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76" r:id="rId6"/>
    <p:sldId id="259" r:id="rId7"/>
    <p:sldId id="277" r:id="rId8"/>
    <p:sldId id="278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300" r:id="rId28"/>
    <p:sldId id="302" r:id="rId29"/>
    <p:sldId id="299" r:id="rId30"/>
    <p:sldId id="301" r:id="rId31"/>
    <p:sldId id="303" r:id="rId3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0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81161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1707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17849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2573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7862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4538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86484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8316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0148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1266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99108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69943-CF13-4659-914B-6AFCC9EB4589}" type="datetimeFigureOut">
              <a:rPr lang="es-PE" smtClean="0"/>
              <a:t>19/01/2023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C5EA1-E9E7-4D3E-937F-A19FDA5617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1255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6n9ESFJTnH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34988" y="4840119"/>
            <a:ext cx="9144000" cy="1655762"/>
          </a:xfrm>
        </p:spPr>
        <p:txBody>
          <a:bodyPr/>
          <a:lstStyle/>
          <a:p>
            <a:r>
              <a:rPr lang="es-PE" dirty="0" smtClean="0"/>
              <a:t>Alejandro Vela Quico</a:t>
            </a:r>
          </a:p>
          <a:p>
            <a:r>
              <a:rPr lang="es-PE" dirty="0" smtClean="0"/>
              <a:t>Enero 2023</a:t>
            </a:r>
            <a:endParaRPr lang="es-PE" dirty="0"/>
          </a:p>
        </p:txBody>
      </p:sp>
      <p:sp>
        <p:nvSpPr>
          <p:cNvPr id="4" name="Rectángulo 3"/>
          <p:cNvSpPr/>
          <p:nvPr/>
        </p:nvSpPr>
        <p:spPr>
          <a:xfrm>
            <a:off x="1689315" y="1478400"/>
            <a:ext cx="981817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POTENCIAL HUMANO EN SALUD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60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4649" y="717331"/>
            <a:ext cx="7331732" cy="553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89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6911" y="472698"/>
            <a:ext cx="6724871" cy="5963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1731" y="465864"/>
            <a:ext cx="8251840" cy="55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1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8517" y="767166"/>
            <a:ext cx="7617819" cy="520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95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3452" y="658679"/>
            <a:ext cx="8625774" cy="518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2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5692" y="582101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s-ES" sz="2000" b="1" dirty="0" smtClean="0">
                <a:solidFill>
                  <a:srgbClr val="0070C0"/>
                </a:solidFill>
              </a:rPr>
              <a:t>GESTIÓN DEL CONOCIMIENTO EN UNA CLÍNICA DE SALUD, AREQUIPA 2015</a:t>
            </a:r>
            <a:br>
              <a:rPr lang="es-ES" sz="2000" b="1" dirty="0" smtClean="0">
                <a:solidFill>
                  <a:srgbClr val="0070C0"/>
                </a:solidFill>
              </a:rPr>
            </a:br>
            <a:r>
              <a:rPr lang="es-ES" sz="2000" b="1" dirty="0" smtClean="0">
                <a:solidFill>
                  <a:srgbClr val="0070C0"/>
                </a:solidFill>
              </a:rPr>
              <a:t>MARIANELLA MILAGROS HUAMÁN ANGELES</a:t>
            </a:r>
            <a:br>
              <a:rPr lang="es-ES" sz="2000" b="1" dirty="0" smtClean="0">
                <a:solidFill>
                  <a:srgbClr val="0070C0"/>
                </a:solidFill>
              </a:rPr>
            </a:br>
            <a:endParaRPr lang="es-PE" sz="2000" b="1" dirty="0">
              <a:solidFill>
                <a:srgbClr val="0070C0"/>
              </a:solidFill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3388" y="2053524"/>
            <a:ext cx="6780612" cy="393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71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5747" y="365125"/>
            <a:ext cx="6779287" cy="4649492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980913" y="5165406"/>
            <a:ext cx="102301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77800" algn="l"/>
                <a:tab pos="271463" algn="l"/>
              </a:tabLst>
            </a:pPr>
            <a:r>
              <a:rPr lang="es-ES" sz="1200" dirty="0" smtClean="0"/>
              <a:t>-	Estudiante: todos los estudiantes eran de Enfermería.</a:t>
            </a:r>
          </a:p>
          <a:p>
            <a:pPr>
              <a:tabLst>
                <a:tab pos="177800" algn="l"/>
                <a:tab pos="271463" algn="l"/>
              </a:tabLst>
            </a:pPr>
            <a:r>
              <a:rPr lang="es-ES" sz="1200" dirty="0" smtClean="0"/>
              <a:t>-	Profesional: Enfermería, Medicina, Comunicación, Psicología, Comunicación Social, Economía, Educación Primaria, Administración, Ciencias Contables, Relaciones Industriales, Ingeniería Logística, Ingeniera de Sistemas, Ingeniería Industrial, Biología, Química  Farmacéutica.</a:t>
            </a:r>
          </a:p>
          <a:p>
            <a:pPr>
              <a:tabLst>
                <a:tab pos="177800" algn="l"/>
                <a:tab pos="271463" algn="l"/>
              </a:tabLst>
            </a:pPr>
            <a:r>
              <a:rPr lang="es-ES" sz="1200" dirty="0" smtClean="0"/>
              <a:t>-	Maestría: Gerencia de Salud, Educación Superior.</a:t>
            </a:r>
          </a:p>
          <a:p>
            <a:pPr>
              <a:tabLst>
                <a:tab pos="177800" algn="l"/>
                <a:tab pos="271463" algn="l"/>
              </a:tabLst>
            </a:pPr>
            <a:r>
              <a:rPr lang="es-ES" sz="1200" dirty="0" smtClean="0"/>
              <a:t>-	Técnico: Farmacia, Enfermería, Secretariado, Computación, Contabilidad, Logística, Seguridad de Operaciones Mineras, Mecánica de Mantenimiento, Electricidad, Radiología.</a:t>
            </a:r>
          </a:p>
          <a:p>
            <a:pPr>
              <a:tabLst>
                <a:tab pos="177800" algn="l"/>
                <a:tab pos="271463" algn="l"/>
              </a:tabLst>
            </a:pPr>
            <a:r>
              <a:rPr lang="es-ES" sz="1200" dirty="0" smtClean="0"/>
              <a:t>-	Especialista: Administración Tributaria, Anestesia, Reanimación, PMI, ITIL, Instrumentista, Centro Quirúrgico, Cardiólogo, etc.</a:t>
            </a:r>
          </a:p>
          <a:p>
            <a:pPr>
              <a:tabLst>
                <a:tab pos="177800" algn="l"/>
                <a:tab pos="271463" algn="l"/>
              </a:tabLst>
            </a:pPr>
            <a:r>
              <a:rPr lang="es-ES" sz="1200" dirty="0" smtClean="0"/>
              <a:t>-	Diplomado: Kino terapia papal en SST, administración y legislación sanitaria, farmacéutica.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40118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3476" y="2581383"/>
            <a:ext cx="3144864" cy="1325563"/>
          </a:xfrm>
        </p:spPr>
        <p:txBody>
          <a:bodyPr>
            <a:noAutofit/>
          </a:bodyPr>
          <a:lstStyle/>
          <a:p>
            <a:pPr algn="ctr"/>
            <a:r>
              <a:rPr lang="es-ES" sz="2400" dirty="0" smtClean="0"/>
              <a:t>RECURSOS HUMANOS SEGÚN TALENTO, CAPACITACIÓN, EXPERIENCIA O HABILIDAD QUE PODRÍA AYUDAR AL DESARROLLO DE LA ORGANIZACIÓN </a:t>
            </a:r>
            <a:endParaRPr lang="es-PE" sz="24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1228" y="545087"/>
            <a:ext cx="5401157" cy="583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89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5640" y="883402"/>
            <a:ext cx="7696814" cy="5609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9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193" y="892067"/>
            <a:ext cx="10515600" cy="1325563"/>
          </a:xfrm>
        </p:spPr>
        <p:txBody>
          <a:bodyPr>
            <a:noAutofit/>
          </a:bodyPr>
          <a:lstStyle/>
          <a:p>
            <a:r>
              <a:rPr lang="es-ES" sz="2000" dirty="0" smtClean="0"/>
              <a:t>COMPARACIÓN DE LAS CONDICIONES Y EXPECTATIVAS LABORALES DE PROFESIONALES EN EL CONTEXTO DE LA PANDEMIA POR COVID-19 EN UNA RED DE SALUD, CUSCO 2021</a:t>
            </a:r>
            <a:br>
              <a:rPr lang="es-ES" sz="2000" dirty="0" smtClean="0"/>
            </a:b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smtClean="0"/>
              <a:t>VÍCTOR HUGO GONZALES DÍAZ, </a:t>
            </a:r>
            <a:endParaRPr lang="es-PE" sz="20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8991" y="2427354"/>
            <a:ext cx="5654017" cy="314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72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7203" y="442617"/>
            <a:ext cx="10515600" cy="1325563"/>
          </a:xfrm>
        </p:spPr>
        <p:txBody>
          <a:bodyPr/>
          <a:lstStyle/>
          <a:p>
            <a:pPr algn="ctr"/>
            <a:r>
              <a:rPr lang="es-PE" dirty="0" smtClean="0">
                <a:solidFill>
                  <a:srgbClr val="002060"/>
                </a:solidFill>
                <a:latin typeface="Bahnschrift SemiBold" panose="020B0502040204020203" pitchFamily="34" charset="0"/>
              </a:rPr>
              <a:t>Objetivos</a:t>
            </a:r>
            <a:endParaRPr lang="es-PE" dirty="0">
              <a:solidFill>
                <a:srgbClr val="00206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56698" y="1907799"/>
            <a:ext cx="10515600" cy="4351338"/>
          </a:xfrm>
        </p:spPr>
        <p:txBody>
          <a:bodyPr>
            <a:normAutofit/>
          </a:bodyPr>
          <a:lstStyle/>
          <a:p>
            <a:pPr marL="449263" indent="-449263">
              <a:spcAft>
                <a:spcPts val="1200"/>
              </a:spcAft>
            </a:pPr>
            <a:r>
              <a:rPr lang="es-PE" sz="32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concepto del trabajo humano</a:t>
            </a:r>
          </a:p>
          <a:p>
            <a:pPr marL="449263" indent="-449263">
              <a:spcAft>
                <a:spcPts val="1200"/>
              </a:spcAft>
            </a:pPr>
            <a:r>
              <a:rPr lang="es-PE" sz="32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organizaciones inteligentes</a:t>
            </a:r>
          </a:p>
          <a:p>
            <a:pPr marL="449263" indent="-449263">
              <a:spcAft>
                <a:spcPts val="1200"/>
              </a:spcAft>
            </a:pPr>
            <a:r>
              <a:rPr lang="es-PE" sz="32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concepto de potencial humano</a:t>
            </a:r>
          </a:p>
          <a:p>
            <a:pPr marL="449263" indent="-449263">
              <a:spcAft>
                <a:spcPts val="1200"/>
              </a:spcAft>
            </a:pPr>
            <a:r>
              <a:rPr lang="es-PE" sz="32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gestión del conocimiento</a:t>
            </a:r>
          </a:p>
          <a:p>
            <a:endParaRPr lang="es-PE" sz="3200" dirty="0"/>
          </a:p>
          <a:p>
            <a:endParaRPr lang="es-PE" sz="3200" dirty="0"/>
          </a:p>
        </p:txBody>
      </p:sp>
    </p:spTree>
    <p:extLst>
      <p:ext uri="{BB962C8B-B14F-4D97-AF65-F5344CB8AC3E}">
        <p14:creationId xmlns:p14="http://schemas.microsoft.com/office/powerpoint/2010/main" val="364957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0651" y="1294109"/>
            <a:ext cx="8251489" cy="447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80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6044" y="922149"/>
            <a:ext cx="7559372" cy="495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64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3665" y="1027906"/>
            <a:ext cx="7728535" cy="453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41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4151" y="1027906"/>
            <a:ext cx="7482933" cy="492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71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1801" y="929897"/>
            <a:ext cx="7732584" cy="491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91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8948" y="774916"/>
            <a:ext cx="7294104" cy="511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8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705" y="1077132"/>
            <a:ext cx="6696303" cy="5060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57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879" y="790414"/>
            <a:ext cx="7039080" cy="5131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40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3469" y="984142"/>
            <a:ext cx="7515995" cy="547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76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1537" y="365125"/>
            <a:ext cx="6424747" cy="632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51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/>
            </a:r>
            <a:br>
              <a:rPr lang="es-PE" dirty="0" smtClean="0"/>
            </a:br>
            <a:r>
              <a:rPr lang="es-PE" dirty="0" smtClean="0"/>
              <a:t> 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7942" y="880228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es-PE" sz="4000" dirty="0" smtClean="0"/>
              <a:t>La administración científica</a:t>
            </a:r>
          </a:p>
          <a:p>
            <a:r>
              <a:rPr lang="es-PE" sz="4000" dirty="0" smtClean="0"/>
              <a:t>Frederick </a:t>
            </a:r>
            <a:r>
              <a:rPr lang="es-PE" sz="4000" dirty="0" err="1" smtClean="0"/>
              <a:t>Winslow</a:t>
            </a:r>
            <a:r>
              <a:rPr lang="es-PE" sz="4000" dirty="0" smtClean="0"/>
              <a:t> Taylor</a:t>
            </a:r>
          </a:p>
          <a:p>
            <a:r>
              <a:rPr lang="es-PE" sz="4000" dirty="0" smtClean="0"/>
              <a:t>El trabajo como tareas</a:t>
            </a:r>
          </a:p>
          <a:p>
            <a:r>
              <a:rPr lang="es-PE" sz="4000" dirty="0" smtClean="0"/>
              <a:t>Rendimiento </a:t>
            </a:r>
          </a:p>
          <a:p>
            <a:endParaRPr lang="es-PE" sz="4000" dirty="0" smtClean="0"/>
          </a:p>
          <a:p>
            <a:pPr>
              <a:spcAft>
                <a:spcPts val="1200"/>
              </a:spcAft>
            </a:pPr>
            <a:r>
              <a:rPr lang="es-PE" sz="4000" dirty="0" smtClean="0"/>
              <a:t>Respuesta clasista: factores de la producción:</a:t>
            </a:r>
          </a:p>
          <a:p>
            <a:pPr marL="984250" indent="-627063">
              <a:spcAft>
                <a:spcPts val="600"/>
              </a:spcAft>
              <a:buAutoNum type="arabicPeriod"/>
              <a:tabLst>
                <a:tab pos="898525" algn="l"/>
              </a:tabLst>
            </a:pPr>
            <a:r>
              <a:rPr lang="es-PE" sz="4000" dirty="0" smtClean="0"/>
              <a:t>Trabajo</a:t>
            </a:r>
          </a:p>
          <a:p>
            <a:pPr marL="984250" indent="-627063">
              <a:spcAft>
                <a:spcPts val="600"/>
              </a:spcAft>
              <a:buAutoNum type="arabicPeriod"/>
              <a:tabLst>
                <a:tab pos="898525" algn="l"/>
              </a:tabLst>
            </a:pPr>
            <a:r>
              <a:rPr lang="es-PE" sz="4000" dirty="0" smtClean="0"/>
              <a:t>Materia prima</a:t>
            </a:r>
          </a:p>
          <a:p>
            <a:pPr marL="984250" indent="-627063">
              <a:spcAft>
                <a:spcPts val="600"/>
              </a:spcAft>
              <a:buAutoNum type="arabicPeriod"/>
              <a:tabLst>
                <a:tab pos="898525" algn="l"/>
              </a:tabLst>
            </a:pPr>
            <a:r>
              <a:rPr lang="es-PE" sz="4000" dirty="0" smtClean="0"/>
              <a:t>Tecnología</a:t>
            </a:r>
          </a:p>
          <a:p>
            <a:endParaRPr lang="es-PE" sz="4000" dirty="0" smtClean="0"/>
          </a:p>
          <a:p>
            <a:endParaRPr lang="es-PE" sz="4000" dirty="0" smtClean="0"/>
          </a:p>
          <a:p>
            <a:endParaRPr lang="es-PE" sz="4000" dirty="0" smtClean="0"/>
          </a:p>
          <a:p>
            <a:endParaRPr lang="es-PE" sz="4000" dirty="0"/>
          </a:p>
        </p:txBody>
      </p:sp>
    </p:spTree>
    <p:extLst>
      <p:ext uri="{BB962C8B-B14F-4D97-AF65-F5344CB8AC3E}">
        <p14:creationId xmlns:p14="http://schemas.microsoft.com/office/powerpoint/2010/main" val="42143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37647" y="1825625"/>
            <a:ext cx="9926665" cy="435133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s-PE" sz="3200" dirty="0" smtClean="0"/>
              <a:t>¿Se conocen las competencias y talentos del personal?</a:t>
            </a:r>
          </a:p>
          <a:p>
            <a:pPr>
              <a:spcAft>
                <a:spcPts val="1200"/>
              </a:spcAft>
            </a:pPr>
            <a:r>
              <a:rPr lang="es-PE" sz="3200" dirty="0" smtClean="0"/>
              <a:t>¿Se conocen las expectativas del personal?</a:t>
            </a:r>
          </a:p>
          <a:p>
            <a:pPr>
              <a:spcAft>
                <a:spcPts val="1200"/>
              </a:spcAft>
            </a:pPr>
            <a:r>
              <a:rPr lang="es-PE" sz="3200" dirty="0" smtClean="0"/>
              <a:t>¿Hay encuentro o coherencia entre las expectativas personales/profesionales del personal y los objetivos institucionales?</a:t>
            </a:r>
          </a:p>
          <a:p>
            <a:pPr>
              <a:spcAft>
                <a:spcPts val="1200"/>
              </a:spcAft>
            </a:pPr>
            <a:r>
              <a:rPr lang="es-PE" sz="3200" dirty="0" smtClean="0"/>
              <a:t>¿Las competencias y talentos son necesarios para la institución?</a:t>
            </a:r>
            <a:endParaRPr lang="es-PE" sz="3200" dirty="0"/>
          </a:p>
        </p:txBody>
      </p:sp>
    </p:spTree>
    <p:extLst>
      <p:ext uri="{BB962C8B-B14F-4D97-AF65-F5344CB8AC3E}">
        <p14:creationId xmlns:p14="http://schemas.microsoft.com/office/powerpoint/2010/main" val="386927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PE" dirty="0"/>
          </a:p>
        </p:txBody>
      </p:sp>
      <p:sp>
        <p:nvSpPr>
          <p:cNvPr id="4" name="Rectángulo 3"/>
          <p:cNvSpPr/>
          <p:nvPr/>
        </p:nvSpPr>
        <p:spPr>
          <a:xfrm>
            <a:off x="5505133" y="2967335"/>
            <a:ext cx="1181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Fin </a:t>
            </a:r>
            <a:endParaRPr lang="es-E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692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6n9ESFJTnH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5568" y="704007"/>
            <a:ext cx="10947625" cy="615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52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0070C0"/>
                </a:solidFill>
              </a:rPr>
              <a:t>El factor humano</a:t>
            </a:r>
            <a:endParaRPr lang="es-PE" dirty="0">
              <a:solidFill>
                <a:srgbClr val="0070C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Fayol, Elton Mayo </a:t>
            </a:r>
          </a:p>
          <a:p>
            <a:r>
              <a:rPr lang="es-ES" dirty="0" smtClean="0"/>
              <a:t>Centrarse en los trabajadores</a:t>
            </a:r>
          </a:p>
          <a:p>
            <a:r>
              <a:rPr lang="es-ES" dirty="0" smtClean="0"/>
              <a:t>Las relaciones que se generan entre ellos</a:t>
            </a:r>
          </a:p>
          <a:p>
            <a:r>
              <a:rPr lang="es-ES" dirty="0" smtClean="0"/>
              <a:t>La motivación</a:t>
            </a:r>
            <a:endParaRPr lang="es-PE" dirty="0" smtClean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94536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cap="all" dirty="0">
                <a:solidFill>
                  <a:srgbClr val="0070C0"/>
                </a:solidFill>
              </a:rPr>
              <a:t>LAS ORGANIZACIONES INTELIGENTES</a:t>
            </a:r>
            <a:endParaRPr lang="es-PE" dirty="0">
              <a:solidFill>
                <a:srgbClr val="0070C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55083" y="1856621"/>
            <a:ext cx="10281834" cy="435133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spcAft>
                <a:spcPts val="2400"/>
              </a:spcAft>
            </a:pPr>
            <a:r>
              <a:rPr lang="es-ES" dirty="0" smtClean="0"/>
              <a:t>La organización tradicional utiliza el conocimiento para codificarlo en normas, procedimientos, rutinas, protocolos.</a:t>
            </a:r>
          </a:p>
          <a:p>
            <a:pPr>
              <a:spcBef>
                <a:spcPts val="1800"/>
              </a:spcBef>
              <a:spcAft>
                <a:spcPts val="2400"/>
              </a:spcAft>
            </a:pPr>
            <a:r>
              <a:rPr lang="es-ES" dirty="0" smtClean="0"/>
              <a:t>Creciente complejidad, globalidad y dinamismo económico.</a:t>
            </a:r>
          </a:p>
          <a:p>
            <a:pPr>
              <a:spcBef>
                <a:spcPts val="1800"/>
              </a:spcBef>
              <a:spcAft>
                <a:spcPts val="2400"/>
              </a:spcAft>
            </a:pPr>
            <a:r>
              <a:rPr lang="es-ES" dirty="0" smtClean="0"/>
              <a:t>Ventajas competitivas capacidad de adaptación e innovación, aprender.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107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0070C0"/>
                </a:solidFill>
              </a:rPr>
              <a:t>Potencial humano</a:t>
            </a:r>
            <a:endParaRPr lang="es-PE" dirty="0">
              <a:solidFill>
                <a:srgbClr val="0070C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s-PE" dirty="0" smtClean="0"/>
              <a:t>Las organizaciones son las personas que las conforman.</a:t>
            </a:r>
          </a:p>
          <a:p>
            <a:pPr>
              <a:spcAft>
                <a:spcPts val="600"/>
              </a:spcAft>
            </a:pPr>
            <a:r>
              <a:rPr lang="es-PE" dirty="0" smtClean="0"/>
              <a:t>Las personas son las que producen y poseen los conocimientos.</a:t>
            </a:r>
          </a:p>
          <a:p>
            <a:pPr>
              <a:spcAft>
                <a:spcPts val="600"/>
              </a:spcAft>
            </a:pPr>
            <a:r>
              <a:rPr lang="es-PE" dirty="0" smtClean="0"/>
              <a:t>Integridad del trabajador</a:t>
            </a:r>
          </a:p>
          <a:p>
            <a:pPr marL="806450" indent="-514350">
              <a:buAutoNum type="arabicPeriod"/>
            </a:pPr>
            <a:r>
              <a:rPr lang="es-PE" dirty="0" smtClean="0"/>
              <a:t>Competencias, talentos</a:t>
            </a:r>
          </a:p>
          <a:p>
            <a:pPr marL="806450" indent="-514350">
              <a:buAutoNum type="arabicPeriod"/>
            </a:pPr>
            <a:r>
              <a:rPr lang="es-PE" dirty="0" smtClean="0"/>
              <a:t>Expectativas personales</a:t>
            </a:r>
          </a:p>
          <a:p>
            <a:pPr marL="806450" indent="-514350">
              <a:buAutoNum type="arabicPeriod"/>
            </a:pPr>
            <a:r>
              <a:rPr lang="es-PE" dirty="0" smtClean="0"/>
              <a:t>Expectativas profesionales</a:t>
            </a:r>
          </a:p>
          <a:p>
            <a:pPr marL="0" indent="0">
              <a:buNone/>
            </a:pPr>
            <a:endParaRPr lang="es-PE" sz="1100" dirty="0" smtClean="0"/>
          </a:p>
        </p:txBody>
      </p:sp>
    </p:spTree>
    <p:extLst>
      <p:ext uri="{BB962C8B-B14F-4D97-AF65-F5344CB8AC3E}">
        <p14:creationId xmlns:p14="http://schemas.microsoft.com/office/powerpoint/2010/main" val="277107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 smtClean="0">
                <a:solidFill>
                  <a:srgbClr val="0070C0"/>
                </a:solidFill>
              </a:rPr>
              <a:t>Gestión del conocimiento</a:t>
            </a:r>
            <a:endParaRPr lang="es-PE" dirty="0">
              <a:solidFill>
                <a:srgbClr val="0070C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>
              <a:spcAft>
                <a:spcPts val="1200"/>
              </a:spcAft>
            </a:pPr>
            <a:r>
              <a:rPr lang="es-PE" sz="3200" dirty="0" smtClean="0">
                <a:solidFill>
                  <a:schemeClr val="accent6">
                    <a:lumMod val="75000"/>
                  </a:schemeClr>
                </a:solidFill>
              </a:rPr>
              <a:t>Planificar el logro de los conocimientos.</a:t>
            </a:r>
          </a:p>
          <a:p>
            <a:pPr marL="357188" indent="-357188">
              <a:spcAft>
                <a:spcPts val="1200"/>
              </a:spcAft>
            </a:pPr>
            <a:r>
              <a:rPr lang="es-PE" sz="3200" dirty="0" smtClean="0">
                <a:solidFill>
                  <a:schemeClr val="accent6">
                    <a:lumMod val="75000"/>
                  </a:schemeClr>
                </a:solidFill>
              </a:rPr>
              <a:t>Incorporarlo al sistema de trabajo.</a:t>
            </a:r>
          </a:p>
          <a:p>
            <a:pPr marL="357188" indent="-357188">
              <a:spcAft>
                <a:spcPts val="1200"/>
              </a:spcAft>
            </a:pPr>
            <a:r>
              <a:rPr lang="es-PE" sz="3200" dirty="0" smtClean="0">
                <a:solidFill>
                  <a:schemeClr val="accent6">
                    <a:lumMod val="75000"/>
                  </a:schemeClr>
                </a:solidFill>
              </a:rPr>
              <a:t>Accesibilidad</a:t>
            </a:r>
          </a:p>
          <a:p>
            <a:pPr marL="357188" indent="-357188">
              <a:spcAft>
                <a:spcPts val="1200"/>
              </a:spcAft>
            </a:pPr>
            <a:r>
              <a:rPr lang="es-PE" sz="3200" dirty="0" smtClean="0">
                <a:solidFill>
                  <a:schemeClr val="accent6">
                    <a:lumMod val="75000"/>
                  </a:schemeClr>
                </a:solidFill>
              </a:rPr>
              <a:t>Utilización crítica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72686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0070C0"/>
                </a:solidFill>
              </a:rPr>
              <a:t>Encuesta sobre potencial humano</a:t>
            </a:r>
            <a:endParaRPr lang="es-PE" dirty="0">
              <a:solidFill>
                <a:srgbClr val="0070C0"/>
              </a:solidFill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2719" y="1821051"/>
            <a:ext cx="8101996" cy="452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39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264</Words>
  <Application>Microsoft Office PowerPoint</Application>
  <PresentationFormat>Panorámica</PresentationFormat>
  <Paragraphs>56</Paragraphs>
  <Slides>31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7" baseType="lpstr">
      <vt:lpstr>Arial</vt:lpstr>
      <vt:lpstr>Arial Rounded MT Bold</vt:lpstr>
      <vt:lpstr>Bahnschrift SemiBold</vt:lpstr>
      <vt:lpstr>Calibri</vt:lpstr>
      <vt:lpstr>Calibri Light</vt:lpstr>
      <vt:lpstr>Tema de Office</vt:lpstr>
      <vt:lpstr>Presentación de PowerPoint</vt:lpstr>
      <vt:lpstr>Objetivos</vt:lpstr>
      <vt:lpstr>  </vt:lpstr>
      <vt:lpstr>Presentación de PowerPoint</vt:lpstr>
      <vt:lpstr>El factor humano</vt:lpstr>
      <vt:lpstr>LAS ORGANIZACIONES INTELIGENTES</vt:lpstr>
      <vt:lpstr>Potencial humano</vt:lpstr>
      <vt:lpstr>Gestión del conocimiento</vt:lpstr>
      <vt:lpstr>Encuesta sobre potencial humano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GESTIÓN DEL CONOCIMIENTO EN UNA CLÍNICA DE SALUD, AREQUIPA 2015 MARIANELLA MILAGROS HUAMÁN ANGELES </vt:lpstr>
      <vt:lpstr>Presentación de PowerPoint</vt:lpstr>
      <vt:lpstr>RECURSOS HUMANOS SEGÚN TALENTO, CAPACITACIÓN, EXPERIENCIA O HABILIDAD QUE PODRÍA AYUDAR AL DESARROLLO DE LA ORGANIZACIÓN </vt:lpstr>
      <vt:lpstr>Presentación de PowerPoint</vt:lpstr>
      <vt:lpstr>COMPARACIÓN DE LAS CONDICIONES Y EXPECTATIVAS LABORALES DE PROFESIONALES EN EL CONTEXTO DE LA PANDEMIA POR COVID-19 EN UNA RED DE SALUD, CUSCO 2021  VÍCTOR HUGO GONZALES DÍAZ,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Oficina</dc:creator>
  <cp:lastModifiedBy>Gerencia</cp:lastModifiedBy>
  <cp:revision>19</cp:revision>
  <dcterms:created xsi:type="dcterms:W3CDTF">2023-01-18T16:56:40Z</dcterms:created>
  <dcterms:modified xsi:type="dcterms:W3CDTF">2023-01-19T18:58:06Z</dcterms:modified>
</cp:coreProperties>
</file>