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49"/>
  </p:notesMasterIdLst>
  <p:sldIdLst>
    <p:sldId id="257" r:id="rId5"/>
    <p:sldId id="311" r:id="rId6"/>
    <p:sldId id="259" r:id="rId7"/>
    <p:sldId id="260" r:id="rId8"/>
    <p:sldId id="261" r:id="rId9"/>
    <p:sldId id="262" r:id="rId10"/>
    <p:sldId id="263" r:id="rId11"/>
    <p:sldId id="304" r:id="rId12"/>
    <p:sldId id="305" r:id="rId13"/>
    <p:sldId id="306" r:id="rId14"/>
    <p:sldId id="307" r:id="rId15"/>
    <p:sldId id="309" r:id="rId16"/>
    <p:sldId id="264" r:id="rId17"/>
    <p:sldId id="265" r:id="rId18"/>
    <p:sldId id="266" r:id="rId19"/>
    <p:sldId id="267" r:id="rId20"/>
    <p:sldId id="287" r:id="rId21"/>
    <p:sldId id="288" r:id="rId22"/>
    <p:sldId id="310" r:id="rId23"/>
    <p:sldId id="290" r:id="rId24"/>
    <p:sldId id="291" r:id="rId25"/>
    <p:sldId id="268" r:id="rId26"/>
    <p:sldId id="269" r:id="rId27"/>
    <p:sldId id="275" r:id="rId28"/>
    <p:sldId id="276" r:id="rId29"/>
    <p:sldId id="277" r:id="rId30"/>
    <p:sldId id="278" r:id="rId31"/>
    <p:sldId id="279" r:id="rId32"/>
    <p:sldId id="280" r:id="rId33"/>
    <p:sldId id="284" r:id="rId34"/>
    <p:sldId id="270" r:id="rId35"/>
    <p:sldId id="271" r:id="rId36"/>
    <p:sldId id="272" r:id="rId37"/>
    <p:sldId id="286" r:id="rId38"/>
    <p:sldId id="273" r:id="rId39"/>
    <p:sldId id="274" r:id="rId40"/>
    <p:sldId id="285" r:id="rId41"/>
    <p:sldId id="292" r:id="rId42"/>
    <p:sldId id="293" r:id="rId43"/>
    <p:sldId id="294" r:id="rId44"/>
    <p:sldId id="295" r:id="rId45"/>
    <p:sldId id="296" r:id="rId46"/>
    <p:sldId id="297" r:id="rId47"/>
    <p:sldId id="30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19" autoAdjust="0"/>
  </p:normalViewPr>
  <p:slideViewPr>
    <p:cSldViewPr snapToGrid="0">
      <p:cViewPr varScale="1">
        <p:scale>
          <a:sx n="68" d="100"/>
          <a:sy n="68" d="100"/>
        </p:scale>
        <p:origin x="7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7BF32-2400-4B62-AEAF-4C9E09C76194}" type="datetimeFigureOut">
              <a:rPr lang="es-PE" smtClean="0"/>
              <a:t>19/01/2023</a:t>
            </a:fld>
            <a:endParaRPr lang="es-P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F7193-D6AC-45AF-BC4C-36B402513F04}" type="slidenum">
              <a:rPr lang="es-PE" smtClean="0"/>
              <a:t>‹Nº›</a:t>
            </a:fld>
            <a:endParaRPr lang="es-PE"/>
          </a:p>
        </p:txBody>
      </p:sp>
    </p:spTree>
    <p:extLst>
      <p:ext uri="{BB962C8B-B14F-4D97-AF65-F5344CB8AC3E}">
        <p14:creationId xmlns:p14="http://schemas.microsoft.com/office/powerpoint/2010/main" val="4301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Moral: acciones o caracteres de las personas desde el punto de vista de la bondad o de la malicia.- No se puede apreciar por los sentidos, sino por la conciencia o por el intelecto. Concierne al fuero interno o  al respeto humano.- Conjunto de facultades del espíritu, en oposición al físico.- Reglas o normas que rigen la conducta personal y social del individuo.- Moral es positivo; amoral o inmoral es negativo.- El origen de los valores, su fundamentación, su cognoscibilidad y su validez es terreno de la Ética.-</a:t>
            </a:r>
            <a:endParaRPr lang="es-PE" dirty="0"/>
          </a:p>
        </p:txBody>
      </p:sp>
      <p:sp>
        <p:nvSpPr>
          <p:cNvPr id="4" name="Slide Number Placeholder 3"/>
          <p:cNvSpPr>
            <a:spLocks noGrp="1"/>
          </p:cNvSpPr>
          <p:nvPr>
            <p:ph type="sldNum" sz="quarter" idx="5"/>
          </p:nvPr>
        </p:nvSpPr>
        <p:spPr/>
        <p:txBody>
          <a:bodyPr/>
          <a:lstStyle/>
          <a:p>
            <a:fld id="{A55F7193-D6AC-45AF-BC4C-36B402513F04}" type="slidenum">
              <a:rPr lang="es-PE" smtClean="0"/>
              <a:t>3</a:t>
            </a:fld>
            <a:endParaRPr lang="es-PE"/>
          </a:p>
        </p:txBody>
      </p:sp>
    </p:spTree>
    <p:extLst>
      <p:ext uri="{BB962C8B-B14F-4D97-AF65-F5344CB8AC3E}">
        <p14:creationId xmlns:p14="http://schemas.microsoft.com/office/powerpoint/2010/main" val="3844330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30200" y="696913"/>
            <a:ext cx="6197600" cy="3486150"/>
          </a:xfrm>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All human beings establish and reinforce “a way of life” through the choice of their values, behaviors and attitudes. This does not happen automatically, it is an individual’s choice. If one chooses TO LEARN the values, actions and attitudes I am about to describe, professionalism will become the guiding force in his or her way of life. </a:t>
            </a:r>
          </a:p>
          <a:p>
            <a:endParaRPr lang="en-US" altLang="en-US" dirty="0"/>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fld id="{3376F924-D3A1-44CB-B933-77477E46722F}" type="slidenum">
              <a:rPr lang="en-US" altLang="en-US" sz="1200" smtClean="0"/>
              <a:pPr/>
              <a:t>29</a:t>
            </a:fld>
            <a:endParaRPr lang="en-US" altLang="en-US" sz="1200"/>
          </a:p>
        </p:txBody>
      </p:sp>
    </p:spTree>
    <p:extLst>
      <p:ext uri="{BB962C8B-B14F-4D97-AF65-F5344CB8AC3E}">
        <p14:creationId xmlns:p14="http://schemas.microsoft.com/office/powerpoint/2010/main" val="399402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30200" y="696913"/>
            <a:ext cx="6197600" cy="3486150"/>
          </a:xfrm>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another study that surveyed 1124 physicians, 39% of them admitted to</a:t>
            </a:r>
            <a:r>
              <a:rPr lang="en-US" altLang="en-US" sz="1600" b="1" dirty="0"/>
              <a:t>………….You might wish to shrug this off.  A minor thing here and there, who cares? Listen carefully.</a:t>
            </a:r>
          </a:p>
          <a:p>
            <a:endParaRPr lang="en-US" altLang="en-US" dirty="0"/>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fld id="{AF182B06-5E3B-4135-BF09-858EACC1566A}" type="slidenum">
              <a:rPr lang="en-US" altLang="en-US" sz="1200" smtClean="0"/>
              <a:pPr/>
              <a:t>30</a:t>
            </a:fld>
            <a:endParaRPr lang="en-US" altLang="en-US" sz="1200"/>
          </a:p>
        </p:txBody>
      </p:sp>
    </p:spTree>
    <p:extLst>
      <p:ext uri="{BB962C8B-B14F-4D97-AF65-F5344CB8AC3E}">
        <p14:creationId xmlns:p14="http://schemas.microsoft.com/office/powerpoint/2010/main" val="116643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err="1"/>
              <a:t>Laughing</a:t>
            </a:r>
            <a:r>
              <a:rPr lang="es-419" dirty="0"/>
              <a:t>: riendo.-</a:t>
            </a:r>
          </a:p>
        </p:txBody>
      </p:sp>
      <p:sp>
        <p:nvSpPr>
          <p:cNvPr id="4" name="Marcador de número de diapositiva 3"/>
          <p:cNvSpPr>
            <a:spLocks noGrp="1"/>
          </p:cNvSpPr>
          <p:nvPr>
            <p:ph type="sldNum" sz="quarter" idx="10"/>
          </p:nvPr>
        </p:nvSpPr>
        <p:spPr/>
        <p:txBody>
          <a:bodyPr/>
          <a:lstStyle/>
          <a:p>
            <a:fld id="{B880C8F8-A0CE-4AB0-A254-D3E9AFBE70A2}" type="slidenum">
              <a:rPr lang="es-419" smtClean="0"/>
              <a:t>9</a:t>
            </a:fld>
            <a:endParaRPr lang="es-419"/>
          </a:p>
        </p:txBody>
      </p:sp>
    </p:spTree>
    <p:extLst>
      <p:ext uri="{BB962C8B-B14F-4D97-AF65-F5344CB8AC3E}">
        <p14:creationId xmlns:p14="http://schemas.microsoft.com/office/powerpoint/2010/main" val="957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Trisomía 18: Síndrome cromosómico hereditario, semejante al Down, pero diferente en varios aspectos somáticos: labio hendido, paladar ojival, bajo peso al nacer, gran número de malformaciones C-V, etc.; pero, semejante en palma </a:t>
            </a:r>
            <a:r>
              <a:rPr lang="es-419" dirty="0" err="1"/>
              <a:t>simiana</a:t>
            </a:r>
            <a:r>
              <a:rPr lang="es-419" dirty="0"/>
              <a:t>, retraso mental, baja implantación de pabellones auriculares, entre otros. – Break </a:t>
            </a:r>
            <a:r>
              <a:rPr lang="es-419" dirty="0" err="1"/>
              <a:t>down</a:t>
            </a:r>
            <a:r>
              <a:rPr lang="es-419" dirty="0"/>
              <a:t>: abatirse, fracasar, caerse, romperse.- </a:t>
            </a:r>
            <a:r>
              <a:rPr lang="es-419" dirty="0" err="1"/>
              <a:t>Fear</a:t>
            </a:r>
            <a:r>
              <a:rPr lang="es-419" dirty="0"/>
              <a:t>: Miedo, temor, aprensión, terror.- </a:t>
            </a:r>
            <a:r>
              <a:rPr lang="es-419" dirty="0" err="1"/>
              <a:t>Rise</a:t>
            </a:r>
            <a:r>
              <a:rPr lang="es-419" dirty="0"/>
              <a:t>: elevarse, crecer,  levantarse.- </a:t>
            </a:r>
            <a:r>
              <a:rPr lang="es-419" dirty="0" err="1"/>
              <a:t>Forget</a:t>
            </a:r>
            <a:r>
              <a:rPr lang="es-419" dirty="0"/>
              <a:t>: Olvidar, dejar, enterrar.- </a:t>
            </a:r>
            <a:r>
              <a:rPr lang="es-419" dirty="0" err="1"/>
              <a:t>Face</a:t>
            </a:r>
            <a:r>
              <a:rPr lang="es-419" dirty="0"/>
              <a:t>: Enfrentar, afrontar, hacer frente.- </a:t>
            </a:r>
          </a:p>
        </p:txBody>
      </p:sp>
      <p:sp>
        <p:nvSpPr>
          <p:cNvPr id="4" name="Marcador de número de diapositiva 3"/>
          <p:cNvSpPr>
            <a:spLocks noGrp="1"/>
          </p:cNvSpPr>
          <p:nvPr>
            <p:ph type="sldNum" sz="quarter" idx="10"/>
          </p:nvPr>
        </p:nvSpPr>
        <p:spPr/>
        <p:txBody>
          <a:bodyPr/>
          <a:lstStyle/>
          <a:p>
            <a:fld id="{B880C8F8-A0CE-4AB0-A254-D3E9AFBE70A2}" type="slidenum">
              <a:rPr lang="es-419" smtClean="0"/>
              <a:t>10</a:t>
            </a:fld>
            <a:endParaRPr lang="es-419"/>
          </a:p>
        </p:txBody>
      </p:sp>
    </p:spTree>
    <p:extLst>
      <p:ext uri="{BB962C8B-B14F-4D97-AF65-F5344CB8AC3E}">
        <p14:creationId xmlns:p14="http://schemas.microsoft.com/office/powerpoint/2010/main" val="290641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Have</a:t>
            </a:r>
            <a:r>
              <a:rPr lang="es-ES" dirty="0"/>
              <a:t> come </a:t>
            </a:r>
            <a:r>
              <a:rPr lang="es-ES" dirty="0" err="1"/>
              <a:t>to</a:t>
            </a:r>
            <a:r>
              <a:rPr lang="es-ES" dirty="0"/>
              <a:t> </a:t>
            </a:r>
            <a:r>
              <a:rPr lang="es-ES" dirty="0" err="1"/>
              <a:t>bieleve</a:t>
            </a:r>
            <a:r>
              <a:rPr lang="es-ES" dirty="0"/>
              <a:t>: he legado a creer.- </a:t>
            </a:r>
          </a:p>
          <a:p>
            <a:endParaRPr lang="es-PE" dirty="0"/>
          </a:p>
        </p:txBody>
      </p:sp>
      <p:sp>
        <p:nvSpPr>
          <p:cNvPr id="4" name="Slide Number Placeholder 3"/>
          <p:cNvSpPr>
            <a:spLocks noGrp="1"/>
          </p:cNvSpPr>
          <p:nvPr>
            <p:ph type="sldNum" sz="quarter" idx="5"/>
          </p:nvPr>
        </p:nvSpPr>
        <p:spPr/>
        <p:txBody>
          <a:bodyPr/>
          <a:lstStyle/>
          <a:p>
            <a:fld id="{A55F7193-D6AC-45AF-BC4C-36B402513F04}" type="slidenum">
              <a:rPr lang="es-PE" smtClean="0"/>
              <a:t>11</a:t>
            </a:fld>
            <a:endParaRPr lang="es-PE"/>
          </a:p>
        </p:txBody>
      </p:sp>
    </p:spTree>
    <p:extLst>
      <p:ext uri="{BB962C8B-B14F-4D97-AF65-F5344CB8AC3E}">
        <p14:creationId xmlns:p14="http://schemas.microsoft.com/office/powerpoint/2010/main" val="5338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Yuo’ve</a:t>
            </a:r>
            <a:r>
              <a:rPr lang="es-ES" dirty="0"/>
              <a:t> head: has escuchado.- I.ve done: Yo hice.- </a:t>
            </a:r>
            <a:r>
              <a:rPr lang="es-ES" dirty="0" err="1"/>
              <a:t>I’ve</a:t>
            </a:r>
            <a:r>
              <a:rPr lang="es-ES" dirty="0"/>
              <a:t> </a:t>
            </a:r>
            <a:r>
              <a:rPr lang="es-ES" dirty="0" err="1"/>
              <a:t>been</a:t>
            </a:r>
            <a:r>
              <a:rPr lang="es-ES" dirty="0"/>
              <a:t> </a:t>
            </a:r>
            <a:r>
              <a:rPr lang="es-ES" dirty="0" err="1"/>
              <a:t>through</a:t>
            </a:r>
            <a:r>
              <a:rPr lang="es-ES" dirty="0"/>
              <a:t>: he pasado por.- </a:t>
            </a:r>
            <a:r>
              <a:rPr lang="es-ES" dirty="0" err="1"/>
              <a:t>you’d</a:t>
            </a:r>
            <a:r>
              <a:rPr lang="es-ES" dirty="0"/>
              <a:t> </a:t>
            </a:r>
            <a:r>
              <a:rPr lang="es-ES" dirty="0" err="1"/>
              <a:t>fall</a:t>
            </a:r>
            <a:r>
              <a:rPr lang="es-ES" dirty="0"/>
              <a:t>: te caerías.-</a:t>
            </a:r>
            <a:endParaRPr lang="es-PE" dirty="0"/>
          </a:p>
        </p:txBody>
      </p:sp>
      <p:sp>
        <p:nvSpPr>
          <p:cNvPr id="4" name="Slide Number Placeholder 3"/>
          <p:cNvSpPr>
            <a:spLocks noGrp="1"/>
          </p:cNvSpPr>
          <p:nvPr>
            <p:ph type="sldNum" sz="quarter" idx="5"/>
          </p:nvPr>
        </p:nvSpPr>
        <p:spPr/>
        <p:txBody>
          <a:bodyPr/>
          <a:lstStyle/>
          <a:p>
            <a:fld id="{B880C8F8-A0CE-4AB0-A254-D3E9AFBE70A2}" type="slidenum">
              <a:rPr lang="es-419" smtClean="0"/>
              <a:t>12</a:t>
            </a:fld>
            <a:endParaRPr lang="es-419"/>
          </a:p>
        </p:txBody>
      </p:sp>
    </p:spTree>
    <p:extLst>
      <p:ext uri="{BB962C8B-B14F-4D97-AF65-F5344CB8AC3E}">
        <p14:creationId xmlns:p14="http://schemas.microsoft.com/office/powerpoint/2010/main" val="3368576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Biosfera: parte de la superficie terrestre en que se desarrolla el fenómeno de la vida.- El conjunto que forman los seres vivos con el medio en que se desarrollan.- </a:t>
            </a:r>
            <a:endParaRPr lang="es-PE" dirty="0"/>
          </a:p>
        </p:txBody>
      </p:sp>
      <p:sp>
        <p:nvSpPr>
          <p:cNvPr id="4" name="Slide Number Placeholder 3"/>
          <p:cNvSpPr>
            <a:spLocks noGrp="1"/>
          </p:cNvSpPr>
          <p:nvPr>
            <p:ph type="sldNum" sz="quarter" idx="5"/>
          </p:nvPr>
        </p:nvSpPr>
        <p:spPr/>
        <p:txBody>
          <a:bodyPr/>
          <a:lstStyle/>
          <a:p>
            <a:fld id="{A55F7193-D6AC-45AF-BC4C-36B402513F04}" type="slidenum">
              <a:rPr lang="es-PE" smtClean="0"/>
              <a:t>15</a:t>
            </a:fld>
            <a:endParaRPr lang="es-PE"/>
          </a:p>
        </p:txBody>
      </p:sp>
    </p:spTree>
    <p:extLst>
      <p:ext uri="{BB962C8B-B14F-4D97-AF65-F5344CB8AC3E}">
        <p14:creationId xmlns:p14="http://schemas.microsoft.com/office/powerpoint/2010/main" val="207568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330200" y="696913"/>
            <a:ext cx="6197600" cy="3486150"/>
          </a:xfrm>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Consequently, it is not surprising that in a recent Gallup poll </a:t>
            </a:r>
          </a:p>
          <a:p>
            <a:r>
              <a:rPr lang="en-US" altLang="en-US" dirty="0"/>
              <a:t>that asked people to rank occupations according </a:t>
            </a:r>
          </a:p>
          <a:p>
            <a:r>
              <a:rPr lang="en-US" altLang="en-US" dirty="0"/>
              <a:t>to their perceived honesty and ethics, </a:t>
            </a:r>
          </a:p>
          <a:p>
            <a:r>
              <a:rPr lang="en-US" altLang="en-US" dirty="0"/>
              <a:t>physicians dropped from their third place ranking in the late 1990s </a:t>
            </a:r>
          </a:p>
          <a:p>
            <a:r>
              <a:rPr lang="en-US" altLang="en-US" dirty="0"/>
              <a:t>to fifth place, coming in behind teachers, nurses, pharmacists and firemen.</a:t>
            </a:r>
          </a:p>
          <a:p>
            <a:endParaRPr lang="en-US" altLang="en-US" dirty="0"/>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fld id="{EE3B67E6-DB09-4B82-A75E-B7713B349E02}" type="slidenum">
              <a:rPr lang="en-US" altLang="en-US" sz="1200" smtClean="0"/>
              <a:pPr/>
              <a:t>25</a:t>
            </a:fld>
            <a:endParaRPr lang="en-US" altLang="en-US" sz="1200"/>
          </a:p>
        </p:txBody>
      </p:sp>
    </p:spTree>
    <p:extLst>
      <p:ext uri="{BB962C8B-B14F-4D97-AF65-F5344CB8AC3E}">
        <p14:creationId xmlns:p14="http://schemas.microsoft.com/office/powerpoint/2010/main" val="339729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30200" y="696913"/>
            <a:ext cx="6197600" cy="3486150"/>
          </a:xfrm>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And finally the American Board of Medical Specialties directed all Boards to develop Maintenance of Certification Programs, that are now well established, to ensure that physicians maintain these competencies throughout their career.</a:t>
            </a:r>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fld id="{3890E631-64EA-433D-9616-2AC40FD3A3D9}" type="slidenum">
              <a:rPr lang="en-US" altLang="en-US" sz="1200" smtClean="0"/>
              <a:pPr/>
              <a:t>26</a:t>
            </a:fld>
            <a:endParaRPr lang="en-US" altLang="en-US" sz="1200"/>
          </a:p>
        </p:txBody>
      </p:sp>
    </p:spTree>
    <p:extLst>
      <p:ext uri="{BB962C8B-B14F-4D97-AF65-F5344CB8AC3E}">
        <p14:creationId xmlns:p14="http://schemas.microsoft.com/office/powerpoint/2010/main" val="219626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330200" y="696913"/>
            <a:ext cx="6197600" cy="3486150"/>
          </a:xfrm>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 believe Professionalism is a way of life that results from a commitment….</a:t>
            </a:r>
          </a:p>
          <a:p>
            <a:endParaRPr lang="en-US" altLang="en-US" dirty="0"/>
          </a:p>
          <a:p>
            <a:r>
              <a:rPr lang="en-US" altLang="en-US" dirty="0"/>
              <a:t> </a:t>
            </a:r>
          </a:p>
          <a:p>
            <a:r>
              <a:rPr lang="en-US" altLang="en-US" dirty="0"/>
              <a:t>I am sure anyone could modify this definition in many ways, but let me explain what I mean.</a:t>
            </a:r>
          </a:p>
          <a:p>
            <a:endParaRPr lang="en-US" altLang="en-US" dirty="0"/>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fld id="{47A389BB-876C-4BBA-8AAE-F33E0390F658}" type="slidenum">
              <a:rPr lang="en-US" altLang="en-US" sz="1200" smtClean="0"/>
              <a:pPr/>
              <a:t>28</a:t>
            </a:fld>
            <a:endParaRPr lang="en-US" altLang="en-US" sz="1200"/>
          </a:p>
        </p:txBody>
      </p:sp>
    </p:spTree>
    <p:extLst>
      <p:ext uri="{BB962C8B-B14F-4D97-AF65-F5344CB8AC3E}">
        <p14:creationId xmlns:p14="http://schemas.microsoft.com/office/powerpoint/2010/main" val="167298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1/19/2023</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1/19/2023</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1/19/2023</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1/19/2023</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1/19/2023</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1/19/2023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‹Nº›</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D6D7A0BC-0046-4CAA-8E7F-DCAFE511E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C21E816-31F5-48BB-BD02-D15F2F18B48A}"/>
              </a:ext>
            </a:extLst>
          </p:cNvPr>
          <p:cNvSpPr>
            <a:spLocks noGrp="1"/>
          </p:cNvSpPr>
          <p:nvPr>
            <p:ph type="ctrTitle"/>
          </p:nvPr>
        </p:nvSpPr>
        <p:spPr>
          <a:xfrm>
            <a:off x="581191" y="1020431"/>
            <a:ext cx="10993549" cy="1475013"/>
          </a:xfrm>
        </p:spPr>
        <p:txBody>
          <a:bodyPr>
            <a:normAutofit/>
          </a:bodyPr>
          <a:lstStyle/>
          <a:p>
            <a:r>
              <a:rPr lang="en-US" dirty="0" err="1"/>
              <a:t>Gestión</a:t>
            </a:r>
            <a:r>
              <a:rPr lang="en-US" dirty="0"/>
              <a:t> </a:t>
            </a:r>
            <a:r>
              <a:rPr lang="en-US" dirty="0" err="1"/>
              <a:t>públca</a:t>
            </a:r>
            <a:r>
              <a:rPr lang="en-US" dirty="0"/>
              <a:t> y </a:t>
            </a:r>
            <a:r>
              <a:rPr lang="en-US" dirty="0" err="1"/>
              <a:t>ética</a:t>
            </a:r>
            <a:endParaRPr lang="en-US" dirty="0"/>
          </a:p>
        </p:txBody>
      </p:sp>
      <p:sp>
        <p:nvSpPr>
          <p:cNvPr id="3" name="Subtitle 2">
            <a:extLst>
              <a:ext uri="{FF2B5EF4-FFF2-40B4-BE49-F238E27FC236}">
                <a16:creationId xmlns:a16="http://schemas.microsoft.com/office/drawing/2014/main" xmlns="" id="{835D6E6B-3353-491C-A3C6-F278D6CED8B3}"/>
              </a:ext>
            </a:extLst>
          </p:cNvPr>
          <p:cNvSpPr>
            <a:spLocks noGrp="1"/>
          </p:cNvSpPr>
          <p:nvPr>
            <p:ph type="subTitle" idx="1"/>
          </p:nvPr>
        </p:nvSpPr>
        <p:spPr>
          <a:xfrm>
            <a:off x="581194" y="2495445"/>
            <a:ext cx="10993546" cy="468233"/>
          </a:xfrm>
        </p:spPr>
        <p:txBody>
          <a:bodyPr>
            <a:normAutofit/>
          </a:bodyPr>
          <a:lstStyle/>
          <a:p>
            <a:r>
              <a:rPr lang="en-US" dirty="0"/>
              <a:t>Dr. </a:t>
            </a:r>
            <a:r>
              <a:rPr lang="en-US" dirty="0" err="1"/>
              <a:t>josé</a:t>
            </a:r>
            <a:r>
              <a:rPr lang="en-US" dirty="0"/>
              <a:t> </a:t>
            </a:r>
            <a:r>
              <a:rPr lang="en-US" dirty="0" err="1"/>
              <a:t>luis</a:t>
            </a:r>
            <a:r>
              <a:rPr lang="en-US" dirty="0"/>
              <a:t> Picoaga </a:t>
            </a:r>
            <a:r>
              <a:rPr lang="en-US" dirty="0" err="1"/>
              <a:t>chávez</a:t>
            </a:r>
            <a:r>
              <a:rPr lang="en-US" dirty="0"/>
              <a:t>. </a:t>
            </a:r>
            <a:r>
              <a:rPr lang="en-US" dirty="0" err="1"/>
              <a:t>Oncólogo</a:t>
            </a:r>
            <a:r>
              <a:rPr lang="en-US" dirty="0"/>
              <a:t> </a:t>
            </a:r>
            <a:r>
              <a:rPr lang="en-US" dirty="0" err="1"/>
              <a:t>clínico</a:t>
            </a:r>
            <a:r>
              <a:rPr lang="en-US" dirty="0"/>
              <a:t> y medico </a:t>
            </a:r>
            <a:r>
              <a:rPr lang="en-US" dirty="0" err="1"/>
              <a:t>internista</a:t>
            </a:r>
            <a:endParaRPr lang="en-US" dirty="0"/>
          </a:p>
        </p:txBody>
      </p:sp>
      <p:sp>
        <p:nvSpPr>
          <p:cNvPr id="20" name="Rectangle 19">
            <a:extLst>
              <a:ext uri="{FF2B5EF4-FFF2-40B4-BE49-F238E27FC236}">
                <a16:creationId xmlns:a16="http://schemas.microsoft.com/office/drawing/2014/main" xmlns="" id="{E7C6334F-6411-41EC-AD7D-179EDD8B5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xmlns="" id="{E6B02CEE-3AF8-4349-9B3E-8970E6DF62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xmlns="" id="{AAA01CF0-3FB5-44EB-B7DE-F2E86374C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xmlns=""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7625" y="702156"/>
            <a:ext cx="11656559" cy="859358"/>
          </a:xfrm>
        </p:spPr>
        <p:txBody>
          <a:bodyPr>
            <a:normAutofit fontScale="90000"/>
          </a:bodyPr>
          <a:lstStyle/>
          <a:p>
            <a:r>
              <a:rPr lang="es-PE"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Bienestar y calidad de vida</a:t>
            </a:r>
            <a:endParaRPr lang="es-419" dirty="0"/>
          </a:p>
        </p:txBody>
      </p:sp>
      <p:sp>
        <p:nvSpPr>
          <p:cNvPr id="3" name="Marcador de contenido 2"/>
          <p:cNvSpPr>
            <a:spLocks noGrp="1"/>
          </p:cNvSpPr>
          <p:nvPr>
            <p:ph idx="1"/>
          </p:nvPr>
        </p:nvSpPr>
        <p:spPr/>
        <p:txBody>
          <a:bodyPr/>
          <a:lstStyle/>
          <a:p>
            <a:pPr marL="0" indent="0">
              <a:buNone/>
            </a:pPr>
            <a:r>
              <a:rPr lang="es-419" dirty="0"/>
              <a:t>Son asuntos de Calidad de Vida:</a:t>
            </a:r>
          </a:p>
          <a:p>
            <a:pPr>
              <a:buFont typeface="Wingdings" panose="05000000000000000000" pitchFamily="2" charset="2"/>
              <a:buChar char="§"/>
            </a:pPr>
            <a:r>
              <a:rPr lang="es-419" dirty="0"/>
              <a:t> Suspensión de tratamientos de sostén, ante</a:t>
            </a:r>
          </a:p>
          <a:p>
            <a:pPr marL="0" indent="0">
              <a:buNone/>
            </a:pPr>
            <a:r>
              <a:rPr lang="es-419" dirty="0"/>
              <a:t>   gran sufrimiento y beneficios marginales</a:t>
            </a:r>
          </a:p>
          <a:p>
            <a:pPr>
              <a:buFont typeface="Wingdings" panose="05000000000000000000" pitchFamily="2" charset="2"/>
              <a:buChar char="§"/>
            </a:pPr>
            <a:r>
              <a:rPr lang="es-419" dirty="0"/>
              <a:t> Decisión de aborto en malformaciones severas</a:t>
            </a:r>
          </a:p>
          <a:p>
            <a:pPr marL="0" indent="0">
              <a:buNone/>
            </a:pPr>
            <a:r>
              <a:rPr lang="es-419" dirty="0"/>
              <a:t>   (Anencefalia, Trisomía 18)</a:t>
            </a:r>
          </a:p>
          <a:p>
            <a:pPr>
              <a:buFont typeface="Wingdings" panose="05000000000000000000" pitchFamily="2" charset="2"/>
              <a:buChar char="§"/>
            </a:pPr>
            <a:r>
              <a:rPr lang="es-419" dirty="0"/>
              <a:t> Ligadura electiva de Trompas como anticonceptivo</a:t>
            </a:r>
          </a:p>
          <a:p>
            <a:pPr>
              <a:buFont typeface="Wingdings" panose="05000000000000000000" pitchFamily="2" charset="2"/>
              <a:buChar char="§"/>
            </a:pPr>
            <a:r>
              <a:rPr lang="es-419" dirty="0"/>
              <a:t> Suicidio médicamente asistido</a:t>
            </a:r>
          </a:p>
          <a:p>
            <a:pPr>
              <a:buFont typeface="Wingdings" panose="05000000000000000000" pitchFamily="2" charset="2"/>
              <a:buChar char="§"/>
            </a:pPr>
            <a:r>
              <a:rPr lang="es-419" dirty="0"/>
              <a:t> Eutanasia</a:t>
            </a:r>
          </a:p>
        </p:txBody>
      </p:sp>
      <p:pic>
        <p:nvPicPr>
          <p:cNvPr id="6" name="Picture 5">
            <a:extLst>
              <a:ext uri="{FF2B5EF4-FFF2-40B4-BE49-F238E27FC236}">
                <a16:creationId xmlns:a16="http://schemas.microsoft.com/office/drawing/2014/main" xmlns="" id="{9D9954A4-9DBC-DC03-1607-FBD17B9574BE}"/>
              </a:ext>
            </a:extLst>
          </p:cNvPr>
          <p:cNvPicPr>
            <a:picLocks noChangeAspect="1"/>
          </p:cNvPicPr>
          <p:nvPr/>
        </p:nvPicPr>
        <p:blipFill>
          <a:blip r:embed="rId3"/>
          <a:stretch>
            <a:fillRect/>
          </a:stretch>
        </p:blipFill>
        <p:spPr>
          <a:xfrm>
            <a:off x="7231684" y="1814732"/>
            <a:ext cx="4762500" cy="4198986"/>
          </a:xfrm>
          <a:prstGeom prst="rect">
            <a:avLst/>
          </a:prstGeom>
        </p:spPr>
      </p:pic>
    </p:spTree>
    <p:extLst>
      <p:ext uri="{BB962C8B-B14F-4D97-AF65-F5344CB8AC3E}">
        <p14:creationId xmlns:p14="http://schemas.microsoft.com/office/powerpoint/2010/main" val="410801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702156"/>
            <a:ext cx="11029616" cy="732749"/>
          </a:xfrm>
        </p:spPr>
        <p:txBody>
          <a:bodyPr/>
          <a:lstStyle/>
          <a:p>
            <a:r>
              <a:rPr lang="es-ES_tradnl"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Bienestar, Dolor y Sufrimiento</a:t>
            </a:r>
            <a:endParaRPr lang="es-419" dirty="0"/>
          </a:p>
        </p:txBody>
      </p:sp>
      <p:sp>
        <p:nvSpPr>
          <p:cNvPr id="3" name="Marcador de contenido 2"/>
          <p:cNvSpPr>
            <a:spLocks noGrp="1"/>
          </p:cNvSpPr>
          <p:nvPr>
            <p:ph idx="1"/>
          </p:nvPr>
        </p:nvSpPr>
        <p:spPr>
          <a:xfrm>
            <a:off x="775856" y="2286000"/>
            <a:ext cx="9968346" cy="4023360"/>
          </a:xfrm>
        </p:spPr>
        <p:txBody>
          <a:bodyPr>
            <a:normAutofit fontScale="92500" lnSpcReduction="10000"/>
          </a:bodyPr>
          <a:lstStyle/>
          <a:p>
            <a:pPr marL="0" indent="0">
              <a:buNone/>
            </a:pPr>
            <a:r>
              <a:rPr lang="es-419" sz="2800" dirty="0"/>
              <a:t>La Bioética considera y propone:</a:t>
            </a:r>
          </a:p>
          <a:p>
            <a:pPr>
              <a:buFont typeface="Wingdings" panose="05000000000000000000" pitchFamily="2" charset="2"/>
              <a:buChar char="§"/>
            </a:pPr>
            <a:r>
              <a:rPr lang="es-419" sz="2800" dirty="0"/>
              <a:t> Acceso universal a la Vida y a la Salud</a:t>
            </a:r>
          </a:p>
          <a:p>
            <a:pPr>
              <a:buFont typeface="Wingdings" panose="05000000000000000000" pitchFamily="2" charset="2"/>
              <a:buChar char="§"/>
            </a:pPr>
            <a:r>
              <a:rPr lang="es-419" sz="2800" dirty="0"/>
              <a:t> Alivio del </a:t>
            </a:r>
            <a:r>
              <a:rPr lang="es-419" sz="2800" b="1" dirty="0"/>
              <a:t>D </a:t>
            </a:r>
            <a:r>
              <a:rPr lang="es-419" sz="2800" dirty="0"/>
              <a:t>y </a:t>
            </a:r>
            <a:r>
              <a:rPr lang="es-419" sz="2800" b="1" dirty="0"/>
              <a:t>S</a:t>
            </a:r>
          </a:p>
          <a:p>
            <a:pPr>
              <a:buFont typeface="Wingdings" panose="05000000000000000000" pitchFamily="2" charset="2"/>
              <a:buChar char="§"/>
            </a:pPr>
            <a:r>
              <a:rPr lang="es-419" sz="2800" dirty="0"/>
              <a:t> Eliminación de barreras existentes</a:t>
            </a:r>
          </a:p>
          <a:p>
            <a:pPr>
              <a:buFont typeface="Wingdings" panose="05000000000000000000" pitchFamily="2" charset="2"/>
              <a:buChar char="§"/>
            </a:pPr>
            <a:r>
              <a:rPr lang="es-419" sz="2800" dirty="0"/>
              <a:t> Atención diferenciada a los vulnerables</a:t>
            </a:r>
          </a:p>
          <a:p>
            <a:pPr>
              <a:buFont typeface="Wingdings" panose="05000000000000000000" pitchFamily="2" charset="2"/>
              <a:buChar char="§"/>
            </a:pPr>
            <a:r>
              <a:rPr lang="es-419" sz="2800" dirty="0"/>
              <a:t> Reducción de inequidades porque llevan </a:t>
            </a:r>
          </a:p>
          <a:p>
            <a:pPr marL="0" indent="0">
              <a:buNone/>
            </a:pPr>
            <a:r>
              <a:rPr lang="es-419" sz="2800" dirty="0"/>
              <a:t>   a mayor </a:t>
            </a:r>
            <a:r>
              <a:rPr lang="es-419" sz="2800" b="1" dirty="0"/>
              <a:t>D</a:t>
            </a:r>
            <a:r>
              <a:rPr lang="es-419" sz="2800" dirty="0"/>
              <a:t> y </a:t>
            </a:r>
            <a:r>
              <a:rPr lang="es-419" sz="2800" b="1" dirty="0"/>
              <a:t>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688" y="894711"/>
            <a:ext cx="4572259" cy="5724145"/>
          </a:xfrm>
          <a:prstGeom prst="rect">
            <a:avLst/>
          </a:prstGeom>
        </p:spPr>
      </p:pic>
    </p:spTree>
    <p:extLst>
      <p:ext uri="{BB962C8B-B14F-4D97-AF65-F5344CB8AC3E}">
        <p14:creationId xmlns:p14="http://schemas.microsoft.com/office/powerpoint/2010/main" val="84466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_tradn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Sufrimiento</a:t>
            </a:r>
            <a:endParaRPr lang="es-419" dirty="0"/>
          </a:p>
        </p:txBody>
      </p:sp>
      <p:sp>
        <p:nvSpPr>
          <p:cNvPr id="6" name="Marcador de contenido 5"/>
          <p:cNvSpPr>
            <a:spLocks noGrp="1"/>
          </p:cNvSpPr>
          <p:nvPr>
            <p:ph idx="1"/>
          </p:nvPr>
        </p:nvSpPr>
        <p:spPr/>
        <p:txBody>
          <a:bodyPr>
            <a:normAutofit lnSpcReduction="10000"/>
          </a:bodyPr>
          <a:lstStyle/>
          <a:p>
            <a:pPr>
              <a:buFont typeface="Wingdings" panose="05000000000000000000" pitchFamily="2" charset="2"/>
              <a:buChar char="v"/>
            </a:pPr>
            <a:r>
              <a:rPr lang="es-419" dirty="0"/>
              <a:t> SUFRIMIENTO (</a:t>
            </a:r>
            <a:r>
              <a:rPr lang="es-419" b="1" dirty="0"/>
              <a:t>S</a:t>
            </a:r>
            <a:r>
              <a:rPr lang="es-419" dirty="0"/>
              <a:t>), significa:</a:t>
            </a:r>
          </a:p>
          <a:p>
            <a:pPr>
              <a:buFont typeface="Wingdings" panose="05000000000000000000" pitchFamily="2" charset="2"/>
              <a:buChar char="v"/>
            </a:pPr>
            <a:r>
              <a:rPr lang="es-419" dirty="0"/>
              <a:t> Paciencia, conformidad, penuria </a:t>
            </a:r>
          </a:p>
          <a:p>
            <a:pPr marL="0" indent="0">
              <a:buNone/>
            </a:pPr>
            <a:r>
              <a:rPr lang="es-419" dirty="0"/>
              <a:t>    por algo</a:t>
            </a:r>
          </a:p>
          <a:p>
            <a:pPr>
              <a:buFont typeface="Wingdings" panose="05000000000000000000" pitchFamily="2" charset="2"/>
              <a:buChar char="v"/>
            </a:pPr>
            <a:r>
              <a:rPr lang="es-419" dirty="0"/>
              <a:t> Padecimiento, pena, resignación</a:t>
            </a:r>
          </a:p>
          <a:p>
            <a:pPr>
              <a:buFont typeface="Wingdings" panose="05000000000000000000" pitchFamily="2" charset="2"/>
              <a:buChar char="v"/>
            </a:pPr>
            <a:r>
              <a:rPr lang="es-419" dirty="0"/>
              <a:t> Sostener, resistir, aguantar, soportar</a:t>
            </a:r>
          </a:p>
          <a:p>
            <a:pPr>
              <a:buFont typeface="Wingdings" panose="05000000000000000000" pitchFamily="2" charset="2"/>
              <a:buChar char="v"/>
            </a:pPr>
            <a:r>
              <a:rPr lang="es-419" dirty="0"/>
              <a:t> Pagar, expiar o recibir una culpa o </a:t>
            </a:r>
          </a:p>
          <a:p>
            <a:pPr marL="0" indent="0">
              <a:buNone/>
            </a:pPr>
            <a:r>
              <a:rPr lang="es-419" dirty="0"/>
              <a:t>    condena</a:t>
            </a:r>
          </a:p>
          <a:p>
            <a:pPr>
              <a:buFont typeface="Wingdings" panose="05000000000000000000" pitchFamily="2" charset="2"/>
              <a:buChar char="v"/>
            </a:pPr>
            <a:r>
              <a:rPr lang="es-419" dirty="0"/>
              <a:t> Aceptar con humildad un daño moral, </a:t>
            </a:r>
          </a:p>
          <a:p>
            <a:pPr marL="0" indent="0">
              <a:buNone/>
            </a:pPr>
            <a:r>
              <a:rPr lang="es-419" dirty="0"/>
              <a:t>    físico o psicológico</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367" y="1018587"/>
            <a:ext cx="5923722" cy="5353878"/>
          </a:xfrm>
          <a:prstGeom prst="rect">
            <a:avLst/>
          </a:prstGeom>
        </p:spPr>
      </p:pic>
    </p:spTree>
    <p:extLst>
      <p:ext uri="{BB962C8B-B14F-4D97-AF65-F5344CB8AC3E}">
        <p14:creationId xmlns:p14="http://schemas.microsoft.com/office/powerpoint/2010/main" val="266670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43BA8-6116-7043-8915-C2F67D642EBA}"/>
              </a:ext>
            </a:extLst>
          </p:cNvPr>
          <p:cNvSpPr>
            <a:spLocks noGrp="1"/>
          </p:cNvSpPr>
          <p:nvPr>
            <p:ph type="title"/>
          </p:nvPr>
        </p:nvSpPr>
        <p:spPr/>
        <p:txBody>
          <a:bodyPr/>
          <a:lstStyle/>
          <a:p>
            <a:r>
              <a:rPr lang="es-PE" dirty="0"/>
              <a:t>Principios de la bioética</a:t>
            </a:r>
          </a:p>
        </p:txBody>
      </p:sp>
      <p:sp>
        <p:nvSpPr>
          <p:cNvPr id="3" name="Content Placeholder 2">
            <a:extLst>
              <a:ext uri="{FF2B5EF4-FFF2-40B4-BE49-F238E27FC236}">
                <a16:creationId xmlns:a16="http://schemas.microsoft.com/office/drawing/2014/main" xmlns="" id="{845EB431-B965-055E-8019-889932ABD80A}"/>
              </a:ext>
            </a:extLst>
          </p:cNvPr>
          <p:cNvSpPr>
            <a:spLocks noGrp="1"/>
          </p:cNvSpPr>
          <p:nvPr>
            <p:ph idx="1"/>
          </p:nvPr>
        </p:nvSpPr>
        <p:spPr/>
        <p:txBody>
          <a:bodyPr/>
          <a:lstStyle/>
          <a:p>
            <a:r>
              <a:rPr lang="es-PE" dirty="0"/>
              <a:t>En su trabajo, médicos y profesionales de salud tienen que tomar decisiones sanitarias</a:t>
            </a:r>
          </a:p>
          <a:p>
            <a:r>
              <a:rPr lang="es-PE" dirty="0"/>
              <a:t>Muchos de los hechos incluyen valores. Si algo causa sufrimiento es una amenaza para la vida y el bienestar</a:t>
            </a:r>
          </a:p>
          <a:p>
            <a:r>
              <a:rPr lang="es-PE" dirty="0"/>
              <a:t>Nuestro deber es siempre fomentar e implementar valores</a:t>
            </a:r>
          </a:p>
          <a:p>
            <a:r>
              <a:rPr lang="es-PE" dirty="0"/>
              <a:t>El deber de fomentar los valores se encuentra en el origen de las normas</a:t>
            </a:r>
          </a:p>
          <a:p>
            <a:r>
              <a:rPr lang="es-PE" dirty="0"/>
              <a:t>La UNESCO ha elaborado la DECLARACIÓN UNIVERSAL SOBRE BIOÉTICA Y DERECHOS HUMANOS</a:t>
            </a:r>
          </a:p>
          <a:p>
            <a:r>
              <a:rPr lang="es-PE" dirty="0"/>
              <a:t>Son 15 principios bioéticos.</a:t>
            </a:r>
          </a:p>
        </p:txBody>
      </p:sp>
    </p:spTree>
    <p:extLst>
      <p:ext uri="{BB962C8B-B14F-4D97-AF65-F5344CB8AC3E}">
        <p14:creationId xmlns:p14="http://schemas.microsoft.com/office/powerpoint/2010/main" val="751291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AD9EE-266E-8B00-BA82-D76FFC0AFD15}"/>
              </a:ext>
            </a:extLst>
          </p:cNvPr>
          <p:cNvSpPr>
            <a:spLocks noGrp="1"/>
          </p:cNvSpPr>
          <p:nvPr>
            <p:ph type="title"/>
          </p:nvPr>
        </p:nvSpPr>
        <p:spPr/>
        <p:txBody>
          <a:bodyPr/>
          <a:lstStyle/>
          <a:p>
            <a:r>
              <a:rPr lang="es-PE" dirty="0"/>
              <a:t>Principios de la bioética</a:t>
            </a:r>
          </a:p>
        </p:txBody>
      </p:sp>
      <p:sp>
        <p:nvSpPr>
          <p:cNvPr id="3" name="Content Placeholder 2">
            <a:extLst>
              <a:ext uri="{FF2B5EF4-FFF2-40B4-BE49-F238E27FC236}">
                <a16:creationId xmlns:a16="http://schemas.microsoft.com/office/drawing/2014/main" xmlns="" id="{6CA74F07-8E70-5E3E-4D1B-A794743FD6F6}"/>
              </a:ext>
            </a:extLst>
          </p:cNvPr>
          <p:cNvSpPr>
            <a:spLocks noGrp="1"/>
          </p:cNvSpPr>
          <p:nvPr>
            <p:ph idx="1"/>
          </p:nvPr>
        </p:nvSpPr>
        <p:spPr/>
        <p:txBody>
          <a:bodyPr/>
          <a:lstStyle/>
          <a:p>
            <a:r>
              <a:rPr lang="es-PE" dirty="0"/>
              <a:t>1. Dignidad Humana y Derechos Humanos</a:t>
            </a:r>
          </a:p>
          <a:p>
            <a:r>
              <a:rPr lang="es-PE" dirty="0"/>
              <a:t>2. Beneficios y Efectos Nocivos</a:t>
            </a:r>
          </a:p>
          <a:p>
            <a:r>
              <a:rPr lang="es-PE" dirty="0"/>
              <a:t>3. Autonomía y Responsabilidad Individual</a:t>
            </a:r>
          </a:p>
          <a:p>
            <a:r>
              <a:rPr lang="es-PE" dirty="0"/>
              <a:t>4. Consentimiento</a:t>
            </a:r>
          </a:p>
          <a:p>
            <a:r>
              <a:rPr lang="es-PE" dirty="0"/>
              <a:t>5. Personas carentes de otorgar su Consentimiento</a:t>
            </a:r>
          </a:p>
          <a:p>
            <a:r>
              <a:rPr lang="es-PE" dirty="0"/>
              <a:t>6. Respeto de la Vulnerabilidad Humana y de la Integridad Personal</a:t>
            </a:r>
          </a:p>
          <a:p>
            <a:r>
              <a:rPr lang="es-PE" dirty="0"/>
              <a:t>7. Privacidad y Confidencialidad</a:t>
            </a:r>
          </a:p>
          <a:p>
            <a:r>
              <a:rPr lang="es-PE" dirty="0"/>
              <a:t>8. Igualdad, Justicia y Equidad</a:t>
            </a:r>
          </a:p>
          <a:p>
            <a:endParaRPr lang="es-PE" dirty="0"/>
          </a:p>
        </p:txBody>
      </p:sp>
    </p:spTree>
    <p:extLst>
      <p:ext uri="{BB962C8B-B14F-4D97-AF65-F5344CB8AC3E}">
        <p14:creationId xmlns:p14="http://schemas.microsoft.com/office/powerpoint/2010/main" val="241677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A00B84-BDB9-FC9B-898F-831D7D35AC70}"/>
              </a:ext>
            </a:extLst>
          </p:cNvPr>
          <p:cNvSpPr>
            <a:spLocks noGrp="1"/>
          </p:cNvSpPr>
          <p:nvPr>
            <p:ph type="title"/>
          </p:nvPr>
        </p:nvSpPr>
        <p:spPr/>
        <p:txBody>
          <a:bodyPr/>
          <a:lstStyle/>
          <a:p>
            <a:r>
              <a:rPr lang="es-PE" dirty="0"/>
              <a:t>PRINCIPIOS DE LA BIOÉTICA</a:t>
            </a:r>
          </a:p>
        </p:txBody>
      </p:sp>
      <p:sp>
        <p:nvSpPr>
          <p:cNvPr id="3" name="Content Placeholder 2">
            <a:extLst>
              <a:ext uri="{FF2B5EF4-FFF2-40B4-BE49-F238E27FC236}">
                <a16:creationId xmlns:a16="http://schemas.microsoft.com/office/drawing/2014/main" xmlns="" id="{0761B388-24AB-5E85-55FC-9873B047E478}"/>
              </a:ext>
            </a:extLst>
          </p:cNvPr>
          <p:cNvSpPr>
            <a:spLocks noGrp="1"/>
          </p:cNvSpPr>
          <p:nvPr>
            <p:ph idx="1"/>
          </p:nvPr>
        </p:nvSpPr>
        <p:spPr/>
        <p:txBody>
          <a:bodyPr/>
          <a:lstStyle/>
          <a:p>
            <a:r>
              <a:rPr lang="es-PE" dirty="0"/>
              <a:t>9. No Discriminación y No Estigmatización</a:t>
            </a:r>
          </a:p>
          <a:p>
            <a:r>
              <a:rPr lang="es-PE" dirty="0"/>
              <a:t>10. Respeto de la Diversidad Cultural y del Pluralismo</a:t>
            </a:r>
          </a:p>
          <a:p>
            <a:r>
              <a:rPr lang="es-PE" dirty="0"/>
              <a:t>11. Solidaridad y Cooperación</a:t>
            </a:r>
          </a:p>
          <a:p>
            <a:r>
              <a:rPr lang="es-PE" dirty="0"/>
              <a:t>12. Responsabilidad Social y Salud</a:t>
            </a:r>
          </a:p>
          <a:p>
            <a:r>
              <a:rPr lang="es-PE" dirty="0"/>
              <a:t>13. Aprovechamiento compartido de los beneficios</a:t>
            </a:r>
          </a:p>
          <a:p>
            <a:r>
              <a:rPr lang="es-PE" dirty="0"/>
              <a:t>14. Protección de las Generaciones Futuras</a:t>
            </a:r>
          </a:p>
          <a:p>
            <a:r>
              <a:rPr lang="es-PE" dirty="0"/>
              <a:t>15. Protección del Medio Ambiente, la Biosfera y la Biodiversidad</a:t>
            </a:r>
          </a:p>
        </p:txBody>
      </p:sp>
    </p:spTree>
    <p:extLst>
      <p:ext uri="{BB962C8B-B14F-4D97-AF65-F5344CB8AC3E}">
        <p14:creationId xmlns:p14="http://schemas.microsoft.com/office/powerpoint/2010/main" val="151191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8E1D26-754E-A296-4752-A0BBEA9D6BF3}"/>
              </a:ext>
            </a:extLst>
          </p:cNvPr>
          <p:cNvSpPr>
            <a:spLocks noGrp="1"/>
          </p:cNvSpPr>
          <p:nvPr>
            <p:ph type="title"/>
          </p:nvPr>
        </p:nvSpPr>
        <p:spPr/>
        <p:txBody>
          <a:bodyPr/>
          <a:lstStyle/>
          <a:p>
            <a:r>
              <a:rPr lang="es-PE" dirty="0"/>
              <a:t>Bioética. Principios. Paternalismo</a:t>
            </a:r>
          </a:p>
        </p:txBody>
      </p:sp>
      <p:sp>
        <p:nvSpPr>
          <p:cNvPr id="3" name="Content Placeholder 2">
            <a:extLst>
              <a:ext uri="{FF2B5EF4-FFF2-40B4-BE49-F238E27FC236}">
                <a16:creationId xmlns:a16="http://schemas.microsoft.com/office/drawing/2014/main" xmlns="" id="{57DDFD8D-80A2-8F56-2E29-7FE46A02E609}"/>
              </a:ext>
            </a:extLst>
          </p:cNvPr>
          <p:cNvSpPr>
            <a:spLocks noGrp="1"/>
          </p:cNvSpPr>
          <p:nvPr>
            <p:ph idx="1"/>
          </p:nvPr>
        </p:nvSpPr>
        <p:spPr/>
        <p:txBody>
          <a:bodyPr/>
          <a:lstStyle/>
          <a:p>
            <a:r>
              <a:rPr lang="es-PE" dirty="0"/>
              <a:t>A lo largo de la historia muchos de esos principios no han sido respetados</a:t>
            </a:r>
          </a:p>
          <a:p>
            <a:r>
              <a:rPr lang="es-PE" dirty="0"/>
              <a:t>Por ejemplo: médicos que toman decisiones clínicas basados en sus propios valores y no los de los pacientes</a:t>
            </a:r>
          </a:p>
          <a:p>
            <a:r>
              <a:rPr lang="es-PE" dirty="0"/>
              <a:t>Como expertos, consideran que saben lo que más conviene a sus pacientes</a:t>
            </a:r>
          </a:p>
          <a:p>
            <a:r>
              <a:rPr lang="es-PE" dirty="0"/>
              <a:t>Es un enfoque histórico que ya no se sostiene hoy por hoy: Paternalismo</a:t>
            </a:r>
          </a:p>
          <a:p>
            <a:r>
              <a:rPr lang="es-PE" dirty="0"/>
              <a:t>Solo se aceptaba en las sociedades homogéneas en valores. Así, el médico sabía que respetaba al paciente</a:t>
            </a:r>
          </a:p>
          <a:p>
            <a:r>
              <a:rPr lang="es-PE" dirty="0"/>
              <a:t>La situación ha cambiado radicalmente. Las sociedades tienen ahora mezclas de valores, creencias y tradiciones</a:t>
            </a:r>
          </a:p>
          <a:p>
            <a:r>
              <a:rPr lang="es-PE" dirty="0"/>
              <a:t>Tomar en cuenta los valores de los pacientes es la base del Consentimiento Informado</a:t>
            </a:r>
          </a:p>
        </p:txBody>
      </p:sp>
    </p:spTree>
    <p:extLst>
      <p:ext uri="{BB962C8B-B14F-4D97-AF65-F5344CB8AC3E}">
        <p14:creationId xmlns:p14="http://schemas.microsoft.com/office/powerpoint/2010/main" val="413402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t>
            </a:r>
            <a:r>
              <a:rPr lang="es-PE" dirty="0" err="1"/>
              <a:t>onsentimiento</a:t>
            </a:r>
            <a:r>
              <a:rPr lang="es-PE" dirty="0"/>
              <a:t> informado</a:t>
            </a:r>
          </a:p>
        </p:txBody>
      </p:sp>
      <p:sp>
        <p:nvSpPr>
          <p:cNvPr id="3" name="2 Marcador de contenido"/>
          <p:cNvSpPr>
            <a:spLocks noGrp="1"/>
          </p:cNvSpPr>
          <p:nvPr>
            <p:ph idx="1"/>
          </p:nvPr>
        </p:nvSpPr>
        <p:spPr/>
        <p:txBody>
          <a:bodyPr>
            <a:normAutofit/>
          </a:bodyPr>
          <a:lstStyle/>
          <a:p>
            <a:r>
              <a:rPr lang="es-PE" b="1" dirty="0"/>
              <a:t>En la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Medicina</a:t>
            </a:r>
            <a:r>
              <a:rPr lang="es-PE" b="1"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actual</a:t>
            </a:r>
            <a:r>
              <a:rPr lang="es-PE" b="1" dirty="0"/>
              <a:t>:</a:t>
            </a:r>
          </a:p>
          <a:p>
            <a:pPr>
              <a:buNone/>
            </a:pPr>
            <a:r>
              <a:rPr lang="es-PE" b="1"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PE" b="1" dirty="0"/>
              <a:t>El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médico</a:t>
            </a:r>
            <a:r>
              <a:rPr lang="es-PE" b="1"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habla</a:t>
            </a:r>
            <a:r>
              <a:rPr lang="es-PE" b="1" dirty="0"/>
              <a:t> de probabilidades, cifras, expectativas de vida (Cantidad de vida)</a:t>
            </a:r>
          </a:p>
          <a:p>
            <a:pPr>
              <a:buNone/>
            </a:pPr>
            <a:r>
              <a:rPr lang="es-PE" b="1"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b="1" dirty="0"/>
              <a:t> El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paciente </a:t>
            </a:r>
            <a:r>
              <a:rPr lang="es-PE" b="1" dirty="0"/>
              <a:t>se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interesa</a:t>
            </a:r>
            <a:r>
              <a:rPr lang="es-PE" b="1" dirty="0"/>
              <a:t> por lo vivido, por lo sentido, por lo cualitativo (Calidad de vida)</a:t>
            </a:r>
          </a:p>
          <a:p>
            <a:r>
              <a:rPr lang="es-PE" b="1" dirty="0"/>
              <a:t>El paciente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consiente</a:t>
            </a:r>
            <a:r>
              <a:rPr lang="es-PE" b="1" dirty="0"/>
              <a:t> si recibe información, la entiende, decide y puede expresar su determinación</a:t>
            </a:r>
          </a:p>
          <a:p>
            <a:r>
              <a:rPr lang="es-PE" b="1" dirty="0"/>
              <a:t>No se requiere esta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participación</a:t>
            </a:r>
            <a:r>
              <a:rPr lang="es-PE" b="1" dirty="0"/>
              <a:t>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informada </a:t>
            </a:r>
            <a:r>
              <a:rPr lang="es-PE" b="1" dirty="0"/>
              <a:t>y</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libre</a:t>
            </a:r>
            <a:r>
              <a:rPr lang="es-PE" b="1" dirty="0"/>
              <a:t> si:</a:t>
            </a:r>
          </a:p>
          <a:p>
            <a:pPr>
              <a:buNone/>
            </a:pPr>
            <a:r>
              <a:rPr lang="es-PE" b="1"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PE" b="1" dirty="0"/>
              <a:t>Estamos ante una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emergencia</a:t>
            </a:r>
            <a:endParaRPr lang="es-PE" b="1" dirty="0"/>
          </a:p>
          <a:p>
            <a:pPr>
              <a:buNone/>
            </a:pPr>
            <a:r>
              <a:rPr lang="es-PE" b="1"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b="1" dirty="0"/>
              <a:t> El paciente está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inconsciente</a:t>
            </a:r>
            <a:endParaRPr lang="es-PE" b="1" dirty="0"/>
          </a:p>
          <a:p>
            <a:pPr>
              <a:buNone/>
            </a:pPr>
            <a:r>
              <a:rPr lang="es-PE" b="1"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b="1" dirty="0"/>
              <a:t> Los familiares o tutores están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ausentes</a:t>
            </a:r>
            <a:endParaRPr lang="es-PE" b="1" dirty="0"/>
          </a:p>
        </p:txBody>
      </p:sp>
    </p:spTree>
    <p:extLst>
      <p:ext uri="{BB962C8B-B14F-4D97-AF65-F5344CB8AC3E}">
        <p14:creationId xmlns:p14="http://schemas.microsoft.com/office/powerpoint/2010/main" val="125130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a:t>Conceptos </a:t>
            </a:r>
            <a:br>
              <a:rPr lang="es-PE" dirty="0"/>
            </a:br>
            <a:r>
              <a:rPr lang="es-PE" dirty="0"/>
              <a:t>Consentimiento Informado</a:t>
            </a:r>
          </a:p>
        </p:txBody>
      </p:sp>
      <p:sp>
        <p:nvSpPr>
          <p:cNvPr id="3" name="2 Marcador de contenido"/>
          <p:cNvSpPr>
            <a:spLocks noGrp="1"/>
          </p:cNvSpPr>
          <p:nvPr>
            <p:ph idx="1"/>
          </p:nvPr>
        </p:nvSpPr>
        <p:spPr>
          <a:xfrm>
            <a:off x="581192" y="2354932"/>
            <a:ext cx="11029615" cy="3634486"/>
          </a:xfrm>
        </p:spPr>
        <p:txBody>
          <a:bodyPr>
            <a:normAutofit/>
          </a:bodyPr>
          <a:lstStyle/>
          <a:p>
            <a:r>
              <a:rPr lang="es-PE" b="1" dirty="0"/>
              <a:t>“</a:t>
            </a:r>
            <a:r>
              <a:rPr lang="es-PE"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Disposición</a:t>
            </a:r>
            <a:r>
              <a:rPr lang="es-PE" b="1" i="1" dirty="0"/>
              <a:t> del paciente a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aceptar</a:t>
            </a:r>
            <a:r>
              <a:rPr lang="es-PE" b="1" i="1" dirty="0"/>
              <a:t> la </a:t>
            </a:r>
            <a:r>
              <a:rPr lang="es-PE"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intervención</a:t>
            </a:r>
            <a:r>
              <a:rPr lang="es-PE" b="1" i="1" dirty="0"/>
              <a:t> médica, al recibir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información</a:t>
            </a:r>
            <a:r>
              <a:rPr lang="es-PE" b="1" i="1" dirty="0"/>
              <a:t> adecuada del </a:t>
            </a:r>
            <a:r>
              <a:rPr lang="es-PE"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procedimiento</a:t>
            </a:r>
            <a:r>
              <a:rPr lang="es-PE" b="1" i="1" dirty="0"/>
              <a:t>, sus riesgos y beneficios así como las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alternativas</a:t>
            </a:r>
            <a:r>
              <a:rPr lang="es-PE" b="1" i="1" dirty="0"/>
              <a:t>, sus riesgos y beneficios</a:t>
            </a:r>
            <a:r>
              <a:rPr lang="es-PE" b="1" dirty="0"/>
              <a:t>” (</a:t>
            </a:r>
            <a:r>
              <a:rPr lang="es-PE" b="1" dirty="0" err="1"/>
              <a:t>Jonson</a:t>
            </a:r>
            <a:r>
              <a:rPr lang="es-PE" b="1" dirty="0"/>
              <a:t>, 1992)</a:t>
            </a:r>
          </a:p>
          <a:p>
            <a:r>
              <a:rPr lang="es-PE" b="1" dirty="0"/>
              <a:t>“</a:t>
            </a:r>
            <a:r>
              <a:rPr lang="es-PE" b="1" i="1" dirty="0"/>
              <a:t>Una </a:t>
            </a:r>
            <a:r>
              <a:rPr lang="es-PE"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acción</a:t>
            </a:r>
            <a:r>
              <a:rPr lang="es-PE" b="1" i="1" dirty="0"/>
              <a:t> X es </a:t>
            </a:r>
            <a:r>
              <a:rPr lang="es-PE" b="1" i="1" u="sng" dirty="0"/>
              <a:t>Consentimiento Informado </a:t>
            </a:r>
            <a:r>
              <a:rPr lang="es-PE" b="1" i="1" dirty="0"/>
              <a:t>por la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a:t>
            </a:r>
            <a:r>
              <a:rPr lang="es-PE" b="1" i="1" dirty="0"/>
              <a:t> P para la </a:t>
            </a:r>
            <a:r>
              <a:rPr lang="es-PE"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intervención</a:t>
            </a:r>
            <a:r>
              <a:rPr lang="es-PE" b="1" i="1" dirty="0"/>
              <a:t> I, si y solo si:</a:t>
            </a:r>
          </a:p>
          <a:p>
            <a:pPr>
              <a:buNone/>
            </a:pPr>
            <a:r>
              <a:rPr lang="es-PE" b="1" i="1" dirty="0"/>
              <a:t>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b="1" i="1" dirty="0"/>
              <a:t> P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tiene</a:t>
            </a:r>
            <a:r>
              <a:rPr lang="es-PE" b="1" i="1" dirty="0"/>
              <a:t> información elaborada respecto a I</a:t>
            </a:r>
          </a:p>
          <a:p>
            <a:pPr>
              <a:buNone/>
            </a:pPr>
            <a:r>
              <a:rPr lang="es-PE" b="1" i="1" dirty="0"/>
              <a:t>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b="1" i="1" dirty="0"/>
              <a:t> P </a:t>
            </a:r>
            <a:r>
              <a:rPr lang="es-PE"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comprende</a:t>
            </a:r>
            <a:r>
              <a:rPr lang="es-PE" b="1" i="1" dirty="0"/>
              <a:t> la información recibida</a:t>
            </a:r>
          </a:p>
          <a:p>
            <a:pPr>
              <a:buNone/>
            </a:pPr>
            <a:r>
              <a:rPr lang="es-PE" b="1" i="1" dirty="0"/>
              <a:t>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PE" b="1" i="1" dirty="0"/>
              <a:t>P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voluntariamente</a:t>
            </a:r>
            <a:r>
              <a:rPr lang="es-PE" b="1" i="1" dirty="0"/>
              <a:t> recibe o realiza X</a:t>
            </a:r>
          </a:p>
          <a:p>
            <a:pPr>
              <a:buNone/>
            </a:pPr>
            <a:r>
              <a:rPr lang="es-PE" b="1" i="1" dirty="0"/>
              <a:t>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b="1" i="1" dirty="0"/>
              <a:t> P es </a:t>
            </a:r>
            <a:r>
              <a:rPr lang="es-PE"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competente</a:t>
            </a:r>
            <a:r>
              <a:rPr lang="es-PE" b="1" i="1" dirty="0"/>
              <a:t> para realizar o recibir X</a:t>
            </a:r>
          </a:p>
          <a:p>
            <a:pPr>
              <a:buNone/>
            </a:pPr>
            <a:r>
              <a:rPr lang="es-PE" b="1" i="1" dirty="0"/>
              <a:t>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b="1" i="1" dirty="0"/>
              <a:t> P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consiente</a:t>
            </a:r>
            <a:r>
              <a:rPr lang="es-PE" b="1" i="1" dirty="0"/>
              <a:t> a I</a:t>
            </a:r>
            <a:r>
              <a:rPr lang="es-PE" b="1" dirty="0"/>
              <a:t>” (</a:t>
            </a:r>
            <a:r>
              <a:rPr lang="es-PE" b="1" dirty="0" err="1"/>
              <a:t>Faden</a:t>
            </a:r>
            <a:r>
              <a:rPr lang="es-PE" b="1" dirty="0"/>
              <a:t> y </a:t>
            </a:r>
            <a:r>
              <a:rPr lang="es-PE" b="1" dirty="0" err="1"/>
              <a:t>Beauchamp</a:t>
            </a:r>
            <a:r>
              <a:rPr lang="es-PE" b="1" dirty="0"/>
              <a:t>, 1986) </a:t>
            </a:r>
          </a:p>
          <a:p>
            <a:endParaRPr lang="es-PE" dirty="0"/>
          </a:p>
        </p:txBody>
      </p:sp>
    </p:spTree>
    <p:extLst>
      <p:ext uri="{BB962C8B-B14F-4D97-AF65-F5344CB8AC3E}">
        <p14:creationId xmlns:p14="http://schemas.microsoft.com/office/powerpoint/2010/main" val="41917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a:t>Consentimiento Informado. Conceptos</a:t>
            </a:r>
          </a:p>
        </p:txBody>
      </p:sp>
      <p:sp>
        <p:nvSpPr>
          <p:cNvPr id="3" name="2 Marcador de contenido"/>
          <p:cNvSpPr>
            <a:spLocks noGrp="1"/>
          </p:cNvSpPr>
          <p:nvPr>
            <p:ph idx="1"/>
          </p:nvPr>
        </p:nvSpPr>
        <p:spPr/>
        <p:txBody>
          <a:bodyPr>
            <a:normAutofit fontScale="62500" lnSpcReduction="20000"/>
          </a:bodyPr>
          <a:lstStyle/>
          <a:p>
            <a:r>
              <a:rPr lang="es-PE" sz="2300" b="1" dirty="0"/>
              <a:t>“</a:t>
            </a:r>
            <a:r>
              <a:rPr lang="es-PE" sz="2300" b="1" i="1" dirty="0"/>
              <a:t>El paciente </a:t>
            </a:r>
            <a:r>
              <a:rPr lang="es-PE" sz="2300"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acepta</a:t>
            </a:r>
            <a:r>
              <a:rPr lang="es-PE" sz="2300" b="1" i="1" dirty="0"/>
              <a:t> o </a:t>
            </a:r>
            <a:r>
              <a:rPr lang="es-PE" sz="23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rechaza</a:t>
            </a:r>
            <a:r>
              <a:rPr lang="es-PE" sz="2300" b="1" i="1" dirty="0"/>
              <a:t> una acción médica, luego de:</a:t>
            </a:r>
          </a:p>
          <a:p>
            <a:pPr>
              <a:buNone/>
            </a:pPr>
            <a:r>
              <a:rPr lang="es-PE" sz="2300" b="1" i="1" dirty="0"/>
              <a:t>   </a:t>
            </a:r>
            <a:r>
              <a:rPr lang="es-PE" sz="23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PE" sz="2300" b="1" i="1" dirty="0"/>
              <a:t>Recibir y entender la </a:t>
            </a:r>
            <a:r>
              <a:rPr lang="es-PE" sz="2300"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información</a:t>
            </a:r>
            <a:r>
              <a:rPr lang="es-PE" sz="2300" b="1" i="1" dirty="0"/>
              <a:t> pertinente</a:t>
            </a:r>
          </a:p>
          <a:p>
            <a:pPr>
              <a:buNone/>
            </a:pPr>
            <a:r>
              <a:rPr lang="es-PE" sz="2300" b="1" i="1" dirty="0"/>
              <a:t>   </a:t>
            </a:r>
            <a:r>
              <a:rPr lang="es-PE" sz="23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Considerar</a:t>
            </a:r>
            <a:r>
              <a:rPr lang="es-PE" sz="2300" b="1" i="1" dirty="0"/>
              <a:t> las más importantes alternativas y decidir</a:t>
            </a:r>
          </a:p>
          <a:p>
            <a:pPr>
              <a:buNone/>
            </a:pPr>
            <a:r>
              <a:rPr lang="es-PE" sz="2300" b="1" i="1" dirty="0"/>
              <a:t>   </a:t>
            </a:r>
            <a:r>
              <a:rPr lang="es-PE" sz="23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sz="2300" b="1" i="1" dirty="0"/>
              <a:t> Ser capaz de </a:t>
            </a:r>
            <a:r>
              <a:rPr lang="es-PE" sz="2300"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comunicar</a:t>
            </a:r>
            <a:r>
              <a:rPr lang="es-PE" sz="2300" b="1" i="1" dirty="0"/>
              <a:t> la decisión</a:t>
            </a:r>
            <a:r>
              <a:rPr lang="es-PE" sz="2300" b="1" dirty="0"/>
              <a:t>”</a:t>
            </a:r>
          </a:p>
          <a:p>
            <a:r>
              <a:rPr lang="es-PE" sz="2300" b="1" dirty="0"/>
              <a:t>Un Consentimiento es </a:t>
            </a:r>
            <a:r>
              <a:rPr lang="es-PE"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Verdadero</a:t>
            </a:r>
            <a:r>
              <a:rPr lang="es-PE" sz="2300" b="1" dirty="0"/>
              <a:t> si existe:</a:t>
            </a:r>
          </a:p>
          <a:p>
            <a:pPr>
              <a:buNone/>
            </a:pPr>
            <a:r>
              <a:rPr lang="es-PE" sz="2300" b="1" dirty="0"/>
              <a:t>   </a:t>
            </a:r>
            <a:r>
              <a:rPr lang="es-PE"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sz="2300" b="1" dirty="0"/>
              <a:t> </a:t>
            </a:r>
            <a:r>
              <a:rPr lang="es-PE" sz="23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Conocimiento</a:t>
            </a:r>
            <a:r>
              <a:rPr lang="es-PE" sz="2300" b="1" dirty="0"/>
              <a:t> y </a:t>
            </a:r>
            <a:r>
              <a:rPr lang="es-PE"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consciencia</a:t>
            </a:r>
            <a:r>
              <a:rPr lang="es-PE" sz="2300" b="1" dirty="0"/>
              <a:t> de lo consentido</a:t>
            </a:r>
          </a:p>
          <a:p>
            <a:pPr>
              <a:buNone/>
            </a:pPr>
            <a:r>
              <a:rPr lang="es-PE" sz="2300" b="1" dirty="0"/>
              <a:t>   </a:t>
            </a:r>
            <a:r>
              <a:rPr lang="es-PE"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PE" sz="23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Libertad</a:t>
            </a:r>
            <a:r>
              <a:rPr lang="es-PE" sz="2300" b="1" dirty="0"/>
              <a:t> para consentir sin restricciones </a:t>
            </a:r>
          </a:p>
          <a:p>
            <a:r>
              <a:rPr lang="es-PE" sz="2300" b="1" dirty="0"/>
              <a:t>El paciente </a:t>
            </a:r>
            <a:r>
              <a:rPr lang="es-PE"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debe</a:t>
            </a:r>
            <a:r>
              <a:rPr lang="es-PE" sz="2300" b="1" dirty="0"/>
              <a:t> estar </a:t>
            </a:r>
            <a:r>
              <a:rPr lang="es-PE" sz="23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actuando</a:t>
            </a:r>
            <a:r>
              <a:rPr lang="es-PE" sz="2300" b="1" dirty="0"/>
              <a:t> realmente con:</a:t>
            </a:r>
          </a:p>
          <a:p>
            <a:pPr>
              <a:buNone/>
            </a:pPr>
            <a:r>
              <a:rPr lang="es-PE" sz="2300" b="1" dirty="0"/>
              <a:t>   </a:t>
            </a:r>
            <a:r>
              <a:rPr lang="es-PE"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sz="2300" b="1" dirty="0"/>
              <a:t> </a:t>
            </a:r>
            <a:r>
              <a:rPr lang="es-PE"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Autonomía</a:t>
            </a:r>
            <a:endParaRPr lang="es-PE" sz="2300" b="1" dirty="0"/>
          </a:p>
          <a:p>
            <a:pPr>
              <a:buNone/>
            </a:pPr>
            <a:r>
              <a:rPr lang="es-PE" sz="2300" b="1" dirty="0"/>
              <a:t>   </a:t>
            </a:r>
            <a:r>
              <a:rPr lang="es-PE"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sz="2300" b="1" dirty="0"/>
              <a:t> </a:t>
            </a:r>
            <a:r>
              <a:rPr lang="es-PE" sz="23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Competencia</a:t>
            </a:r>
            <a:endParaRPr lang="es-PE" sz="2300" b="1" dirty="0"/>
          </a:p>
          <a:p>
            <a:pPr>
              <a:buNone/>
            </a:pPr>
            <a:r>
              <a:rPr lang="es-PE" sz="2300" b="1" dirty="0"/>
              <a:t>   </a:t>
            </a:r>
            <a:r>
              <a:rPr lang="es-PE"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Libertad</a:t>
            </a:r>
            <a:endParaRPr lang="es-PE" sz="2300" b="1" dirty="0"/>
          </a:p>
          <a:p>
            <a:pPr>
              <a:buNone/>
            </a:pPr>
            <a:endParaRPr lang="es-PE" dirty="0"/>
          </a:p>
        </p:txBody>
      </p:sp>
    </p:spTree>
    <p:extLst>
      <p:ext uri="{BB962C8B-B14F-4D97-AF65-F5344CB8AC3E}">
        <p14:creationId xmlns:p14="http://schemas.microsoft.com/office/powerpoint/2010/main" val="5081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D6D7A0BC-0046-4CAA-8E7F-DCAFE511E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C21E816-31F5-48BB-BD02-D15F2F18B48A}"/>
              </a:ext>
            </a:extLst>
          </p:cNvPr>
          <p:cNvSpPr>
            <a:spLocks noGrp="1"/>
          </p:cNvSpPr>
          <p:nvPr>
            <p:ph type="ctrTitle"/>
          </p:nvPr>
        </p:nvSpPr>
        <p:spPr>
          <a:xfrm>
            <a:off x="581191" y="1020431"/>
            <a:ext cx="10993549" cy="1475013"/>
          </a:xfrm>
        </p:spPr>
        <p:txBody>
          <a:bodyPr>
            <a:normAutofit/>
          </a:bodyPr>
          <a:lstStyle/>
          <a:p>
            <a:r>
              <a:rPr lang="en-US" dirty="0" err="1"/>
              <a:t>Gestión</a:t>
            </a:r>
            <a:r>
              <a:rPr lang="en-US" dirty="0"/>
              <a:t> con </a:t>
            </a:r>
            <a:r>
              <a:rPr lang="en-US" dirty="0" err="1"/>
              <a:t>pacientes</a:t>
            </a:r>
            <a:r>
              <a:rPr lang="en-US" dirty="0"/>
              <a:t> y </a:t>
            </a:r>
            <a:r>
              <a:rPr lang="en-US" dirty="0" err="1"/>
              <a:t>bioética</a:t>
            </a:r>
            <a:endParaRPr lang="en-US" dirty="0"/>
          </a:p>
        </p:txBody>
      </p:sp>
      <p:sp>
        <p:nvSpPr>
          <p:cNvPr id="3" name="Subtitle 2">
            <a:extLst>
              <a:ext uri="{FF2B5EF4-FFF2-40B4-BE49-F238E27FC236}">
                <a16:creationId xmlns:a16="http://schemas.microsoft.com/office/drawing/2014/main" xmlns="" id="{835D6E6B-3353-491C-A3C6-F278D6CED8B3}"/>
              </a:ext>
            </a:extLst>
          </p:cNvPr>
          <p:cNvSpPr>
            <a:spLocks noGrp="1"/>
          </p:cNvSpPr>
          <p:nvPr>
            <p:ph type="subTitle" idx="1"/>
          </p:nvPr>
        </p:nvSpPr>
        <p:spPr>
          <a:xfrm>
            <a:off x="581194" y="2495445"/>
            <a:ext cx="10993546" cy="468233"/>
          </a:xfrm>
        </p:spPr>
        <p:txBody>
          <a:bodyPr>
            <a:normAutofit/>
          </a:bodyPr>
          <a:lstStyle/>
          <a:p>
            <a:r>
              <a:rPr lang="en-US" dirty="0"/>
              <a:t>Dr. </a:t>
            </a:r>
            <a:r>
              <a:rPr lang="en-US" dirty="0" err="1"/>
              <a:t>josé</a:t>
            </a:r>
            <a:r>
              <a:rPr lang="en-US" dirty="0"/>
              <a:t> </a:t>
            </a:r>
            <a:r>
              <a:rPr lang="en-US" dirty="0" err="1"/>
              <a:t>luis</a:t>
            </a:r>
            <a:r>
              <a:rPr lang="en-US" dirty="0"/>
              <a:t> Picoaga </a:t>
            </a:r>
            <a:r>
              <a:rPr lang="en-US" dirty="0" err="1"/>
              <a:t>chávez</a:t>
            </a:r>
            <a:r>
              <a:rPr lang="en-US" dirty="0"/>
              <a:t>. </a:t>
            </a:r>
            <a:r>
              <a:rPr lang="en-US" dirty="0" err="1"/>
              <a:t>Oncólogo</a:t>
            </a:r>
            <a:r>
              <a:rPr lang="en-US" dirty="0"/>
              <a:t> </a:t>
            </a:r>
            <a:r>
              <a:rPr lang="en-US" dirty="0" err="1"/>
              <a:t>clínico</a:t>
            </a:r>
            <a:r>
              <a:rPr lang="en-US" dirty="0"/>
              <a:t> y medico </a:t>
            </a:r>
            <a:r>
              <a:rPr lang="en-US" dirty="0" err="1"/>
              <a:t>internista</a:t>
            </a:r>
            <a:endParaRPr lang="en-US" dirty="0"/>
          </a:p>
        </p:txBody>
      </p:sp>
      <p:sp>
        <p:nvSpPr>
          <p:cNvPr id="20" name="Rectangle 19">
            <a:extLst>
              <a:ext uri="{FF2B5EF4-FFF2-40B4-BE49-F238E27FC236}">
                <a16:creationId xmlns:a16="http://schemas.microsoft.com/office/drawing/2014/main" xmlns="" id="{E7C6334F-6411-41EC-AD7D-179EDD8B5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xmlns="" id="{E6B02CEE-3AF8-4349-9B3E-8970E6DF62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xmlns="" id="{AAA01CF0-3FB5-44EB-B7DE-F2E86374C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xmlns=""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3248754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Información y Consentimiento</a:t>
            </a:r>
          </a:p>
        </p:txBody>
      </p:sp>
      <p:sp>
        <p:nvSpPr>
          <p:cNvPr id="3" name="2 Marcador de contenido"/>
          <p:cNvSpPr>
            <a:spLocks noGrp="1"/>
          </p:cNvSpPr>
          <p:nvPr>
            <p:ph idx="1"/>
          </p:nvPr>
        </p:nvSpPr>
        <p:spPr/>
        <p:txBody>
          <a:bodyPr>
            <a:normAutofit fontScale="92500" lnSpcReduction="20000"/>
          </a:bodyPr>
          <a:lstStyle/>
          <a:p>
            <a:r>
              <a:rPr lang="es-PE" dirty="0"/>
              <a:t>¿Qué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debe</a:t>
            </a: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saber</a:t>
            </a:r>
            <a:r>
              <a:rPr lang="es-PE" dirty="0"/>
              <a:t> el paciente?: Depende del marco </a:t>
            </a:r>
            <a:r>
              <a:rPr lang="es-PE" dirty="0">
                <a:solidFill>
                  <a:srgbClr val="7030A0"/>
                </a:solidFill>
              </a:rPr>
              <a:t>ético </a:t>
            </a:r>
            <a:r>
              <a:rPr lang="es-PE" dirty="0"/>
              <a:t>del médico:</a:t>
            </a:r>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dirty="0"/>
              <a:t> Si </a:t>
            </a:r>
            <a:r>
              <a:rPr lang="es-PE" b="1" dirty="0"/>
              <a:t>procura</a:t>
            </a:r>
            <a:r>
              <a:rPr lang="es-PE" dirty="0"/>
              <a:t> máximo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beneficio</a:t>
            </a:r>
            <a:r>
              <a:rPr lang="es-PE" dirty="0"/>
              <a:t>:</a:t>
            </a:r>
          </a:p>
          <a:p>
            <a:pPr>
              <a:buNone/>
            </a:pPr>
            <a:r>
              <a:rPr lang="es-P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s-PE" b="1" dirty="0"/>
              <a:t>Retendrá</a:t>
            </a:r>
            <a:r>
              <a:rPr lang="es-PE" dirty="0"/>
              <a:t> información</a:t>
            </a:r>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dirty="0"/>
              <a:t> Si </a:t>
            </a:r>
            <a:r>
              <a:rPr lang="es-PE" b="1" dirty="0"/>
              <a:t>respeta</a:t>
            </a:r>
            <a:r>
              <a:rPr lang="es-PE" dirty="0"/>
              <a:t> la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autonomía</a:t>
            </a:r>
            <a:r>
              <a:rPr lang="es-PE" dirty="0"/>
              <a:t>:</a:t>
            </a:r>
          </a:p>
          <a:p>
            <a:pPr>
              <a:buNone/>
            </a:pPr>
            <a:r>
              <a:rPr lang="es-PE" dirty="0"/>
              <a:t>     </a:t>
            </a:r>
            <a:r>
              <a:rPr lang="es-P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s-PE" dirty="0"/>
              <a:t> Dará </a:t>
            </a:r>
            <a:r>
              <a:rPr lang="es-PE" b="1" dirty="0"/>
              <a:t>toda</a:t>
            </a:r>
            <a:r>
              <a:rPr lang="es-PE" dirty="0"/>
              <a:t> la información</a:t>
            </a:r>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PE" dirty="0"/>
              <a:t>La información se </a:t>
            </a:r>
            <a:r>
              <a:rPr lang="es-PE" b="1" dirty="0"/>
              <a:t>da</a:t>
            </a:r>
            <a:r>
              <a:rPr lang="es-PE" dirty="0"/>
              <a:t> en algún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contexto</a:t>
            </a:r>
            <a:r>
              <a:rPr lang="es-PE" dirty="0"/>
              <a:t>:</a:t>
            </a:r>
          </a:p>
          <a:p>
            <a:pPr>
              <a:buNone/>
            </a:pPr>
            <a:r>
              <a:rPr lang="es-PE" dirty="0"/>
              <a:t>     </a:t>
            </a:r>
            <a:r>
              <a:rPr lang="es-P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PE" dirty="0"/>
              <a:t>Terapéutico, o  de investigación</a:t>
            </a:r>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dirty="0"/>
              <a:t> La información se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otorga</a:t>
            </a:r>
            <a:r>
              <a:rPr lang="es-PE" dirty="0"/>
              <a:t>:</a:t>
            </a:r>
          </a:p>
          <a:p>
            <a:pPr>
              <a:buNone/>
            </a:pPr>
            <a:r>
              <a:rPr lang="es-PE" dirty="0"/>
              <a:t>     </a:t>
            </a:r>
            <a:r>
              <a:rPr lang="es-P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s-PE" dirty="0"/>
              <a:t> Por una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discusión</a:t>
            </a:r>
            <a:r>
              <a:rPr lang="es-PE" dirty="0"/>
              <a:t> franca y abierta con el paciente </a:t>
            </a:r>
          </a:p>
          <a:p>
            <a:pPr>
              <a:buNone/>
            </a:pPr>
            <a:r>
              <a:rPr lang="es-PE" dirty="0"/>
              <a:t>     </a:t>
            </a:r>
            <a:r>
              <a:rPr lang="es-P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s-PE" dirty="0"/>
              <a:t> Por un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formulario</a:t>
            </a:r>
            <a:r>
              <a:rPr lang="es-PE" dirty="0"/>
              <a:t> escrito </a:t>
            </a:r>
          </a:p>
        </p:txBody>
      </p:sp>
    </p:spTree>
    <p:extLst>
      <p:ext uri="{BB962C8B-B14F-4D97-AF65-F5344CB8AC3E}">
        <p14:creationId xmlns:p14="http://schemas.microsoft.com/office/powerpoint/2010/main" val="64625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Información y Consentimiento</a:t>
            </a:r>
          </a:p>
        </p:txBody>
      </p:sp>
      <p:sp>
        <p:nvSpPr>
          <p:cNvPr id="3" name="2 Marcador de contenido"/>
          <p:cNvSpPr>
            <a:spLocks noGrp="1"/>
          </p:cNvSpPr>
          <p:nvPr>
            <p:ph idx="1"/>
          </p:nvPr>
        </p:nvSpPr>
        <p:spPr/>
        <p:txBody>
          <a:bodyPr>
            <a:normAutofit fontScale="92500" lnSpcReduction="20000"/>
          </a:bodyPr>
          <a:lstStyle/>
          <a:p>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Críticas </a:t>
            </a:r>
            <a:r>
              <a:rPr lang="es-PE" dirty="0"/>
              <a:t>a la información escrita:</a:t>
            </a:r>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PE" dirty="0"/>
              <a:t>Comúnmente no se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recuerda</a:t>
            </a:r>
            <a:r>
              <a:rPr lang="es-PE" dirty="0"/>
              <a:t> lo que se leyó</a:t>
            </a:r>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dirty="0"/>
              <a:t> Tiende a ser requisito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legal</a:t>
            </a:r>
            <a:r>
              <a:rPr lang="es-PE" dirty="0"/>
              <a:t> y </a:t>
            </a:r>
            <a:r>
              <a:rPr lang="es-PE" b="1" dirty="0"/>
              <a:t>no </a:t>
            </a:r>
            <a:r>
              <a:rPr lang="es-PE" dirty="0"/>
              <a:t>real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comunicación</a:t>
            </a:r>
            <a:endParaRPr lang="es-PE" dirty="0"/>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dirty="0"/>
              <a:t> En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urgencias</a:t>
            </a:r>
            <a:r>
              <a:rPr lang="es-PE" dirty="0"/>
              <a:t>, </a:t>
            </a:r>
            <a:r>
              <a:rPr lang="es-PE" b="1" dirty="0"/>
              <a:t>no</a:t>
            </a:r>
            <a:r>
              <a:rPr lang="es-PE" dirty="0"/>
              <a:t> se puede leer ni comprenderla, por:</a:t>
            </a:r>
          </a:p>
          <a:p>
            <a:pPr>
              <a:buNone/>
            </a:pPr>
            <a:r>
              <a:rPr lang="es-PE" dirty="0"/>
              <a:t>     </a:t>
            </a:r>
            <a:r>
              <a:rPr lang="es-P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PE" dirty="0"/>
              <a:t>El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paciente</a:t>
            </a:r>
            <a:r>
              <a:rPr lang="es-PE" dirty="0"/>
              <a:t>, está a veces inconsciente o apurado</a:t>
            </a:r>
          </a:p>
          <a:p>
            <a:pPr>
              <a:buNone/>
            </a:pPr>
            <a:r>
              <a:rPr lang="es-PE" dirty="0"/>
              <a:t>     </a:t>
            </a:r>
            <a:r>
              <a:rPr lang="es-P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PE" dirty="0"/>
              <a:t>Los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familiares</a:t>
            </a:r>
            <a:r>
              <a:rPr lang="es-PE" dirty="0"/>
              <a:t>, suelen estar con frecuencia angustiados</a:t>
            </a:r>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PE" dirty="0"/>
              <a:t>Su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lenguaje</a:t>
            </a:r>
            <a:r>
              <a:rPr lang="es-PE" dirty="0"/>
              <a:t> es técnico y su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contenido </a:t>
            </a:r>
            <a:r>
              <a:rPr lang="es-PE" dirty="0"/>
              <a:t>incompleto,  extenso e incomprensible</a:t>
            </a:r>
          </a:p>
          <a:p>
            <a:r>
              <a:rPr lang="es-PE" b="1" dirty="0"/>
              <a:t>Sugerencias</a:t>
            </a: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Redacción</a:t>
            </a:r>
            <a:r>
              <a:rPr lang="es-PE" dirty="0"/>
              <a:t> por profesionales</a:t>
            </a:r>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Detalles</a:t>
            </a:r>
            <a:r>
              <a:rPr lang="es-PE" dirty="0"/>
              <a:t> apropiados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Copia</a:t>
            </a:r>
            <a:r>
              <a:rPr lang="es-PE" dirty="0"/>
              <a:t> para el paciente</a:t>
            </a:r>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dirty="0"/>
              <a:t> </a:t>
            </a:r>
            <a:r>
              <a:rPr lang="es-PE" b="1" dirty="0"/>
              <a:t>Otros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medios</a:t>
            </a:r>
            <a:r>
              <a:rPr lang="es-PE" dirty="0"/>
              <a:t> de comunicación </a:t>
            </a:r>
          </a:p>
          <a:p>
            <a:pPr>
              <a:buNone/>
            </a:pPr>
            <a:endParaRPr lang="es-PE" dirty="0"/>
          </a:p>
        </p:txBody>
      </p:sp>
    </p:spTree>
    <p:extLst>
      <p:ext uri="{BB962C8B-B14F-4D97-AF65-F5344CB8AC3E}">
        <p14:creationId xmlns:p14="http://schemas.microsoft.com/office/powerpoint/2010/main" val="240356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8898DF-9D30-99F5-27CE-9274851231C9}"/>
              </a:ext>
            </a:extLst>
          </p:cNvPr>
          <p:cNvSpPr>
            <a:spLocks noGrp="1"/>
          </p:cNvSpPr>
          <p:nvPr>
            <p:ph type="title"/>
          </p:nvPr>
        </p:nvSpPr>
        <p:spPr/>
        <p:txBody>
          <a:bodyPr/>
          <a:lstStyle/>
          <a:p>
            <a:r>
              <a:rPr lang="es-PE" dirty="0"/>
              <a:t>Bioética. Principios. paternalismo</a:t>
            </a:r>
          </a:p>
        </p:txBody>
      </p:sp>
      <p:sp>
        <p:nvSpPr>
          <p:cNvPr id="3" name="Content Placeholder 2">
            <a:extLst>
              <a:ext uri="{FF2B5EF4-FFF2-40B4-BE49-F238E27FC236}">
                <a16:creationId xmlns:a16="http://schemas.microsoft.com/office/drawing/2014/main" xmlns="" id="{CEE0BDC0-8B78-7DCF-5006-2540BA39576A}"/>
              </a:ext>
            </a:extLst>
          </p:cNvPr>
          <p:cNvSpPr>
            <a:spLocks noGrp="1"/>
          </p:cNvSpPr>
          <p:nvPr>
            <p:ph idx="1"/>
          </p:nvPr>
        </p:nvSpPr>
        <p:spPr/>
        <p:txBody>
          <a:bodyPr/>
          <a:lstStyle/>
          <a:p>
            <a:r>
              <a:rPr lang="es-PE" dirty="0"/>
              <a:t>Los profesionales deben respetar los valores de los pacientes, salvo conflicto con otros principios bioéticos</a:t>
            </a:r>
          </a:p>
          <a:p>
            <a:r>
              <a:rPr lang="es-PE" dirty="0"/>
              <a:t>Un principio es no hacer daño y debe anticiparse el equilibrio entre beneficios y riesgos de las terapias</a:t>
            </a:r>
          </a:p>
          <a:p>
            <a:r>
              <a:rPr lang="es-PE" dirty="0"/>
              <a:t>Un limitante de los valores: accesibilidad de la asistencia sanitaria y distribución de recursos</a:t>
            </a:r>
          </a:p>
          <a:p>
            <a:r>
              <a:rPr lang="es-PE" dirty="0"/>
              <a:t>La Medicina es muy cara hoy: justicia, derecho a recibir asistencia sanitaria, justa distribución de escasos recursos</a:t>
            </a:r>
          </a:p>
          <a:p>
            <a:r>
              <a:rPr lang="es-PE" dirty="0"/>
              <a:t>No hacer daño, sí. Pero también ayudarlo y beneficiarlo. </a:t>
            </a:r>
          </a:p>
          <a:p>
            <a:r>
              <a:rPr lang="es-PE" dirty="0"/>
              <a:t>El profesional debe hacer todo lo que esté a su alcance para auxiliar al que lo necesita</a:t>
            </a:r>
          </a:p>
          <a:p>
            <a:r>
              <a:rPr lang="es-PE" dirty="0"/>
              <a:t>Lo beneficioso o perjudicial no depende solo del médico, sino también de lo que decida el paciente </a:t>
            </a:r>
          </a:p>
        </p:txBody>
      </p:sp>
    </p:spTree>
    <p:extLst>
      <p:ext uri="{BB962C8B-B14F-4D97-AF65-F5344CB8AC3E}">
        <p14:creationId xmlns:p14="http://schemas.microsoft.com/office/powerpoint/2010/main" val="264764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94839-C8A5-61FA-BA2B-111E258B72B2}"/>
              </a:ext>
            </a:extLst>
          </p:cNvPr>
          <p:cNvSpPr>
            <a:spLocks noGrp="1"/>
          </p:cNvSpPr>
          <p:nvPr>
            <p:ph type="title"/>
          </p:nvPr>
        </p:nvSpPr>
        <p:spPr/>
        <p:txBody>
          <a:bodyPr/>
          <a:lstStyle/>
          <a:p>
            <a:r>
              <a:rPr lang="es-PE" dirty="0"/>
              <a:t>Bioética. Principios. Profesionalismo médico </a:t>
            </a:r>
          </a:p>
        </p:txBody>
      </p:sp>
      <p:sp>
        <p:nvSpPr>
          <p:cNvPr id="3" name="Content Placeholder 2">
            <a:extLst>
              <a:ext uri="{FF2B5EF4-FFF2-40B4-BE49-F238E27FC236}">
                <a16:creationId xmlns:a16="http://schemas.microsoft.com/office/drawing/2014/main" xmlns="" id="{739782CB-31D2-4C74-2B19-0F88787F59BB}"/>
              </a:ext>
            </a:extLst>
          </p:cNvPr>
          <p:cNvSpPr>
            <a:spLocks noGrp="1"/>
          </p:cNvSpPr>
          <p:nvPr>
            <p:ph idx="1"/>
          </p:nvPr>
        </p:nvSpPr>
        <p:spPr/>
        <p:txBody>
          <a:bodyPr/>
          <a:lstStyle/>
          <a:p>
            <a:r>
              <a:rPr lang="es-PE" dirty="0"/>
              <a:t>Profesionalismo: Base del contrato del médico con la sociedad. Es conducta, cualidades y objetivos del médico</a:t>
            </a:r>
          </a:p>
          <a:p>
            <a:r>
              <a:rPr lang="es-PE" dirty="0"/>
              <a:t>Se exige: 1) Colocar los intereses del paciente por encima de los del médico </a:t>
            </a:r>
          </a:p>
          <a:p>
            <a:pPr marL="0" indent="0">
              <a:buNone/>
            </a:pPr>
            <a:r>
              <a:rPr lang="es-PE" dirty="0"/>
              <a:t>                     2) Establecer y mantener estándares de competencia e integridad</a:t>
            </a:r>
          </a:p>
          <a:p>
            <a:pPr marL="0" indent="0">
              <a:buNone/>
            </a:pPr>
            <a:r>
              <a:rPr lang="es-PE" dirty="0"/>
              <a:t>                     3) Prestar a la sociedad asesoramiento en materia de salud</a:t>
            </a:r>
          </a:p>
          <a:p>
            <a:r>
              <a:rPr lang="es-PE" dirty="0"/>
              <a:t>La confianza del público en los médicos es esencial en este contrato: integridad del médico y de toda la profesión</a:t>
            </a:r>
          </a:p>
          <a:p>
            <a:r>
              <a:rPr lang="es-PE" dirty="0"/>
              <a:t>Llevó a cambios: reducción del paternalismo; aumento de la autonomía; acceso a la salud; distribución de recursos</a:t>
            </a:r>
          </a:p>
          <a:p>
            <a:r>
              <a:rPr lang="es-PE" dirty="0"/>
              <a:t>Una norma constante: deber moral de no causar daño y de hacer todo lo posible por los pacientes</a:t>
            </a:r>
          </a:p>
          <a:p>
            <a:r>
              <a:rPr lang="es-PE" dirty="0"/>
              <a:t>Los pacientes dejan en manos del médico: su vida y su salud. El objeto es el bien y el mejor de los bienes</a:t>
            </a:r>
          </a:p>
        </p:txBody>
      </p:sp>
    </p:spTree>
    <p:extLst>
      <p:ext uri="{BB962C8B-B14F-4D97-AF65-F5344CB8AC3E}">
        <p14:creationId xmlns:p14="http://schemas.microsoft.com/office/powerpoint/2010/main" val="671122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392557" y="2266122"/>
            <a:ext cx="5630030" cy="2449242"/>
            <a:chOff x="1164" y="1236"/>
            <a:chExt cx="4211" cy="1727"/>
          </a:xfrm>
          <a:effectLst/>
        </p:grpSpPr>
        <p:sp>
          <p:nvSpPr>
            <p:cNvPr id="20485" name="Oval 3"/>
            <p:cNvSpPr>
              <a:spLocks noChangeArrowheads="1"/>
            </p:cNvSpPr>
            <p:nvPr/>
          </p:nvSpPr>
          <p:spPr bwMode="auto">
            <a:xfrm>
              <a:off x="1164" y="1236"/>
              <a:ext cx="2240" cy="1691"/>
            </a:xfrm>
            <a:prstGeom prst="ellipse">
              <a:avLst/>
            </a:prstGeom>
            <a:gradFill rotWithShape="1">
              <a:gsLst>
                <a:gs pos="0">
                  <a:srgbClr val="6C6CCE"/>
                </a:gs>
                <a:gs pos="50000">
                  <a:srgbClr val="32325F"/>
                </a:gs>
                <a:gs pos="100000">
                  <a:srgbClr val="6C6CCE"/>
                </a:gs>
              </a:gsLst>
              <a:lin ang="5400000" scaled="1"/>
            </a:gradFill>
            <a:ln>
              <a:noFill/>
            </a:ln>
            <a:effectLst/>
            <a:extLst>
              <a:ext uri="{91240B29-F687-4F45-9708-019B960494DF}">
                <a14:hiddenLine xmlns:a14="http://schemas.microsoft.com/office/drawing/2010/main" w="12700">
                  <a:solidFill>
                    <a:srgbClr val="A50021"/>
                  </a:solidFill>
                  <a:round/>
                  <a:headEnd/>
                  <a:tailEnd/>
                </a14:hiddenLine>
              </a:ext>
            </a:extLst>
          </p:spPr>
          <p:txBody>
            <a:bodyPr wrap="none" anchor="ctr"/>
            <a:lstStyle>
              <a:lvl1pPr algn="l">
                <a:spcBef>
                  <a:spcPct val="20000"/>
                </a:spcBef>
                <a:buClr>
                  <a:schemeClr val="folHlink"/>
                </a:buClr>
                <a:buSzPct val="60000"/>
                <a:buFont typeface="Wingdings" pitchFamily="2" charset="2"/>
                <a:buChar char="n"/>
                <a:defRPr sz="3200">
                  <a:solidFill>
                    <a:srgbClr val="5F5F5F"/>
                  </a:solidFill>
                  <a:latin typeface="Tahoma" pitchFamily="34" charset="0"/>
                </a:defRPr>
              </a:lvl1pPr>
              <a:lvl2pPr marL="742950" indent="-285750" algn="l">
                <a:spcBef>
                  <a:spcPct val="20000"/>
                </a:spcBef>
                <a:buClr>
                  <a:schemeClr val="hlink"/>
                </a:buClr>
                <a:buSzPct val="55000"/>
                <a:buFont typeface="Wingdings" pitchFamily="2" charset="2"/>
                <a:buChar char="n"/>
                <a:defRPr sz="2800">
                  <a:solidFill>
                    <a:srgbClr val="5F5F5F"/>
                  </a:solidFill>
                  <a:latin typeface="Tahoma" pitchFamily="34" charset="0"/>
                </a:defRPr>
              </a:lvl2pPr>
              <a:lvl3pPr marL="1143000" indent="-228600" algn="l">
                <a:spcBef>
                  <a:spcPct val="20000"/>
                </a:spcBef>
                <a:buClr>
                  <a:schemeClr val="folHlink"/>
                </a:buClr>
                <a:buSzPct val="50000"/>
                <a:buFont typeface="Wingdings" pitchFamily="2" charset="2"/>
                <a:buChar char="n"/>
                <a:defRPr sz="2400">
                  <a:solidFill>
                    <a:srgbClr val="5F5F5F"/>
                  </a:solidFill>
                  <a:latin typeface="Tahoma" pitchFamily="34" charset="0"/>
                </a:defRPr>
              </a:lvl3pPr>
              <a:lvl4pPr marL="1600200" indent="-228600" algn="l">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lgn="l">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3600" dirty="0">
                  <a:solidFill>
                    <a:schemeClr val="tx1"/>
                  </a:solidFill>
                  <a:latin typeface="+mn-lt"/>
                </a:rPr>
                <a:t>ARTE</a:t>
              </a:r>
            </a:p>
          </p:txBody>
        </p:sp>
        <p:sp>
          <p:nvSpPr>
            <p:cNvPr id="20486" name="Oval 4"/>
            <p:cNvSpPr>
              <a:spLocks noChangeArrowheads="1"/>
            </p:cNvSpPr>
            <p:nvPr/>
          </p:nvSpPr>
          <p:spPr bwMode="auto">
            <a:xfrm>
              <a:off x="3081" y="1272"/>
              <a:ext cx="2294" cy="1691"/>
            </a:xfrm>
            <a:prstGeom prst="ellipse">
              <a:avLst/>
            </a:prstGeom>
            <a:gradFill rotWithShape="1">
              <a:gsLst>
                <a:gs pos="0">
                  <a:srgbClr val="009999"/>
                </a:gs>
                <a:gs pos="50000">
                  <a:srgbClr val="004747"/>
                </a:gs>
                <a:gs pos="100000">
                  <a:srgbClr val="009999"/>
                </a:gs>
              </a:gsLst>
              <a:lin ang="5400000" scaled="1"/>
            </a:gradFill>
            <a:ln>
              <a:noFill/>
            </a:ln>
            <a:effectLst/>
            <a:extLst>
              <a:ext uri="{91240B29-F687-4F45-9708-019B960494DF}">
                <a14:hiddenLine xmlns:a14="http://schemas.microsoft.com/office/drawing/2010/main" w="12700">
                  <a:solidFill>
                    <a:srgbClr val="339933"/>
                  </a:solidFill>
                  <a:round/>
                  <a:headEnd/>
                  <a:tailEnd/>
                </a14:hiddenLine>
              </a:ext>
            </a:extLst>
          </p:spPr>
          <p:txBody>
            <a:bodyPr wrap="none" anchor="ctr"/>
            <a:lstStyle>
              <a:lvl1pPr algn="l">
                <a:spcBef>
                  <a:spcPct val="20000"/>
                </a:spcBef>
                <a:buClr>
                  <a:schemeClr val="folHlink"/>
                </a:buClr>
                <a:buSzPct val="60000"/>
                <a:buFont typeface="Wingdings" pitchFamily="2" charset="2"/>
                <a:buChar char="n"/>
                <a:defRPr sz="3200">
                  <a:solidFill>
                    <a:srgbClr val="5F5F5F"/>
                  </a:solidFill>
                  <a:latin typeface="Tahoma" pitchFamily="34" charset="0"/>
                </a:defRPr>
              </a:lvl1pPr>
              <a:lvl2pPr marL="742950" indent="-285750" algn="l">
                <a:spcBef>
                  <a:spcPct val="20000"/>
                </a:spcBef>
                <a:buClr>
                  <a:schemeClr val="hlink"/>
                </a:buClr>
                <a:buSzPct val="55000"/>
                <a:buFont typeface="Wingdings" pitchFamily="2" charset="2"/>
                <a:buChar char="n"/>
                <a:defRPr sz="2800">
                  <a:solidFill>
                    <a:srgbClr val="5F5F5F"/>
                  </a:solidFill>
                  <a:latin typeface="Tahoma" pitchFamily="34" charset="0"/>
                </a:defRPr>
              </a:lvl2pPr>
              <a:lvl3pPr marL="1143000" indent="-228600" algn="l">
                <a:spcBef>
                  <a:spcPct val="20000"/>
                </a:spcBef>
                <a:buClr>
                  <a:schemeClr val="folHlink"/>
                </a:buClr>
                <a:buSzPct val="50000"/>
                <a:buFont typeface="Wingdings" pitchFamily="2" charset="2"/>
                <a:buChar char="n"/>
                <a:defRPr sz="2400">
                  <a:solidFill>
                    <a:srgbClr val="5F5F5F"/>
                  </a:solidFill>
                  <a:latin typeface="Tahoma" pitchFamily="34" charset="0"/>
                </a:defRPr>
              </a:lvl3pPr>
              <a:lvl4pPr marL="1600200" indent="-228600" algn="l">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lgn="l">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4000" dirty="0">
                  <a:solidFill>
                    <a:schemeClr val="tx1"/>
                  </a:solidFill>
                  <a:latin typeface="+mn-lt"/>
                </a:rPr>
                <a:t>CIENCIA</a:t>
              </a:r>
            </a:p>
          </p:txBody>
        </p:sp>
      </p:grpSp>
      <p:sp>
        <p:nvSpPr>
          <p:cNvPr id="20484" name="Oval 6"/>
          <p:cNvSpPr>
            <a:spLocks noChangeArrowheads="1"/>
          </p:cNvSpPr>
          <p:nvPr/>
        </p:nvSpPr>
        <p:spPr bwMode="auto">
          <a:xfrm>
            <a:off x="4414618" y="3879278"/>
            <a:ext cx="3067036" cy="2398187"/>
          </a:xfrm>
          <a:prstGeom prst="ellipse">
            <a:avLst/>
          </a:prstGeom>
          <a:gradFill rotWithShape="1">
            <a:gsLst>
              <a:gs pos="0">
                <a:srgbClr val="CC6600"/>
              </a:gs>
              <a:gs pos="50000">
                <a:srgbClr val="5E2F00"/>
              </a:gs>
              <a:gs pos="100000">
                <a:srgbClr val="CC6600"/>
              </a:gs>
            </a:gsLst>
            <a:lin ang="5400000" scaled="1"/>
          </a:gradFill>
          <a:ln>
            <a:noFill/>
          </a:ln>
          <a:effectLst/>
          <a:extLst>
            <a:ext uri="{91240B29-F687-4F45-9708-019B960494DF}">
              <a14:hiddenLine xmlns:a14="http://schemas.microsoft.com/office/drawing/2010/main" w="12700">
                <a:solidFill>
                  <a:srgbClr val="996633"/>
                </a:solidFill>
                <a:round/>
                <a:headEnd/>
                <a:tailEnd/>
              </a14:hiddenLine>
            </a:ext>
          </a:extLst>
        </p:spPr>
        <p:txBody>
          <a:bodyPr wrap="none" anchor="ctr"/>
          <a:lstStyle>
            <a:lvl1pPr algn="l">
              <a:spcBef>
                <a:spcPct val="20000"/>
              </a:spcBef>
              <a:buClr>
                <a:schemeClr val="folHlink"/>
              </a:buClr>
              <a:buSzPct val="60000"/>
              <a:buFont typeface="Wingdings" pitchFamily="2" charset="2"/>
              <a:buChar char="n"/>
              <a:defRPr sz="3200">
                <a:solidFill>
                  <a:srgbClr val="5F5F5F"/>
                </a:solidFill>
                <a:latin typeface="Tahoma" pitchFamily="34" charset="0"/>
              </a:defRPr>
            </a:lvl1pPr>
            <a:lvl2pPr marL="742950" indent="-285750" algn="l">
              <a:spcBef>
                <a:spcPct val="20000"/>
              </a:spcBef>
              <a:buClr>
                <a:schemeClr val="hlink"/>
              </a:buClr>
              <a:buSzPct val="55000"/>
              <a:buFont typeface="Wingdings" pitchFamily="2" charset="2"/>
              <a:buChar char="n"/>
              <a:defRPr sz="2800">
                <a:solidFill>
                  <a:srgbClr val="5F5F5F"/>
                </a:solidFill>
                <a:latin typeface="Tahoma" pitchFamily="34" charset="0"/>
              </a:defRPr>
            </a:lvl2pPr>
            <a:lvl3pPr marL="1143000" indent="-228600" algn="l">
              <a:spcBef>
                <a:spcPct val="20000"/>
              </a:spcBef>
              <a:buClr>
                <a:schemeClr val="folHlink"/>
              </a:buClr>
              <a:buSzPct val="50000"/>
              <a:buFont typeface="Wingdings" pitchFamily="2" charset="2"/>
              <a:buChar char="n"/>
              <a:defRPr sz="2400">
                <a:solidFill>
                  <a:srgbClr val="5F5F5F"/>
                </a:solidFill>
                <a:latin typeface="Tahoma" pitchFamily="34" charset="0"/>
              </a:defRPr>
            </a:lvl3pPr>
            <a:lvl4pPr marL="1600200" indent="-228600" algn="l">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lgn="l">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4000" dirty="0">
                <a:solidFill>
                  <a:schemeClr val="tx1"/>
                </a:solidFill>
                <a:latin typeface="+mn-lt"/>
              </a:rPr>
              <a:t>FINANZAS</a:t>
            </a:r>
          </a:p>
        </p:txBody>
      </p:sp>
      <p:sp>
        <p:nvSpPr>
          <p:cNvPr id="7" name="Rectangle 5"/>
          <p:cNvSpPr>
            <a:spLocks noChangeArrowheads="1"/>
          </p:cNvSpPr>
          <p:nvPr/>
        </p:nvSpPr>
        <p:spPr bwMode="auto">
          <a:xfrm>
            <a:off x="2014331" y="552450"/>
            <a:ext cx="7993270" cy="108585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anchor="ctr"/>
          <a:lstStyle>
            <a:lvl1pPr algn="l">
              <a:spcBef>
                <a:spcPct val="20000"/>
              </a:spcBef>
              <a:buClr>
                <a:schemeClr val="folHlink"/>
              </a:buClr>
              <a:buSzPct val="60000"/>
              <a:buFont typeface="Wingdings" pitchFamily="2" charset="2"/>
              <a:buChar char="n"/>
              <a:defRPr sz="3200">
                <a:solidFill>
                  <a:srgbClr val="5F5F5F"/>
                </a:solidFill>
                <a:latin typeface="Tahoma" pitchFamily="34" charset="0"/>
              </a:defRPr>
            </a:lvl1pPr>
            <a:lvl2pPr marL="742950" indent="-285750" algn="l">
              <a:spcBef>
                <a:spcPct val="20000"/>
              </a:spcBef>
              <a:buClr>
                <a:schemeClr val="hlink"/>
              </a:buClr>
              <a:buSzPct val="55000"/>
              <a:buFont typeface="Wingdings" pitchFamily="2" charset="2"/>
              <a:buChar char="n"/>
              <a:defRPr sz="2800">
                <a:solidFill>
                  <a:srgbClr val="5F5F5F"/>
                </a:solidFill>
                <a:latin typeface="Tahoma" pitchFamily="34" charset="0"/>
              </a:defRPr>
            </a:lvl2pPr>
            <a:lvl3pPr marL="1143000" indent="-228600" algn="l">
              <a:spcBef>
                <a:spcPct val="20000"/>
              </a:spcBef>
              <a:buClr>
                <a:schemeClr val="folHlink"/>
              </a:buClr>
              <a:buSzPct val="50000"/>
              <a:buFont typeface="Wingdings" pitchFamily="2" charset="2"/>
              <a:buChar char="n"/>
              <a:defRPr sz="2400">
                <a:solidFill>
                  <a:srgbClr val="5F5F5F"/>
                </a:solidFill>
                <a:latin typeface="Tahoma" pitchFamily="34" charset="0"/>
              </a:defRPr>
            </a:lvl3pPr>
            <a:lvl4pPr marL="1600200" indent="-228600" algn="l">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lgn="l">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dirty="0">
                <a:solidFill>
                  <a:srgbClr val="FFCC00"/>
                </a:solidFill>
                <a:latin typeface="+mn-lt"/>
              </a:rPr>
              <a:t>PRÁCTICA DE LA MEDICINA</a:t>
            </a:r>
          </a:p>
        </p:txBody>
      </p:sp>
    </p:spTree>
    <p:extLst>
      <p:ext uri="{BB962C8B-B14F-4D97-AF65-F5344CB8AC3E}">
        <p14:creationId xmlns:p14="http://schemas.microsoft.com/office/powerpoint/2010/main" val="716053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extLst>
              <p:ext uri="{D42A27DB-BD31-4B8C-83A1-F6EECF244321}">
                <p14:modId xmlns:p14="http://schemas.microsoft.com/office/powerpoint/2010/main" val="2268185464"/>
              </p:ext>
            </p:extLst>
          </p:nvPr>
        </p:nvGraphicFramePr>
        <p:xfrm>
          <a:off x="5022574" y="474991"/>
          <a:ext cx="6317499" cy="6130383"/>
        </p:xfrm>
        <a:graphic>
          <a:graphicData uri="http://schemas.openxmlformats.org/presentationml/2006/ole">
            <mc:AlternateContent xmlns:mc="http://schemas.openxmlformats.org/markup-compatibility/2006">
              <mc:Choice xmlns:v="urn:schemas-microsoft-com:vml" Requires="v">
                <p:oleObj spid="_x0000_s1026" name="Photo Editor Photo" r:id="rId4" imgW="4095238" imgH="4142857" progId="MSPhotoEd.3">
                  <p:embed/>
                </p:oleObj>
              </mc:Choice>
              <mc:Fallback>
                <p:oleObj name="Photo Editor Photo" r:id="rId4" imgW="4095238" imgH="4142857" progId="MSPhotoEd.3">
                  <p:embed/>
                  <p:pic>
                    <p:nvPicPr>
                      <p:cNvPr id="21506" name="Object 2"/>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5022574" y="474991"/>
                        <a:ext cx="6317499" cy="6130383"/>
                      </a:xfrm>
                      <a:prstGeom prst="rect">
                        <a:avLst/>
                      </a:prstGeom>
                      <a:noFill/>
                      <a:ln w="12700">
                        <a:solidFill>
                          <a:schemeClr val="tx2">
                            <a:lumMod val="75000"/>
                          </a:schemeClr>
                        </a:solidFill>
                        <a:miter lim="800000"/>
                        <a:headEnd/>
                        <a:tailEnd/>
                      </a:ln>
                      <a:effectLst/>
                    </p:spPr>
                  </p:pic>
                </p:oleObj>
              </mc:Fallback>
            </mc:AlternateContent>
          </a:graphicData>
        </a:graphic>
      </p:graphicFrame>
      <p:sp>
        <p:nvSpPr>
          <p:cNvPr id="549891" name="Rectangle 3"/>
          <p:cNvSpPr>
            <a:spLocks noChangeArrowheads="1"/>
          </p:cNvSpPr>
          <p:nvPr/>
        </p:nvSpPr>
        <p:spPr bwMode="auto">
          <a:xfrm>
            <a:off x="1841188" y="2733994"/>
            <a:ext cx="2113844" cy="1760538"/>
          </a:xfrm>
          <a:prstGeom prst="rect">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5400000" scaled="1"/>
            <a:tileRect/>
          </a:gradFill>
          <a:ln w="12700">
            <a:noFill/>
            <a:miter lim="800000"/>
            <a:headEnd/>
            <a:tailEnd/>
          </a:ln>
          <a:effectLst/>
        </p:spPr>
        <p:txBody>
          <a:bodyPr anchor="ctr">
            <a:scene3d>
              <a:camera prst="orthographicFront"/>
              <a:lightRig rig="soft" dir="t">
                <a:rot lat="0" lon="0" rev="15600000"/>
              </a:lightRig>
            </a:scene3d>
            <a:sp3d extrusionH="57150" prstMaterial="softEdge">
              <a:bevelT w="25400" h="38100"/>
            </a:sp3d>
          </a:bodyPr>
          <a:lstStyle/>
          <a:p>
            <a:pPr algn="ctr">
              <a:defRPr/>
            </a:pPr>
            <a:r>
              <a:rPr lang="en-US" sz="3200" b="1" dirty="0" err="1">
                <a:ln/>
                <a:solidFill>
                  <a:schemeClr val="accent4"/>
                </a:solidFill>
              </a:rPr>
              <a:t>Encuesta</a:t>
            </a:r>
            <a:endParaRPr lang="en-US" sz="3200" b="1" dirty="0">
              <a:ln/>
              <a:solidFill>
                <a:schemeClr val="accent4"/>
              </a:solidFill>
            </a:endParaRPr>
          </a:p>
          <a:p>
            <a:pPr algn="ctr">
              <a:defRPr/>
            </a:pPr>
            <a:r>
              <a:rPr lang="en-US" sz="3200" b="1" i="1" dirty="0">
                <a:ln/>
                <a:solidFill>
                  <a:schemeClr val="accent4"/>
                </a:solidFill>
              </a:rPr>
              <a:t>Gallup</a:t>
            </a:r>
            <a:endParaRPr lang="en-US" sz="1600" b="1" i="1" dirty="0">
              <a:ln/>
              <a:solidFill>
                <a:schemeClr val="accent4"/>
              </a:solidFill>
            </a:endParaRPr>
          </a:p>
        </p:txBody>
      </p:sp>
      <p:sp>
        <p:nvSpPr>
          <p:cNvPr id="2" name="Oval 1"/>
          <p:cNvSpPr/>
          <p:nvPr/>
        </p:nvSpPr>
        <p:spPr>
          <a:xfrm>
            <a:off x="5764690" y="3472069"/>
            <a:ext cx="3737113" cy="69456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7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9" name="Object 2"/>
          <p:cNvGraphicFramePr>
            <a:graphicFrameLocks noChangeAspect="1"/>
          </p:cNvGraphicFramePr>
          <p:nvPr/>
        </p:nvGraphicFramePr>
        <p:xfrm>
          <a:off x="6269567" y="470849"/>
          <a:ext cx="3723922" cy="5732462"/>
        </p:xfrm>
        <a:graphic>
          <a:graphicData uri="http://schemas.openxmlformats.org/presentationml/2006/ole">
            <mc:AlternateContent xmlns:mc="http://schemas.openxmlformats.org/markup-compatibility/2006">
              <mc:Choice xmlns:v="urn:schemas-microsoft-com:vml" Requires="v">
                <p:oleObj spid="_x0000_s2050" name="Photo Editor Photo" r:id="rId4" imgW="1380952" imgH="2000000" progId="MSPhotoEd.3">
                  <p:embed/>
                </p:oleObj>
              </mc:Choice>
              <mc:Fallback>
                <p:oleObj name="Photo Editor Photo" r:id="rId4" imgW="1380952" imgH="2000000" progId="MSPhotoEd.3">
                  <p:embed/>
                  <p:pic>
                    <p:nvPicPr>
                      <p:cNvPr id="24579" name="Object 2"/>
                      <p:cNvPicPr>
                        <a:picLocks noChangeAspect="1" noChangeArrowheads="1"/>
                      </p:cNvPicPr>
                      <p:nvPr/>
                    </p:nvPicPr>
                    <p:blipFill>
                      <a:blip r:embed="rId5">
                        <a:extLst>
                          <a:ext uri="{28A0092B-C50C-407E-A947-70E740481C1C}">
                            <a14:useLocalDpi xmlns:a14="http://schemas.microsoft.com/office/drawing/2010/main" val="0"/>
                          </a:ext>
                        </a:extLst>
                      </a:blip>
                      <a:srcRect l="1462" t="3218" r="5594" b="9010"/>
                      <a:stretch>
                        <a:fillRect/>
                      </a:stretch>
                    </p:blipFill>
                    <p:spPr bwMode="auto">
                      <a:xfrm>
                        <a:off x="6269567" y="470849"/>
                        <a:ext cx="3723922" cy="5732462"/>
                      </a:xfrm>
                      <a:prstGeom prst="rect">
                        <a:avLst/>
                      </a:prstGeom>
                      <a:noFill/>
                      <a:ln w="12700">
                        <a:solidFill>
                          <a:schemeClr val="tx2">
                            <a:lumMod val="50000"/>
                          </a:schemeClr>
                        </a:solidFill>
                        <a:miter lim="800000"/>
                        <a:headEnd/>
                        <a:tailEnd/>
                      </a:ln>
                      <a:effectLst>
                        <a:outerShdw dist="107763" dir="2700000" algn="ctr" rotWithShape="0">
                          <a:srgbClr val="000000">
                            <a:alpha val="50000"/>
                          </a:srgbClr>
                        </a:outerShdw>
                      </a:effectLst>
                    </p:spPr>
                  </p:pic>
                </p:oleObj>
              </mc:Fallback>
            </mc:AlternateContent>
          </a:graphicData>
        </a:graphic>
      </p:graphicFrame>
      <p:sp>
        <p:nvSpPr>
          <p:cNvPr id="5" name="Rectangle 3"/>
          <p:cNvSpPr>
            <a:spLocks noChangeArrowheads="1"/>
          </p:cNvSpPr>
          <p:nvPr/>
        </p:nvSpPr>
        <p:spPr bwMode="auto">
          <a:xfrm>
            <a:off x="639272" y="3068950"/>
            <a:ext cx="5283691" cy="2431435"/>
          </a:xfrm>
          <a:prstGeom prst="rect">
            <a:avLst/>
          </a:pr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path path="circle">
              <a:fillToRect l="50000" t="50000" r="50000" b="50000"/>
            </a:path>
            <a:tileRect/>
          </a:gradFill>
          <a:ln>
            <a:solidFill>
              <a:schemeClr val="tx2">
                <a:lumMod val="50000"/>
              </a:schemeClr>
            </a:solidFill>
          </a:ln>
        </p:spPr>
        <p:txBody>
          <a:bodyPr wrap="square" anchor="ctr">
            <a:spAutoFit/>
          </a:bodyPr>
          <a:lstStyle/>
          <a:p>
            <a:pPr algn="l">
              <a:defRPr/>
            </a:pPr>
            <a:endParaRPr lang="en-US" b="1" dirty="0">
              <a:solidFill>
                <a:srgbClr val="FFC000"/>
              </a:solidFill>
              <a:effectLst>
                <a:outerShdw blurRad="38100" dist="38100" dir="2700000" algn="tl">
                  <a:srgbClr val="000000">
                    <a:alpha val="43137"/>
                  </a:srgbClr>
                </a:outerShdw>
              </a:effectLst>
            </a:endParaRPr>
          </a:p>
          <a:p>
            <a:pPr indent="457200">
              <a:defRPr/>
            </a:pPr>
            <a:r>
              <a:rPr lang="en-US" sz="2400" dirty="0">
                <a:solidFill>
                  <a:srgbClr val="FFC000"/>
                </a:solidFill>
                <a:effectLst>
                  <a:outerShdw blurRad="38100" dist="38100" dir="2700000" algn="tl">
                    <a:srgbClr val="000000">
                      <a:alpha val="43137"/>
                    </a:srgbClr>
                  </a:outerShdw>
                </a:effectLst>
              </a:rPr>
              <a:t>FACULTADES DE MEDICINA:</a:t>
            </a:r>
          </a:p>
          <a:p>
            <a:pPr algn="l">
              <a:defRPr/>
            </a:pPr>
            <a:r>
              <a:rPr lang="en-US" sz="2400" dirty="0">
                <a:solidFill>
                  <a:srgbClr val="FFC000"/>
                </a:solidFill>
              </a:rPr>
              <a:t>	</a:t>
            </a:r>
            <a:r>
              <a:rPr lang="en-US" sz="2000" i="1" dirty="0" err="1">
                <a:effectLst>
                  <a:outerShdw blurRad="38100" dist="38100" dir="2700000" algn="tl">
                    <a:srgbClr val="000000">
                      <a:alpha val="43137"/>
                    </a:srgbClr>
                  </a:outerShdw>
                </a:effectLst>
              </a:rPr>
              <a:t>Entrenar</a:t>
            </a:r>
            <a:r>
              <a:rPr lang="en-US" sz="2000" i="1"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Médicos</a:t>
            </a:r>
            <a:r>
              <a:rPr lang="en-US" sz="2000" i="1"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Competentes</a:t>
            </a:r>
            <a:r>
              <a:rPr lang="en-US" sz="2000" i="1" dirty="0">
                <a:effectLst>
                  <a:outerShdw blurRad="38100" dist="38100" dir="2700000" algn="tl">
                    <a:srgbClr val="000000">
                      <a:alpha val="43137"/>
                    </a:srgbClr>
                  </a:outerShdw>
                </a:effectLst>
              </a:rPr>
              <a:t>”</a:t>
            </a:r>
          </a:p>
          <a:p>
            <a:pPr indent="457200">
              <a:defRPr/>
            </a:pPr>
            <a:r>
              <a:rPr lang="en-US" sz="2400" dirty="0">
                <a:solidFill>
                  <a:srgbClr val="FFC000"/>
                </a:solidFill>
                <a:effectLst>
                  <a:outerShdw blurRad="38100" dist="38100" dir="2700000" algn="tl">
                    <a:srgbClr val="000000">
                      <a:alpha val="43137"/>
                    </a:srgbClr>
                  </a:outerShdw>
                </a:effectLst>
              </a:rPr>
              <a:t>ACGME: </a:t>
            </a:r>
          </a:p>
          <a:p>
            <a:pPr>
              <a:defRPr/>
            </a:pPr>
            <a:r>
              <a:rPr lang="en-US" sz="2400" dirty="0">
                <a:solidFill>
                  <a:schemeClr val="bg1"/>
                </a:solidFill>
              </a:rPr>
              <a:t>	</a:t>
            </a:r>
            <a:r>
              <a:rPr lang="en-US" sz="2400" dirty="0"/>
              <a:t>6</a:t>
            </a:r>
            <a:r>
              <a:rPr lang="en-US" sz="2400" dirty="0">
                <a:solidFill>
                  <a:schemeClr val="bg1"/>
                </a:solidFill>
              </a:rPr>
              <a:t> </a:t>
            </a:r>
            <a:r>
              <a:rPr lang="en-US" sz="2000" i="1" dirty="0" err="1"/>
              <a:t>capacidades</a:t>
            </a:r>
            <a:r>
              <a:rPr lang="en-US" sz="2000" i="1" dirty="0"/>
              <a:t> del </a:t>
            </a:r>
            <a:r>
              <a:rPr lang="en-US" sz="2000" i="1" dirty="0" err="1"/>
              <a:t>Médico</a:t>
            </a:r>
            <a:r>
              <a:rPr lang="en-US" sz="2000" i="1" dirty="0"/>
              <a:t> Ideal</a:t>
            </a:r>
          </a:p>
          <a:p>
            <a:pPr marL="914400" indent="-57150">
              <a:defRPr/>
            </a:pPr>
            <a:r>
              <a:rPr lang="en-US" sz="2000" i="1" dirty="0"/>
              <a:t> (A </a:t>
            </a:r>
            <a:r>
              <a:rPr lang="en-US" sz="2000" i="1" dirty="0" err="1"/>
              <a:t>Adquirir</a:t>
            </a:r>
            <a:r>
              <a:rPr lang="en-US" sz="2000" i="1" dirty="0"/>
              <a:t> </a:t>
            </a:r>
            <a:r>
              <a:rPr lang="en-US" sz="2000" i="1" dirty="0" err="1"/>
              <a:t>por</a:t>
            </a:r>
            <a:r>
              <a:rPr lang="en-US" sz="2000" i="1" dirty="0"/>
              <a:t> </a:t>
            </a:r>
            <a:r>
              <a:rPr lang="en-US" sz="2000" i="1" dirty="0" err="1"/>
              <a:t>los</a:t>
            </a:r>
            <a:r>
              <a:rPr lang="en-US" sz="2000" i="1" dirty="0"/>
              <a:t> </a:t>
            </a:r>
            <a:r>
              <a:rPr lang="en-US" sz="2000" i="1" dirty="0" err="1"/>
              <a:t>Médicos</a:t>
            </a:r>
            <a:r>
              <a:rPr lang="en-US" sz="2000" i="1" dirty="0"/>
              <a:t> </a:t>
            </a:r>
            <a:r>
              <a:rPr lang="en-US" sz="2000" i="1" dirty="0" err="1"/>
              <a:t>Residentes</a:t>
            </a:r>
            <a:r>
              <a:rPr lang="en-US" sz="2000" i="1" dirty="0"/>
              <a:t>)</a:t>
            </a:r>
          </a:p>
          <a:p>
            <a:pPr marL="914400" indent="-57150">
              <a:defRPr/>
            </a:pPr>
            <a:endParaRPr lang="en-US" b="1" i="1" dirty="0">
              <a:solidFill>
                <a:schemeClr val="bg1"/>
              </a:solidFill>
            </a:endParaRPr>
          </a:p>
        </p:txBody>
      </p:sp>
      <p:sp>
        <p:nvSpPr>
          <p:cNvPr id="6" name="Rectangle 1"/>
          <p:cNvSpPr>
            <a:spLocks noChangeArrowheads="1"/>
          </p:cNvSpPr>
          <p:nvPr/>
        </p:nvSpPr>
        <p:spPr bwMode="auto">
          <a:xfrm>
            <a:off x="1827091" y="1292226"/>
            <a:ext cx="3215248" cy="1169551"/>
          </a:xfrm>
          <a:prstGeom prst="rect">
            <a:avLst/>
          </a:prstGeom>
          <a:solidFill>
            <a:schemeClr val="bg1"/>
          </a:solidFill>
          <a:ln>
            <a:noFill/>
          </a:ln>
        </p:spPr>
        <p:txBody>
          <a:bodyPr wrap="square">
            <a:spAutoFit/>
          </a:bodyPr>
          <a:lstStyle>
            <a:lvl1pPr algn="l">
              <a:spcBef>
                <a:spcPct val="20000"/>
              </a:spcBef>
              <a:buClr>
                <a:schemeClr val="folHlink"/>
              </a:buClr>
              <a:buSzPct val="60000"/>
              <a:buFont typeface="Wingdings" pitchFamily="2" charset="2"/>
              <a:buChar char="n"/>
              <a:defRPr sz="3200">
                <a:solidFill>
                  <a:srgbClr val="5F5F5F"/>
                </a:solidFill>
                <a:latin typeface="Tahoma" pitchFamily="34" charset="0"/>
              </a:defRPr>
            </a:lvl1pPr>
            <a:lvl2pPr marL="742950" indent="-285750" algn="l">
              <a:spcBef>
                <a:spcPct val="20000"/>
              </a:spcBef>
              <a:buClr>
                <a:schemeClr val="hlink"/>
              </a:buClr>
              <a:buSzPct val="55000"/>
              <a:buFont typeface="Wingdings" pitchFamily="2" charset="2"/>
              <a:buChar char="n"/>
              <a:defRPr sz="2800">
                <a:solidFill>
                  <a:srgbClr val="5F5F5F"/>
                </a:solidFill>
                <a:latin typeface="Tahoma" pitchFamily="34" charset="0"/>
              </a:defRPr>
            </a:lvl2pPr>
            <a:lvl3pPr marL="1143000" indent="-228600" algn="l">
              <a:spcBef>
                <a:spcPct val="20000"/>
              </a:spcBef>
              <a:buClr>
                <a:schemeClr val="folHlink"/>
              </a:buClr>
              <a:buSzPct val="50000"/>
              <a:buFont typeface="Wingdings" pitchFamily="2" charset="2"/>
              <a:buChar char="n"/>
              <a:defRPr sz="2400">
                <a:solidFill>
                  <a:srgbClr val="5F5F5F"/>
                </a:solidFill>
                <a:latin typeface="Tahoma" pitchFamily="34" charset="0"/>
              </a:defRPr>
            </a:lvl3pPr>
            <a:lvl4pPr marL="1600200" indent="-228600" algn="l">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lgn="l">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50000"/>
              </a:spcBef>
              <a:buClrTx/>
              <a:buSzTx/>
              <a:buNone/>
              <a:defRPr/>
            </a:pPr>
            <a:r>
              <a:rPr lang="en-US" altLang="en-US" sz="2800" dirty="0" err="1">
                <a:solidFill>
                  <a:srgbClr val="FFCC00"/>
                </a:solidFill>
                <a:latin typeface="+mn-lt"/>
              </a:rPr>
              <a:t>Presión</a:t>
            </a:r>
            <a:endParaRPr lang="en-US" altLang="en-US" sz="2800" dirty="0">
              <a:solidFill>
                <a:srgbClr val="FFCC00"/>
              </a:solidFill>
              <a:latin typeface="+mn-lt"/>
            </a:endParaRPr>
          </a:p>
          <a:p>
            <a:pPr algn="ctr">
              <a:spcBef>
                <a:spcPct val="50000"/>
              </a:spcBef>
              <a:buClrTx/>
              <a:buSzTx/>
              <a:buFontTx/>
              <a:buNone/>
              <a:defRPr/>
            </a:pPr>
            <a:r>
              <a:rPr lang="en-US" altLang="en-US" sz="2800" dirty="0" err="1">
                <a:solidFill>
                  <a:srgbClr val="FFCC00"/>
                </a:solidFill>
                <a:latin typeface="+mn-lt"/>
              </a:rPr>
              <a:t>Público</a:t>
            </a:r>
            <a:r>
              <a:rPr lang="en-US" altLang="en-US" sz="2800" dirty="0">
                <a:solidFill>
                  <a:srgbClr val="FFCC00"/>
                </a:solidFill>
                <a:latin typeface="+mn-lt"/>
              </a:rPr>
              <a:t>/</a:t>
            </a:r>
            <a:r>
              <a:rPr lang="en-US" altLang="en-US" sz="2800" dirty="0" err="1">
                <a:solidFill>
                  <a:srgbClr val="FFCC00"/>
                </a:solidFill>
                <a:latin typeface="+mn-lt"/>
              </a:rPr>
              <a:t>Gobierno</a:t>
            </a:r>
            <a:endParaRPr lang="en-US" altLang="en-US" sz="2800" dirty="0">
              <a:solidFill>
                <a:srgbClr val="FFCC00"/>
              </a:solidFill>
              <a:latin typeface="+mn-lt"/>
            </a:endParaRPr>
          </a:p>
        </p:txBody>
      </p:sp>
    </p:spTree>
    <p:extLst>
      <p:ext uri="{BB962C8B-B14F-4D97-AF65-F5344CB8AC3E}">
        <p14:creationId xmlns:p14="http://schemas.microsoft.com/office/powerpoint/2010/main" val="3916920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3035301" y="931309"/>
            <a:ext cx="6273800" cy="1136212"/>
          </a:xfrm>
        </p:spPr>
        <p:txBody>
          <a:bodyPr anchor="ctr">
            <a:normAutofit/>
          </a:bodyPr>
          <a:lstStyle/>
          <a:p>
            <a:pPr eaLnBrk="1" hangingPunct="1">
              <a:defRPr/>
            </a:pPr>
            <a:r>
              <a:rPr lang="en-US" dirty="0">
                <a:solidFill>
                  <a:srgbClr val="FFCC00"/>
                </a:solidFill>
              </a:rPr>
              <a:t>“</a:t>
            </a:r>
            <a:r>
              <a:rPr lang="en-US" dirty="0" err="1">
                <a:solidFill>
                  <a:srgbClr val="FFCC00"/>
                </a:solidFill>
              </a:rPr>
              <a:t>Capacidades</a:t>
            </a:r>
            <a:r>
              <a:rPr lang="en-US" dirty="0">
                <a:solidFill>
                  <a:srgbClr val="FFCC00"/>
                </a:solidFill>
              </a:rPr>
              <a:t>” del </a:t>
            </a:r>
            <a:r>
              <a:rPr lang="en-US" dirty="0" err="1">
                <a:solidFill>
                  <a:srgbClr val="FFCC00"/>
                </a:solidFill>
              </a:rPr>
              <a:t>Médico</a:t>
            </a:r>
            <a:r>
              <a:rPr lang="en-US" dirty="0">
                <a:solidFill>
                  <a:srgbClr val="FFCC00"/>
                </a:solidFill>
              </a:rPr>
              <a:t> Ideal</a:t>
            </a:r>
          </a:p>
        </p:txBody>
      </p:sp>
      <p:sp>
        <p:nvSpPr>
          <p:cNvPr id="27651" name="Rectangle 3"/>
          <p:cNvSpPr>
            <a:spLocks noChangeArrowheads="1"/>
          </p:cNvSpPr>
          <p:nvPr/>
        </p:nvSpPr>
        <p:spPr bwMode="auto">
          <a:xfrm>
            <a:off x="2676940" y="2248356"/>
            <a:ext cx="7315199" cy="3693319"/>
          </a:xfrm>
          <a:prstGeom prst="rect">
            <a:avLst/>
          </a:prstGeom>
          <a:noFill/>
          <a:ln>
            <a:solidFill>
              <a:schemeClr val="bg2">
                <a:lumMod val="90000"/>
                <a:lumOff val="10000"/>
              </a:schemeClr>
            </a:solidFill>
          </a:ln>
        </p:spPr>
        <p:txBody>
          <a:bodyPr wrap="square" anchor="ctr">
            <a:spAutoFit/>
          </a:bodyPr>
          <a:lstStyle>
            <a:lvl1pPr marL="342900" indent="-342900" algn="l">
              <a:spcBef>
                <a:spcPct val="20000"/>
              </a:spcBef>
              <a:buClr>
                <a:schemeClr val="folHlink"/>
              </a:buClr>
              <a:buSzPct val="60000"/>
              <a:buFont typeface="Wingdings" pitchFamily="2" charset="2"/>
              <a:buChar char="n"/>
              <a:defRPr sz="3200">
                <a:solidFill>
                  <a:srgbClr val="5F5F5F"/>
                </a:solidFill>
                <a:latin typeface="Tahoma" pitchFamily="34" charset="0"/>
              </a:defRPr>
            </a:lvl1pPr>
            <a:lvl2pPr marL="742950" indent="-285750" algn="l">
              <a:spcBef>
                <a:spcPct val="20000"/>
              </a:spcBef>
              <a:buClr>
                <a:schemeClr val="hlink"/>
              </a:buClr>
              <a:buSzPct val="55000"/>
              <a:buFont typeface="Wingdings" pitchFamily="2" charset="2"/>
              <a:buChar char="n"/>
              <a:defRPr sz="2800">
                <a:solidFill>
                  <a:srgbClr val="5F5F5F"/>
                </a:solidFill>
                <a:latin typeface="Tahoma" pitchFamily="34" charset="0"/>
              </a:defRPr>
            </a:lvl2pPr>
            <a:lvl3pPr marL="1143000" indent="-228600" algn="l">
              <a:spcBef>
                <a:spcPct val="20000"/>
              </a:spcBef>
              <a:buClr>
                <a:schemeClr val="folHlink"/>
              </a:buClr>
              <a:buSzPct val="50000"/>
              <a:buFont typeface="Wingdings" pitchFamily="2" charset="2"/>
              <a:buChar char="n"/>
              <a:defRPr sz="2400">
                <a:solidFill>
                  <a:srgbClr val="5F5F5F"/>
                </a:solidFill>
                <a:latin typeface="Tahoma" pitchFamily="34" charset="0"/>
              </a:defRPr>
            </a:lvl3pPr>
            <a:lvl4pPr marL="1600200" indent="-228600" algn="l">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lgn="l">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50000"/>
              </a:spcBef>
              <a:buClr>
                <a:schemeClr val="accent1">
                  <a:lumMod val="75000"/>
                </a:schemeClr>
              </a:buClr>
              <a:buSzPct val="55000"/>
              <a:buFont typeface="Times New Roman" pitchFamily="18" charset="0"/>
              <a:buChar char="●"/>
            </a:pPr>
            <a:r>
              <a:rPr lang="es-ES" altLang="en-US" sz="2400" i="1" dirty="0">
                <a:solidFill>
                  <a:schemeClr val="tx1"/>
                </a:solidFill>
                <a:latin typeface="+mn-lt"/>
              </a:rPr>
              <a:t>Cuidado Experto de Pacientes</a:t>
            </a:r>
          </a:p>
          <a:p>
            <a:pPr>
              <a:spcBef>
                <a:spcPct val="50000"/>
              </a:spcBef>
              <a:buClr>
                <a:schemeClr val="accent1">
                  <a:lumMod val="75000"/>
                </a:schemeClr>
              </a:buClr>
              <a:buSzPct val="55000"/>
              <a:buFont typeface="Times New Roman" pitchFamily="18" charset="0"/>
              <a:buChar char="●"/>
            </a:pPr>
            <a:r>
              <a:rPr lang="es-ES" altLang="en-US" sz="2400" i="1" dirty="0">
                <a:solidFill>
                  <a:schemeClr val="tx1"/>
                </a:solidFill>
                <a:latin typeface="+mn-lt"/>
              </a:rPr>
              <a:t>Conocimiento Médico</a:t>
            </a:r>
          </a:p>
          <a:p>
            <a:pPr>
              <a:spcBef>
                <a:spcPct val="50000"/>
              </a:spcBef>
              <a:buClr>
                <a:schemeClr val="accent1">
                  <a:lumMod val="75000"/>
                </a:schemeClr>
              </a:buClr>
              <a:buSzPct val="55000"/>
              <a:buFont typeface="Times New Roman" pitchFamily="18" charset="0"/>
              <a:buChar char="●"/>
            </a:pPr>
            <a:r>
              <a:rPr lang="es-ES" altLang="en-US" sz="2400" i="1" dirty="0">
                <a:solidFill>
                  <a:schemeClr val="tx1"/>
                </a:solidFill>
                <a:latin typeface="+mn-lt"/>
              </a:rPr>
              <a:t>Evaluación continua de la Práctica Personal</a:t>
            </a:r>
          </a:p>
          <a:p>
            <a:pPr>
              <a:spcBef>
                <a:spcPct val="50000"/>
              </a:spcBef>
              <a:buClr>
                <a:schemeClr val="accent1">
                  <a:lumMod val="75000"/>
                </a:schemeClr>
              </a:buClr>
              <a:buSzPct val="55000"/>
              <a:buFont typeface="Times New Roman" pitchFamily="18" charset="0"/>
              <a:buChar char="●"/>
            </a:pPr>
            <a:r>
              <a:rPr lang="es-ES" altLang="en-US" sz="2400" i="1" dirty="0">
                <a:solidFill>
                  <a:schemeClr val="tx1"/>
                </a:solidFill>
                <a:latin typeface="+mn-lt"/>
              </a:rPr>
              <a:t>Capacidad de Comunicación Interpersonal</a:t>
            </a:r>
          </a:p>
          <a:p>
            <a:pPr>
              <a:spcBef>
                <a:spcPct val="50000"/>
              </a:spcBef>
              <a:buClr>
                <a:schemeClr val="accent1">
                  <a:lumMod val="75000"/>
                </a:schemeClr>
              </a:buClr>
              <a:buSzPct val="55000"/>
              <a:buFont typeface="Times New Roman" pitchFamily="18" charset="0"/>
              <a:buChar char="●"/>
            </a:pPr>
            <a:r>
              <a:rPr lang="es-ES" altLang="en-US" sz="2800" i="1" dirty="0">
                <a:solidFill>
                  <a:srgbClr val="FFCC00"/>
                </a:solidFill>
                <a:latin typeface="+mn-lt"/>
              </a:rPr>
              <a:t>Profesionalismo</a:t>
            </a:r>
          </a:p>
          <a:p>
            <a:pPr>
              <a:spcBef>
                <a:spcPct val="50000"/>
              </a:spcBef>
              <a:buClr>
                <a:schemeClr val="accent1">
                  <a:lumMod val="75000"/>
                </a:schemeClr>
              </a:buClr>
              <a:buSzPct val="55000"/>
              <a:buFont typeface="Times New Roman" pitchFamily="18" charset="0"/>
              <a:buChar char="●"/>
            </a:pPr>
            <a:r>
              <a:rPr lang="es-ES" altLang="en-US" sz="2400" i="1" dirty="0">
                <a:solidFill>
                  <a:schemeClr val="tx1"/>
                </a:solidFill>
                <a:latin typeface="+mn-lt"/>
              </a:rPr>
              <a:t>Entendimiento de y participación en el Sistema de Salud</a:t>
            </a:r>
          </a:p>
        </p:txBody>
      </p:sp>
    </p:spTree>
    <p:extLst>
      <p:ext uri="{BB962C8B-B14F-4D97-AF65-F5344CB8AC3E}">
        <p14:creationId xmlns:p14="http://schemas.microsoft.com/office/powerpoint/2010/main" val="412923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ChangeArrowheads="1"/>
          </p:cNvSpPr>
          <p:nvPr/>
        </p:nvSpPr>
        <p:spPr bwMode="auto">
          <a:xfrm>
            <a:off x="2252870" y="1030288"/>
            <a:ext cx="8104686" cy="4868862"/>
          </a:xfrm>
          <a:prstGeom prst="rect">
            <a:avLst/>
          </a:prstGeom>
          <a:noFill/>
          <a:ln w="12700">
            <a:solidFill>
              <a:schemeClr val="bg2">
                <a:lumMod val="75000"/>
                <a:lumOff val="25000"/>
              </a:schemeClr>
            </a:solidFill>
            <a:miter lim="800000"/>
            <a:headEnd/>
            <a:tailEnd/>
          </a:ln>
          <a:effectLst/>
        </p:spPr>
        <p:txBody>
          <a:bodyPr anchor="ctr"/>
          <a:lstStyle/>
          <a:p>
            <a:pPr marL="458788" indent="-61913">
              <a:defRPr/>
            </a:pPr>
            <a:r>
              <a:rPr lang="en-US" sz="3600" b="1" dirty="0">
                <a:solidFill>
                  <a:schemeClr val="accent2"/>
                </a:solidFill>
                <a:effectLst>
                  <a:outerShdw blurRad="38100" dist="38100" dir="2700000" algn="tl">
                    <a:srgbClr val="000000"/>
                  </a:outerShdw>
                </a:effectLst>
              </a:rPr>
              <a:t> </a:t>
            </a:r>
            <a:r>
              <a:rPr lang="es-ES" sz="3200" dirty="0">
                <a:solidFill>
                  <a:srgbClr val="DAA41C"/>
                </a:solidFill>
              </a:rPr>
              <a:t>PROFESIONALISMO:</a:t>
            </a:r>
          </a:p>
          <a:p>
            <a:pPr marL="458788" indent="-61913">
              <a:defRPr/>
            </a:pPr>
            <a:r>
              <a:rPr lang="es-ES" sz="3200" dirty="0">
                <a:solidFill>
                  <a:srgbClr val="DAA41C"/>
                </a:solidFill>
              </a:rPr>
              <a:t> Es una “forma de vida”, que resulta de la Dedicación Personal (Compromiso) a: </a:t>
            </a:r>
          </a:p>
          <a:p>
            <a:pPr marL="458788" indent="-61913">
              <a:defRPr/>
            </a:pPr>
            <a:endParaRPr lang="es-ES" sz="3200" dirty="0">
              <a:solidFill>
                <a:srgbClr val="DAA41C"/>
              </a:solidFill>
              <a:effectLst>
                <a:outerShdw blurRad="38100" dist="38100" dir="2700000" algn="tl">
                  <a:srgbClr val="000000"/>
                </a:outerShdw>
              </a:effectLst>
            </a:endParaRPr>
          </a:p>
          <a:p>
            <a:pPr marL="1139825" indent="-398463">
              <a:buClr>
                <a:schemeClr val="accent1"/>
              </a:buClr>
              <a:buSzPct val="100000"/>
              <a:buFont typeface="Times New Roman" pitchFamily="18" charset="0"/>
              <a:buChar char="•"/>
              <a:defRPr/>
            </a:pPr>
            <a:r>
              <a:rPr lang="es-ES" sz="2400" i="1" dirty="0">
                <a:effectLst>
                  <a:outerShdw blurRad="38100" dist="38100" dir="2700000" algn="tl">
                    <a:srgbClr val="000000">
                      <a:alpha val="43137"/>
                    </a:srgbClr>
                  </a:outerShdw>
                </a:effectLst>
              </a:rPr>
              <a:t>La búsqueda continua del conocimiento </a:t>
            </a:r>
          </a:p>
          <a:p>
            <a:pPr marL="1139825" indent="-398463">
              <a:buClr>
                <a:schemeClr val="accent1"/>
              </a:buClr>
              <a:buSzPct val="100000"/>
              <a:buFont typeface="Times New Roman" pitchFamily="18" charset="0"/>
              <a:buChar char="•"/>
              <a:defRPr/>
            </a:pPr>
            <a:r>
              <a:rPr lang="es-ES" sz="2400" i="1" dirty="0">
                <a:effectLst>
                  <a:outerShdw blurRad="38100" dist="38100" dir="2700000" algn="tl">
                    <a:srgbClr val="000000">
                      <a:alpha val="43137"/>
                    </a:srgbClr>
                  </a:outerShdw>
                </a:effectLst>
              </a:rPr>
              <a:t>Actuar con Integridad </a:t>
            </a:r>
          </a:p>
          <a:p>
            <a:pPr marL="1139825" indent="-398463">
              <a:buClr>
                <a:schemeClr val="accent1"/>
              </a:buClr>
              <a:buSzPct val="100000"/>
              <a:buFont typeface="Times New Roman" pitchFamily="18" charset="0"/>
              <a:buChar char="•"/>
              <a:defRPr/>
            </a:pPr>
            <a:r>
              <a:rPr lang="es-ES" sz="2400" i="1" dirty="0">
                <a:effectLst>
                  <a:outerShdw blurRad="38100" dist="38100" dir="2700000" algn="tl">
                    <a:srgbClr val="000000">
                      <a:alpha val="43137"/>
                    </a:srgbClr>
                  </a:outerShdw>
                </a:effectLst>
              </a:rPr>
              <a:t>Esforzarse por obrar con Excelencia </a:t>
            </a:r>
          </a:p>
          <a:p>
            <a:pPr marL="1139825" indent="-398463">
              <a:buClr>
                <a:schemeClr val="accent1"/>
              </a:buClr>
              <a:buSzPct val="100000"/>
              <a:buFont typeface="Times New Roman" pitchFamily="18" charset="0"/>
              <a:buChar char="•"/>
              <a:defRPr/>
            </a:pPr>
            <a:r>
              <a:rPr lang="es-ES" sz="2400" i="1" dirty="0">
                <a:effectLst>
                  <a:outerShdw blurRad="38100" dist="38100" dir="2700000" algn="tl">
                    <a:srgbClr val="000000">
                      <a:alpha val="43137"/>
                    </a:srgbClr>
                  </a:outerShdw>
                </a:effectLst>
              </a:rPr>
              <a:t>Proveer al paciente un servicio solidario y colectivo  </a:t>
            </a:r>
          </a:p>
          <a:p>
            <a:pPr marL="1139825" indent="-398463">
              <a:buClr>
                <a:schemeClr val="accent1"/>
              </a:buClr>
              <a:buSzPct val="100000"/>
              <a:buFont typeface="Times New Roman" pitchFamily="18" charset="0"/>
              <a:buChar char="•"/>
              <a:defRPr/>
            </a:pPr>
            <a:r>
              <a:rPr lang="es-ES" sz="2400" i="1" dirty="0">
                <a:effectLst>
                  <a:outerShdw blurRad="38100" dist="38100" dir="2700000" algn="tl">
                    <a:srgbClr val="000000">
                      <a:alpha val="43137"/>
                    </a:srgbClr>
                  </a:outerShdw>
                </a:effectLst>
              </a:rPr>
              <a:t>Mantener un sentido de responsabilidad hacia la familia y la sociedad.</a:t>
            </a:r>
          </a:p>
        </p:txBody>
      </p:sp>
    </p:spTree>
    <p:extLst>
      <p:ext uri="{BB962C8B-B14F-4D97-AF65-F5344CB8AC3E}">
        <p14:creationId xmlns:p14="http://schemas.microsoft.com/office/powerpoint/2010/main" val="3608580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757645"/>
            <a:ext cx="7772400" cy="770709"/>
          </a:xfrm>
        </p:spPr>
        <p:txBody>
          <a:bodyPr>
            <a:normAutofit/>
          </a:bodyPr>
          <a:lstStyle/>
          <a:p>
            <a:pPr eaLnBrk="1" hangingPunct="1"/>
            <a:r>
              <a:rPr lang="en-US" altLang="en-US" sz="4000" dirty="0">
                <a:solidFill>
                  <a:srgbClr val="FFCC00"/>
                </a:solidFill>
                <a:latin typeface="+mn-lt"/>
              </a:rPr>
              <a:t>“</a:t>
            </a:r>
            <a:r>
              <a:rPr lang="en-US" altLang="en-US" sz="4000" dirty="0" err="1">
                <a:solidFill>
                  <a:srgbClr val="FFCC00"/>
                </a:solidFill>
                <a:latin typeface="+mn-lt"/>
              </a:rPr>
              <a:t>Una</a:t>
            </a:r>
            <a:r>
              <a:rPr lang="en-US" altLang="en-US" sz="4000" dirty="0">
                <a:solidFill>
                  <a:srgbClr val="FFCC00"/>
                </a:solidFill>
                <a:latin typeface="+mn-lt"/>
              </a:rPr>
              <a:t> Forma de Vida” </a:t>
            </a:r>
          </a:p>
        </p:txBody>
      </p:sp>
      <p:sp>
        <p:nvSpPr>
          <p:cNvPr id="9" name="Oval 5"/>
          <p:cNvSpPr>
            <a:spLocks noChangeArrowheads="1"/>
          </p:cNvSpPr>
          <p:nvPr/>
        </p:nvSpPr>
        <p:spPr bwMode="auto">
          <a:xfrm>
            <a:off x="3098801" y="2476500"/>
            <a:ext cx="3007078" cy="2038350"/>
          </a:xfrm>
          <a:prstGeom prst="ellipse">
            <a:avLst/>
          </a:prstGeom>
          <a:gradFill flip="none" rotWithShape="1">
            <a:gsLst>
              <a:gs pos="0">
                <a:srgbClr val="63C98C">
                  <a:gamma/>
                  <a:shade val="46275"/>
                  <a:invGamma/>
                </a:srgbClr>
              </a:gs>
              <a:gs pos="100000">
                <a:srgbClr val="63C98C"/>
              </a:gs>
            </a:gsLst>
            <a:lin ang="16200000" scaled="1"/>
            <a:tileRect/>
          </a:gradFill>
          <a:ln w="12700">
            <a:noFill/>
            <a:round/>
            <a:headEnd/>
            <a:tailEnd/>
          </a:ln>
          <a:effectLst/>
        </p:spPr>
        <p:txBody>
          <a:bodyPr anchor="ctr"/>
          <a:lstStyle/>
          <a:p>
            <a:pPr algn="ctr">
              <a:defRPr/>
            </a:pPr>
            <a:r>
              <a:rPr lang="en-US" sz="2400" b="1" dirty="0">
                <a:effectLst>
                  <a:outerShdw blurRad="38100" dist="38100" dir="2700000" algn="tl">
                    <a:srgbClr val="000000"/>
                  </a:outerShdw>
                </a:effectLst>
              </a:rPr>
              <a:t>VALORES</a:t>
            </a:r>
          </a:p>
        </p:txBody>
      </p:sp>
      <p:sp>
        <p:nvSpPr>
          <p:cNvPr id="10" name="Oval 3"/>
          <p:cNvSpPr>
            <a:spLocks noChangeArrowheads="1"/>
          </p:cNvSpPr>
          <p:nvPr/>
        </p:nvSpPr>
        <p:spPr bwMode="auto">
          <a:xfrm>
            <a:off x="6086123" y="2495550"/>
            <a:ext cx="2990144" cy="2038350"/>
          </a:xfrm>
          <a:prstGeom prst="ellipse">
            <a:avLst/>
          </a:prstGeom>
          <a:gradFill flip="none" rotWithShape="1">
            <a:gsLst>
              <a:gs pos="0">
                <a:srgbClr val="8298DE">
                  <a:gamma/>
                  <a:shade val="46275"/>
                  <a:invGamma/>
                </a:srgbClr>
              </a:gs>
              <a:gs pos="100000">
                <a:srgbClr val="8298DE"/>
              </a:gs>
            </a:gsLst>
            <a:lin ang="16200000" scaled="1"/>
            <a:tileRect/>
          </a:gradFill>
          <a:ln w="12700">
            <a:noFill/>
            <a:round/>
            <a:headEnd/>
            <a:tailEnd/>
          </a:ln>
          <a:effectLst/>
        </p:spPr>
        <p:txBody>
          <a:bodyPr anchor="ctr"/>
          <a:lstStyle/>
          <a:p>
            <a:pPr algn="ctr">
              <a:defRPr/>
            </a:pPr>
            <a:r>
              <a:rPr lang="en-US" sz="2400" b="1" dirty="0">
                <a:effectLst>
                  <a:outerShdw blurRad="38100" dist="38100" dir="2700000" algn="tl">
                    <a:srgbClr val="000000"/>
                  </a:outerShdw>
                </a:effectLst>
              </a:rPr>
              <a:t>CONDUCTAS</a:t>
            </a:r>
          </a:p>
        </p:txBody>
      </p:sp>
      <p:sp>
        <p:nvSpPr>
          <p:cNvPr id="6" name="Oval 4"/>
          <p:cNvSpPr>
            <a:spLocks noChangeArrowheads="1"/>
          </p:cNvSpPr>
          <p:nvPr/>
        </p:nvSpPr>
        <p:spPr bwMode="auto">
          <a:xfrm>
            <a:off x="4384323" y="3695700"/>
            <a:ext cx="3196872" cy="2135257"/>
          </a:xfrm>
          <a:prstGeom prst="ellipse">
            <a:avLst/>
          </a:prstGeom>
          <a:gradFill flip="none" rotWithShape="1">
            <a:gsLst>
              <a:gs pos="0">
                <a:srgbClr val="C59419">
                  <a:shade val="30000"/>
                  <a:satMod val="115000"/>
                </a:srgbClr>
              </a:gs>
              <a:gs pos="50000">
                <a:srgbClr val="C59419">
                  <a:shade val="67500"/>
                  <a:satMod val="115000"/>
                </a:srgbClr>
              </a:gs>
              <a:gs pos="100000">
                <a:srgbClr val="C59419">
                  <a:shade val="100000"/>
                  <a:satMod val="115000"/>
                </a:srgbClr>
              </a:gs>
            </a:gsLst>
            <a:lin ang="16200000" scaled="1"/>
            <a:tileRect/>
          </a:gradFill>
          <a:ln w="12700">
            <a:noFill/>
            <a:round/>
            <a:headEnd/>
            <a:tailEnd/>
          </a:ln>
          <a:effectLst/>
        </p:spPr>
        <p:txBody>
          <a:bodyPr anchor="ctr"/>
          <a:lstStyle/>
          <a:p>
            <a:pPr algn="ctr">
              <a:defRPr/>
            </a:pPr>
            <a:r>
              <a:rPr lang="en-US" sz="2400" b="1" dirty="0">
                <a:effectLst>
                  <a:outerShdw blurRad="38100" dist="38100" dir="2700000" algn="tl">
                    <a:srgbClr val="000000"/>
                  </a:outerShdw>
                </a:effectLst>
              </a:rPr>
              <a:t>ACTITUDES</a:t>
            </a:r>
          </a:p>
        </p:txBody>
      </p:sp>
    </p:spTree>
    <p:extLst>
      <p:ext uri="{BB962C8B-B14F-4D97-AF65-F5344CB8AC3E}">
        <p14:creationId xmlns:p14="http://schemas.microsoft.com/office/powerpoint/2010/main" val="140092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614C0-27A1-F7AB-B4BD-6E68C22B3707}"/>
              </a:ext>
            </a:extLst>
          </p:cNvPr>
          <p:cNvSpPr>
            <a:spLocks noGrp="1"/>
          </p:cNvSpPr>
          <p:nvPr>
            <p:ph type="title"/>
          </p:nvPr>
        </p:nvSpPr>
        <p:spPr/>
        <p:txBody>
          <a:bodyPr/>
          <a:lstStyle/>
          <a:p>
            <a:r>
              <a:rPr lang="es-PE" dirty="0"/>
              <a:t>conceptos generales. ética</a:t>
            </a:r>
          </a:p>
        </p:txBody>
      </p:sp>
      <p:sp>
        <p:nvSpPr>
          <p:cNvPr id="3" name="Content Placeholder 2">
            <a:extLst>
              <a:ext uri="{FF2B5EF4-FFF2-40B4-BE49-F238E27FC236}">
                <a16:creationId xmlns:a16="http://schemas.microsoft.com/office/drawing/2014/main" xmlns="" id="{66459DF6-4950-51D6-56D9-90F894ECE5FD}"/>
              </a:ext>
            </a:extLst>
          </p:cNvPr>
          <p:cNvSpPr>
            <a:spLocks noGrp="1"/>
          </p:cNvSpPr>
          <p:nvPr>
            <p:ph idx="1"/>
          </p:nvPr>
        </p:nvSpPr>
        <p:spPr/>
        <p:txBody>
          <a:bodyPr/>
          <a:lstStyle/>
          <a:p>
            <a:r>
              <a:rPr lang="es-PE" dirty="0"/>
              <a:t>La Moral es un rasgo propio de los seres humanos</a:t>
            </a:r>
          </a:p>
          <a:p>
            <a:r>
              <a:rPr lang="es-PE" dirty="0"/>
              <a:t>En ella influyen factores culturales diversos: historia, tradiciones, educación, creencias religiosas</a:t>
            </a:r>
          </a:p>
          <a:p>
            <a:r>
              <a:rPr lang="es-PE" dirty="0"/>
              <a:t>El análisis intelectual de esta complejidad humana es el objetivo de la Ética</a:t>
            </a:r>
          </a:p>
          <a:p>
            <a:r>
              <a:rPr lang="es-PE" dirty="0"/>
              <a:t>La Ética no crea moral ni comportamientos morales</a:t>
            </a:r>
          </a:p>
          <a:p>
            <a:r>
              <a:rPr lang="es-PE" dirty="0"/>
              <a:t>Su objetivo es modesto: Explorar la naturaleza de la experiencia moral, su universalidad, su diversidad</a:t>
            </a:r>
          </a:p>
          <a:p>
            <a:r>
              <a:rPr lang="es-PE" dirty="0"/>
              <a:t>En otras palabras: Es el estudio de la disposición, el carácter o la actitud humana y la manera de perfeccionarlo</a:t>
            </a:r>
          </a:p>
          <a:p>
            <a:r>
              <a:rPr lang="es-PE" dirty="0"/>
              <a:t>Ética y Moral se consideran sinónimos</a:t>
            </a:r>
          </a:p>
        </p:txBody>
      </p:sp>
    </p:spTree>
    <p:extLst>
      <p:ext uri="{BB962C8B-B14F-4D97-AF65-F5344CB8AC3E}">
        <p14:creationId xmlns:p14="http://schemas.microsoft.com/office/powerpoint/2010/main" val="370434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2411897" y="138115"/>
            <a:ext cx="7406614" cy="1462087"/>
          </a:xfrm>
        </p:spPr>
        <p:txBody>
          <a:bodyPr anchor="ctr"/>
          <a:lstStyle/>
          <a:p>
            <a:pPr eaLnBrk="1" hangingPunct="1">
              <a:defRPr/>
            </a:pPr>
            <a:r>
              <a:rPr lang="en-US" sz="2800" dirty="0" err="1">
                <a:solidFill>
                  <a:srgbClr val="FFCC00"/>
                </a:solidFill>
              </a:rPr>
              <a:t>Manipulaci</a:t>
            </a:r>
            <a:r>
              <a:rPr lang="en-US" sz="2800" dirty="0" err="1">
                <a:solidFill>
                  <a:srgbClr val="FFCC00"/>
                </a:solidFill>
                <a:cs typeface="Arial" charset="0"/>
              </a:rPr>
              <a:t>ó</a:t>
            </a:r>
            <a:r>
              <a:rPr lang="en-US" sz="2800" dirty="0" err="1">
                <a:solidFill>
                  <a:srgbClr val="FFCC00"/>
                </a:solidFill>
              </a:rPr>
              <a:t>n</a:t>
            </a:r>
            <a:r>
              <a:rPr lang="en-US" sz="2800" dirty="0">
                <a:solidFill>
                  <a:srgbClr val="FFCC00"/>
                </a:solidFill>
              </a:rPr>
              <a:t> </a:t>
            </a:r>
            <a:r>
              <a:rPr lang="en-US" sz="2800" dirty="0" err="1">
                <a:solidFill>
                  <a:srgbClr val="FFCC00"/>
                </a:solidFill>
              </a:rPr>
              <a:t>por</a:t>
            </a:r>
            <a:r>
              <a:rPr lang="en-US" sz="2800" dirty="0">
                <a:solidFill>
                  <a:srgbClr val="FFCC00"/>
                </a:solidFill>
              </a:rPr>
              <a:t> el </a:t>
            </a:r>
            <a:r>
              <a:rPr lang="en-US" sz="2800" dirty="0" err="1">
                <a:solidFill>
                  <a:srgbClr val="FFCC00"/>
                </a:solidFill>
              </a:rPr>
              <a:t>Médico</a:t>
            </a:r>
            <a:r>
              <a:rPr lang="en-US" sz="2800" dirty="0">
                <a:solidFill>
                  <a:srgbClr val="FFCC00"/>
                </a:solidFill>
              </a:rPr>
              <a:t> de las </a:t>
            </a:r>
            <a:r>
              <a:rPr lang="en-US" sz="2800" dirty="0" err="1">
                <a:solidFill>
                  <a:srgbClr val="FFCC00"/>
                </a:solidFill>
              </a:rPr>
              <a:t>Reglas</a:t>
            </a:r>
            <a:r>
              <a:rPr lang="en-US" sz="2800" dirty="0">
                <a:solidFill>
                  <a:srgbClr val="FFCC00"/>
                </a:solidFill>
              </a:rPr>
              <a:t> de Pago </a:t>
            </a:r>
            <a:r>
              <a:rPr lang="en-US" sz="2800" dirty="0" err="1">
                <a:solidFill>
                  <a:srgbClr val="FFCC00"/>
                </a:solidFill>
              </a:rPr>
              <a:t>por</a:t>
            </a:r>
            <a:r>
              <a:rPr lang="en-US" sz="2800" dirty="0">
                <a:solidFill>
                  <a:srgbClr val="FFCC00"/>
                </a:solidFill>
              </a:rPr>
              <a:t> </a:t>
            </a:r>
            <a:r>
              <a:rPr lang="en-US" sz="2800" dirty="0" err="1">
                <a:solidFill>
                  <a:srgbClr val="FFCC00"/>
                </a:solidFill>
              </a:rPr>
              <a:t>Seguros</a:t>
            </a:r>
            <a:endParaRPr lang="en-US" sz="2800" dirty="0">
              <a:solidFill>
                <a:srgbClr val="FFCC00"/>
              </a:solidFill>
            </a:endParaRPr>
          </a:p>
        </p:txBody>
      </p:sp>
      <p:sp>
        <p:nvSpPr>
          <p:cNvPr id="43011" name="Rectangle 3"/>
          <p:cNvSpPr>
            <a:spLocks noGrp="1" noChangeArrowheads="1"/>
          </p:cNvSpPr>
          <p:nvPr>
            <p:ph idx="1"/>
          </p:nvPr>
        </p:nvSpPr>
        <p:spPr>
          <a:xfrm>
            <a:off x="2621845" y="1485973"/>
            <a:ext cx="7196667" cy="632290"/>
          </a:xfrm>
        </p:spPr>
        <p:txBody>
          <a:bodyPr>
            <a:normAutofit/>
          </a:bodyPr>
          <a:lstStyle/>
          <a:p>
            <a:pPr marL="0" indent="0" algn="ctr">
              <a:buNone/>
            </a:pPr>
            <a:r>
              <a:rPr lang="en-US" altLang="en-US" sz="2800" i="1" dirty="0" err="1"/>
              <a:t>Encuesta</a:t>
            </a:r>
            <a:r>
              <a:rPr lang="en-US" altLang="en-US" sz="2800" i="1" dirty="0"/>
              <a:t> Nacional : 1124 </a:t>
            </a:r>
            <a:r>
              <a:rPr lang="en-US" altLang="en-US" sz="2800" i="1" dirty="0" err="1"/>
              <a:t>médicos</a:t>
            </a:r>
            <a:r>
              <a:rPr lang="en-US" altLang="en-US" sz="2800" i="1" dirty="0"/>
              <a:t> </a:t>
            </a:r>
            <a:r>
              <a:rPr lang="en-US" altLang="en-US" sz="2800" i="1" dirty="0" err="1"/>
              <a:t>en</a:t>
            </a:r>
            <a:r>
              <a:rPr lang="en-US" altLang="en-US" sz="2800" i="1" dirty="0"/>
              <a:t> USA</a:t>
            </a:r>
          </a:p>
        </p:txBody>
      </p:sp>
      <p:sp>
        <p:nvSpPr>
          <p:cNvPr id="33796" name="Rectangle 4"/>
          <p:cNvSpPr>
            <a:spLocks noChangeArrowheads="1"/>
          </p:cNvSpPr>
          <p:nvPr/>
        </p:nvSpPr>
        <p:spPr bwMode="auto">
          <a:xfrm>
            <a:off x="2638779" y="2568851"/>
            <a:ext cx="5230989" cy="3541713"/>
          </a:xfrm>
          <a:prstGeom prst="rect">
            <a:avLst/>
          </a:prstGeom>
          <a:gradFill flip="none" rotWithShape="1">
            <a:gsLst>
              <a:gs pos="0">
                <a:schemeClr val="bg2">
                  <a:lumMod val="90000"/>
                  <a:lumOff val="10000"/>
                  <a:shade val="30000"/>
                  <a:satMod val="115000"/>
                </a:schemeClr>
              </a:gs>
              <a:gs pos="50000">
                <a:schemeClr val="bg2">
                  <a:lumMod val="90000"/>
                  <a:lumOff val="10000"/>
                  <a:shade val="67500"/>
                  <a:satMod val="115000"/>
                </a:schemeClr>
              </a:gs>
              <a:gs pos="100000">
                <a:schemeClr val="bg2">
                  <a:lumMod val="90000"/>
                  <a:lumOff val="10000"/>
                  <a:shade val="100000"/>
                  <a:satMod val="115000"/>
                </a:schemeClr>
              </a:gs>
            </a:gsLst>
            <a:lin ang="5400000" scaled="1"/>
            <a:tileRect/>
          </a:gradFill>
          <a:ln>
            <a:noFill/>
          </a:ln>
        </p:spPr>
        <p:txBody>
          <a:bodyPr anchor="ctr"/>
          <a:lstStyle/>
          <a:p>
            <a:pPr marL="342900" indent="-342900">
              <a:spcBef>
                <a:spcPct val="0"/>
              </a:spcBef>
              <a:buClr>
                <a:schemeClr val="accent1">
                  <a:lumMod val="75000"/>
                </a:schemeClr>
              </a:buClr>
              <a:buSzPct val="81000"/>
              <a:buFontTx/>
              <a:buChar char="•"/>
              <a:defRPr/>
            </a:pPr>
            <a:r>
              <a:rPr lang="es-ES" sz="2400" dirty="0">
                <a:latin typeface="Tahoma" pitchFamily="34" charset="0"/>
                <a:ea typeface="Tahoma" pitchFamily="34" charset="0"/>
                <a:cs typeface="Tahoma" pitchFamily="34" charset="0"/>
              </a:rPr>
              <a:t>Exageraron la severidad</a:t>
            </a:r>
          </a:p>
          <a:p>
            <a:pPr marL="342900">
              <a:spcBef>
                <a:spcPct val="0"/>
              </a:spcBef>
              <a:buClr>
                <a:schemeClr val="accent1">
                  <a:lumMod val="75000"/>
                </a:schemeClr>
              </a:buClr>
              <a:buSzPct val="81000"/>
              <a:defRPr/>
            </a:pPr>
            <a:r>
              <a:rPr lang="es-ES" sz="2400" dirty="0">
                <a:latin typeface="Tahoma" pitchFamily="34" charset="0"/>
                <a:ea typeface="Tahoma" pitchFamily="34" charset="0"/>
                <a:cs typeface="Tahoma" pitchFamily="34" charset="0"/>
              </a:rPr>
              <a:t>de la enfermedad del paciente</a:t>
            </a:r>
          </a:p>
          <a:p>
            <a:pPr marL="342900" indent="-342900">
              <a:spcBef>
                <a:spcPct val="0"/>
              </a:spcBef>
              <a:buClr>
                <a:schemeClr val="accent1">
                  <a:lumMod val="75000"/>
                </a:schemeClr>
              </a:buClr>
              <a:buSzPct val="81000"/>
              <a:defRPr/>
            </a:pPr>
            <a:endParaRPr lang="en-US" sz="2400" dirty="0">
              <a:latin typeface="Tahoma" pitchFamily="34" charset="0"/>
              <a:ea typeface="Tahoma" pitchFamily="34" charset="0"/>
              <a:cs typeface="Tahoma" pitchFamily="34" charset="0"/>
            </a:endParaRPr>
          </a:p>
          <a:p>
            <a:pPr marL="342900" indent="-342900">
              <a:spcBef>
                <a:spcPct val="0"/>
              </a:spcBef>
              <a:buClr>
                <a:schemeClr val="accent1">
                  <a:lumMod val="75000"/>
                </a:schemeClr>
              </a:buClr>
              <a:buSzPct val="81000"/>
              <a:buFontTx/>
              <a:buChar char="•"/>
              <a:defRPr/>
            </a:pPr>
            <a:r>
              <a:rPr lang="en-US" sz="2400" dirty="0" err="1">
                <a:latin typeface="Tahoma" pitchFamily="34" charset="0"/>
                <a:ea typeface="Tahoma" pitchFamily="34" charset="0"/>
                <a:cs typeface="Tahoma" pitchFamily="34" charset="0"/>
              </a:rPr>
              <a:t>Alteraron</a:t>
            </a:r>
            <a:r>
              <a:rPr lang="en-US" sz="2400" dirty="0">
                <a:latin typeface="Tahoma" pitchFamily="34" charset="0"/>
                <a:ea typeface="Tahoma" pitchFamily="34" charset="0"/>
                <a:cs typeface="Tahoma" pitchFamily="34" charset="0"/>
              </a:rPr>
              <a:t> el </a:t>
            </a:r>
            <a:r>
              <a:rPr lang="en-US" sz="2400" dirty="0" err="1">
                <a:latin typeface="Tahoma" pitchFamily="34" charset="0"/>
                <a:ea typeface="Tahoma" pitchFamily="34" charset="0"/>
                <a:cs typeface="Tahoma" pitchFamily="34" charset="0"/>
              </a:rPr>
              <a:t>diagnóstico</a:t>
            </a:r>
            <a:r>
              <a:rPr lang="en-US" sz="2400" dirty="0">
                <a:latin typeface="Tahoma" pitchFamily="34" charset="0"/>
                <a:ea typeface="Tahoma" pitchFamily="34" charset="0"/>
                <a:cs typeface="Tahoma" pitchFamily="34" charset="0"/>
              </a:rPr>
              <a:t>		    				</a:t>
            </a:r>
          </a:p>
          <a:p>
            <a:pPr marL="342900" indent="-342900">
              <a:spcBef>
                <a:spcPct val="0"/>
              </a:spcBef>
              <a:buClr>
                <a:schemeClr val="accent1">
                  <a:lumMod val="75000"/>
                </a:schemeClr>
              </a:buClr>
              <a:buSzPct val="81000"/>
              <a:buFontTx/>
              <a:buChar char="•"/>
              <a:defRPr/>
            </a:pPr>
            <a:r>
              <a:rPr lang="es-ES" sz="2400" dirty="0">
                <a:latin typeface="Tahoma" pitchFamily="34" charset="0"/>
                <a:ea typeface="Tahoma" pitchFamily="34" charset="0"/>
                <a:cs typeface="Tahoma" pitchFamily="34" charset="0"/>
              </a:rPr>
              <a:t>Reportaron síntomas y signos no existentes en el paciente</a:t>
            </a:r>
          </a:p>
        </p:txBody>
      </p:sp>
      <p:sp>
        <p:nvSpPr>
          <p:cNvPr id="43013" name="AutoShape 5"/>
          <p:cNvSpPr>
            <a:spLocks/>
          </p:cNvSpPr>
          <p:nvPr/>
        </p:nvSpPr>
        <p:spPr bwMode="auto">
          <a:xfrm>
            <a:off x="7951612" y="3950792"/>
            <a:ext cx="338667" cy="537567"/>
          </a:xfrm>
          <a:prstGeom prst="rightBrace">
            <a:avLst>
              <a:gd name="adj1" fmla="val 5875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a:spcBef>
                <a:spcPct val="20000"/>
              </a:spcBef>
              <a:buClr>
                <a:schemeClr val="folHlink"/>
              </a:buClr>
              <a:buSzPct val="60000"/>
              <a:buFont typeface="Wingdings" pitchFamily="2" charset="2"/>
              <a:buChar char="n"/>
              <a:defRPr sz="3200">
                <a:solidFill>
                  <a:srgbClr val="5F5F5F"/>
                </a:solidFill>
                <a:latin typeface="Tahoma" pitchFamily="34" charset="0"/>
              </a:defRPr>
            </a:lvl1pPr>
            <a:lvl2pPr marL="742950" indent="-285750" algn="l">
              <a:spcBef>
                <a:spcPct val="20000"/>
              </a:spcBef>
              <a:buClr>
                <a:schemeClr val="hlink"/>
              </a:buClr>
              <a:buSzPct val="55000"/>
              <a:buFont typeface="Wingdings" pitchFamily="2" charset="2"/>
              <a:buChar char="n"/>
              <a:defRPr sz="2800">
                <a:solidFill>
                  <a:srgbClr val="5F5F5F"/>
                </a:solidFill>
                <a:latin typeface="Tahoma" pitchFamily="34" charset="0"/>
              </a:defRPr>
            </a:lvl2pPr>
            <a:lvl3pPr marL="1143000" indent="-228600" algn="l">
              <a:spcBef>
                <a:spcPct val="20000"/>
              </a:spcBef>
              <a:buClr>
                <a:schemeClr val="folHlink"/>
              </a:buClr>
              <a:buSzPct val="50000"/>
              <a:buFont typeface="Wingdings" pitchFamily="2" charset="2"/>
              <a:buChar char="n"/>
              <a:defRPr sz="2400">
                <a:solidFill>
                  <a:srgbClr val="5F5F5F"/>
                </a:solidFill>
                <a:latin typeface="Tahoma" pitchFamily="34" charset="0"/>
              </a:defRPr>
            </a:lvl3pPr>
            <a:lvl4pPr marL="1600200" indent="-228600" algn="l">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lgn="l">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50000"/>
              </a:spcBef>
              <a:buClrTx/>
              <a:buSzTx/>
              <a:buFontTx/>
              <a:buNone/>
            </a:pPr>
            <a:endParaRPr lang="en-US" altLang="en-US" sz="2400">
              <a:solidFill>
                <a:schemeClr val="tx1"/>
              </a:solidFill>
              <a:latin typeface="Times New Roman" pitchFamily="18" charset="0"/>
            </a:endParaRPr>
          </a:p>
        </p:txBody>
      </p:sp>
      <p:sp>
        <p:nvSpPr>
          <p:cNvPr id="33798" name="Rectangle 6"/>
          <p:cNvSpPr>
            <a:spLocks noChangeArrowheads="1"/>
          </p:cNvSpPr>
          <p:nvPr/>
        </p:nvSpPr>
        <p:spPr bwMode="auto">
          <a:xfrm>
            <a:off x="8651380" y="3833526"/>
            <a:ext cx="872355" cy="584775"/>
          </a:xfrm>
          <a:prstGeom prst="rect">
            <a:avLst/>
          </a:prstGeom>
          <a:noFill/>
          <a:ln w="12700">
            <a:solidFill>
              <a:schemeClr val="bg2"/>
            </a:solidFill>
            <a:miter lim="800000"/>
            <a:headEnd/>
            <a:tailEnd/>
          </a:ln>
          <a:effectLst/>
        </p:spPr>
        <p:txBody>
          <a:bodyPr wrap="none" anchor="ctr">
            <a:spAutoFit/>
          </a:bodyPr>
          <a:lstStyle/>
          <a:p>
            <a:pPr>
              <a:spcBef>
                <a:spcPct val="0"/>
              </a:spcBef>
              <a:defRPr/>
            </a:pPr>
            <a:r>
              <a:rPr lang="en-US" sz="3200" dirty="0">
                <a:solidFill>
                  <a:srgbClr val="DAA41C"/>
                </a:solidFill>
                <a:effectLst>
                  <a:outerShdw blurRad="38100" dist="38100" dir="2700000" algn="tl">
                    <a:srgbClr val="000000">
                      <a:alpha val="43137"/>
                    </a:srgbClr>
                  </a:outerShdw>
                </a:effectLst>
              </a:rPr>
              <a:t>39%</a:t>
            </a:r>
          </a:p>
        </p:txBody>
      </p:sp>
      <p:sp>
        <p:nvSpPr>
          <p:cNvPr id="33799" name="Rectangle 7"/>
          <p:cNvSpPr>
            <a:spLocks noChangeArrowheads="1"/>
          </p:cNvSpPr>
          <p:nvPr/>
        </p:nvSpPr>
        <p:spPr bwMode="auto">
          <a:xfrm>
            <a:off x="7298642" y="6341511"/>
            <a:ext cx="226837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p>
            <a:pPr>
              <a:spcBef>
                <a:spcPct val="0"/>
              </a:spcBef>
              <a:defRPr/>
            </a:pPr>
            <a:r>
              <a:rPr lang="en-US" sz="1050" i="1" dirty="0" err="1">
                <a:cs typeface="Times New Roman" pitchFamily="18" charset="0"/>
              </a:rPr>
              <a:t>Wynia</a:t>
            </a:r>
            <a:r>
              <a:rPr lang="en-US" sz="1050" i="1" dirty="0">
                <a:cs typeface="Times New Roman" pitchFamily="18" charset="0"/>
              </a:rPr>
              <a:t>, M et al. JAMA 238: 1858, 2000</a:t>
            </a:r>
          </a:p>
        </p:txBody>
      </p:sp>
    </p:spTree>
    <p:extLst>
      <p:ext uri="{BB962C8B-B14F-4D97-AF65-F5344CB8AC3E}">
        <p14:creationId xmlns:p14="http://schemas.microsoft.com/office/powerpoint/2010/main" val="3370281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0CE7E-D2D3-96D3-50E7-184CB2A31FB1}"/>
              </a:ext>
            </a:extLst>
          </p:cNvPr>
          <p:cNvSpPr>
            <a:spLocks noGrp="1"/>
          </p:cNvSpPr>
          <p:nvPr>
            <p:ph type="title"/>
          </p:nvPr>
        </p:nvSpPr>
        <p:spPr/>
        <p:txBody>
          <a:bodyPr/>
          <a:lstStyle/>
          <a:p>
            <a:r>
              <a:rPr lang="es-PE" dirty="0"/>
              <a:t>Dignidad humana y derechos humanos</a:t>
            </a:r>
          </a:p>
        </p:txBody>
      </p:sp>
      <p:sp>
        <p:nvSpPr>
          <p:cNvPr id="3" name="Content Placeholder 2">
            <a:extLst>
              <a:ext uri="{FF2B5EF4-FFF2-40B4-BE49-F238E27FC236}">
                <a16:creationId xmlns:a16="http://schemas.microsoft.com/office/drawing/2014/main" xmlns="" id="{2D0E2E90-327D-86B0-4C8F-E5B3AA851B22}"/>
              </a:ext>
            </a:extLst>
          </p:cNvPr>
          <p:cNvSpPr>
            <a:spLocks noGrp="1"/>
          </p:cNvSpPr>
          <p:nvPr>
            <p:ph idx="1"/>
          </p:nvPr>
        </p:nvSpPr>
        <p:spPr/>
        <p:txBody>
          <a:bodyPr/>
          <a:lstStyle/>
          <a:p>
            <a:r>
              <a:rPr lang="es-PE" dirty="0"/>
              <a:t>Dignidad humana: Clásicamente: merecimiento de honor y estima por calidades personales adquiridas/heredadas</a:t>
            </a:r>
          </a:p>
          <a:p>
            <a:r>
              <a:rPr lang="es-PE" dirty="0"/>
              <a:t>Aristóteles y Estoicos: Capacidad humana de deliberación, autoconciencia y toma libre de decisiones</a:t>
            </a:r>
          </a:p>
          <a:p>
            <a:r>
              <a:rPr lang="es-PE" dirty="0"/>
              <a:t>Religión: Preestablecida porque los hombres han sido creados a imagen y semejanza de Dios. De modo que los que tienen un cuerpo y un alma débil tienen la misma dignidad que los que son fuertes y resistentes</a:t>
            </a:r>
          </a:p>
          <a:p>
            <a:r>
              <a:rPr lang="es-PE" dirty="0"/>
              <a:t>Filosofía: aspecto de la libertad personal; realización de la valía pública de la persona; virtud universal y valor incondicional, determinados por la propia autonomía y no por el origen, estatus social o posesiones</a:t>
            </a:r>
          </a:p>
          <a:p>
            <a:r>
              <a:rPr lang="es-PE" dirty="0"/>
              <a:t>Kant: tratar a la persona siempre como un fin y nunca como un medio (imperativo categórico): Base de los DD.HH.</a:t>
            </a:r>
          </a:p>
        </p:txBody>
      </p:sp>
    </p:spTree>
    <p:extLst>
      <p:ext uri="{BB962C8B-B14F-4D97-AF65-F5344CB8AC3E}">
        <p14:creationId xmlns:p14="http://schemas.microsoft.com/office/powerpoint/2010/main" val="586709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0968D-F864-F4D2-695B-3FBA5D70E06F}"/>
              </a:ext>
            </a:extLst>
          </p:cNvPr>
          <p:cNvSpPr>
            <a:spLocks noGrp="1"/>
          </p:cNvSpPr>
          <p:nvPr>
            <p:ph type="title"/>
          </p:nvPr>
        </p:nvSpPr>
        <p:spPr/>
        <p:txBody>
          <a:bodyPr/>
          <a:lstStyle/>
          <a:p>
            <a:r>
              <a:rPr lang="es-PE" dirty="0"/>
              <a:t>Dignidad humana y derechos humanos</a:t>
            </a:r>
          </a:p>
        </p:txBody>
      </p:sp>
      <p:sp>
        <p:nvSpPr>
          <p:cNvPr id="3" name="Content Placeholder 2">
            <a:extLst>
              <a:ext uri="{FF2B5EF4-FFF2-40B4-BE49-F238E27FC236}">
                <a16:creationId xmlns:a16="http://schemas.microsoft.com/office/drawing/2014/main" xmlns="" id="{2283E09E-B792-B625-B155-E34665F7940A}"/>
              </a:ext>
            </a:extLst>
          </p:cNvPr>
          <p:cNvSpPr>
            <a:spLocks noGrp="1"/>
          </p:cNvSpPr>
          <p:nvPr>
            <p:ph idx="1"/>
          </p:nvPr>
        </p:nvSpPr>
        <p:spPr/>
        <p:txBody>
          <a:bodyPr/>
          <a:lstStyle/>
          <a:p>
            <a:r>
              <a:rPr lang="es-PE" dirty="0"/>
              <a:t>En el derecho internacional: la Dignidad Humana se vincula a los Derechos Humanos:</a:t>
            </a:r>
          </a:p>
          <a:p>
            <a:r>
              <a:rPr lang="es-PE" dirty="0"/>
              <a:t>A) Todos los seres humanos nacen libres e iguales en dignidad y derechos</a:t>
            </a:r>
          </a:p>
          <a:p>
            <a:r>
              <a:rPr lang="es-PE" dirty="0"/>
              <a:t>B) El objetivo principal de los DD.HH.: La protección del ser humano en su dignidad e identidad. Y garantizar, sin discriminación, respeto a su integridad, derechos y libertades al aplicar la Biología y la Medicina en ellos. </a:t>
            </a:r>
          </a:p>
          <a:p>
            <a:r>
              <a:rPr lang="es-PE" dirty="0"/>
              <a:t>La noción de Dignidad: Valor intrínseco de la persona capaz (en potencia o miembro de una clase) de reflexión, sensibilidad, comunicación, libre elección, autodeterminación y creatividad</a:t>
            </a:r>
          </a:p>
          <a:p>
            <a:r>
              <a:rPr lang="es-PE" dirty="0"/>
              <a:t>La Dignidad no tiene equivalente externo o precio y es un fin en sí misma</a:t>
            </a:r>
          </a:p>
          <a:p>
            <a:r>
              <a:rPr lang="es-PE" dirty="0"/>
              <a:t>Todos los seres la tienen independiente de su sexo, edad, etnia o condición social</a:t>
            </a:r>
          </a:p>
        </p:txBody>
      </p:sp>
    </p:spTree>
    <p:extLst>
      <p:ext uri="{BB962C8B-B14F-4D97-AF65-F5344CB8AC3E}">
        <p14:creationId xmlns:p14="http://schemas.microsoft.com/office/powerpoint/2010/main" val="301311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4F5457-3DBE-2142-C8F4-969EFC0DEFC6}"/>
              </a:ext>
            </a:extLst>
          </p:cNvPr>
          <p:cNvSpPr>
            <a:spLocks noGrp="1"/>
          </p:cNvSpPr>
          <p:nvPr>
            <p:ph type="title"/>
          </p:nvPr>
        </p:nvSpPr>
        <p:spPr/>
        <p:txBody>
          <a:bodyPr/>
          <a:lstStyle/>
          <a:p>
            <a:r>
              <a:rPr lang="es-PE" dirty="0"/>
              <a:t>Dignidad humana y derechos humanos</a:t>
            </a:r>
          </a:p>
        </p:txBody>
      </p:sp>
      <p:sp>
        <p:nvSpPr>
          <p:cNvPr id="3" name="Content Placeholder 2">
            <a:extLst>
              <a:ext uri="{FF2B5EF4-FFF2-40B4-BE49-F238E27FC236}">
                <a16:creationId xmlns:a16="http://schemas.microsoft.com/office/drawing/2014/main" xmlns="" id="{590545D0-37FD-A2CC-1FF3-E2FF8FDE0746}"/>
              </a:ext>
            </a:extLst>
          </p:cNvPr>
          <p:cNvSpPr>
            <a:spLocks noGrp="1"/>
          </p:cNvSpPr>
          <p:nvPr>
            <p:ph idx="1"/>
          </p:nvPr>
        </p:nvSpPr>
        <p:spPr/>
        <p:txBody>
          <a:bodyPr/>
          <a:lstStyle/>
          <a:p>
            <a:r>
              <a:rPr lang="es-PE" dirty="0"/>
              <a:t>El reconocimiento de la Dignidad: Presupone el respeto de sus DD.HH., su autoestima, su autodeterminación, la protección de su privacidad y la preservación de su espacio público válido</a:t>
            </a:r>
          </a:p>
          <a:p>
            <a:r>
              <a:rPr lang="es-PE" dirty="0"/>
              <a:t>La noción de Dignidad hace que la sociedad respete a cada uno de sus miembros como persona o agente moral</a:t>
            </a:r>
          </a:p>
          <a:p>
            <a:r>
              <a:rPr lang="es-PE" dirty="0"/>
              <a:t>Y que los intereses y bienestar del individuo sean prioritarios al interés exclusivo de la sociedad o grupo</a:t>
            </a:r>
          </a:p>
          <a:p>
            <a:r>
              <a:rPr lang="es-PE" dirty="0"/>
              <a:t>Por tanto ninguna persona puede ser sacrificada en aras de la ciencia (II Guerra Mundial)</a:t>
            </a:r>
          </a:p>
          <a:p>
            <a:r>
              <a:rPr lang="es-PE" dirty="0"/>
              <a:t>Excepcionalmente se puede vulnerar los intereses del individuo para beneficiar a otros. Ejemplo: Pandemias</a:t>
            </a:r>
          </a:p>
          <a:p>
            <a:r>
              <a:rPr lang="es-PE" dirty="0"/>
              <a:t>Respetar la Dignidad de una persona significa reconocer su valor intrínseco como ser humano</a:t>
            </a:r>
          </a:p>
        </p:txBody>
      </p:sp>
    </p:spTree>
    <p:extLst>
      <p:ext uri="{BB962C8B-B14F-4D97-AF65-F5344CB8AC3E}">
        <p14:creationId xmlns:p14="http://schemas.microsoft.com/office/powerpoint/2010/main" val="3168164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Introducción. Consentimiento informado</a:t>
            </a:r>
          </a:p>
        </p:txBody>
      </p:sp>
      <p:sp>
        <p:nvSpPr>
          <p:cNvPr id="3" name="2 Marcador de contenido"/>
          <p:cNvSpPr>
            <a:spLocks noGrp="1"/>
          </p:cNvSpPr>
          <p:nvPr>
            <p:ph idx="1"/>
          </p:nvPr>
        </p:nvSpPr>
        <p:spPr/>
        <p:txBody>
          <a:bodyPr>
            <a:normAutofit/>
          </a:bodyPr>
          <a:lstStyle/>
          <a:p>
            <a:r>
              <a:rPr lang="es-PE" dirty="0"/>
              <a:t>Existe un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insistente </a:t>
            </a:r>
            <a:r>
              <a:rPr lang="es-PE" b="1" dirty="0"/>
              <a:t>DEBATE ACTUAL</a:t>
            </a:r>
            <a:r>
              <a:rPr lang="es-PE" dirty="0"/>
              <a:t>:</a:t>
            </a:r>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PE"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Posibilidad </a:t>
            </a:r>
            <a:r>
              <a:rPr lang="es-PE" i="1" dirty="0"/>
              <a:t>de que el paciente </a:t>
            </a:r>
            <a:r>
              <a:rPr lang="es-PE"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influya</a:t>
            </a:r>
            <a:r>
              <a:rPr lang="es-PE" i="1" dirty="0"/>
              <a:t> en las decisiones médicas diagnósticas, terapéuticas y rehabilitadoras</a:t>
            </a:r>
          </a:p>
          <a:p>
            <a:r>
              <a:rPr lang="es-PE" dirty="0"/>
              <a:t>La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opinión </a:t>
            </a:r>
            <a:r>
              <a:rPr lang="es-PE" dirty="0"/>
              <a:t>variará de acuerdo al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principio</a:t>
            </a:r>
            <a:r>
              <a:rPr lang="es-PE" dirty="0"/>
              <a:t> ético que se considere:</a:t>
            </a:r>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dirty="0"/>
              <a:t> Si el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valor </a:t>
            </a:r>
            <a:r>
              <a:rPr lang="es-PE" dirty="0"/>
              <a:t>ético es el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Bienestar </a:t>
            </a:r>
            <a:r>
              <a:rPr lang="es-PE" dirty="0"/>
              <a:t>del paciente:</a:t>
            </a:r>
          </a:p>
          <a:p>
            <a:pPr>
              <a:buNone/>
            </a:pPr>
            <a:r>
              <a:rPr lang="es-PE" dirty="0"/>
              <a:t>      </a:t>
            </a:r>
            <a:r>
              <a:rPr lang="es-P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s-PE" dirty="0"/>
              <a:t> Su participación es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secundaria</a:t>
            </a:r>
            <a:endParaRPr lang="es-PE" dirty="0"/>
          </a:p>
          <a:p>
            <a:pPr>
              <a:buNone/>
            </a:pPr>
            <a:r>
              <a:rPr lang="es-PE" dirty="0"/>
              <a:t>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PE" dirty="0"/>
              <a:t> Si el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respeto </a:t>
            </a:r>
            <a:r>
              <a:rPr lang="es-PE" dirty="0"/>
              <a:t>al paciente es lo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fundamental</a:t>
            </a:r>
            <a:r>
              <a:rPr lang="es-PE" dirty="0"/>
              <a:t>:</a:t>
            </a:r>
          </a:p>
          <a:p>
            <a:pPr>
              <a:buNone/>
            </a:pPr>
            <a:r>
              <a:rPr lang="es-PE" dirty="0"/>
              <a:t>      </a:t>
            </a:r>
            <a:r>
              <a:rPr lang="es-P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s-PE" dirty="0"/>
              <a:t> Es posible que el paciente se decida por </a:t>
            </a:r>
            <a:r>
              <a:rPr lang="es-PE" b="1" dirty="0"/>
              <a:t>no</a:t>
            </a:r>
            <a:r>
              <a:rPr lang="es-PE" dirty="0"/>
              <a:t> propiciar su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Bienestar</a:t>
            </a:r>
            <a:endParaRPr lang="es-PE" dirty="0"/>
          </a:p>
        </p:txBody>
      </p:sp>
    </p:spTree>
    <p:extLst>
      <p:ext uri="{BB962C8B-B14F-4D97-AF65-F5344CB8AC3E}">
        <p14:creationId xmlns:p14="http://schemas.microsoft.com/office/powerpoint/2010/main" val="139682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E0D12-A26A-7F83-AA15-80CEB6DCFD4E}"/>
              </a:ext>
            </a:extLst>
          </p:cNvPr>
          <p:cNvSpPr>
            <a:spLocks noGrp="1"/>
          </p:cNvSpPr>
          <p:nvPr>
            <p:ph type="title"/>
          </p:nvPr>
        </p:nvSpPr>
        <p:spPr/>
        <p:txBody>
          <a:bodyPr/>
          <a:lstStyle/>
          <a:p>
            <a:r>
              <a:rPr lang="es-PE" dirty="0"/>
              <a:t>Dignidad humana y derechos humanos</a:t>
            </a:r>
          </a:p>
        </p:txBody>
      </p:sp>
      <p:sp>
        <p:nvSpPr>
          <p:cNvPr id="3" name="Content Placeholder 2">
            <a:extLst>
              <a:ext uri="{FF2B5EF4-FFF2-40B4-BE49-F238E27FC236}">
                <a16:creationId xmlns:a16="http://schemas.microsoft.com/office/drawing/2014/main" xmlns="" id="{756C1E1F-0C66-5FD9-F4D9-5496DFFFA837}"/>
              </a:ext>
            </a:extLst>
          </p:cNvPr>
          <p:cNvSpPr>
            <a:spLocks noGrp="1"/>
          </p:cNvSpPr>
          <p:nvPr>
            <p:ph idx="1"/>
          </p:nvPr>
        </p:nvSpPr>
        <p:spPr/>
        <p:txBody>
          <a:bodyPr>
            <a:normAutofit fontScale="92500" lnSpcReduction="20000"/>
          </a:bodyPr>
          <a:lstStyle/>
          <a:p>
            <a:r>
              <a:rPr lang="es-PE" dirty="0"/>
              <a:t>La Dignidad Humana puede adquirir distintas formas según las tradiciones culturales, con respetos diferenciados</a:t>
            </a:r>
          </a:p>
          <a:p>
            <a:r>
              <a:rPr lang="es-PE" dirty="0"/>
              <a:t>La Dignidad está más allá de las diferencias culturales, confesionales y políticas</a:t>
            </a:r>
          </a:p>
          <a:p>
            <a:r>
              <a:rPr lang="es-PE" dirty="0"/>
              <a:t>Es un concepto universal que procede de la autoconciencia de la persona y de su derecho a ser respetada</a:t>
            </a:r>
          </a:p>
          <a:p>
            <a:r>
              <a:rPr lang="es-PE" dirty="0"/>
              <a:t>La Dignidad y los DD.HH. de la persona se demuestra por la obligación que todos tienen de tratarla con respeto</a:t>
            </a:r>
          </a:p>
          <a:p>
            <a:r>
              <a:rPr lang="es-PE" dirty="0"/>
              <a:t>Todo esto significa: 1) No causarle daño</a:t>
            </a:r>
          </a:p>
          <a:p>
            <a:pPr marL="0" indent="0">
              <a:buNone/>
            </a:pPr>
            <a:r>
              <a:rPr lang="es-PE" dirty="0"/>
              <a:t>                                       2) No someterla a abusos</a:t>
            </a:r>
          </a:p>
          <a:p>
            <a:pPr marL="0" indent="0">
              <a:buNone/>
            </a:pPr>
            <a:r>
              <a:rPr lang="es-PE" dirty="0"/>
              <a:t>                                       3) Ser justos con ella</a:t>
            </a:r>
          </a:p>
          <a:p>
            <a:pPr marL="0" indent="0">
              <a:buNone/>
            </a:pPr>
            <a:r>
              <a:rPr lang="es-PE" dirty="0"/>
              <a:t>                                       4) No imponerle modelos de bien y de felicidad que no desee</a:t>
            </a:r>
          </a:p>
          <a:p>
            <a:pPr marL="0" indent="0">
              <a:buNone/>
            </a:pPr>
            <a:r>
              <a:rPr lang="es-PE" dirty="0"/>
              <a:t>                                       5) No tratarla solo como un medio</a:t>
            </a:r>
          </a:p>
          <a:p>
            <a:pPr marL="0" indent="0">
              <a:buNone/>
            </a:pPr>
            <a:r>
              <a:rPr lang="es-PE" dirty="0"/>
              <a:t>                                       6) No considerar sus intereses y bienestar como subordinados al interés o bienestar de otros o al     interés exclusivo de la ciencia o de la sociedad.</a:t>
            </a:r>
          </a:p>
        </p:txBody>
      </p:sp>
    </p:spTree>
    <p:extLst>
      <p:ext uri="{BB962C8B-B14F-4D97-AF65-F5344CB8AC3E}">
        <p14:creationId xmlns:p14="http://schemas.microsoft.com/office/powerpoint/2010/main" val="4135658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A899E-D1BD-496C-0F9B-96C726C2872D}"/>
              </a:ext>
            </a:extLst>
          </p:cNvPr>
          <p:cNvSpPr>
            <a:spLocks noGrp="1"/>
          </p:cNvSpPr>
          <p:nvPr>
            <p:ph type="title"/>
          </p:nvPr>
        </p:nvSpPr>
        <p:spPr/>
        <p:txBody>
          <a:bodyPr/>
          <a:lstStyle/>
          <a:p>
            <a:r>
              <a:rPr lang="es-PE" dirty="0"/>
              <a:t>Dignidad humana y derechos humanos</a:t>
            </a:r>
          </a:p>
        </p:txBody>
      </p:sp>
      <p:sp>
        <p:nvSpPr>
          <p:cNvPr id="3" name="Content Placeholder 2">
            <a:extLst>
              <a:ext uri="{FF2B5EF4-FFF2-40B4-BE49-F238E27FC236}">
                <a16:creationId xmlns:a16="http://schemas.microsoft.com/office/drawing/2014/main" xmlns="" id="{25CE6D14-DCBE-D42B-C6A0-3E50A76ECCB2}"/>
              </a:ext>
            </a:extLst>
          </p:cNvPr>
          <p:cNvSpPr>
            <a:spLocks noGrp="1"/>
          </p:cNvSpPr>
          <p:nvPr>
            <p:ph idx="1"/>
          </p:nvPr>
        </p:nvSpPr>
        <p:spPr/>
        <p:txBody>
          <a:bodyPr/>
          <a:lstStyle/>
          <a:p>
            <a:r>
              <a:rPr lang="es-ES" dirty="0"/>
              <a:t>Las relaciones médico - paciente son un tipo de vinculación entre seres humanos, con normas éticas</a:t>
            </a:r>
          </a:p>
          <a:p>
            <a:r>
              <a:rPr lang="es-ES" dirty="0"/>
              <a:t>Históricamente eran desiguales: El médico era el activo, decidía, proporcionaba asistencia, asumía la responsabilidad y tenía un estatus superior</a:t>
            </a:r>
          </a:p>
          <a:p>
            <a:r>
              <a:rPr lang="es-ES" dirty="0"/>
              <a:t>El paciente era el pasivo, recibía el diagnóstico y tratamiento, un ser en estado de necesidad, no responsable de su estado y con un estatus inferior</a:t>
            </a:r>
          </a:p>
          <a:p>
            <a:r>
              <a:rPr lang="es-ES" dirty="0"/>
              <a:t>Relación paternalista. Paciente en situación de dependencia. Más grave con niños, discapacitados, ancianos</a:t>
            </a:r>
          </a:p>
          <a:p>
            <a:r>
              <a:rPr lang="es-ES" dirty="0"/>
              <a:t>En estos y al final de la vida, los cuidados paliativos y en terminales: Especial atención a la Dignidad Humana</a:t>
            </a:r>
          </a:p>
          <a:p>
            <a:r>
              <a:rPr lang="es-ES" dirty="0"/>
              <a:t>Los fetos y embriones merecen el mismo cuidado y respeto que la Declaración de Unesco propone</a:t>
            </a:r>
          </a:p>
          <a:p>
            <a:endParaRPr lang="es-PE" dirty="0"/>
          </a:p>
        </p:txBody>
      </p:sp>
    </p:spTree>
    <p:extLst>
      <p:ext uri="{BB962C8B-B14F-4D97-AF65-F5344CB8AC3E}">
        <p14:creationId xmlns:p14="http://schemas.microsoft.com/office/powerpoint/2010/main" val="3737951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¿Hasta Donde Llegar en la Terapia?</a:t>
            </a:r>
            <a:endParaRPr lang="es-PE" dirty="0"/>
          </a:p>
        </p:txBody>
      </p:sp>
      <p:sp>
        <p:nvSpPr>
          <p:cNvPr id="3" name="2 Marcador de contenido"/>
          <p:cNvSpPr>
            <a:spLocks noGrp="1"/>
          </p:cNvSpPr>
          <p:nvPr>
            <p:ph idx="1"/>
          </p:nvPr>
        </p:nvSpPr>
        <p:spPr/>
        <p:txBody>
          <a:bodyPr>
            <a:normAutofit/>
          </a:bodyPr>
          <a:lstStyle/>
          <a:p>
            <a:pPr>
              <a:buFont typeface="Wingdings" pitchFamily="2" charset="2"/>
              <a:buChar char="ü"/>
            </a:pPr>
            <a:r>
              <a:rPr lang="es-ES" dirty="0"/>
              <a:t>En el </a:t>
            </a:r>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tratamiento</a:t>
            </a:r>
            <a:r>
              <a:rPr lang="es-ES" dirty="0"/>
              <a:t> de una Enfermedad Crónica, se puede llegar hasta:</a:t>
            </a:r>
          </a:p>
          <a:p>
            <a:pPr marL="0" indent="0">
              <a:buNone/>
            </a:pPr>
            <a:r>
              <a:rPr lang="es-ES" dirty="0"/>
              <a:t>   </a:t>
            </a:r>
            <a:r>
              <a:rPr lang="es-E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es-ES" dirty="0"/>
              <a:t> Que el Consentimiento Informado </a:t>
            </a:r>
            <a:r>
              <a:rPr lang="es-ES" b="1" dirty="0"/>
              <a:t>no</a:t>
            </a:r>
            <a:r>
              <a:rPr lang="es-ES" dirty="0"/>
              <a:t> deje de respetar los derechos del paciente: Autonomía, Beneficencia, Equidad, Libertad, Justicia, Solidaridad</a:t>
            </a:r>
          </a:p>
          <a:p>
            <a:pPr marL="0" indent="0">
              <a:buNone/>
            </a:pPr>
            <a:r>
              <a:rPr lang="es-ES" dirty="0"/>
              <a:t>   </a:t>
            </a:r>
            <a:r>
              <a:rPr lang="es-E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es-ES" dirty="0"/>
              <a:t> Que la Investigación se guíe por normas de Ética genéricamente respetadas en el mundo de la Medicina</a:t>
            </a:r>
          </a:p>
          <a:p>
            <a:pPr marL="0" indent="0">
              <a:buNone/>
            </a:pPr>
            <a:r>
              <a:rPr lang="es-ES" dirty="0"/>
              <a:t>  </a:t>
            </a:r>
            <a:r>
              <a:rPr lang="es-E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 </a:t>
            </a:r>
            <a:r>
              <a:rPr lang="es-ES" dirty="0"/>
              <a:t>Que la vida al final de la existencia transcurra sin empleo de recursos extraordinarios y aplique los principios más elevados de la </a:t>
            </a:r>
            <a:r>
              <a:rPr lang="es-ES" dirty="0" err="1"/>
              <a:t>Ortotanasia</a:t>
            </a:r>
            <a:endParaRPr lang="es-ES" dirty="0"/>
          </a:p>
          <a:p>
            <a:pPr>
              <a:buFont typeface="Wingdings" pitchFamily="2" charset="2"/>
              <a:buChar char="ü"/>
            </a:pPr>
            <a:r>
              <a:rPr lang="es-ES" dirty="0"/>
              <a:t>El acto médico es una </a:t>
            </a:r>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relación</a:t>
            </a:r>
            <a:r>
              <a:rPr lang="es-ES" dirty="0"/>
              <a:t> horizontal y de confianza, en donde el paciente entrega al médico el cuidado del aspecto primordial de su vida, su Salud </a:t>
            </a:r>
            <a:endParaRPr lang="es-PE" dirty="0"/>
          </a:p>
        </p:txBody>
      </p:sp>
    </p:spTree>
    <p:extLst>
      <p:ext uri="{BB962C8B-B14F-4D97-AF65-F5344CB8AC3E}">
        <p14:creationId xmlns:p14="http://schemas.microsoft.com/office/powerpoint/2010/main" val="150713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Etapas ante la muerte cercana</a:t>
            </a:r>
          </a:p>
        </p:txBody>
      </p:sp>
      <p:sp>
        <p:nvSpPr>
          <p:cNvPr id="2" name="1 Marcador de contenido"/>
          <p:cNvSpPr>
            <a:spLocks noGrp="1"/>
          </p:cNvSpPr>
          <p:nvPr>
            <p:ph idx="1"/>
          </p:nvPr>
        </p:nvSpPr>
        <p:spPr>
          <a:xfrm>
            <a:off x="637459" y="2270526"/>
            <a:ext cx="11029615" cy="3634486"/>
          </a:xfrm>
        </p:spPr>
        <p:txBody>
          <a:bodyPr>
            <a:normAutofit/>
          </a:bodyPr>
          <a:lstStyle/>
          <a:p>
            <a:pPr>
              <a:buNone/>
            </a:pPr>
            <a:r>
              <a:rPr lang="es-PE" dirty="0" err="1"/>
              <a:t>Kubler</a:t>
            </a:r>
            <a:r>
              <a:rPr lang="es-PE" dirty="0"/>
              <a:t>-Ross, 1969, ante la </a:t>
            </a:r>
            <a:r>
              <a:rPr lang="es-PE" b="1" dirty="0"/>
              <a:t>muerte cercana</a:t>
            </a:r>
            <a:r>
              <a:rPr lang="es-PE" dirty="0"/>
              <a:t>,</a:t>
            </a:r>
          </a:p>
          <a:p>
            <a:pPr>
              <a:buNone/>
            </a:pPr>
            <a:r>
              <a:rPr lang="es-PE" dirty="0"/>
              <a:t>identifica varias </a:t>
            </a:r>
            <a:r>
              <a:rPr lang="es-PE" b="1" dirty="0"/>
              <a:t>etapas</a:t>
            </a:r>
            <a:r>
              <a:rPr lang="es-PE" dirty="0"/>
              <a:t> en la persona afectada:</a:t>
            </a:r>
          </a:p>
          <a:p>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Negación</a:t>
            </a:r>
            <a:r>
              <a:rPr lang="es-PE" dirty="0"/>
              <a:t> y Soledad (“</a:t>
            </a:r>
            <a:r>
              <a:rPr lang="es-PE" b="1" i="1" dirty="0"/>
              <a:t>No</a:t>
            </a:r>
            <a:r>
              <a:rPr lang="es-PE" i="1" dirty="0"/>
              <a:t>. </a:t>
            </a:r>
            <a:r>
              <a:rPr lang="es-PE" b="1" i="1" dirty="0"/>
              <a:t>No</a:t>
            </a:r>
            <a:r>
              <a:rPr lang="es-PE" i="1" dirty="0"/>
              <a:t> a mí. Esto </a:t>
            </a:r>
            <a:r>
              <a:rPr lang="es-PE" b="1" i="1" dirty="0"/>
              <a:t>no</a:t>
            </a:r>
            <a:r>
              <a:rPr lang="es-PE" i="1" dirty="0"/>
              <a:t> puede ser verdad</a:t>
            </a:r>
            <a:r>
              <a:rPr lang="es-PE" dirty="0"/>
              <a:t>”)</a:t>
            </a:r>
          </a:p>
          <a:p>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Angustia</a:t>
            </a:r>
            <a:r>
              <a:rPr lang="es-PE" dirty="0"/>
              <a:t> (“¿</a:t>
            </a:r>
            <a:r>
              <a:rPr lang="es-PE" i="1" dirty="0"/>
              <a:t>Por qué a mi</a:t>
            </a:r>
            <a:r>
              <a:rPr lang="es-PE" dirty="0"/>
              <a:t>?”)</a:t>
            </a:r>
          </a:p>
          <a:p>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Pacto</a:t>
            </a:r>
            <a:r>
              <a:rPr lang="es-PE" dirty="0"/>
              <a:t> o Negociación (Entrar en un convenio para posponer el</a:t>
            </a:r>
          </a:p>
          <a:p>
            <a:pPr marL="0" indent="0">
              <a:buNone/>
            </a:pPr>
            <a:r>
              <a:rPr lang="es-PE" dirty="0"/>
              <a:t>      desenlace inevitable)</a:t>
            </a:r>
          </a:p>
          <a:p>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Depresión</a:t>
            </a:r>
          </a:p>
          <a:p>
            <a:r>
              <a:rPr lang="es-PE" dirty="0"/>
              <a:t>Aceptación o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Resignación</a:t>
            </a:r>
            <a:r>
              <a:rPr lang="es-PE" dirty="0"/>
              <a:t>.</a:t>
            </a:r>
          </a:p>
        </p:txBody>
      </p:sp>
      <p:pic>
        <p:nvPicPr>
          <p:cNvPr id="5" name="Picture 4">
            <a:extLst>
              <a:ext uri="{FF2B5EF4-FFF2-40B4-BE49-F238E27FC236}">
                <a16:creationId xmlns:a16="http://schemas.microsoft.com/office/drawing/2014/main" xmlns="" id="{4DA18906-F6B4-B9CD-6103-EB61B573FDDC}"/>
              </a:ext>
            </a:extLst>
          </p:cNvPr>
          <p:cNvPicPr>
            <a:picLocks noChangeAspect="1"/>
          </p:cNvPicPr>
          <p:nvPr/>
        </p:nvPicPr>
        <p:blipFill>
          <a:blip r:embed="rId2"/>
          <a:stretch>
            <a:fillRect/>
          </a:stretch>
        </p:blipFill>
        <p:spPr>
          <a:xfrm>
            <a:off x="7775852" y="877109"/>
            <a:ext cx="4124325" cy="5610225"/>
          </a:xfrm>
          <a:prstGeom prst="rect">
            <a:avLst/>
          </a:prstGeom>
        </p:spPr>
      </p:pic>
    </p:spTree>
    <p:extLst>
      <p:ext uri="{BB962C8B-B14F-4D97-AF65-F5344CB8AC3E}">
        <p14:creationId xmlns:p14="http://schemas.microsoft.com/office/powerpoint/2010/main" val="217664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Forma de Morir en el Pasado</a:t>
            </a:r>
          </a:p>
        </p:txBody>
      </p:sp>
      <p:sp>
        <p:nvSpPr>
          <p:cNvPr id="3" name="2 Marcador de contenido"/>
          <p:cNvSpPr>
            <a:spLocks noGrp="1"/>
          </p:cNvSpPr>
          <p:nvPr>
            <p:ph idx="1"/>
          </p:nvPr>
        </p:nvSpPr>
        <p:spPr/>
        <p:txBody>
          <a:bodyPr>
            <a:normAutofit lnSpcReduction="10000"/>
          </a:bodyPr>
          <a:lstStyle/>
          <a:p>
            <a:r>
              <a:rPr lang="es-PE" dirty="0"/>
              <a:t>Las personas morían en su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casa</a:t>
            </a:r>
          </a:p>
          <a:p>
            <a:r>
              <a:rPr lang="es-PE" dirty="0"/>
              <a:t>En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medio</a:t>
            </a:r>
            <a:r>
              <a:rPr lang="es-PE" dirty="0"/>
              <a:t> de sus seres queridos</a:t>
            </a:r>
          </a:p>
          <a:p>
            <a:r>
              <a:rPr lang="es-PE" dirty="0"/>
              <a:t>Con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sus</a:t>
            </a:r>
            <a:r>
              <a:rPr lang="es-PE" dirty="0"/>
              <a:t> prendas y objetos personales</a:t>
            </a:r>
          </a:p>
          <a:p>
            <a:r>
              <a:rPr lang="es-PE" dirty="0"/>
              <a:t>Con atención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religiosa</a:t>
            </a:r>
          </a:p>
          <a:p>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Sabían</a:t>
            </a:r>
            <a:r>
              <a:rPr lang="es-PE" dirty="0"/>
              <a:t> que iban a morir</a:t>
            </a:r>
          </a:p>
          <a:p>
            <a:r>
              <a:rPr lang="es-PE" dirty="0"/>
              <a:t>Con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facilidades</a:t>
            </a:r>
            <a:r>
              <a:rPr lang="es-PE" dirty="0"/>
              <a:t> para tomar pequeñas y grandes </a:t>
            </a:r>
          </a:p>
          <a:p>
            <a:pPr marL="0" indent="0">
              <a:buNone/>
            </a:pPr>
            <a:r>
              <a:rPr lang="es-PE" dirty="0"/>
              <a:t>     determinaciones a su situación</a:t>
            </a:r>
          </a:p>
          <a:p>
            <a:r>
              <a:rPr lang="es-PE" dirty="0"/>
              <a:t>Con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libertad</a:t>
            </a:r>
            <a:r>
              <a:rPr lang="es-PE" dirty="0"/>
              <a:t> para detener o renunciar a una</a:t>
            </a:r>
          </a:p>
          <a:p>
            <a:pPr marL="0" indent="0">
              <a:buNone/>
            </a:pPr>
            <a:r>
              <a:rPr lang="es-PE" dirty="0"/>
              <a:t>     medida diagnóstica o terapéutica</a:t>
            </a:r>
          </a:p>
          <a:p>
            <a:endParaRPr lang="es-PE" dirty="0"/>
          </a:p>
        </p:txBody>
      </p:sp>
      <p:pic>
        <p:nvPicPr>
          <p:cNvPr id="5" name="Picture 4">
            <a:extLst>
              <a:ext uri="{FF2B5EF4-FFF2-40B4-BE49-F238E27FC236}">
                <a16:creationId xmlns:a16="http://schemas.microsoft.com/office/drawing/2014/main" xmlns="" id="{9210017F-BF65-2314-AE2D-358BCDB64B2D}"/>
              </a:ext>
            </a:extLst>
          </p:cNvPr>
          <p:cNvPicPr>
            <a:picLocks noChangeAspect="1"/>
          </p:cNvPicPr>
          <p:nvPr/>
        </p:nvPicPr>
        <p:blipFill>
          <a:blip r:embed="rId2"/>
          <a:stretch>
            <a:fillRect/>
          </a:stretch>
        </p:blipFill>
        <p:spPr>
          <a:xfrm>
            <a:off x="6724361" y="1009262"/>
            <a:ext cx="5157279" cy="5574720"/>
          </a:xfrm>
          <a:prstGeom prst="rect">
            <a:avLst/>
          </a:prstGeom>
        </p:spPr>
      </p:pic>
    </p:spTree>
    <p:extLst>
      <p:ext uri="{BB962C8B-B14F-4D97-AF65-F5344CB8AC3E}">
        <p14:creationId xmlns:p14="http://schemas.microsoft.com/office/powerpoint/2010/main" val="7830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601BC6-3A3D-DBEE-75E8-585B5D113F99}"/>
              </a:ext>
            </a:extLst>
          </p:cNvPr>
          <p:cNvSpPr>
            <a:spLocks noGrp="1"/>
          </p:cNvSpPr>
          <p:nvPr>
            <p:ph type="title"/>
          </p:nvPr>
        </p:nvSpPr>
        <p:spPr/>
        <p:txBody>
          <a:bodyPr/>
          <a:lstStyle/>
          <a:p>
            <a:r>
              <a:rPr lang="es-PE" dirty="0"/>
              <a:t>Conceptos generales. Criterios y juicios morales</a:t>
            </a:r>
          </a:p>
        </p:txBody>
      </p:sp>
      <p:sp>
        <p:nvSpPr>
          <p:cNvPr id="3" name="Content Placeholder 2">
            <a:extLst>
              <a:ext uri="{FF2B5EF4-FFF2-40B4-BE49-F238E27FC236}">
                <a16:creationId xmlns:a16="http://schemas.microsoft.com/office/drawing/2014/main" xmlns="" id="{1A489263-C456-F34C-9E17-3CFF0D479F0C}"/>
              </a:ext>
            </a:extLst>
          </p:cNvPr>
          <p:cNvSpPr>
            <a:spLocks noGrp="1"/>
          </p:cNvSpPr>
          <p:nvPr>
            <p:ph idx="1"/>
          </p:nvPr>
        </p:nvSpPr>
        <p:spPr>
          <a:xfrm>
            <a:off x="581193" y="2340864"/>
            <a:ext cx="10701096" cy="3634486"/>
          </a:xfrm>
        </p:spPr>
        <p:txBody>
          <a:bodyPr>
            <a:normAutofit/>
          </a:bodyPr>
          <a:lstStyle/>
          <a:p>
            <a:r>
              <a:rPr lang="es-PE" dirty="0"/>
              <a:t>Unos creen que las pasiones y las emociones son el fundamento de la Moral</a:t>
            </a:r>
          </a:p>
          <a:p>
            <a:r>
              <a:rPr lang="es-PE" dirty="0"/>
              <a:t>Esta corriente considera plausible la imposibilidad de acuerdo solo aplicando la razón</a:t>
            </a:r>
          </a:p>
          <a:p>
            <a:r>
              <a:rPr lang="es-PE" dirty="0"/>
              <a:t>Pero ignora que, los sentimientos relevantes a la hora de realizar juicios morales, tienen límites lógicos</a:t>
            </a:r>
          </a:p>
          <a:p>
            <a:r>
              <a:rPr lang="es-PE" dirty="0"/>
              <a:t>Para experimentar sentimientos se debe recordar un logro o relación con el objeto que los produzca</a:t>
            </a:r>
          </a:p>
          <a:p>
            <a:r>
              <a:rPr lang="es-PE" dirty="0"/>
              <a:t>Así, no se puede experimentar vergüenza sin recordar un acontecimiento vergonzoso</a:t>
            </a:r>
          </a:p>
          <a:p>
            <a:r>
              <a:rPr lang="es-PE" dirty="0"/>
              <a:t>Ninguna norma de conducta es principio moral, a menos que se relacione con otra familia de conceptos </a:t>
            </a:r>
          </a:p>
          <a:p>
            <a:r>
              <a:rPr lang="es-PE" dirty="0"/>
              <a:t>Estos pueden ser: respeto, sinceridad, ostentación, beneficio, etc. </a:t>
            </a:r>
          </a:p>
        </p:txBody>
      </p:sp>
    </p:spTree>
    <p:extLst>
      <p:ext uri="{BB962C8B-B14F-4D97-AF65-F5344CB8AC3E}">
        <p14:creationId xmlns:p14="http://schemas.microsoft.com/office/powerpoint/2010/main" val="2491223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forma de Morir Actual - 2</a:t>
            </a:r>
          </a:p>
        </p:txBody>
      </p:sp>
      <p:sp>
        <p:nvSpPr>
          <p:cNvPr id="3" name="2 Marcador de contenido"/>
          <p:cNvSpPr>
            <a:spLocks noGrp="1"/>
          </p:cNvSpPr>
          <p:nvPr>
            <p:ph idx="1"/>
          </p:nvPr>
        </p:nvSpPr>
        <p:spPr/>
        <p:txBody>
          <a:bodyPr>
            <a:normAutofit lnSpcReduction="10000"/>
          </a:bodyPr>
          <a:lstStyle/>
          <a:p>
            <a:r>
              <a:rPr lang="es-PE" dirty="0"/>
              <a:t>El 80% de las muertes naturales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ocurren</a:t>
            </a:r>
            <a:r>
              <a:rPr lang="es-PE" dirty="0"/>
              <a:t> </a:t>
            </a:r>
          </a:p>
          <a:p>
            <a:pPr marL="0" indent="0">
              <a:buNone/>
            </a:pPr>
            <a:r>
              <a:rPr lang="es-PE" dirty="0"/>
              <a:t>     en clínicas y hospitales</a:t>
            </a:r>
          </a:p>
          <a:p>
            <a:r>
              <a:rPr lang="es-PE" dirty="0"/>
              <a:t>Se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aumenta</a:t>
            </a:r>
            <a:r>
              <a:rPr lang="es-PE" dirty="0"/>
              <a:t> cada día los medios para </a:t>
            </a:r>
          </a:p>
          <a:p>
            <a:pPr marL="0" indent="0">
              <a:buNone/>
            </a:pPr>
            <a:r>
              <a:rPr lang="es-PE" dirty="0"/>
              <a:t>     prolongar la vida</a:t>
            </a:r>
          </a:p>
          <a:p>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Todos</a:t>
            </a:r>
            <a:r>
              <a:rPr lang="es-PE" dirty="0"/>
              <a:t> los medios se ponen al servicio </a:t>
            </a:r>
          </a:p>
          <a:p>
            <a:pPr marL="0" indent="0">
              <a:buNone/>
            </a:pPr>
            <a:r>
              <a:rPr lang="es-PE" dirty="0"/>
              <a:t>     de todos los pacientes</a:t>
            </a:r>
          </a:p>
          <a:p>
            <a:r>
              <a:rPr lang="es-PE" dirty="0"/>
              <a:t>Los pacientes </a:t>
            </a:r>
            <a:r>
              <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rPr>
              <a:t>terminan</a:t>
            </a:r>
            <a:r>
              <a:rPr lang="es-PE" dirty="0"/>
              <a:t> aislados, solitarios,</a:t>
            </a:r>
          </a:p>
          <a:p>
            <a:pPr marL="0" indent="0">
              <a:buNone/>
            </a:pPr>
            <a:r>
              <a:rPr lang="es-PE" dirty="0"/>
              <a:t>     con tubos por todos los orificios y agujas en las venas,</a:t>
            </a:r>
          </a:p>
          <a:p>
            <a:pPr marL="0" indent="0">
              <a:buNone/>
            </a:pPr>
            <a:r>
              <a:rPr lang="es-PE" dirty="0"/>
              <a:t>     en espera del último suspiro.</a:t>
            </a:r>
          </a:p>
        </p:txBody>
      </p:sp>
      <p:pic>
        <p:nvPicPr>
          <p:cNvPr id="5" name="Picture 4">
            <a:extLst>
              <a:ext uri="{FF2B5EF4-FFF2-40B4-BE49-F238E27FC236}">
                <a16:creationId xmlns:a16="http://schemas.microsoft.com/office/drawing/2014/main" xmlns="" id="{49D9D31A-71C5-884A-DABC-9762726D0B91}"/>
              </a:ext>
            </a:extLst>
          </p:cNvPr>
          <p:cNvPicPr>
            <a:picLocks noChangeAspect="1"/>
          </p:cNvPicPr>
          <p:nvPr/>
        </p:nvPicPr>
        <p:blipFill>
          <a:blip r:embed="rId2"/>
          <a:stretch>
            <a:fillRect/>
          </a:stretch>
        </p:blipFill>
        <p:spPr>
          <a:xfrm>
            <a:off x="6306352" y="1322363"/>
            <a:ext cx="5572125" cy="4833481"/>
          </a:xfrm>
          <a:prstGeom prst="rect">
            <a:avLst/>
          </a:prstGeom>
        </p:spPr>
      </p:pic>
    </p:spTree>
    <p:extLst>
      <p:ext uri="{BB962C8B-B14F-4D97-AF65-F5344CB8AC3E}">
        <p14:creationId xmlns:p14="http://schemas.microsoft.com/office/powerpoint/2010/main" val="30214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Forma de Morir Actual - 3</a:t>
            </a:r>
          </a:p>
        </p:txBody>
      </p:sp>
      <p:sp>
        <p:nvSpPr>
          <p:cNvPr id="3" name="2 Marcador de contenido"/>
          <p:cNvSpPr>
            <a:spLocks noGrp="1"/>
          </p:cNvSpPr>
          <p:nvPr>
            <p:ph idx="1"/>
          </p:nvPr>
        </p:nvSpPr>
        <p:spPr/>
        <p:txBody>
          <a:bodyPr>
            <a:normAutofit/>
          </a:bodyPr>
          <a:lstStyle/>
          <a:p>
            <a:r>
              <a:rPr lang="es-PE" dirty="0"/>
              <a:t>La muerte se saca de los hogares y se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recluye</a:t>
            </a:r>
          </a:p>
          <a:p>
            <a:pPr marL="0" indent="0">
              <a:buNone/>
            </a:pP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PE" dirty="0"/>
              <a:t> en clínicas y hospitales.</a:t>
            </a:r>
          </a:p>
          <a:p>
            <a:r>
              <a:rPr lang="es-PE" dirty="0"/>
              <a:t>Anestésicos, sedantes, analgésicos,</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reducen </a:t>
            </a:r>
          </a:p>
          <a:p>
            <a:pPr marL="0" indent="0">
              <a:buNone/>
            </a:pP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PE" dirty="0"/>
              <a:t>la conciencia y libertad de los pacientes</a:t>
            </a:r>
          </a:p>
          <a:p>
            <a:r>
              <a:rPr lang="es-PE" dirty="0"/>
              <a:t>Se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calla</a:t>
            </a:r>
            <a:r>
              <a:rPr lang="es-PE" dirty="0"/>
              <a:t> la verdad a los enfermos sobre su estado</a:t>
            </a:r>
          </a:p>
          <a:p>
            <a:r>
              <a:rPr lang="es-PE" dirty="0"/>
              <a:t>Los médicos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creen</a:t>
            </a:r>
            <a:r>
              <a:rPr lang="es-PE" dirty="0"/>
              <a:t> tener el derecho de mentir</a:t>
            </a:r>
          </a:p>
          <a:p>
            <a:pPr marL="0" indent="0">
              <a:buNone/>
            </a:pPr>
            <a:r>
              <a:rPr lang="es-PE" dirty="0"/>
              <a:t>     a los pacientes por supuestos</a:t>
            </a:r>
          </a:p>
          <a:p>
            <a:r>
              <a:rPr lang="es-PE" dirty="0"/>
              <a:t>Se está </a:t>
            </a:r>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destruyendo</a:t>
            </a:r>
            <a:r>
              <a:rPr lang="es-PE" dirty="0"/>
              <a:t> una justa relación médico-paciente</a:t>
            </a:r>
          </a:p>
        </p:txBody>
      </p:sp>
      <p:pic>
        <p:nvPicPr>
          <p:cNvPr id="5" name="Picture 4">
            <a:extLst>
              <a:ext uri="{FF2B5EF4-FFF2-40B4-BE49-F238E27FC236}">
                <a16:creationId xmlns:a16="http://schemas.microsoft.com/office/drawing/2014/main" xmlns="" id="{A3F27509-057A-AF9B-C93B-410CFA81F836}"/>
              </a:ext>
            </a:extLst>
          </p:cNvPr>
          <p:cNvPicPr>
            <a:picLocks noChangeAspect="1"/>
          </p:cNvPicPr>
          <p:nvPr/>
        </p:nvPicPr>
        <p:blipFill>
          <a:blip r:embed="rId2"/>
          <a:stretch>
            <a:fillRect/>
          </a:stretch>
        </p:blipFill>
        <p:spPr>
          <a:xfrm>
            <a:off x="6239689" y="1446197"/>
            <a:ext cx="5705475" cy="4781550"/>
          </a:xfrm>
          <a:prstGeom prst="rect">
            <a:avLst/>
          </a:prstGeom>
        </p:spPr>
      </p:pic>
    </p:spTree>
    <p:extLst>
      <p:ext uri="{BB962C8B-B14F-4D97-AF65-F5344CB8AC3E}">
        <p14:creationId xmlns:p14="http://schemas.microsoft.com/office/powerpoint/2010/main" val="282049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Acto de Morir Actual</a:t>
            </a:r>
          </a:p>
        </p:txBody>
      </p:sp>
      <p:sp>
        <p:nvSpPr>
          <p:cNvPr id="3" name="2 Marcador de contenido"/>
          <p:cNvSpPr>
            <a:spLocks noGrp="1"/>
          </p:cNvSpPr>
          <p:nvPr>
            <p:ph idx="1"/>
          </p:nvPr>
        </p:nvSpPr>
        <p:spPr/>
        <p:txBody>
          <a:bodyPr>
            <a:normAutofit lnSpcReduction="10000"/>
          </a:bodyPr>
          <a:lstStyle/>
          <a:p>
            <a:r>
              <a:rPr lang="es-PE" dirty="0"/>
              <a:t>Se ha </a:t>
            </a:r>
            <a:r>
              <a:rPr lang="es-PE" b="1" dirty="0"/>
              <a:t>diferido </a:t>
            </a:r>
            <a:r>
              <a:rPr lang="es-PE" dirty="0"/>
              <a:t>a la madurez o tercera edad</a:t>
            </a:r>
          </a:p>
          <a:p>
            <a:r>
              <a:rPr lang="es-PE" dirty="0"/>
              <a:t>Se ha </a:t>
            </a:r>
            <a:r>
              <a:rPr lang="es-PE" b="1" dirty="0"/>
              <a:t>prolongado</a:t>
            </a:r>
          </a:p>
          <a:p>
            <a:r>
              <a:rPr lang="es-PE" dirty="0"/>
              <a:t>Se ha hecho </a:t>
            </a:r>
            <a:r>
              <a:rPr lang="es-PE" b="1" dirty="0"/>
              <a:t>científico</a:t>
            </a:r>
            <a:r>
              <a:rPr lang="es-PE" dirty="0"/>
              <a:t> </a:t>
            </a:r>
          </a:p>
          <a:p>
            <a:r>
              <a:rPr lang="es-PE" dirty="0"/>
              <a:t>Se ha tornado </a:t>
            </a:r>
            <a:r>
              <a:rPr lang="es-PE" b="1" dirty="0"/>
              <a:t>pasivo</a:t>
            </a:r>
          </a:p>
          <a:p>
            <a:r>
              <a:rPr lang="es-PE" dirty="0"/>
              <a:t>Se ha convertido en </a:t>
            </a:r>
            <a:r>
              <a:rPr lang="es-PE" b="1" dirty="0"/>
              <a:t>profano</a:t>
            </a:r>
          </a:p>
          <a:p>
            <a:r>
              <a:rPr lang="es-PE" dirty="0"/>
              <a:t>Se ha </a:t>
            </a:r>
            <a:r>
              <a:rPr lang="es-PE" b="1" dirty="0"/>
              <a:t>aislado</a:t>
            </a:r>
          </a:p>
          <a:p>
            <a:r>
              <a:rPr lang="es-PE" dirty="0"/>
              <a:t>Se ha </a:t>
            </a:r>
            <a:r>
              <a:rPr lang="es-PE" b="1" dirty="0"/>
              <a:t>abandonado</a:t>
            </a:r>
            <a:r>
              <a:rPr lang="es-PE" dirty="0"/>
              <a:t> y llevado en </a:t>
            </a:r>
            <a:r>
              <a:rPr lang="es-PE" b="1" dirty="0"/>
              <a:t>soledad</a:t>
            </a:r>
          </a:p>
          <a:p>
            <a:r>
              <a:rPr lang="es-PE" dirty="0"/>
              <a:t>Se ha </a:t>
            </a:r>
            <a:r>
              <a:rPr lang="es-PE" b="1" dirty="0"/>
              <a:t>hospitalizado</a:t>
            </a:r>
          </a:p>
          <a:p>
            <a:r>
              <a:rPr lang="es-PE" dirty="0"/>
              <a:t>Se le ha privado </a:t>
            </a:r>
            <a:r>
              <a:rPr lang="es-PE" b="1" dirty="0"/>
              <a:t>afecto</a:t>
            </a:r>
            <a:r>
              <a:rPr lang="es-PE" dirty="0"/>
              <a:t> y </a:t>
            </a:r>
            <a:r>
              <a:rPr lang="es-PE" b="1" dirty="0"/>
              <a:t>sensibilidad</a:t>
            </a:r>
          </a:p>
          <a:p>
            <a:endParaRPr lang="es-PE" dirty="0"/>
          </a:p>
        </p:txBody>
      </p:sp>
      <p:pic>
        <p:nvPicPr>
          <p:cNvPr id="5" name="Picture 4">
            <a:extLst>
              <a:ext uri="{FF2B5EF4-FFF2-40B4-BE49-F238E27FC236}">
                <a16:creationId xmlns:a16="http://schemas.microsoft.com/office/drawing/2014/main" xmlns="" id="{282C9CC7-A52F-872B-54B9-4C8688C77A3D}"/>
              </a:ext>
            </a:extLst>
          </p:cNvPr>
          <p:cNvPicPr>
            <a:picLocks noChangeAspect="1"/>
          </p:cNvPicPr>
          <p:nvPr/>
        </p:nvPicPr>
        <p:blipFill>
          <a:blip r:embed="rId2"/>
          <a:stretch>
            <a:fillRect/>
          </a:stretch>
        </p:blipFill>
        <p:spPr>
          <a:xfrm>
            <a:off x="6023911" y="475372"/>
            <a:ext cx="5715000" cy="6019800"/>
          </a:xfrm>
          <a:prstGeom prst="rect">
            <a:avLst/>
          </a:prstGeom>
        </p:spPr>
      </p:pic>
    </p:spTree>
    <p:extLst>
      <p:ext uri="{BB962C8B-B14F-4D97-AF65-F5344CB8AC3E}">
        <p14:creationId xmlns:p14="http://schemas.microsoft.com/office/powerpoint/2010/main" val="31674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ache4.asset-cache.net/xr/104508354.jpg?v=1&amp;c=NewsMaker&amp;k=3&amp;d=EDF6F2F4F969CEBD42549E64EDC187E942B0FA12BA2994AA91D06E00BDE6A7C400123AA3B5A18ED0"/>
          <p:cNvPicPr>
            <a:picLocks noChangeAspect="1" noChangeArrowheads="1"/>
          </p:cNvPicPr>
          <p:nvPr/>
        </p:nvPicPr>
        <p:blipFill>
          <a:blip r:embed="rId2" cstate="print"/>
          <a:srcRect t="8894"/>
          <a:stretch>
            <a:fillRect/>
          </a:stretch>
        </p:blipFill>
        <p:spPr bwMode="auto">
          <a:xfrm>
            <a:off x="1524000" y="116632"/>
            <a:ext cx="4572000" cy="6885384"/>
          </a:xfrm>
          <a:prstGeom prst="rect">
            <a:avLst/>
          </a:prstGeom>
          <a:noFill/>
        </p:spPr>
      </p:pic>
      <p:sp>
        <p:nvSpPr>
          <p:cNvPr id="2" name="1 Rectángulo"/>
          <p:cNvSpPr/>
          <p:nvPr/>
        </p:nvSpPr>
        <p:spPr>
          <a:xfrm>
            <a:off x="6082748" y="-331302"/>
            <a:ext cx="4608512" cy="729430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endParaRPr lang="es-PE" dirty="0">
              <a:effectLst>
                <a:outerShdw blurRad="38100" dist="38100" dir="2700000" algn="tl">
                  <a:srgbClr val="000000">
                    <a:alpha val="43137"/>
                  </a:srgbClr>
                </a:outerShdw>
              </a:effectLst>
            </a:endParaRPr>
          </a:p>
          <a:p>
            <a:endParaRPr lang="es-PE" dirty="0">
              <a:effectLst>
                <a:outerShdw blurRad="38100" dist="38100" dir="2700000" algn="tl">
                  <a:srgbClr val="000000">
                    <a:alpha val="43137"/>
                  </a:srgbClr>
                </a:outerShdw>
              </a:effectLst>
            </a:endParaRPr>
          </a:p>
          <a:p>
            <a:r>
              <a:rPr lang="es-PE" dirty="0">
                <a:effectLst>
                  <a:outerShdw blurRad="38100" dist="38100" dir="2700000" algn="tl">
                    <a:srgbClr val="000000">
                      <a:alpha val="43137"/>
                    </a:srgbClr>
                  </a:outerShdw>
                </a:effectLst>
              </a:rPr>
              <a:t>¿Cómo queremos morir?</a:t>
            </a:r>
          </a:p>
          <a:p>
            <a:endParaRPr lang="es-PE" dirty="0">
              <a:effectLst>
                <a:outerShdw blurRad="38100" dist="38100" dir="2700000" algn="tl">
                  <a:srgbClr val="000000">
                    <a:alpha val="43137"/>
                  </a:srgbClr>
                </a:outerShdw>
              </a:effectLst>
            </a:endParaRPr>
          </a:p>
          <a:p>
            <a:pPr marL="342900" indent="-342900">
              <a:buAutoNum type="arabicPeriod"/>
            </a:pPr>
            <a:r>
              <a:rPr lang="es-PE" dirty="0">
                <a:effectLst>
                  <a:outerShdw blurRad="38100" dist="38100" dir="2700000" algn="tl">
                    <a:srgbClr val="000000">
                      <a:alpha val="43137"/>
                    </a:srgbClr>
                  </a:outerShdw>
                </a:effectLst>
              </a:rPr>
              <a:t>Sin dolores.</a:t>
            </a:r>
          </a:p>
          <a:p>
            <a:pPr marL="342900" indent="-342900"/>
            <a:endParaRPr lang="es-PE" dirty="0">
              <a:effectLst>
                <a:outerShdw blurRad="38100" dist="38100" dir="2700000" algn="tl">
                  <a:srgbClr val="000000">
                    <a:alpha val="43137"/>
                  </a:srgbClr>
                </a:outerShdw>
              </a:effectLst>
            </a:endParaRPr>
          </a:p>
          <a:p>
            <a:r>
              <a:rPr lang="es-PE" dirty="0">
                <a:effectLst>
                  <a:outerShdw blurRad="38100" dist="38100" dir="2700000" algn="tl">
                    <a:srgbClr val="000000">
                      <a:alpha val="43137"/>
                    </a:srgbClr>
                  </a:outerShdw>
                </a:effectLst>
              </a:rPr>
              <a:t>2. Pudiendo rechazar tratamientos que prolongan artificialmente la vida.</a:t>
            </a:r>
          </a:p>
          <a:p>
            <a:endParaRPr lang="es-PE" dirty="0">
              <a:effectLst>
                <a:outerShdw blurRad="38100" dist="38100" dir="2700000" algn="tl">
                  <a:srgbClr val="000000">
                    <a:alpha val="43137"/>
                  </a:srgbClr>
                </a:outerShdw>
              </a:effectLst>
            </a:endParaRPr>
          </a:p>
          <a:p>
            <a:r>
              <a:rPr lang="es-PE" dirty="0">
                <a:effectLst>
                  <a:outerShdw blurRad="38100" dist="38100" dir="2700000" algn="tl">
                    <a:srgbClr val="000000">
                      <a:alpha val="43137"/>
                    </a:srgbClr>
                  </a:outerShdw>
                </a:effectLst>
              </a:rPr>
              <a:t>3. Informados sobre la enfermedad y las posibilidades de tratamientos, con palabras comprensibles.</a:t>
            </a:r>
          </a:p>
          <a:p>
            <a:endParaRPr lang="es-PE" dirty="0">
              <a:effectLst>
                <a:outerShdw blurRad="38100" dist="38100" dir="2700000" algn="tl">
                  <a:srgbClr val="000000">
                    <a:alpha val="43137"/>
                  </a:srgbClr>
                </a:outerShdw>
              </a:effectLst>
            </a:endParaRPr>
          </a:p>
          <a:p>
            <a:r>
              <a:rPr lang="es-PE" dirty="0">
                <a:effectLst>
                  <a:outerShdw blurRad="38100" dist="38100" dir="2700000" algn="tl">
                    <a:srgbClr val="000000">
                      <a:alpha val="43137"/>
                    </a:srgbClr>
                  </a:outerShdw>
                </a:effectLst>
              </a:rPr>
              <a:t>4. Pudiendo decidir sobre lo que se nos va a hacer y rechazar tratamientos que prolongan artificialmente la agonía.</a:t>
            </a:r>
          </a:p>
          <a:p>
            <a:endParaRPr lang="es-PE" dirty="0">
              <a:effectLst>
                <a:outerShdw blurRad="38100" dist="38100" dir="2700000" algn="tl">
                  <a:srgbClr val="000000">
                    <a:alpha val="43137"/>
                  </a:srgbClr>
                </a:outerShdw>
              </a:effectLst>
            </a:endParaRPr>
          </a:p>
          <a:p>
            <a:r>
              <a:rPr lang="es-PE" dirty="0">
                <a:effectLst>
                  <a:outerShdw blurRad="38100" dist="38100" dir="2700000" algn="tl">
                    <a:srgbClr val="000000">
                      <a:alpha val="43137"/>
                    </a:srgbClr>
                  </a:outerShdw>
                </a:effectLst>
              </a:rPr>
              <a:t>5. Siempre tratados con respeto y cariño por los profesionales de la salud.</a:t>
            </a:r>
          </a:p>
          <a:p>
            <a:endParaRPr lang="es-PE" dirty="0">
              <a:effectLst>
                <a:outerShdw blurRad="38100" dist="38100" dir="2700000" algn="tl">
                  <a:srgbClr val="000000">
                    <a:alpha val="43137"/>
                  </a:srgbClr>
                </a:outerShdw>
              </a:effectLst>
            </a:endParaRPr>
          </a:p>
          <a:p>
            <a:r>
              <a:rPr lang="es-PE" dirty="0">
                <a:effectLst>
                  <a:outerShdw blurRad="38100" dist="38100" dir="2700000" algn="tl">
                    <a:srgbClr val="000000">
                      <a:alpha val="43137"/>
                    </a:srgbClr>
                  </a:outerShdw>
                </a:effectLst>
              </a:rPr>
              <a:t>6. Estando acompañados de la familia y los amigos.</a:t>
            </a:r>
          </a:p>
          <a:p>
            <a:endParaRPr lang="es-PE" dirty="0">
              <a:effectLst>
                <a:outerShdw blurRad="38100" dist="38100" dir="2700000" algn="tl">
                  <a:srgbClr val="000000">
                    <a:alpha val="43137"/>
                  </a:srgbClr>
                </a:outerShdw>
              </a:effectLst>
            </a:endParaRPr>
          </a:p>
          <a:p>
            <a:r>
              <a:rPr lang="es-PE" dirty="0">
                <a:effectLst>
                  <a:outerShdw blurRad="38100" dist="38100" dir="2700000" algn="tl">
                    <a:srgbClr val="000000">
                      <a:alpha val="43137"/>
                    </a:srgbClr>
                  </a:outerShdw>
                </a:effectLst>
              </a:rPr>
              <a:t>7. Con asistencia religiosa y espiritual</a:t>
            </a:r>
          </a:p>
          <a:p>
            <a:r>
              <a:rPr lang="es-PE" dirty="0">
                <a:effectLst>
                  <a:outerShdw blurRad="38100" dist="38100" dir="2700000" algn="tl">
                    <a:srgbClr val="000000">
                      <a:alpha val="43137"/>
                    </a:srgbClr>
                  </a:outerShdw>
                </a:effectLst>
              </a:rPr>
              <a:t/>
            </a:r>
            <a:br>
              <a:rPr lang="es-PE" dirty="0">
                <a:effectLst>
                  <a:outerShdw blurRad="38100" dist="38100" dir="2700000" algn="tl">
                    <a:srgbClr val="000000">
                      <a:alpha val="43137"/>
                    </a:srgbClr>
                  </a:outerShdw>
                </a:effectLst>
              </a:rPr>
            </a:br>
            <a:endParaRPr lang="es-P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53227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Paciencia y Perseverancia </a:t>
            </a:r>
          </a:p>
        </p:txBody>
      </p:sp>
      <p:sp>
        <p:nvSpPr>
          <p:cNvPr id="3" name="2 Marcador de contenido"/>
          <p:cNvSpPr>
            <a:spLocks noGrp="1"/>
          </p:cNvSpPr>
          <p:nvPr>
            <p:ph idx="1"/>
          </p:nvPr>
        </p:nvSpPr>
        <p:spPr>
          <a:xfrm>
            <a:off x="814841" y="2097088"/>
            <a:ext cx="9905999" cy="3541714"/>
          </a:xfrm>
        </p:spPr>
        <p:txBody>
          <a:bodyPr>
            <a:normAutofit fontScale="25000" lnSpcReduction="20000"/>
          </a:bodyPr>
          <a:lstStyle/>
          <a:p>
            <a:pPr>
              <a:buNone/>
            </a:pPr>
            <a:endParaRPr lang="es-PE" dirty="0"/>
          </a:p>
          <a:p>
            <a:pPr>
              <a:buNone/>
            </a:pPr>
            <a:r>
              <a:rPr lang="es-PE" sz="7200" dirty="0"/>
              <a:t>     </a:t>
            </a:r>
            <a:r>
              <a:rPr lang="es-PE" sz="7200" b="1" i="1" dirty="0"/>
              <a:t>No tengas deseos de hacer las cosas rápidamente</a:t>
            </a:r>
          </a:p>
          <a:p>
            <a:pPr>
              <a:buNone/>
            </a:pPr>
            <a:r>
              <a:rPr lang="es-PE" sz="7200" b="1" i="1" dirty="0"/>
              <a:t>  No mires las pequeñas ventajas</a:t>
            </a:r>
          </a:p>
          <a:p>
            <a:pPr>
              <a:buNone/>
            </a:pPr>
            <a:r>
              <a:rPr lang="es-PE" sz="7200" b="1" i="1" dirty="0"/>
              <a:t>  El deseo de hacer las cosas rápidas</a:t>
            </a:r>
          </a:p>
          <a:p>
            <a:pPr>
              <a:buNone/>
            </a:pPr>
            <a:r>
              <a:rPr lang="es-PE" sz="7200" b="1" i="1" dirty="0"/>
              <a:t>  previene que se hagan meticulosamente.</a:t>
            </a:r>
          </a:p>
          <a:p>
            <a:pPr>
              <a:buNone/>
            </a:pPr>
            <a:r>
              <a:rPr lang="es-PE" sz="7200" b="1" i="1" dirty="0"/>
              <a:t>  Mirar las pequeñas ventajas</a:t>
            </a:r>
          </a:p>
          <a:p>
            <a:pPr>
              <a:buNone/>
            </a:pPr>
            <a:r>
              <a:rPr lang="es-PE" sz="7200" b="1" i="1" dirty="0"/>
              <a:t>  previene que los grandes acontecimientos se logren</a:t>
            </a:r>
          </a:p>
          <a:p>
            <a:pPr>
              <a:buNone/>
            </a:pPr>
            <a:endParaRPr lang="es-PE" sz="7200" dirty="0"/>
          </a:p>
          <a:p>
            <a:pPr>
              <a:buNone/>
            </a:pPr>
            <a:r>
              <a:rPr lang="es-PE" dirty="0"/>
              <a:t>                </a:t>
            </a:r>
            <a:r>
              <a:rPr lang="es-PE" sz="5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Kong fu </a:t>
            </a:r>
            <a:r>
              <a:rPr lang="es-PE" sz="5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zi</a:t>
            </a:r>
            <a:r>
              <a:rPr lang="es-PE" sz="5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/Kong </a:t>
            </a:r>
            <a:r>
              <a:rPr lang="es-PE" sz="5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Qiu</a:t>
            </a:r>
            <a:r>
              <a:rPr lang="es-PE" sz="5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/Kong </a:t>
            </a:r>
            <a:r>
              <a:rPr lang="es-PE" sz="5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Zhongui</a:t>
            </a:r>
            <a:r>
              <a:rPr lang="es-PE" sz="5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Confucio   (h. – 552  -  h. - 479)                       </a:t>
            </a:r>
          </a:p>
          <a:p>
            <a:pPr>
              <a:buNone/>
            </a:pPr>
            <a:r>
              <a:rPr lang="es-PE" sz="8000" dirty="0"/>
              <a:t>                </a:t>
            </a:r>
            <a:r>
              <a:rPr lang="es-PE"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Muchas Gracias. Bendiciones para cada uno de nosotros                        </a:t>
            </a:r>
            <a:endParaRPr lang="es-PE" sz="8000" dirty="0"/>
          </a:p>
        </p:txBody>
      </p:sp>
    </p:spTree>
    <p:extLst>
      <p:ext uri="{BB962C8B-B14F-4D97-AF65-F5344CB8AC3E}">
        <p14:creationId xmlns:p14="http://schemas.microsoft.com/office/powerpoint/2010/main" val="289970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arn(inVertical)">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arn(inVertical)">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F80DB7-EB69-B3C4-475C-3D3DB72DEDE0}"/>
              </a:ext>
            </a:extLst>
          </p:cNvPr>
          <p:cNvSpPr>
            <a:spLocks noGrp="1"/>
          </p:cNvSpPr>
          <p:nvPr>
            <p:ph type="title"/>
          </p:nvPr>
        </p:nvSpPr>
        <p:spPr/>
        <p:txBody>
          <a:bodyPr/>
          <a:lstStyle/>
          <a:p>
            <a:r>
              <a:rPr lang="es-PE" dirty="0"/>
              <a:t>Conceptos generales. bioética</a:t>
            </a:r>
          </a:p>
        </p:txBody>
      </p:sp>
      <p:sp>
        <p:nvSpPr>
          <p:cNvPr id="3" name="Content Placeholder 2">
            <a:extLst>
              <a:ext uri="{FF2B5EF4-FFF2-40B4-BE49-F238E27FC236}">
                <a16:creationId xmlns:a16="http://schemas.microsoft.com/office/drawing/2014/main" xmlns="" id="{A2B53180-A637-CC3F-9E65-BD22095E92B5}"/>
              </a:ext>
            </a:extLst>
          </p:cNvPr>
          <p:cNvSpPr>
            <a:spLocks noGrp="1"/>
          </p:cNvSpPr>
          <p:nvPr>
            <p:ph idx="1"/>
          </p:nvPr>
        </p:nvSpPr>
        <p:spPr/>
        <p:txBody>
          <a:bodyPr/>
          <a:lstStyle/>
          <a:p>
            <a:r>
              <a:rPr lang="es-PE" dirty="0"/>
              <a:t>Bioética es un término reciente. Creado por el bioquímico Van Rensselaer, en 1970</a:t>
            </a:r>
          </a:p>
          <a:p>
            <a:r>
              <a:rPr lang="es-PE" dirty="0"/>
              <a:t>Llamó la atención sobre el avance muy rápido de la ciencia, sin prestar la atención necesaria a los valores</a:t>
            </a:r>
          </a:p>
          <a:p>
            <a:r>
              <a:rPr lang="es-PE" dirty="0"/>
              <a:t>Siempre han existido razonamientos y reflexiones éticas sobre la Medicina</a:t>
            </a:r>
          </a:p>
          <a:p>
            <a:r>
              <a:rPr lang="es-PE" dirty="0"/>
              <a:t>Solo recientemente es una subdisciplina de la Ética, que se impulsó por los maltratos de la II Guerra Mundial</a:t>
            </a:r>
          </a:p>
          <a:p>
            <a:r>
              <a:rPr lang="es-PE" dirty="0"/>
              <a:t>También por el uso de tecnologías médicas que han puesto en tela de juicio valores ampliamente compartidos</a:t>
            </a:r>
          </a:p>
          <a:p>
            <a:r>
              <a:rPr lang="es-PE" dirty="0"/>
              <a:t>“Puente entre los hechos y valores”: amplio desarrollo conceptual y técnico/escasa reflexión de valores</a:t>
            </a:r>
          </a:p>
          <a:p>
            <a:r>
              <a:rPr lang="es-PE" dirty="0"/>
              <a:t>Bioética: Bíos (vida) o hechos y Ciencias de la vida; </a:t>
            </a:r>
            <a:r>
              <a:rPr lang="es-PE" dirty="0" err="1"/>
              <a:t>éthos</a:t>
            </a:r>
            <a:r>
              <a:rPr lang="es-PE" dirty="0"/>
              <a:t> (moral) o valores y deberes</a:t>
            </a:r>
          </a:p>
        </p:txBody>
      </p:sp>
    </p:spTree>
    <p:extLst>
      <p:ext uri="{BB962C8B-B14F-4D97-AF65-F5344CB8AC3E}">
        <p14:creationId xmlns:p14="http://schemas.microsoft.com/office/powerpoint/2010/main" val="23001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FF7F2-592E-B792-4BA7-6DFDB1870483}"/>
              </a:ext>
            </a:extLst>
          </p:cNvPr>
          <p:cNvSpPr>
            <a:spLocks noGrp="1"/>
          </p:cNvSpPr>
          <p:nvPr>
            <p:ph type="title"/>
          </p:nvPr>
        </p:nvSpPr>
        <p:spPr/>
        <p:txBody>
          <a:bodyPr/>
          <a:lstStyle/>
          <a:p>
            <a:r>
              <a:rPr lang="es-PE" dirty="0"/>
              <a:t>Conceptos generales. Bioética</a:t>
            </a:r>
          </a:p>
        </p:txBody>
      </p:sp>
      <p:sp>
        <p:nvSpPr>
          <p:cNvPr id="3" name="Content Placeholder 2">
            <a:extLst>
              <a:ext uri="{FF2B5EF4-FFF2-40B4-BE49-F238E27FC236}">
                <a16:creationId xmlns:a16="http://schemas.microsoft.com/office/drawing/2014/main" xmlns="" id="{F8EFDF19-A554-E602-7F14-E3B205E48C19}"/>
              </a:ext>
            </a:extLst>
          </p:cNvPr>
          <p:cNvSpPr>
            <a:spLocks noGrp="1"/>
          </p:cNvSpPr>
          <p:nvPr>
            <p:ph idx="1"/>
          </p:nvPr>
        </p:nvSpPr>
        <p:spPr/>
        <p:txBody>
          <a:bodyPr/>
          <a:lstStyle/>
          <a:p>
            <a:r>
              <a:rPr lang="es-PE" dirty="0"/>
              <a:t>La Ética Médica es una rama de la Ética, como lo son la Bioética Ecológica, la Bioética Médica, Bioética clínica, etc.</a:t>
            </a:r>
          </a:p>
          <a:p>
            <a:r>
              <a:rPr lang="es-PE" dirty="0"/>
              <a:t>La idea básica de la Bioética: No siempre aquello que es técnicamente posible es moralmente correcto</a:t>
            </a:r>
          </a:p>
          <a:p>
            <a:r>
              <a:rPr lang="es-PE" dirty="0"/>
              <a:t>Resulta así necesario algún tipo de control sobre nuestra intervención en la naturaleza, el entorno, los humanos…</a:t>
            </a:r>
          </a:p>
          <a:p>
            <a:r>
              <a:rPr lang="es-PE" dirty="0"/>
              <a:t>De ello depende el futuro de la vida y de la humanidad</a:t>
            </a:r>
          </a:p>
          <a:p>
            <a:r>
              <a:rPr lang="es-PE" dirty="0"/>
              <a:t>La Bioética es el primer intento de pensar la Ética globalmente, pues esta nunca los había tenido</a:t>
            </a:r>
          </a:p>
          <a:p>
            <a:r>
              <a:rPr lang="es-PE" dirty="0"/>
              <a:t>Se seguía a Kant: “Obra de modo que puedas desear que la máxima de tu actuación se convierta en ley universal”</a:t>
            </a:r>
          </a:p>
          <a:p>
            <a:r>
              <a:rPr lang="es-PE" dirty="0"/>
              <a:t>Globalización: incluye a todos los seres humanos actuales y futuros, al ambiente y a la naturaleza entera</a:t>
            </a:r>
          </a:p>
        </p:txBody>
      </p:sp>
    </p:spTree>
    <p:extLst>
      <p:ext uri="{BB962C8B-B14F-4D97-AF65-F5344CB8AC3E}">
        <p14:creationId xmlns:p14="http://schemas.microsoft.com/office/powerpoint/2010/main" val="387673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633E4-65FD-C92C-FD88-1CA34D8F0DDE}"/>
              </a:ext>
            </a:extLst>
          </p:cNvPr>
          <p:cNvSpPr>
            <a:spLocks noGrp="1"/>
          </p:cNvSpPr>
          <p:nvPr>
            <p:ph type="title"/>
          </p:nvPr>
        </p:nvSpPr>
        <p:spPr/>
        <p:txBody>
          <a:bodyPr/>
          <a:lstStyle/>
          <a:p>
            <a:r>
              <a:rPr lang="es-PE" dirty="0"/>
              <a:t>conceptos generales. Salud y enfermedad como valores</a:t>
            </a:r>
          </a:p>
        </p:txBody>
      </p:sp>
      <p:sp>
        <p:nvSpPr>
          <p:cNvPr id="3" name="Content Placeholder 2">
            <a:extLst>
              <a:ext uri="{FF2B5EF4-FFF2-40B4-BE49-F238E27FC236}">
                <a16:creationId xmlns:a16="http://schemas.microsoft.com/office/drawing/2014/main" xmlns="" id="{452951E7-E62F-5A81-5554-BD30EF84E180}"/>
              </a:ext>
            </a:extLst>
          </p:cNvPr>
          <p:cNvSpPr>
            <a:spLocks noGrp="1"/>
          </p:cNvSpPr>
          <p:nvPr>
            <p:ph idx="1"/>
          </p:nvPr>
        </p:nvSpPr>
        <p:spPr/>
        <p:txBody>
          <a:bodyPr/>
          <a:lstStyle/>
          <a:p>
            <a:r>
              <a:rPr lang="es-PE" dirty="0"/>
              <a:t>Salud y Enfermedad, vida y muerte: son hechos y encarnan valores</a:t>
            </a:r>
          </a:p>
          <a:p>
            <a:r>
              <a:rPr lang="es-PE" dirty="0"/>
              <a:t>Salud y vida: valor positivo. Enfermedad y muerte: valor negativo</a:t>
            </a:r>
          </a:p>
          <a:p>
            <a:r>
              <a:rPr lang="es-PE" dirty="0"/>
              <a:t>Los valores pueden determinar qué se considera Salud</a:t>
            </a:r>
          </a:p>
          <a:p>
            <a:r>
              <a:rPr lang="es-PE" dirty="0"/>
              <a:t>Muchos médicos occidentales consideran que Salud y Enfermedad son simples hechos</a:t>
            </a:r>
          </a:p>
          <a:p>
            <a:r>
              <a:rPr lang="es-PE" dirty="0"/>
              <a:t>Las enfermedades se deberían a alteración de tejidos y sus funciones, la cual se puede detectar</a:t>
            </a:r>
          </a:p>
          <a:p>
            <a:r>
              <a:rPr lang="es-PE" dirty="0"/>
              <a:t>Pero para otros médicos, la Salud es positiva y buena y la Enfermedad negativa y mala</a:t>
            </a:r>
          </a:p>
          <a:p>
            <a:r>
              <a:rPr lang="es-PE" dirty="0"/>
              <a:t>Por eso, Salud se asocia con Bienestar. La gente cree estar enferma si le falta Bienestar, aunque carezca de daño</a:t>
            </a:r>
          </a:p>
          <a:p>
            <a:r>
              <a:rPr lang="es-PE" dirty="0"/>
              <a:t>Por eso, los valores adquieren enorme importancia en las nociones de Salud y de Enfermedad</a:t>
            </a:r>
          </a:p>
        </p:txBody>
      </p:sp>
    </p:spTree>
    <p:extLst>
      <p:ext uri="{BB962C8B-B14F-4D97-AF65-F5344CB8AC3E}">
        <p14:creationId xmlns:p14="http://schemas.microsoft.com/office/powerpoint/2010/main" val="387369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Bienestar</a:t>
            </a:r>
            <a:r>
              <a:rPr lang="es-PE"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s-419" dirty="0"/>
          </a:p>
        </p:txBody>
      </p:sp>
      <p:sp>
        <p:nvSpPr>
          <p:cNvPr id="3" name="Marcador de contenido 2"/>
          <p:cNvSpPr>
            <a:spLocks noGrp="1"/>
          </p:cNvSpPr>
          <p:nvPr>
            <p:ph idx="1"/>
          </p:nvPr>
        </p:nvSpPr>
        <p:spPr/>
        <p:txBody>
          <a:bodyPr>
            <a:normAutofit fontScale="92500" lnSpcReduction="20000"/>
          </a:bodyPr>
          <a:lstStyle/>
          <a:p>
            <a:pPr marL="0" indent="0">
              <a:buNone/>
            </a:pPr>
            <a:r>
              <a:rPr lang="es-419" dirty="0"/>
              <a:t> </a:t>
            </a:r>
            <a:r>
              <a:rPr lang="es-419" sz="2800" dirty="0"/>
              <a:t>BIENESTAR significa:</a:t>
            </a:r>
          </a:p>
          <a:p>
            <a:pPr>
              <a:buFont typeface="Wingdings" panose="05000000000000000000" pitchFamily="2" charset="2"/>
              <a:buChar char="§"/>
            </a:pPr>
            <a:r>
              <a:rPr lang="es-419" sz="2800" dirty="0"/>
              <a:t> Comodidad</a:t>
            </a:r>
          </a:p>
          <a:p>
            <a:pPr>
              <a:buFont typeface="Wingdings" panose="05000000000000000000" pitchFamily="2" charset="2"/>
              <a:buChar char="§"/>
            </a:pPr>
            <a:r>
              <a:rPr lang="es-419" sz="2800" dirty="0"/>
              <a:t> Abundancia de cosas necesarias para la vida</a:t>
            </a:r>
          </a:p>
          <a:p>
            <a:pPr>
              <a:buFont typeface="Wingdings" panose="05000000000000000000" pitchFamily="2" charset="2"/>
              <a:buChar char="§"/>
            </a:pPr>
            <a:r>
              <a:rPr lang="es-419" sz="2800" dirty="0"/>
              <a:t> Vida holgada, feliz</a:t>
            </a:r>
          </a:p>
          <a:p>
            <a:pPr>
              <a:buFont typeface="Wingdings" panose="05000000000000000000" pitchFamily="2" charset="2"/>
              <a:buChar char="§"/>
            </a:pPr>
            <a:r>
              <a:rPr lang="es-419" sz="2800" dirty="0"/>
              <a:t> Tranquilidad de ánimo</a:t>
            </a:r>
          </a:p>
          <a:p>
            <a:pPr>
              <a:buFont typeface="Wingdings" panose="05000000000000000000" pitchFamily="2" charset="2"/>
              <a:buChar char="§"/>
            </a:pPr>
            <a:r>
              <a:rPr lang="es-419" sz="2800" dirty="0"/>
              <a:t> Plenitud corporal</a:t>
            </a:r>
          </a:p>
          <a:p>
            <a:pPr>
              <a:buFont typeface="Wingdings" panose="05000000000000000000" pitchFamily="2" charset="2"/>
              <a:buChar char="§"/>
            </a:pPr>
            <a:r>
              <a:rPr lang="es-419" sz="2800" dirty="0"/>
              <a:t> Consciencia de estado de satisfacción</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600" y="1199213"/>
            <a:ext cx="4164658" cy="5069061"/>
          </a:xfrm>
          <a:prstGeom prst="rect">
            <a:avLst/>
          </a:prstGeom>
        </p:spPr>
      </p:pic>
    </p:spTree>
    <p:extLst>
      <p:ext uri="{BB962C8B-B14F-4D97-AF65-F5344CB8AC3E}">
        <p14:creationId xmlns:p14="http://schemas.microsoft.com/office/powerpoint/2010/main" val="390664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702156"/>
            <a:ext cx="11029616" cy="634275"/>
          </a:xfrm>
        </p:spPr>
        <p:txBody>
          <a:bodyPr>
            <a:normAutofit fontScale="90000"/>
          </a:bodyPr>
          <a:lstStyle/>
          <a:p>
            <a:r>
              <a:rPr lang="es-PE"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Bienestar y calidad de vida</a:t>
            </a:r>
            <a:endParaRPr lang="es-419" dirty="0"/>
          </a:p>
        </p:txBody>
      </p:sp>
      <p:sp>
        <p:nvSpPr>
          <p:cNvPr id="3" name="Marcador de contenido 2"/>
          <p:cNvSpPr>
            <a:spLocks noGrp="1"/>
          </p:cNvSpPr>
          <p:nvPr>
            <p:ph idx="1"/>
          </p:nvPr>
        </p:nvSpPr>
        <p:spPr/>
        <p:txBody>
          <a:bodyPr>
            <a:normAutofit fontScale="92500" lnSpcReduction="20000"/>
          </a:bodyPr>
          <a:lstStyle/>
          <a:p>
            <a:pPr>
              <a:buFont typeface="Wingdings" panose="05000000000000000000" pitchFamily="2" charset="2"/>
              <a:buChar char="§"/>
            </a:pPr>
            <a:r>
              <a:rPr lang="es-419" dirty="0"/>
              <a:t> </a:t>
            </a:r>
            <a:r>
              <a:rPr lang="es-419" sz="2800" dirty="0"/>
              <a:t>En perspectiva, BIENESTAR es </a:t>
            </a:r>
          </a:p>
          <a:p>
            <a:pPr marL="0" indent="0">
              <a:buNone/>
            </a:pPr>
            <a:r>
              <a:rPr lang="es-419" sz="2800" dirty="0"/>
              <a:t>   Calidad de Vida</a:t>
            </a:r>
          </a:p>
          <a:p>
            <a:pPr>
              <a:buFont typeface="Wingdings" panose="05000000000000000000" pitchFamily="2" charset="2"/>
              <a:buChar char="§"/>
            </a:pPr>
            <a:r>
              <a:rPr lang="es-419" sz="2800" dirty="0"/>
              <a:t> Y en Ética es opuesto a </a:t>
            </a:r>
            <a:r>
              <a:rPr lang="es-419" sz="2800" i="1" dirty="0"/>
              <a:t>Santidad </a:t>
            </a:r>
          </a:p>
          <a:p>
            <a:pPr marL="0" indent="0">
              <a:buNone/>
            </a:pPr>
            <a:r>
              <a:rPr lang="es-419" sz="2800" dirty="0"/>
              <a:t>   </a:t>
            </a:r>
            <a:r>
              <a:rPr lang="es-419" sz="2800" i="1" dirty="0"/>
              <a:t>de Vida </a:t>
            </a:r>
            <a:r>
              <a:rPr lang="es-419" sz="2800" dirty="0"/>
              <a:t>(Ética Tradicional)</a:t>
            </a:r>
          </a:p>
          <a:p>
            <a:pPr>
              <a:buFont typeface="Wingdings" panose="05000000000000000000" pitchFamily="2" charset="2"/>
              <a:buChar char="§"/>
            </a:pPr>
            <a:r>
              <a:rPr lang="es-419" sz="2800" dirty="0"/>
              <a:t> Calidad de Vida reemplaza a BIENESTAR</a:t>
            </a:r>
          </a:p>
          <a:p>
            <a:pPr>
              <a:buFont typeface="Wingdings" panose="05000000000000000000" pitchFamily="2" charset="2"/>
              <a:buChar char="§"/>
            </a:pPr>
            <a:r>
              <a:rPr lang="es-419" sz="2800" dirty="0"/>
              <a:t> O es un conjunto de cualidades que </a:t>
            </a:r>
          </a:p>
          <a:p>
            <a:pPr marL="0" indent="0">
              <a:buNone/>
            </a:pPr>
            <a:r>
              <a:rPr lang="es-419" sz="2800" dirty="0"/>
              <a:t>   hacen Valiosa la Vida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680" y="1749473"/>
            <a:ext cx="4746961" cy="4855315"/>
          </a:xfrm>
          <a:prstGeom prst="rect">
            <a:avLst/>
          </a:prstGeom>
        </p:spPr>
      </p:pic>
    </p:spTree>
    <p:extLst>
      <p:ext uri="{BB962C8B-B14F-4D97-AF65-F5344CB8AC3E}">
        <p14:creationId xmlns:p14="http://schemas.microsoft.com/office/powerpoint/2010/main" val="735396392"/>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71af3243-3dd4-4a8d-8c0d-dd76da1f02a5"/>
    <ds:schemaRef ds:uri="http://purl.org/dc/elements/1.1/"/>
    <ds:schemaRef ds:uri="16c05727-aa75-4e4a-9b5f-8a80a1165891"/>
    <ds:schemaRef ds:uri="http://purl.org/dc/dcmitype/"/>
    <ds:schemaRef ds:uri="http://purl.org/dc/terms/"/>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{C02C2EED-D9C3-40AB-B0C6-65CD354DBBFA}tf33552983_win32</Template>
  <TotalTime>440</TotalTime>
  <Words>3932</Words>
  <Application>Microsoft Office PowerPoint</Application>
  <PresentationFormat>Panorámica</PresentationFormat>
  <Paragraphs>388</Paragraphs>
  <Slides>44</Slides>
  <Notes>11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4" baseType="lpstr">
      <vt:lpstr>Arial</vt:lpstr>
      <vt:lpstr>Calibri</vt:lpstr>
      <vt:lpstr>Franklin Gothic Book</vt:lpstr>
      <vt:lpstr>Franklin Gothic Demi</vt:lpstr>
      <vt:lpstr>Tahoma</vt:lpstr>
      <vt:lpstr>Times New Roman</vt:lpstr>
      <vt:lpstr>Wingdings</vt:lpstr>
      <vt:lpstr>Wingdings 2</vt:lpstr>
      <vt:lpstr>DividendVTI</vt:lpstr>
      <vt:lpstr>Photo Editor Photo</vt:lpstr>
      <vt:lpstr>Gestión públca y ética</vt:lpstr>
      <vt:lpstr>Gestión con pacientes y bioética</vt:lpstr>
      <vt:lpstr>conceptos generales. ética</vt:lpstr>
      <vt:lpstr>Conceptos generales. Criterios y juicios morales</vt:lpstr>
      <vt:lpstr>Conceptos generales. bioética</vt:lpstr>
      <vt:lpstr>Conceptos generales. Bioética</vt:lpstr>
      <vt:lpstr>conceptos generales. Salud y enfermedad como valores</vt:lpstr>
      <vt:lpstr>Bienestar </vt:lpstr>
      <vt:lpstr>Bienestar y calidad de vida</vt:lpstr>
      <vt:lpstr>Bienestar y calidad de vida</vt:lpstr>
      <vt:lpstr>Bienestar, Dolor y Sufrimiento</vt:lpstr>
      <vt:lpstr>Sufrimiento</vt:lpstr>
      <vt:lpstr>Principios de la bioética</vt:lpstr>
      <vt:lpstr>Principios de la bioética</vt:lpstr>
      <vt:lpstr>PRINCIPIOS DE LA BIOÉTICA</vt:lpstr>
      <vt:lpstr>Bioética. Principios. Paternalismo</vt:lpstr>
      <vt:lpstr>Consentimiento informado</vt:lpstr>
      <vt:lpstr>Conceptos  Consentimiento Informado</vt:lpstr>
      <vt:lpstr>Consentimiento Informado. Conceptos</vt:lpstr>
      <vt:lpstr>Información y Consentimiento</vt:lpstr>
      <vt:lpstr>Información y Consentimiento</vt:lpstr>
      <vt:lpstr>Bioética. Principios. paternalismo</vt:lpstr>
      <vt:lpstr>Bioética. Principios. Profesionalismo médico </vt:lpstr>
      <vt:lpstr>Presentación de PowerPoint</vt:lpstr>
      <vt:lpstr>Presentación de PowerPoint</vt:lpstr>
      <vt:lpstr>Presentación de PowerPoint</vt:lpstr>
      <vt:lpstr>“Capacidades” del Médico Ideal</vt:lpstr>
      <vt:lpstr>Presentación de PowerPoint</vt:lpstr>
      <vt:lpstr>“Una Forma de Vida” </vt:lpstr>
      <vt:lpstr>Manipulación por el Médico de las Reglas de Pago por Seguros</vt:lpstr>
      <vt:lpstr>Dignidad humana y derechos humanos</vt:lpstr>
      <vt:lpstr>Dignidad humana y derechos humanos</vt:lpstr>
      <vt:lpstr>Dignidad humana y derechos humanos</vt:lpstr>
      <vt:lpstr>Introducción. Consentimiento informado</vt:lpstr>
      <vt:lpstr>Dignidad humana y derechos humanos</vt:lpstr>
      <vt:lpstr>Dignidad humana y derechos humanos</vt:lpstr>
      <vt:lpstr>¿Hasta Donde Llegar en la Terapia?</vt:lpstr>
      <vt:lpstr>Etapas ante la muerte cercana</vt:lpstr>
      <vt:lpstr>La Forma de Morir en el Pasado</vt:lpstr>
      <vt:lpstr>La forma de Morir Actual - 2</vt:lpstr>
      <vt:lpstr>La Forma de Morir Actual - 3</vt:lpstr>
      <vt:lpstr>El Acto de Morir Actual</vt:lpstr>
      <vt:lpstr>Presentación de PowerPoint</vt:lpstr>
      <vt:lpstr>Paciencia y Perseverancia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con pacientes y bioética</dc:title>
  <dc:creator>José Luis Picoaga Chávez</dc:creator>
  <cp:lastModifiedBy>Gerencia</cp:lastModifiedBy>
  <cp:revision>14</cp:revision>
  <dcterms:created xsi:type="dcterms:W3CDTF">2023-01-17T21:25:48Z</dcterms:created>
  <dcterms:modified xsi:type="dcterms:W3CDTF">2023-01-19T20:00:17Z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