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79" r:id="rId5"/>
    <p:sldId id="271" r:id="rId6"/>
    <p:sldId id="272" r:id="rId7"/>
    <p:sldId id="260" r:id="rId8"/>
    <p:sldId id="273" r:id="rId9"/>
    <p:sldId id="261" r:id="rId10"/>
    <p:sldId id="262" r:id="rId11"/>
    <p:sldId id="280" r:id="rId12"/>
    <p:sldId id="263" r:id="rId13"/>
    <p:sldId id="264" r:id="rId14"/>
    <p:sldId id="269" r:id="rId15"/>
    <p:sldId id="270" r:id="rId16"/>
    <p:sldId id="274" r:id="rId17"/>
    <p:sldId id="275" r:id="rId18"/>
    <p:sldId id="276" r:id="rId19"/>
    <p:sldId id="277" r:id="rId20"/>
    <p:sldId id="278" r:id="rId21"/>
    <p:sldId id="265" r:id="rId22"/>
    <p:sldId id="268" r:id="rId23"/>
  </p:sldIdLst>
  <p:sldSz cx="12192000" cy="6858000"/>
  <p:notesSz cx="6858000" cy="9144000"/>
  <p:defaultText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84" d="100"/>
          <a:sy n="84" d="100"/>
        </p:scale>
        <p:origin x="90"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473B1D8B-D520-4623-AF27-09E11280F3DE}"/>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PE"/>
          </a:p>
        </p:txBody>
      </p:sp>
      <p:sp>
        <p:nvSpPr>
          <p:cNvPr id="3" name="Subtítulo 2">
            <a:extLst>
              <a:ext uri="{FF2B5EF4-FFF2-40B4-BE49-F238E27FC236}">
                <a16:creationId xmlns:a16="http://schemas.microsoft.com/office/drawing/2014/main" xmlns="" id="{DF55005D-B338-4B74-ABC0-169562261EA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PE"/>
          </a:p>
        </p:txBody>
      </p:sp>
      <p:sp>
        <p:nvSpPr>
          <p:cNvPr id="4" name="Marcador de fecha 3">
            <a:extLst>
              <a:ext uri="{FF2B5EF4-FFF2-40B4-BE49-F238E27FC236}">
                <a16:creationId xmlns:a16="http://schemas.microsoft.com/office/drawing/2014/main" xmlns="" id="{392D811C-34CB-4D0D-8FD8-7AB23D3E0B36}"/>
              </a:ext>
            </a:extLst>
          </p:cNvPr>
          <p:cNvSpPr>
            <a:spLocks noGrp="1"/>
          </p:cNvSpPr>
          <p:nvPr>
            <p:ph type="dt" sz="half" idx="10"/>
          </p:nvPr>
        </p:nvSpPr>
        <p:spPr/>
        <p:txBody>
          <a:bodyPr/>
          <a:lstStyle/>
          <a:p>
            <a:fld id="{69DE79A6-2FFB-4F33-A882-871AFE575933}" type="datetimeFigureOut">
              <a:rPr lang="es-PE" smtClean="0"/>
              <a:t>24/03/2023</a:t>
            </a:fld>
            <a:endParaRPr lang="es-PE"/>
          </a:p>
        </p:txBody>
      </p:sp>
      <p:sp>
        <p:nvSpPr>
          <p:cNvPr id="5" name="Marcador de pie de página 4">
            <a:extLst>
              <a:ext uri="{FF2B5EF4-FFF2-40B4-BE49-F238E27FC236}">
                <a16:creationId xmlns:a16="http://schemas.microsoft.com/office/drawing/2014/main" xmlns="" id="{E8C40C49-704D-474B-94ED-52D3F0F30F22}"/>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xmlns="" id="{5D76AE9F-1511-4A6E-BF62-AC2227CC001B}"/>
              </a:ext>
            </a:extLst>
          </p:cNvPr>
          <p:cNvSpPr>
            <a:spLocks noGrp="1"/>
          </p:cNvSpPr>
          <p:nvPr>
            <p:ph type="sldNum" sz="quarter" idx="12"/>
          </p:nvPr>
        </p:nvSpPr>
        <p:spPr/>
        <p:txBody>
          <a:bodyPr/>
          <a:lstStyle/>
          <a:p>
            <a:fld id="{1D0B00A7-09BB-4B27-B578-102F1D2BAC72}" type="slidenum">
              <a:rPr lang="es-PE" smtClean="0"/>
              <a:t>‹Nº›</a:t>
            </a:fld>
            <a:endParaRPr lang="es-PE"/>
          </a:p>
        </p:txBody>
      </p:sp>
    </p:spTree>
    <p:extLst>
      <p:ext uri="{BB962C8B-B14F-4D97-AF65-F5344CB8AC3E}">
        <p14:creationId xmlns:p14="http://schemas.microsoft.com/office/powerpoint/2010/main" val="42528152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BC6DD1A6-7B45-4B25-8CAF-48C5DBC02DC0}"/>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texto vertical 2">
            <a:extLst>
              <a:ext uri="{FF2B5EF4-FFF2-40B4-BE49-F238E27FC236}">
                <a16:creationId xmlns:a16="http://schemas.microsoft.com/office/drawing/2014/main" xmlns="" id="{07DA06CC-0F2C-4A33-94B4-B3B8FCADFED1}"/>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xmlns="" id="{80C24BEB-D99E-43B1-8B66-55DFCB71032F}"/>
              </a:ext>
            </a:extLst>
          </p:cNvPr>
          <p:cNvSpPr>
            <a:spLocks noGrp="1"/>
          </p:cNvSpPr>
          <p:nvPr>
            <p:ph type="dt" sz="half" idx="10"/>
          </p:nvPr>
        </p:nvSpPr>
        <p:spPr/>
        <p:txBody>
          <a:bodyPr/>
          <a:lstStyle/>
          <a:p>
            <a:fld id="{69DE79A6-2FFB-4F33-A882-871AFE575933}" type="datetimeFigureOut">
              <a:rPr lang="es-PE" smtClean="0"/>
              <a:t>24/03/2023</a:t>
            </a:fld>
            <a:endParaRPr lang="es-PE"/>
          </a:p>
        </p:txBody>
      </p:sp>
      <p:sp>
        <p:nvSpPr>
          <p:cNvPr id="5" name="Marcador de pie de página 4">
            <a:extLst>
              <a:ext uri="{FF2B5EF4-FFF2-40B4-BE49-F238E27FC236}">
                <a16:creationId xmlns:a16="http://schemas.microsoft.com/office/drawing/2014/main" xmlns="" id="{745A4D17-903E-4CEC-980E-E835EF55DB7F}"/>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xmlns="" id="{D9AB1A38-CB2A-47D1-88A4-26B33C11A6F3}"/>
              </a:ext>
            </a:extLst>
          </p:cNvPr>
          <p:cNvSpPr>
            <a:spLocks noGrp="1"/>
          </p:cNvSpPr>
          <p:nvPr>
            <p:ph type="sldNum" sz="quarter" idx="12"/>
          </p:nvPr>
        </p:nvSpPr>
        <p:spPr/>
        <p:txBody>
          <a:bodyPr/>
          <a:lstStyle/>
          <a:p>
            <a:fld id="{1D0B00A7-09BB-4B27-B578-102F1D2BAC72}" type="slidenum">
              <a:rPr lang="es-PE" smtClean="0"/>
              <a:t>‹Nº›</a:t>
            </a:fld>
            <a:endParaRPr lang="es-PE"/>
          </a:p>
        </p:txBody>
      </p:sp>
    </p:spTree>
    <p:extLst>
      <p:ext uri="{BB962C8B-B14F-4D97-AF65-F5344CB8AC3E}">
        <p14:creationId xmlns:p14="http://schemas.microsoft.com/office/powerpoint/2010/main" val="5817957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xmlns="" id="{6C6C4235-1C92-4F6A-8384-25812E048010}"/>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PE"/>
          </a:p>
        </p:txBody>
      </p:sp>
      <p:sp>
        <p:nvSpPr>
          <p:cNvPr id="3" name="Marcador de texto vertical 2">
            <a:extLst>
              <a:ext uri="{FF2B5EF4-FFF2-40B4-BE49-F238E27FC236}">
                <a16:creationId xmlns:a16="http://schemas.microsoft.com/office/drawing/2014/main" xmlns="" id="{9EB428F2-68E9-470D-AFAD-182B47F7FE8D}"/>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xmlns="" id="{FD13A9CD-73C1-4BAD-9006-5EF1CEFDF5B0}"/>
              </a:ext>
            </a:extLst>
          </p:cNvPr>
          <p:cNvSpPr>
            <a:spLocks noGrp="1"/>
          </p:cNvSpPr>
          <p:nvPr>
            <p:ph type="dt" sz="half" idx="10"/>
          </p:nvPr>
        </p:nvSpPr>
        <p:spPr/>
        <p:txBody>
          <a:bodyPr/>
          <a:lstStyle/>
          <a:p>
            <a:fld id="{69DE79A6-2FFB-4F33-A882-871AFE575933}" type="datetimeFigureOut">
              <a:rPr lang="es-PE" smtClean="0"/>
              <a:t>24/03/2023</a:t>
            </a:fld>
            <a:endParaRPr lang="es-PE"/>
          </a:p>
        </p:txBody>
      </p:sp>
      <p:sp>
        <p:nvSpPr>
          <p:cNvPr id="5" name="Marcador de pie de página 4">
            <a:extLst>
              <a:ext uri="{FF2B5EF4-FFF2-40B4-BE49-F238E27FC236}">
                <a16:creationId xmlns:a16="http://schemas.microsoft.com/office/drawing/2014/main" xmlns="" id="{3B4FA097-06E1-49F4-A903-C05A8932DDA6}"/>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xmlns="" id="{D6EFA8B1-3B8C-45A1-AEAC-2D55301A612D}"/>
              </a:ext>
            </a:extLst>
          </p:cNvPr>
          <p:cNvSpPr>
            <a:spLocks noGrp="1"/>
          </p:cNvSpPr>
          <p:nvPr>
            <p:ph type="sldNum" sz="quarter" idx="12"/>
          </p:nvPr>
        </p:nvSpPr>
        <p:spPr/>
        <p:txBody>
          <a:bodyPr/>
          <a:lstStyle/>
          <a:p>
            <a:fld id="{1D0B00A7-09BB-4B27-B578-102F1D2BAC72}" type="slidenum">
              <a:rPr lang="es-PE" smtClean="0"/>
              <a:t>‹Nº›</a:t>
            </a:fld>
            <a:endParaRPr lang="es-PE"/>
          </a:p>
        </p:txBody>
      </p:sp>
    </p:spTree>
    <p:extLst>
      <p:ext uri="{BB962C8B-B14F-4D97-AF65-F5344CB8AC3E}">
        <p14:creationId xmlns:p14="http://schemas.microsoft.com/office/powerpoint/2010/main" val="1355745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029AA887-2F57-42AE-B15B-9503CED07423}"/>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contenido 2">
            <a:extLst>
              <a:ext uri="{FF2B5EF4-FFF2-40B4-BE49-F238E27FC236}">
                <a16:creationId xmlns:a16="http://schemas.microsoft.com/office/drawing/2014/main" xmlns="" id="{700CBE08-26CA-4263-BC25-B5200075F093}"/>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xmlns="" id="{4F9D0223-7950-4ED3-9EB4-77A633DA1C0A}"/>
              </a:ext>
            </a:extLst>
          </p:cNvPr>
          <p:cNvSpPr>
            <a:spLocks noGrp="1"/>
          </p:cNvSpPr>
          <p:nvPr>
            <p:ph type="dt" sz="half" idx="10"/>
          </p:nvPr>
        </p:nvSpPr>
        <p:spPr/>
        <p:txBody>
          <a:bodyPr/>
          <a:lstStyle/>
          <a:p>
            <a:fld id="{69DE79A6-2FFB-4F33-A882-871AFE575933}" type="datetimeFigureOut">
              <a:rPr lang="es-PE" smtClean="0"/>
              <a:t>24/03/2023</a:t>
            </a:fld>
            <a:endParaRPr lang="es-PE"/>
          </a:p>
        </p:txBody>
      </p:sp>
      <p:sp>
        <p:nvSpPr>
          <p:cNvPr id="5" name="Marcador de pie de página 4">
            <a:extLst>
              <a:ext uri="{FF2B5EF4-FFF2-40B4-BE49-F238E27FC236}">
                <a16:creationId xmlns:a16="http://schemas.microsoft.com/office/drawing/2014/main" xmlns="" id="{EA62AD55-9671-44BF-880A-F2EC61743A8A}"/>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xmlns="" id="{68F2619F-38E2-41EA-AD74-D1AF8CDD9C1D}"/>
              </a:ext>
            </a:extLst>
          </p:cNvPr>
          <p:cNvSpPr>
            <a:spLocks noGrp="1"/>
          </p:cNvSpPr>
          <p:nvPr>
            <p:ph type="sldNum" sz="quarter" idx="12"/>
          </p:nvPr>
        </p:nvSpPr>
        <p:spPr/>
        <p:txBody>
          <a:bodyPr/>
          <a:lstStyle/>
          <a:p>
            <a:fld id="{1D0B00A7-09BB-4B27-B578-102F1D2BAC72}" type="slidenum">
              <a:rPr lang="es-PE" smtClean="0"/>
              <a:t>‹Nº›</a:t>
            </a:fld>
            <a:endParaRPr lang="es-PE"/>
          </a:p>
        </p:txBody>
      </p:sp>
    </p:spTree>
    <p:extLst>
      <p:ext uri="{BB962C8B-B14F-4D97-AF65-F5344CB8AC3E}">
        <p14:creationId xmlns:p14="http://schemas.microsoft.com/office/powerpoint/2010/main" val="39225050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F012B663-943F-4729-9155-E54B9DB4016C}"/>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PE"/>
          </a:p>
        </p:txBody>
      </p:sp>
      <p:sp>
        <p:nvSpPr>
          <p:cNvPr id="3" name="Marcador de texto 2">
            <a:extLst>
              <a:ext uri="{FF2B5EF4-FFF2-40B4-BE49-F238E27FC236}">
                <a16:creationId xmlns:a16="http://schemas.microsoft.com/office/drawing/2014/main" xmlns="" id="{95B2894E-AA44-4444-84C3-77506CFC0EC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xmlns="" id="{7578EA81-F491-4B83-A587-35BEDA4C8496}"/>
              </a:ext>
            </a:extLst>
          </p:cNvPr>
          <p:cNvSpPr>
            <a:spLocks noGrp="1"/>
          </p:cNvSpPr>
          <p:nvPr>
            <p:ph type="dt" sz="half" idx="10"/>
          </p:nvPr>
        </p:nvSpPr>
        <p:spPr/>
        <p:txBody>
          <a:bodyPr/>
          <a:lstStyle/>
          <a:p>
            <a:fld id="{69DE79A6-2FFB-4F33-A882-871AFE575933}" type="datetimeFigureOut">
              <a:rPr lang="es-PE" smtClean="0"/>
              <a:t>24/03/2023</a:t>
            </a:fld>
            <a:endParaRPr lang="es-PE"/>
          </a:p>
        </p:txBody>
      </p:sp>
      <p:sp>
        <p:nvSpPr>
          <p:cNvPr id="5" name="Marcador de pie de página 4">
            <a:extLst>
              <a:ext uri="{FF2B5EF4-FFF2-40B4-BE49-F238E27FC236}">
                <a16:creationId xmlns:a16="http://schemas.microsoft.com/office/drawing/2014/main" xmlns="" id="{12C8D830-4CFD-4986-B80C-34D86098740C}"/>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xmlns="" id="{182228B5-BFC0-42D8-B710-E703DCED44B8}"/>
              </a:ext>
            </a:extLst>
          </p:cNvPr>
          <p:cNvSpPr>
            <a:spLocks noGrp="1"/>
          </p:cNvSpPr>
          <p:nvPr>
            <p:ph type="sldNum" sz="quarter" idx="12"/>
          </p:nvPr>
        </p:nvSpPr>
        <p:spPr/>
        <p:txBody>
          <a:bodyPr/>
          <a:lstStyle/>
          <a:p>
            <a:fld id="{1D0B00A7-09BB-4B27-B578-102F1D2BAC72}" type="slidenum">
              <a:rPr lang="es-PE" smtClean="0"/>
              <a:t>‹Nº›</a:t>
            </a:fld>
            <a:endParaRPr lang="es-PE"/>
          </a:p>
        </p:txBody>
      </p:sp>
    </p:spTree>
    <p:extLst>
      <p:ext uri="{BB962C8B-B14F-4D97-AF65-F5344CB8AC3E}">
        <p14:creationId xmlns:p14="http://schemas.microsoft.com/office/powerpoint/2010/main" val="30186182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492C7919-FA10-4CD9-BFF3-13FC5A8ED995}"/>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contenido 2">
            <a:extLst>
              <a:ext uri="{FF2B5EF4-FFF2-40B4-BE49-F238E27FC236}">
                <a16:creationId xmlns:a16="http://schemas.microsoft.com/office/drawing/2014/main" xmlns="" id="{C1E71E4D-7CBA-42D7-82A8-3C7C613010A7}"/>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contenido 3">
            <a:extLst>
              <a:ext uri="{FF2B5EF4-FFF2-40B4-BE49-F238E27FC236}">
                <a16:creationId xmlns:a16="http://schemas.microsoft.com/office/drawing/2014/main" xmlns="" id="{E64898B0-8875-435C-8ED4-6FEA5FDD564C}"/>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5" name="Marcador de fecha 4">
            <a:extLst>
              <a:ext uri="{FF2B5EF4-FFF2-40B4-BE49-F238E27FC236}">
                <a16:creationId xmlns:a16="http://schemas.microsoft.com/office/drawing/2014/main" xmlns="" id="{EE06E750-79E6-4EEE-951D-8FADAE7157EB}"/>
              </a:ext>
            </a:extLst>
          </p:cNvPr>
          <p:cNvSpPr>
            <a:spLocks noGrp="1"/>
          </p:cNvSpPr>
          <p:nvPr>
            <p:ph type="dt" sz="half" idx="10"/>
          </p:nvPr>
        </p:nvSpPr>
        <p:spPr/>
        <p:txBody>
          <a:bodyPr/>
          <a:lstStyle/>
          <a:p>
            <a:fld id="{69DE79A6-2FFB-4F33-A882-871AFE575933}" type="datetimeFigureOut">
              <a:rPr lang="es-PE" smtClean="0"/>
              <a:t>24/03/2023</a:t>
            </a:fld>
            <a:endParaRPr lang="es-PE"/>
          </a:p>
        </p:txBody>
      </p:sp>
      <p:sp>
        <p:nvSpPr>
          <p:cNvPr id="6" name="Marcador de pie de página 5">
            <a:extLst>
              <a:ext uri="{FF2B5EF4-FFF2-40B4-BE49-F238E27FC236}">
                <a16:creationId xmlns:a16="http://schemas.microsoft.com/office/drawing/2014/main" xmlns="" id="{F83300BA-8A8C-4778-9F9A-63B6A3271C5C}"/>
              </a:ext>
            </a:extLst>
          </p:cNvPr>
          <p:cNvSpPr>
            <a:spLocks noGrp="1"/>
          </p:cNvSpPr>
          <p:nvPr>
            <p:ph type="ftr" sz="quarter" idx="11"/>
          </p:nvPr>
        </p:nvSpPr>
        <p:spPr/>
        <p:txBody>
          <a:bodyPr/>
          <a:lstStyle/>
          <a:p>
            <a:endParaRPr lang="es-PE"/>
          </a:p>
        </p:txBody>
      </p:sp>
      <p:sp>
        <p:nvSpPr>
          <p:cNvPr id="7" name="Marcador de número de diapositiva 6">
            <a:extLst>
              <a:ext uri="{FF2B5EF4-FFF2-40B4-BE49-F238E27FC236}">
                <a16:creationId xmlns:a16="http://schemas.microsoft.com/office/drawing/2014/main" xmlns="" id="{A28B2825-A035-4FE5-BD56-06D2F95BE764}"/>
              </a:ext>
            </a:extLst>
          </p:cNvPr>
          <p:cNvSpPr>
            <a:spLocks noGrp="1"/>
          </p:cNvSpPr>
          <p:nvPr>
            <p:ph type="sldNum" sz="quarter" idx="12"/>
          </p:nvPr>
        </p:nvSpPr>
        <p:spPr/>
        <p:txBody>
          <a:bodyPr/>
          <a:lstStyle/>
          <a:p>
            <a:fld id="{1D0B00A7-09BB-4B27-B578-102F1D2BAC72}" type="slidenum">
              <a:rPr lang="es-PE" smtClean="0"/>
              <a:t>‹Nº›</a:t>
            </a:fld>
            <a:endParaRPr lang="es-PE"/>
          </a:p>
        </p:txBody>
      </p:sp>
    </p:spTree>
    <p:extLst>
      <p:ext uri="{BB962C8B-B14F-4D97-AF65-F5344CB8AC3E}">
        <p14:creationId xmlns:p14="http://schemas.microsoft.com/office/powerpoint/2010/main" val="10712598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0E3E687C-2507-47FD-9FFA-1AA57C84C640}"/>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PE"/>
          </a:p>
        </p:txBody>
      </p:sp>
      <p:sp>
        <p:nvSpPr>
          <p:cNvPr id="3" name="Marcador de texto 2">
            <a:extLst>
              <a:ext uri="{FF2B5EF4-FFF2-40B4-BE49-F238E27FC236}">
                <a16:creationId xmlns:a16="http://schemas.microsoft.com/office/drawing/2014/main" xmlns="" id="{08FBD09E-85B0-4A74-BFF4-846B9E05C21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xmlns="" id="{145CFBDF-EF54-41C4-BB6E-35B9325418FB}"/>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5" name="Marcador de texto 4">
            <a:extLst>
              <a:ext uri="{FF2B5EF4-FFF2-40B4-BE49-F238E27FC236}">
                <a16:creationId xmlns:a16="http://schemas.microsoft.com/office/drawing/2014/main" xmlns="" id="{336A632E-AF08-4831-93CD-287FEE71173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xmlns="" id="{A155F7E8-6D17-466E-98B9-9179BCB96F66}"/>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7" name="Marcador de fecha 6">
            <a:extLst>
              <a:ext uri="{FF2B5EF4-FFF2-40B4-BE49-F238E27FC236}">
                <a16:creationId xmlns:a16="http://schemas.microsoft.com/office/drawing/2014/main" xmlns="" id="{B2896D76-76C6-4E3F-A1BE-7269A4AF2E85}"/>
              </a:ext>
            </a:extLst>
          </p:cNvPr>
          <p:cNvSpPr>
            <a:spLocks noGrp="1"/>
          </p:cNvSpPr>
          <p:nvPr>
            <p:ph type="dt" sz="half" idx="10"/>
          </p:nvPr>
        </p:nvSpPr>
        <p:spPr/>
        <p:txBody>
          <a:bodyPr/>
          <a:lstStyle/>
          <a:p>
            <a:fld id="{69DE79A6-2FFB-4F33-A882-871AFE575933}" type="datetimeFigureOut">
              <a:rPr lang="es-PE" smtClean="0"/>
              <a:t>24/03/2023</a:t>
            </a:fld>
            <a:endParaRPr lang="es-PE"/>
          </a:p>
        </p:txBody>
      </p:sp>
      <p:sp>
        <p:nvSpPr>
          <p:cNvPr id="8" name="Marcador de pie de página 7">
            <a:extLst>
              <a:ext uri="{FF2B5EF4-FFF2-40B4-BE49-F238E27FC236}">
                <a16:creationId xmlns:a16="http://schemas.microsoft.com/office/drawing/2014/main" xmlns="" id="{24E7D988-5D00-4816-BD6B-D01A5E1C37D4}"/>
              </a:ext>
            </a:extLst>
          </p:cNvPr>
          <p:cNvSpPr>
            <a:spLocks noGrp="1"/>
          </p:cNvSpPr>
          <p:nvPr>
            <p:ph type="ftr" sz="quarter" idx="11"/>
          </p:nvPr>
        </p:nvSpPr>
        <p:spPr/>
        <p:txBody>
          <a:bodyPr/>
          <a:lstStyle/>
          <a:p>
            <a:endParaRPr lang="es-PE"/>
          </a:p>
        </p:txBody>
      </p:sp>
      <p:sp>
        <p:nvSpPr>
          <p:cNvPr id="9" name="Marcador de número de diapositiva 8">
            <a:extLst>
              <a:ext uri="{FF2B5EF4-FFF2-40B4-BE49-F238E27FC236}">
                <a16:creationId xmlns:a16="http://schemas.microsoft.com/office/drawing/2014/main" xmlns="" id="{8822668C-7590-43C5-85A8-A1B251822CC8}"/>
              </a:ext>
            </a:extLst>
          </p:cNvPr>
          <p:cNvSpPr>
            <a:spLocks noGrp="1"/>
          </p:cNvSpPr>
          <p:nvPr>
            <p:ph type="sldNum" sz="quarter" idx="12"/>
          </p:nvPr>
        </p:nvSpPr>
        <p:spPr/>
        <p:txBody>
          <a:bodyPr/>
          <a:lstStyle/>
          <a:p>
            <a:fld id="{1D0B00A7-09BB-4B27-B578-102F1D2BAC72}" type="slidenum">
              <a:rPr lang="es-PE" smtClean="0"/>
              <a:t>‹Nº›</a:t>
            </a:fld>
            <a:endParaRPr lang="es-PE"/>
          </a:p>
        </p:txBody>
      </p:sp>
    </p:spTree>
    <p:extLst>
      <p:ext uri="{BB962C8B-B14F-4D97-AF65-F5344CB8AC3E}">
        <p14:creationId xmlns:p14="http://schemas.microsoft.com/office/powerpoint/2010/main" val="35275912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1115CDE9-DF4C-463B-A508-3FC8B8335604}"/>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fecha 2">
            <a:extLst>
              <a:ext uri="{FF2B5EF4-FFF2-40B4-BE49-F238E27FC236}">
                <a16:creationId xmlns:a16="http://schemas.microsoft.com/office/drawing/2014/main" xmlns="" id="{86FE47C3-D869-4A0D-A779-6629D031F097}"/>
              </a:ext>
            </a:extLst>
          </p:cNvPr>
          <p:cNvSpPr>
            <a:spLocks noGrp="1"/>
          </p:cNvSpPr>
          <p:nvPr>
            <p:ph type="dt" sz="half" idx="10"/>
          </p:nvPr>
        </p:nvSpPr>
        <p:spPr/>
        <p:txBody>
          <a:bodyPr/>
          <a:lstStyle/>
          <a:p>
            <a:fld id="{69DE79A6-2FFB-4F33-A882-871AFE575933}" type="datetimeFigureOut">
              <a:rPr lang="es-PE" smtClean="0"/>
              <a:t>24/03/2023</a:t>
            </a:fld>
            <a:endParaRPr lang="es-PE"/>
          </a:p>
        </p:txBody>
      </p:sp>
      <p:sp>
        <p:nvSpPr>
          <p:cNvPr id="4" name="Marcador de pie de página 3">
            <a:extLst>
              <a:ext uri="{FF2B5EF4-FFF2-40B4-BE49-F238E27FC236}">
                <a16:creationId xmlns:a16="http://schemas.microsoft.com/office/drawing/2014/main" xmlns="" id="{F63C2F07-997D-4624-B9D4-B3096A683190}"/>
              </a:ext>
            </a:extLst>
          </p:cNvPr>
          <p:cNvSpPr>
            <a:spLocks noGrp="1"/>
          </p:cNvSpPr>
          <p:nvPr>
            <p:ph type="ftr" sz="quarter" idx="11"/>
          </p:nvPr>
        </p:nvSpPr>
        <p:spPr/>
        <p:txBody>
          <a:bodyPr/>
          <a:lstStyle/>
          <a:p>
            <a:endParaRPr lang="es-PE"/>
          </a:p>
        </p:txBody>
      </p:sp>
      <p:sp>
        <p:nvSpPr>
          <p:cNvPr id="5" name="Marcador de número de diapositiva 4">
            <a:extLst>
              <a:ext uri="{FF2B5EF4-FFF2-40B4-BE49-F238E27FC236}">
                <a16:creationId xmlns:a16="http://schemas.microsoft.com/office/drawing/2014/main" xmlns="" id="{A8C4938A-C24D-46D8-99A5-903E13440F54}"/>
              </a:ext>
            </a:extLst>
          </p:cNvPr>
          <p:cNvSpPr>
            <a:spLocks noGrp="1"/>
          </p:cNvSpPr>
          <p:nvPr>
            <p:ph type="sldNum" sz="quarter" idx="12"/>
          </p:nvPr>
        </p:nvSpPr>
        <p:spPr/>
        <p:txBody>
          <a:bodyPr/>
          <a:lstStyle/>
          <a:p>
            <a:fld id="{1D0B00A7-09BB-4B27-B578-102F1D2BAC72}" type="slidenum">
              <a:rPr lang="es-PE" smtClean="0"/>
              <a:t>‹Nº›</a:t>
            </a:fld>
            <a:endParaRPr lang="es-PE"/>
          </a:p>
        </p:txBody>
      </p:sp>
    </p:spTree>
    <p:extLst>
      <p:ext uri="{BB962C8B-B14F-4D97-AF65-F5344CB8AC3E}">
        <p14:creationId xmlns:p14="http://schemas.microsoft.com/office/powerpoint/2010/main" val="3069383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xmlns="" id="{37902493-1B1E-4996-BA53-429169E07048}"/>
              </a:ext>
            </a:extLst>
          </p:cNvPr>
          <p:cNvSpPr>
            <a:spLocks noGrp="1"/>
          </p:cNvSpPr>
          <p:nvPr>
            <p:ph type="dt" sz="half" idx="10"/>
          </p:nvPr>
        </p:nvSpPr>
        <p:spPr/>
        <p:txBody>
          <a:bodyPr/>
          <a:lstStyle/>
          <a:p>
            <a:fld id="{69DE79A6-2FFB-4F33-A882-871AFE575933}" type="datetimeFigureOut">
              <a:rPr lang="es-PE" smtClean="0"/>
              <a:t>24/03/2023</a:t>
            </a:fld>
            <a:endParaRPr lang="es-PE"/>
          </a:p>
        </p:txBody>
      </p:sp>
      <p:sp>
        <p:nvSpPr>
          <p:cNvPr id="3" name="Marcador de pie de página 2">
            <a:extLst>
              <a:ext uri="{FF2B5EF4-FFF2-40B4-BE49-F238E27FC236}">
                <a16:creationId xmlns:a16="http://schemas.microsoft.com/office/drawing/2014/main" xmlns="" id="{9E5B0E2D-12E3-4F4A-8A80-3DC90D379C70}"/>
              </a:ext>
            </a:extLst>
          </p:cNvPr>
          <p:cNvSpPr>
            <a:spLocks noGrp="1"/>
          </p:cNvSpPr>
          <p:nvPr>
            <p:ph type="ftr" sz="quarter" idx="11"/>
          </p:nvPr>
        </p:nvSpPr>
        <p:spPr/>
        <p:txBody>
          <a:bodyPr/>
          <a:lstStyle/>
          <a:p>
            <a:endParaRPr lang="es-PE"/>
          </a:p>
        </p:txBody>
      </p:sp>
      <p:sp>
        <p:nvSpPr>
          <p:cNvPr id="4" name="Marcador de número de diapositiva 3">
            <a:extLst>
              <a:ext uri="{FF2B5EF4-FFF2-40B4-BE49-F238E27FC236}">
                <a16:creationId xmlns:a16="http://schemas.microsoft.com/office/drawing/2014/main" xmlns="" id="{4B946341-C959-4510-BD9C-6AA9A2CB8AB7}"/>
              </a:ext>
            </a:extLst>
          </p:cNvPr>
          <p:cNvSpPr>
            <a:spLocks noGrp="1"/>
          </p:cNvSpPr>
          <p:nvPr>
            <p:ph type="sldNum" sz="quarter" idx="12"/>
          </p:nvPr>
        </p:nvSpPr>
        <p:spPr/>
        <p:txBody>
          <a:bodyPr/>
          <a:lstStyle/>
          <a:p>
            <a:fld id="{1D0B00A7-09BB-4B27-B578-102F1D2BAC72}" type="slidenum">
              <a:rPr lang="es-PE" smtClean="0"/>
              <a:t>‹Nº›</a:t>
            </a:fld>
            <a:endParaRPr lang="es-PE"/>
          </a:p>
        </p:txBody>
      </p:sp>
    </p:spTree>
    <p:extLst>
      <p:ext uri="{BB962C8B-B14F-4D97-AF65-F5344CB8AC3E}">
        <p14:creationId xmlns:p14="http://schemas.microsoft.com/office/powerpoint/2010/main" val="453871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B920506-9930-40B4-8BA3-1B9946E2E2CF}"/>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PE"/>
          </a:p>
        </p:txBody>
      </p:sp>
      <p:sp>
        <p:nvSpPr>
          <p:cNvPr id="3" name="Marcador de contenido 2">
            <a:extLst>
              <a:ext uri="{FF2B5EF4-FFF2-40B4-BE49-F238E27FC236}">
                <a16:creationId xmlns:a16="http://schemas.microsoft.com/office/drawing/2014/main" xmlns="" id="{9C27D7B2-B084-4177-8946-5C4B56B186E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texto 3">
            <a:extLst>
              <a:ext uri="{FF2B5EF4-FFF2-40B4-BE49-F238E27FC236}">
                <a16:creationId xmlns:a16="http://schemas.microsoft.com/office/drawing/2014/main" xmlns="" id="{A4E2EC95-BE60-41B5-9C74-0B6293D3FD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xmlns="" id="{5DB8956C-EF0D-4D27-A8D2-C796DF912833}"/>
              </a:ext>
            </a:extLst>
          </p:cNvPr>
          <p:cNvSpPr>
            <a:spLocks noGrp="1"/>
          </p:cNvSpPr>
          <p:nvPr>
            <p:ph type="dt" sz="half" idx="10"/>
          </p:nvPr>
        </p:nvSpPr>
        <p:spPr/>
        <p:txBody>
          <a:bodyPr/>
          <a:lstStyle/>
          <a:p>
            <a:fld id="{69DE79A6-2FFB-4F33-A882-871AFE575933}" type="datetimeFigureOut">
              <a:rPr lang="es-PE" smtClean="0"/>
              <a:t>24/03/2023</a:t>
            </a:fld>
            <a:endParaRPr lang="es-PE"/>
          </a:p>
        </p:txBody>
      </p:sp>
      <p:sp>
        <p:nvSpPr>
          <p:cNvPr id="6" name="Marcador de pie de página 5">
            <a:extLst>
              <a:ext uri="{FF2B5EF4-FFF2-40B4-BE49-F238E27FC236}">
                <a16:creationId xmlns:a16="http://schemas.microsoft.com/office/drawing/2014/main" xmlns="" id="{2D480E12-097F-4A9B-966A-2AFB51CC79C1}"/>
              </a:ext>
            </a:extLst>
          </p:cNvPr>
          <p:cNvSpPr>
            <a:spLocks noGrp="1"/>
          </p:cNvSpPr>
          <p:nvPr>
            <p:ph type="ftr" sz="quarter" idx="11"/>
          </p:nvPr>
        </p:nvSpPr>
        <p:spPr/>
        <p:txBody>
          <a:bodyPr/>
          <a:lstStyle/>
          <a:p>
            <a:endParaRPr lang="es-PE"/>
          </a:p>
        </p:txBody>
      </p:sp>
      <p:sp>
        <p:nvSpPr>
          <p:cNvPr id="7" name="Marcador de número de diapositiva 6">
            <a:extLst>
              <a:ext uri="{FF2B5EF4-FFF2-40B4-BE49-F238E27FC236}">
                <a16:creationId xmlns:a16="http://schemas.microsoft.com/office/drawing/2014/main" xmlns="" id="{3B8DA349-7DC9-4E86-8C0E-C08E022C3CA0}"/>
              </a:ext>
            </a:extLst>
          </p:cNvPr>
          <p:cNvSpPr>
            <a:spLocks noGrp="1"/>
          </p:cNvSpPr>
          <p:nvPr>
            <p:ph type="sldNum" sz="quarter" idx="12"/>
          </p:nvPr>
        </p:nvSpPr>
        <p:spPr/>
        <p:txBody>
          <a:bodyPr/>
          <a:lstStyle/>
          <a:p>
            <a:fld id="{1D0B00A7-09BB-4B27-B578-102F1D2BAC72}" type="slidenum">
              <a:rPr lang="es-PE" smtClean="0"/>
              <a:t>‹Nº›</a:t>
            </a:fld>
            <a:endParaRPr lang="es-PE"/>
          </a:p>
        </p:txBody>
      </p:sp>
    </p:spTree>
    <p:extLst>
      <p:ext uri="{BB962C8B-B14F-4D97-AF65-F5344CB8AC3E}">
        <p14:creationId xmlns:p14="http://schemas.microsoft.com/office/powerpoint/2010/main" val="1357875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06A749BE-42F7-498A-AC65-F908E9E3736C}"/>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PE"/>
          </a:p>
        </p:txBody>
      </p:sp>
      <p:sp>
        <p:nvSpPr>
          <p:cNvPr id="3" name="Marcador de posición de imagen 2">
            <a:extLst>
              <a:ext uri="{FF2B5EF4-FFF2-40B4-BE49-F238E27FC236}">
                <a16:creationId xmlns:a16="http://schemas.microsoft.com/office/drawing/2014/main" xmlns="" id="{E4967A94-C271-4F2D-B4C6-9C5B2730F36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E"/>
          </a:p>
        </p:txBody>
      </p:sp>
      <p:sp>
        <p:nvSpPr>
          <p:cNvPr id="4" name="Marcador de texto 3">
            <a:extLst>
              <a:ext uri="{FF2B5EF4-FFF2-40B4-BE49-F238E27FC236}">
                <a16:creationId xmlns:a16="http://schemas.microsoft.com/office/drawing/2014/main" xmlns="" id="{801C760D-3419-4985-BD78-C853EDCCF9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xmlns="" id="{B35037ED-A48B-4FCA-B2D9-5C69260FB6B3}"/>
              </a:ext>
            </a:extLst>
          </p:cNvPr>
          <p:cNvSpPr>
            <a:spLocks noGrp="1"/>
          </p:cNvSpPr>
          <p:nvPr>
            <p:ph type="dt" sz="half" idx="10"/>
          </p:nvPr>
        </p:nvSpPr>
        <p:spPr/>
        <p:txBody>
          <a:bodyPr/>
          <a:lstStyle/>
          <a:p>
            <a:fld id="{69DE79A6-2FFB-4F33-A882-871AFE575933}" type="datetimeFigureOut">
              <a:rPr lang="es-PE" smtClean="0"/>
              <a:t>24/03/2023</a:t>
            </a:fld>
            <a:endParaRPr lang="es-PE"/>
          </a:p>
        </p:txBody>
      </p:sp>
      <p:sp>
        <p:nvSpPr>
          <p:cNvPr id="6" name="Marcador de pie de página 5">
            <a:extLst>
              <a:ext uri="{FF2B5EF4-FFF2-40B4-BE49-F238E27FC236}">
                <a16:creationId xmlns:a16="http://schemas.microsoft.com/office/drawing/2014/main" xmlns="" id="{C2A01E4E-5319-4994-978A-ACD3D213B891}"/>
              </a:ext>
            </a:extLst>
          </p:cNvPr>
          <p:cNvSpPr>
            <a:spLocks noGrp="1"/>
          </p:cNvSpPr>
          <p:nvPr>
            <p:ph type="ftr" sz="quarter" idx="11"/>
          </p:nvPr>
        </p:nvSpPr>
        <p:spPr/>
        <p:txBody>
          <a:bodyPr/>
          <a:lstStyle/>
          <a:p>
            <a:endParaRPr lang="es-PE"/>
          </a:p>
        </p:txBody>
      </p:sp>
      <p:sp>
        <p:nvSpPr>
          <p:cNvPr id="7" name="Marcador de número de diapositiva 6">
            <a:extLst>
              <a:ext uri="{FF2B5EF4-FFF2-40B4-BE49-F238E27FC236}">
                <a16:creationId xmlns:a16="http://schemas.microsoft.com/office/drawing/2014/main" xmlns="" id="{1F184C24-C71A-4602-90CD-2714CE2EEF23}"/>
              </a:ext>
            </a:extLst>
          </p:cNvPr>
          <p:cNvSpPr>
            <a:spLocks noGrp="1"/>
          </p:cNvSpPr>
          <p:nvPr>
            <p:ph type="sldNum" sz="quarter" idx="12"/>
          </p:nvPr>
        </p:nvSpPr>
        <p:spPr/>
        <p:txBody>
          <a:bodyPr/>
          <a:lstStyle/>
          <a:p>
            <a:fld id="{1D0B00A7-09BB-4B27-B578-102F1D2BAC72}" type="slidenum">
              <a:rPr lang="es-PE" smtClean="0"/>
              <a:t>‹Nº›</a:t>
            </a:fld>
            <a:endParaRPr lang="es-PE"/>
          </a:p>
        </p:txBody>
      </p:sp>
    </p:spTree>
    <p:extLst>
      <p:ext uri="{BB962C8B-B14F-4D97-AF65-F5344CB8AC3E}">
        <p14:creationId xmlns:p14="http://schemas.microsoft.com/office/powerpoint/2010/main" val="29041997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xmlns="" id="{98C12608-0692-46FC-94C7-3BDB3236048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PE"/>
          </a:p>
        </p:txBody>
      </p:sp>
      <p:sp>
        <p:nvSpPr>
          <p:cNvPr id="3" name="Marcador de texto 2">
            <a:extLst>
              <a:ext uri="{FF2B5EF4-FFF2-40B4-BE49-F238E27FC236}">
                <a16:creationId xmlns:a16="http://schemas.microsoft.com/office/drawing/2014/main" xmlns="" id="{6846C693-6FBC-4D82-A147-34831BB6A57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xmlns="" id="{61E9D90C-F072-497F-B567-3B4E95C7D91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DE79A6-2FFB-4F33-A882-871AFE575933}" type="datetimeFigureOut">
              <a:rPr lang="es-PE" smtClean="0"/>
              <a:t>24/03/2023</a:t>
            </a:fld>
            <a:endParaRPr lang="es-PE"/>
          </a:p>
        </p:txBody>
      </p:sp>
      <p:sp>
        <p:nvSpPr>
          <p:cNvPr id="5" name="Marcador de pie de página 4">
            <a:extLst>
              <a:ext uri="{FF2B5EF4-FFF2-40B4-BE49-F238E27FC236}">
                <a16:creationId xmlns:a16="http://schemas.microsoft.com/office/drawing/2014/main" xmlns="" id="{22A0FEF4-72CF-468B-9F87-24E1FD915B2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PE"/>
          </a:p>
        </p:txBody>
      </p:sp>
      <p:sp>
        <p:nvSpPr>
          <p:cNvPr id="6" name="Marcador de número de diapositiva 5">
            <a:extLst>
              <a:ext uri="{FF2B5EF4-FFF2-40B4-BE49-F238E27FC236}">
                <a16:creationId xmlns:a16="http://schemas.microsoft.com/office/drawing/2014/main" xmlns="" id="{4A20333C-6CEC-4F78-B0D3-FA877A2D946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0B00A7-09BB-4B27-B578-102F1D2BAC72}" type="slidenum">
              <a:rPr lang="es-PE" smtClean="0"/>
              <a:t>‹Nº›</a:t>
            </a:fld>
            <a:endParaRPr lang="es-PE"/>
          </a:p>
        </p:txBody>
      </p:sp>
    </p:spTree>
    <p:extLst>
      <p:ext uri="{BB962C8B-B14F-4D97-AF65-F5344CB8AC3E}">
        <p14:creationId xmlns:p14="http://schemas.microsoft.com/office/powerpoint/2010/main" val="14669693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22604783-89E8-46FC-B2CE-084042C6E4E7}"/>
              </a:ext>
            </a:extLst>
          </p:cNvPr>
          <p:cNvSpPr>
            <a:spLocks noGrp="1"/>
          </p:cNvSpPr>
          <p:nvPr>
            <p:ph type="title"/>
          </p:nvPr>
        </p:nvSpPr>
        <p:spPr/>
        <p:txBody>
          <a:bodyPr/>
          <a:lstStyle/>
          <a:p>
            <a:r>
              <a:rPr lang="es-PE" dirty="0"/>
              <a:t>Ley del Servicio Civil Ley </a:t>
            </a:r>
            <a:r>
              <a:rPr lang="es-PE" dirty="0" err="1"/>
              <a:t>Nº</a:t>
            </a:r>
            <a:r>
              <a:rPr lang="es-PE" dirty="0"/>
              <a:t> 30057 y su Reglamento D. S. </a:t>
            </a:r>
            <a:r>
              <a:rPr lang="es-PE" dirty="0" err="1"/>
              <a:t>N°</a:t>
            </a:r>
            <a:r>
              <a:rPr lang="es-PE" dirty="0"/>
              <a:t> 040-2014-PCM</a:t>
            </a:r>
          </a:p>
        </p:txBody>
      </p:sp>
      <p:sp>
        <p:nvSpPr>
          <p:cNvPr id="3" name="Marcador de contenido 2">
            <a:extLst>
              <a:ext uri="{FF2B5EF4-FFF2-40B4-BE49-F238E27FC236}">
                <a16:creationId xmlns:a16="http://schemas.microsoft.com/office/drawing/2014/main" xmlns="" id="{7E045FC5-7B0A-4175-95C1-51ADEFF63BD2}"/>
              </a:ext>
            </a:extLst>
          </p:cNvPr>
          <p:cNvSpPr>
            <a:spLocks noGrp="1"/>
          </p:cNvSpPr>
          <p:nvPr>
            <p:ph idx="1"/>
          </p:nvPr>
        </p:nvSpPr>
        <p:spPr/>
        <p:txBody>
          <a:bodyPr>
            <a:normAutofit lnSpcReduction="10000"/>
          </a:bodyPr>
          <a:lstStyle/>
          <a:p>
            <a:r>
              <a:rPr lang="es-PE" dirty="0"/>
              <a:t>CAPÍTULO V: DERECHOS Y OBLIGACIONES DEL PERSONAL DEL SERVICIO CIVIL</a:t>
            </a:r>
          </a:p>
          <a:p>
            <a:pPr lvl="1"/>
            <a:r>
              <a:rPr lang="es-PE" dirty="0"/>
              <a:t>Artículo 35. Derechos individuales del servidor civil El servidor civil tiene los siguientes derechos:</a:t>
            </a:r>
          </a:p>
          <a:p>
            <a:pPr lvl="2"/>
            <a:r>
              <a:rPr lang="es-PE" dirty="0"/>
              <a:t>f) Impugnar ante las instancias correspondientes las decisiones que afecten sus derechos.</a:t>
            </a:r>
          </a:p>
          <a:p>
            <a:pPr lvl="2"/>
            <a:r>
              <a:rPr lang="es-PE" dirty="0"/>
              <a:t>l) Contar con la defensa y asesoría legal, asesoría contable, económica o afín, con cargo a los recursos de la entidad para su defensa en procesos judiciales, administrativos, constitucionales, arbitrales, investigaciones congresales y policiales, ya sea por omisiones, actos o decisiones adoptadas o ejecutadas en el ejercicio de sus funciones, inclusive como consecuencia de encargos, aun cuando al momento de iniciarse el proceso hubiese concluido la vinculación con la entidad. Si al finalizar el proceso se demostrara responsabilidad, el beneficiario debe reembolsar el costo del asesoramiento y de la defensa especializados.</a:t>
            </a:r>
          </a:p>
        </p:txBody>
      </p:sp>
    </p:spTree>
    <p:extLst>
      <p:ext uri="{BB962C8B-B14F-4D97-AF65-F5344CB8AC3E}">
        <p14:creationId xmlns:p14="http://schemas.microsoft.com/office/powerpoint/2010/main" val="6563444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xmlns="" id="{83329635-1095-4C68-92A1-05D040D3965D}"/>
              </a:ext>
            </a:extLst>
          </p:cNvPr>
          <p:cNvSpPr>
            <a:spLocks noGrp="1"/>
          </p:cNvSpPr>
          <p:nvPr>
            <p:ph idx="1"/>
          </p:nvPr>
        </p:nvSpPr>
        <p:spPr>
          <a:xfrm>
            <a:off x="729842" y="427839"/>
            <a:ext cx="10623958" cy="5749124"/>
          </a:xfrm>
        </p:spPr>
        <p:txBody>
          <a:bodyPr>
            <a:normAutofit fontScale="55000" lnSpcReduction="20000"/>
          </a:bodyPr>
          <a:lstStyle/>
          <a:p>
            <a:pPr algn="just"/>
            <a:r>
              <a:rPr lang="es-PE" dirty="0"/>
              <a:t>Artículo 89. La amonestación </a:t>
            </a:r>
          </a:p>
          <a:p>
            <a:pPr marL="0" indent="0" algn="just">
              <a:buNone/>
            </a:pPr>
            <a:r>
              <a:rPr lang="es-PE" dirty="0"/>
              <a:t>La amonestación es verbal o escrita. </a:t>
            </a:r>
          </a:p>
          <a:p>
            <a:pPr marL="0" indent="0" algn="just">
              <a:buNone/>
            </a:pPr>
            <a:r>
              <a:rPr lang="es-PE" dirty="0"/>
              <a:t>La amonestación verbal la efectúa el jefe inmediato en forma personal y reservada. </a:t>
            </a:r>
          </a:p>
          <a:p>
            <a:pPr marL="0" indent="0" algn="just">
              <a:buNone/>
            </a:pPr>
            <a:r>
              <a:rPr lang="es-PE" dirty="0"/>
              <a:t>Para el caso de amonestación escrita la sanción se aplica previo proceso administrativo disciplinario. </a:t>
            </a:r>
          </a:p>
          <a:p>
            <a:pPr marL="0" indent="0" algn="just">
              <a:buNone/>
            </a:pPr>
            <a:r>
              <a:rPr lang="es-PE" dirty="0"/>
              <a:t>Es impuesta por el jefe inmediato. </a:t>
            </a:r>
          </a:p>
          <a:p>
            <a:pPr marL="0" indent="0" algn="just">
              <a:buNone/>
            </a:pPr>
            <a:r>
              <a:rPr lang="es-PE" dirty="0"/>
              <a:t>La sanción se oficializa por resolución del jefe de recursos humanos o quien haga sus veces. </a:t>
            </a:r>
          </a:p>
          <a:p>
            <a:pPr marL="0" indent="0" algn="just">
              <a:buNone/>
            </a:pPr>
            <a:r>
              <a:rPr lang="es-PE" dirty="0"/>
              <a:t>La apelación es resuelta por el jefe de recursos humanos o quien haga sus veces.</a:t>
            </a:r>
          </a:p>
          <a:p>
            <a:pPr algn="just"/>
            <a:r>
              <a:rPr lang="es-PE" dirty="0"/>
              <a:t>Artículo 90. La suspensión y la destitución </a:t>
            </a:r>
          </a:p>
          <a:p>
            <a:pPr marL="0" indent="0" algn="just">
              <a:buNone/>
            </a:pPr>
            <a:r>
              <a:rPr lang="es-PE" u="sng" dirty="0"/>
              <a:t>La suspensión </a:t>
            </a:r>
            <a:r>
              <a:rPr lang="es-PE" dirty="0"/>
              <a:t>sin goce de remuneraciones se aplica hasta por un máximo de trescientos sesenta y cinco (365) días calendario previo procedimiento administrativo disciplinario. </a:t>
            </a:r>
          </a:p>
          <a:p>
            <a:pPr marL="0" indent="0" algn="just">
              <a:buNone/>
            </a:pPr>
            <a:r>
              <a:rPr lang="es-PE" dirty="0"/>
              <a:t>El número de días de suspensión es propuesto por el jefe inmediato y aprobado por el jefe de recursos humanos o quien haga sus veces, el cual puede modificar la sanción propuesta. </a:t>
            </a:r>
          </a:p>
          <a:p>
            <a:pPr marL="0" indent="0" algn="just">
              <a:buNone/>
            </a:pPr>
            <a:r>
              <a:rPr lang="es-PE" dirty="0"/>
              <a:t>La sanción se oficializa por resolución del jefe de recursos humanos o quien haga su veces. </a:t>
            </a:r>
          </a:p>
          <a:p>
            <a:pPr marL="0" indent="0" algn="just">
              <a:buNone/>
            </a:pPr>
            <a:r>
              <a:rPr lang="es-PE" dirty="0"/>
              <a:t>La apelación es resuelta por el Tribunal del Servicio Civil. </a:t>
            </a:r>
          </a:p>
          <a:p>
            <a:pPr marL="0" indent="0" algn="just">
              <a:buNone/>
            </a:pPr>
            <a:r>
              <a:rPr lang="es-PE" u="sng" dirty="0"/>
              <a:t>La destitución </a:t>
            </a:r>
            <a:r>
              <a:rPr lang="es-PE" dirty="0"/>
              <a:t>se aplica previo proceso administrativo disciplinario por el jefe de recursos humanos o quien haga sus veces. </a:t>
            </a:r>
          </a:p>
          <a:p>
            <a:pPr marL="0" indent="0" algn="just">
              <a:buNone/>
            </a:pPr>
            <a:r>
              <a:rPr lang="es-PE" dirty="0"/>
              <a:t>Es propuesta por el jefe de recursos humanos o quien haga sus veces y aprobada por el titular de la entidad pública, el cual puede modificar la sanción propuesta. </a:t>
            </a:r>
          </a:p>
          <a:p>
            <a:pPr marL="0" indent="0" algn="just">
              <a:buNone/>
            </a:pPr>
            <a:r>
              <a:rPr lang="es-PE" dirty="0"/>
              <a:t>Se oficializa por resolución del titular de la entidad pública. </a:t>
            </a:r>
          </a:p>
          <a:p>
            <a:pPr marL="0" indent="0" algn="just">
              <a:buNone/>
            </a:pPr>
            <a:r>
              <a:rPr lang="es-PE" dirty="0"/>
              <a:t>La apelación es resuelta por el Tribunal del Servicio Civil.</a:t>
            </a:r>
          </a:p>
        </p:txBody>
      </p:sp>
    </p:spTree>
    <p:extLst>
      <p:ext uri="{BB962C8B-B14F-4D97-AF65-F5344CB8AC3E}">
        <p14:creationId xmlns:p14="http://schemas.microsoft.com/office/powerpoint/2010/main" val="19295180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779BEDA0-B2BC-44A6-A3CB-14AC372B3B3A}"/>
              </a:ext>
            </a:extLst>
          </p:cNvPr>
          <p:cNvSpPr>
            <a:spLocks noGrp="1"/>
          </p:cNvSpPr>
          <p:nvPr>
            <p:ph type="title"/>
          </p:nvPr>
        </p:nvSpPr>
        <p:spPr/>
        <p:txBody>
          <a:bodyPr/>
          <a:lstStyle/>
          <a:p>
            <a:endParaRPr lang="es-PE"/>
          </a:p>
        </p:txBody>
      </p:sp>
      <p:sp>
        <p:nvSpPr>
          <p:cNvPr id="3" name="Marcador de contenido 2">
            <a:extLst>
              <a:ext uri="{FF2B5EF4-FFF2-40B4-BE49-F238E27FC236}">
                <a16:creationId xmlns:a16="http://schemas.microsoft.com/office/drawing/2014/main" xmlns="" id="{E86B81CE-0109-48B4-AFF3-855E3389C930}"/>
              </a:ext>
            </a:extLst>
          </p:cNvPr>
          <p:cNvSpPr>
            <a:spLocks noGrp="1"/>
          </p:cNvSpPr>
          <p:nvPr>
            <p:ph idx="1"/>
          </p:nvPr>
        </p:nvSpPr>
        <p:spPr/>
        <p:txBody>
          <a:bodyPr>
            <a:normAutofit fontScale="92500" lnSpcReduction="20000"/>
          </a:bodyPr>
          <a:lstStyle/>
          <a:p>
            <a:pPr algn="just"/>
            <a:r>
              <a:rPr lang="es-PE" dirty="0"/>
              <a:t>Artículo 91. Graduación de la sanción</a:t>
            </a:r>
          </a:p>
          <a:p>
            <a:pPr marL="0" indent="0" algn="just">
              <a:buNone/>
            </a:pPr>
            <a:r>
              <a:rPr lang="es-PE" dirty="0"/>
              <a:t>Los actos de la Administración Pública que impongan sanciones disciplinarias deben estar debidamente motivados de modo expreso y claro, identificando la relación entre los hechos y las faltas, y los criterios para la determinación de la sanción establecidos en la presente Ley. </a:t>
            </a:r>
          </a:p>
          <a:p>
            <a:pPr marL="0" indent="0" algn="just">
              <a:buNone/>
            </a:pPr>
            <a:r>
              <a:rPr lang="es-PE" dirty="0"/>
              <a:t>La sanción corresponde a la magnitud de las faltas, según su menor o mayor gravedad. </a:t>
            </a:r>
          </a:p>
          <a:p>
            <a:pPr marL="0" indent="0" algn="just">
              <a:buNone/>
            </a:pPr>
            <a:r>
              <a:rPr lang="es-PE" dirty="0"/>
              <a:t>Su aplicación no es necesariamente correlativa ni automática. </a:t>
            </a:r>
          </a:p>
          <a:p>
            <a:pPr marL="0" indent="0" algn="just">
              <a:buNone/>
            </a:pPr>
            <a:r>
              <a:rPr lang="es-PE" dirty="0"/>
              <a:t>En cada caso la entidad pública debe contemplar no sólo la naturaleza de la infracción sino también los antecedentes del servidor. </a:t>
            </a:r>
          </a:p>
          <a:p>
            <a:pPr marL="0" indent="0" algn="just">
              <a:buNone/>
            </a:pPr>
            <a:r>
              <a:rPr lang="es-PE" dirty="0"/>
              <a:t>Los descuentos por tardanzas e inasistencia no tienen naturaleza disciplinaria, por lo que no eximen de la aplicación de la debida sanción.</a:t>
            </a:r>
          </a:p>
          <a:p>
            <a:endParaRPr lang="es-PE" dirty="0"/>
          </a:p>
        </p:txBody>
      </p:sp>
    </p:spTree>
    <p:extLst>
      <p:ext uri="{BB962C8B-B14F-4D97-AF65-F5344CB8AC3E}">
        <p14:creationId xmlns:p14="http://schemas.microsoft.com/office/powerpoint/2010/main" val="4931200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xmlns="" id="{C52372B4-A0CC-4F4F-90C2-B58E4F02848E}"/>
              </a:ext>
            </a:extLst>
          </p:cNvPr>
          <p:cNvSpPr>
            <a:spLocks noGrp="1"/>
          </p:cNvSpPr>
          <p:nvPr>
            <p:ph idx="1"/>
          </p:nvPr>
        </p:nvSpPr>
        <p:spPr>
          <a:xfrm>
            <a:off x="721453" y="520117"/>
            <a:ext cx="10632347" cy="5656846"/>
          </a:xfrm>
        </p:spPr>
        <p:txBody>
          <a:bodyPr>
            <a:normAutofit fontScale="70000" lnSpcReduction="20000"/>
          </a:bodyPr>
          <a:lstStyle/>
          <a:p>
            <a:pPr marL="0" indent="0" algn="just">
              <a:buNone/>
            </a:pPr>
            <a:r>
              <a:rPr lang="es-PE" dirty="0"/>
              <a:t>Artículo 92. Autoridades </a:t>
            </a:r>
          </a:p>
          <a:p>
            <a:pPr algn="just"/>
            <a:r>
              <a:rPr lang="es-PE" dirty="0"/>
              <a:t>Son autoridades del procedimiento administrativo disciplinario: </a:t>
            </a:r>
          </a:p>
          <a:p>
            <a:pPr lvl="1" algn="just"/>
            <a:r>
              <a:rPr lang="es-PE" dirty="0"/>
              <a:t>a) El jefe inmediato del presunto infractor. </a:t>
            </a:r>
          </a:p>
          <a:p>
            <a:pPr lvl="1" algn="just"/>
            <a:r>
              <a:rPr lang="es-PE" dirty="0"/>
              <a:t>b) El jefe de recursos humanos o quien haga sus veces. </a:t>
            </a:r>
          </a:p>
          <a:p>
            <a:pPr lvl="1" algn="just"/>
            <a:r>
              <a:rPr lang="es-PE" dirty="0"/>
              <a:t>c) El titular de la entidad. </a:t>
            </a:r>
          </a:p>
          <a:p>
            <a:pPr lvl="1" algn="just"/>
            <a:r>
              <a:rPr lang="es-PE" dirty="0"/>
              <a:t>d) El Tribunal del Servicio Civil.</a:t>
            </a:r>
          </a:p>
          <a:p>
            <a:pPr algn="just"/>
            <a:r>
              <a:rPr lang="es-PE" dirty="0"/>
              <a:t>Las autoridades del procedimiento cuentan con el apoyo de un secretario técnico, que es de preferencia abogado y designado mediante resolución del titular de la entidad. </a:t>
            </a:r>
          </a:p>
          <a:p>
            <a:pPr algn="just"/>
            <a:r>
              <a:rPr lang="es-PE" dirty="0"/>
              <a:t>El secretario técnico puede ser un servidor civil de la entidad que se desempeña como tal, en adición a sus funciones. </a:t>
            </a:r>
          </a:p>
          <a:p>
            <a:pPr algn="just"/>
            <a:r>
              <a:rPr lang="es-PE" dirty="0"/>
              <a:t>El secretario técnico es el encargado de precalificar las presuntas faltas, documentar la actividad probatoria, proponer la fundamentación y administrar los archivos emanados del ejercicio de la potestad sancionadora disciplinaria de la entidad pública.</a:t>
            </a:r>
          </a:p>
          <a:p>
            <a:pPr algn="just"/>
            <a:r>
              <a:rPr lang="es-PE" dirty="0"/>
              <a:t>No tiene capacidad de decisión y sus informes u opiniones no son vinculantes. </a:t>
            </a:r>
          </a:p>
          <a:p>
            <a:pPr algn="just"/>
            <a:r>
              <a:rPr lang="es-PE" dirty="0"/>
              <a:t>La secretaría técnica depende de la oficina de recursos humanos de la entidad o la que haga sus veces. </a:t>
            </a:r>
          </a:p>
          <a:p>
            <a:pPr algn="just"/>
            <a:r>
              <a:rPr lang="es-PE" dirty="0"/>
              <a:t>Cualquier persona que considere que un servidor civil ha incurrido en una conducta que tenga las características de falta disciplinaria, debe informarlo de manera verbal o escrita ante la Secretaría Técnica. La denuncia debe expresar claramente los hechos y adjuntar las pruebas pertinentes.</a:t>
            </a:r>
          </a:p>
        </p:txBody>
      </p:sp>
    </p:spTree>
    <p:extLst>
      <p:ext uri="{BB962C8B-B14F-4D97-AF65-F5344CB8AC3E}">
        <p14:creationId xmlns:p14="http://schemas.microsoft.com/office/powerpoint/2010/main" val="14030350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xmlns="" id="{C47D75F9-1C36-4AD3-8632-AB8092B5E9C5}"/>
              </a:ext>
            </a:extLst>
          </p:cNvPr>
          <p:cNvSpPr>
            <a:spLocks noGrp="1"/>
          </p:cNvSpPr>
          <p:nvPr>
            <p:ph idx="1"/>
          </p:nvPr>
        </p:nvSpPr>
        <p:spPr>
          <a:xfrm>
            <a:off x="721453" y="469783"/>
            <a:ext cx="10632347" cy="5707180"/>
          </a:xfrm>
        </p:spPr>
        <p:txBody>
          <a:bodyPr>
            <a:normAutofit fontScale="85000" lnSpcReduction="20000"/>
          </a:bodyPr>
          <a:lstStyle/>
          <a:p>
            <a:pPr algn="just"/>
            <a:r>
              <a:rPr lang="es-PE" dirty="0"/>
              <a:t>Artículo 93. El procedimiento administrativo disciplinario </a:t>
            </a:r>
          </a:p>
          <a:p>
            <a:pPr lvl="1" algn="just"/>
            <a:r>
              <a:rPr lang="es-PE" dirty="0"/>
              <a:t>93.1 La autoridad del procedimiento administrativo disciplinario de primera instancia inicia el procedimiento de oficio o a pedido de una denuncia, debiendo comunicar al servidor por escrito las presuntas faltas y otorgarle un plazo de cinco (5) días hábiles para presentar el descargo y las pruebas que crea conveniente para su defensa. </a:t>
            </a:r>
          </a:p>
          <a:p>
            <a:pPr lvl="1" algn="just"/>
            <a:r>
              <a:rPr lang="es-PE" dirty="0"/>
              <a:t>Para tal efecto, el servidor civil tiene derecho a conocer los documentos y antecedentes que dan lugar al procedimiento. Vencido el plazo sin la presentación de los descargos, el proceso queda listo para ser resuelto. Cuando la comunicación de la presunta falta es a través de una denuncia, el rechazo a iniciar un proceso administrativo disciplinario debe ser motivado y notificado al que puso en conocimiento la presunta falta, si estuviese individualizado.</a:t>
            </a:r>
          </a:p>
          <a:p>
            <a:pPr lvl="1" algn="just"/>
            <a:r>
              <a:rPr lang="es-PE" dirty="0"/>
              <a:t>93.2 Previo al pronunciamiento de las autoridades del proceso administrativo disciplinario de primera instancia y luego de presentados los descargos, el servidor civil procesado puede ejercer su derecho de defensa a través de un informe oral, efectuado personalmente o por medio de un abogado, para lo cual se señala fecha y hora única. </a:t>
            </a:r>
          </a:p>
          <a:p>
            <a:pPr lvl="1" algn="just"/>
            <a:r>
              <a:rPr lang="es-PE" dirty="0"/>
              <a:t>93.3 La autoridad del procedimiento administrativo disciplinario de primera instancia realiza las investigaciones del caso, solicita los informes respectivos, examina las pruebas que se presenten e impone las sanciones que sean de aplicación. </a:t>
            </a:r>
          </a:p>
          <a:p>
            <a:pPr lvl="1" algn="just"/>
            <a:r>
              <a:rPr lang="es-PE" dirty="0"/>
              <a:t>93.4 Durante el tiempo que dura el procedimiento administrativo disciplinario el servidor civil procesado, según la falta cometida, puede ser separado de su función y puesto a disposición de la oficina de recursos humanos.</a:t>
            </a:r>
          </a:p>
          <a:p>
            <a:pPr lvl="1" algn="just"/>
            <a:r>
              <a:rPr lang="es-PE" dirty="0"/>
              <a:t>Mientras se resuelve su situación, el servidor civil tiene derecho al goce de sus remuneraciones, estando impedido de hacer uso de sus vacaciones, licencias por motivos particulares mayores a cinco (5) días o presentar renuncia.</a:t>
            </a:r>
          </a:p>
        </p:txBody>
      </p:sp>
    </p:spTree>
    <p:extLst>
      <p:ext uri="{BB962C8B-B14F-4D97-AF65-F5344CB8AC3E}">
        <p14:creationId xmlns:p14="http://schemas.microsoft.com/office/powerpoint/2010/main" val="303718013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2A9EC576-E6C7-44EB-BFCE-6067A5283B5F}"/>
              </a:ext>
            </a:extLst>
          </p:cNvPr>
          <p:cNvSpPr>
            <a:spLocks noGrp="1"/>
          </p:cNvSpPr>
          <p:nvPr>
            <p:ph type="title"/>
          </p:nvPr>
        </p:nvSpPr>
        <p:spPr/>
        <p:txBody>
          <a:bodyPr/>
          <a:lstStyle/>
          <a:p>
            <a:endParaRPr lang="es-PE"/>
          </a:p>
        </p:txBody>
      </p:sp>
      <p:sp>
        <p:nvSpPr>
          <p:cNvPr id="3" name="Marcador de contenido 2">
            <a:extLst>
              <a:ext uri="{FF2B5EF4-FFF2-40B4-BE49-F238E27FC236}">
                <a16:creationId xmlns:a16="http://schemas.microsoft.com/office/drawing/2014/main" xmlns="" id="{B181D9DB-D28C-49C1-B896-61FD425E03B1}"/>
              </a:ext>
            </a:extLst>
          </p:cNvPr>
          <p:cNvSpPr>
            <a:spLocks noGrp="1"/>
          </p:cNvSpPr>
          <p:nvPr>
            <p:ph idx="1"/>
          </p:nvPr>
        </p:nvSpPr>
        <p:spPr/>
        <p:txBody>
          <a:bodyPr>
            <a:normAutofit fontScale="92500"/>
          </a:bodyPr>
          <a:lstStyle/>
          <a:p>
            <a:pPr marL="0" indent="0" algn="just">
              <a:buNone/>
            </a:pPr>
            <a:r>
              <a:rPr lang="es-PE" dirty="0"/>
              <a:t>Artículo 95 (REGLAMENTO).- Competencia para el ejercicio de la potestad disciplinaria en segunda instancia </a:t>
            </a:r>
          </a:p>
          <a:p>
            <a:pPr algn="just"/>
            <a:r>
              <a:rPr lang="es-PE" dirty="0"/>
              <a:t>De conformidad con el artículo 17 del Decreto Legislativo </a:t>
            </a:r>
            <a:r>
              <a:rPr lang="es-PE" dirty="0" err="1"/>
              <a:t>Nº</a:t>
            </a:r>
            <a:r>
              <a:rPr lang="es-PE" dirty="0"/>
              <a:t> 1023, que crea la Autoridad del Servicio Civil, rectora del sistema Administrativo de Gestión de Recursos Humanos, la autoridad competente para conocer y resolver el </a:t>
            </a:r>
            <a:r>
              <a:rPr lang="es-PE" u="sng" dirty="0"/>
              <a:t>recurso de apelación en materia disciplinaria es el Tribunal del Servicio Civil</a:t>
            </a:r>
            <a:r>
              <a:rPr lang="es-PE" dirty="0"/>
              <a:t>, con excepción del recurso de apelación contra la sanción de amonestación escrita, que es conocida por el jefe de recursos humanos, según el artículo 89 de la Ley. </a:t>
            </a:r>
          </a:p>
          <a:p>
            <a:pPr algn="just"/>
            <a:r>
              <a:rPr lang="es-PE" dirty="0"/>
              <a:t>La resolución de dicho tribunal pronunciándose sobre el recurso de apelación agota la vía administrativa.</a:t>
            </a:r>
          </a:p>
        </p:txBody>
      </p:sp>
    </p:spTree>
    <p:extLst>
      <p:ext uri="{BB962C8B-B14F-4D97-AF65-F5344CB8AC3E}">
        <p14:creationId xmlns:p14="http://schemas.microsoft.com/office/powerpoint/2010/main" val="222460558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E84EB492-8641-4464-82B2-ABAD0BB684FF}"/>
              </a:ext>
            </a:extLst>
          </p:cNvPr>
          <p:cNvSpPr>
            <a:spLocks noGrp="1"/>
          </p:cNvSpPr>
          <p:nvPr>
            <p:ph type="title"/>
          </p:nvPr>
        </p:nvSpPr>
        <p:spPr/>
        <p:txBody>
          <a:bodyPr/>
          <a:lstStyle/>
          <a:p>
            <a:endParaRPr lang="es-PE"/>
          </a:p>
        </p:txBody>
      </p:sp>
      <p:sp>
        <p:nvSpPr>
          <p:cNvPr id="3" name="Marcador de contenido 2">
            <a:extLst>
              <a:ext uri="{FF2B5EF4-FFF2-40B4-BE49-F238E27FC236}">
                <a16:creationId xmlns:a16="http://schemas.microsoft.com/office/drawing/2014/main" xmlns="" id="{0EA6648A-CD2A-4B6F-A0BC-1CA8EA4B01AE}"/>
              </a:ext>
            </a:extLst>
          </p:cNvPr>
          <p:cNvSpPr>
            <a:spLocks noGrp="1"/>
          </p:cNvSpPr>
          <p:nvPr>
            <p:ph idx="1"/>
          </p:nvPr>
        </p:nvSpPr>
        <p:spPr/>
        <p:txBody>
          <a:bodyPr>
            <a:normAutofit/>
          </a:bodyPr>
          <a:lstStyle/>
          <a:p>
            <a:pPr marL="0" indent="0" algn="just">
              <a:buNone/>
            </a:pPr>
            <a:r>
              <a:rPr lang="es-PE" dirty="0"/>
              <a:t>Artículo 96 (REGLAMENTO).- Derechos e impedimentos del servidor civil en el procedimiento administrativo disciplinario</a:t>
            </a:r>
          </a:p>
          <a:p>
            <a:pPr algn="just"/>
            <a:r>
              <a:rPr lang="es-PE" dirty="0"/>
              <a:t> 96.1. Mientras esté sometido a procedimiento administrativo disciplinario, el servidor civil tiene derecho al debido proceso y la tutela jurisdiccional efectiva y al goce de sus compensaciones. </a:t>
            </a:r>
          </a:p>
          <a:p>
            <a:pPr algn="just"/>
            <a:r>
              <a:rPr lang="es-PE" dirty="0"/>
              <a:t>El servidor civil puede ser representado por abogado y acceder al expediente administrativo en cualquiera de las etapas del procedimiento administrativo disciplinario. </a:t>
            </a:r>
          </a:p>
          <a:p>
            <a:pPr algn="just"/>
            <a:r>
              <a:rPr lang="es-PE" dirty="0"/>
              <a:t>96.2. Mientras dure dicho procedimiento no se concederá licencias por interés del servidor civil, mayores a cinco (05) días hábiles. </a:t>
            </a:r>
          </a:p>
        </p:txBody>
      </p:sp>
    </p:spTree>
    <p:extLst>
      <p:ext uri="{BB962C8B-B14F-4D97-AF65-F5344CB8AC3E}">
        <p14:creationId xmlns:p14="http://schemas.microsoft.com/office/powerpoint/2010/main" val="371749267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xmlns="" id="{2411DE07-B053-4747-9D0E-046E76AD417B}"/>
              </a:ext>
            </a:extLst>
          </p:cNvPr>
          <p:cNvSpPr>
            <a:spLocks noGrp="1"/>
          </p:cNvSpPr>
          <p:nvPr>
            <p:ph idx="1"/>
          </p:nvPr>
        </p:nvSpPr>
        <p:spPr>
          <a:xfrm>
            <a:off x="738231" y="478172"/>
            <a:ext cx="10615569" cy="5698791"/>
          </a:xfrm>
        </p:spPr>
        <p:txBody>
          <a:bodyPr>
            <a:normAutofit fontScale="55000" lnSpcReduction="20000"/>
          </a:bodyPr>
          <a:lstStyle/>
          <a:p>
            <a:pPr marL="0" indent="0" algn="just">
              <a:buNone/>
            </a:pPr>
            <a:r>
              <a:rPr lang="es-PE" dirty="0"/>
              <a:t>Artículo 106 (REGLAMENTO).- Fases del procedimiento administrativo disciplinario</a:t>
            </a:r>
          </a:p>
          <a:p>
            <a:pPr algn="just"/>
            <a:r>
              <a:rPr lang="es-PE" dirty="0"/>
              <a:t> El procedimiento administrativo disciplinario cuenta con dos fases: </a:t>
            </a:r>
          </a:p>
          <a:p>
            <a:pPr marL="0" indent="0" algn="just">
              <a:buNone/>
            </a:pPr>
            <a:r>
              <a:rPr lang="es-PE" dirty="0"/>
              <a:t>a) Fase instructiva </a:t>
            </a:r>
          </a:p>
          <a:p>
            <a:pPr marL="0" indent="0" algn="just">
              <a:buNone/>
            </a:pPr>
            <a:r>
              <a:rPr lang="es-PE" dirty="0"/>
              <a:t>Esta fase se encuentra a cargo del órgano instructor y comprende las actuaciones conducentes a la determinación de la responsabilidad administrativa disciplinaria. </a:t>
            </a:r>
          </a:p>
          <a:p>
            <a:pPr marL="0" indent="0" algn="just">
              <a:buNone/>
            </a:pPr>
            <a:r>
              <a:rPr lang="es-PE" dirty="0"/>
              <a:t>Se inicia con la notificación al servidor civil de la comunicación que determina el inicio del procedimiento administrativo disciplinario, brindándole un plazo de cinco (05) días hábiles para presentar su descargo, plazo que puede ser prorrogable. </a:t>
            </a:r>
          </a:p>
          <a:p>
            <a:pPr marL="0" indent="0" algn="just">
              <a:buNone/>
            </a:pPr>
            <a:r>
              <a:rPr lang="es-PE" dirty="0"/>
              <a:t>Vencido dicho plazo, el órgano instructor llevará a cabo el análisis e indagaciones necesarios para determinar la existencia de la responsabilidad imputada al servidor civil, en un plazo máximo de quince (15) días hábiles. </a:t>
            </a:r>
          </a:p>
          <a:p>
            <a:pPr marL="0" indent="0" algn="just">
              <a:buNone/>
            </a:pPr>
            <a:r>
              <a:rPr lang="es-PE" dirty="0"/>
              <a:t>La fase instructiva culmina con la emisión y notificación del informe en el que el órgano instructor se pronuncia sobre la existencia o no de la falta imputada al servidor civil, recomendando al órgano sancionador la sanción a ser impuesta, de corresponder.</a:t>
            </a:r>
          </a:p>
          <a:p>
            <a:pPr marL="0" indent="0" algn="just">
              <a:buNone/>
            </a:pPr>
            <a:endParaRPr lang="es-PE" dirty="0"/>
          </a:p>
          <a:p>
            <a:pPr marL="0" indent="0" algn="just">
              <a:buNone/>
            </a:pPr>
            <a:r>
              <a:rPr lang="es-PE" dirty="0"/>
              <a:t> b) Fase sancionadora </a:t>
            </a:r>
          </a:p>
          <a:p>
            <a:pPr marL="0" indent="0" algn="just">
              <a:buNone/>
            </a:pPr>
            <a:r>
              <a:rPr lang="es-PE" dirty="0"/>
              <a:t>Esta fase se encuentra a cargo del órgano sancionador y comprende desde la recepción del informe del órgano instructor, hasta la emisión de la comunicación que determina la imposición de sanción o que determina la declaración de no a lugar, disponiendo, en este último caso, el archivo del procedimiento. </a:t>
            </a:r>
          </a:p>
          <a:p>
            <a:pPr marL="0" indent="0" algn="just">
              <a:buNone/>
            </a:pPr>
            <a:r>
              <a:rPr lang="es-PE" dirty="0"/>
              <a:t>El órgano sancionador debe emitir la comunicación pronunciándose sobre la comisión de la infracción imputada al servidor civil, dentro de los diez (10) días hábiles siguientes de haber recibido el informe del órgano instructor, prorrogable hasta por diez (10) días hábiles adicionales, debiendo sustentar tal decisión. </a:t>
            </a:r>
          </a:p>
          <a:p>
            <a:pPr marL="0" indent="0" algn="just">
              <a:buNone/>
            </a:pPr>
            <a:r>
              <a:rPr lang="es-PE" dirty="0"/>
              <a:t>Entre el inicio del procedimiento administrativo disciplinario y la notificación de la comunicación que impone sanción o determina el archivamiento del procedimiento, no puede transcurrir un plazo mayor a un (01) año calendario.</a:t>
            </a:r>
          </a:p>
        </p:txBody>
      </p:sp>
    </p:spTree>
    <p:extLst>
      <p:ext uri="{BB962C8B-B14F-4D97-AF65-F5344CB8AC3E}">
        <p14:creationId xmlns:p14="http://schemas.microsoft.com/office/powerpoint/2010/main" val="181117937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0BA27553-B4BE-40C1-9A8B-D9B1184928A1}"/>
              </a:ext>
            </a:extLst>
          </p:cNvPr>
          <p:cNvSpPr>
            <a:spLocks noGrp="1"/>
          </p:cNvSpPr>
          <p:nvPr>
            <p:ph type="title"/>
          </p:nvPr>
        </p:nvSpPr>
        <p:spPr/>
        <p:txBody>
          <a:bodyPr/>
          <a:lstStyle/>
          <a:p>
            <a:endParaRPr lang="es-PE"/>
          </a:p>
        </p:txBody>
      </p:sp>
      <p:sp>
        <p:nvSpPr>
          <p:cNvPr id="3" name="Marcador de contenido 2">
            <a:extLst>
              <a:ext uri="{FF2B5EF4-FFF2-40B4-BE49-F238E27FC236}">
                <a16:creationId xmlns:a16="http://schemas.microsoft.com/office/drawing/2014/main" xmlns="" id="{E518CC51-DE5D-4F22-B1DF-EDE4FBDA7F43}"/>
              </a:ext>
            </a:extLst>
          </p:cNvPr>
          <p:cNvSpPr>
            <a:spLocks noGrp="1"/>
          </p:cNvSpPr>
          <p:nvPr>
            <p:ph idx="1"/>
          </p:nvPr>
        </p:nvSpPr>
        <p:spPr/>
        <p:txBody>
          <a:bodyPr>
            <a:normAutofit fontScale="55000" lnSpcReduction="20000"/>
          </a:bodyPr>
          <a:lstStyle/>
          <a:p>
            <a:pPr marL="0" indent="0" algn="just">
              <a:buNone/>
            </a:pPr>
            <a:r>
              <a:rPr lang="es-PE" dirty="0"/>
              <a:t>Artículo 107 (REGLAMENTO).- Contenido del acto que determina el inicio del procedimiento administrativo disciplinario</a:t>
            </a:r>
          </a:p>
          <a:p>
            <a:pPr marL="0" indent="0" algn="just">
              <a:buNone/>
            </a:pPr>
            <a:r>
              <a:rPr lang="es-PE" dirty="0"/>
              <a:t>La resolución que da inicio al procedimiento administrativo disciplinario debe contener:</a:t>
            </a:r>
          </a:p>
          <a:p>
            <a:pPr algn="just"/>
            <a:r>
              <a:rPr lang="es-PE" dirty="0"/>
              <a:t>a) La identificación del servidor civil. </a:t>
            </a:r>
          </a:p>
          <a:p>
            <a:pPr algn="just"/>
            <a:r>
              <a:rPr lang="es-PE" dirty="0"/>
              <a:t>b) La imputación de la falta, es decir, la descripción de los hechos que configurarían la falta. </a:t>
            </a:r>
          </a:p>
          <a:p>
            <a:pPr algn="just"/>
            <a:r>
              <a:rPr lang="es-PE" dirty="0"/>
              <a:t>c) La norma jurídica presuntamente vulnerada. </a:t>
            </a:r>
          </a:p>
          <a:p>
            <a:pPr algn="just"/>
            <a:r>
              <a:rPr lang="es-PE" dirty="0"/>
              <a:t>d) La medida cautelar, en caso corresponda. </a:t>
            </a:r>
          </a:p>
          <a:p>
            <a:pPr algn="just"/>
            <a:r>
              <a:rPr lang="es-PE" dirty="0"/>
              <a:t>e) La sanción que correspondería a la falta imputada. </a:t>
            </a:r>
          </a:p>
          <a:p>
            <a:pPr algn="just"/>
            <a:r>
              <a:rPr lang="es-PE" dirty="0"/>
              <a:t>f) El plazo para presentar el descargo. </a:t>
            </a:r>
          </a:p>
          <a:p>
            <a:pPr algn="just"/>
            <a:r>
              <a:rPr lang="es-PE" dirty="0"/>
              <a:t>g) Los derechos y las obligaciones del servidor civil en el trámite del procedimiento. </a:t>
            </a:r>
          </a:p>
          <a:p>
            <a:pPr algn="just"/>
            <a:r>
              <a:rPr lang="es-PE" dirty="0"/>
              <a:t>h) Los antecedentes y documentos que dieron lugar al inicio del procedimiento. </a:t>
            </a:r>
          </a:p>
          <a:p>
            <a:pPr algn="just"/>
            <a:r>
              <a:rPr lang="es-PE" dirty="0"/>
              <a:t>i) La autoridad competente para recibir los descargos y el plazo para presentarlos. </a:t>
            </a:r>
          </a:p>
          <a:p>
            <a:pPr marL="0" indent="0" algn="just">
              <a:buNone/>
            </a:pPr>
            <a:r>
              <a:rPr lang="es-PE" dirty="0"/>
              <a:t>El acto de inicio deberá notificarse al servidor civil dentro del término de tres (3) días contados a partir del día siguiente de su expedición y de conformidad con el régimen de notificaciones dispuesto por la Ley </a:t>
            </a:r>
            <a:r>
              <a:rPr lang="es-PE" dirty="0" err="1"/>
              <a:t>Nº</a:t>
            </a:r>
            <a:r>
              <a:rPr lang="es-PE" dirty="0"/>
              <a:t> 27444, Ley del Procedimiento Administrativo General. </a:t>
            </a:r>
          </a:p>
        </p:txBody>
      </p:sp>
    </p:spTree>
    <p:extLst>
      <p:ext uri="{BB962C8B-B14F-4D97-AF65-F5344CB8AC3E}">
        <p14:creationId xmlns:p14="http://schemas.microsoft.com/office/powerpoint/2010/main" val="79768359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xmlns="" id="{026C7D86-0A90-40FE-AD35-4163454FAEED}"/>
              </a:ext>
            </a:extLst>
          </p:cNvPr>
          <p:cNvSpPr>
            <a:spLocks noGrp="1"/>
          </p:cNvSpPr>
          <p:nvPr>
            <p:ph idx="1"/>
          </p:nvPr>
        </p:nvSpPr>
        <p:spPr>
          <a:xfrm>
            <a:off x="629174" y="461394"/>
            <a:ext cx="10724626" cy="5715569"/>
          </a:xfrm>
        </p:spPr>
        <p:txBody>
          <a:bodyPr>
            <a:normAutofit fontScale="55000" lnSpcReduction="20000"/>
          </a:bodyPr>
          <a:lstStyle/>
          <a:p>
            <a:pPr marL="0" indent="0" algn="just">
              <a:buNone/>
            </a:pPr>
            <a:r>
              <a:rPr lang="es-PE" dirty="0"/>
              <a:t>Artículo 111 (REGLAMENTO).- Presentación de descargo</a:t>
            </a:r>
          </a:p>
          <a:p>
            <a:pPr algn="just"/>
            <a:r>
              <a:rPr lang="es-PE" dirty="0"/>
              <a:t> El servidor civil tendrá derecho a acceder a los antecedentes que dieron origen a la imputación en su contra, con la finalidad que pueda ejercer su derecho de defensa y presentar las pruebas que crea conveniente. </a:t>
            </a:r>
          </a:p>
          <a:p>
            <a:pPr algn="just"/>
            <a:r>
              <a:rPr lang="es-PE" dirty="0"/>
              <a:t>Puede formular su descargo por escrito y presentarlo al órgano instructor dentro del plazo de cinco (05) días hábiles, el que se computa desde el día siguiente de la comunicación que determina el inicio del procedimiento administrativo disciplinario. </a:t>
            </a:r>
          </a:p>
          <a:p>
            <a:pPr algn="just"/>
            <a:r>
              <a:rPr lang="es-PE" dirty="0"/>
              <a:t>Corresponde, a solicitud del servidor, la prórroga del plazo. </a:t>
            </a:r>
          </a:p>
          <a:p>
            <a:pPr algn="just"/>
            <a:r>
              <a:rPr lang="es-PE" dirty="0"/>
              <a:t>El instructor evaluará la solicitud presentada para ello y establecerá el plazo de prórroga. </a:t>
            </a:r>
          </a:p>
          <a:p>
            <a:pPr algn="just"/>
            <a:r>
              <a:rPr lang="es-PE" dirty="0"/>
              <a:t>Si el servidor civil no presentara su descargo en el mencionado plazo, no podrá argumentar que no pudo realizar su defensa. Vencido el plazo sin la presentación de los descargos, el expediente queda listo para ser resuelto.</a:t>
            </a:r>
          </a:p>
          <a:p>
            <a:pPr marL="0" indent="0" algn="just">
              <a:buNone/>
            </a:pPr>
            <a:r>
              <a:rPr lang="es-PE" dirty="0"/>
              <a:t>Artículo 112.- Informe Oral </a:t>
            </a:r>
          </a:p>
          <a:p>
            <a:pPr marL="0" indent="0" algn="just">
              <a:buNone/>
            </a:pPr>
            <a:r>
              <a:rPr lang="es-PE" dirty="0"/>
              <a:t>Una vez que el órgano instructor haya presentado su informe al órgano sancionador, este último deberá comunicarlo al servidor civil a efectos de que el servidor civil pueda ejercer su derecho de defensa a través de un informe oral, ya sea personalmente o a través de su abogado. </a:t>
            </a:r>
          </a:p>
          <a:p>
            <a:pPr marL="0" indent="0" algn="just">
              <a:buNone/>
            </a:pPr>
            <a:r>
              <a:rPr lang="es-PE" dirty="0"/>
              <a:t>El servidor civil debe presentar la solicitud por escrito; por su parte, el órgano sancionador deberá pronunciarse sobre esta en un plazo máximo de dos (02) días hábiles, indicando el lugar, fecha u hora en que se realizará el informe oral. </a:t>
            </a:r>
          </a:p>
          <a:p>
            <a:pPr marL="0" indent="0" algn="just">
              <a:buNone/>
            </a:pPr>
            <a:r>
              <a:rPr lang="es-PE" dirty="0"/>
              <a:t>Artículo 113.- Actividad probatoria </a:t>
            </a:r>
          </a:p>
          <a:p>
            <a:pPr marL="0" indent="0" algn="just">
              <a:buNone/>
            </a:pPr>
            <a:r>
              <a:rPr lang="es-PE" dirty="0"/>
              <a:t>Los órganos que conducen el procedimiento administrativo disciplinario ordenan la práctica de las diligencias necesarias para la determinación y comprobación de los hechos y, en particular, la actuación de las pruebas que puedan conducir a su esclarecimiento y a la determinación de responsabilidades. </a:t>
            </a:r>
          </a:p>
          <a:p>
            <a:pPr marL="0" indent="0" algn="just">
              <a:buNone/>
            </a:pPr>
            <a:r>
              <a:rPr lang="es-PE" dirty="0"/>
              <a:t>La entidad se encuentra obligada a colaborar con los órganos encargados de conducir el procedimiento, facilitándoles los antecedentes y la información que soliciten, así como los recursos que precisen para el desarrollo de sus actuaciones.</a:t>
            </a:r>
          </a:p>
          <a:p>
            <a:endParaRPr lang="es-PE" dirty="0"/>
          </a:p>
        </p:txBody>
      </p:sp>
    </p:spTree>
    <p:extLst>
      <p:ext uri="{BB962C8B-B14F-4D97-AF65-F5344CB8AC3E}">
        <p14:creationId xmlns:p14="http://schemas.microsoft.com/office/powerpoint/2010/main" val="215977019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xmlns="" id="{D06E5542-EE83-463A-94E6-FAF8751F117D}"/>
              </a:ext>
            </a:extLst>
          </p:cNvPr>
          <p:cNvSpPr>
            <a:spLocks noGrp="1"/>
          </p:cNvSpPr>
          <p:nvPr>
            <p:ph idx="1"/>
          </p:nvPr>
        </p:nvSpPr>
        <p:spPr>
          <a:xfrm>
            <a:off x="654341" y="444617"/>
            <a:ext cx="10699459" cy="5732346"/>
          </a:xfrm>
        </p:spPr>
        <p:txBody>
          <a:bodyPr>
            <a:normAutofit fontScale="47500" lnSpcReduction="20000"/>
          </a:bodyPr>
          <a:lstStyle/>
          <a:p>
            <a:pPr marL="0" indent="0" algn="just">
              <a:buNone/>
            </a:pPr>
            <a:r>
              <a:rPr lang="es-PE" dirty="0"/>
              <a:t>Artículo 114.- Contenido del informe del órgano instructor </a:t>
            </a:r>
          </a:p>
          <a:p>
            <a:pPr marL="0" indent="0" algn="just">
              <a:buNone/>
            </a:pPr>
            <a:r>
              <a:rPr lang="es-PE" dirty="0"/>
              <a:t>El informe que deberá remitir el órgano instructor al órgano sancionador debe contener: </a:t>
            </a:r>
          </a:p>
          <a:p>
            <a:pPr algn="just"/>
            <a:r>
              <a:rPr lang="es-PE" dirty="0"/>
              <a:t>a) Los antecedentes del procedimiento. </a:t>
            </a:r>
          </a:p>
          <a:p>
            <a:pPr algn="just"/>
            <a:r>
              <a:rPr lang="es-PE" dirty="0"/>
              <a:t>b) La identificación de la falta imputada, así como de la norma jurídica presuntamente vulnerada. </a:t>
            </a:r>
          </a:p>
          <a:p>
            <a:pPr algn="just"/>
            <a:r>
              <a:rPr lang="es-PE" dirty="0"/>
              <a:t>c) Los hechos que determinarían la comisión de la falta. </a:t>
            </a:r>
          </a:p>
          <a:p>
            <a:pPr algn="just"/>
            <a:r>
              <a:rPr lang="es-PE" dirty="0"/>
              <a:t>d) Su pronunciamiento sobre la comisión de la falta por parte del servidor civil. </a:t>
            </a:r>
          </a:p>
          <a:p>
            <a:pPr algn="just"/>
            <a:r>
              <a:rPr lang="es-PE" dirty="0"/>
              <a:t>e) La recomendación de la sanción aplicable, de ser el caso. </a:t>
            </a:r>
          </a:p>
          <a:p>
            <a:pPr algn="just"/>
            <a:r>
              <a:rPr lang="es-PE" dirty="0"/>
              <a:t>f) Proyecto de resolución, debidamente motivada. El órgano sancionador puede apartarse de las recomendaciones del órgano instructor, siempre y cuando motive adecuadamente las razones que lo sustentan.</a:t>
            </a:r>
          </a:p>
          <a:p>
            <a:pPr marL="0" indent="0" algn="just">
              <a:buNone/>
            </a:pPr>
            <a:r>
              <a:rPr lang="es-PE" dirty="0"/>
              <a:t>Artículo 115.- Fin del procedimiento en primera instancia </a:t>
            </a:r>
          </a:p>
          <a:p>
            <a:pPr marL="0" indent="0" algn="just">
              <a:buNone/>
            </a:pPr>
            <a:r>
              <a:rPr lang="es-PE" dirty="0"/>
              <a:t>La resolución del órgano sancionador pronunciándose sobre la existencia o inexistencia de responsabilidad administrativa disciplinaria pone fin a la instancia. </a:t>
            </a:r>
          </a:p>
          <a:p>
            <a:pPr marL="0" indent="0" algn="just">
              <a:buNone/>
            </a:pPr>
            <a:r>
              <a:rPr lang="es-PE" dirty="0"/>
              <a:t>Dicha resolución debe encontrarse motivada y debe ser notificada al servidor civil a más tardar dentro de los cinco (05) días hábiles siguientes de haber sido emitida. </a:t>
            </a:r>
          </a:p>
          <a:p>
            <a:pPr marL="0" indent="0" algn="just">
              <a:buNone/>
            </a:pPr>
            <a:r>
              <a:rPr lang="es-PE" dirty="0"/>
              <a:t>Si la resolución determina la inexistencia de responsabilidad administrativa disciplinaria, también deberá disponer la reincorporación del servidor civil al ejercicio de sus funciones, en caso se le hubiera aplicado alguna medida provisional. </a:t>
            </a:r>
          </a:p>
          <a:p>
            <a:pPr marL="0" indent="0" algn="just">
              <a:buNone/>
            </a:pPr>
            <a:r>
              <a:rPr lang="es-PE" dirty="0"/>
              <a:t>El acto que pone fin al procedimiento disciplinario en primera instancia debe contener, al menos: </a:t>
            </a:r>
          </a:p>
          <a:p>
            <a:pPr marL="514350" indent="-514350" algn="just">
              <a:buAutoNum type="alphaLcParenR"/>
            </a:pPr>
            <a:r>
              <a:rPr lang="es-PE" dirty="0"/>
              <a:t>La referencia a la falta incurrida, lo cual incluye la descripción de los hechos y las normas vulneradas, debiendo expresar con toda precisión su responsabilidad respecto de la falta que se estime cometida.</a:t>
            </a:r>
          </a:p>
          <a:p>
            <a:pPr marL="514350" indent="-514350" algn="just">
              <a:buAutoNum type="alphaLcParenR"/>
            </a:pPr>
            <a:r>
              <a:rPr lang="es-PE" dirty="0"/>
              <a:t>La sanción impuesta. </a:t>
            </a:r>
          </a:p>
          <a:p>
            <a:pPr marL="514350" indent="-514350" algn="just">
              <a:buAutoNum type="alphaLcParenR"/>
            </a:pPr>
            <a:r>
              <a:rPr lang="es-PE" dirty="0"/>
              <a:t>El plazo para impugnar. </a:t>
            </a:r>
          </a:p>
          <a:p>
            <a:pPr marL="514350" indent="-514350" algn="just">
              <a:buAutoNum type="alphaLcParenR"/>
            </a:pPr>
            <a:r>
              <a:rPr lang="es-PE" dirty="0"/>
              <a:t>La autoridad que resuelve el recurso de apelación.</a:t>
            </a:r>
          </a:p>
          <a:p>
            <a:pPr marL="0" indent="0" algn="just">
              <a:buNone/>
            </a:pPr>
            <a:r>
              <a:rPr lang="es-PE" dirty="0"/>
              <a:t>Artículo 116.- Ejecución de las sanciones disciplinarias </a:t>
            </a:r>
          </a:p>
          <a:p>
            <a:pPr marL="0" indent="0" algn="just">
              <a:buNone/>
            </a:pPr>
            <a:r>
              <a:rPr lang="es-PE" dirty="0"/>
              <a:t>Las sanciones disciplinarias son eficaces a partir del día siguiente de su notificación. </a:t>
            </a:r>
          </a:p>
        </p:txBody>
      </p:sp>
    </p:spTree>
    <p:extLst>
      <p:ext uri="{BB962C8B-B14F-4D97-AF65-F5344CB8AC3E}">
        <p14:creationId xmlns:p14="http://schemas.microsoft.com/office/powerpoint/2010/main" val="26527295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xmlns="" id="{6B5316B6-DC88-41DC-8567-13F034F6DB05}"/>
              </a:ext>
            </a:extLst>
          </p:cNvPr>
          <p:cNvSpPr>
            <a:spLocks noGrp="1"/>
          </p:cNvSpPr>
          <p:nvPr>
            <p:ph idx="1"/>
          </p:nvPr>
        </p:nvSpPr>
        <p:spPr>
          <a:xfrm>
            <a:off x="662730" y="528506"/>
            <a:ext cx="10691070" cy="5648457"/>
          </a:xfrm>
        </p:spPr>
        <p:txBody>
          <a:bodyPr>
            <a:normAutofit fontScale="62500" lnSpcReduction="20000"/>
          </a:bodyPr>
          <a:lstStyle/>
          <a:p>
            <a:pPr algn="just"/>
            <a:r>
              <a:rPr lang="es-PE" dirty="0"/>
              <a:t>Artículo 39. Obligaciones de los servidores civiles</a:t>
            </a:r>
          </a:p>
          <a:p>
            <a:pPr algn="just"/>
            <a:r>
              <a:rPr lang="es-PE" dirty="0"/>
              <a:t>a) Cumplir leal y diligentemente los deberes y funciones que impone el servicio público. </a:t>
            </a:r>
          </a:p>
          <a:p>
            <a:pPr algn="just"/>
            <a:r>
              <a:rPr lang="es-PE" dirty="0"/>
              <a:t>b) Privilegiar los intereses del Estado sobre los intereses propios o de particulares. </a:t>
            </a:r>
          </a:p>
          <a:p>
            <a:pPr algn="just"/>
            <a:r>
              <a:rPr lang="es-PE" dirty="0"/>
              <a:t>c) Informar oportunamente a los superiores jerárquicos de cualquier circunstancia que ponga en riesgo o afecte el logro de los objetivos institucionales o la actuación de la entidad. </a:t>
            </a:r>
          </a:p>
          <a:p>
            <a:pPr algn="just"/>
            <a:r>
              <a:rPr lang="es-PE" dirty="0"/>
              <a:t>d) Salvaguardar los intereses del Estado y emplear austeramente los recursos.</a:t>
            </a:r>
          </a:p>
          <a:p>
            <a:pPr algn="just"/>
            <a:r>
              <a:rPr lang="es-PE" dirty="0"/>
              <a:t>e) No emitir opiniones ni brindar declaraciones en nombre de la entidad, salvo autorización expresa del superior jerárquico competente o cuando ello corresponda por la naturaleza del puesto.</a:t>
            </a:r>
          </a:p>
          <a:p>
            <a:pPr algn="just"/>
            <a:r>
              <a:rPr lang="es-PE" dirty="0"/>
              <a:t>f) Informar a la autoridad superior o denunciar ante la autoridad correspondiente los actos delictivos, faltas disciplinarias o irregularidades que conozca. </a:t>
            </a:r>
          </a:p>
          <a:p>
            <a:pPr algn="just"/>
            <a:r>
              <a:rPr lang="es-PE" dirty="0"/>
              <a:t>g) Actuar con imparcialidad y neutralidad política.</a:t>
            </a:r>
          </a:p>
          <a:p>
            <a:pPr algn="just"/>
            <a:r>
              <a:rPr lang="es-PE" dirty="0"/>
              <a:t>h) No participar ni intervenir por sí o por terceras personas, directa o indirectamente, en los contratos con su entidad o cualquier otra entidad del Estado en los que tenga interés el propio servidor civil, su cónyuge o parientes hasta el cuarto grado de consanguinidad o segundo de afinidad.</a:t>
            </a:r>
          </a:p>
          <a:p>
            <a:pPr algn="just"/>
            <a:r>
              <a:rPr lang="es-PE" dirty="0"/>
              <a:t>j) Guardar secreto o reserva de la información calificada como tal por las normas sobre la materia, aun cuando ya no formen parte del Servicio Civil.</a:t>
            </a:r>
          </a:p>
          <a:p>
            <a:pPr algn="just"/>
            <a:r>
              <a:rPr lang="es-PE" dirty="0"/>
              <a:t>k) Mejorar continuamente sus competencias y mantener la iniciativa en sus labores. </a:t>
            </a:r>
          </a:p>
          <a:p>
            <a:pPr algn="just"/>
            <a:r>
              <a:rPr lang="es-PE" dirty="0"/>
              <a:t>l) Someterse a las evaluaciones que se efectúen en el marco de la presente Ley. </a:t>
            </a:r>
          </a:p>
          <a:p>
            <a:pPr algn="just"/>
            <a:r>
              <a:rPr lang="es-PE" dirty="0"/>
              <a:t>m) Las demás que señale la presente Ley, sus normas reglamentarias y demás normas que regulan el Servicio Civil, en cuanto fueran aplicables</a:t>
            </a:r>
          </a:p>
        </p:txBody>
      </p:sp>
    </p:spTree>
    <p:extLst>
      <p:ext uri="{BB962C8B-B14F-4D97-AF65-F5344CB8AC3E}">
        <p14:creationId xmlns:p14="http://schemas.microsoft.com/office/powerpoint/2010/main" val="352106874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xmlns="" id="{4F27C2BC-5094-42E7-AF7F-A4C9F1D82163}"/>
              </a:ext>
            </a:extLst>
          </p:cNvPr>
          <p:cNvSpPr>
            <a:spLocks noGrp="1"/>
          </p:cNvSpPr>
          <p:nvPr>
            <p:ph idx="1"/>
          </p:nvPr>
        </p:nvSpPr>
        <p:spPr>
          <a:xfrm>
            <a:off x="771787" y="696286"/>
            <a:ext cx="10582013" cy="5480677"/>
          </a:xfrm>
        </p:spPr>
        <p:txBody>
          <a:bodyPr>
            <a:normAutofit fontScale="62500" lnSpcReduction="20000"/>
          </a:bodyPr>
          <a:lstStyle/>
          <a:p>
            <a:pPr marL="0" indent="0" algn="just">
              <a:buNone/>
            </a:pPr>
            <a:r>
              <a:rPr lang="es-PE" dirty="0"/>
              <a:t>Artículo 117.- Recursos administrativos </a:t>
            </a:r>
          </a:p>
          <a:p>
            <a:pPr algn="just"/>
            <a:r>
              <a:rPr lang="es-PE" dirty="0"/>
              <a:t>El servidor civil podrá interponer recurso de reconsideración o de apelación contra el acto administrativo que pone fin al procedimiento disciplinario de primera instancia, dentro de los quince (15) días hábiles siguientes de su notificación y debe resolverse en el plazo de treinta (30) días hábiles. </a:t>
            </a:r>
          </a:p>
          <a:p>
            <a:pPr algn="just"/>
            <a:r>
              <a:rPr lang="es-PE" dirty="0"/>
              <a:t>La segunda instancia se encuentra a cargo del Tribunal del Servicio Civil y comprende la resolución de los recursos de apelación, la que pone término al procedimiento sancionador en la vía administrativa. </a:t>
            </a:r>
          </a:p>
          <a:p>
            <a:pPr algn="just"/>
            <a:r>
              <a:rPr lang="es-PE" dirty="0"/>
              <a:t>Los recursos de apelación contra las resoluciones que imponen sanción son resueltos por el Tribunal dentro de los quince (15) días hábiles siguientes de haber declarado que el expediente está listo para resolver.</a:t>
            </a:r>
          </a:p>
          <a:p>
            <a:pPr algn="just"/>
            <a:r>
              <a:rPr lang="es-PE" dirty="0"/>
              <a:t>La interposición de los medios impugnatorios no suspende la ejecución del acto impugnado.</a:t>
            </a:r>
          </a:p>
          <a:p>
            <a:pPr marL="0" indent="0" algn="just">
              <a:buNone/>
            </a:pPr>
            <a:r>
              <a:rPr lang="es-PE" dirty="0"/>
              <a:t>Artículo 118.- Recursos de </a:t>
            </a:r>
            <a:r>
              <a:rPr lang="es-PE" u="sng" dirty="0"/>
              <a:t>reconsideración </a:t>
            </a:r>
          </a:p>
          <a:p>
            <a:pPr marL="0" indent="0" algn="just">
              <a:buNone/>
            </a:pPr>
            <a:r>
              <a:rPr lang="es-PE" dirty="0"/>
              <a:t>El recurso de reconsideración se sustentará en la presentación de prueba nueva y se interpondrá ante el órgano sancionador que impuso la sanción, el que se encargará de resolverlo. </a:t>
            </a:r>
          </a:p>
          <a:p>
            <a:pPr marL="0" indent="0" algn="just">
              <a:buNone/>
            </a:pPr>
            <a:r>
              <a:rPr lang="es-PE" dirty="0"/>
              <a:t>Su no interposición no impide la presentación del recurso de apelación. </a:t>
            </a:r>
          </a:p>
          <a:p>
            <a:pPr marL="0" indent="0" algn="just">
              <a:buNone/>
            </a:pPr>
            <a:endParaRPr lang="es-PE" dirty="0"/>
          </a:p>
          <a:p>
            <a:pPr marL="0" indent="0" algn="just">
              <a:buNone/>
            </a:pPr>
            <a:r>
              <a:rPr lang="es-PE" dirty="0"/>
              <a:t>Artículo 119.- Recursos de </a:t>
            </a:r>
            <a:r>
              <a:rPr lang="es-PE" u="sng" dirty="0"/>
              <a:t>apelación</a:t>
            </a:r>
          </a:p>
          <a:p>
            <a:pPr marL="0" indent="0" algn="just">
              <a:buNone/>
            </a:pPr>
            <a:r>
              <a:rPr lang="es-PE" dirty="0"/>
              <a:t>El recurso de apelación se interpondrá cuando la impugnación se sustente en diferente interpretación de las pruebas producidas, se trate de cuestiones de puro derecho o se cuente con nueva prueba.</a:t>
            </a:r>
          </a:p>
          <a:p>
            <a:pPr marL="0" indent="0" algn="just">
              <a:buNone/>
            </a:pPr>
            <a:r>
              <a:rPr lang="es-PE" dirty="0"/>
              <a:t>Se dirige a la misma autoridad que expidió el acto que se impugna quien eleva lo actuado al superior jerárquico para que resuelva o para su remisión al Tribunal del Servicio Civil, según corresponda. </a:t>
            </a:r>
          </a:p>
          <a:p>
            <a:pPr marL="0" indent="0" algn="just">
              <a:buNone/>
            </a:pPr>
            <a:r>
              <a:rPr lang="es-PE" dirty="0"/>
              <a:t>La apelación no tiene efecto suspensivo. </a:t>
            </a:r>
          </a:p>
        </p:txBody>
      </p:sp>
    </p:spTree>
    <p:extLst>
      <p:ext uri="{BB962C8B-B14F-4D97-AF65-F5344CB8AC3E}">
        <p14:creationId xmlns:p14="http://schemas.microsoft.com/office/powerpoint/2010/main" val="167621032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xmlns="" id="{70A8771C-1C7E-403A-854F-012AEB151AD6}"/>
              </a:ext>
            </a:extLst>
          </p:cNvPr>
          <p:cNvSpPr>
            <a:spLocks noGrp="1"/>
          </p:cNvSpPr>
          <p:nvPr>
            <p:ph idx="1"/>
          </p:nvPr>
        </p:nvSpPr>
        <p:spPr>
          <a:xfrm>
            <a:off x="763398" y="553673"/>
            <a:ext cx="10590402" cy="5623290"/>
          </a:xfrm>
        </p:spPr>
        <p:txBody>
          <a:bodyPr>
            <a:normAutofit/>
          </a:bodyPr>
          <a:lstStyle/>
          <a:p>
            <a:pPr marL="0" indent="0" algn="just">
              <a:buNone/>
            </a:pPr>
            <a:r>
              <a:rPr lang="es-PE" dirty="0"/>
              <a:t>Artículo 94. Prescripción </a:t>
            </a:r>
          </a:p>
          <a:p>
            <a:pPr algn="just"/>
            <a:r>
              <a:rPr lang="es-PE" dirty="0"/>
              <a:t>La competencia para iniciar procedimientos administrativos disciplinarios contra los servidores civiles decae en el plazo de tres (3) años contados a partir de la comisión de la falta y uno (1) a partir de tomado conocimiento por la oficina de recursos humanos de la entidad, o de la que haga sus veces. </a:t>
            </a:r>
          </a:p>
        </p:txBody>
      </p:sp>
    </p:spTree>
    <p:extLst>
      <p:ext uri="{BB962C8B-B14F-4D97-AF65-F5344CB8AC3E}">
        <p14:creationId xmlns:p14="http://schemas.microsoft.com/office/powerpoint/2010/main" val="125624044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5DC88866-2C36-419D-9388-3AAC7D2E2086}"/>
              </a:ext>
            </a:extLst>
          </p:cNvPr>
          <p:cNvSpPr>
            <a:spLocks noGrp="1"/>
          </p:cNvSpPr>
          <p:nvPr>
            <p:ph type="title"/>
          </p:nvPr>
        </p:nvSpPr>
        <p:spPr/>
        <p:txBody>
          <a:bodyPr>
            <a:normAutofit fontScale="90000"/>
          </a:bodyPr>
          <a:lstStyle/>
          <a:p>
            <a:pPr algn="ctr"/>
            <a:r>
              <a:rPr lang="es-PE" dirty="0"/>
              <a:t/>
            </a:r>
            <a:br>
              <a:rPr lang="es-PE" dirty="0"/>
            </a:br>
            <a:r>
              <a:rPr lang="es-PE" dirty="0"/>
              <a:t>GRACIAS</a:t>
            </a:r>
            <a:br>
              <a:rPr lang="es-PE" dirty="0"/>
            </a:br>
            <a:endParaRPr lang="es-PE" dirty="0"/>
          </a:p>
        </p:txBody>
      </p:sp>
      <p:sp>
        <p:nvSpPr>
          <p:cNvPr id="3" name="Marcador de contenido 2">
            <a:extLst>
              <a:ext uri="{FF2B5EF4-FFF2-40B4-BE49-F238E27FC236}">
                <a16:creationId xmlns:a16="http://schemas.microsoft.com/office/drawing/2014/main" xmlns="" id="{A43A3AD2-A8B0-4699-9483-7F76C6175731}"/>
              </a:ext>
            </a:extLst>
          </p:cNvPr>
          <p:cNvSpPr>
            <a:spLocks noGrp="1"/>
          </p:cNvSpPr>
          <p:nvPr>
            <p:ph idx="1"/>
          </p:nvPr>
        </p:nvSpPr>
        <p:spPr/>
        <p:txBody>
          <a:bodyPr/>
          <a:lstStyle/>
          <a:p>
            <a:endParaRPr lang="es-PE" dirty="0"/>
          </a:p>
        </p:txBody>
      </p:sp>
    </p:spTree>
    <p:extLst>
      <p:ext uri="{BB962C8B-B14F-4D97-AF65-F5344CB8AC3E}">
        <p14:creationId xmlns:p14="http://schemas.microsoft.com/office/powerpoint/2010/main" val="38767205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E38F877-C9E8-4493-BADB-E2FA55436E94}"/>
              </a:ext>
            </a:extLst>
          </p:cNvPr>
          <p:cNvSpPr>
            <a:spLocks noGrp="1"/>
          </p:cNvSpPr>
          <p:nvPr>
            <p:ph type="title"/>
          </p:nvPr>
        </p:nvSpPr>
        <p:spPr/>
        <p:txBody>
          <a:bodyPr>
            <a:normAutofit fontScale="90000"/>
          </a:bodyPr>
          <a:lstStyle/>
          <a:p>
            <a:r>
              <a:rPr lang="es-PE" dirty="0"/>
              <a:t>RÉGIMEN DISCIPLINARIO Y PROCEDIMIENTO SANCIONADOR </a:t>
            </a:r>
            <a:br>
              <a:rPr lang="es-PE" dirty="0"/>
            </a:br>
            <a:endParaRPr lang="es-PE" dirty="0"/>
          </a:p>
        </p:txBody>
      </p:sp>
      <p:sp>
        <p:nvSpPr>
          <p:cNvPr id="3" name="Marcador de contenido 2">
            <a:extLst>
              <a:ext uri="{FF2B5EF4-FFF2-40B4-BE49-F238E27FC236}">
                <a16:creationId xmlns:a16="http://schemas.microsoft.com/office/drawing/2014/main" xmlns="" id="{4E41BD0E-C2AE-4BD3-B072-1AEA7A066D08}"/>
              </a:ext>
            </a:extLst>
          </p:cNvPr>
          <p:cNvSpPr>
            <a:spLocks noGrp="1"/>
          </p:cNvSpPr>
          <p:nvPr>
            <p:ph idx="1"/>
          </p:nvPr>
        </p:nvSpPr>
        <p:spPr>
          <a:xfrm>
            <a:off x="906010" y="1384183"/>
            <a:ext cx="10447789" cy="4792780"/>
          </a:xfrm>
        </p:spPr>
        <p:txBody>
          <a:bodyPr>
            <a:normAutofit fontScale="62500" lnSpcReduction="20000"/>
          </a:bodyPr>
          <a:lstStyle/>
          <a:p>
            <a:pPr algn="just"/>
            <a:r>
              <a:rPr lang="es-PE" dirty="0"/>
              <a:t>Artículo 91 (REGLAMENTO).- Responsabilidad administrativa disciplinaria </a:t>
            </a:r>
          </a:p>
          <a:p>
            <a:pPr lvl="1" algn="just"/>
            <a:r>
              <a:rPr lang="es-PE" dirty="0"/>
              <a:t>La responsabilidad administrativa disciplinaria es aquella que exige el Estado a los servidores civiles por las faltas previstas en la Ley que cometan en el ejercicio de las funciones o de la prestación de servicios, iniciando para tal efecto el respectivo procedimiento administrativo disciplinario e imponiendo la sanción correspondiente, de ser el caso. </a:t>
            </a:r>
          </a:p>
          <a:p>
            <a:pPr lvl="1" algn="just"/>
            <a:r>
              <a:rPr lang="es-PE" dirty="0"/>
              <a:t>Los procedimientos desarrollados por cada entidad deben observar las disposiciones de la Ley y este Reglamento</a:t>
            </a:r>
            <a:r>
              <a:rPr lang="es-PE" u="sng" dirty="0"/>
              <a:t>, no pudiendo otorgarse condiciones menos favorables que las previstas en estas disposiciones</a:t>
            </a:r>
            <a:r>
              <a:rPr lang="es-PE" dirty="0"/>
              <a:t>. La instrucción o decisión sobre la responsabilidad administrativa disciplinaria de los servidores civiles </a:t>
            </a:r>
            <a:r>
              <a:rPr lang="es-PE" u="sng" dirty="0"/>
              <a:t>no enerva las consecuencias funcionales, civiles y/o penales de su actuación</a:t>
            </a:r>
            <a:r>
              <a:rPr lang="es-PE" dirty="0"/>
              <a:t>, las mismas que se exigen conforme a la normativa de la materia.</a:t>
            </a:r>
          </a:p>
          <a:p>
            <a:pPr marL="0" indent="0">
              <a:buNone/>
            </a:pPr>
            <a:endParaRPr lang="es-PE" dirty="0"/>
          </a:p>
          <a:p>
            <a:pPr algn="just"/>
            <a:r>
              <a:rPr lang="es-PE" dirty="0"/>
              <a:t>CAPÍTULO I: FALTAS</a:t>
            </a:r>
          </a:p>
          <a:p>
            <a:pPr lvl="1" algn="just"/>
            <a:r>
              <a:rPr lang="es-PE" dirty="0"/>
              <a:t>Artículo 85. Faltas de carácter disciplinario </a:t>
            </a:r>
          </a:p>
          <a:p>
            <a:pPr marL="457200" lvl="1" indent="0" algn="just">
              <a:buNone/>
            </a:pPr>
            <a:r>
              <a:rPr lang="es-PE" dirty="0"/>
              <a:t>Son faltas de carácter disciplinario que, según su gravedad, pueden ser sancionadas con suspensión temporal o con destitución, previo proceso administrativo: </a:t>
            </a:r>
          </a:p>
          <a:p>
            <a:pPr lvl="1" algn="just"/>
            <a:r>
              <a:rPr lang="es-PE" dirty="0"/>
              <a:t>b) La reiterada resistencia al cumplimiento de las órdenes de sus superiores relacionadas con sus labores. </a:t>
            </a:r>
          </a:p>
          <a:p>
            <a:pPr lvl="1" algn="just"/>
            <a:r>
              <a:rPr lang="es-PE" dirty="0"/>
              <a:t>c) El incurrir en acto de violencia, grave indisciplina o </a:t>
            </a:r>
            <a:r>
              <a:rPr lang="es-PE" dirty="0" err="1"/>
              <a:t>faltamiento</a:t>
            </a:r>
            <a:r>
              <a:rPr lang="es-PE" dirty="0"/>
              <a:t> de palabra en agravio de su superior del personal jerárquico y de los compañeros de labor. </a:t>
            </a:r>
          </a:p>
          <a:p>
            <a:pPr lvl="1" algn="just"/>
            <a:r>
              <a:rPr lang="es-PE" dirty="0"/>
              <a:t>d) La negligencia en el desempeño de las funciones. </a:t>
            </a:r>
          </a:p>
          <a:p>
            <a:pPr lvl="1" algn="just"/>
            <a:r>
              <a:rPr lang="es-PE" dirty="0"/>
              <a:t>e) El impedir el funcionamiento del servicio público. </a:t>
            </a:r>
          </a:p>
          <a:p>
            <a:pPr lvl="1" algn="just"/>
            <a:r>
              <a:rPr lang="es-PE" dirty="0"/>
              <a:t>f) La utilización o disposición de los bienes de la entidad pública en beneficio propio o de terceros. </a:t>
            </a:r>
          </a:p>
          <a:p>
            <a:pPr lvl="1" algn="just"/>
            <a:r>
              <a:rPr lang="es-PE" dirty="0"/>
              <a:t>g) La concurrencia al trabajo en estado de embriaguez o bajo la influencia de drogas o sustancias estupefacientes. </a:t>
            </a:r>
          </a:p>
        </p:txBody>
      </p:sp>
    </p:spTree>
    <p:extLst>
      <p:ext uri="{BB962C8B-B14F-4D97-AF65-F5344CB8AC3E}">
        <p14:creationId xmlns:p14="http://schemas.microsoft.com/office/powerpoint/2010/main" val="24325343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E31C32D5-DF66-490C-A557-8C73E1C1F91B}"/>
              </a:ext>
            </a:extLst>
          </p:cNvPr>
          <p:cNvSpPr>
            <a:spLocks noGrp="1"/>
          </p:cNvSpPr>
          <p:nvPr>
            <p:ph type="title"/>
          </p:nvPr>
        </p:nvSpPr>
        <p:spPr/>
        <p:txBody>
          <a:bodyPr/>
          <a:lstStyle/>
          <a:p>
            <a:endParaRPr lang="es-PE"/>
          </a:p>
        </p:txBody>
      </p:sp>
      <p:sp>
        <p:nvSpPr>
          <p:cNvPr id="3" name="Marcador de contenido 2">
            <a:extLst>
              <a:ext uri="{FF2B5EF4-FFF2-40B4-BE49-F238E27FC236}">
                <a16:creationId xmlns:a16="http://schemas.microsoft.com/office/drawing/2014/main" xmlns="" id="{9699F69B-4CCE-4D2F-B287-ADCD394479E4}"/>
              </a:ext>
            </a:extLst>
          </p:cNvPr>
          <p:cNvSpPr>
            <a:spLocks noGrp="1"/>
          </p:cNvSpPr>
          <p:nvPr>
            <p:ph idx="1"/>
          </p:nvPr>
        </p:nvSpPr>
        <p:spPr/>
        <p:txBody>
          <a:bodyPr>
            <a:normAutofit fontScale="77500" lnSpcReduction="20000"/>
          </a:bodyPr>
          <a:lstStyle/>
          <a:p>
            <a:pPr lvl="1" algn="just"/>
            <a:r>
              <a:rPr lang="es-PE" dirty="0"/>
              <a:t>h) El abuso de autoridad, la prevaricación o el uso de la función con fines de lucro. </a:t>
            </a:r>
          </a:p>
          <a:p>
            <a:pPr lvl="1" algn="just"/>
            <a:r>
              <a:rPr lang="es-PE" dirty="0"/>
              <a:t>i) El causar deliberadamente daños materiales en los locales, instalaciones, obras, maquinarias, instrumentos, documentación y demás bienes de propiedad de la entidad o en posesión de ésta. </a:t>
            </a:r>
          </a:p>
          <a:p>
            <a:pPr lvl="1" algn="just"/>
            <a:r>
              <a:rPr lang="es-PE" dirty="0"/>
              <a:t>j) Las ausencias injustificadas por más de tres (3) días consecutivos o por más de cinco (5) días no consecutivos en un período de treinta (30) días calendario, o más de quince (15) días no consecutivos en un período de ciento ochenta días (180) calendario. </a:t>
            </a:r>
          </a:p>
          <a:p>
            <a:pPr lvl="1" algn="just"/>
            <a:r>
              <a:rPr lang="es-PE" dirty="0"/>
              <a:t>k) El hostigamiento sexual.</a:t>
            </a:r>
          </a:p>
          <a:p>
            <a:pPr lvl="1" algn="just"/>
            <a:r>
              <a:rPr lang="es-PE" dirty="0"/>
              <a:t>l) Realizar actividades de proselitismo político durante la jornada de trabajo, o a través del uso de sus funciones o de recursos de la entidad pública. </a:t>
            </a:r>
          </a:p>
          <a:p>
            <a:pPr lvl="1" algn="just"/>
            <a:r>
              <a:rPr lang="es-PE" dirty="0"/>
              <a:t>m) Discriminación por razón de origen, raza, sexo, idioma, religión, opinión o condición económica. </a:t>
            </a:r>
          </a:p>
          <a:p>
            <a:pPr lvl="1" algn="just"/>
            <a:r>
              <a:rPr lang="es-PE" dirty="0"/>
              <a:t>n) El incumplimiento injustificado del horario y la jornada de trabajo. </a:t>
            </a:r>
          </a:p>
          <a:p>
            <a:pPr lvl="1" algn="just"/>
            <a:r>
              <a:rPr lang="es-PE" dirty="0"/>
              <a:t>ñ) La afectación del principio de mérito en el acceso y la progresión en el servicio civil. </a:t>
            </a:r>
          </a:p>
          <a:p>
            <a:pPr lvl="1" algn="just"/>
            <a:r>
              <a:rPr lang="es-PE" dirty="0"/>
              <a:t>o) Actuar o influir en otros servidores para obtener un beneficio propio o beneficio para terceros. </a:t>
            </a:r>
          </a:p>
          <a:p>
            <a:pPr lvl="1" algn="just"/>
            <a:r>
              <a:rPr lang="es-PE" dirty="0"/>
              <a:t>p) La doble percepción de compensaciones económicas, salvo función docente. </a:t>
            </a:r>
          </a:p>
          <a:p>
            <a:pPr lvl="1" algn="just"/>
            <a:r>
              <a:rPr lang="es-PE" dirty="0"/>
              <a:t>q) Las demás que señale la ley.</a:t>
            </a:r>
          </a:p>
          <a:p>
            <a:endParaRPr lang="es-PE" dirty="0"/>
          </a:p>
        </p:txBody>
      </p:sp>
    </p:spTree>
    <p:extLst>
      <p:ext uri="{BB962C8B-B14F-4D97-AF65-F5344CB8AC3E}">
        <p14:creationId xmlns:p14="http://schemas.microsoft.com/office/powerpoint/2010/main" val="17212754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xmlns="" id="{EF647A5C-C7A4-43DB-AF9F-E80F38710A56}"/>
              </a:ext>
            </a:extLst>
          </p:cNvPr>
          <p:cNvSpPr>
            <a:spLocks noGrp="1"/>
          </p:cNvSpPr>
          <p:nvPr>
            <p:ph idx="1"/>
          </p:nvPr>
        </p:nvSpPr>
        <p:spPr>
          <a:xfrm>
            <a:off x="553673" y="687897"/>
            <a:ext cx="10800127" cy="5489066"/>
          </a:xfrm>
        </p:spPr>
        <p:txBody>
          <a:bodyPr>
            <a:normAutofit fontScale="92500" lnSpcReduction="20000"/>
          </a:bodyPr>
          <a:lstStyle/>
          <a:p>
            <a:pPr algn="just"/>
            <a:r>
              <a:rPr lang="es-PE" dirty="0"/>
              <a:t>Artículo 98 (REGLAMENTO).- Faltas que determinan la aplicación de sanción disciplinaria </a:t>
            </a:r>
          </a:p>
          <a:p>
            <a:pPr algn="just"/>
            <a:r>
              <a:rPr lang="es-PE" dirty="0"/>
              <a:t>98.2. De conformidad con el artículo 85, literal a) de la Ley, también son faltas disciplinarias: </a:t>
            </a:r>
          </a:p>
          <a:p>
            <a:pPr lvl="1" algn="just"/>
            <a:r>
              <a:rPr lang="es-PE" dirty="0"/>
              <a:t>a) Usar indebidamente las licencias cuyo otorgamiento por parte de la entidad es obligatorio conforme a las normas de la materia. No están comprendidas las licencias concedidas por razones personales. </a:t>
            </a:r>
          </a:p>
          <a:p>
            <a:pPr lvl="1" algn="just"/>
            <a:r>
              <a:rPr lang="es-PE" dirty="0"/>
              <a:t>b) Incurrir en actos que atenten contra la libertad sindical.</a:t>
            </a:r>
          </a:p>
          <a:p>
            <a:pPr lvl="1" algn="just"/>
            <a:r>
              <a:rPr lang="es-PE" dirty="0"/>
              <a:t>c) Incurrir en actos de nepotismo.</a:t>
            </a:r>
          </a:p>
          <a:p>
            <a:pPr lvl="1" algn="just"/>
            <a:r>
              <a:rPr lang="es-PE" dirty="0"/>
              <a:t>d) Agredir verbal y/o físicamente al ciudadano usuario de los servicios a cargo de la entidad. </a:t>
            </a:r>
          </a:p>
          <a:p>
            <a:pPr lvl="1" algn="just"/>
            <a:r>
              <a:rPr lang="es-PE" dirty="0"/>
              <a:t>e) Acosar moral o sexualmente. </a:t>
            </a:r>
          </a:p>
          <a:p>
            <a:pPr lvl="1" algn="just"/>
            <a:r>
              <a:rPr lang="es-PE" dirty="0"/>
              <a:t>f) Usar la función con fines de lucro personal, constituyéndose en agravante el cobro por los servicios gratuitos que brinde el Estado a poblaciones vulnerables. </a:t>
            </a:r>
          </a:p>
          <a:p>
            <a:pPr lvl="1" algn="just"/>
            <a:r>
              <a:rPr lang="es-PE" dirty="0"/>
              <a:t>g) No observar el deber de guardar confidencialidad en la información.</a:t>
            </a:r>
          </a:p>
          <a:p>
            <a:pPr lvl="1" algn="just"/>
            <a:r>
              <a:rPr lang="es-PE" dirty="0"/>
              <a:t>h) Impedir el acceso al centro de trabajo del servidor civil que decida no ejercer su derecho a la huelga. </a:t>
            </a:r>
          </a:p>
          <a:p>
            <a:pPr lvl="1" algn="just"/>
            <a:r>
              <a:rPr lang="es-PE" dirty="0"/>
              <a:t>i) Incurrir en actos de negligencia en el manejo y mantenimiento de equipos y tecnología que impliquen la afectación de los servicios que brinda la entidad. </a:t>
            </a:r>
          </a:p>
        </p:txBody>
      </p:sp>
    </p:spTree>
    <p:extLst>
      <p:ext uri="{BB962C8B-B14F-4D97-AF65-F5344CB8AC3E}">
        <p14:creationId xmlns:p14="http://schemas.microsoft.com/office/powerpoint/2010/main" val="21225740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xmlns="" id="{7AF010B3-1297-42A2-AC0E-FFCA62EEFD1E}"/>
              </a:ext>
            </a:extLst>
          </p:cNvPr>
          <p:cNvSpPr>
            <a:spLocks noGrp="1"/>
          </p:cNvSpPr>
          <p:nvPr>
            <p:ph idx="1"/>
          </p:nvPr>
        </p:nvSpPr>
        <p:spPr>
          <a:xfrm>
            <a:off x="729842" y="964734"/>
            <a:ext cx="10623958" cy="5212229"/>
          </a:xfrm>
        </p:spPr>
        <p:txBody>
          <a:bodyPr>
            <a:normAutofit lnSpcReduction="10000"/>
          </a:bodyPr>
          <a:lstStyle/>
          <a:p>
            <a:r>
              <a:rPr lang="es-PE" dirty="0"/>
              <a:t>Artículo 101 (REGLAMENTO).- Denuncias </a:t>
            </a:r>
          </a:p>
          <a:p>
            <a:pPr marL="0" indent="0" algn="just">
              <a:buNone/>
            </a:pPr>
            <a:r>
              <a:rPr lang="es-PE" dirty="0"/>
              <a:t>Cualquier persona que considere que un servidor civil ha cometido una falta disciplinaria o transgredido el Código de Ética de la Función Pública, puede formular su denuncia ante la Secretaría Técnica, de forma verbal o escrita, debiendo exponer claramente los hechos denunciados y adjuntar las pruebas pertinentes, de ser el caso. </a:t>
            </a:r>
          </a:p>
          <a:p>
            <a:pPr marL="0" indent="0" algn="just">
              <a:buNone/>
            </a:pPr>
            <a:r>
              <a:rPr lang="es-PE" dirty="0"/>
              <a:t>Cuando la denuncia sea formulada en forma verbal, la Secretaría Técnica que la recibe debe brindarle al denunciante un formato para que este transcriba su denuncia, la firme en señal de conformidad y adjunte las pruebas pertinentes. </a:t>
            </a:r>
          </a:p>
          <a:p>
            <a:pPr marL="0" indent="0" algn="just">
              <a:buNone/>
            </a:pPr>
            <a:r>
              <a:rPr lang="es-PE" dirty="0"/>
              <a:t>La Secretaría Técnica tramita la denuncia y brinda una respuesta al denunciante en un plazo no mayor de treinta (30) días hábiles a partir del día siguiente de su recepción. </a:t>
            </a:r>
          </a:p>
        </p:txBody>
      </p:sp>
    </p:spTree>
    <p:extLst>
      <p:ext uri="{BB962C8B-B14F-4D97-AF65-F5344CB8AC3E}">
        <p14:creationId xmlns:p14="http://schemas.microsoft.com/office/powerpoint/2010/main" val="19928557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xmlns="" id="{A5C1AC87-6260-4563-B311-A06C3B24A7BD}"/>
              </a:ext>
            </a:extLst>
          </p:cNvPr>
          <p:cNvSpPr>
            <a:spLocks noGrp="1"/>
          </p:cNvSpPr>
          <p:nvPr>
            <p:ph idx="1"/>
          </p:nvPr>
        </p:nvSpPr>
        <p:spPr>
          <a:xfrm>
            <a:off x="721453" y="503339"/>
            <a:ext cx="10632347" cy="5673624"/>
          </a:xfrm>
        </p:spPr>
        <p:txBody>
          <a:bodyPr>
            <a:normAutofit fontScale="92500" lnSpcReduction="10000"/>
          </a:bodyPr>
          <a:lstStyle/>
          <a:p>
            <a:pPr marL="0" indent="0" algn="just">
              <a:buNone/>
            </a:pPr>
            <a:r>
              <a:rPr lang="es-PE" dirty="0"/>
              <a:t>Artículo 87. Determinación de la sanción a las faltas </a:t>
            </a:r>
          </a:p>
          <a:p>
            <a:pPr algn="just"/>
            <a:r>
              <a:rPr lang="es-PE" dirty="0"/>
              <a:t>La sanción aplicable debe ser proporcional a la falta cometida y se determina evaluando la existencia de las condiciones siguientes: </a:t>
            </a:r>
          </a:p>
          <a:p>
            <a:pPr marL="914400" lvl="1" indent="-457200" algn="just">
              <a:buAutoNum type="alphaLcParenR"/>
            </a:pPr>
            <a:r>
              <a:rPr lang="es-PE" dirty="0"/>
              <a:t>Grave afectación a los intereses generales o a los bienes jurídicamente protegidos por el Estado. </a:t>
            </a:r>
          </a:p>
          <a:p>
            <a:pPr marL="914400" lvl="1" indent="-457200" algn="just">
              <a:buAutoNum type="alphaLcParenR"/>
            </a:pPr>
            <a:r>
              <a:rPr lang="es-PE" dirty="0"/>
              <a:t>Ocultar la comisión de la falta o impedir su descubrimiento. </a:t>
            </a:r>
          </a:p>
          <a:p>
            <a:pPr marL="914400" lvl="1" indent="-457200" algn="just">
              <a:buAutoNum type="alphaLcParenR"/>
            </a:pPr>
            <a:r>
              <a:rPr lang="es-PE" dirty="0"/>
              <a:t>El grado de jerarquía y especialidad del servidor civil que comete la falta, entendiendo que cuanto mayor sea la jerarquía de la autoridad y más especializadas sus funciones, en relación con las faltas, mayor es su deber de conocerlas y apreciarlas debidamente. </a:t>
            </a:r>
          </a:p>
          <a:p>
            <a:pPr marL="914400" lvl="1" indent="-457200" algn="just">
              <a:buAutoNum type="alphaLcParenR"/>
            </a:pPr>
            <a:r>
              <a:rPr lang="es-PE" dirty="0"/>
              <a:t>Las circunstancias en que se comete la infracción.</a:t>
            </a:r>
          </a:p>
          <a:p>
            <a:pPr marL="914400" lvl="1" indent="-457200" algn="just">
              <a:buAutoNum type="alphaLcParenR"/>
            </a:pPr>
            <a:r>
              <a:rPr lang="es-PE" dirty="0"/>
              <a:t>La concurrencia de varias faltas.</a:t>
            </a:r>
          </a:p>
          <a:p>
            <a:pPr marL="914400" lvl="1" indent="-457200" algn="just">
              <a:buAutoNum type="alphaLcParenR"/>
            </a:pPr>
            <a:r>
              <a:rPr lang="es-PE" dirty="0"/>
              <a:t>La participación de uno o más servidores en la comisión de la falta o faltas.</a:t>
            </a:r>
          </a:p>
          <a:p>
            <a:pPr marL="914400" lvl="1" indent="-457200" algn="just">
              <a:buAutoNum type="alphaLcParenR"/>
            </a:pPr>
            <a:r>
              <a:rPr lang="es-PE" dirty="0"/>
              <a:t>La reincidencia en la comisión de la falta. </a:t>
            </a:r>
          </a:p>
          <a:p>
            <a:pPr marL="914400" lvl="1" indent="-457200" algn="just">
              <a:buAutoNum type="alphaLcParenR"/>
            </a:pPr>
            <a:r>
              <a:rPr lang="es-PE" dirty="0"/>
              <a:t>La continuidad en la comisión de la falta. </a:t>
            </a:r>
          </a:p>
          <a:p>
            <a:pPr marL="914400" lvl="1" indent="-457200" algn="just">
              <a:buAutoNum type="alphaLcParenR"/>
            </a:pPr>
            <a:r>
              <a:rPr lang="es-PE" dirty="0"/>
              <a:t>El beneficio ilícitamente obtenido, de ser el caso. </a:t>
            </a:r>
          </a:p>
        </p:txBody>
      </p:sp>
    </p:spTree>
    <p:extLst>
      <p:ext uri="{BB962C8B-B14F-4D97-AF65-F5344CB8AC3E}">
        <p14:creationId xmlns:p14="http://schemas.microsoft.com/office/powerpoint/2010/main" val="15229765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xmlns="" id="{1DAE53FB-4869-401C-BF54-1BEEE3D03CC8}"/>
              </a:ext>
            </a:extLst>
          </p:cNvPr>
          <p:cNvSpPr>
            <a:spLocks noGrp="1"/>
          </p:cNvSpPr>
          <p:nvPr>
            <p:ph idx="1"/>
          </p:nvPr>
        </p:nvSpPr>
        <p:spPr>
          <a:xfrm>
            <a:off x="713064" y="520117"/>
            <a:ext cx="10640736" cy="5656846"/>
          </a:xfrm>
        </p:spPr>
        <p:txBody>
          <a:bodyPr>
            <a:normAutofit fontScale="92500" lnSpcReduction="20000"/>
          </a:bodyPr>
          <a:lstStyle/>
          <a:p>
            <a:pPr marL="0" indent="0" algn="just">
              <a:buNone/>
            </a:pPr>
            <a:r>
              <a:rPr lang="es-PE" dirty="0"/>
              <a:t>Artículo 104 (REGLAMENTO).- Supuestos que eximen de responsabilidad administrativa disciplinaria </a:t>
            </a:r>
          </a:p>
          <a:p>
            <a:pPr algn="just"/>
            <a:r>
              <a:rPr lang="es-PE" dirty="0"/>
              <a:t>Constituyen supuestos eximentes de responsabilidad administrativa disciplinaria y, por tanto, determinan la imposibilidad de aplicar la sanción correspondiente al servidor civil: </a:t>
            </a:r>
          </a:p>
          <a:p>
            <a:pPr lvl="1" algn="just"/>
            <a:r>
              <a:rPr lang="es-PE" dirty="0"/>
              <a:t>a) Su incapacidad mental, debidamente comprobada por la autoridad competente. </a:t>
            </a:r>
          </a:p>
          <a:p>
            <a:pPr lvl="1" algn="just"/>
            <a:r>
              <a:rPr lang="es-PE" dirty="0"/>
              <a:t>b) El caso fortuito o fuerza mayor, debidamente comprobados. </a:t>
            </a:r>
          </a:p>
          <a:p>
            <a:pPr lvl="1" algn="just"/>
            <a:r>
              <a:rPr lang="es-PE" dirty="0"/>
              <a:t>c) El ejercicio de un deber legal, función, cargo o comisión encomendada. </a:t>
            </a:r>
          </a:p>
          <a:p>
            <a:pPr lvl="1" algn="just"/>
            <a:r>
              <a:rPr lang="es-PE" dirty="0"/>
              <a:t>d) El error inducido por la Administración, a través de un acto o disposición confusa o ilegal. </a:t>
            </a:r>
          </a:p>
          <a:p>
            <a:pPr lvl="1" algn="just"/>
            <a:r>
              <a:rPr lang="es-PE" dirty="0"/>
              <a:t>e) La actuación funcional en caso de catástrofe o desastres, naturales o inducidos, que hubieran determinado la necesidad de ejecutar acciones inmediatas e indispensables para evitar o superar la inminente afectación de intereses generales como la vida, la salud, el orden público, etc. </a:t>
            </a:r>
          </a:p>
          <a:p>
            <a:pPr lvl="1" algn="just"/>
            <a:r>
              <a:rPr lang="es-PE" dirty="0"/>
              <a:t>f) La actuación funcional en privilegio de intereses superiores de carácter social, o relacionados a la salud u orden público, cuando, en casos diferentes a catástrofes o desastres naturales o inducidos, se hubiera requerido la adopción de acciones inmediatas para superar o evitar su inminente afectación.</a:t>
            </a:r>
          </a:p>
        </p:txBody>
      </p:sp>
    </p:spTree>
    <p:extLst>
      <p:ext uri="{BB962C8B-B14F-4D97-AF65-F5344CB8AC3E}">
        <p14:creationId xmlns:p14="http://schemas.microsoft.com/office/powerpoint/2010/main" val="41551133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804B4122-C1D7-48A6-B211-9FED1A224EA6}"/>
              </a:ext>
            </a:extLst>
          </p:cNvPr>
          <p:cNvSpPr>
            <a:spLocks noGrp="1"/>
          </p:cNvSpPr>
          <p:nvPr>
            <p:ph type="title"/>
          </p:nvPr>
        </p:nvSpPr>
        <p:spPr/>
        <p:txBody>
          <a:bodyPr/>
          <a:lstStyle/>
          <a:p>
            <a:endParaRPr lang="es-PE"/>
          </a:p>
        </p:txBody>
      </p:sp>
      <p:sp>
        <p:nvSpPr>
          <p:cNvPr id="3" name="Marcador de contenido 2">
            <a:extLst>
              <a:ext uri="{FF2B5EF4-FFF2-40B4-BE49-F238E27FC236}">
                <a16:creationId xmlns:a16="http://schemas.microsoft.com/office/drawing/2014/main" xmlns="" id="{717D163F-9C84-4162-9C77-6A061956325E}"/>
              </a:ext>
            </a:extLst>
          </p:cNvPr>
          <p:cNvSpPr>
            <a:spLocks noGrp="1"/>
          </p:cNvSpPr>
          <p:nvPr>
            <p:ph idx="1"/>
          </p:nvPr>
        </p:nvSpPr>
        <p:spPr/>
        <p:txBody>
          <a:bodyPr/>
          <a:lstStyle/>
          <a:p>
            <a:pPr algn="just"/>
            <a:r>
              <a:rPr lang="es-PE" dirty="0"/>
              <a:t>CAPÍTULO II: RÉGIMEN DE SANCIONES Y PROCEDIMIENTO SANCIONADOR </a:t>
            </a:r>
          </a:p>
          <a:p>
            <a:pPr algn="just"/>
            <a:r>
              <a:rPr lang="es-PE" dirty="0"/>
              <a:t>Artículo 88. Sanciones aplicables Las sanciones por faltas disciplinarias pueden ser: </a:t>
            </a:r>
          </a:p>
          <a:p>
            <a:pPr algn="just"/>
            <a:r>
              <a:rPr lang="es-PE" dirty="0"/>
              <a:t>a) Amonestación verbal o escrita. </a:t>
            </a:r>
          </a:p>
          <a:p>
            <a:pPr algn="just"/>
            <a:r>
              <a:rPr lang="es-PE" dirty="0"/>
              <a:t>b) Suspensión sin goce de remuneraciones desde un día hasta por doce (12) meses. </a:t>
            </a:r>
          </a:p>
          <a:p>
            <a:pPr algn="just"/>
            <a:r>
              <a:rPr lang="es-PE" dirty="0"/>
              <a:t>c) Destitución. </a:t>
            </a:r>
          </a:p>
          <a:p>
            <a:pPr marL="0" indent="0" algn="just">
              <a:buNone/>
            </a:pPr>
            <a:r>
              <a:rPr lang="es-PE" dirty="0"/>
              <a:t>Toda sanción impuesta al servidor debe constar en el legajo.</a:t>
            </a:r>
          </a:p>
        </p:txBody>
      </p:sp>
    </p:spTree>
    <p:extLst>
      <p:ext uri="{BB962C8B-B14F-4D97-AF65-F5344CB8AC3E}">
        <p14:creationId xmlns:p14="http://schemas.microsoft.com/office/powerpoint/2010/main" val="4129645885"/>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192</TotalTime>
  <Words>4353</Words>
  <Application>Microsoft Office PowerPoint</Application>
  <PresentationFormat>Panorámica</PresentationFormat>
  <Paragraphs>202</Paragraphs>
  <Slides>22</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22</vt:i4>
      </vt:variant>
    </vt:vector>
  </HeadingPairs>
  <TitlesOfParts>
    <vt:vector size="26" baseType="lpstr">
      <vt:lpstr>Arial</vt:lpstr>
      <vt:lpstr>Calibri</vt:lpstr>
      <vt:lpstr>Calibri Light</vt:lpstr>
      <vt:lpstr>Tema de Office</vt:lpstr>
      <vt:lpstr>Ley del Servicio Civil Ley Nº 30057 y su Reglamento D. S. N° 040-2014-PCM</vt:lpstr>
      <vt:lpstr>Presentación de PowerPoint</vt:lpstr>
      <vt:lpstr>RÉGIMEN DISCIPLINARIO Y PROCEDIMIENTO SANCIONADOR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 GRACIAS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DERECHOS Y OBLIGACIONES</dc:title>
  <dc:creator>Abogado</dc:creator>
  <cp:lastModifiedBy>Gerencia</cp:lastModifiedBy>
  <cp:revision>61</cp:revision>
  <dcterms:created xsi:type="dcterms:W3CDTF">2023-03-23T20:20:44Z</dcterms:created>
  <dcterms:modified xsi:type="dcterms:W3CDTF">2023-03-24T19:50:32Z</dcterms:modified>
</cp:coreProperties>
</file>