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3.xml" ContentType="application/vnd.openxmlformats-officedocument.drawingml.chart+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 id="2147484037" r:id="rId5"/>
    <p:sldMasterId id="2147483864" r:id="rId6"/>
    <p:sldMasterId id="2147483900" r:id="rId7"/>
    <p:sldMasterId id="2147483913" r:id="rId8"/>
    <p:sldMasterId id="2147483961" r:id="rId9"/>
    <p:sldMasterId id="2147483974" r:id="rId10"/>
    <p:sldMasterId id="2147483998" r:id="rId11"/>
    <p:sldMasterId id="2147484023" r:id="rId12"/>
  </p:sldMasterIdLst>
  <p:notesMasterIdLst>
    <p:notesMasterId r:id="rId81"/>
  </p:notesMasterIdLst>
  <p:handoutMasterIdLst>
    <p:handoutMasterId r:id="rId82"/>
  </p:handoutMasterIdLst>
  <p:sldIdLst>
    <p:sldId id="275" r:id="rId13"/>
    <p:sldId id="449" r:id="rId14"/>
    <p:sldId id="450" r:id="rId15"/>
    <p:sldId id="451" r:id="rId16"/>
    <p:sldId id="454" r:id="rId17"/>
    <p:sldId id="455" r:id="rId18"/>
    <p:sldId id="457" r:id="rId19"/>
    <p:sldId id="458" r:id="rId20"/>
    <p:sldId id="459" r:id="rId21"/>
    <p:sldId id="460" r:id="rId22"/>
    <p:sldId id="461" r:id="rId23"/>
    <p:sldId id="462" r:id="rId24"/>
    <p:sldId id="276" r:id="rId25"/>
    <p:sldId id="380" r:id="rId26"/>
    <p:sldId id="401" r:id="rId27"/>
    <p:sldId id="412" r:id="rId28"/>
    <p:sldId id="413" r:id="rId29"/>
    <p:sldId id="414" r:id="rId30"/>
    <p:sldId id="415" r:id="rId31"/>
    <p:sldId id="416" r:id="rId32"/>
    <p:sldId id="419" r:id="rId33"/>
    <p:sldId id="420" r:id="rId34"/>
    <p:sldId id="421" r:id="rId35"/>
    <p:sldId id="422" r:id="rId36"/>
    <p:sldId id="382" r:id="rId37"/>
    <p:sldId id="371" r:id="rId38"/>
    <p:sldId id="350" r:id="rId39"/>
    <p:sldId id="402" r:id="rId40"/>
    <p:sldId id="349" r:id="rId41"/>
    <p:sldId id="398" r:id="rId42"/>
    <p:sldId id="375" r:id="rId43"/>
    <p:sldId id="405" r:id="rId44"/>
    <p:sldId id="411" r:id="rId45"/>
    <p:sldId id="322" r:id="rId46"/>
    <p:sldId id="410" r:id="rId47"/>
    <p:sldId id="391" r:id="rId48"/>
    <p:sldId id="400" r:id="rId49"/>
    <p:sldId id="347" r:id="rId50"/>
    <p:sldId id="394" r:id="rId51"/>
    <p:sldId id="396" r:id="rId52"/>
    <p:sldId id="388" r:id="rId53"/>
    <p:sldId id="389" r:id="rId54"/>
    <p:sldId id="395" r:id="rId55"/>
    <p:sldId id="423" r:id="rId56"/>
    <p:sldId id="424" r:id="rId57"/>
    <p:sldId id="425" r:id="rId58"/>
    <p:sldId id="426" r:id="rId59"/>
    <p:sldId id="427" r:id="rId60"/>
    <p:sldId id="428" r:id="rId61"/>
    <p:sldId id="429" r:id="rId62"/>
    <p:sldId id="430" r:id="rId63"/>
    <p:sldId id="431" r:id="rId64"/>
    <p:sldId id="432" r:id="rId65"/>
    <p:sldId id="433" r:id="rId66"/>
    <p:sldId id="434" r:id="rId67"/>
    <p:sldId id="435" r:id="rId68"/>
    <p:sldId id="436" r:id="rId69"/>
    <p:sldId id="437" r:id="rId70"/>
    <p:sldId id="438" r:id="rId71"/>
    <p:sldId id="439" r:id="rId72"/>
    <p:sldId id="440" r:id="rId73"/>
    <p:sldId id="441" r:id="rId74"/>
    <p:sldId id="442" r:id="rId75"/>
    <p:sldId id="443" r:id="rId76"/>
    <p:sldId id="444" r:id="rId77"/>
    <p:sldId id="445" r:id="rId78"/>
    <p:sldId id="446" r:id="rId79"/>
    <p:sldId id="447" r:id="rId8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5pPr>
    <a:lvl6pPr marL="2286000" algn="l" defTabSz="457200" rtl="0" eaLnBrk="1" latinLnBrk="0" hangingPunct="1">
      <a:defRPr kern="1200">
        <a:solidFill>
          <a:schemeClr val="tx1"/>
        </a:solidFill>
        <a:latin typeface="Palatino Linotype" charset="0"/>
        <a:ea typeface="ＭＳ Ｐゴシック" charset="0"/>
        <a:cs typeface="ＭＳ Ｐゴシック" charset="0"/>
      </a:defRPr>
    </a:lvl6pPr>
    <a:lvl7pPr marL="2743200" algn="l" defTabSz="457200" rtl="0" eaLnBrk="1" latinLnBrk="0" hangingPunct="1">
      <a:defRPr kern="1200">
        <a:solidFill>
          <a:schemeClr val="tx1"/>
        </a:solidFill>
        <a:latin typeface="Palatino Linotype" charset="0"/>
        <a:ea typeface="ＭＳ Ｐゴシック" charset="0"/>
        <a:cs typeface="ＭＳ Ｐゴシック" charset="0"/>
      </a:defRPr>
    </a:lvl7pPr>
    <a:lvl8pPr marL="3200400" algn="l" defTabSz="457200" rtl="0" eaLnBrk="1" latinLnBrk="0" hangingPunct="1">
      <a:defRPr kern="1200">
        <a:solidFill>
          <a:schemeClr val="tx1"/>
        </a:solidFill>
        <a:latin typeface="Palatino Linotype" charset="0"/>
        <a:ea typeface="ＭＳ Ｐゴシック" charset="0"/>
        <a:cs typeface="ＭＳ Ｐゴシック" charset="0"/>
      </a:defRPr>
    </a:lvl8pPr>
    <a:lvl9pPr marL="3657600" algn="l" defTabSz="457200" rtl="0" eaLnBrk="1" latinLnBrk="0" hangingPunct="1">
      <a:defRPr kern="1200">
        <a:solidFill>
          <a:schemeClr val="tx1"/>
        </a:solidFill>
        <a:latin typeface="Palatino Linotype"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924D1927-E566-4BE1-B988-4C5AB8D6C774}">
          <p14:sldIdLst>
            <p14:sldId id="275"/>
            <p14:sldId id="449"/>
            <p14:sldId id="450"/>
            <p14:sldId id="451"/>
            <p14:sldId id="454"/>
            <p14:sldId id="455"/>
            <p14:sldId id="457"/>
            <p14:sldId id="458"/>
            <p14:sldId id="459"/>
            <p14:sldId id="460"/>
            <p14:sldId id="461"/>
            <p14:sldId id="462"/>
            <p14:sldId id="276"/>
            <p14:sldId id="380"/>
            <p14:sldId id="401"/>
            <p14:sldId id="412"/>
            <p14:sldId id="413"/>
            <p14:sldId id="414"/>
            <p14:sldId id="415"/>
            <p14:sldId id="416"/>
            <p14:sldId id="419"/>
            <p14:sldId id="420"/>
            <p14:sldId id="421"/>
            <p14:sldId id="422"/>
            <p14:sldId id="382"/>
            <p14:sldId id="371"/>
            <p14:sldId id="350"/>
            <p14:sldId id="402"/>
            <p14:sldId id="349"/>
            <p14:sldId id="398"/>
            <p14:sldId id="375"/>
            <p14:sldId id="405"/>
            <p14:sldId id="411"/>
            <p14:sldId id="322"/>
            <p14:sldId id="410"/>
            <p14:sldId id="391"/>
            <p14:sldId id="400"/>
            <p14:sldId id="347"/>
            <p14:sldId id="394"/>
            <p14:sldId id="396"/>
            <p14:sldId id="388"/>
            <p14:sldId id="389"/>
            <p14:sldId id="395"/>
            <p14:sldId id="423"/>
            <p14:sldId id="424"/>
            <p14:sldId id="425"/>
            <p14:sldId id="426"/>
            <p14:sldId id="427"/>
            <p14:sldId id="428"/>
            <p14:sldId id="429"/>
            <p14:sldId id="430"/>
            <p14:sldId id="431"/>
            <p14:sldId id="432"/>
            <p14:sldId id="433"/>
            <p14:sldId id="434"/>
            <p14:sldId id="435"/>
            <p14:sldId id="436"/>
            <p14:sldId id="437"/>
            <p14:sldId id="438"/>
            <p14:sldId id="439"/>
            <p14:sldId id="440"/>
            <p14:sldId id="441"/>
            <p14:sldId id="442"/>
            <p14:sldId id="443"/>
            <p14:sldId id="444"/>
            <p14:sldId id="445"/>
            <p14:sldId id="446"/>
            <p14:sldId id="447"/>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D5EA"/>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snapToGrid="0" snapToObjects="1">
      <p:cViewPr varScale="1">
        <p:scale>
          <a:sx n="69" d="100"/>
          <a:sy n="69" d="100"/>
        </p:scale>
        <p:origin x="-1182" y="-96"/>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342"/>
    </p:cViewPr>
  </p:sorterViewPr>
  <p:notesViewPr>
    <p:cSldViewPr snapToGrid="0" snapToObjects="1">
      <p:cViewPr varScale="1">
        <p:scale>
          <a:sx n="64" d="100"/>
          <a:sy n="64" d="100"/>
        </p:scale>
        <p:origin x="3086"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59.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5" Type="http://schemas.openxmlformats.org/officeDocument/2006/relationships/slideMaster" Target="slideMasters/slideMaster2.xml"/><Relationship Id="rId61" Type="http://schemas.openxmlformats.org/officeDocument/2006/relationships/slide" Target="slides/slide49.xml"/><Relationship Id="rId82" Type="http://schemas.openxmlformats.org/officeDocument/2006/relationships/handoutMaster" Target="handoutMasters/handoutMaster1.xml"/><Relationship Id="rId19"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5.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notesMaster" Target="notesMasters/notesMaster1.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edreira\Documents\Presentaciones\Polio\Plan%20estrategico\2015\PEESP\Reuni&#243;n%20Regional\Polio3-Coverage%20By%20Number%20Municipios%202014%20in%20Diff%20Coverage%20Level-7Aug201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edreira\Documents\Presentaciones\Polio\Plan%20estrategico\2015\PEESP\Reuni&#243;n%20Regional\Polio3-Coverage%20By%20Number%20Municipios%202014%20in%20Diff%20Coverage%20Level-7Aug2015.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Hoja_de_c_lculo_de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051877732536001E-2"/>
          <c:y val="3.4109115205168253E-2"/>
          <c:w val="0.88232615106876189"/>
          <c:h val="0.8212719810172161"/>
        </c:manualLayout>
      </c:layout>
      <c:barChart>
        <c:barDir val="col"/>
        <c:grouping val="stacked"/>
        <c:varyColors val="0"/>
        <c:ser>
          <c:idx val="0"/>
          <c:order val="0"/>
          <c:spPr>
            <a:ln>
              <a:solidFill>
                <a:srgbClr val="002060"/>
              </a:solidFill>
            </a:ln>
          </c:spPr>
          <c:invertIfNegative val="0"/>
          <c:dPt>
            <c:idx val="0"/>
            <c:invertIfNegative val="0"/>
            <c:bubble3D val="0"/>
            <c:spPr>
              <a:solidFill>
                <a:srgbClr val="C00000"/>
              </a:solidFill>
              <a:ln>
                <a:solidFill>
                  <a:srgbClr val="002060"/>
                </a:solidFill>
              </a:ln>
            </c:spPr>
          </c:dPt>
          <c:dPt>
            <c:idx val="1"/>
            <c:invertIfNegative val="0"/>
            <c:bubble3D val="0"/>
            <c:spPr>
              <a:solidFill>
                <a:srgbClr val="C00000"/>
              </a:solidFill>
              <a:ln>
                <a:solidFill>
                  <a:srgbClr val="002060"/>
                </a:solidFill>
              </a:ln>
            </c:spPr>
          </c:dPt>
          <c:dPt>
            <c:idx val="2"/>
            <c:invertIfNegative val="0"/>
            <c:bubble3D val="0"/>
            <c:spPr>
              <a:solidFill>
                <a:srgbClr val="C00000"/>
              </a:solidFill>
              <a:ln>
                <a:solidFill>
                  <a:srgbClr val="002060"/>
                </a:solidFill>
              </a:ln>
            </c:spPr>
          </c:dPt>
          <c:dPt>
            <c:idx val="3"/>
            <c:invertIfNegative val="0"/>
            <c:bubble3D val="0"/>
            <c:spPr>
              <a:solidFill>
                <a:srgbClr val="C00000"/>
              </a:solidFill>
              <a:ln>
                <a:solidFill>
                  <a:srgbClr val="002060"/>
                </a:solidFill>
              </a:ln>
            </c:spPr>
          </c:dPt>
          <c:dPt>
            <c:idx val="4"/>
            <c:invertIfNegative val="0"/>
            <c:bubble3D val="0"/>
            <c:spPr>
              <a:solidFill>
                <a:srgbClr val="C00000"/>
              </a:solidFill>
              <a:ln>
                <a:solidFill>
                  <a:srgbClr val="002060"/>
                </a:solidFill>
              </a:ln>
            </c:spPr>
          </c:dPt>
          <c:dPt>
            <c:idx val="5"/>
            <c:invertIfNegative val="0"/>
            <c:bubble3D val="0"/>
            <c:spPr>
              <a:solidFill>
                <a:srgbClr val="C00000"/>
              </a:solidFill>
              <a:ln>
                <a:solidFill>
                  <a:srgbClr val="002060"/>
                </a:solidFill>
              </a:ln>
            </c:spPr>
          </c:dPt>
          <c:dPt>
            <c:idx val="6"/>
            <c:invertIfNegative val="0"/>
            <c:bubble3D val="0"/>
            <c:spPr>
              <a:solidFill>
                <a:srgbClr val="C00000"/>
              </a:solidFill>
              <a:ln>
                <a:solidFill>
                  <a:srgbClr val="002060"/>
                </a:solidFill>
              </a:ln>
            </c:spPr>
          </c:dPt>
          <c:dPt>
            <c:idx val="7"/>
            <c:invertIfNegative val="0"/>
            <c:bubble3D val="0"/>
            <c:spPr>
              <a:solidFill>
                <a:srgbClr val="E1851F"/>
              </a:solidFill>
              <a:ln>
                <a:solidFill>
                  <a:srgbClr val="002060"/>
                </a:solidFill>
              </a:ln>
            </c:spPr>
          </c:dPt>
          <c:dPt>
            <c:idx val="8"/>
            <c:invertIfNegative val="0"/>
            <c:bubble3D val="0"/>
            <c:spPr>
              <a:solidFill>
                <a:srgbClr val="E1851F"/>
              </a:solidFill>
              <a:ln>
                <a:solidFill>
                  <a:srgbClr val="002060"/>
                </a:solidFill>
              </a:ln>
            </c:spPr>
          </c:dPt>
          <c:dPt>
            <c:idx val="9"/>
            <c:invertIfNegative val="0"/>
            <c:bubble3D val="0"/>
            <c:spPr>
              <a:solidFill>
                <a:srgbClr val="E1851F"/>
              </a:solidFill>
              <a:ln>
                <a:solidFill>
                  <a:srgbClr val="002060"/>
                </a:solidFill>
              </a:ln>
            </c:spPr>
          </c:dPt>
          <c:dPt>
            <c:idx val="10"/>
            <c:invertIfNegative val="0"/>
            <c:bubble3D val="0"/>
            <c:spPr>
              <a:solidFill>
                <a:srgbClr val="E1851F"/>
              </a:solidFill>
              <a:ln>
                <a:solidFill>
                  <a:srgbClr val="002060"/>
                </a:solidFill>
              </a:ln>
            </c:spPr>
          </c:dPt>
          <c:dPt>
            <c:idx val="11"/>
            <c:invertIfNegative val="0"/>
            <c:bubble3D val="0"/>
            <c:spPr>
              <a:solidFill>
                <a:srgbClr val="E1851F"/>
              </a:solidFill>
              <a:ln>
                <a:solidFill>
                  <a:srgbClr val="002060"/>
                </a:solidFill>
              </a:ln>
            </c:spPr>
          </c:dPt>
          <c:dPt>
            <c:idx val="12"/>
            <c:invertIfNegative val="0"/>
            <c:bubble3D val="0"/>
            <c:spPr>
              <a:solidFill>
                <a:srgbClr val="E1851F"/>
              </a:solidFill>
              <a:ln>
                <a:solidFill>
                  <a:srgbClr val="002060"/>
                </a:solidFill>
              </a:ln>
            </c:spPr>
          </c:dPt>
          <c:dPt>
            <c:idx val="13"/>
            <c:invertIfNegative val="0"/>
            <c:bubble3D val="0"/>
            <c:spPr>
              <a:solidFill>
                <a:srgbClr val="E1851F"/>
              </a:solidFill>
              <a:ln>
                <a:solidFill>
                  <a:srgbClr val="002060"/>
                </a:solidFill>
              </a:ln>
            </c:spPr>
          </c:dPt>
          <c:dPt>
            <c:idx val="14"/>
            <c:invertIfNegative val="0"/>
            <c:bubble3D val="0"/>
            <c:spPr>
              <a:solidFill>
                <a:srgbClr val="E1851F"/>
              </a:solidFill>
              <a:ln>
                <a:solidFill>
                  <a:srgbClr val="002060"/>
                </a:solidFill>
              </a:ln>
            </c:spPr>
          </c:dPt>
          <c:dPt>
            <c:idx val="15"/>
            <c:invertIfNegative val="0"/>
            <c:bubble3D val="0"/>
            <c:spPr>
              <a:solidFill>
                <a:srgbClr val="E1851F"/>
              </a:solidFill>
              <a:ln>
                <a:solidFill>
                  <a:srgbClr val="002060"/>
                </a:solidFill>
              </a:ln>
            </c:spPr>
          </c:dPt>
          <c:dPt>
            <c:idx val="16"/>
            <c:invertIfNegative val="0"/>
            <c:bubble3D val="0"/>
            <c:spPr>
              <a:solidFill>
                <a:srgbClr val="FFFF00"/>
              </a:solidFill>
              <a:ln>
                <a:solidFill>
                  <a:srgbClr val="002060"/>
                </a:solidFill>
              </a:ln>
            </c:spPr>
          </c:dPt>
          <c:dPt>
            <c:idx val="17"/>
            <c:invertIfNegative val="0"/>
            <c:bubble3D val="0"/>
            <c:spPr>
              <a:solidFill>
                <a:srgbClr val="FFFF00"/>
              </a:solidFill>
              <a:ln>
                <a:solidFill>
                  <a:srgbClr val="002060"/>
                </a:solidFill>
              </a:ln>
            </c:spPr>
          </c:dPt>
          <c:dPt>
            <c:idx val="18"/>
            <c:invertIfNegative val="0"/>
            <c:bubble3D val="0"/>
            <c:spPr>
              <a:solidFill>
                <a:srgbClr val="FFFF00"/>
              </a:solidFill>
              <a:ln>
                <a:solidFill>
                  <a:srgbClr val="002060"/>
                </a:solidFill>
              </a:ln>
            </c:spPr>
          </c:dPt>
          <c:dPt>
            <c:idx val="19"/>
            <c:invertIfNegative val="0"/>
            <c:bubble3D val="0"/>
            <c:spPr>
              <a:solidFill>
                <a:srgbClr val="FFFF00"/>
              </a:solidFill>
              <a:ln>
                <a:solidFill>
                  <a:srgbClr val="002060"/>
                </a:solidFill>
              </a:ln>
            </c:spPr>
          </c:dPt>
          <c:dPt>
            <c:idx val="20"/>
            <c:invertIfNegative val="0"/>
            <c:bubble3D val="0"/>
            <c:spPr>
              <a:solidFill>
                <a:srgbClr val="FFFF00"/>
              </a:solidFill>
              <a:ln>
                <a:solidFill>
                  <a:srgbClr val="002060"/>
                </a:solidFill>
              </a:ln>
            </c:spPr>
          </c:dPt>
          <c:dPt>
            <c:idx val="21"/>
            <c:invertIfNegative val="0"/>
            <c:bubble3D val="0"/>
            <c:spPr>
              <a:solidFill>
                <a:srgbClr val="FFFF00"/>
              </a:solidFill>
              <a:ln>
                <a:solidFill>
                  <a:srgbClr val="002060"/>
                </a:solidFill>
              </a:ln>
            </c:spPr>
          </c:dPt>
          <c:dPt>
            <c:idx val="22"/>
            <c:invertIfNegative val="0"/>
            <c:bubble3D val="0"/>
            <c:spPr>
              <a:solidFill>
                <a:srgbClr val="FFFF00"/>
              </a:solidFill>
              <a:ln>
                <a:solidFill>
                  <a:srgbClr val="002060"/>
                </a:solidFill>
              </a:ln>
            </c:spPr>
          </c:dPt>
          <c:dPt>
            <c:idx val="23"/>
            <c:invertIfNegative val="0"/>
            <c:bubble3D val="0"/>
            <c:spPr>
              <a:solidFill>
                <a:srgbClr val="FFFF00"/>
              </a:solidFill>
              <a:ln>
                <a:solidFill>
                  <a:srgbClr val="002060"/>
                </a:solidFill>
              </a:ln>
            </c:spPr>
          </c:dPt>
          <c:dPt>
            <c:idx val="24"/>
            <c:invertIfNegative val="0"/>
            <c:bubble3D val="0"/>
            <c:spPr>
              <a:solidFill>
                <a:srgbClr val="FFFF00"/>
              </a:solidFill>
              <a:ln>
                <a:solidFill>
                  <a:srgbClr val="002060"/>
                </a:solidFill>
              </a:ln>
            </c:spPr>
          </c:dPt>
          <c:dPt>
            <c:idx val="33"/>
            <c:invertIfNegative val="0"/>
            <c:bubble3D val="0"/>
            <c:spPr>
              <a:solidFill>
                <a:schemeClr val="accent3"/>
              </a:solidFill>
              <a:ln>
                <a:solidFill>
                  <a:srgbClr val="002060"/>
                </a:solidFill>
              </a:ln>
            </c:spPr>
          </c:dPt>
          <c:dPt>
            <c:idx val="34"/>
            <c:invertIfNegative val="0"/>
            <c:bubble3D val="0"/>
            <c:spPr>
              <a:solidFill>
                <a:schemeClr val="accent3"/>
              </a:solidFill>
              <a:ln>
                <a:solidFill>
                  <a:srgbClr val="002060"/>
                </a:solidFill>
              </a:ln>
            </c:spPr>
          </c:dPt>
          <c:dPt>
            <c:idx val="35"/>
            <c:invertIfNegative val="0"/>
            <c:bubble3D val="0"/>
            <c:spPr>
              <a:solidFill>
                <a:schemeClr val="accent3"/>
              </a:solidFill>
              <a:ln>
                <a:solidFill>
                  <a:srgbClr val="002060"/>
                </a:solidFill>
              </a:ln>
            </c:spPr>
          </c:dPt>
          <c:cat>
            <c:strRef>
              <c:f>Sheet2!$A$2:$A$39</c:f>
              <c:strCache>
                <c:ptCount val="38"/>
                <c:pt idx="0">
                  <c:v>SUR</c:v>
                </c:pt>
                <c:pt idx="1">
                  <c:v>VGB</c:v>
                </c:pt>
                <c:pt idx="2">
                  <c:v>GTM</c:v>
                </c:pt>
                <c:pt idx="3">
                  <c:v>ECU</c:v>
                </c:pt>
                <c:pt idx="4">
                  <c:v>GRD</c:v>
                </c:pt>
                <c:pt idx="5">
                  <c:v>PRY</c:v>
                </c:pt>
                <c:pt idx="6">
                  <c:v>PER</c:v>
                </c:pt>
                <c:pt idx="7">
                  <c:v>BOL</c:v>
                </c:pt>
                <c:pt idx="8">
                  <c:v>PAN</c:v>
                </c:pt>
                <c:pt idx="9">
                  <c:v>COL</c:v>
                </c:pt>
                <c:pt idx="10">
                  <c:v>HND</c:v>
                </c:pt>
                <c:pt idx="11">
                  <c:v>HTI</c:v>
                </c:pt>
                <c:pt idx="12">
                  <c:v>MEX</c:v>
                </c:pt>
                <c:pt idx="13">
                  <c:v>VEN</c:v>
                </c:pt>
                <c:pt idx="14">
                  <c:v>CRI</c:v>
                </c:pt>
                <c:pt idx="15">
                  <c:v>JAM</c:v>
                </c:pt>
                <c:pt idx="16">
                  <c:v>CHL</c:v>
                </c:pt>
                <c:pt idx="17">
                  <c:v>DOM</c:v>
                </c:pt>
                <c:pt idx="18">
                  <c:v>BRB</c:v>
                </c:pt>
                <c:pt idx="19">
                  <c:v>GUY</c:v>
                </c:pt>
                <c:pt idx="20">
                  <c:v>SLV</c:v>
                </c:pt>
                <c:pt idx="21">
                  <c:v>TCA</c:v>
                </c:pt>
                <c:pt idx="22">
                  <c:v>BHS</c:v>
                </c:pt>
                <c:pt idx="23">
                  <c:v>ARG</c:v>
                </c:pt>
                <c:pt idx="24">
                  <c:v>KNA</c:v>
                </c:pt>
                <c:pt idx="25">
                  <c:v>BRA</c:v>
                </c:pt>
                <c:pt idx="26">
                  <c:v>BLZ</c:v>
                </c:pt>
                <c:pt idx="27">
                  <c:v>CYM</c:v>
                </c:pt>
                <c:pt idx="28">
                  <c:v>LCA</c:v>
                </c:pt>
                <c:pt idx="29">
                  <c:v>TTO</c:v>
                </c:pt>
                <c:pt idx="30">
                  <c:v>VCT</c:v>
                </c:pt>
                <c:pt idx="31">
                  <c:v>ATG</c:v>
                </c:pt>
                <c:pt idx="32">
                  <c:v>NIC</c:v>
                </c:pt>
                <c:pt idx="33">
                  <c:v>URY</c:v>
                </c:pt>
                <c:pt idx="34">
                  <c:v>DMA</c:v>
                </c:pt>
                <c:pt idx="35">
                  <c:v>CUB</c:v>
                </c:pt>
                <c:pt idx="36">
                  <c:v>AIA</c:v>
                </c:pt>
                <c:pt idx="37">
                  <c:v>MSR</c:v>
                </c:pt>
              </c:strCache>
            </c:strRef>
          </c:cat>
          <c:val>
            <c:numRef>
              <c:f>Sheet2!$B$2:$B$39</c:f>
              <c:numCache>
                <c:formatCode>0</c:formatCode>
                <c:ptCount val="38"/>
                <c:pt idx="0">
                  <c:v>100</c:v>
                </c:pt>
                <c:pt idx="1">
                  <c:v>100</c:v>
                </c:pt>
                <c:pt idx="2">
                  <c:v>88.023952095808383</c:v>
                </c:pt>
                <c:pt idx="3">
                  <c:v>85.972850678733039</c:v>
                </c:pt>
                <c:pt idx="4">
                  <c:v>85.714285714285708</c:v>
                </c:pt>
                <c:pt idx="5">
                  <c:v>85.714285714285708</c:v>
                </c:pt>
                <c:pt idx="6">
                  <c:v>80.685527747551689</c:v>
                </c:pt>
                <c:pt idx="7">
                  <c:v>80.235988200589972</c:v>
                </c:pt>
                <c:pt idx="8">
                  <c:v>79.74683544303798</c:v>
                </c:pt>
                <c:pt idx="9">
                  <c:v>75.222816399286984</c:v>
                </c:pt>
                <c:pt idx="10">
                  <c:v>75.167785234899327</c:v>
                </c:pt>
                <c:pt idx="11">
                  <c:v>75</c:v>
                </c:pt>
                <c:pt idx="12">
                  <c:v>73.737785016286651</c:v>
                </c:pt>
                <c:pt idx="13">
                  <c:v>71.038251366120221</c:v>
                </c:pt>
                <c:pt idx="14">
                  <c:v>64.197530864197532</c:v>
                </c:pt>
                <c:pt idx="15">
                  <c:v>61.53846153846154</c:v>
                </c:pt>
                <c:pt idx="16">
                  <c:v>59.710144927536234</c:v>
                </c:pt>
                <c:pt idx="17">
                  <c:v>56.774193548387096</c:v>
                </c:pt>
                <c:pt idx="18">
                  <c:v>54.54545454545454</c:v>
                </c:pt>
                <c:pt idx="19">
                  <c:v>53.846153846153847</c:v>
                </c:pt>
                <c:pt idx="20">
                  <c:v>53.05343511450382</c:v>
                </c:pt>
                <c:pt idx="21">
                  <c:v>50</c:v>
                </c:pt>
                <c:pt idx="22">
                  <c:v>47.058823529411761</c:v>
                </c:pt>
                <c:pt idx="23">
                  <c:v>44.031311154598825</c:v>
                </c:pt>
                <c:pt idx="24">
                  <c:v>41.17647058823529</c:v>
                </c:pt>
                <c:pt idx="25">
                  <c:v>39.55116696588869</c:v>
                </c:pt>
                <c:pt idx="26">
                  <c:v>33.333333333333329</c:v>
                </c:pt>
                <c:pt idx="27">
                  <c:v>33.333333333333329</c:v>
                </c:pt>
                <c:pt idx="28">
                  <c:v>33.333333333333329</c:v>
                </c:pt>
                <c:pt idx="29">
                  <c:v>33.333333333333329</c:v>
                </c:pt>
                <c:pt idx="30">
                  <c:v>33.333333333333329</c:v>
                </c:pt>
                <c:pt idx="31">
                  <c:v>26.666666666666668</c:v>
                </c:pt>
                <c:pt idx="32">
                  <c:v>24.836601307189543</c:v>
                </c:pt>
                <c:pt idx="33">
                  <c:v>17.266187050359711</c:v>
                </c:pt>
                <c:pt idx="34">
                  <c:v>14.285714285714285</c:v>
                </c:pt>
                <c:pt idx="35">
                  <c:v>7.7380952380952381</c:v>
                </c:pt>
                <c:pt idx="36">
                  <c:v>0</c:v>
                </c:pt>
                <c:pt idx="37">
                  <c:v>0</c:v>
                </c:pt>
              </c:numCache>
            </c:numRef>
          </c:val>
        </c:ser>
        <c:dLbls>
          <c:showLegendKey val="0"/>
          <c:showVal val="0"/>
          <c:showCatName val="0"/>
          <c:showSerName val="0"/>
          <c:showPercent val="0"/>
          <c:showBubbleSize val="0"/>
        </c:dLbls>
        <c:gapWidth val="55"/>
        <c:overlap val="100"/>
        <c:axId val="90102400"/>
        <c:axId val="90104192"/>
      </c:barChart>
      <c:catAx>
        <c:axId val="90102400"/>
        <c:scaling>
          <c:orientation val="minMax"/>
        </c:scaling>
        <c:delete val="0"/>
        <c:axPos val="b"/>
        <c:numFmt formatCode="0.00" sourceLinked="0"/>
        <c:majorTickMark val="none"/>
        <c:minorTickMark val="none"/>
        <c:tickLblPos val="nextTo"/>
        <c:txPr>
          <a:bodyPr rot="-5400000" vert="horz"/>
          <a:lstStyle/>
          <a:p>
            <a:pPr>
              <a:defRPr sz="700" baseline="0"/>
            </a:pPr>
            <a:endParaRPr lang="es-PE"/>
          </a:p>
        </c:txPr>
        <c:crossAx val="90104192"/>
        <c:crosses val="autoZero"/>
        <c:auto val="1"/>
        <c:lblAlgn val="ctr"/>
        <c:lblOffset val="100"/>
        <c:noMultiLvlLbl val="0"/>
      </c:catAx>
      <c:valAx>
        <c:axId val="90104192"/>
        <c:scaling>
          <c:orientation val="minMax"/>
          <c:max val="100"/>
        </c:scaling>
        <c:delete val="0"/>
        <c:axPos val="l"/>
        <c:majorGridlines/>
        <c:title>
          <c:tx>
            <c:rich>
              <a:bodyPr rot="0" vert="horz"/>
              <a:lstStyle/>
              <a:p>
                <a:pPr>
                  <a:defRPr sz="2400"/>
                </a:pPr>
                <a:r>
                  <a:rPr lang="en-US" sz="2400" dirty="0"/>
                  <a:t>%</a:t>
                </a:r>
              </a:p>
            </c:rich>
          </c:tx>
          <c:layout>
            <c:manualLayout>
              <c:xMode val="edge"/>
              <c:yMode val="edge"/>
              <c:x val="1.117318271922129E-2"/>
              <c:y val="1.8485426784855086E-2"/>
            </c:manualLayout>
          </c:layout>
          <c:overlay val="0"/>
        </c:title>
        <c:numFmt formatCode="0" sourceLinked="1"/>
        <c:majorTickMark val="none"/>
        <c:minorTickMark val="none"/>
        <c:tickLblPos val="nextTo"/>
        <c:crossAx val="90102400"/>
        <c:crosses val="autoZero"/>
        <c:crossBetween val="between"/>
        <c:majorUnit val="20"/>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ln>
              <a:solidFill>
                <a:schemeClr val="tx1"/>
              </a:solidFill>
            </a:ln>
          </c:spPr>
          <c:invertIfNegative val="0"/>
          <c:dPt>
            <c:idx val="0"/>
            <c:invertIfNegative val="0"/>
            <c:bubble3D val="0"/>
            <c:spPr>
              <a:solidFill>
                <a:srgbClr val="C00000"/>
              </a:solidFill>
              <a:ln>
                <a:solidFill>
                  <a:schemeClr val="tx1"/>
                </a:solidFill>
              </a:ln>
            </c:spPr>
          </c:dPt>
          <c:dPt>
            <c:idx val="1"/>
            <c:invertIfNegative val="0"/>
            <c:bubble3D val="0"/>
            <c:spPr>
              <a:solidFill>
                <a:srgbClr val="C00000"/>
              </a:solidFill>
              <a:ln>
                <a:solidFill>
                  <a:schemeClr val="tx1"/>
                </a:solidFill>
              </a:ln>
            </c:spPr>
          </c:dPt>
          <c:dPt>
            <c:idx val="2"/>
            <c:invertIfNegative val="0"/>
            <c:bubble3D val="0"/>
            <c:spPr>
              <a:solidFill>
                <a:srgbClr val="C00000"/>
              </a:solidFill>
              <a:ln>
                <a:solidFill>
                  <a:schemeClr val="tx1"/>
                </a:solidFill>
              </a:ln>
            </c:spPr>
          </c:dPt>
          <c:dPt>
            <c:idx val="3"/>
            <c:invertIfNegative val="0"/>
            <c:bubble3D val="0"/>
            <c:spPr>
              <a:solidFill>
                <a:srgbClr val="C00000"/>
              </a:solidFill>
              <a:ln>
                <a:solidFill>
                  <a:schemeClr val="tx1"/>
                </a:solidFill>
              </a:ln>
            </c:spPr>
          </c:dPt>
          <c:dPt>
            <c:idx val="4"/>
            <c:invertIfNegative val="0"/>
            <c:bubble3D val="0"/>
            <c:spPr>
              <a:solidFill>
                <a:srgbClr val="C00000"/>
              </a:solidFill>
              <a:ln>
                <a:solidFill>
                  <a:schemeClr val="tx1"/>
                </a:solidFill>
              </a:ln>
            </c:spPr>
          </c:dPt>
          <c:dPt>
            <c:idx val="5"/>
            <c:invertIfNegative val="0"/>
            <c:bubble3D val="0"/>
            <c:spPr>
              <a:solidFill>
                <a:srgbClr val="C00000"/>
              </a:solidFill>
              <a:ln>
                <a:solidFill>
                  <a:schemeClr val="tx1"/>
                </a:solidFill>
              </a:ln>
            </c:spPr>
          </c:dPt>
          <c:dPt>
            <c:idx val="6"/>
            <c:invertIfNegative val="0"/>
            <c:bubble3D val="0"/>
            <c:spPr>
              <a:solidFill>
                <a:srgbClr val="C00000"/>
              </a:solidFill>
              <a:ln>
                <a:solidFill>
                  <a:schemeClr val="tx1"/>
                </a:solidFill>
              </a:ln>
            </c:spPr>
          </c:dPt>
          <c:dPt>
            <c:idx val="7"/>
            <c:invertIfNegative val="0"/>
            <c:bubble3D val="0"/>
            <c:spPr>
              <a:solidFill>
                <a:srgbClr val="C00000"/>
              </a:solidFill>
              <a:ln>
                <a:solidFill>
                  <a:schemeClr val="tx1"/>
                </a:solidFill>
              </a:ln>
            </c:spPr>
          </c:dPt>
          <c:dPt>
            <c:idx val="8"/>
            <c:invertIfNegative val="0"/>
            <c:bubble3D val="0"/>
            <c:spPr>
              <a:solidFill>
                <a:srgbClr val="C00000"/>
              </a:solidFill>
              <a:ln>
                <a:solidFill>
                  <a:schemeClr val="tx1"/>
                </a:solidFill>
              </a:ln>
            </c:spPr>
          </c:dPt>
          <c:dPt>
            <c:idx val="9"/>
            <c:invertIfNegative val="0"/>
            <c:bubble3D val="0"/>
            <c:spPr>
              <a:solidFill>
                <a:srgbClr val="C00000"/>
              </a:solidFill>
              <a:ln>
                <a:solidFill>
                  <a:schemeClr val="tx1"/>
                </a:solidFill>
              </a:ln>
            </c:spPr>
          </c:dPt>
          <c:dPt>
            <c:idx val="10"/>
            <c:invertIfNegative val="0"/>
            <c:bubble3D val="0"/>
            <c:spPr>
              <a:solidFill>
                <a:srgbClr val="C00000"/>
              </a:solidFill>
              <a:ln>
                <a:solidFill>
                  <a:schemeClr val="tx1"/>
                </a:solidFill>
              </a:ln>
            </c:spPr>
          </c:dPt>
          <c:dPt>
            <c:idx val="11"/>
            <c:invertIfNegative val="0"/>
            <c:bubble3D val="0"/>
            <c:spPr>
              <a:solidFill>
                <a:srgbClr val="E46C0A"/>
              </a:solidFill>
              <a:ln>
                <a:solidFill>
                  <a:schemeClr val="tx1"/>
                </a:solidFill>
              </a:ln>
            </c:spPr>
          </c:dPt>
          <c:dPt>
            <c:idx val="12"/>
            <c:invertIfNegative val="0"/>
            <c:bubble3D val="0"/>
            <c:spPr>
              <a:solidFill>
                <a:srgbClr val="E46C0A"/>
              </a:solidFill>
              <a:ln>
                <a:solidFill>
                  <a:schemeClr val="tx1"/>
                </a:solidFill>
              </a:ln>
            </c:spPr>
          </c:dPt>
          <c:dPt>
            <c:idx val="13"/>
            <c:invertIfNegative val="0"/>
            <c:bubble3D val="0"/>
            <c:spPr>
              <a:solidFill>
                <a:srgbClr val="E46C0A"/>
              </a:solidFill>
              <a:ln>
                <a:solidFill>
                  <a:schemeClr val="tx1"/>
                </a:solidFill>
              </a:ln>
            </c:spPr>
          </c:dPt>
          <c:dPt>
            <c:idx val="14"/>
            <c:invertIfNegative val="0"/>
            <c:bubble3D val="0"/>
            <c:spPr>
              <a:solidFill>
                <a:srgbClr val="E46C0A"/>
              </a:solidFill>
              <a:ln>
                <a:solidFill>
                  <a:schemeClr val="tx1"/>
                </a:solidFill>
              </a:ln>
            </c:spPr>
          </c:dPt>
          <c:dPt>
            <c:idx val="15"/>
            <c:invertIfNegative val="0"/>
            <c:bubble3D val="0"/>
            <c:spPr>
              <a:solidFill>
                <a:srgbClr val="E46C0A"/>
              </a:solidFill>
              <a:ln>
                <a:solidFill>
                  <a:schemeClr val="tx1"/>
                </a:solidFill>
              </a:ln>
            </c:spPr>
          </c:dPt>
          <c:dPt>
            <c:idx val="16"/>
            <c:invertIfNegative val="0"/>
            <c:bubble3D val="0"/>
            <c:spPr>
              <a:solidFill>
                <a:srgbClr val="E46C0A"/>
              </a:solidFill>
              <a:ln>
                <a:solidFill>
                  <a:schemeClr val="tx1"/>
                </a:solidFill>
              </a:ln>
            </c:spPr>
          </c:dPt>
          <c:dPt>
            <c:idx val="17"/>
            <c:invertIfNegative val="0"/>
            <c:bubble3D val="0"/>
            <c:spPr>
              <a:solidFill>
                <a:srgbClr val="E46C0A"/>
              </a:solidFill>
              <a:ln>
                <a:solidFill>
                  <a:schemeClr val="tx1"/>
                </a:solidFill>
              </a:ln>
            </c:spPr>
          </c:dPt>
          <c:dPt>
            <c:idx val="18"/>
            <c:invertIfNegative val="0"/>
            <c:bubble3D val="0"/>
            <c:spPr>
              <a:solidFill>
                <a:srgbClr val="E46C0A"/>
              </a:solidFill>
              <a:ln>
                <a:solidFill>
                  <a:schemeClr val="tx1"/>
                </a:solidFill>
              </a:ln>
            </c:spPr>
          </c:dPt>
          <c:dPt>
            <c:idx val="19"/>
            <c:invertIfNegative val="0"/>
            <c:bubble3D val="0"/>
            <c:spPr>
              <a:solidFill>
                <a:srgbClr val="E46C0A"/>
              </a:solidFill>
              <a:ln>
                <a:solidFill>
                  <a:schemeClr val="tx1"/>
                </a:solidFill>
              </a:ln>
            </c:spPr>
          </c:dPt>
          <c:dPt>
            <c:idx val="20"/>
            <c:invertIfNegative val="0"/>
            <c:bubble3D val="0"/>
            <c:spPr>
              <a:solidFill>
                <a:srgbClr val="FFFF00"/>
              </a:solidFill>
              <a:ln>
                <a:solidFill>
                  <a:schemeClr val="tx1"/>
                </a:solidFill>
              </a:ln>
            </c:spPr>
          </c:dPt>
          <c:dPt>
            <c:idx val="21"/>
            <c:invertIfNegative val="0"/>
            <c:bubble3D val="0"/>
            <c:spPr>
              <a:solidFill>
                <a:srgbClr val="FFFF00"/>
              </a:solidFill>
              <a:ln>
                <a:solidFill>
                  <a:schemeClr val="tx1"/>
                </a:solidFill>
              </a:ln>
            </c:spPr>
          </c:dPt>
          <c:dPt>
            <c:idx val="22"/>
            <c:invertIfNegative val="0"/>
            <c:bubble3D val="0"/>
            <c:spPr>
              <a:solidFill>
                <a:srgbClr val="FFFF00"/>
              </a:solidFill>
              <a:ln>
                <a:solidFill>
                  <a:schemeClr val="tx1"/>
                </a:solidFill>
              </a:ln>
            </c:spPr>
          </c:dPt>
          <c:dPt>
            <c:idx val="23"/>
            <c:invertIfNegative val="0"/>
            <c:bubble3D val="0"/>
            <c:spPr>
              <a:solidFill>
                <a:srgbClr val="FFFF00"/>
              </a:solidFill>
              <a:ln>
                <a:solidFill>
                  <a:schemeClr val="tx1"/>
                </a:solidFill>
              </a:ln>
            </c:spPr>
          </c:dPt>
          <c:dPt>
            <c:idx val="24"/>
            <c:invertIfNegative val="0"/>
            <c:bubble3D val="0"/>
            <c:spPr>
              <a:solidFill>
                <a:srgbClr val="FFFF00"/>
              </a:solidFill>
              <a:ln>
                <a:solidFill>
                  <a:schemeClr val="tx1"/>
                </a:solidFill>
              </a:ln>
            </c:spPr>
          </c:dPt>
          <c:dPt>
            <c:idx val="25"/>
            <c:invertIfNegative val="0"/>
            <c:bubble3D val="0"/>
            <c:spPr>
              <a:solidFill>
                <a:srgbClr val="FFFF00"/>
              </a:solidFill>
              <a:ln>
                <a:solidFill>
                  <a:schemeClr val="tx1"/>
                </a:solidFill>
              </a:ln>
            </c:spPr>
          </c:dPt>
          <c:dPt>
            <c:idx val="26"/>
            <c:invertIfNegative val="0"/>
            <c:bubble3D val="0"/>
            <c:spPr>
              <a:solidFill>
                <a:srgbClr val="FFFF00"/>
              </a:solidFill>
              <a:ln>
                <a:solidFill>
                  <a:schemeClr val="tx1"/>
                </a:solidFill>
              </a:ln>
            </c:spPr>
          </c:dPt>
          <c:dPt>
            <c:idx val="27"/>
            <c:invertIfNegative val="0"/>
            <c:bubble3D val="0"/>
            <c:spPr>
              <a:solidFill>
                <a:srgbClr val="FFFF00"/>
              </a:solidFill>
              <a:ln>
                <a:solidFill>
                  <a:schemeClr val="tx1"/>
                </a:solidFill>
              </a:ln>
            </c:spPr>
          </c:dPt>
          <c:dPt>
            <c:idx val="28"/>
            <c:invertIfNegative val="0"/>
            <c:bubble3D val="0"/>
            <c:spPr>
              <a:solidFill>
                <a:srgbClr val="0070C0"/>
              </a:solidFill>
              <a:ln>
                <a:solidFill>
                  <a:schemeClr val="tx1"/>
                </a:solidFill>
              </a:ln>
            </c:spPr>
          </c:dPt>
          <c:dPt>
            <c:idx val="29"/>
            <c:invertIfNegative val="0"/>
            <c:bubble3D val="0"/>
            <c:spPr>
              <a:solidFill>
                <a:srgbClr val="0070C0"/>
              </a:solidFill>
              <a:ln>
                <a:solidFill>
                  <a:schemeClr val="tx1"/>
                </a:solidFill>
              </a:ln>
            </c:spPr>
          </c:dPt>
          <c:dPt>
            <c:idx val="30"/>
            <c:invertIfNegative val="0"/>
            <c:bubble3D val="0"/>
            <c:spPr>
              <a:solidFill>
                <a:srgbClr val="0070C0"/>
              </a:solidFill>
              <a:ln>
                <a:solidFill>
                  <a:schemeClr val="tx1"/>
                </a:solidFill>
              </a:ln>
            </c:spPr>
          </c:dPt>
          <c:dPt>
            <c:idx val="31"/>
            <c:invertIfNegative val="0"/>
            <c:bubble3D val="0"/>
            <c:spPr>
              <a:solidFill>
                <a:srgbClr val="00B050"/>
              </a:solidFill>
              <a:ln>
                <a:solidFill>
                  <a:schemeClr val="tx1"/>
                </a:solidFill>
              </a:ln>
            </c:spPr>
          </c:dPt>
          <c:dPt>
            <c:idx val="32"/>
            <c:invertIfNegative val="0"/>
            <c:bubble3D val="0"/>
            <c:spPr>
              <a:solidFill>
                <a:srgbClr val="00B050"/>
              </a:solidFill>
              <a:ln>
                <a:solidFill>
                  <a:schemeClr val="tx1"/>
                </a:solidFill>
              </a:ln>
            </c:spPr>
          </c:dPt>
          <c:dPt>
            <c:idx val="33"/>
            <c:invertIfNegative val="0"/>
            <c:bubble3D val="0"/>
            <c:spPr>
              <a:solidFill>
                <a:srgbClr val="00B050"/>
              </a:solidFill>
              <a:ln>
                <a:solidFill>
                  <a:schemeClr val="tx1"/>
                </a:solidFill>
              </a:ln>
            </c:spPr>
          </c:dPt>
          <c:cat>
            <c:strRef>
              <c:f>Sheet3!$A$1:$A$36</c:f>
              <c:strCache>
                <c:ptCount val="36"/>
                <c:pt idx="0">
                  <c:v>SUR</c:v>
                </c:pt>
                <c:pt idx="1">
                  <c:v>VGB</c:v>
                </c:pt>
                <c:pt idx="2">
                  <c:v>PAN</c:v>
                </c:pt>
                <c:pt idx="3">
                  <c:v>BHS</c:v>
                </c:pt>
                <c:pt idx="4">
                  <c:v>ECU</c:v>
                </c:pt>
                <c:pt idx="5">
                  <c:v>PRY</c:v>
                </c:pt>
                <c:pt idx="6">
                  <c:v>GTM</c:v>
                </c:pt>
                <c:pt idx="7">
                  <c:v>GRD</c:v>
                </c:pt>
                <c:pt idx="8">
                  <c:v>TCA</c:v>
                </c:pt>
                <c:pt idx="9">
                  <c:v>HND</c:v>
                </c:pt>
                <c:pt idx="10">
                  <c:v>PER</c:v>
                </c:pt>
                <c:pt idx="11">
                  <c:v>CRI</c:v>
                </c:pt>
                <c:pt idx="12">
                  <c:v>MEX</c:v>
                </c:pt>
                <c:pt idx="13">
                  <c:v>BOL</c:v>
                </c:pt>
                <c:pt idx="14">
                  <c:v>ARG</c:v>
                </c:pt>
                <c:pt idx="15">
                  <c:v>COL</c:v>
                </c:pt>
                <c:pt idx="16">
                  <c:v>BRB</c:v>
                </c:pt>
                <c:pt idx="17">
                  <c:v>SLV</c:v>
                </c:pt>
                <c:pt idx="18">
                  <c:v>JAM</c:v>
                </c:pt>
                <c:pt idx="19">
                  <c:v>HTI</c:v>
                </c:pt>
                <c:pt idx="20">
                  <c:v>DOM</c:v>
                </c:pt>
                <c:pt idx="21">
                  <c:v>CHL</c:v>
                </c:pt>
                <c:pt idx="22">
                  <c:v>BRA</c:v>
                </c:pt>
                <c:pt idx="23">
                  <c:v>GUY</c:v>
                </c:pt>
                <c:pt idx="24">
                  <c:v>URY</c:v>
                </c:pt>
                <c:pt idx="25">
                  <c:v>VCT</c:v>
                </c:pt>
                <c:pt idx="26">
                  <c:v>VEN</c:v>
                </c:pt>
                <c:pt idx="27">
                  <c:v>LCA</c:v>
                </c:pt>
                <c:pt idx="28">
                  <c:v>BLZ</c:v>
                </c:pt>
                <c:pt idx="29">
                  <c:v>NIC</c:v>
                </c:pt>
                <c:pt idx="30">
                  <c:v>TTO</c:v>
                </c:pt>
                <c:pt idx="31">
                  <c:v>CYM</c:v>
                </c:pt>
                <c:pt idx="32">
                  <c:v>DMA</c:v>
                </c:pt>
                <c:pt idx="33">
                  <c:v>CUB</c:v>
                </c:pt>
                <c:pt idx="34">
                  <c:v>AIA</c:v>
                </c:pt>
                <c:pt idx="35">
                  <c:v>MSR</c:v>
                </c:pt>
              </c:strCache>
            </c:strRef>
          </c:cat>
          <c:val>
            <c:numRef>
              <c:f>Sheet3!$B$1:$B$36</c:f>
              <c:numCache>
                <c:formatCode>General</c:formatCode>
                <c:ptCount val="36"/>
                <c:pt idx="0">
                  <c:v>100</c:v>
                </c:pt>
                <c:pt idx="1">
                  <c:v>100</c:v>
                </c:pt>
                <c:pt idx="2">
                  <c:v>96.452766787707986</c:v>
                </c:pt>
                <c:pt idx="3">
                  <c:v>94.632463893080413</c:v>
                </c:pt>
                <c:pt idx="4">
                  <c:v>93.989994229728197</c:v>
                </c:pt>
                <c:pt idx="5">
                  <c:v>90.907564154238884</c:v>
                </c:pt>
                <c:pt idx="6">
                  <c:v>90.461846092637899</c:v>
                </c:pt>
                <c:pt idx="7">
                  <c:v>87.11311198649409</c:v>
                </c:pt>
                <c:pt idx="8">
                  <c:v>87.030075187969928</c:v>
                </c:pt>
                <c:pt idx="9">
                  <c:v>84.394591327722594</c:v>
                </c:pt>
                <c:pt idx="10">
                  <c:v>80.863355687691268</c:v>
                </c:pt>
                <c:pt idx="11">
                  <c:v>76.922541194824007</c:v>
                </c:pt>
                <c:pt idx="12">
                  <c:v>69.873506530479318</c:v>
                </c:pt>
                <c:pt idx="13">
                  <c:v>68.41508306001532</c:v>
                </c:pt>
                <c:pt idx="14">
                  <c:v>67.911079352874609</c:v>
                </c:pt>
                <c:pt idx="15">
                  <c:v>65.353981670021497</c:v>
                </c:pt>
                <c:pt idx="16">
                  <c:v>65.17792302106028</c:v>
                </c:pt>
                <c:pt idx="17">
                  <c:v>64.460128534475857</c:v>
                </c:pt>
                <c:pt idx="18">
                  <c:v>62.262376740876277</c:v>
                </c:pt>
                <c:pt idx="19">
                  <c:v>61.893131511558565</c:v>
                </c:pt>
                <c:pt idx="20">
                  <c:v>55.476603119584055</c:v>
                </c:pt>
                <c:pt idx="21">
                  <c:v>54.429198549160574</c:v>
                </c:pt>
                <c:pt idx="22">
                  <c:v>47.685099916723154</c:v>
                </c:pt>
                <c:pt idx="23">
                  <c:v>46.882063555378274</c:v>
                </c:pt>
                <c:pt idx="24">
                  <c:v>45.849624060150376</c:v>
                </c:pt>
                <c:pt idx="25">
                  <c:v>43.251349730053988</c:v>
                </c:pt>
                <c:pt idx="26">
                  <c:v>41.5</c:v>
                </c:pt>
                <c:pt idx="27">
                  <c:v>41.111111111111107</c:v>
                </c:pt>
                <c:pt idx="28">
                  <c:v>38.73129009265859</c:v>
                </c:pt>
                <c:pt idx="29">
                  <c:v>22.375849166273113</c:v>
                </c:pt>
                <c:pt idx="30">
                  <c:v>20.803876852907642</c:v>
                </c:pt>
                <c:pt idx="31">
                  <c:v>20.284237726098191</c:v>
                </c:pt>
                <c:pt idx="32">
                  <c:v>13.422818791946309</c:v>
                </c:pt>
                <c:pt idx="33">
                  <c:v>7.7382707000533788</c:v>
                </c:pt>
                <c:pt idx="34">
                  <c:v>0</c:v>
                </c:pt>
                <c:pt idx="35">
                  <c:v>0</c:v>
                </c:pt>
              </c:numCache>
            </c:numRef>
          </c:val>
        </c:ser>
        <c:dLbls>
          <c:showLegendKey val="0"/>
          <c:showVal val="0"/>
          <c:showCatName val="0"/>
          <c:showSerName val="0"/>
          <c:showPercent val="0"/>
          <c:showBubbleSize val="0"/>
        </c:dLbls>
        <c:gapWidth val="55"/>
        <c:overlap val="100"/>
        <c:axId val="42098688"/>
        <c:axId val="42100224"/>
      </c:barChart>
      <c:catAx>
        <c:axId val="42098688"/>
        <c:scaling>
          <c:orientation val="minMax"/>
        </c:scaling>
        <c:delete val="0"/>
        <c:axPos val="b"/>
        <c:numFmt formatCode="General" sourceLinked="0"/>
        <c:majorTickMark val="none"/>
        <c:minorTickMark val="none"/>
        <c:tickLblPos val="nextTo"/>
        <c:txPr>
          <a:bodyPr/>
          <a:lstStyle/>
          <a:p>
            <a:pPr>
              <a:defRPr sz="800"/>
            </a:pPr>
            <a:endParaRPr lang="es-PE"/>
          </a:p>
        </c:txPr>
        <c:crossAx val="42100224"/>
        <c:crosses val="autoZero"/>
        <c:auto val="1"/>
        <c:lblAlgn val="ctr"/>
        <c:lblOffset val="100"/>
        <c:noMultiLvlLbl val="0"/>
      </c:catAx>
      <c:valAx>
        <c:axId val="42100224"/>
        <c:scaling>
          <c:orientation val="minMax"/>
          <c:max val="100"/>
        </c:scaling>
        <c:delete val="0"/>
        <c:axPos val="l"/>
        <c:majorGridlines/>
        <c:title>
          <c:tx>
            <c:rich>
              <a:bodyPr/>
              <a:lstStyle/>
              <a:p>
                <a:pPr>
                  <a:defRPr/>
                </a:pPr>
                <a:r>
                  <a:rPr lang="en-US"/>
                  <a:t>%</a:t>
                </a:r>
              </a:p>
            </c:rich>
          </c:tx>
          <c:overlay val="0"/>
        </c:title>
        <c:numFmt formatCode="General" sourceLinked="1"/>
        <c:majorTickMark val="none"/>
        <c:minorTickMark val="none"/>
        <c:tickLblPos val="nextTo"/>
        <c:crossAx val="42098688"/>
        <c:crosses val="autoZero"/>
        <c:crossBetween val="between"/>
        <c:majorUnit val="20"/>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invertIfNegative val="0"/>
          <c:dPt>
            <c:idx val="0"/>
            <c:invertIfNegative val="0"/>
            <c:bubble3D val="0"/>
            <c:spPr>
              <a:solidFill>
                <a:srgbClr val="C00000"/>
              </a:solidFill>
            </c:spPr>
          </c:dPt>
          <c:dPt>
            <c:idx val="2"/>
            <c:invertIfNegative val="0"/>
            <c:bubble3D val="0"/>
            <c:spPr>
              <a:solidFill>
                <a:schemeClr val="accent6">
                  <a:lumMod val="75000"/>
                </a:schemeClr>
              </a:solidFill>
            </c:spPr>
          </c:dPt>
          <c:dPt>
            <c:idx val="3"/>
            <c:invertIfNegative val="0"/>
            <c:bubble3D val="0"/>
            <c:spPr>
              <a:solidFill>
                <a:schemeClr val="accent3">
                  <a:lumMod val="75000"/>
                </a:schemeClr>
              </a:solidFill>
            </c:spPr>
          </c:dPt>
          <c:dPt>
            <c:idx val="4"/>
            <c:invertIfNegative val="0"/>
            <c:bubble3D val="0"/>
            <c:spPr>
              <a:solidFill>
                <a:schemeClr val="bg2">
                  <a:lumMod val="25000"/>
                </a:schemeClr>
              </a:solidFill>
            </c:spPr>
          </c:dPt>
          <c:cat>
            <c:strRef>
              <c:f>Sheet1!$A$2:$A$6</c:f>
              <c:strCache>
                <c:ptCount val="5"/>
                <c:pt idx="0">
                  <c:v>2015-T1</c:v>
                </c:pt>
                <c:pt idx="1">
                  <c:v>2015-T2</c:v>
                </c:pt>
                <c:pt idx="2">
                  <c:v>2015-T3</c:v>
                </c:pt>
                <c:pt idx="3">
                  <c:v>2015-T4</c:v>
                </c:pt>
                <c:pt idx="4">
                  <c:v>2016-T1</c:v>
                </c:pt>
              </c:strCache>
            </c:strRef>
          </c:cat>
          <c:val>
            <c:numRef>
              <c:f>Sheet1!$B$2:$B$6</c:f>
              <c:numCache>
                <c:formatCode>General</c:formatCode>
                <c:ptCount val="5"/>
                <c:pt idx="0">
                  <c:v>1</c:v>
                </c:pt>
                <c:pt idx="1">
                  <c:v>3</c:v>
                </c:pt>
                <c:pt idx="2">
                  <c:v>7</c:v>
                </c:pt>
                <c:pt idx="3">
                  <c:v>20</c:v>
                </c:pt>
                <c:pt idx="4">
                  <c:v>1</c:v>
                </c:pt>
              </c:numCache>
            </c:numRef>
          </c:val>
        </c:ser>
        <c:dLbls>
          <c:showLegendKey val="0"/>
          <c:showVal val="0"/>
          <c:showCatName val="0"/>
          <c:showSerName val="0"/>
          <c:showPercent val="0"/>
          <c:showBubbleSize val="0"/>
        </c:dLbls>
        <c:gapWidth val="150"/>
        <c:axId val="149544320"/>
        <c:axId val="150267008"/>
      </c:barChart>
      <c:catAx>
        <c:axId val="149544320"/>
        <c:scaling>
          <c:orientation val="minMax"/>
        </c:scaling>
        <c:delete val="0"/>
        <c:axPos val="b"/>
        <c:numFmt formatCode="General" sourceLinked="0"/>
        <c:majorTickMark val="out"/>
        <c:minorTickMark val="none"/>
        <c:tickLblPos val="nextTo"/>
        <c:crossAx val="150267008"/>
        <c:crosses val="autoZero"/>
        <c:auto val="1"/>
        <c:lblAlgn val="ctr"/>
        <c:lblOffset val="100"/>
        <c:noMultiLvlLbl val="0"/>
      </c:catAx>
      <c:valAx>
        <c:axId val="150267008"/>
        <c:scaling>
          <c:orientation val="minMax"/>
        </c:scaling>
        <c:delete val="0"/>
        <c:axPos val="l"/>
        <c:majorGridlines/>
        <c:numFmt formatCode="General" sourceLinked="1"/>
        <c:majorTickMark val="out"/>
        <c:minorTickMark val="none"/>
        <c:tickLblPos val="nextTo"/>
        <c:crossAx val="149544320"/>
        <c:crosses val="autoZero"/>
        <c:crossBetween val="between"/>
      </c:valAx>
    </c:plotArea>
    <c:plotVisOnly val="1"/>
    <c:dispBlanksAs val="gap"/>
    <c:showDLblsOverMax val="0"/>
  </c:chart>
  <c:txPr>
    <a:bodyPr/>
    <a:lstStyle/>
    <a:p>
      <a:pPr>
        <a:defRPr sz="1400" baseline="0"/>
      </a:pPr>
      <a:endParaRPr lang="es-P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630178590031821E-2"/>
          <c:y val="0.60569927376942456"/>
          <c:w val="0.90292758089368252"/>
          <c:h val="0.31733644110656789"/>
        </c:manualLayout>
      </c:layout>
      <c:barChart>
        <c:barDir val="col"/>
        <c:grouping val="clustered"/>
        <c:varyColors val="0"/>
        <c:ser>
          <c:idx val="0"/>
          <c:order val="0"/>
          <c:tx>
            <c:strRef>
              <c:f>Sheet1!$A$2</c:f>
              <c:strCache>
                <c:ptCount val="1"/>
              </c:strCache>
            </c:strRef>
          </c:tx>
          <c:spPr>
            <a:solidFill>
              <a:srgbClr val="FF0000"/>
            </a:solidFill>
            <a:ln w="18937">
              <a:solidFill>
                <a:schemeClr val="tx1"/>
              </a:solidFill>
              <a:prstDash val="solid"/>
            </a:ln>
          </c:spPr>
          <c:invertIfNegative val="0"/>
          <c:dLbls>
            <c:delete val="1"/>
          </c:dLbls>
          <c:cat>
            <c:strRef>
              <c:f>Sheet1!$B$1:$P$1</c:f>
              <c:strCache>
                <c:ptCount val="15"/>
                <c:pt idx="0">
                  <c:v>Apr</c:v>
                </c:pt>
                <c:pt idx="1">
                  <c:v>May </c:v>
                </c:pt>
                <c:pt idx="2">
                  <c:v>Jun</c:v>
                </c:pt>
                <c:pt idx="3">
                  <c:v>Jul</c:v>
                </c:pt>
                <c:pt idx="4">
                  <c:v>Aug</c:v>
                </c:pt>
                <c:pt idx="5">
                  <c:v>Sep</c:v>
                </c:pt>
                <c:pt idx="6">
                  <c:v>Oct</c:v>
                </c:pt>
                <c:pt idx="7">
                  <c:v>Nov</c:v>
                </c:pt>
                <c:pt idx="8">
                  <c:v>Dec</c:v>
                </c:pt>
                <c:pt idx="9">
                  <c:v>Jan</c:v>
                </c:pt>
                <c:pt idx="10">
                  <c:v>Feb</c:v>
                </c:pt>
                <c:pt idx="11">
                  <c:v>Mar</c:v>
                </c:pt>
                <c:pt idx="12">
                  <c:v>Apr</c:v>
                </c:pt>
                <c:pt idx="13">
                  <c:v>May</c:v>
                </c:pt>
                <c:pt idx="14">
                  <c:v>Jun</c:v>
                </c:pt>
              </c:strCache>
            </c:strRef>
          </c:cat>
          <c:val>
            <c:numRef>
              <c:f>Sheet1!$B$2:$P$2</c:f>
              <c:numCache>
                <c:formatCode>General</c:formatCode>
                <c:ptCount val="1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numCache>
            </c:numRef>
          </c:val>
        </c:ser>
        <c:dLbls>
          <c:showLegendKey val="0"/>
          <c:showVal val="1"/>
          <c:showCatName val="0"/>
          <c:showSerName val="0"/>
          <c:showPercent val="0"/>
          <c:showBubbleSize val="0"/>
        </c:dLbls>
        <c:gapWidth val="70"/>
        <c:overlap val="-100"/>
        <c:axId val="151988864"/>
        <c:axId val="151990656"/>
      </c:barChart>
      <c:catAx>
        <c:axId val="151988864"/>
        <c:scaling>
          <c:orientation val="minMax"/>
        </c:scaling>
        <c:delete val="0"/>
        <c:axPos val="b"/>
        <c:numFmt formatCode="General" sourceLinked="1"/>
        <c:majorTickMark val="out"/>
        <c:minorTickMark val="none"/>
        <c:tickLblPos val="nextTo"/>
        <c:spPr>
          <a:ln w="4734">
            <a:solidFill>
              <a:schemeClr val="tx1"/>
            </a:solidFill>
            <a:prstDash val="solid"/>
          </a:ln>
        </c:spPr>
        <c:txPr>
          <a:bodyPr rot="0" vert="horz"/>
          <a:lstStyle/>
          <a:p>
            <a:pPr>
              <a:defRPr sz="969" b="1" i="0" u="none" strike="noStrike" baseline="0">
                <a:solidFill>
                  <a:schemeClr val="tx1"/>
                </a:solidFill>
                <a:latin typeface="Arial"/>
                <a:ea typeface="Arial"/>
                <a:cs typeface="Arial"/>
              </a:defRPr>
            </a:pPr>
            <a:endParaRPr lang="es-PE"/>
          </a:p>
        </c:txPr>
        <c:crossAx val="151990656"/>
        <c:crosses val="autoZero"/>
        <c:auto val="1"/>
        <c:lblAlgn val="ctr"/>
        <c:lblOffset val="100"/>
        <c:tickLblSkip val="1"/>
        <c:tickMarkSkip val="1"/>
        <c:noMultiLvlLbl val="0"/>
      </c:catAx>
      <c:valAx>
        <c:axId val="151990656"/>
        <c:scaling>
          <c:orientation val="minMax"/>
          <c:max val="100"/>
          <c:min val="0"/>
        </c:scaling>
        <c:delete val="1"/>
        <c:axPos val="l"/>
        <c:majorGridlines>
          <c:spPr>
            <a:ln w="4734">
              <a:solidFill>
                <a:srgbClr val="FFFFFF"/>
              </a:solidFill>
              <a:prstDash val="sysDash"/>
            </a:ln>
          </c:spPr>
        </c:majorGridlines>
        <c:numFmt formatCode="General" sourceLinked="1"/>
        <c:majorTickMark val="out"/>
        <c:minorTickMark val="none"/>
        <c:tickLblPos val="none"/>
        <c:crossAx val="151988864"/>
        <c:crosses val="autoZero"/>
        <c:crossBetween val="between"/>
        <c:majorUnit val="100"/>
      </c:valAx>
      <c:spPr>
        <a:noFill/>
        <a:ln w="18937">
          <a:solidFill>
            <a:srgbClr val="FFFFFF"/>
          </a:solidFill>
          <a:prstDash val="solid"/>
        </a:ln>
      </c:spPr>
    </c:plotArea>
    <c:plotVisOnly val="1"/>
    <c:dispBlanksAs val="gap"/>
    <c:showDLblsOverMax val="0"/>
  </c:chart>
  <c:spPr>
    <a:noFill/>
    <a:ln>
      <a:noFill/>
    </a:ln>
  </c:spPr>
  <c:txPr>
    <a:bodyPr/>
    <a:lstStyle/>
    <a:p>
      <a:pPr>
        <a:defRPr sz="2684" b="1" i="0" u="none" strike="noStrike" baseline="0">
          <a:solidFill>
            <a:schemeClr val="tx1"/>
          </a:solidFill>
          <a:latin typeface="Times New Roman"/>
          <a:ea typeface="Times New Roman"/>
          <a:cs typeface="Times New Roman"/>
        </a:defRPr>
      </a:pPr>
      <a:endParaRPr lang="es-PE"/>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D284EF-027F-4D38-BE2A-3289C5C7148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CC0C199-7166-4527-B190-558383ECFEB3}">
      <dgm:prSet phldrT="[Text]" custT="1"/>
      <dgm:spPr>
        <a:solidFill>
          <a:schemeClr val="accent3">
            <a:lumMod val="50000"/>
          </a:schemeClr>
        </a:solidFill>
      </dgm:spPr>
      <dgm:t>
        <a:bodyPr/>
        <a:lstStyle/>
        <a:p>
          <a:r>
            <a:rPr lang="en-US" sz="2400" b="1" dirty="0" smtClean="0">
              <a:latin typeface="+mn-lt"/>
            </a:rPr>
            <a:t>1</a:t>
          </a:r>
          <a:endParaRPr lang="en-US" sz="2400" b="1" dirty="0">
            <a:latin typeface="+mn-lt"/>
          </a:endParaRPr>
        </a:p>
      </dgm:t>
    </dgm:pt>
    <dgm:pt modelId="{70816333-BA07-4997-89C1-092E0939E40C}" type="parTrans" cxnId="{B9661CD7-9FED-493E-B7B0-8A6297E29E17}">
      <dgm:prSet/>
      <dgm:spPr/>
      <dgm:t>
        <a:bodyPr/>
        <a:lstStyle/>
        <a:p>
          <a:endParaRPr lang="en-US" sz="1600"/>
        </a:p>
      </dgm:t>
    </dgm:pt>
    <dgm:pt modelId="{482E0435-592D-474E-BF91-273989A760C3}" type="sibTrans" cxnId="{B9661CD7-9FED-493E-B7B0-8A6297E29E17}">
      <dgm:prSet/>
      <dgm:spPr/>
      <dgm:t>
        <a:bodyPr/>
        <a:lstStyle/>
        <a:p>
          <a:endParaRPr lang="en-US" sz="1600"/>
        </a:p>
      </dgm:t>
    </dgm:pt>
    <dgm:pt modelId="{14706283-0F4B-4D6F-B06A-DCA5FB520CF0}">
      <dgm:prSet phldrT="[Text]" custT="1"/>
      <dgm:spPr>
        <a:solidFill>
          <a:schemeClr val="accent6">
            <a:lumMod val="75000"/>
          </a:schemeClr>
        </a:solidFill>
      </dgm:spPr>
      <dgm:t>
        <a:bodyPr/>
        <a:lstStyle/>
        <a:p>
          <a:r>
            <a:rPr lang="en-US" sz="2400" b="1" dirty="0" smtClean="0">
              <a:latin typeface="+mn-lt"/>
            </a:rPr>
            <a:t>2</a:t>
          </a:r>
          <a:endParaRPr lang="en-US" sz="2400" b="1" dirty="0">
            <a:latin typeface="+mn-lt"/>
          </a:endParaRPr>
        </a:p>
      </dgm:t>
    </dgm:pt>
    <dgm:pt modelId="{67B52287-D6B1-4375-8C26-B2D69AF7C582}" type="parTrans" cxnId="{78528A18-D862-48D9-8673-C6CED4B3B83F}">
      <dgm:prSet/>
      <dgm:spPr/>
      <dgm:t>
        <a:bodyPr/>
        <a:lstStyle/>
        <a:p>
          <a:endParaRPr lang="en-US" sz="1600"/>
        </a:p>
      </dgm:t>
    </dgm:pt>
    <dgm:pt modelId="{7C67AE54-E1E3-438A-8BE1-4983AC7A91AF}" type="sibTrans" cxnId="{78528A18-D862-48D9-8673-C6CED4B3B83F}">
      <dgm:prSet/>
      <dgm:spPr/>
      <dgm:t>
        <a:bodyPr/>
        <a:lstStyle/>
        <a:p>
          <a:endParaRPr lang="en-US" sz="1600"/>
        </a:p>
      </dgm:t>
    </dgm:pt>
    <dgm:pt modelId="{DD0741DE-E55B-4321-AEDC-D5F6A898075B}">
      <dgm:prSet phldrT="[Text]" custT="1"/>
      <dgm:spPr>
        <a:solidFill>
          <a:schemeClr val="accent3">
            <a:lumMod val="40000"/>
            <a:lumOff val="60000"/>
          </a:schemeClr>
        </a:solidFill>
      </dgm:spPr>
      <dgm:t>
        <a:bodyPr/>
        <a:lstStyle/>
        <a:p>
          <a:r>
            <a:rPr lang="es-ES" sz="1600" dirty="0" smtClean="0">
              <a:solidFill>
                <a:schemeClr val="tx1"/>
              </a:solidFill>
              <a:latin typeface="+mn-lt"/>
            </a:rPr>
            <a:t>Fortalecer los programas de </a:t>
          </a:r>
          <a:r>
            <a:rPr lang="es-ES" sz="1600" b="1" dirty="0" smtClean="0">
              <a:solidFill>
                <a:schemeClr val="tx1"/>
              </a:solidFill>
              <a:latin typeface="+mn-lt"/>
            </a:rPr>
            <a:t>inmunización y retirar la vacuna OPV </a:t>
          </a:r>
          <a:r>
            <a:rPr lang="es-ES" sz="1600" dirty="0" smtClean="0">
              <a:solidFill>
                <a:schemeClr val="tx1"/>
              </a:solidFill>
              <a:latin typeface="+mn-lt"/>
            </a:rPr>
            <a:t>para lograr la erradicación de todos </a:t>
          </a:r>
          <a:r>
            <a:rPr lang="es-ES" sz="1600" dirty="0" err="1" smtClean="0">
              <a:solidFill>
                <a:schemeClr val="tx1"/>
              </a:solidFill>
              <a:latin typeface="+mn-lt"/>
            </a:rPr>
            <a:t>poliovirus</a:t>
          </a:r>
          <a:endParaRPr lang="en-US" sz="1600" dirty="0">
            <a:solidFill>
              <a:schemeClr val="tx1"/>
            </a:solidFill>
            <a:latin typeface="+mn-lt"/>
          </a:endParaRPr>
        </a:p>
      </dgm:t>
    </dgm:pt>
    <dgm:pt modelId="{2E8BC46B-2C68-426C-8282-3E5DC4473309}" type="parTrans" cxnId="{961BFDF7-25EF-414E-98E5-0628393A0026}">
      <dgm:prSet/>
      <dgm:spPr/>
      <dgm:t>
        <a:bodyPr/>
        <a:lstStyle/>
        <a:p>
          <a:endParaRPr lang="en-US" sz="1600"/>
        </a:p>
      </dgm:t>
    </dgm:pt>
    <dgm:pt modelId="{5715028F-0DB6-4859-9BB2-D181401659DA}" type="sibTrans" cxnId="{961BFDF7-25EF-414E-98E5-0628393A0026}">
      <dgm:prSet/>
      <dgm:spPr/>
      <dgm:t>
        <a:bodyPr/>
        <a:lstStyle/>
        <a:p>
          <a:endParaRPr lang="en-US" sz="1600"/>
        </a:p>
      </dgm:t>
    </dgm:pt>
    <dgm:pt modelId="{D02475AA-0721-4BF8-998F-920F65C0D23C}">
      <dgm:prSet phldrT="[Text]" custT="1"/>
      <dgm:spPr>
        <a:solidFill>
          <a:schemeClr val="accent6">
            <a:lumMod val="75000"/>
          </a:schemeClr>
        </a:solidFill>
      </dgm:spPr>
      <dgm:t>
        <a:bodyPr/>
        <a:lstStyle/>
        <a:p>
          <a:r>
            <a:rPr lang="en-US" sz="2400" b="1" dirty="0" smtClean="0">
              <a:latin typeface="+mn-lt"/>
            </a:rPr>
            <a:t>3</a:t>
          </a:r>
          <a:endParaRPr lang="en-US" sz="2400" b="1" dirty="0">
            <a:latin typeface="+mn-lt"/>
          </a:endParaRPr>
        </a:p>
      </dgm:t>
    </dgm:pt>
    <dgm:pt modelId="{83FAA486-509D-4D09-9356-83A5034F8E02}" type="parTrans" cxnId="{0DD02359-8071-40FD-A5DB-85961DB90CCF}">
      <dgm:prSet/>
      <dgm:spPr/>
      <dgm:t>
        <a:bodyPr/>
        <a:lstStyle/>
        <a:p>
          <a:endParaRPr lang="en-US" sz="1600"/>
        </a:p>
      </dgm:t>
    </dgm:pt>
    <dgm:pt modelId="{B1929CAA-22CC-463D-85B3-0DDD1B2DD327}" type="sibTrans" cxnId="{0DD02359-8071-40FD-A5DB-85961DB90CCF}">
      <dgm:prSet/>
      <dgm:spPr/>
      <dgm:t>
        <a:bodyPr/>
        <a:lstStyle/>
        <a:p>
          <a:endParaRPr lang="en-US" sz="1600"/>
        </a:p>
      </dgm:t>
    </dgm:pt>
    <dgm:pt modelId="{D9F1C73C-BE6A-4C9B-A772-B7691DB9B33F}">
      <dgm:prSet phldrT="[Text]" custT="1"/>
      <dgm:spPr>
        <a:solidFill>
          <a:schemeClr val="accent3">
            <a:lumMod val="40000"/>
            <a:lumOff val="60000"/>
          </a:schemeClr>
        </a:solidFill>
      </dgm:spPr>
      <dgm:t>
        <a:bodyPr/>
        <a:lstStyle/>
        <a:p>
          <a:r>
            <a:rPr lang="es-ES" sz="1600" smtClean="0">
              <a:solidFill>
                <a:schemeClr val="tx1"/>
              </a:solidFill>
              <a:latin typeface="+mn-lt"/>
            </a:rPr>
            <a:t> Certificación de la erradicación y contención </a:t>
          </a:r>
          <a:r>
            <a:rPr lang="es-ES" sz="1600" dirty="0" smtClean="0">
              <a:solidFill>
                <a:schemeClr val="tx1"/>
              </a:solidFill>
              <a:latin typeface="+mn-lt"/>
            </a:rPr>
            <a:t>de los </a:t>
          </a:r>
          <a:r>
            <a:rPr lang="es-ES" sz="1600" dirty="0" err="1" smtClean="0">
              <a:solidFill>
                <a:schemeClr val="tx1"/>
              </a:solidFill>
              <a:latin typeface="+mn-lt"/>
            </a:rPr>
            <a:t>poliovirus</a:t>
          </a:r>
          <a:endParaRPr lang="en-US" sz="1600" dirty="0">
            <a:solidFill>
              <a:schemeClr val="tx1"/>
            </a:solidFill>
            <a:latin typeface="+mn-lt"/>
          </a:endParaRPr>
        </a:p>
      </dgm:t>
    </dgm:pt>
    <dgm:pt modelId="{4D4A2A9F-DDB6-422D-A51D-C0497D7819E9}" type="parTrans" cxnId="{350BBFE4-6138-41BA-B9BA-8E226F9F5E01}">
      <dgm:prSet/>
      <dgm:spPr/>
      <dgm:t>
        <a:bodyPr/>
        <a:lstStyle/>
        <a:p>
          <a:endParaRPr lang="en-US" sz="1600"/>
        </a:p>
      </dgm:t>
    </dgm:pt>
    <dgm:pt modelId="{498BD0EE-410A-466E-9776-609613CEA9B8}" type="sibTrans" cxnId="{350BBFE4-6138-41BA-B9BA-8E226F9F5E01}">
      <dgm:prSet/>
      <dgm:spPr/>
      <dgm:t>
        <a:bodyPr/>
        <a:lstStyle/>
        <a:p>
          <a:endParaRPr lang="en-US" sz="1600"/>
        </a:p>
      </dgm:t>
    </dgm:pt>
    <dgm:pt modelId="{7D13D578-333F-4C52-840B-B0B26F61C771}">
      <dgm:prSet phldrT="[Text]" custT="1"/>
      <dgm:spPr>
        <a:solidFill>
          <a:schemeClr val="accent3">
            <a:lumMod val="50000"/>
          </a:schemeClr>
        </a:solidFill>
      </dgm:spPr>
      <dgm:t>
        <a:bodyPr/>
        <a:lstStyle/>
        <a:p>
          <a:r>
            <a:rPr lang="en-US" sz="2400" b="1" dirty="0" smtClean="0">
              <a:latin typeface="+mn-lt"/>
            </a:rPr>
            <a:t>4</a:t>
          </a:r>
          <a:endParaRPr lang="en-US" sz="2400" b="1" dirty="0">
            <a:latin typeface="+mn-lt"/>
          </a:endParaRPr>
        </a:p>
      </dgm:t>
    </dgm:pt>
    <dgm:pt modelId="{F919C94C-28DE-472F-9E44-ADCCFF1CFBCD}" type="parTrans" cxnId="{105EFB35-5F20-495C-9E27-81EA1517DA09}">
      <dgm:prSet/>
      <dgm:spPr/>
      <dgm:t>
        <a:bodyPr/>
        <a:lstStyle/>
        <a:p>
          <a:endParaRPr lang="en-US" sz="1600"/>
        </a:p>
      </dgm:t>
    </dgm:pt>
    <dgm:pt modelId="{815D7733-0B39-43F3-9D95-48DE97C9E6D2}" type="sibTrans" cxnId="{105EFB35-5F20-495C-9E27-81EA1517DA09}">
      <dgm:prSet/>
      <dgm:spPr/>
      <dgm:t>
        <a:bodyPr/>
        <a:lstStyle/>
        <a:p>
          <a:endParaRPr lang="en-US" sz="1600"/>
        </a:p>
      </dgm:t>
    </dgm:pt>
    <dgm:pt modelId="{8D2E362C-ECD5-4B63-93B7-82BE40B0079E}">
      <dgm:prSet phldrT="[Text]" custT="1"/>
      <dgm:spPr>
        <a:solidFill>
          <a:schemeClr val="bg1">
            <a:lumMod val="65000"/>
            <a:alpha val="90000"/>
          </a:schemeClr>
        </a:solidFill>
      </dgm:spPr>
      <dgm:t>
        <a:bodyPr/>
        <a:lstStyle/>
        <a:p>
          <a:r>
            <a:rPr lang="es-ES" sz="1600" dirty="0" smtClean="0">
              <a:solidFill>
                <a:schemeClr val="tx1"/>
              </a:solidFill>
              <a:latin typeface="+mn-lt"/>
            </a:rPr>
            <a:t> Plan para la entrega del legado de la erradicación de la polio</a:t>
          </a:r>
          <a:endParaRPr lang="en-US" sz="1600" dirty="0">
            <a:solidFill>
              <a:schemeClr val="tx1"/>
            </a:solidFill>
            <a:latin typeface="+mn-lt"/>
          </a:endParaRPr>
        </a:p>
      </dgm:t>
    </dgm:pt>
    <dgm:pt modelId="{B9E1951C-CA3F-45B8-B474-8205E4652381}" type="parTrans" cxnId="{0A7BF75B-CF43-40EA-9D63-C902036CBBB0}">
      <dgm:prSet/>
      <dgm:spPr/>
      <dgm:t>
        <a:bodyPr/>
        <a:lstStyle/>
        <a:p>
          <a:endParaRPr lang="en-US" sz="1600"/>
        </a:p>
      </dgm:t>
    </dgm:pt>
    <dgm:pt modelId="{FC50723E-F132-4F04-9A35-3056250B734F}" type="sibTrans" cxnId="{0A7BF75B-CF43-40EA-9D63-C902036CBBB0}">
      <dgm:prSet/>
      <dgm:spPr/>
      <dgm:t>
        <a:bodyPr/>
        <a:lstStyle/>
        <a:p>
          <a:endParaRPr lang="en-US" sz="1600"/>
        </a:p>
      </dgm:t>
    </dgm:pt>
    <dgm:pt modelId="{29635284-E70E-43B6-A918-66A99F72B97F}">
      <dgm:prSet phldrT="[Text]" custT="1"/>
      <dgm:spPr>
        <a:solidFill>
          <a:schemeClr val="bg1">
            <a:lumMod val="65000"/>
            <a:alpha val="90000"/>
          </a:schemeClr>
        </a:solidFill>
      </dgm:spPr>
      <dgm:t>
        <a:bodyPr/>
        <a:lstStyle/>
        <a:p>
          <a:r>
            <a:rPr lang="es-ES" sz="1600" dirty="0" smtClean="0">
              <a:solidFill>
                <a:schemeClr val="tx1"/>
              </a:solidFill>
              <a:latin typeface="+mn-lt"/>
            </a:rPr>
            <a:t>Detectar e interrumpir la transmisión de los </a:t>
          </a:r>
          <a:r>
            <a:rPr lang="es-ES" sz="1600" dirty="0" err="1" smtClean="0">
              <a:solidFill>
                <a:schemeClr val="tx1"/>
              </a:solidFill>
              <a:latin typeface="+mn-lt"/>
            </a:rPr>
            <a:t>poliovirus</a:t>
          </a:r>
          <a:r>
            <a:rPr lang="es-ES" sz="1600" dirty="0" smtClean="0">
              <a:solidFill>
                <a:schemeClr val="tx1"/>
              </a:solidFill>
              <a:latin typeface="+mn-lt"/>
            </a:rPr>
            <a:t>. </a:t>
          </a:r>
          <a:endParaRPr lang="en-US" sz="1600" dirty="0">
            <a:solidFill>
              <a:schemeClr val="tx1"/>
            </a:solidFill>
            <a:latin typeface="+mn-lt"/>
          </a:endParaRPr>
        </a:p>
      </dgm:t>
    </dgm:pt>
    <dgm:pt modelId="{F8AA193B-423B-44AC-92B7-529B0C127358}" type="sibTrans" cxnId="{4B27E071-AA26-4001-B07B-8CD71484A7AC}">
      <dgm:prSet/>
      <dgm:spPr/>
      <dgm:t>
        <a:bodyPr/>
        <a:lstStyle/>
        <a:p>
          <a:endParaRPr lang="en-US" sz="1600"/>
        </a:p>
      </dgm:t>
    </dgm:pt>
    <dgm:pt modelId="{99E2F0C5-414A-4C83-B8A6-00B27A3D5B79}" type="parTrans" cxnId="{4B27E071-AA26-4001-B07B-8CD71484A7AC}">
      <dgm:prSet/>
      <dgm:spPr/>
      <dgm:t>
        <a:bodyPr/>
        <a:lstStyle/>
        <a:p>
          <a:endParaRPr lang="en-US" sz="1600"/>
        </a:p>
      </dgm:t>
    </dgm:pt>
    <dgm:pt modelId="{E436C236-2CFD-4EA0-BBBC-F539D272E8D9}" type="pres">
      <dgm:prSet presAssocID="{84D284EF-027F-4D38-BE2A-3289C5C71488}" presName="Name0" presStyleCnt="0">
        <dgm:presLayoutVars>
          <dgm:dir/>
          <dgm:animLvl val="lvl"/>
          <dgm:resizeHandles val="exact"/>
        </dgm:presLayoutVars>
      </dgm:prSet>
      <dgm:spPr/>
      <dgm:t>
        <a:bodyPr/>
        <a:lstStyle/>
        <a:p>
          <a:endParaRPr lang="en-US"/>
        </a:p>
      </dgm:t>
    </dgm:pt>
    <dgm:pt modelId="{A270557F-6454-474D-8582-F0F0B29319EF}" type="pres">
      <dgm:prSet presAssocID="{DCC0C199-7166-4527-B190-558383ECFEB3}" presName="linNode" presStyleCnt="0"/>
      <dgm:spPr/>
    </dgm:pt>
    <dgm:pt modelId="{EFE88A1A-2BEF-409F-90DD-F14E7B855AF3}" type="pres">
      <dgm:prSet presAssocID="{DCC0C199-7166-4527-B190-558383ECFEB3}" presName="parentText" presStyleLbl="node1" presStyleIdx="0" presStyleCnt="4" custScaleX="23504" custLinFactNeighborX="-3508">
        <dgm:presLayoutVars>
          <dgm:chMax val="1"/>
          <dgm:bulletEnabled val="1"/>
        </dgm:presLayoutVars>
      </dgm:prSet>
      <dgm:spPr/>
      <dgm:t>
        <a:bodyPr/>
        <a:lstStyle/>
        <a:p>
          <a:endParaRPr lang="en-US"/>
        </a:p>
      </dgm:t>
    </dgm:pt>
    <dgm:pt modelId="{ABB0C91F-391E-458C-98BC-DFB6531BA511}" type="pres">
      <dgm:prSet presAssocID="{DCC0C199-7166-4527-B190-558383ECFEB3}" presName="descendantText" presStyleLbl="alignAccFollowNode1" presStyleIdx="0" presStyleCnt="4" custScaleX="142503" custLinFactNeighborX="934" custLinFactNeighborY="-10">
        <dgm:presLayoutVars>
          <dgm:bulletEnabled val="1"/>
        </dgm:presLayoutVars>
      </dgm:prSet>
      <dgm:spPr/>
      <dgm:t>
        <a:bodyPr/>
        <a:lstStyle/>
        <a:p>
          <a:endParaRPr lang="en-US"/>
        </a:p>
      </dgm:t>
    </dgm:pt>
    <dgm:pt modelId="{7C9009AA-C14E-4E2E-88D2-DF0060D3C491}" type="pres">
      <dgm:prSet presAssocID="{482E0435-592D-474E-BF91-273989A760C3}" presName="sp" presStyleCnt="0"/>
      <dgm:spPr/>
    </dgm:pt>
    <dgm:pt modelId="{D87457E0-C15F-4A95-A3FB-04923F2D5798}" type="pres">
      <dgm:prSet presAssocID="{14706283-0F4B-4D6F-B06A-DCA5FB520CF0}" presName="linNode" presStyleCnt="0"/>
      <dgm:spPr/>
    </dgm:pt>
    <dgm:pt modelId="{9C1DEEBA-978E-48C5-B75C-485CFAD8CF76}" type="pres">
      <dgm:prSet presAssocID="{14706283-0F4B-4D6F-B06A-DCA5FB520CF0}" presName="parentText" presStyleLbl="node1" presStyleIdx="1" presStyleCnt="4" custFlipHor="1" custScaleX="209351" custLinFactNeighborX="-31484">
        <dgm:presLayoutVars>
          <dgm:chMax val="1"/>
          <dgm:bulletEnabled val="1"/>
        </dgm:presLayoutVars>
      </dgm:prSet>
      <dgm:spPr/>
      <dgm:t>
        <a:bodyPr/>
        <a:lstStyle/>
        <a:p>
          <a:endParaRPr lang="en-US"/>
        </a:p>
      </dgm:t>
    </dgm:pt>
    <dgm:pt modelId="{E9E3B129-0E8E-401D-96A8-53140F91D320}" type="pres">
      <dgm:prSet presAssocID="{14706283-0F4B-4D6F-B06A-DCA5FB520CF0}" presName="descendantText" presStyleLbl="alignAccFollowNode1" presStyleIdx="1" presStyleCnt="4" custScaleX="1283852">
        <dgm:presLayoutVars>
          <dgm:bulletEnabled val="1"/>
        </dgm:presLayoutVars>
      </dgm:prSet>
      <dgm:spPr/>
      <dgm:t>
        <a:bodyPr/>
        <a:lstStyle/>
        <a:p>
          <a:endParaRPr lang="en-US"/>
        </a:p>
      </dgm:t>
    </dgm:pt>
    <dgm:pt modelId="{4BAC502A-4067-4F27-AF68-06C61E6A5741}" type="pres">
      <dgm:prSet presAssocID="{7C67AE54-E1E3-438A-8BE1-4983AC7A91AF}" presName="sp" presStyleCnt="0"/>
      <dgm:spPr/>
    </dgm:pt>
    <dgm:pt modelId="{71EEABF4-99FF-4E4F-9C08-407FA74E82A4}" type="pres">
      <dgm:prSet presAssocID="{D02475AA-0721-4BF8-998F-920F65C0D23C}" presName="linNode" presStyleCnt="0"/>
      <dgm:spPr/>
    </dgm:pt>
    <dgm:pt modelId="{C6736778-524A-4D77-BAF5-F0F559AFAE31}" type="pres">
      <dgm:prSet presAssocID="{D02475AA-0721-4BF8-998F-920F65C0D23C}" presName="parentText" presStyleLbl="node1" presStyleIdx="2" presStyleCnt="4">
        <dgm:presLayoutVars>
          <dgm:chMax val="1"/>
          <dgm:bulletEnabled val="1"/>
        </dgm:presLayoutVars>
      </dgm:prSet>
      <dgm:spPr/>
      <dgm:t>
        <a:bodyPr/>
        <a:lstStyle/>
        <a:p>
          <a:endParaRPr lang="en-US"/>
        </a:p>
      </dgm:t>
    </dgm:pt>
    <dgm:pt modelId="{67A5770B-776E-46BD-A120-E2F8CACF058B}" type="pres">
      <dgm:prSet presAssocID="{D02475AA-0721-4BF8-998F-920F65C0D23C}" presName="descendantText" presStyleLbl="alignAccFollowNode1" presStyleIdx="2" presStyleCnt="4" custScaleX="608987">
        <dgm:presLayoutVars>
          <dgm:bulletEnabled val="1"/>
        </dgm:presLayoutVars>
      </dgm:prSet>
      <dgm:spPr/>
      <dgm:t>
        <a:bodyPr/>
        <a:lstStyle/>
        <a:p>
          <a:endParaRPr lang="en-US"/>
        </a:p>
      </dgm:t>
    </dgm:pt>
    <dgm:pt modelId="{62471D3A-9752-42FA-BECE-7104E87445E9}" type="pres">
      <dgm:prSet presAssocID="{B1929CAA-22CC-463D-85B3-0DDD1B2DD327}" presName="sp" presStyleCnt="0"/>
      <dgm:spPr/>
    </dgm:pt>
    <dgm:pt modelId="{551179EA-77F0-4C56-84B9-FB3B57C8BDB6}" type="pres">
      <dgm:prSet presAssocID="{7D13D578-333F-4C52-840B-B0B26F61C771}" presName="linNode" presStyleCnt="0"/>
      <dgm:spPr/>
    </dgm:pt>
    <dgm:pt modelId="{79B8B44B-D427-49CD-B387-D4A6FC1407AD}" type="pres">
      <dgm:prSet presAssocID="{7D13D578-333F-4C52-840B-B0B26F61C771}" presName="parentText" presStyleLbl="node1" presStyleIdx="3" presStyleCnt="4">
        <dgm:presLayoutVars>
          <dgm:chMax val="1"/>
          <dgm:bulletEnabled val="1"/>
        </dgm:presLayoutVars>
      </dgm:prSet>
      <dgm:spPr/>
      <dgm:t>
        <a:bodyPr/>
        <a:lstStyle/>
        <a:p>
          <a:endParaRPr lang="en-US"/>
        </a:p>
      </dgm:t>
    </dgm:pt>
    <dgm:pt modelId="{30D3C653-2E80-4F86-8D6E-136B6C137EF0}" type="pres">
      <dgm:prSet presAssocID="{7D13D578-333F-4C52-840B-B0B26F61C771}" presName="descendantText" presStyleLbl="alignAccFollowNode1" presStyleIdx="3" presStyleCnt="4" custScaleX="627506">
        <dgm:presLayoutVars>
          <dgm:bulletEnabled val="1"/>
        </dgm:presLayoutVars>
      </dgm:prSet>
      <dgm:spPr/>
      <dgm:t>
        <a:bodyPr/>
        <a:lstStyle/>
        <a:p>
          <a:endParaRPr lang="en-US"/>
        </a:p>
      </dgm:t>
    </dgm:pt>
  </dgm:ptLst>
  <dgm:cxnLst>
    <dgm:cxn modelId="{E365F93F-B278-4C18-9F78-D47AAC5B092A}" type="presOf" srcId="{D9F1C73C-BE6A-4C9B-A772-B7691DB9B33F}" destId="{67A5770B-776E-46BD-A120-E2F8CACF058B}" srcOrd="0" destOrd="0" presId="urn:microsoft.com/office/officeart/2005/8/layout/vList5"/>
    <dgm:cxn modelId="{DE6367AF-4739-4889-BB24-BC995A1E06F8}" type="presOf" srcId="{84D284EF-027F-4D38-BE2A-3289C5C71488}" destId="{E436C236-2CFD-4EA0-BBBC-F539D272E8D9}" srcOrd="0" destOrd="0" presId="urn:microsoft.com/office/officeart/2005/8/layout/vList5"/>
    <dgm:cxn modelId="{0A7BF75B-CF43-40EA-9D63-C902036CBBB0}" srcId="{7D13D578-333F-4C52-840B-B0B26F61C771}" destId="{8D2E362C-ECD5-4B63-93B7-82BE40B0079E}" srcOrd="0" destOrd="0" parTransId="{B9E1951C-CA3F-45B8-B474-8205E4652381}" sibTransId="{FC50723E-F132-4F04-9A35-3056250B734F}"/>
    <dgm:cxn modelId="{105EFB35-5F20-495C-9E27-81EA1517DA09}" srcId="{84D284EF-027F-4D38-BE2A-3289C5C71488}" destId="{7D13D578-333F-4C52-840B-B0B26F61C771}" srcOrd="3" destOrd="0" parTransId="{F919C94C-28DE-472F-9E44-ADCCFF1CFBCD}" sibTransId="{815D7733-0B39-43F3-9D95-48DE97C9E6D2}"/>
    <dgm:cxn modelId="{0DD02359-8071-40FD-A5DB-85961DB90CCF}" srcId="{84D284EF-027F-4D38-BE2A-3289C5C71488}" destId="{D02475AA-0721-4BF8-998F-920F65C0D23C}" srcOrd="2" destOrd="0" parTransId="{83FAA486-509D-4D09-9356-83A5034F8E02}" sibTransId="{B1929CAA-22CC-463D-85B3-0DDD1B2DD327}"/>
    <dgm:cxn modelId="{CD552D21-20D9-4D10-8C99-C8909AE7090D}" type="presOf" srcId="{DCC0C199-7166-4527-B190-558383ECFEB3}" destId="{EFE88A1A-2BEF-409F-90DD-F14E7B855AF3}" srcOrd="0" destOrd="0" presId="urn:microsoft.com/office/officeart/2005/8/layout/vList5"/>
    <dgm:cxn modelId="{78528A18-D862-48D9-8673-C6CED4B3B83F}" srcId="{84D284EF-027F-4D38-BE2A-3289C5C71488}" destId="{14706283-0F4B-4D6F-B06A-DCA5FB520CF0}" srcOrd="1" destOrd="0" parTransId="{67B52287-D6B1-4375-8C26-B2D69AF7C582}" sibTransId="{7C67AE54-E1E3-438A-8BE1-4983AC7A91AF}"/>
    <dgm:cxn modelId="{6270CCD0-19B0-4A16-B511-69E54AF613CA}" type="presOf" srcId="{D02475AA-0721-4BF8-998F-920F65C0D23C}" destId="{C6736778-524A-4D77-BAF5-F0F559AFAE31}" srcOrd="0" destOrd="0" presId="urn:microsoft.com/office/officeart/2005/8/layout/vList5"/>
    <dgm:cxn modelId="{961BFDF7-25EF-414E-98E5-0628393A0026}" srcId="{14706283-0F4B-4D6F-B06A-DCA5FB520CF0}" destId="{DD0741DE-E55B-4321-AEDC-D5F6A898075B}" srcOrd="0" destOrd="0" parTransId="{2E8BC46B-2C68-426C-8282-3E5DC4473309}" sibTransId="{5715028F-0DB6-4859-9BB2-D181401659DA}"/>
    <dgm:cxn modelId="{350BBFE4-6138-41BA-B9BA-8E226F9F5E01}" srcId="{D02475AA-0721-4BF8-998F-920F65C0D23C}" destId="{D9F1C73C-BE6A-4C9B-A772-B7691DB9B33F}" srcOrd="0" destOrd="0" parTransId="{4D4A2A9F-DDB6-422D-A51D-C0497D7819E9}" sibTransId="{498BD0EE-410A-466E-9776-609613CEA9B8}"/>
    <dgm:cxn modelId="{B9661CD7-9FED-493E-B7B0-8A6297E29E17}" srcId="{84D284EF-027F-4D38-BE2A-3289C5C71488}" destId="{DCC0C199-7166-4527-B190-558383ECFEB3}" srcOrd="0" destOrd="0" parTransId="{70816333-BA07-4997-89C1-092E0939E40C}" sibTransId="{482E0435-592D-474E-BF91-273989A760C3}"/>
    <dgm:cxn modelId="{7FE78F6E-8EE4-4851-867B-F32AD445CA20}" type="presOf" srcId="{DD0741DE-E55B-4321-AEDC-D5F6A898075B}" destId="{E9E3B129-0E8E-401D-96A8-53140F91D320}" srcOrd="0" destOrd="0" presId="urn:microsoft.com/office/officeart/2005/8/layout/vList5"/>
    <dgm:cxn modelId="{68A42397-4413-4D43-9700-1C5268E3773B}" type="presOf" srcId="{29635284-E70E-43B6-A918-66A99F72B97F}" destId="{ABB0C91F-391E-458C-98BC-DFB6531BA511}" srcOrd="0" destOrd="0" presId="urn:microsoft.com/office/officeart/2005/8/layout/vList5"/>
    <dgm:cxn modelId="{D3E5D8F9-A03E-4931-9719-B4CA2669A0BD}" type="presOf" srcId="{14706283-0F4B-4D6F-B06A-DCA5FB520CF0}" destId="{9C1DEEBA-978E-48C5-B75C-485CFAD8CF76}" srcOrd="0" destOrd="0" presId="urn:microsoft.com/office/officeart/2005/8/layout/vList5"/>
    <dgm:cxn modelId="{4B27E071-AA26-4001-B07B-8CD71484A7AC}" srcId="{DCC0C199-7166-4527-B190-558383ECFEB3}" destId="{29635284-E70E-43B6-A918-66A99F72B97F}" srcOrd="0" destOrd="0" parTransId="{99E2F0C5-414A-4C83-B8A6-00B27A3D5B79}" sibTransId="{F8AA193B-423B-44AC-92B7-529B0C127358}"/>
    <dgm:cxn modelId="{41BE85EC-40E3-44E3-A602-41B65E1D39D2}" type="presOf" srcId="{8D2E362C-ECD5-4B63-93B7-82BE40B0079E}" destId="{30D3C653-2E80-4F86-8D6E-136B6C137EF0}" srcOrd="0" destOrd="0" presId="urn:microsoft.com/office/officeart/2005/8/layout/vList5"/>
    <dgm:cxn modelId="{CF5CCDEA-125D-483C-96AA-3800537AB6DA}" type="presOf" srcId="{7D13D578-333F-4C52-840B-B0B26F61C771}" destId="{79B8B44B-D427-49CD-B387-D4A6FC1407AD}" srcOrd="0" destOrd="0" presId="urn:microsoft.com/office/officeart/2005/8/layout/vList5"/>
    <dgm:cxn modelId="{7B8656D2-C537-4485-A169-988DF2EFD93A}" type="presParOf" srcId="{E436C236-2CFD-4EA0-BBBC-F539D272E8D9}" destId="{A270557F-6454-474D-8582-F0F0B29319EF}" srcOrd="0" destOrd="0" presId="urn:microsoft.com/office/officeart/2005/8/layout/vList5"/>
    <dgm:cxn modelId="{D096CD26-0DB6-48DD-8970-8520DE8BF5F2}" type="presParOf" srcId="{A270557F-6454-474D-8582-F0F0B29319EF}" destId="{EFE88A1A-2BEF-409F-90DD-F14E7B855AF3}" srcOrd="0" destOrd="0" presId="urn:microsoft.com/office/officeart/2005/8/layout/vList5"/>
    <dgm:cxn modelId="{D4B39690-1117-4A9E-A8A9-AE391CE5F757}" type="presParOf" srcId="{A270557F-6454-474D-8582-F0F0B29319EF}" destId="{ABB0C91F-391E-458C-98BC-DFB6531BA511}" srcOrd="1" destOrd="0" presId="urn:microsoft.com/office/officeart/2005/8/layout/vList5"/>
    <dgm:cxn modelId="{5E591FC0-3CFA-476A-8A33-C666DF290637}" type="presParOf" srcId="{E436C236-2CFD-4EA0-BBBC-F539D272E8D9}" destId="{7C9009AA-C14E-4E2E-88D2-DF0060D3C491}" srcOrd="1" destOrd="0" presId="urn:microsoft.com/office/officeart/2005/8/layout/vList5"/>
    <dgm:cxn modelId="{A4E3F6BF-33EE-4D4D-A889-1791710A9749}" type="presParOf" srcId="{E436C236-2CFD-4EA0-BBBC-F539D272E8D9}" destId="{D87457E0-C15F-4A95-A3FB-04923F2D5798}" srcOrd="2" destOrd="0" presId="urn:microsoft.com/office/officeart/2005/8/layout/vList5"/>
    <dgm:cxn modelId="{98FCA104-AB55-497E-9AF0-4C0B873C840C}" type="presParOf" srcId="{D87457E0-C15F-4A95-A3FB-04923F2D5798}" destId="{9C1DEEBA-978E-48C5-B75C-485CFAD8CF76}" srcOrd="0" destOrd="0" presId="urn:microsoft.com/office/officeart/2005/8/layout/vList5"/>
    <dgm:cxn modelId="{7DDED1FE-5F35-4B0F-94EF-123D4145D7D4}" type="presParOf" srcId="{D87457E0-C15F-4A95-A3FB-04923F2D5798}" destId="{E9E3B129-0E8E-401D-96A8-53140F91D320}" srcOrd="1" destOrd="0" presId="urn:microsoft.com/office/officeart/2005/8/layout/vList5"/>
    <dgm:cxn modelId="{F028844E-B615-482D-9809-883EFE68DD59}" type="presParOf" srcId="{E436C236-2CFD-4EA0-BBBC-F539D272E8D9}" destId="{4BAC502A-4067-4F27-AF68-06C61E6A5741}" srcOrd="3" destOrd="0" presId="urn:microsoft.com/office/officeart/2005/8/layout/vList5"/>
    <dgm:cxn modelId="{8FE24E68-555D-45E4-941F-D7306E9220DA}" type="presParOf" srcId="{E436C236-2CFD-4EA0-BBBC-F539D272E8D9}" destId="{71EEABF4-99FF-4E4F-9C08-407FA74E82A4}" srcOrd="4" destOrd="0" presId="urn:microsoft.com/office/officeart/2005/8/layout/vList5"/>
    <dgm:cxn modelId="{BC8337BD-0B5B-425B-A6EE-D99324DE65F5}" type="presParOf" srcId="{71EEABF4-99FF-4E4F-9C08-407FA74E82A4}" destId="{C6736778-524A-4D77-BAF5-F0F559AFAE31}" srcOrd="0" destOrd="0" presId="urn:microsoft.com/office/officeart/2005/8/layout/vList5"/>
    <dgm:cxn modelId="{F08FAC14-6820-4F7E-B7E2-FF82DC3272E5}" type="presParOf" srcId="{71EEABF4-99FF-4E4F-9C08-407FA74E82A4}" destId="{67A5770B-776E-46BD-A120-E2F8CACF058B}" srcOrd="1" destOrd="0" presId="urn:microsoft.com/office/officeart/2005/8/layout/vList5"/>
    <dgm:cxn modelId="{6F67F27C-6008-4F37-A687-7CF309A3AB81}" type="presParOf" srcId="{E436C236-2CFD-4EA0-BBBC-F539D272E8D9}" destId="{62471D3A-9752-42FA-BECE-7104E87445E9}" srcOrd="5" destOrd="0" presId="urn:microsoft.com/office/officeart/2005/8/layout/vList5"/>
    <dgm:cxn modelId="{E51A30DB-8557-4285-86E4-2E0127EC72BB}" type="presParOf" srcId="{E436C236-2CFD-4EA0-BBBC-F539D272E8D9}" destId="{551179EA-77F0-4C56-84B9-FB3B57C8BDB6}" srcOrd="6" destOrd="0" presId="urn:microsoft.com/office/officeart/2005/8/layout/vList5"/>
    <dgm:cxn modelId="{B9BFFB6C-0EE7-40D4-9594-C417B475AF07}" type="presParOf" srcId="{551179EA-77F0-4C56-84B9-FB3B57C8BDB6}" destId="{79B8B44B-D427-49CD-B387-D4A6FC1407AD}" srcOrd="0" destOrd="0" presId="urn:microsoft.com/office/officeart/2005/8/layout/vList5"/>
    <dgm:cxn modelId="{5EC0898E-F604-4413-8F41-B6BA4696CCD9}" type="presParOf" srcId="{551179EA-77F0-4C56-84B9-FB3B57C8BDB6}" destId="{30D3C653-2E80-4F86-8D6E-136B6C137EF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D487AB-F0CE-4B80-B98A-1733C15D3185}" type="doc">
      <dgm:prSet loTypeId="urn:microsoft.com/office/officeart/2005/8/layout/arrow2" loCatId="process" qsTypeId="urn:microsoft.com/office/officeart/2005/8/quickstyle/simple1" qsCatId="simple" csTypeId="urn:microsoft.com/office/officeart/2005/8/colors/colorful5" csCatId="colorful" phldr="1"/>
      <dgm:spPr/>
    </dgm:pt>
    <dgm:pt modelId="{D60AA580-1872-4FC3-AB49-B183F3037FE7}">
      <dgm:prSet phldrT="[Text]" custT="1"/>
      <dgm:spPr/>
      <dgm:t>
        <a:bodyPr/>
        <a:lstStyle/>
        <a:p>
          <a:r>
            <a:rPr lang="en-US" sz="2400" b="1" smtClean="0">
              <a:solidFill>
                <a:srgbClr val="FF0000"/>
              </a:solidFill>
            </a:rPr>
            <a:t>Introducción</a:t>
          </a:r>
          <a:endParaRPr lang="en-US" sz="2400" b="1" dirty="0">
            <a:solidFill>
              <a:srgbClr val="FF0000"/>
            </a:solidFill>
          </a:endParaRPr>
        </a:p>
      </dgm:t>
    </dgm:pt>
    <dgm:pt modelId="{A2618CE6-38FB-4B2A-B92F-A472DFD542D1}" type="parTrans" cxnId="{962EF565-F5A3-4DAF-AF4B-6C95C50137C8}">
      <dgm:prSet/>
      <dgm:spPr/>
      <dgm:t>
        <a:bodyPr/>
        <a:lstStyle/>
        <a:p>
          <a:endParaRPr lang="en-US"/>
        </a:p>
      </dgm:t>
    </dgm:pt>
    <dgm:pt modelId="{CE6A5B33-4FD2-4AE9-8441-D7801A39B0DA}" type="sibTrans" cxnId="{962EF565-F5A3-4DAF-AF4B-6C95C50137C8}">
      <dgm:prSet/>
      <dgm:spPr/>
      <dgm:t>
        <a:bodyPr/>
        <a:lstStyle/>
        <a:p>
          <a:endParaRPr lang="en-US"/>
        </a:p>
      </dgm:t>
    </dgm:pt>
    <dgm:pt modelId="{83F36C1B-AD79-4AB8-B1D7-4A620B453EA9}">
      <dgm:prSet phldrT="[Text]" custT="1"/>
      <dgm:spPr/>
      <dgm:t>
        <a:bodyPr/>
        <a:lstStyle/>
        <a:p>
          <a:r>
            <a:rPr lang="en-US" sz="2400" b="1" dirty="0" err="1" smtClean="0">
              <a:solidFill>
                <a:srgbClr val="339966"/>
              </a:solidFill>
            </a:rPr>
            <a:t>Cambio</a:t>
          </a:r>
          <a:endParaRPr lang="en-US" sz="2400" b="1" dirty="0">
            <a:solidFill>
              <a:srgbClr val="339966"/>
            </a:solidFill>
          </a:endParaRPr>
        </a:p>
      </dgm:t>
    </dgm:pt>
    <dgm:pt modelId="{7583389B-A17C-4D14-8B65-4E7030E59212}" type="parTrans" cxnId="{0637224F-F137-481F-8896-63EF3A893352}">
      <dgm:prSet/>
      <dgm:spPr/>
      <dgm:t>
        <a:bodyPr/>
        <a:lstStyle/>
        <a:p>
          <a:endParaRPr lang="en-US"/>
        </a:p>
      </dgm:t>
    </dgm:pt>
    <dgm:pt modelId="{C0998290-A09B-42D9-A665-E9DB118D06EB}" type="sibTrans" cxnId="{0637224F-F137-481F-8896-63EF3A893352}">
      <dgm:prSet/>
      <dgm:spPr/>
      <dgm:t>
        <a:bodyPr/>
        <a:lstStyle/>
        <a:p>
          <a:endParaRPr lang="en-US"/>
        </a:p>
      </dgm:t>
    </dgm:pt>
    <dgm:pt modelId="{3E446CE4-B654-4DCD-89E5-10FA75DA8A1D}">
      <dgm:prSet phldrT="[Text]" custT="1"/>
      <dgm:spPr/>
      <dgm:t>
        <a:bodyPr/>
        <a:lstStyle/>
        <a:p>
          <a:r>
            <a:rPr lang="en-US" sz="2400" b="1" dirty="0" err="1" smtClean="0">
              <a:solidFill>
                <a:srgbClr val="4B6DFF"/>
              </a:solidFill>
            </a:rPr>
            <a:t>Retirada</a:t>
          </a:r>
          <a:endParaRPr lang="en-US" sz="2400" b="1" dirty="0">
            <a:solidFill>
              <a:srgbClr val="4B6DFF"/>
            </a:solidFill>
          </a:endParaRPr>
        </a:p>
      </dgm:t>
    </dgm:pt>
    <dgm:pt modelId="{97ED6501-686B-454D-8890-AE3AC9D0F23D}" type="parTrans" cxnId="{86FC04A8-2606-413A-B8CF-E1CCB2BC4C33}">
      <dgm:prSet/>
      <dgm:spPr/>
      <dgm:t>
        <a:bodyPr/>
        <a:lstStyle/>
        <a:p>
          <a:endParaRPr lang="en-US"/>
        </a:p>
      </dgm:t>
    </dgm:pt>
    <dgm:pt modelId="{E4106C66-8193-41F9-AF0F-D4C094270429}" type="sibTrans" cxnId="{86FC04A8-2606-413A-B8CF-E1CCB2BC4C33}">
      <dgm:prSet/>
      <dgm:spPr/>
      <dgm:t>
        <a:bodyPr/>
        <a:lstStyle/>
        <a:p>
          <a:endParaRPr lang="en-US"/>
        </a:p>
      </dgm:t>
    </dgm:pt>
    <dgm:pt modelId="{1D541172-4C40-4660-BB8A-DC0BBCF8DED7}">
      <dgm:prSet custT="1"/>
      <dgm:spPr/>
      <dgm:t>
        <a:bodyPr/>
        <a:lstStyle/>
        <a:p>
          <a:r>
            <a:rPr lang="en-US" sz="1600" dirty="0" err="1" smtClean="0"/>
            <a:t>tOPV</a:t>
          </a:r>
          <a:r>
            <a:rPr lang="en-US" sz="1600" dirty="0" smtClean="0"/>
            <a:t> a </a:t>
          </a:r>
          <a:r>
            <a:rPr lang="en-US" sz="1600" dirty="0" err="1" smtClean="0"/>
            <a:t>bOPV</a:t>
          </a:r>
          <a:endParaRPr lang="en-US" sz="1600" dirty="0"/>
        </a:p>
      </dgm:t>
    </dgm:pt>
    <dgm:pt modelId="{98845ABF-4A74-4344-9B3A-B39D2F6E3F4A}" type="parTrans" cxnId="{638961EE-BE7F-4092-A44D-D8000897CBE4}">
      <dgm:prSet/>
      <dgm:spPr/>
      <dgm:t>
        <a:bodyPr/>
        <a:lstStyle/>
        <a:p>
          <a:endParaRPr lang="en-US"/>
        </a:p>
      </dgm:t>
    </dgm:pt>
    <dgm:pt modelId="{146DDB04-2C6D-4531-AC1D-862E46AB35DA}" type="sibTrans" cxnId="{638961EE-BE7F-4092-A44D-D8000897CBE4}">
      <dgm:prSet/>
      <dgm:spPr/>
      <dgm:t>
        <a:bodyPr/>
        <a:lstStyle/>
        <a:p>
          <a:endParaRPr lang="en-US"/>
        </a:p>
      </dgm:t>
    </dgm:pt>
    <dgm:pt modelId="{E460FED9-ED88-4EEB-A4D6-3E9C40C9461D}">
      <dgm:prSet custT="1"/>
      <dgm:spPr/>
      <dgm:t>
        <a:bodyPr/>
        <a:lstStyle/>
        <a:p>
          <a:r>
            <a:rPr lang="en-US" sz="1600" dirty="0" smtClean="0"/>
            <a:t>de </a:t>
          </a:r>
          <a:r>
            <a:rPr lang="en-US" sz="1600" dirty="0" err="1" smtClean="0"/>
            <a:t>bOPV</a:t>
          </a:r>
          <a:endParaRPr lang="en-US" sz="1600" dirty="0"/>
        </a:p>
      </dgm:t>
    </dgm:pt>
    <dgm:pt modelId="{DB9C5138-EB1A-4E3A-807A-1715B1BD73FB}" type="parTrans" cxnId="{F83BE497-B18D-47B0-9E1A-527FA1F7C5EB}">
      <dgm:prSet/>
      <dgm:spPr/>
      <dgm:t>
        <a:bodyPr/>
        <a:lstStyle/>
        <a:p>
          <a:endParaRPr lang="en-US"/>
        </a:p>
      </dgm:t>
    </dgm:pt>
    <dgm:pt modelId="{61EA9F17-1478-49C6-8948-0DE56C0A5D22}" type="sibTrans" cxnId="{F83BE497-B18D-47B0-9E1A-527FA1F7C5EB}">
      <dgm:prSet/>
      <dgm:spPr/>
      <dgm:t>
        <a:bodyPr/>
        <a:lstStyle/>
        <a:p>
          <a:endParaRPr lang="en-US"/>
        </a:p>
      </dgm:t>
    </dgm:pt>
    <dgm:pt modelId="{3B42173B-B74A-FC4C-81F3-E2B5E86A6D8F}">
      <dgm:prSet custT="1"/>
      <dgm:spPr/>
      <dgm:t>
        <a:bodyPr/>
        <a:lstStyle/>
        <a:p>
          <a:r>
            <a:rPr lang="es-ES_tradnl" sz="1600" b="0" noProof="0" dirty="0" smtClean="0"/>
            <a:t>al menos una dosis de la vacuna </a:t>
          </a:r>
          <a:r>
            <a:rPr lang="es-ES_tradnl" sz="1600" b="1" noProof="0" dirty="0" smtClean="0"/>
            <a:t>IPV</a:t>
          </a:r>
          <a:r>
            <a:rPr lang="es-ES_tradnl" sz="1600" b="0" noProof="0" dirty="0" smtClean="0"/>
            <a:t> en el esquema </a:t>
          </a:r>
          <a:r>
            <a:rPr lang="es-ES_tradnl" sz="1600" b="1" noProof="0" dirty="0" smtClean="0"/>
            <a:t>rutinario</a:t>
          </a:r>
          <a:r>
            <a:rPr lang="es-ES_tradnl" sz="1600" b="0" noProof="0" dirty="0" smtClean="0"/>
            <a:t>.  </a:t>
          </a:r>
          <a:endParaRPr lang="es-ES_tradnl" sz="1600" b="0" noProof="0" dirty="0"/>
        </a:p>
      </dgm:t>
    </dgm:pt>
    <dgm:pt modelId="{1AA8289A-13ED-4E4A-AA6A-E86707D701B6}" type="parTrans" cxnId="{642546D2-1BBD-B445-B880-8EAA3458BB38}">
      <dgm:prSet/>
      <dgm:spPr/>
      <dgm:t>
        <a:bodyPr/>
        <a:lstStyle/>
        <a:p>
          <a:endParaRPr lang="en-US"/>
        </a:p>
      </dgm:t>
    </dgm:pt>
    <dgm:pt modelId="{F7EA3E1D-8097-4E48-8FA7-C29483DB9ECB}" type="sibTrans" cxnId="{642546D2-1BBD-B445-B880-8EAA3458BB38}">
      <dgm:prSet/>
      <dgm:spPr/>
      <dgm:t>
        <a:bodyPr/>
        <a:lstStyle/>
        <a:p>
          <a:endParaRPr lang="en-US"/>
        </a:p>
      </dgm:t>
    </dgm:pt>
    <dgm:pt modelId="{C337D0B6-08A3-45DB-8411-F84F197939A1}" type="pres">
      <dgm:prSet presAssocID="{A4D487AB-F0CE-4B80-B98A-1733C15D3185}" presName="arrowDiagram" presStyleCnt="0">
        <dgm:presLayoutVars>
          <dgm:chMax val="5"/>
          <dgm:dir/>
          <dgm:resizeHandles val="exact"/>
        </dgm:presLayoutVars>
      </dgm:prSet>
      <dgm:spPr/>
    </dgm:pt>
    <dgm:pt modelId="{939ECEDA-60BB-4BDF-AA25-D8D1EDADC3E8}" type="pres">
      <dgm:prSet presAssocID="{A4D487AB-F0CE-4B80-B98A-1733C15D3185}" presName="arrow" presStyleLbl="bgShp" presStyleIdx="0" presStyleCnt="1"/>
      <dgm:spPr/>
    </dgm:pt>
    <dgm:pt modelId="{FB145A76-8D00-4EEF-AB8C-937540E5B982}" type="pres">
      <dgm:prSet presAssocID="{A4D487AB-F0CE-4B80-B98A-1733C15D3185}" presName="arrowDiagram3" presStyleCnt="0"/>
      <dgm:spPr/>
    </dgm:pt>
    <dgm:pt modelId="{4EB4970F-7DDD-4E85-BB1A-371DA00773AF}" type="pres">
      <dgm:prSet presAssocID="{D60AA580-1872-4FC3-AB49-B183F3037FE7}" presName="bullet3a" presStyleLbl="node1" presStyleIdx="0" presStyleCnt="3"/>
      <dgm:spPr>
        <a:solidFill>
          <a:srgbClr val="FF0000"/>
        </a:solidFill>
      </dgm:spPr>
    </dgm:pt>
    <dgm:pt modelId="{3CF6CBD6-3090-4513-A40E-65F6C79DB6EF}" type="pres">
      <dgm:prSet presAssocID="{D60AA580-1872-4FC3-AB49-B183F3037FE7}" presName="textBox3a" presStyleLbl="revTx" presStyleIdx="0" presStyleCnt="3" custScaleX="215855" custScaleY="99402" custLinFactNeighborX="79098" custLinFactNeighborY="951">
        <dgm:presLayoutVars>
          <dgm:bulletEnabled val="1"/>
        </dgm:presLayoutVars>
      </dgm:prSet>
      <dgm:spPr/>
      <dgm:t>
        <a:bodyPr/>
        <a:lstStyle/>
        <a:p>
          <a:endParaRPr lang="en-US"/>
        </a:p>
      </dgm:t>
    </dgm:pt>
    <dgm:pt modelId="{9D019696-DCC4-4873-B334-98BD4AB3BCBE}" type="pres">
      <dgm:prSet presAssocID="{83F36C1B-AD79-4AB8-B1D7-4A620B453EA9}" presName="bullet3b" presStyleLbl="node1" presStyleIdx="1" presStyleCnt="3"/>
      <dgm:spPr/>
    </dgm:pt>
    <dgm:pt modelId="{985E7E2E-9F76-410C-AC1F-79835135649E}" type="pres">
      <dgm:prSet presAssocID="{83F36C1B-AD79-4AB8-B1D7-4A620B453EA9}" presName="textBox3b" presStyleLbl="revTx" presStyleIdx="1" presStyleCnt="3" custScaleX="132599" custScaleY="43918" custLinFactNeighborX="30686" custLinFactNeighborY="-18395">
        <dgm:presLayoutVars>
          <dgm:bulletEnabled val="1"/>
        </dgm:presLayoutVars>
      </dgm:prSet>
      <dgm:spPr/>
      <dgm:t>
        <a:bodyPr/>
        <a:lstStyle/>
        <a:p>
          <a:endParaRPr lang="en-US"/>
        </a:p>
      </dgm:t>
    </dgm:pt>
    <dgm:pt modelId="{7B29B2F4-9338-4DB2-9B2B-6E666DCF164E}" type="pres">
      <dgm:prSet presAssocID="{3E446CE4-B654-4DCD-89E5-10FA75DA8A1D}" presName="bullet3c" presStyleLbl="node1" presStyleIdx="2" presStyleCnt="3"/>
      <dgm:spPr>
        <a:solidFill>
          <a:srgbClr val="4B6DFF"/>
        </a:solidFill>
      </dgm:spPr>
    </dgm:pt>
    <dgm:pt modelId="{4308D82D-56E5-414B-A908-5BD58FF71D78}" type="pres">
      <dgm:prSet presAssocID="{3E446CE4-B654-4DCD-89E5-10FA75DA8A1D}" presName="textBox3c" presStyleLbl="revTx" presStyleIdx="2" presStyleCnt="3" custScaleX="106616" custScaleY="33882" custLinFactNeighborX="41737" custLinFactNeighborY="-20343">
        <dgm:presLayoutVars>
          <dgm:bulletEnabled val="1"/>
        </dgm:presLayoutVars>
      </dgm:prSet>
      <dgm:spPr/>
      <dgm:t>
        <a:bodyPr/>
        <a:lstStyle/>
        <a:p>
          <a:endParaRPr lang="en-US"/>
        </a:p>
      </dgm:t>
    </dgm:pt>
  </dgm:ptLst>
  <dgm:cxnLst>
    <dgm:cxn modelId="{475B78BA-C7C3-4BC5-8D0E-136A4214F7F1}" type="presOf" srcId="{1D541172-4C40-4660-BB8A-DC0BBCF8DED7}" destId="{985E7E2E-9F76-410C-AC1F-79835135649E}" srcOrd="0" destOrd="1" presId="urn:microsoft.com/office/officeart/2005/8/layout/arrow2"/>
    <dgm:cxn modelId="{44862559-37B9-4607-95C9-C37542CE34C6}" type="presOf" srcId="{A4D487AB-F0CE-4B80-B98A-1733C15D3185}" destId="{C337D0B6-08A3-45DB-8411-F84F197939A1}" srcOrd="0" destOrd="0" presId="urn:microsoft.com/office/officeart/2005/8/layout/arrow2"/>
    <dgm:cxn modelId="{8557748C-795F-4726-8A9B-22A7CDF8B34C}" type="presOf" srcId="{D60AA580-1872-4FC3-AB49-B183F3037FE7}" destId="{3CF6CBD6-3090-4513-A40E-65F6C79DB6EF}" srcOrd="0" destOrd="0" presId="urn:microsoft.com/office/officeart/2005/8/layout/arrow2"/>
    <dgm:cxn modelId="{86FC04A8-2606-413A-B8CF-E1CCB2BC4C33}" srcId="{A4D487AB-F0CE-4B80-B98A-1733C15D3185}" destId="{3E446CE4-B654-4DCD-89E5-10FA75DA8A1D}" srcOrd="2" destOrd="0" parTransId="{97ED6501-686B-454D-8890-AE3AC9D0F23D}" sibTransId="{E4106C66-8193-41F9-AF0F-D4C094270429}"/>
    <dgm:cxn modelId="{3639BC20-FEFA-4497-A0FE-97AD67B196DB}" type="presOf" srcId="{3E446CE4-B654-4DCD-89E5-10FA75DA8A1D}" destId="{4308D82D-56E5-414B-A908-5BD58FF71D78}" srcOrd="0" destOrd="0" presId="urn:microsoft.com/office/officeart/2005/8/layout/arrow2"/>
    <dgm:cxn modelId="{F83BE497-B18D-47B0-9E1A-527FA1F7C5EB}" srcId="{3E446CE4-B654-4DCD-89E5-10FA75DA8A1D}" destId="{E460FED9-ED88-4EEB-A4D6-3E9C40C9461D}" srcOrd="0" destOrd="0" parTransId="{DB9C5138-EB1A-4E3A-807A-1715B1BD73FB}" sibTransId="{61EA9F17-1478-49C6-8948-0DE56C0A5D22}"/>
    <dgm:cxn modelId="{0637224F-F137-481F-8896-63EF3A893352}" srcId="{A4D487AB-F0CE-4B80-B98A-1733C15D3185}" destId="{83F36C1B-AD79-4AB8-B1D7-4A620B453EA9}" srcOrd="1" destOrd="0" parTransId="{7583389B-A17C-4D14-8B65-4E7030E59212}" sibTransId="{C0998290-A09B-42D9-A665-E9DB118D06EB}"/>
    <dgm:cxn modelId="{962EF565-F5A3-4DAF-AF4B-6C95C50137C8}" srcId="{A4D487AB-F0CE-4B80-B98A-1733C15D3185}" destId="{D60AA580-1872-4FC3-AB49-B183F3037FE7}" srcOrd="0" destOrd="0" parTransId="{A2618CE6-38FB-4B2A-B92F-A472DFD542D1}" sibTransId="{CE6A5B33-4FD2-4AE9-8441-D7801A39B0DA}"/>
    <dgm:cxn modelId="{638961EE-BE7F-4092-A44D-D8000897CBE4}" srcId="{83F36C1B-AD79-4AB8-B1D7-4A620B453EA9}" destId="{1D541172-4C40-4660-BB8A-DC0BBCF8DED7}" srcOrd="0" destOrd="0" parTransId="{98845ABF-4A74-4344-9B3A-B39D2F6E3F4A}" sibTransId="{146DDB04-2C6D-4531-AC1D-862E46AB35DA}"/>
    <dgm:cxn modelId="{BDE270CB-8F99-445D-8643-CA77101B91E2}" type="presOf" srcId="{3B42173B-B74A-FC4C-81F3-E2B5E86A6D8F}" destId="{3CF6CBD6-3090-4513-A40E-65F6C79DB6EF}" srcOrd="0" destOrd="1" presId="urn:microsoft.com/office/officeart/2005/8/layout/arrow2"/>
    <dgm:cxn modelId="{642546D2-1BBD-B445-B880-8EAA3458BB38}" srcId="{D60AA580-1872-4FC3-AB49-B183F3037FE7}" destId="{3B42173B-B74A-FC4C-81F3-E2B5E86A6D8F}" srcOrd="0" destOrd="0" parTransId="{1AA8289A-13ED-4E4A-AA6A-E86707D701B6}" sibTransId="{F7EA3E1D-8097-4E48-8FA7-C29483DB9ECB}"/>
    <dgm:cxn modelId="{8445F2FC-08C9-4F10-8311-D007B4D6B0E4}" type="presOf" srcId="{E460FED9-ED88-4EEB-A4D6-3E9C40C9461D}" destId="{4308D82D-56E5-414B-A908-5BD58FF71D78}" srcOrd="0" destOrd="1" presId="urn:microsoft.com/office/officeart/2005/8/layout/arrow2"/>
    <dgm:cxn modelId="{3F1AB96D-66E4-4CFD-9704-C8BD76A38926}" type="presOf" srcId="{83F36C1B-AD79-4AB8-B1D7-4A620B453EA9}" destId="{985E7E2E-9F76-410C-AC1F-79835135649E}" srcOrd="0" destOrd="0" presId="urn:microsoft.com/office/officeart/2005/8/layout/arrow2"/>
    <dgm:cxn modelId="{0198E62B-DFC0-485F-BB39-4A33A1C78A4A}" type="presParOf" srcId="{C337D0B6-08A3-45DB-8411-F84F197939A1}" destId="{939ECEDA-60BB-4BDF-AA25-D8D1EDADC3E8}" srcOrd="0" destOrd="0" presId="urn:microsoft.com/office/officeart/2005/8/layout/arrow2"/>
    <dgm:cxn modelId="{C08F5C98-C039-4154-9FEB-19414EEFA134}" type="presParOf" srcId="{C337D0B6-08A3-45DB-8411-F84F197939A1}" destId="{FB145A76-8D00-4EEF-AB8C-937540E5B982}" srcOrd="1" destOrd="0" presId="urn:microsoft.com/office/officeart/2005/8/layout/arrow2"/>
    <dgm:cxn modelId="{76534E49-B87F-4634-8BC5-3A09EE50E3F5}" type="presParOf" srcId="{FB145A76-8D00-4EEF-AB8C-937540E5B982}" destId="{4EB4970F-7DDD-4E85-BB1A-371DA00773AF}" srcOrd="0" destOrd="0" presId="urn:microsoft.com/office/officeart/2005/8/layout/arrow2"/>
    <dgm:cxn modelId="{FC7386FA-18A6-440D-9107-29860E435C1B}" type="presParOf" srcId="{FB145A76-8D00-4EEF-AB8C-937540E5B982}" destId="{3CF6CBD6-3090-4513-A40E-65F6C79DB6EF}" srcOrd="1" destOrd="0" presId="urn:microsoft.com/office/officeart/2005/8/layout/arrow2"/>
    <dgm:cxn modelId="{5891DCDB-03B2-4844-84E2-577EAD093AA7}" type="presParOf" srcId="{FB145A76-8D00-4EEF-AB8C-937540E5B982}" destId="{9D019696-DCC4-4873-B334-98BD4AB3BCBE}" srcOrd="2" destOrd="0" presId="urn:microsoft.com/office/officeart/2005/8/layout/arrow2"/>
    <dgm:cxn modelId="{4C2A43DB-7620-483D-AF41-D5572AEE3ED8}" type="presParOf" srcId="{FB145A76-8D00-4EEF-AB8C-937540E5B982}" destId="{985E7E2E-9F76-410C-AC1F-79835135649E}" srcOrd="3" destOrd="0" presId="urn:microsoft.com/office/officeart/2005/8/layout/arrow2"/>
    <dgm:cxn modelId="{47EB5668-A06F-4F4E-A113-51C60E13AC65}" type="presParOf" srcId="{FB145A76-8D00-4EEF-AB8C-937540E5B982}" destId="{7B29B2F4-9338-4DB2-9B2B-6E666DCF164E}" srcOrd="4" destOrd="0" presId="urn:microsoft.com/office/officeart/2005/8/layout/arrow2"/>
    <dgm:cxn modelId="{4B41DA7C-D78C-4F50-B11C-7485C1BCFD9E}" type="presParOf" srcId="{FB145A76-8D00-4EEF-AB8C-937540E5B982}" destId="{4308D82D-56E5-414B-A908-5BD58FF71D78}" srcOrd="5" destOrd="0" presId="urn:microsoft.com/office/officeart/2005/8/layout/arrow2"/>
  </dgm:cxnLst>
  <dgm:bg>
    <a:solidFill>
      <a:srgbClr val="CCECFF"/>
    </a:solidFill>
  </dgm:bg>
  <dgm:whole>
    <a:ln>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D284EF-027F-4D38-BE2A-3289C5C7148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CC0C199-7166-4527-B190-558383ECFEB3}">
      <dgm:prSet phldrT="[Text]" custT="1"/>
      <dgm:spPr>
        <a:solidFill>
          <a:schemeClr val="accent3">
            <a:lumMod val="50000"/>
          </a:schemeClr>
        </a:solidFill>
      </dgm:spPr>
      <dgm:t>
        <a:bodyPr/>
        <a:lstStyle/>
        <a:p>
          <a:r>
            <a:rPr lang="en-US" sz="2400" b="1" dirty="0" smtClean="0">
              <a:latin typeface="+mn-lt"/>
            </a:rPr>
            <a:t>1</a:t>
          </a:r>
          <a:endParaRPr lang="en-US" sz="2400" b="1" dirty="0">
            <a:latin typeface="+mn-lt"/>
          </a:endParaRPr>
        </a:p>
      </dgm:t>
    </dgm:pt>
    <dgm:pt modelId="{70816333-BA07-4997-89C1-092E0939E40C}" type="parTrans" cxnId="{B9661CD7-9FED-493E-B7B0-8A6297E29E17}">
      <dgm:prSet/>
      <dgm:spPr/>
      <dgm:t>
        <a:bodyPr/>
        <a:lstStyle/>
        <a:p>
          <a:endParaRPr lang="en-US" sz="1600"/>
        </a:p>
      </dgm:t>
    </dgm:pt>
    <dgm:pt modelId="{482E0435-592D-474E-BF91-273989A760C3}" type="sibTrans" cxnId="{B9661CD7-9FED-493E-B7B0-8A6297E29E17}">
      <dgm:prSet/>
      <dgm:spPr/>
      <dgm:t>
        <a:bodyPr/>
        <a:lstStyle/>
        <a:p>
          <a:endParaRPr lang="en-US" sz="1600"/>
        </a:p>
      </dgm:t>
    </dgm:pt>
    <dgm:pt modelId="{14706283-0F4B-4D6F-B06A-DCA5FB520CF0}">
      <dgm:prSet phldrT="[Text]" custT="1"/>
      <dgm:spPr>
        <a:solidFill>
          <a:srgbClr val="FFC000"/>
        </a:solidFill>
      </dgm:spPr>
      <dgm:t>
        <a:bodyPr/>
        <a:lstStyle/>
        <a:p>
          <a:r>
            <a:rPr lang="en-US" sz="2400" b="1" dirty="0" smtClean="0">
              <a:latin typeface="+mn-lt"/>
            </a:rPr>
            <a:t>2</a:t>
          </a:r>
          <a:endParaRPr lang="en-US" sz="2400" b="1" dirty="0">
            <a:latin typeface="+mn-lt"/>
          </a:endParaRPr>
        </a:p>
      </dgm:t>
    </dgm:pt>
    <dgm:pt modelId="{67B52287-D6B1-4375-8C26-B2D69AF7C582}" type="parTrans" cxnId="{78528A18-D862-48D9-8673-C6CED4B3B83F}">
      <dgm:prSet/>
      <dgm:spPr/>
      <dgm:t>
        <a:bodyPr/>
        <a:lstStyle/>
        <a:p>
          <a:endParaRPr lang="en-US" sz="1600"/>
        </a:p>
      </dgm:t>
    </dgm:pt>
    <dgm:pt modelId="{7C67AE54-E1E3-438A-8BE1-4983AC7A91AF}" type="sibTrans" cxnId="{78528A18-D862-48D9-8673-C6CED4B3B83F}">
      <dgm:prSet/>
      <dgm:spPr/>
      <dgm:t>
        <a:bodyPr/>
        <a:lstStyle/>
        <a:p>
          <a:endParaRPr lang="en-US" sz="1600"/>
        </a:p>
      </dgm:t>
    </dgm:pt>
    <dgm:pt modelId="{DD0741DE-E55B-4321-AEDC-D5F6A898075B}">
      <dgm:prSet phldrT="[Text]" custT="1"/>
      <dgm:spPr>
        <a:solidFill>
          <a:schemeClr val="accent3">
            <a:lumMod val="40000"/>
            <a:lumOff val="60000"/>
          </a:schemeClr>
        </a:solidFill>
      </dgm:spPr>
      <dgm:t>
        <a:bodyPr/>
        <a:lstStyle/>
        <a:p>
          <a:r>
            <a:rPr lang="es-ES" sz="2000" b="1" dirty="0" smtClean="0">
              <a:solidFill>
                <a:schemeClr val="tx1"/>
              </a:solidFill>
              <a:latin typeface="+mn-lt"/>
            </a:rPr>
            <a:t>Fortalecer los programas de inmunización y retirar la vacuna OPV para lograr la erradicación de todos </a:t>
          </a:r>
          <a:r>
            <a:rPr lang="es-ES" sz="2000" b="1" dirty="0" err="1" smtClean="0">
              <a:solidFill>
                <a:schemeClr val="tx1"/>
              </a:solidFill>
              <a:latin typeface="+mn-lt"/>
            </a:rPr>
            <a:t>poliovirus</a:t>
          </a:r>
          <a:endParaRPr lang="en-US" sz="2000" b="1" dirty="0">
            <a:solidFill>
              <a:schemeClr val="tx1"/>
            </a:solidFill>
            <a:latin typeface="+mn-lt"/>
          </a:endParaRPr>
        </a:p>
      </dgm:t>
    </dgm:pt>
    <dgm:pt modelId="{2E8BC46B-2C68-426C-8282-3E5DC4473309}" type="parTrans" cxnId="{961BFDF7-25EF-414E-98E5-0628393A0026}">
      <dgm:prSet/>
      <dgm:spPr/>
      <dgm:t>
        <a:bodyPr/>
        <a:lstStyle/>
        <a:p>
          <a:endParaRPr lang="en-US" sz="1600"/>
        </a:p>
      </dgm:t>
    </dgm:pt>
    <dgm:pt modelId="{5715028F-0DB6-4859-9BB2-D181401659DA}" type="sibTrans" cxnId="{961BFDF7-25EF-414E-98E5-0628393A0026}">
      <dgm:prSet/>
      <dgm:spPr/>
      <dgm:t>
        <a:bodyPr/>
        <a:lstStyle/>
        <a:p>
          <a:endParaRPr lang="en-US" sz="1600"/>
        </a:p>
      </dgm:t>
    </dgm:pt>
    <dgm:pt modelId="{D02475AA-0721-4BF8-998F-920F65C0D23C}">
      <dgm:prSet phldrT="[Text]" custT="1"/>
      <dgm:spPr>
        <a:solidFill>
          <a:srgbClr val="FFC000"/>
        </a:solidFill>
      </dgm:spPr>
      <dgm:t>
        <a:bodyPr/>
        <a:lstStyle/>
        <a:p>
          <a:r>
            <a:rPr lang="en-US" sz="2400" b="1" dirty="0" smtClean="0">
              <a:latin typeface="+mn-lt"/>
            </a:rPr>
            <a:t>3</a:t>
          </a:r>
          <a:endParaRPr lang="en-US" sz="2400" b="1" dirty="0">
            <a:latin typeface="+mn-lt"/>
          </a:endParaRPr>
        </a:p>
      </dgm:t>
    </dgm:pt>
    <dgm:pt modelId="{83FAA486-509D-4D09-9356-83A5034F8E02}" type="parTrans" cxnId="{0DD02359-8071-40FD-A5DB-85961DB90CCF}">
      <dgm:prSet/>
      <dgm:spPr/>
      <dgm:t>
        <a:bodyPr/>
        <a:lstStyle/>
        <a:p>
          <a:endParaRPr lang="en-US" sz="1600"/>
        </a:p>
      </dgm:t>
    </dgm:pt>
    <dgm:pt modelId="{B1929CAA-22CC-463D-85B3-0DDD1B2DD327}" type="sibTrans" cxnId="{0DD02359-8071-40FD-A5DB-85961DB90CCF}">
      <dgm:prSet/>
      <dgm:spPr/>
      <dgm:t>
        <a:bodyPr/>
        <a:lstStyle/>
        <a:p>
          <a:endParaRPr lang="en-US" sz="1600"/>
        </a:p>
      </dgm:t>
    </dgm:pt>
    <dgm:pt modelId="{D9F1C73C-BE6A-4C9B-A772-B7691DB9B33F}">
      <dgm:prSet phldrT="[Text]" custT="1"/>
      <dgm:spPr>
        <a:solidFill>
          <a:schemeClr val="accent3">
            <a:lumMod val="40000"/>
            <a:lumOff val="60000"/>
          </a:schemeClr>
        </a:solidFill>
      </dgm:spPr>
      <dgm:t>
        <a:bodyPr/>
        <a:lstStyle/>
        <a:p>
          <a:r>
            <a:rPr lang="es-ES" sz="1600" dirty="0" smtClean="0">
              <a:solidFill>
                <a:schemeClr val="tx1"/>
              </a:solidFill>
              <a:latin typeface="+mn-lt"/>
            </a:rPr>
            <a:t> </a:t>
          </a:r>
          <a:r>
            <a:rPr lang="es-ES" sz="2000" b="1" dirty="0" smtClean="0">
              <a:solidFill>
                <a:schemeClr val="tx1"/>
              </a:solidFill>
              <a:latin typeface="+mn-lt"/>
            </a:rPr>
            <a:t>Certificación de la erradicación y contención de los </a:t>
          </a:r>
          <a:r>
            <a:rPr lang="es-ES" sz="2000" b="1" dirty="0" err="1" smtClean="0">
              <a:solidFill>
                <a:schemeClr val="tx1"/>
              </a:solidFill>
              <a:latin typeface="+mn-lt"/>
            </a:rPr>
            <a:t>poliovirus</a:t>
          </a:r>
          <a:endParaRPr lang="en-US" sz="2000" b="1" dirty="0">
            <a:solidFill>
              <a:schemeClr val="tx1"/>
            </a:solidFill>
            <a:latin typeface="+mn-lt"/>
          </a:endParaRPr>
        </a:p>
      </dgm:t>
    </dgm:pt>
    <dgm:pt modelId="{4D4A2A9F-DDB6-422D-A51D-C0497D7819E9}" type="parTrans" cxnId="{350BBFE4-6138-41BA-B9BA-8E226F9F5E01}">
      <dgm:prSet/>
      <dgm:spPr/>
      <dgm:t>
        <a:bodyPr/>
        <a:lstStyle/>
        <a:p>
          <a:endParaRPr lang="en-US" sz="1600"/>
        </a:p>
      </dgm:t>
    </dgm:pt>
    <dgm:pt modelId="{498BD0EE-410A-466E-9776-609613CEA9B8}" type="sibTrans" cxnId="{350BBFE4-6138-41BA-B9BA-8E226F9F5E01}">
      <dgm:prSet/>
      <dgm:spPr/>
      <dgm:t>
        <a:bodyPr/>
        <a:lstStyle/>
        <a:p>
          <a:endParaRPr lang="en-US" sz="1600"/>
        </a:p>
      </dgm:t>
    </dgm:pt>
    <dgm:pt modelId="{7D13D578-333F-4C52-840B-B0B26F61C771}">
      <dgm:prSet phldrT="[Text]" custT="1"/>
      <dgm:spPr>
        <a:solidFill>
          <a:schemeClr val="accent3">
            <a:lumMod val="50000"/>
          </a:schemeClr>
        </a:solidFill>
      </dgm:spPr>
      <dgm:t>
        <a:bodyPr/>
        <a:lstStyle/>
        <a:p>
          <a:r>
            <a:rPr lang="en-US" sz="2400" b="1" dirty="0" smtClean="0">
              <a:latin typeface="+mn-lt"/>
            </a:rPr>
            <a:t>4</a:t>
          </a:r>
          <a:endParaRPr lang="en-US" sz="2400" b="1" dirty="0">
            <a:latin typeface="+mn-lt"/>
          </a:endParaRPr>
        </a:p>
      </dgm:t>
    </dgm:pt>
    <dgm:pt modelId="{F919C94C-28DE-472F-9E44-ADCCFF1CFBCD}" type="parTrans" cxnId="{105EFB35-5F20-495C-9E27-81EA1517DA09}">
      <dgm:prSet/>
      <dgm:spPr/>
      <dgm:t>
        <a:bodyPr/>
        <a:lstStyle/>
        <a:p>
          <a:endParaRPr lang="en-US" sz="1600"/>
        </a:p>
      </dgm:t>
    </dgm:pt>
    <dgm:pt modelId="{815D7733-0B39-43F3-9D95-48DE97C9E6D2}" type="sibTrans" cxnId="{105EFB35-5F20-495C-9E27-81EA1517DA09}">
      <dgm:prSet/>
      <dgm:spPr/>
      <dgm:t>
        <a:bodyPr/>
        <a:lstStyle/>
        <a:p>
          <a:endParaRPr lang="en-US" sz="1600"/>
        </a:p>
      </dgm:t>
    </dgm:pt>
    <dgm:pt modelId="{8D2E362C-ECD5-4B63-93B7-82BE40B0079E}">
      <dgm:prSet phldrT="[Text]" custT="1"/>
      <dgm:spPr>
        <a:solidFill>
          <a:srgbClr val="00B0F0">
            <a:alpha val="90000"/>
          </a:srgbClr>
        </a:solidFill>
      </dgm:spPr>
      <dgm:t>
        <a:bodyPr/>
        <a:lstStyle/>
        <a:p>
          <a:r>
            <a:rPr lang="es-ES" sz="1600" dirty="0" smtClean="0">
              <a:solidFill>
                <a:schemeClr val="tx1"/>
              </a:solidFill>
              <a:latin typeface="+mn-lt"/>
            </a:rPr>
            <a:t> </a:t>
          </a:r>
          <a:r>
            <a:rPr lang="es-ES" sz="2000" b="1" dirty="0" smtClean="0">
              <a:solidFill>
                <a:schemeClr val="tx1"/>
              </a:solidFill>
              <a:latin typeface="+mn-lt"/>
            </a:rPr>
            <a:t>Plan para la entrega del legado de la erradicación de la polio</a:t>
          </a:r>
          <a:endParaRPr lang="en-US" sz="2000" b="1" dirty="0">
            <a:solidFill>
              <a:schemeClr val="tx1"/>
            </a:solidFill>
            <a:latin typeface="+mn-lt"/>
          </a:endParaRPr>
        </a:p>
      </dgm:t>
    </dgm:pt>
    <dgm:pt modelId="{B9E1951C-CA3F-45B8-B474-8205E4652381}" type="parTrans" cxnId="{0A7BF75B-CF43-40EA-9D63-C902036CBBB0}">
      <dgm:prSet/>
      <dgm:spPr/>
      <dgm:t>
        <a:bodyPr/>
        <a:lstStyle/>
        <a:p>
          <a:endParaRPr lang="en-US" sz="1600"/>
        </a:p>
      </dgm:t>
    </dgm:pt>
    <dgm:pt modelId="{FC50723E-F132-4F04-9A35-3056250B734F}" type="sibTrans" cxnId="{0A7BF75B-CF43-40EA-9D63-C902036CBBB0}">
      <dgm:prSet/>
      <dgm:spPr/>
      <dgm:t>
        <a:bodyPr/>
        <a:lstStyle/>
        <a:p>
          <a:endParaRPr lang="en-US" sz="1600"/>
        </a:p>
      </dgm:t>
    </dgm:pt>
    <dgm:pt modelId="{29635284-E70E-43B6-A918-66A99F72B97F}">
      <dgm:prSet phldrT="[Text]" custT="1"/>
      <dgm:spPr>
        <a:solidFill>
          <a:srgbClr val="00B0F0">
            <a:alpha val="90000"/>
          </a:srgbClr>
        </a:solidFill>
      </dgm:spPr>
      <dgm:t>
        <a:bodyPr/>
        <a:lstStyle/>
        <a:p>
          <a:r>
            <a:rPr lang="es-ES" sz="2200" b="1" dirty="0" smtClean="0">
              <a:solidFill>
                <a:schemeClr val="tx1"/>
              </a:solidFill>
              <a:latin typeface="+mn-lt"/>
            </a:rPr>
            <a:t>Detectar e interrumpir la transmisión de los </a:t>
          </a:r>
          <a:r>
            <a:rPr lang="es-ES" sz="2200" b="1" dirty="0" err="1" smtClean="0">
              <a:solidFill>
                <a:schemeClr val="tx1"/>
              </a:solidFill>
              <a:latin typeface="+mn-lt"/>
            </a:rPr>
            <a:t>poliovirus</a:t>
          </a:r>
          <a:r>
            <a:rPr lang="es-ES" sz="2200" b="1" dirty="0" smtClean="0">
              <a:solidFill>
                <a:schemeClr val="tx1"/>
              </a:solidFill>
              <a:latin typeface="+mn-lt"/>
            </a:rPr>
            <a:t>. </a:t>
          </a:r>
          <a:endParaRPr lang="en-US" sz="2200" b="1" dirty="0">
            <a:solidFill>
              <a:schemeClr val="tx1"/>
            </a:solidFill>
            <a:latin typeface="+mn-lt"/>
          </a:endParaRPr>
        </a:p>
      </dgm:t>
    </dgm:pt>
    <dgm:pt modelId="{F8AA193B-423B-44AC-92B7-529B0C127358}" type="sibTrans" cxnId="{4B27E071-AA26-4001-B07B-8CD71484A7AC}">
      <dgm:prSet/>
      <dgm:spPr/>
      <dgm:t>
        <a:bodyPr/>
        <a:lstStyle/>
        <a:p>
          <a:endParaRPr lang="en-US" sz="1600"/>
        </a:p>
      </dgm:t>
    </dgm:pt>
    <dgm:pt modelId="{99E2F0C5-414A-4C83-B8A6-00B27A3D5B79}" type="parTrans" cxnId="{4B27E071-AA26-4001-B07B-8CD71484A7AC}">
      <dgm:prSet/>
      <dgm:spPr/>
      <dgm:t>
        <a:bodyPr/>
        <a:lstStyle/>
        <a:p>
          <a:endParaRPr lang="en-US" sz="1600"/>
        </a:p>
      </dgm:t>
    </dgm:pt>
    <dgm:pt modelId="{E436C236-2CFD-4EA0-BBBC-F539D272E8D9}" type="pres">
      <dgm:prSet presAssocID="{84D284EF-027F-4D38-BE2A-3289C5C71488}" presName="Name0" presStyleCnt="0">
        <dgm:presLayoutVars>
          <dgm:dir/>
          <dgm:animLvl val="lvl"/>
          <dgm:resizeHandles val="exact"/>
        </dgm:presLayoutVars>
      </dgm:prSet>
      <dgm:spPr/>
      <dgm:t>
        <a:bodyPr/>
        <a:lstStyle/>
        <a:p>
          <a:endParaRPr lang="en-US"/>
        </a:p>
      </dgm:t>
    </dgm:pt>
    <dgm:pt modelId="{A270557F-6454-474D-8582-F0F0B29319EF}" type="pres">
      <dgm:prSet presAssocID="{DCC0C199-7166-4527-B190-558383ECFEB3}" presName="linNode" presStyleCnt="0"/>
      <dgm:spPr/>
    </dgm:pt>
    <dgm:pt modelId="{EFE88A1A-2BEF-409F-90DD-F14E7B855AF3}" type="pres">
      <dgm:prSet presAssocID="{DCC0C199-7166-4527-B190-558383ECFEB3}" presName="parentText" presStyleLbl="node1" presStyleIdx="0" presStyleCnt="4" custScaleX="23504" custLinFactNeighborX="-3508">
        <dgm:presLayoutVars>
          <dgm:chMax val="1"/>
          <dgm:bulletEnabled val="1"/>
        </dgm:presLayoutVars>
      </dgm:prSet>
      <dgm:spPr/>
      <dgm:t>
        <a:bodyPr/>
        <a:lstStyle/>
        <a:p>
          <a:endParaRPr lang="en-US"/>
        </a:p>
      </dgm:t>
    </dgm:pt>
    <dgm:pt modelId="{ABB0C91F-391E-458C-98BC-DFB6531BA511}" type="pres">
      <dgm:prSet presAssocID="{DCC0C199-7166-4527-B190-558383ECFEB3}" presName="descendantText" presStyleLbl="alignAccFollowNode1" presStyleIdx="0" presStyleCnt="4" custScaleX="142503" custLinFactNeighborX="934" custLinFactNeighborY="-10">
        <dgm:presLayoutVars>
          <dgm:bulletEnabled val="1"/>
        </dgm:presLayoutVars>
      </dgm:prSet>
      <dgm:spPr/>
      <dgm:t>
        <a:bodyPr/>
        <a:lstStyle/>
        <a:p>
          <a:endParaRPr lang="en-US"/>
        </a:p>
      </dgm:t>
    </dgm:pt>
    <dgm:pt modelId="{7C9009AA-C14E-4E2E-88D2-DF0060D3C491}" type="pres">
      <dgm:prSet presAssocID="{482E0435-592D-474E-BF91-273989A760C3}" presName="sp" presStyleCnt="0"/>
      <dgm:spPr/>
    </dgm:pt>
    <dgm:pt modelId="{D87457E0-C15F-4A95-A3FB-04923F2D5798}" type="pres">
      <dgm:prSet presAssocID="{14706283-0F4B-4D6F-B06A-DCA5FB520CF0}" presName="linNode" presStyleCnt="0"/>
      <dgm:spPr/>
    </dgm:pt>
    <dgm:pt modelId="{9C1DEEBA-978E-48C5-B75C-485CFAD8CF76}" type="pres">
      <dgm:prSet presAssocID="{14706283-0F4B-4D6F-B06A-DCA5FB520CF0}" presName="parentText" presStyleLbl="node1" presStyleIdx="1" presStyleCnt="4" custFlipHor="1" custScaleX="209351" custLinFactNeighborX="-31484">
        <dgm:presLayoutVars>
          <dgm:chMax val="1"/>
          <dgm:bulletEnabled val="1"/>
        </dgm:presLayoutVars>
      </dgm:prSet>
      <dgm:spPr/>
      <dgm:t>
        <a:bodyPr/>
        <a:lstStyle/>
        <a:p>
          <a:endParaRPr lang="en-US"/>
        </a:p>
      </dgm:t>
    </dgm:pt>
    <dgm:pt modelId="{E9E3B129-0E8E-401D-96A8-53140F91D320}" type="pres">
      <dgm:prSet presAssocID="{14706283-0F4B-4D6F-B06A-DCA5FB520CF0}" presName="descendantText" presStyleLbl="alignAccFollowNode1" presStyleIdx="1" presStyleCnt="4" custScaleX="1283852">
        <dgm:presLayoutVars>
          <dgm:bulletEnabled val="1"/>
        </dgm:presLayoutVars>
      </dgm:prSet>
      <dgm:spPr/>
      <dgm:t>
        <a:bodyPr/>
        <a:lstStyle/>
        <a:p>
          <a:endParaRPr lang="en-US"/>
        </a:p>
      </dgm:t>
    </dgm:pt>
    <dgm:pt modelId="{4BAC502A-4067-4F27-AF68-06C61E6A5741}" type="pres">
      <dgm:prSet presAssocID="{7C67AE54-E1E3-438A-8BE1-4983AC7A91AF}" presName="sp" presStyleCnt="0"/>
      <dgm:spPr/>
    </dgm:pt>
    <dgm:pt modelId="{71EEABF4-99FF-4E4F-9C08-407FA74E82A4}" type="pres">
      <dgm:prSet presAssocID="{D02475AA-0721-4BF8-998F-920F65C0D23C}" presName="linNode" presStyleCnt="0"/>
      <dgm:spPr/>
    </dgm:pt>
    <dgm:pt modelId="{C6736778-524A-4D77-BAF5-F0F559AFAE31}" type="pres">
      <dgm:prSet presAssocID="{D02475AA-0721-4BF8-998F-920F65C0D23C}" presName="parentText" presStyleLbl="node1" presStyleIdx="2" presStyleCnt="4">
        <dgm:presLayoutVars>
          <dgm:chMax val="1"/>
          <dgm:bulletEnabled val="1"/>
        </dgm:presLayoutVars>
      </dgm:prSet>
      <dgm:spPr/>
      <dgm:t>
        <a:bodyPr/>
        <a:lstStyle/>
        <a:p>
          <a:endParaRPr lang="en-US"/>
        </a:p>
      </dgm:t>
    </dgm:pt>
    <dgm:pt modelId="{67A5770B-776E-46BD-A120-E2F8CACF058B}" type="pres">
      <dgm:prSet presAssocID="{D02475AA-0721-4BF8-998F-920F65C0D23C}" presName="descendantText" presStyleLbl="alignAccFollowNode1" presStyleIdx="2" presStyleCnt="4" custScaleX="608987">
        <dgm:presLayoutVars>
          <dgm:bulletEnabled val="1"/>
        </dgm:presLayoutVars>
      </dgm:prSet>
      <dgm:spPr/>
      <dgm:t>
        <a:bodyPr/>
        <a:lstStyle/>
        <a:p>
          <a:endParaRPr lang="en-US"/>
        </a:p>
      </dgm:t>
    </dgm:pt>
    <dgm:pt modelId="{62471D3A-9752-42FA-BECE-7104E87445E9}" type="pres">
      <dgm:prSet presAssocID="{B1929CAA-22CC-463D-85B3-0DDD1B2DD327}" presName="sp" presStyleCnt="0"/>
      <dgm:spPr/>
    </dgm:pt>
    <dgm:pt modelId="{551179EA-77F0-4C56-84B9-FB3B57C8BDB6}" type="pres">
      <dgm:prSet presAssocID="{7D13D578-333F-4C52-840B-B0B26F61C771}" presName="linNode" presStyleCnt="0"/>
      <dgm:spPr/>
    </dgm:pt>
    <dgm:pt modelId="{79B8B44B-D427-49CD-B387-D4A6FC1407AD}" type="pres">
      <dgm:prSet presAssocID="{7D13D578-333F-4C52-840B-B0B26F61C771}" presName="parentText" presStyleLbl="node1" presStyleIdx="3" presStyleCnt="4">
        <dgm:presLayoutVars>
          <dgm:chMax val="1"/>
          <dgm:bulletEnabled val="1"/>
        </dgm:presLayoutVars>
      </dgm:prSet>
      <dgm:spPr/>
      <dgm:t>
        <a:bodyPr/>
        <a:lstStyle/>
        <a:p>
          <a:endParaRPr lang="en-US"/>
        </a:p>
      </dgm:t>
    </dgm:pt>
    <dgm:pt modelId="{30D3C653-2E80-4F86-8D6E-136B6C137EF0}" type="pres">
      <dgm:prSet presAssocID="{7D13D578-333F-4C52-840B-B0B26F61C771}" presName="descendantText" presStyleLbl="alignAccFollowNode1" presStyleIdx="3" presStyleCnt="4" custScaleX="627506">
        <dgm:presLayoutVars>
          <dgm:bulletEnabled val="1"/>
        </dgm:presLayoutVars>
      </dgm:prSet>
      <dgm:spPr/>
      <dgm:t>
        <a:bodyPr/>
        <a:lstStyle/>
        <a:p>
          <a:endParaRPr lang="en-US"/>
        </a:p>
      </dgm:t>
    </dgm:pt>
  </dgm:ptLst>
  <dgm:cxnLst>
    <dgm:cxn modelId="{98D24632-0820-472A-9404-EAD7B9ACE52B}" type="presOf" srcId="{DD0741DE-E55B-4321-AEDC-D5F6A898075B}" destId="{E9E3B129-0E8E-401D-96A8-53140F91D320}" srcOrd="0" destOrd="0" presId="urn:microsoft.com/office/officeart/2005/8/layout/vList5"/>
    <dgm:cxn modelId="{007AD3C7-FB03-44AD-B5CC-D85FE6AC3946}" type="presOf" srcId="{7D13D578-333F-4C52-840B-B0B26F61C771}" destId="{79B8B44B-D427-49CD-B387-D4A6FC1407AD}" srcOrd="0" destOrd="0" presId="urn:microsoft.com/office/officeart/2005/8/layout/vList5"/>
    <dgm:cxn modelId="{0A7BF75B-CF43-40EA-9D63-C902036CBBB0}" srcId="{7D13D578-333F-4C52-840B-B0B26F61C771}" destId="{8D2E362C-ECD5-4B63-93B7-82BE40B0079E}" srcOrd="0" destOrd="0" parTransId="{B9E1951C-CA3F-45B8-B474-8205E4652381}" sibTransId="{FC50723E-F132-4F04-9A35-3056250B734F}"/>
    <dgm:cxn modelId="{2E0AEA78-E629-4B6E-91FF-D954E389C82A}" type="presOf" srcId="{D9F1C73C-BE6A-4C9B-A772-B7691DB9B33F}" destId="{67A5770B-776E-46BD-A120-E2F8CACF058B}" srcOrd="0" destOrd="0" presId="urn:microsoft.com/office/officeart/2005/8/layout/vList5"/>
    <dgm:cxn modelId="{B700A0F8-3A0C-407A-8BD7-246E01D3FD48}" type="presOf" srcId="{84D284EF-027F-4D38-BE2A-3289C5C71488}" destId="{E436C236-2CFD-4EA0-BBBC-F539D272E8D9}" srcOrd="0" destOrd="0" presId="urn:microsoft.com/office/officeart/2005/8/layout/vList5"/>
    <dgm:cxn modelId="{105EFB35-5F20-495C-9E27-81EA1517DA09}" srcId="{84D284EF-027F-4D38-BE2A-3289C5C71488}" destId="{7D13D578-333F-4C52-840B-B0B26F61C771}" srcOrd="3" destOrd="0" parTransId="{F919C94C-28DE-472F-9E44-ADCCFF1CFBCD}" sibTransId="{815D7733-0B39-43F3-9D95-48DE97C9E6D2}"/>
    <dgm:cxn modelId="{0DD02359-8071-40FD-A5DB-85961DB90CCF}" srcId="{84D284EF-027F-4D38-BE2A-3289C5C71488}" destId="{D02475AA-0721-4BF8-998F-920F65C0D23C}" srcOrd="2" destOrd="0" parTransId="{83FAA486-509D-4D09-9356-83A5034F8E02}" sibTransId="{B1929CAA-22CC-463D-85B3-0DDD1B2DD327}"/>
    <dgm:cxn modelId="{77F9DB17-56E3-493F-8874-063B891A44C4}" type="presOf" srcId="{29635284-E70E-43B6-A918-66A99F72B97F}" destId="{ABB0C91F-391E-458C-98BC-DFB6531BA511}" srcOrd="0" destOrd="0" presId="urn:microsoft.com/office/officeart/2005/8/layout/vList5"/>
    <dgm:cxn modelId="{D06ECFC2-797F-4C75-AED0-83608EED04CB}" type="presOf" srcId="{D02475AA-0721-4BF8-998F-920F65C0D23C}" destId="{C6736778-524A-4D77-BAF5-F0F559AFAE31}" srcOrd="0" destOrd="0" presId="urn:microsoft.com/office/officeart/2005/8/layout/vList5"/>
    <dgm:cxn modelId="{78528A18-D862-48D9-8673-C6CED4B3B83F}" srcId="{84D284EF-027F-4D38-BE2A-3289C5C71488}" destId="{14706283-0F4B-4D6F-B06A-DCA5FB520CF0}" srcOrd="1" destOrd="0" parTransId="{67B52287-D6B1-4375-8C26-B2D69AF7C582}" sibTransId="{7C67AE54-E1E3-438A-8BE1-4983AC7A91AF}"/>
    <dgm:cxn modelId="{7844CDD9-C1A8-4EBE-830A-A9FD3647B604}" type="presOf" srcId="{8D2E362C-ECD5-4B63-93B7-82BE40B0079E}" destId="{30D3C653-2E80-4F86-8D6E-136B6C137EF0}" srcOrd="0" destOrd="0" presId="urn:microsoft.com/office/officeart/2005/8/layout/vList5"/>
    <dgm:cxn modelId="{961BFDF7-25EF-414E-98E5-0628393A0026}" srcId="{14706283-0F4B-4D6F-B06A-DCA5FB520CF0}" destId="{DD0741DE-E55B-4321-AEDC-D5F6A898075B}" srcOrd="0" destOrd="0" parTransId="{2E8BC46B-2C68-426C-8282-3E5DC4473309}" sibTransId="{5715028F-0DB6-4859-9BB2-D181401659DA}"/>
    <dgm:cxn modelId="{350BBFE4-6138-41BA-B9BA-8E226F9F5E01}" srcId="{D02475AA-0721-4BF8-998F-920F65C0D23C}" destId="{D9F1C73C-BE6A-4C9B-A772-B7691DB9B33F}" srcOrd="0" destOrd="0" parTransId="{4D4A2A9F-DDB6-422D-A51D-C0497D7819E9}" sibTransId="{498BD0EE-410A-466E-9776-609613CEA9B8}"/>
    <dgm:cxn modelId="{3A849505-1920-44D6-977E-92581B13FBA4}" type="presOf" srcId="{14706283-0F4B-4D6F-B06A-DCA5FB520CF0}" destId="{9C1DEEBA-978E-48C5-B75C-485CFAD8CF76}" srcOrd="0" destOrd="0" presId="urn:microsoft.com/office/officeart/2005/8/layout/vList5"/>
    <dgm:cxn modelId="{B9661CD7-9FED-493E-B7B0-8A6297E29E17}" srcId="{84D284EF-027F-4D38-BE2A-3289C5C71488}" destId="{DCC0C199-7166-4527-B190-558383ECFEB3}" srcOrd="0" destOrd="0" parTransId="{70816333-BA07-4997-89C1-092E0939E40C}" sibTransId="{482E0435-592D-474E-BF91-273989A760C3}"/>
    <dgm:cxn modelId="{76CF9F7F-EA72-4500-90ED-7CB34E363CB6}" type="presOf" srcId="{DCC0C199-7166-4527-B190-558383ECFEB3}" destId="{EFE88A1A-2BEF-409F-90DD-F14E7B855AF3}" srcOrd="0" destOrd="0" presId="urn:microsoft.com/office/officeart/2005/8/layout/vList5"/>
    <dgm:cxn modelId="{4B27E071-AA26-4001-B07B-8CD71484A7AC}" srcId="{DCC0C199-7166-4527-B190-558383ECFEB3}" destId="{29635284-E70E-43B6-A918-66A99F72B97F}" srcOrd="0" destOrd="0" parTransId="{99E2F0C5-414A-4C83-B8A6-00B27A3D5B79}" sibTransId="{F8AA193B-423B-44AC-92B7-529B0C127358}"/>
    <dgm:cxn modelId="{51978B67-76FD-4D09-A592-CAE3168FE31B}" type="presParOf" srcId="{E436C236-2CFD-4EA0-BBBC-F539D272E8D9}" destId="{A270557F-6454-474D-8582-F0F0B29319EF}" srcOrd="0" destOrd="0" presId="urn:microsoft.com/office/officeart/2005/8/layout/vList5"/>
    <dgm:cxn modelId="{496639E2-9AEF-4053-B443-C2E5A83C0A62}" type="presParOf" srcId="{A270557F-6454-474D-8582-F0F0B29319EF}" destId="{EFE88A1A-2BEF-409F-90DD-F14E7B855AF3}" srcOrd="0" destOrd="0" presId="urn:microsoft.com/office/officeart/2005/8/layout/vList5"/>
    <dgm:cxn modelId="{666431D8-2C7A-457B-BB8A-E09DF3C87B17}" type="presParOf" srcId="{A270557F-6454-474D-8582-F0F0B29319EF}" destId="{ABB0C91F-391E-458C-98BC-DFB6531BA511}" srcOrd="1" destOrd="0" presId="urn:microsoft.com/office/officeart/2005/8/layout/vList5"/>
    <dgm:cxn modelId="{220732FD-F120-449F-A83B-EBF6875E78FA}" type="presParOf" srcId="{E436C236-2CFD-4EA0-BBBC-F539D272E8D9}" destId="{7C9009AA-C14E-4E2E-88D2-DF0060D3C491}" srcOrd="1" destOrd="0" presId="urn:microsoft.com/office/officeart/2005/8/layout/vList5"/>
    <dgm:cxn modelId="{8D7F066D-1AD8-4DD8-9D64-07E9E467F5F0}" type="presParOf" srcId="{E436C236-2CFD-4EA0-BBBC-F539D272E8D9}" destId="{D87457E0-C15F-4A95-A3FB-04923F2D5798}" srcOrd="2" destOrd="0" presId="urn:microsoft.com/office/officeart/2005/8/layout/vList5"/>
    <dgm:cxn modelId="{9180EE92-8262-4CED-8875-549759897775}" type="presParOf" srcId="{D87457E0-C15F-4A95-A3FB-04923F2D5798}" destId="{9C1DEEBA-978E-48C5-B75C-485CFAD8CF76}" srcOrd="0" destOrd="0" presId="urn:microsoft.com/office/officeart/2005/8/layout/vList5"/>
    <dgm:cxn modelId="{5CBFD4F3-3387-47DA-B7AB-6BCAC027F3BF}" type="presParOf" srcId="{D87457E0-C15F-4A95-A3FB-04923F2D5798}" destId="{E9E3B129-0E8E-401D-96A8-53140F91D320}" srcOrd="1" destOrd="0" presId="urn:microsoft.com/office/officeart/2005/8/layout/vList5"/>
    <dgm:cxn modelId="{22341917-CEB9-424C-9C6D-A9B97E82CE67}" type="presParOf" srcId="{E436C236-2CFD-4EA0-BBBC-F539D272E8D9}" destId="{4BAC502A-4067-4F27-AF68-06C61E6A5741}" srcOrd="3" destOrd="0" presId="urn:microsoft.com/office/officeart/2005/8/layout/vList5"/>
    <dgm:cxn modelId="{3905FDB6-B991-4983-AEAB-3BC3BA3CF8C8}" type="presParOf" srcId="{E436C236-2CFD-4EA0-BBBC-F539D272E8D9}" destId="{71EEABF4-99FF-4E4F-9C08-407FA74E82A4}" srcOrd="4" destOrd="0" presId="urn:microsoft.com/office/officeart/2005/8/layout/vList5"/>
    <dgm:cxn modelId="{578AB9A0-5D54-4392-9006-287E25EBAFE5}" type="presParOf" srcId="{71EEABF4-99FF-4E4F-9C08-407FA74E82A4}" destId="{C6736778-524A-4D77-BAF5-F0F559AFAE31}" srcOrd="0" destOrd="0" presId="urn:microsoft.com/office/officeart/2005/8/layout/vList5"/>
    <dgm:cxn modelId="{C4157768-5959-49F9-8D1E-AC2F90681837}" type="presParOf" srcId="{71EEABF4-99FF-4E4F-9C08-407FA74E82A4}" destId="{67A5770B-776E-46BD-A120-E2F8CACF058B}" srcOrd="1" destOrd="0" presId="urn:microsoft.com/office/officeart/2005/8/layout/vList5"/>
    <dgm:cxn modelId="{80B3D73C-3154-43E6-B764-584862029608}" type="presParOf" srcId="{E436C236-2CFD-4EA0-BBBC-F539D272E8D9}" destId="{62471D3A-9752-42FA-BECE-7104E87445E9}" srcOrd="5" destOrd="0" presId="urn:microsoft.com/office/officeart/2005/8/layout/vList5"/>
    <dgm:cxn modelId="{23A9F917-3ACF-4DA5-BAAF-DDAC6C53FE93}" type="presParOf" srcId="{E436C236-2CFD-4EA0-BBBC-F539D272E8D9}" destId="{551179EA-77F0-4C56-84B9-FB3B57C8BDB6}" srcOrd="6" destOrd="0" presId="urn:microsoft.com/office/officeart/2005/8/layout/vList5"/>
    <dgm:cxn modelId="{92F38144-0F66-4E40-8230-4C840E9A59A2}" type="presParOf" srcId="{551179EA-77F0-4C56-84B9-FB3B57C8BDB6}" destId="{79B8B44B-D427-49CD-B387-D4A6FC1407AD}" srcOrd="0" destOrd="0" presId="urn:microsoft.com/office/officeart/2005/8/layout/vList5"/>
    <dgm:cxn modelId="{E6E6D191-547D-4F1A-BDDB-D0797949C5D6}" type="presParOf" srcId="{551179EA-77F0-4C56-84B9-FB3B57C8BDB6}" destId="{30D3C653-2E80-4F86-8D6E-136B6C137EF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D487AB-F0CE-4B80-B98A-1733C15D3185}" type="doc">
      <dgm:prSet loTypeId="urn:microsoft.com/office/officeart/2005/8/layout/arrow2" loCatId="process" qsTypeId="urn:microsoft.com/office/officeart/2005/8/quickstyle/simple1" qsCatId="simple" csTypeId="urn:microsoft.com/office/officeart/2005/8/colors/colorful5" csCatId="colorful" phldr="1"/>
      <dgm:spPr/>
    </dgm:pt>
    <dgm:pt modelId="{D60AA580-1872-4FC3-AB49-B183F3037FE7}">
      <dgm:prSet phldrT="[Text]" custT="1"/>
      <dgm:spPr/>
      <dgm:t>
        <a:bodyPr/>
        <a:lstStyle/>
        <a:p>
          <a:r>
            <a:rPr lang="en-US" sz="2400" b="1" smtClean="0">
              <a:solidFill>
                <a:srgbClr val="FF0000"/>
              </a:solidFill>
            </a:rPr>
            <a:t>Introducción</a:t>
          </a:r>
          <a:endParaRPr lang="en-US" sz="2400" b="1" dirty="0">
            <a:solidFill>
              <a:srgbClr val="FF0000"/>
            </a:solidFill>
          </a:endParaRPr>
        </a:p>
      </dgm:t>
    </dgm:pt>
    <dgm:pt modelId="{A2618CE6-38FB-4B2A-B92F-A472DFD542D1}" type="parTrans" cxnId="{962EF565-F5A3-4DAF-AF4B-6C95C50137C8}">
      <dgm:prSet/>
      <dgm:spPr/>
      <dgm:t>
        <a:bodyPr/>
        <a:lstStyle/>
        <a:p>
          <a:endParaRPr lang="en-US"/>
        </a:p>
      </dgm:t>
    </dgm:pt>
    <dgm:pt modelId="{CE6A5B33-4FD2-4AE9-8441-D7801A39B0DA}" type="sibTrans" cxnId="{962EF565-F5A3-4DAF-AF4B-6C95C50137C8}">
      <dgm:prSet/>
      <dgm:spPr/>
      <dgm:t>
        <a:bodyPr/>
        <a:lstStyle/>
        <a:p>
          <a:endParaRPr lang="en-US"/>
        </a:p>
      </dgm:t>
    </dgm:pt>
    <dgm:pt modelId="{83F36C1B-AD79-4AB8-B1D7-4A620B453EA9}">
      <dgm:prSet phldrT="[Text]" custT="1"/>
      <dgm:spPr/>
      <dgm:t>
        <a:bodyPr/>
        <a:lstStyle/>
        <a:p>
          <a:r>
            <a:rPr lang="en-US" sz="2400" b="1" dirty="0" err="1" smtClean="0">
              <a:solidFill>
                <a:srgbClr val="339966"/>
              </a:solidFill>
            </a:rPr>
            <a:t>Cambio</a:t>
          </a:r>
          <a:endParaRPr lang="en-US" sz="2400" b="1" dirty="0">
            <a:solidFill>
              <a:srgbClr val="339966"/>
            </a:solidFill>
          </a:endParaRPr>
        </a:p>
      </dgm:t>
    </dgm:pt>
    <dgm:pt modelId="{7583389B-A17C-4D14-8B65-4E7030E59212}" type="parTrans" cxnId="{0637224F-F137-481F-8896-63EF3A893352}">
      <dgm:prSet/>
      <dgm:spPr/>
      <dgm:t>
        <a:bodyPr/>
        <a:lstStyle/>
        <a:p>
          <a:endParaRPr lang="en-US"/>
        </a:p>
      </dgm:t>
    </dgm:pt>
    <dgm:pt modelId="{C0998290-A09B-42D9-A665-E9DB118D06EB}" type="sibTrans" cxnId="{0637224F-F137-481F-8896-63EF3A893352}">
      <dgm:prSet/>
      <dgm:spPr/>
      <dgm:t>
        <a:bodyPr/>
        <a:lstStyle/>
        <a:p>
          <a:endParaRPr lang="en-US"/>
        </a:p>
      </dgm:t>
    </dgm:pt>
    <dgm:pt modelId="{3E446CE4-B654-4DCD-89E5-10FA75DA8A1D}">
      <dgm:prSet phldrT="[Text]" custT="1"/>
      <dgm:spPr/>
      <dgm:t>
        <a:bodyPr/>
        <a:lstStyle/>
        <a:p>
          <a:r>
            <a:rPr lang="en-US" sz="2400" b="1" dirty="0" err="1" smtClean="0">
              <a:solidFill>
                <a:srgbClr val="4B6DFF"/>
              </a:solidFill>
            </a:rPr>
            <a:t>Retirada</a:t>
          </a:r>
          <a:endParaRPr lang="en-US" sz="2400" b="1" dirty="0">
            <a:solidFill>
              <a:srgbClr val="4B6DFF"/>
            </a:solidFill>
          </a:endParaRPr>
        </a:p>
      </dgm:t>
    </dgm:pt>
    <dgm:pt modelId="{97ED6501-686B-454D-8890-AE3AC9D0F23D}" type="parTrans" cxnId="{86FC04A8-2606-413A-B8CF-E1CCB2BC4C33}">
      <dgm:prSet/>
      <dgm:spPr/>
      <dgm:t>
        <a:bodyPr/>
        <a:lstStyle/>
        <a:p>
          <a:endParaRPr lang="en-US"/>
        </a:p>
      </dgm:t>
    </dgm:pt>
    <dgm:pt modelId="{E4106C66-8193-41F9-AF0F-D4C094270429}" type="sibTrans" cxnId="{86FC04A8-2606-413A-B8CF-E1CCB2BC4C33}">
      <dgm:prSet/>
      <dgm:spPr/>
      <dgm:t>
        <a:bodyPr/>
        <a:lstStyle/>
        <a:p>
          <a:endParaRPr lang="en-US"/>
        </a:p>
      </dgm:t>
    </dgm:pt>
    <dgm:pt modelId="{1D541172-4C40-4660-BB8A-DC0BBCF8DED7}">
      <dgm:prSet custT="1"/>
      <dgm:spPr/>
      <dgm:t>
        <a:bodyPr/>
        <a:lstStyle/>
        <a:p>
          <a:r>
            <a:rPr lang="en-US" sz="1600" dirty="0" err="1" smtClean="0"/>
            <a:t>tOPV</a:t>
          </a:r>
          <a:r>
            <a:rPr lang="en-US" sz="1600" dirty="0" smtClean="0"/>
            <a:t> a </a:t>
          </a:r>
          <a:r>
            <a:rPr lang="en-US" sz="1600" dirty="0" err="1" smtClean="0"/>
            <a:t>bOPV</a:t>
          </a:r>
          <a:endParaRPr lang="en-US" sz="1600" dirty="0"/>
        </a:p>
      </dgm:t>
    </dgm:pt>
    <dgm:pt modelId="{98845ABF-4A74-4344-9B3A-B39D2F6E3F4A}" type="parTrans" cxnId="{638961EE-BE7F-4092-A44D-D8000897CBE4}">
      <dgm:prSet/>
      <dgm:spPr/>
      <dgm:t>
        <a:bodyPr/>
        <a:lstStyle/>
        <a:p>
          <a:endParaRPr lang="en-US"/>
        </a:p>
      </dgm:t>
    </dgm:pt>
    <dgm:pt modelId="{146DDB04-2C6D-4531-AC1D-862E46AB35DA}" type="sibTrans" cxnId="{638961EE-BE7F-4092-A44D-D8000897CBE4}">
      <dgm:prSet/>
      <dgm:spPr/>
      <dgm:t>
        <a:bodyPr/>
        <a:lstStyle/>
        <a:p>
          <a:endParaRPr lang="en-US"/>
        </a:p>
      </dgm:t>
    </dgm:pt>
    <dgm:pt modelId="{E460FED9-ED88-4EEB-A4D6-3E9C40C9461D}">
      <dgm:prSet custT="1"/>
      <dgm:spPr/>
      <dgm:t>
        <a:bodyPr/>
        <a:lstStyle/>
        <a:p>
          <a:r>
            <a:rPr lang="en-US" sz="1600" dirty="0" smtClean="0"/>
            <a:t>de </a:t>
          </a:r>
          <a:r>
            <a:rPr lang="en-US" sz="1600" dirty="0" err="1" smtClean="0"/>
            <a:t>bOPV</a:t>
          </a:r>
          <a:endParaRPr lang="en-US" sz="1600" dirty="0"/>
        </a:p>
      </dgm:t>
    </dgm:pt>
    <dgm:pt modelId="{DB9C5138-EB1A-4E3A-807A-1715B1BD73FB}" type="parTrans" cxnId="{F83BE497-B18D-47B0-9E1A-527FA1F7C5EB}">
      <dgm:prSet/>
      <dgm:spPr/>
      <dgm:t>
        <a:bodyPr/>
        <a:lstStyle/>
        <a:p>
          <a:endParaRPr lang="en-US"/>
        </a:p>
      </dgm:t>
    </dgm:pt>
    <dgm:pt modelId="{61EA9F17-1478-49C6-8948-0DE56C0A5D22}" type="sibTrans" cxnId="{F83BE497-B18D-47B0-9E1A-527FA1F7C5EB}">
      <dgm:prSet/>
      <dgm:spPr/>
      <dgm:t>
        <a:bodyPr/>
        <a:lstStyle/>
        <a:p>
          <a:endParaRPr lang="en-US"/>
        </a:p>
      </dgm:t>
    </dgm:pt>
    <dgm:pt modelId="{3B42173B-B74A-FC4C-81F3-E2B5E86A6D8F}">
      <dgm:prSet custT="1"/>
      <dgm:spPr/>
      <dgm:t>
        <a:bodyPr/>
        <a:lstStyle/>
        <a:p>
          <a:r>
            <a:rPr lang="es-ES_tradnl" sz="1600" b="0" noProof="0" dirty="0" smtClean="0"/>
            <a:t>al menos una dosis de </a:t>
          </a:r>
          <a:r>
            <a:rPr lang="es-ES_tradnl" sz="1600" b="1" noProof="0" dirty="0" smtClean="0"/>
            <a:t>IPV  </a:t>
          </a:r>
          <a:r>
            <a:rPr lang="es-ES_tradnl" sz="1600" b="0" noProof="0" dirty="0" smtClean="0"/>
            <a:t>en el esquema </a:t>
          </a:r>
          <a:r>
            <a:rPr lang="es-ES_tradnl" sz="1600" b="1" noProof="0" dirty="0" smtClean="0"/>
            <a:t>rutinario</a:t>
          </a:r>
          <a:r>
            <a:rPr lang="es-ES_tradnl" sz="1600" b="0" noProof="0" dirty="0" smtClean="0"/>
            <a:t>.  </a:t>
          </a:r>
          <a:endParaRPr lang="es-ES_tradnl" sz="1600" b="0" noProof="0" dirty="0"/>
        </a:p>
      </dgm:t>
    </dgm:pt>
    <dgm:pt modelId="{1AA8289A-13ED-4E4A-AA6A-E86707D701B6}" type="parTrans" cxnId="{642546D2-1BBD-B445-B880-8EAA3458BB38}">
      <dgm:prSet/>
      <dgm:spPr/>
      <dgm:t>
        <a:bodyPr/>
        <a:lstStyle/>
        <a:p>
          <a:endParaRPr lang="en-US"/>
        </a:p>
      </dgm:t>
    </dgm:pt>
    <dgm:pt modelId="{F7EA3E1D-8097-4E48-8FA7-C29483DB9ECB}" type="sibTrans" cxnId="{642546D2-1BBD-B445-B880-8EAA3458BB38}">
      <dgm:prSet/>
      <dgm:spPr/>
      <dgm:t>
        <a:bodyPr/>
        <a:lstStyle/>
        <a:p>
          <a:endParaRPr lang="en-US"/>
        </a:p>
      </dgm:t>
    </dgm:pt>
    <dgm:pt modelId="{C337D0B6-08A3-45DB-8411-F84F197939A1}" type="pres">
      <dgm:prSet presAssocID="{A4D487AB-F0CE-4B80-B98A-1733C15D3185}" presName="arrowDiagram" presStyleCnt="0">
        <dgm:presLayoutVars>
          <dgm:chMax val="5"/>
          <dgm:dir/>
          <dgm:resizeHandles val="exact"/>
        </dgm:presLayoutVars>
      </dgm:prSet>
      <dgm:spPr/>
    </dgm:pt>
    <dgm:pt modelId="{939ECEDA-60BB-4BDF-AA25-D8D1EDADC3E8}" type="pres">
      <dgm:prSet presAssocID="{A4D487AB-F0CE-4B80-B98A-1733C15D3185}" presName="arrow" presStyleLbl="bgShp" presStyleIdx="0" presStyleCnt="1"/>
      <dgm:spPr/>
    </dgm:pt>
    <dgm:pt modelId="{FB145A76-8D00-4EEF-AB8C-937540E5B982}" type="pres">
      <dgm:prSet presAssocID="{A4D487AB-F0CE-4B80-B98A-1733C15D3185}" presName="arrowDiagram3" presStyleCnt="0"/>
      <dgm:spPr/>
    </dgm:pt>
    <dgm:pt modelId="{4EB4970F-7DDD-4E85-BB1A-371DA00773AF}" type="pres">
      <dgm:prSet presAssocID="{D60AA580-1872-4FC3-AB49-B183F3037FE7}" presName="bullet3a" presStyleLbl="node1" presStyleIdx="0" presStyleCnt="3"/>
      <dgm:spPr>
        <a:solidFill>
          <a:srgbClr val="FF0000"/>
        </a:solidFill>
      </dgm:spPr>
    </dgm:pt>
    <dgm:pt modelId="{3CF6CBD6-3090-4513-A40E-65F6C79DB6EF}" type="pres">
      <dgm:prSet presAssocID="{D60AA580-1872-4FC3-AB49-B183F3037FE7}" presName="textBox3a" presStyleLbl="revTx" presStyleIdx="0" presStyleCnt="3" custScaleX="168038" custScaleY="99402" custLinFactNeighborX="35452" custLinFactNeighborY="299">
        <dgm:presLayoutVars>
          <dgm:bulletEnabled val="1"/>
        </dgm:presLayoutVars>
      </dgm:prSet>
      <dgm:spPr/>
      <dgm:t>
        <a:bodyPr/>
        <a:lstStyle/>
        <a:p>
          <a:endParaRPr lang="en-US"/>
        </a:p>
      </dgm:t>
    </dgm:pt>
    <dgm:pt modelId="{9D019696-DCC4-4873-B334-98BD4AB3BCBE}" type="pres">
      <dgm:prSet presAssocID="{83F36C1B-AD79-4AB8-B1D7-4A620B453EA9}" presName="bullet3b" presStyleLbl="node1" presStyleIdx="1" presStyleCnt="3"/>
      <dgm:spPr/>
    </dgm:pt>
    <dgm:pt modelId="{985E7E2E-9F76-410C-AC1F-79835135649E}" type="pres">
      <dgm:prSet presAssocID="{83F36C1B-AD79-4AB8-B1D7-4A620B453EA9}" presName="textBox3b" presStyleLbl="revTx" presStyleIdx="1" presStyleCnt="3" custScaleX="132599" custScaleY="43918" custLinFactNeighborX="30686" custLinFactNeighborY="-18395">
        <dgm:presLayoutVars>
          <dgm:bulletEnabled val="1"/>
        </dgm:presLayoutVars>
      </dgm:prSet>
      <dgm:spPr/>
      <dgm:t>
        <a:bodyPr/>
        <a:lstStyle/>
        <a:p>
          <a:endParaRPr lang="en-US"/>
        </a:p>
      </dgm:t>
    </dgm:pt>
    <dgm:pt modelId="{7B29B2F4-9338-4DB2-9B2B-6E666DCF164E}" type="pres">
      <dgm:prSet presAssocID="{3E446CE4-B654-4DCD-89E5-10FA75DA8A1D}" presName="bullet3c" presStyleLbl="node1" presStyleIdx="2" presStyleCnt="3"/>
      <dgm:spPr>
        <a:solidFill>
          <a:srgbClr val="4B6DFF"/>
        </a:solidFill>
      </dgm:spPr>
    </dgm:pt>
    <dgm:pt modelId="{4308D82D-56E5-414B-A908-5BD58FF71D78}" type="pres">
      <dgm:prSet presAssocID="{3E446CE4-B654-4DCD-89E5-10FA75DA8A1D}" presName="textBox3c" presStyleLbl="revTx" presStyleIdx="2" presStyleCnt="3" custScaleX="106616" custScaleY="33882" custLinFactNeighborX="41737" custLinFactNeighborY="-20343">
        <dgm:presLayoutVars>
          <dgm:bulletEnabled val="1"/>
        </dgm:presLayoutVars>
      </dgm:prSet>
      <dgm:spPr/>
      <dgm:t>
        <a:bodyPr/>
        <a:lstStyle/>
        <a:p>
          <a:endParaRPr lang="en-US"/>
        </a:p>
      </dgm:t>
    </dgm:pt>
  </dgm:ptLst>
  <dgm:cxnLst>
    <dgm:cxn modelId="{3B419E11-C85B-4606-B3FC-0283D10EDD1D}" type="presOf" srcId="{1D541172-4C40-4660-BB8A-DC0BBCF8DED7}" destId="{985E7E2E-9F76-410C-AC1F-79835135649E}" srcOrd="0" destOrd="1" presId="urn:microsoft.com/office/officeart/2005/8/layout/arrow2"/>
    <dgm:cxn modelId="{86FC04A8-2606-413A-B8CF-E1CCB2BC4C33}" srcId="{A4D487AB-F0CE-4B80-B98A-1733C15D3185}" destId="{3E446CE4-B654-4DCD-89E5-10FA75DA8A1D}" srcOrd="2" destOrd="0" parTransId="{97ED6501-686B-454D-8890-AE3AC9D0F23D}" sibTransId="{E4106C66-8193-41F9-AF0F-D4C094270429}"/>
    <dgm:cxn modelId="{0637224F-F137-481F-8896-63EF3A893352}" srcId="{A4D487AB-F0CE-4B80-B98A-1733C15D3185}" destId="{83F36C1B-AD79-4AB8-B1D7-4A620B453EA9}" srcOrd="1" destOrd="0" parTransId="{7583389B-A17C-4D14-8B65-4E7030E59212}" sibTransId="{C0998290-A09B-42D9-A665-E9DB118D06EB}"/>
    <dgm:cxn modelId="{3AE26FB4-E4EA-41DA-A226-648349910849}" type="presOf" srcId="{D60AA580-1872-4FC3-AB49-B183F3037FE7}" destId="{3CF6CBD6-3090-4513-A40E-65F6C79DB6EF}" srcOrd="0" destOrd="0" presId="urn:microsoft.com/office/officeart/2005/8/layout/arrow2"/>
    <dgm:cxn modelId="{F83BE497-B18D-47B0-9E1A-527FA1F7C5EB}" srcId="{3E446CE4-B654-4DCD-89E5-10FA75DA8A1D}" destId="{E460FED9-ED88-4EEB-A4D6-3E9C40C9461D}" srcOrd="0" destOrd="0" parTransId="{DB9C5138-EB1A-4E3A-807A-1715B1BD73FB}" sibTransId="{61EA9F17-1478-49C6-8948-0DE56C0A5D22}"/>
    <dgm:cxn modelId="{962EF565-F5A3-4DAF-AF4B-6C95C50137C8}" srcId="{A4D487AB-F0CE-4B80-B98A-1733C15D3185}" destId="{D60AA580-1872-4FC3-AB49-B183F3037FE7}" srcOrd="0" destOrd="0" parTransId="{A2618CE6-38FB-4B2A-B92F-A472DFD542D1}" sibTransId="{CE6A5B33-4FD2-4AE9-8441-D7801A39B0DA}"/>
    <dgm:cxn modelId="{82797E86-157B-41E3-9A3C-D158BCDD7839}" type="presOf" srcId="{83F36C1B-AD79-4AB8-B1D7-4A620B453EA9}" destId="{985E7E2E-9F76-410C-AC1F-79835135649E}" srcOrd="0" destOrd="0" presId="urn:microsoft.com/office/officeart/2005/8/layout/arrow2"/>
    <dgm:cxn modelId="{39CAE21D-BA91-4773-8E11-83BB02D6E0A2}" type="presOf" srcId="{3B42173B-B74A-FC4C-81F3-E2B5E86A6D8F}" destId="{3CF6CBD6-3090-4513-A40E-65F6C79DB6EF}" srcOrd="0" destOrd="1" presId="urn:microsoft.com/office/officeart/2005/8/layout/arrow2"/>
    <dgm:cxn modelId="{638961EE-BE7F-4092-A44D-D8000897CBE4}" srcId="{83F36C1B-AD79-4AB8-B1D7-4A620B453EA9}" destId="{1D541172-4C40-4660-BB8A-DC0BBCF8DED7}" srcOrd="0" destOrd="0" parTransId="{98845ABF-4A74-4344-9B3A-B39D2F6E3F4A}" sibTransId="{146DDB04-2C6D-4531-AC1D-862E46AB35DA}"/>
    <dgm:cxn modelId="{642546D2-1BBD-B445-B880-8EAA3458BB38}" srcId="{D60AA580-1872-4FC3-AB49-B183F3037FE7}" destId="{3B42173B-B74A-FC4C-81F3-E2B5E86A6D8F}" srcOrd="0" destOrd="0" parTransId="{1AA8289A-13ED-4E4A-AA6A-E86707D701B6}" sibTransId="{F7EA3E1D-8097-4E48-8FA7-C29483DB9ECB}"/>
    <dgm:cxn modelId="{F07DF0A1-1EC6-49B3-8327-6238B4D3F665}" type="presOf" srcId="{E460FED9-ED88-4EEB-A4D6-3E9C40C9461D}" destId="{4308D82D-56E5-414B-A908-5BD58FF71D78}" srcOrd="0" destOrd="1" presId="urn:microsoft.com/office/officeart/2005/8/layout/arrow2"/>
    <dgm:cxn modelId="{5AC904CE-06E3-431E-8D01-69BC4E2B45F3}" type="presOf" srcId="{A4D487AB-F0CE-4B80-B98A-1733C15D3185}" destId="{C337D0B6-08A3-45DB-8411-F84F197939A1}" srcOrd="0" destOrd="0" presId="urn:microsoft.com/office/officeart/2005/8/layout/arrow2"/>
    <dgm:cxn modelId="{CAE658AA-94D6-4CC2-A160-4CD0C17EE795}" type="presOf" srcId="{3E446CE4-B654-4DCD-89E5-10FA75DA8A1D}" destId="{4308D82D-56E5-414B-A908-5BD58FF71D78}" srcOrd="0" destOrd="0" presId="urn:microsoft.com/office/officeart/2005/8/layout/arrow2"/>
    <dgm:cxn modelId="{EBDB453C-8F8F-4EE9-8036-99F6C230D040}" type="presParOf" srcId="{C337D0B6-08A3-45DB-8411-F84F197939A1}" destId="{939ECEDA-60BB-4BDF-AA25-D8D1EDADC3E8}" srcOrd="0" destOrd="0" presId="urn:microsoft.com/office/officeart/2005/8/layout/arrow2"/>
    <dgm:cxn modelId="{919B438E-E32F-4D6A-9B83-02A5B84F0639}" type="presParOf" srcId="{C337D0B6-08A3-45DB-8411-F84F197939A1}" destId="{FB145A76-8D00-4EEF-AB8C-937540E5B982}" srcOrd="1" destOrd="0" presId="urn:microsoft.com/office/officeart/2005/8/layout/arrow2"/>
    <dgm:cxn modelId="{C996F9F0-AB90-4CD3-8874-45D560D2BA11}" type="presParOf" srcId="{FB145A76-8D00-4EEF-AB8C-937540E5B982}" destId="{4EB4970F-7DDD-4E85-BB1A-371DA00773AF}" srcOrd="0" destOrd="0" presId="urn:microsoft.com/office/officeart/2005/8/layout/arrow2"/>
    <dgm:cxn modelId="{DB380558-3463-4F1E-9ECD-4115A6A62A15}" type="presParOf" srcId="{FB145A76-8D00-4EEF-AB8C-937540E5B982}" destId="{3CF6CBD6-3090-4513-A40E-65F6C79DB6EF}" srcOrd="1" destOrd="0" presId="urn:microsoft.com/office/officeart/2005/8/layout/arrow2"/>
    <dgm:cxn modelId="{7577C583-AD14-4E01-AA8F-ED6EAB5DD50D}" type="presParOf" srcId="{FB145A76-8D00-4EEF-AB8C-937540E5B982}" destId="{9D019696-DCC4-4873-B334-98BD4AB3BCBE}" srcOrd="2" destOrd="0" presId="urn:microsoft.com/office/officeart/2005/8/layout/arrow2"/>
    <dgm:cxn modelId="{20C2620B-42F2-4559-AEDF-35C4EFE4A5AF}" type="presParOf" srcId="{FB145A76-8D00-4EEF-AB8C-937540E5B982}" destId="{985E7E2E-9F76-410C-AC1F-79835135649E}" srcOrd="3" destOrd="0" presId="urn:microsoft.com/office/officeart/2005/8/layout/arrow2"/>
    <dgm:cxn modelId="{F3588687-97E5-4100-A2F4-02414BF7C419}" type="presParOf" srcId="{FB145A76-8D00-4EEF-AB8C-937540E5B982}" destId="{7B29B2F4-9338-4DB2-9B2B-6E666DCF164E}" srcOrd="4" destOrd="0" presId="urn:microsoft.com/office/officeart/2005/8/layout/arrow2"/>
    <dgm:cxn modelId="{75E77EF7-0EE2-4D92-ABE3-D96EA6B79F7A}" type="presParOf" srcId="{FB145A76-8D00-4EEF-AB8C-937540E5B982}" destId="{4308D82D-56E5-414B-A908-5BD58FF71D78}" srcOrd="5" destOrd="0" presId="urn:microsoft.com/office/officeart/2005/8/layout/arrow2"/>
  </dgm:cxnLst>
  <dgm:bg>
    <a:solidFill>
      <a:schemeClr val="accent2">
        <a:lumMod val="20000"/>
        <a:lumOff val="80000"/>
      </a:schemeClr>
    </a:solidFill>
  </dgm:bg>
  <dgm:whole>
    <a:ln>
      <a:solidFill>
        <a:schemeClr val="tx1"/>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148D50-B3C8-4EBC-836A-825F5BDAAC25}"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7679FDA1-9607-441D-9C4F-836387D43D1E}">
      <dgm:prSet phldrT="[Text]" custT="1"/>
      <dgm:spPr>
        <a:solidFill>
          <a:schemeClr val="accent2"/>
        </a:solidFill>
      </dgm:spPr>
      <dgm:t>
        <a:bodyPr/>
        <a:lstStyle/>
        <a:p>
          <a:pPr algn="l"/>
          <a:r>
            <a:rPr lang="en-US" sz="4000" dirty="0" err="1" smtClean="0"/>
            <a:t>Planificación</a:t>
          </a:r>
          <a:endParaRPr lang="en-US" sz="4000" dirty="0" smtClean="0"/>
        </a:p>
      </dgm:t>
    </dgm:pt>
    <dgm:pt modelId="{7D5AB250-3F74-41CC-9B9E-F6CC9088B9D3}" type="parTrans" cxnId="{3CD9199A-B52A-459B-918B-33AEA4FBFD98}">
      <dgm:prSet/>
      <dgm:spPr/>
      <dgm:t>
        <a:bodyPr/>
        <a:lstStyle/>
        <a:p>
          <a:endParaRPr lang="en-US"/>
        </a:p>
      </dgm:t>
    </dgm:pt>
    <dgm:pt modelId="{A96B20F5-F952-4A75-9BC0-E4D986EFF287}" type="sibTrans" cxnId="{3CD9199A-B52A-459B-918B-33AEA4FBFD98}">
      <dgm:prSet/>
      <dgm:spPr/>
      <dgm:t>
        <a:bodyPr/>
        <a:lstStyle/>
        <a:p>
          <a:endParaRPr lang="en-US"/>
        </a:p>
      </dgm:t>
    </dgm:pt>
    <dgm:pt modelId="{9BA7622D-E0EF-4AD2-A719-0758D753983E}">
      <dgm:prSet phldrT="[Text]" custT="1"/>
      <dgm:spPr/>
      <dgm:t>
        <a:bodyPr/>
        <a:lstStyle/>
        <a:p>
          <a:r>
            <a:rPr lang="en-US" sz="2200" b="1" dirty="0" err="1" smtClean="0">
              <a:solidFill>
                <a:schemeClr val="tx1"/>
              </a:solidFill>
            </a:rPr>
            <a:t>Establecer</a:t>
          </a:r>
          <a:r>
            <a:rPr lang="en-US" sz="2200" b="1" dirty="0" smtClean="0">
              <a:solidFill>
                <a:schemeClr val="tx1"/>
              </a:solidFill>
            </a:rPr>
            <a:t> los </a:t>
          </a:r>
          <a:r>
            <a:rPr lang="en-US" sz="2200" b="1" dirty="0" err="1" smtClean="0">
              <a:solidFill>
                <a:schemeClr val="tx1"/>
              </a:solidFill>
            </a:rPr>
            <a:t>comités</a:t>
          </a:r>
          <a:r>
            <a:rPr lang="en-US" sz="2200" b="1" dirty="0" smtClean="0">
              <a:solidFill>
                <a:schemeClr val="tx1"/>
              </a:solidFill>
            </a:rPr>
            <a:t> de </a:t>
          </a:r>
          <a:r>
            <a:rPr lang="en-US" sz="2200" b="1" dirty="0" err="1" smtClean="0">
              <a:solidFill>
                <a:schemeClr val="tx1"/>
              </a:solidFill>
            </a:rPr>
            <a:t>coordinación</a:t>
          </a:r>
          <a:r>
            <a:rPr lang="en-US" sz="2200" b="1" dirty="0" smtClean="0">
              <a:solidFill>
                <a:schemeClr val="tx1"/>
              </a:solidFill>
            </a:rPr>
            <a:t> del switch</a:t>
          </a:r>
          <a:endParaRPr lang="en-US" sz="2200" b="1" dirty="0">
            <a:solidFill>
              <a:schemeClr val="tx1"/>
            </a:solidFill>
          </a:endParaRPr>
        </a:p>
      </dgm:t>
    </dgm:pt>
    <dgm:pt modelId="{38594C6F-B337-4841-BF45-850AD1CF8EE7}" type="parTrans" cxnId="{B809C08D-C2BF-4A2B-A247-75F744877D10}">
      <dgm:prSet/>
      <dgm:spPr/>
      <dgm:t>
        <a:bodyPr/>
        <a:lstStyle/>
        <a:p>
          <a:endParaRPr lang="en-US"/>
        </a:p>
      </dgm:t>
    </dgm:pt>
    <dgm:pt modelId="{E815CB02-7210-45AF-B0EF-3C54F598F097}" type="sibTrans" cxnId="{B809C08D-C2BF-4A2B-A247-75F744877D10}">
      <dgm:prSet/>
      <dgm:spPr/>
      <dgm:t>
        <a:bodyPr/>
        <a:lstStyle/>
        <a:p>
          <a:endParaRPr lang="en-US"/>
        </a:p>
      </dgm:t>
    </dgm:pt>
    <dgm:pt modelId="{A7A990B0-FF4A-4C0D-AC75-75AAC1DDE5DA}">
      <dgm:prSet phldrT="[Text]" custT="1"/>
      <dgm:spPr/>
      <dgm:t>
        <a:bodyPr/>
        <a:lstStyle/>
        <a:p>
          <a:r>
            <a:rPr lang="en-US" sz="2200" b="1" dirty="0" err="1" smtClean="0">
              <a:solidFill>
                <a:schemeClr val="tx1"/>
              </a:solidFill>
            </a:rPr>
            <a:t>Conducir</a:t>
          </a:r>
          <a:r>
            <a:rPr lang="en-US" sz="2200" b="1" dirty="0" smtClean="0">
              <a:solidFill>
                <a:schemeClr val="tx1"/>
              </a:solidFill>
            </a:rPr>
            <a:t> </a:t>
          </a:r>
          <a:r>
            <a:rPr lang="en-US" sz="2200" b="1" dirty="0" err="1" smtClean="0">
              <a:solidFill>
                <a:schemeClr val="tx1"/>
              </a:solidFill>
            </a:rPr>
            <a:t>análisis</a:t>
          </a:r>
          <a:r>
            <a:rPr lang="en-US" sz="2200" b="1" dirty="0" smtClean="0">
              <a:solidFill>
                <a:schemeClr val="tx1"/>
              </a:solidFill>
            </a:rPr>
            <a:t> de la </a:t>
          </a:r>
          <a:r>
            <a:rPr lang="en-US" sz="2200" b="1" dirty="0" err="1" smtClean="0">
              <a:solidFill>
                <a:schemeClr val="tx1"/>
              </a:solidFill>
            </a:rPr>
            <a:t>situación</a:t>
          </a:r>
          <a:endParaRPr lang="en-US" sz="2200" b="1" dirty="0">
            <a:solidFill>
              <a:schemeClr val="tx1"/>
            </a:solidFill>
          </a:endParaRPr>
        </a:p>
      </dgm:t>
    </dgm:pt>
    <dgm:pt modelId="{B3DE539A-351C-4386-92FD-8D0E58C71425}" type="parTrans" cxnId="{2C3F13F4-950F-46C7-BBFB-A5C759BE49DC}">
      <dgm:prSet/>
      <dgm:spPr/>
      <dgm:t>
        <a:bodyPr/>
        <a:lstStyle/>
        <a:p>
          <a:endParaRPr lang="en-US"/>
        </a:p>
      </dgm:t>
    </dgm:pt>
    <dgm:pt modelId="{EF99E9E8-D0E2-4586-AA7A-218235904336}" type="sibTrans" cxnId="{2C3F13F4-950F-46C7-BBFB-A5C759BE49DC}">
      <dgm:prSet/>
      <dgm:spPr/>
      <dgm:t>
        <a:bodyPr/>
        <a:lstStyle/>
        <a:p>
          <a:endParaRPr lang="en-US"/>
        </a:p>
      </dgm:t>
    </dgm:pt>
    <dgm:pt modelId="{00BE8DBC-9B7C-4790-88E8-104DBBA77965}">
      <dgm:prSet phldrT="[Text]" custT="1"/>
      <dgm:spPr/>
      <dgm:t>
        <a:bodyPr/>
        <a:lstStyle/>
        <a:p>
          <a:r>
            <a:rPr lang="en-US" sz="2200" b="1" dirty="0" err="1" smtClean="0">
              <a:solidFill>
                <a:schemeClr val="tx1"/>
              </a:solidFill>
            </a:rPr>
            <a:t>Borrador</a:t>
          </a:r>
          <a:r>
            <a:rPr lang="en-US" sz="2200" b="1" dirty="0" smtClean="0">
              <a:solidFill>
                <a:schemeClr val="tx1"/>
              </a:solidFill>
            </a:rPr>
            <a:t> del Plan</a:t>
          </a:r>
          <a:endParaRPr lang="en-US" sz="2200" b="1" dirty="0">
            <a:solidFill>
              <a:schemeClr val="tx1"/>
            </a:solidFill>
          </a:endParaRPr>
        </a:p>
      </dgm:t>
    </dgm:pt>
    <dgm:pt modelId="{1D116ECD-4BD6-4F19-9CC6-CD07A86C5DBF}" type="parTrans" cxnId="{FE562B3F-047A-491E-BE69-0965B78169B1}">
      <dgm:prSet/>
      <dgm:spPr/>
      <dgm:t>
        <a:bodyPr/>
        <a:lstStyle/>
        <a:p>
          <a:endParaRPr lang="en-US"/>
        </a:p>
      </dgm:t>
    </dgm:pt>
    <dgm:pt modelId="{3F104D9B-CAE0-4ABB-8D75-7A1620928A7C}" type="sibTrans" cxnId="{FE562B3F-047A-491E-BE69-0965B78169B1}">
      <dgm:prSet/>
      <dgm:spPr/>
      <dgm:t>
        <a:bodyPr/>
        <a:lstStyle/>
        <a:p>
          <a:endParaRPr lang="en-US"/>
        </a:p>
      </dgm:t>
    </dgm:pt>
    <dgm:pt modelId="{8E1762A5-9AFC-4DCE-89DA-273D5F6C7368}">
      <dgm:prSet phldrT="[Text]" custT="1"/>
      <dgm:spPr/>
      <dgm:t>
        <a:bodyPr/>
        <a:lstStyle/>
        <a:p>
          <a:endParaRPr lang="en-US" sz="2200" dirty="0">
            <a:solidFill>
              <a:schemeClr val="tx1"/>
            </a:solidFill>
          </a:endParaRPr>
        </a:p>
      </dgm:t>
    </dgm:pt>
    <dgm:pt modelId="{56668969-4BCF-44DE-94F9-10B8A4F73BB2}" type="parTrans" cxnId="{450D5F7E-E710-49AF-8CA0-8CDD35675A8F}">
      <dgm:prSet/>
      <dgm:spPr/>
      <dgm:t>
        <a:bodyPr/>
        <a:lstStyle/>
        <a:p>
          <a:endParaRPr lang="en-US"/>
        </a:p>
      </dgm:t>
    </dgm:pt>
    <dgm:pt modelId="{B7EFCDE2-8654-4C6E-868A-CD167269B3D5}" type="sibTrans" cxnId="{450D5F7E-E710-49AF-8CA0-8CDD35675A8F}">
      <dgm:prSet/>
      <dgm:spPr/>
      <dgm:t>
        <a:bodyPr/>
        <a:lstStyle/>
        <a:p>
          <a:endParaRPr lang="en-US"/>
        </a:p>
      </dgm:t>
    </dgm:pt>
    <dgm:pt modelId="{96E6D669-E52E-4FAD-ADCD-20C93C35EE6F}">
      <dgm:prSet phldrT="[Text]" custT="1"/>
      <dgm:spPr/>
      <dgm:t>
        <a:bodyPr/>
        <a:lstStyle/>
        <a:p>
          <a:endParaRPr lang="en-US" sz="2200" dirty="0">
            <a:solidFill>
              <a:schemeClr val="tx1"/>
            </a:solidFill>
          </a:endParaRPr>
        </a:p>
      </dgm:t>
    </dgm:pt>
    <dgm:pt modelId="{7C0C17FA-99AB-4439-909B-CBECD3156E15}" type="parTrans" cxnId="{56C28021-AF23-4225-BCED-79DCD57FBFE2}">
      <dgm:prSet/>
      <dgm:spPr/>
      <dgm:t>
        <a:bodyPr/>
        <a:lstStyle/>
        <a:p>
          <a:endParaRPr lang="en-US"/>
        </a:p>
      </dgm:t>
    </dgm:pt>
    <dgm:pt modelId="{1F87A543-0139-491B-9DAC-406B8990D55D}" type="sibTrans" cxnId="{56C28021-AF23-4225-BCED-79DCD57FBFE2}">
      <dgm:prSet/>
      <dgm:spPr/>
      <dgm:t>
        <a:bodyPr/>
        <a:lstStyle/>
        <a:p>
          <a:endParaRPr lang="en-US"/>
        </a:p>
      </dgm:t>
    </dgm:pt>
    <dgm:pt modelId="{673422D1-6FA0-4A74-A71D-17C17B7F6814}">
      <dgm:prSet phldrT="[Text]" custT="1"/>
      <dgm:spPr/>
      <dgm:t>
        <a:bodyPr/>
        <a:lstStyle/>
        <a:p>
          <a:endParaRPr lang="en-US" sz="2200" dirty="0">
            <a:solidFill>
              <a:schemeClr val="tx1"/>
            </a:solidFill>
          </a:endParaRPr>
        </a:p>
      </dgm:t>
    </dgm:pt>
    <dgm:pt modelId="{266BAB94-DBA5-4C17-9059-2F78595EF45B}" type="parTrans" cxnId="{DC075A72-15C9-436F-8A74-5D0E94A92765}">
      <dgm:prSet/>
      <dgm:spPr/>
      <dgm:t>
        <a:bodyPr/>
        <a:lstStyle/>
        <a:p>
          <a:endParaRPr lang="es-PE"/>
        </a:p>
      </dgm:t>
    </dgm:pt>
    <dgm:pt modelId="{F55C2012-8796-49B2-9AB0-5DDFC8F48636}" type="sibTrans" cxnId="{DC075A72-15C9-436F-8A74-5D0E94A92765}">
      <dgm:prSet/>
      <dgm:spPr/>
      <dgm:t>
        <a:bodyPr/>
        <a:lstStyle/>
        <a:p>
          <a:endParaRPr lang="es-PE"/>
        </a:p>
      </dgm:t>
    </dgm:pt>
    <dgm:pt modelId="{15C7FCAC-CE04-49A4-BD57-EF66A1CE7C2C}" type="pres">
      <dgm:prSet presAssocID="{8E148D50-B3C8-4EBC-836A-825F5BDAAC25}" presName="Name0" presStyleCnt="0">
        <dgm:presLayoutVars>
          <dgm:dir/>
          <dgm:animLvl val="lvl"/>
          <dgm:resizeHandles/>
        </dgm:presLayoutVars>
      </dgm:prSet>
      <dgm:spPr/>
      <dgm:t>
        <a:bodyPr/>
        <a:lstStyle/>
        <a:p>
          <a:endParaRPr lang="en-US"/>
        </a:p>
      </dgm:t>
    </dgm:pt>
    <dgm:pt modelId="{1E41134E-B91D-43D3-923A-30D932B79CCB}" type="pres">
      <dgm:prSet presAssocID="{7679FDA1-9607-441D-9C4F-836387D43D1E}" presName="linNode" presStyleCnt="0"/>
      <dgm:spPr/>
    </dgm:pt>
    <dgm:pt modelId="{7342E107-AB6B-469A-9EFE-F6E7B2E6BE0D}" type="pres">
      <dgm:prSet presAssocID="{7679FDA1-9607-441D-9C4F-836387D43D1E}" presName="parentShp" presStyleLbl="node1" presStyleIdx="0" presStyleCnt="1" custLinFactNeighborY="-49">
        <dgm:presLayoutVars>
          <dgm:bulletEnabled val="1"/>
        </dgm:presLayoutVars>
      </dgm:prSet>
      <dgm:spPr/>
      <dgm:t>
        <a:bodyPr/>
        <a:lstStyle/>
        <a:p>
          <a:endParaRPr lang="en-US"/>
        </a:p>
      </dgm:t>
    </dgm:pt>
    <dgm:pt modelId="{64A3477F-8767-4F8F-AF68-55E8F2DE08C5}" type="pres">
      <dgm:prSet presAssocID="{7679FDA1-9607-441D-9C4F-836387D43D1E}" presName="childShp" presStyleLbl="bgAccFollowNode1" presStyleIdx="0" presStyleCnt="1" custLinFactNeighborX="0" custLinFactNeighborY="23773">
        <dgm:presLayoutVars>
          <dgm:bulletEnabled val="1"/>
        </dgm:presLayoutVars>
      </dgm:prSet>
      <dgm:spPr/>
      <dgm:t>
        <a:bodyPr/>
        <a:lstStyle/>
        <a:p>
          <a:endParaRPr lang="en-US"/>
        </a:p>
      </dgm:t>
    </dgm:pt>
  </dgm:ptLst>
  <dgm:cxnLst>
    <dgm:cxn modelId="{DC075A72-15C9-436F-8A74-5D0E94A92765}" srcId="{7679FDA1-9607-441D-9C4F-836387D43D1E}" destId="{673422D1-6FA0-4A74-A71D-17C17B7F6814}" srcOrd="0" destOrd="0" parTransId="{266BAB94-DBA5-4C17-9059-2F78595EF45B}" sibTransId="{F55C2012-8796-49B2-9AB0-5DDFC8F48636}"/>
    <dgm:cxn modelId="{FE562B3F-047A-491E-BE69-0965B78169B1}" srcId="{7679FDA1-9607-441D-9C4F-836387D43D1E}" destId="{00BE8DBC-9B7C-4790-88E8-104DBBA77965}" srcOrd="5" destOrd="0" parTransId="{1D116ECD-4BD6-4F19-9CC6-CD07A86C5DBF}" sibTransId="{3F104D9B-CAE0-4ABB-8D75-7A1620928A7C}"/>
    <dgm:cxn modelId="{3CD9199A-B52A-459B-918B-33AEA4FBFD98}" srcId="{8E148D50-B3C8-4EBC-836A-825F5BDAAC25}" destId="{7679FDA1-9607-441D-9C4F-836387D43D1E}" srcOrd="0" destOrd="0" parTransId="{7D5AB250-3F74-41CC-9B9E-F6CC9088B9D3}" sibTransId="{A96B20F5-F952-4A75-9BC0-E4D986EFF287}"/>
    <dgm:cxn modelId="{2C3F13F4-950F-46C7-BBFB-A5C759BE49DC}" srcId="{7679FDA1-9607-441D-9C4F-836387D43D1E}" destId="{A7A990B0-FF4A-4C0D-AC75-75AAC1DDE5DA}" srcOrd="3" destOrd="0" parTransId="{B3DE539A-351C-4386-92FD-8D0E58C71425}" sibTransId="{EF99E9E8-D0E2-4586-AA7A-218235904336}"/>
    <dgm:cxn modelId="{0F41F03D-A8A3-4152-8646-8ED58B45E13A}" type="presOf" srcId="{8E1762A5-9AFC-4DCE-89DA-273D5F6C7368}" destId="{64A3477F-8767-4F8F-AF68-55E8F2DE08C5}" srcOrd="0" destOrd="2" presId="urn:microsoft.com/office/officeart/2005/8/layout/vList6"/>
    <dgm:cxn modelId="{78CD7F4A-46DC-40A8-8F95-F5E662F4CD2A}" type="presOf" srcId="{8E148D50-B3C8-4EBC-836A-825F5BDAAC25}" destId="{15C7FCAC-CE04-49A4-BD57-EF66A1CE7C2C}" srcOrd="0" destOrd="0" presId="urn:microsoft.com/office/officeart/2005/8/layout/vList6"/>
    <dgm:cxn modelId="{7EAC5B38-107E-4D32-8F82-C30E1720F50A}" type="presOf" srcId="{673422D1-6FA0-4A74-A71D-17C17B7F6814}" destId="{64A3477F-8767-4F8F-AF68-55E8F2DE08C5}" srcOrd="0" destOrd="0" presId="urn:microsoft.com/office/officeart/2005/8/layout/vList6"/>
    <dgm:cxn modelId="{293A2143-3DD0-4E09-8763-0863C73FA7D3}" type="presOf" srcId="{96E6D669-E52E-4FAD-ADCD-20C93C35EE6F}" destId="{64A3477F-8767-4F8F-AF68-55E8F2DE08C5}" srcOrd="0" destOrd="4" presId="urn:microsoft.com/office/officeart/2005/8/layout/vList6"/>
    <dgm:cxn modelId="{7B69E820-AA51-4631-BD79-3E44B2B46C4A}" type="presOf" srcId="{A7A990B0-FF4A-4C0D-AC75-75AAC1DDE5DA}" destId="{64A3477F-8767-4F8F-AF68-55E8F2DE08C5}" srcOrd="0" destOrd="3" presId="urn:microsoft.com/office/officeart/2005/8/layout/vList6"/>
    <dgm:cxn modelId="{06385346-E967-4C85-A190-6980088558D9}" type="presOf" srcId="{7679FDA1-9607-441D-9C4F-836387D43D1E}" destId="{7342E107-AB6B-469A-9EFE-F6E7B2E6BE0D}" srcOrd="0" destOrd="0" presId="urn:microsoft.com/office/officeart/2005/8/layout/vList6"/>
    <dgm:cxn modelId="{56C28021-AF23-4225-BCED-79DCD57FBFE2}" srcId="{7679FDA1-9607-441D-9C4F-836387D43D1E}" destId="{96E6D669-E52E-4FAD-ADCD-20C93C35EE6F}" srcOrd="4" destOrd="0" parTransId="{7C0C17FA-99AB-4439-909B-CBECD3156E15}" sibTransId="{1F87A543-0139-491B-9DAC-406B8990D55D}"/>
    <dgm:cxn modelId="{450D5F7E-E710-49AF-8CA0-8CDD35675A8F}" srcId="{7679FDA1-9607-441D-9C4F-836387D43D1E}" destId="{8E1762A5-9AFC-4DCE-89DA-273D5F6C7368}" srcOrd="2" destOrd="0" parTransId="{56668969-4BCF-44DE-94F9-10B8A4F73BB2}" sibTransId="{B7EFCDE2-8654-4C6E-868A-CD167269B3D5}"/>
    <dgm:cxn modelId="{4C0F6D75-893E-48E6-ACBF-46A9E8A54996}" type="presOf" srcId="{9BA7622D-E0EF-4AD2-A719-0758D753983E}" destId="{64A3477F-8767-4F8F-AF68-55E8F2DE08C5}" srcOrd="0" destOrd="1" presId="urn:microsoft.com/office/officeart/2005/8/layout/vList6"/>
    <dgm:cxn modelId="{B809C08D-C2BF-4A2B-A247-75F744877D10}" srcId="{7679FDA1-9607-441D-9C4F-836387D43D1E}" destId="{9BA7622D-E0EF-4AD2-A719-0758D753983E}" srcOrd="1" destOrd="0" parTransId="{38594C6F-B337-4841-BF45-850AD1CF8EE7}" sibTransId="{E815CB02-7210-45AF-B0EF-3C54F598F097}"/>
    <dgm:cxn modelId="{68ED881A-30C0-49DF-A77C-B04DB7A37A22}" type="presOf" srcId="{00BE8DBC-9B7C-4790-88E8-104DBBA77965}" destId="{64A3477F-8767-4F8F-AF68-55E8F2DE08C5}" srcOrd="0" destOrd="5" presId="urn:microsoft.com/office/officeart/2005/8/layout/vList6"/>
    <dgm:cxn modelId="{752A2571-8DFC-440E-86CC-B77B54C1CD10}" type="presParOf" srcId="{15C7FCAC-CE04-49A4-BD57-EF66A1CE7C2C}" destId="{1E41134E-B91D-43D3-923A-30D932B79CCB}" srcOrd="0" destOrd="0" presId="urn:microsoft.com/office/officeart/2005/8/layout/vList6"/>
    <dgm:cxn modelId="{DC14321F-2751-46D2-B254-3DCE4FF0A7C1}" type="presParOf" srcId="{1E41134E-B91D-43D3-923A-30D932B79CCB}" destId="{7342E107-AB6B-469A-9EFE-F6E7B2E6BE0D}" srcOrd="0" destOrd="0" presId="urn:microsoft.com/office/officeart/2005/8/layout/vList6"/>
    <dgm:cxn modelId="{0B68DF84-78F4-4ADC-9561-209FFB07B32D}" type="presParOf" srcId="{1E41134E-B91D-43D3-923A-30D932B79CCB}" destId="{64A3477F-8767-4F8F-AF68-55E8F2DE08C5}"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E148D50-B3C8-4EBC-836A-825F5BDAAC25}"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7679FDA1-9607-441D-9C4F-836387D43D1E}">
      <dgm:prSet phldrT="[Text]" custT="1"/>
      <dgm:spPr>
        <a:solidFill>
          <a:schemeClr val="accent2">
            <a:lumMod val="75000"/>
            <a:alpha val="74000"/>
          </a:schemeClr>
        </a:solidFill>
      </dgm:spPr>
      <dgm:t>
        <a:bodyPr/>
        <a:lstStyle/>
        <a:p>
          <a:pPr>
            <a:lnSpc>
              <a:spcPct val="90000"/>
            </a:lnSpc>
            <a:spcAft>
              <a:spcPct val="35000"/>
            </a:spcAft>
          </a:pPr>
          <a:r>
            <a:rPr lang="en-US" sz="3200" dirty="0" err="1" smtClean="0"/>
            <a:t>Preparación</a:t>
          </a:r>
          <a:endParaRPr lang="en-US" sz="3200" dirty="0" smtClean="0"/>
        </a:p>
      </dgm:t>
    </dgm:pt>
    <dgm:pt modelId="{7D5AB250-3F74-41CC-9B9E-F6CC9088B9D3}" type="parTrans" cxnId="{3CD9199A-B52A-459B-918B-33AEA4FBFD98}">
      <dgm:prSet/>
      <dgm:spPr/>
      <dgm:t>
        <a:bodyPr/>
        <a:lstStyle/>
        <a:p>
          <a:endParaRPr lang="en-US"/>
        </a:p>
      </dgm:t>
    </dgm:pt>
    <dgm:pt modelId="{A96B20F5-F952-4A75-9BC0-E4D986EFF287}" type="sibTrans" cxnId="{3CD9199A-B52A-459B-918B-33AEA4FBFD98}">
      <dgm:prSet/>
      <dgm:spPr/>
      <dgm:t>
        <a:bodyPr/>
        <a:lstStyle/>
        <a:p>
          <a:endParaRPr lang="en-US"/>
        </a:p>
      </dgm:t>
    </dgm:pt>
    <dgm:pt modelId="{9BA7622D-E0EF-4AD2-A719-0758D753983E}">
      <dgm:prSet phldrT="[Text]" custT="1"/>
      <dgm:spPr/>
      <dgm:t>
        <a:bodyPr/>
        <a:lstStyle/>
        <a:p>
          <a:r>
            <a:rPr lang="en-US" sz="2000" dirty="0" err="1" smtClean="0">
              <a:solidFill>
                <a:schemeClr val="tx1"/>
              </a:solidFill>
            </a:rPr>
            <a:t>Inventario</a:t>
          </a:r>
          <a:r>
            <a:rPr lang="en-US" sz="2000" dirty="0" smtClean="0">
              <a:solidFill>
                <a:schemeClr val="tx1"/>
              </a:solidFill>
            </a:rPr>
            <a:t> y plan de </a:t>
          </a:r>
          <a:r>
            <a:rPr lang="en-US" sz="2000" dirty="0" err="1" smtClean="0">
              <a:solidFill>
                <a:schemeClr val="tx1"/>
              </a:solidFill>
            </a:rPr>
            <a:t>compra</a:t>
          </a:r>
          <a:r>
            <a:rPr lang="en-US" sz="2000" dirty="0" smtClean="0">
              <a:solidFill>
                <a:schemeClr val="tx1"/>
              </a:solidFill>
            </a:rPr>
            <a:t> de </a:t>
          </a:r>
          <a:r>
            <a:rPr lang="en-US" sz="2000" dirty="0" err="1" smtClean="0">
              <a:solidFill>
                <a:schemeClr val="tx1"/>
              </a:solidFill>
            </a:rPr>
            <a:t>tOPV</a:t>
          </a:r>
          <a:r>
            <a:rPr lang="en-US" sz="2000" dirty="0" smtClean="0">
              <a:solidFill>
                <a:schemeClr val="tx1"/>
              </a:solidFill>
            </a:rPr>
            <a:t>.</a:t>
          </a:r>
          <a:endParaRPr lang="en-US" sz="2000" dirty="0">
            <a:solidFill>
              <a:schemeClr val="tx1"/>
            </a:solidFill>
          </a:endParaRPr>
        </a:p>
      </dgm:t>
    </dgm:pt>
    <dgm:pt modelId="{38594C6F-B337-4841-BF45-850AD1CF8EE7}" type="parTrans" cxnId="{B809C08D-C2BF-4A2B-A247-75F744877D10}">
      <dgm:prSet/>
      <dgm:spPr/>
      <dgm:t>
        <a:bodyPr/>
        <a:lstStyle/>
        <a:p>
          <a:endParaRPr lang="en-US"/>
        </a:p>
      </dgm:t>
    </dgm:pt>
    <dgm:pt modelId="{E815CB02-7210-45AF-B0EF-3C54F598F097}" type="sibTrans" cxnId="{B809C08D-C2BF-4A2B-A247-75F744877D10}">
      <dgm:prSet/>
      <dgm:spPr/>
      <dgm:t>
        <a:bodyPr/>
        <a:lstStyle/>
        <a:p>
          <a:endParaRPr lang="en-US"/>
        </a:p>
      </dgm:t>
    </dgm:pt>
    <dgm:pt modelId="{F2E25195-F7CF-4710-BFE2-997DF76A914B}">
      <dgm:prSet phldrT="[Text]" custT="1"/>
      <dgm:spPr/>
      <dgm:t>
        <a:bodyPr/>
        <a:lstStyle/>
        <a:p>
          <a:r>
            <a:rPr lang="en-US" sz="2000" dirty="0" smtClean="0">
              <a:solidFill>
                <a:schemeClr val="tx1"/>
              </a:solidFill>
            </a:rPr>
            <a:t>Plan de </a:t>
          </a:r>
          <a:r>
            <a:rPr lang="en-US" sz="2000" dirty="0" err="1" smtClean="0">
              <a:solidFill>
                <a:schemeClr val="tx1"/>
              </a:solidFill>
            </a:rPr>
            <a:t>compra</a:t>
          </a:r>
          <a:r>
            <a:rPr lang="en-US" sz="2000" dirty="0" smtClean="0">
              <a:solidFill>
                <a:schemeClr val="tx1"/>
              </a:solidFill>
            </a:rPr>
            <a:t> y </a:t>
          </a:r>
          <a:r>
            <a:rPr lang="en-US" sz="2000" dirty="0" err="1" smtClean="0">
              <a:solidFill>
                <a:schemeClr val="tx1"/>
              </a:solidFill>
            </a:rPr>
            <a:t>distribución</a:t>
          </a:r>
          <a:r>
            <a:rPr lang="en-US" sz="2000" dirty="0" smtClean="0">
              <a:solidFill>
                <a:schemeClr val="tx1"/>
              </a:solidFill>
            </a:rPr>
            <a:t> de </a:t>
          </a:r>
          <a:r>
            <a:rPr lang="en-US" sz="2000" dirty="0" err="1" smtClean="0">
              <a:solidFill>
                <a:schemeClr val="tx1"/>
              </a:solidFill>
            </a:rPr>
            <a:t>bOPV</a:t>
          </a:r>
          <a:r>
            <a:rPr lang="en-US" sz="2000" dirty="0" smtClean="0">
              <a:solidFill>
                <a:schemeClr val="tx1"/>
              </a:solidFill>
            </a:rPr>
            <a:t>.</a:t>
          </a:r>
          <a:endParaRPr lang="en-US" sz="2000" dirty="0">
            <a:solidFill>
              <a:schemeClr val="tx1"/>
            </a:solidFill>
          </a:endParaRPr>
        </a:p>
      </dgm:t>
    </dgm:pt>
    <dgm:pt modelId="{02B1D770-9FF2-465E-94AB-637511A704C5}" type="parTrans" cxnId="{5270D43F-C074-4C30-8B5D-1E0D6D0C3EFF}">
      <dgm:prSet/>
      <dgm:spPr/>
      <dgm:t>
        <a:bodyPr/>
        <a:lstStyle/>
        <a:p>
          <a:endParaRPr lang="en-US"/>
        </a:p>
      </dgm:t>
    </dgm:pt>
    <dgm:pt modelId="{8A858CDF-CE38-458A-AC53-1B6D3093BB16}" type="sibTrans" cxnId="{5270D43F-C074-4C30-8B5D-1E0D6D0C3EFF}">
      <dgm:prSet/>
      <dgm:spPr/>
      <dgm:t>
        <a:bodyPr/>
        <a:lstStyle/>
        <a:p>
          <a:endParaRPr lang="en-US"/>
        </a:p>
      </dgm:t>
    </dgm:pt>
    <dgm:pt modelId="{A7A990B0-FF4A-4C0D-AC75-75AAC1DDE5DA}">
      <dgm:prSet phldrT="[Text]" custT="1"/>
      <dgm:spPr/>
      <dgm:t>
        <a:bodyPr/>
        <a:lstStyle/>
        <a:p>
          <a:r>
            <a:rPr lang="en-US" sz="2000" dirty="0" smtClean="0">
              <a:solidFill>
                <a:schemeClr val="tx1"/>
              </a:solidFill>
            </a:rPr>
            <a:t>Plan de </a:t>
          </a:r>
          <a:r>
            <a:rPr lang="en-US" sz="2000" dirty="0" err="1" smtClean="0">
              <a:solidFill>
                <a:schemeClr val="tx1"/>
              </a:solidFill>
            </a:rPr>
            <a:t>capacitación</a:t>
          </a:r>
          <a:r>
            <a:rPr lang="en-US" sz="2000" dirty="0" smtClean="0">
              <a:solidFill>
                <a:schemeClr val="tx1"/>
              </a:solidFill>
            </a:rPr>
            <a:t>, </a:t>
          </a:r>
          <a:r>
            <a:rPr lang="en-US" sz="2000" dirty="0" err="1" smtClean="0">
              <a:solidFill>
                <a:schemeClr val="tx1"/>
              </a:solidFill>
            </a:rPr>
            <a:t>supervisión</a:t>
          </a:r>
          <a:r>
            <a:rPr lang="en-US" sz="2000" dirty="0" smtClean="0">
              <a:solidFill>
                <a:schemeClr val="tx1"/>
              </a:solidFill>
            </a:rPr>
            <a:t>, </a:t>
          </a:r>
          <a:r>
            <a:rPr lang="en-US" sz="2000" dirty="0" err="1" smtClean="0">
              <a:solidFill>
                <a:schemeClr val="tx1"/>
              </a:solidFill>
            </a:rPr>
            <a:t>monitoreo</a:t>
          </a:r>
          <a:r>
            <a:rPr lang="en-US" sz="2000" dirty="0" smtClean="0">
              <a:solidFill>
                <a:schemeClr val="tx1"/>
              </a:solidFill>
            </a:rPr>
            <a:t>.</a:t>
          </a:r>
          <a:endParaRPr lang="en-US" sz="2000" dirty="0">
            <a:solidFill>
              <a:schemeClr val="tx1"/>
            </a:solidFill>
          </a:endParaRPr>
        </a:p>
      </dgm:t>
    </dgm:pt>
    <dgm:pt modelId="{B3DE539A-351C-4386-92FD-8D0E58C71425}" type="parTrans" cxnId="{2C3F13F4-950F-46C7-BBFB-A5C759BE49DC}">
      <dgm:prSet/>
      <dgm:spPr/>
      <dgm:t>
        <a:bodyPr/>
        <a:lstStyle/>
        <a:p>
          <a:endParaRPr lang="en-US"/>
        </a:p>
      </dgm:t>
    </dgm:pt>
    <dgm:pt modelId="{EF99E9E8-D0E2-4586-AA7A-218235904336}" type="sibTrans" cxnId="{2C3F13F4-950F-46C7-BBFB-A5C759BE49DC}">
      <dgm:prSet/>
      <dgm:spPr/>
      <dgm:t>
        <a:bodyPr/>
        <a:lstStyle/>
        <a:p>
          <a:endParaRPr lang="en-US"/>
        </a:p>
      </dgm:t>
    </dgm:pt>
    <dgm:pt modelId="{BBCE2298-0242-4635-B4D8-797B3A30A01B}">
      <dgm:prSet phldrT="[Text]" custT="1"/>
      <dgm:spPr/>
      <dgm:t>
        <a:bodyPr/>
        <a:lstStyle/>
        <a:p>
          <a:r>
            <a:rPr lang="en-US" sz="2000" dirty="0" err="1" smtClean="0">
              <a:solidFill>
                <a:schemeClr val="tx1"/>
              </a:solidFill>
            </a:rPr>
            <a:t>Asegurar</a:t>
          </a:r>
          <a:r>
            <a:rPr lang="en-US" sz="2000" dirty="0" smtClean="0">
              <a:solidFill>
                <a:schemeClr val="tx1"/>
              </a:solidFill>
            </a:rPr>
            <a:t> </a:t>
          </a:r>
          <a:r>
            <a:rPr lang="en-US" sz="2000" dirty="0" err="1" smtClean="0">
              <a:solidFill>
                <a:schemeClr val="tx1"/>
              </a:solidFill>
            </a:rPr>
            <a:t>recursos</a:t>
          </a:r>
          <a:r>
            <a:rPr lang="en-US" sz="2000" dirty="0" smtClean="0">
              <a:solidFill>
                <a:schemeClr val="tx1"/>
              </a:solidFill>
            </a:rPr>
            <a:t> </a:t>
          </a:r>
          <a:r>
            <a:rPr lang="en-US" sz="2000" dirty="0" err="1" smtClean="0">
              <a:solidFill>
                <a:schemeClr val="tx1"/>
              </a:solidFill>
            </a:rPr>
            <a:t>financieros</a:t>
          </a:r>
          <a:r>
            <a:rPr lang="en-US" sz="2000" dirty="0" smtClean="0">
              <a:solidFill>
                <a:schemeClr val="tx1"/>
              </a:solidFill>
            </a:rPr>
            <a:t> (</a:t>
          </a:r>
          <a:r>
            <a:rPr lang="en-US" sz="2000" dirty="0" err="1" smtClean="0">
              <a:solidFill>
                <a:schemeClr val="tx1"/>
              </a:solidFill>
            </a:rPr>
            <a:t>presupuesto</a:t>
          </a:r>
          <a:r>
            <a:rPr lang="en-US" sz="2000" dirty="0" smtClean="0">
              <a:solidFill>
                <a:schemeClr val="tx1"/>
              </a:solidFill>
            </a:rPr>
            <a:t> </a:t>
          </a:r>
          <a:r>
            <a:rPr lang="en-US" sz="2000" dirty="0" err="1" smtClean="0">
              <a:solidFill>
                <a:schemeClr val="tx1"/>
              </a:solidFill>
            </a:rPr>
            <a:t>preciso</a:t>
          </a:r>
          <a:r>
            <a:rPr lang="en-US" sz="2000" dirty="0" smtClean="0">
              <a:solidFill>
                <a:schemeClr val="tx1"/>
              </a:solidFill>
            </a:rPr>
            <a:t>).</a:t>
          </a:r>
          <a:endParaRPr lang="en-US" sz="2000" dirty="0">
            <a:solidFill>
              <a:schemeClr val="tx1"/>
            </a:solidFill>
          </a:endParaRPr>
        </a:p>
      </dgm:t>
    </dgm:pt>
    <dgm:pt modelId="{CBA1760D-0DBA-452A-B035-365E0A7C892B}" type="parTrans" cxnId="{5641EE77-285F-45EB-A937-88F4920275C9}">
      <dgm:prSet/>
      <dgm:spPr/>
      <dgm:t>
        <a:bodyPr/>
        <a:lstStyle/>
        <a:p>
          <a:endParaRPr lang="en-US"/>
        </a:p>
      </dgm:t>
    </dgm:pt>
    <dgm:pt modelId="{FE6415C1-9CF2-4A0F-8AF6-FFEDE1DBABEF}" type="sibTrans" cxnId="{5641EE77-285F-45EB-A937-88F4920275C9}">
      <dgm:prSet/>
      <dgm:spPr/>
      <dgm:t>
        <a:bodyPr/>
        <a:lstStyle/>
        <a:p>
          <a:endParaRPr lang="en-US"/>
        </a:p>
      </dgm:t>
    </dgm:pt>
    <dgm:pt modelId="{AD6145FC-2B94-4076-BCDA-ED3CF02BC643}">
      <dgm:prSet phldrT="[Text]" custT="1"/>
      <dgm:spPr/>
      <dgm:t>
        <a:bodyPr/>
        <a:lstStyle/>
        <a:p>
          <a:r>
            <a:rPr lang="en-US" sz="2000" dirty="0" err="1" smtClean="0">
              <a:solidFill>
                <a:schemeClr val="tx1"/>
              </a:solidFill>
            </a:rPr>
            <a:t>Determinar</a:t>
          </a:r>
          <a:r>
            <a:rPr lang="en-US" sz="2000" dirty="0" smtClean="0">
              <a:solidFill>
                <a:schemeClr val="tx1"/>
              </a:solidFill>
            </a:rPr>
            <a:t> </a:t>
          </a:r>
          <a:r>
            <a:rPr lang="en-US" sz="2000" dirty="0" err="1" smtClean="0">
              <a:solidFill>
                <a:schemeClr val="tx1"/>
              </a:solidFill>
            </a:rPr>
            <a:t>destino</a:t>
          </a:r>
          <a:r>
            <a:rPr lang="en-US" sz="2000" dirty="0" smtClean="0">
              <a:solidFill>
                <a:schemeClr val="tx1"/>
              </a:solidFill>
            </a:rPr>
            <a:t> final.</a:t>
          </a:r>
          <a:endParaRPr lang="en-US" sz="2000" dirty="0">
            <a:solidFill>
              <a:schemeClr val="tx1"/>
            </a:solidFill>
          </a:endParaRPr>
        </a:p>
      </dgm:t>
    </dgm:pt>
    <dgm:pt modelId="{48C9C295-3FFC-4E11-9855-0E65033568A9}" type="parTrans" cxnId="{3B21F0E0-5FA0-4C9C-AAF4-1D582990A60A}">
      <dgm:prSet/>
      <dgm:spPr/>
      <dgm:t>
        <a:bodyPr/>
        <a:lstStyle/>
        <a:p>
          <a:endParaRPr lang="en-US"/>
        </a:p>
      </dgm:t>
    </dgm:pt>
    <dgm:pt modelId="{B12A0E34-E8D9-49F2-ADFA-D1F32101DBF9}" type="sibTrans" cxnId="{3B21F0E0-5FA0-4C9C-AAF4-1D582990A60A}">
      <dgm:prSet/>
      <dgm:spPr/>
      <dgm:t>
        <a:bodyPr/>
        <a:lstStyle/>
        <a:p>
          <a:endParaRPr lang="en-US"/>
        </a:p>
      </dgm:t>
    </dgm:pt>
    <dgm:pt modelId="{35DE2360-657D-426F-BBF5-94D66C654FB8}">
      <dgm:prSet phldrT="[Text]" custT="1"/>
      <dgm:spPr/>
      <dgm:t>
        <a:bodyPr/>
        <a:lstStyle/>
        <a:p>
          <a:r>
            <a:rPr lang="en-US" sz="2000" dirty="0" err="1" smtClean="0">
              <a:solidFill>
                <a:schemeClr val="tx1"/>
              </a:solidFill>
            </a:rPr>
            <a:t>Estrategia</a:t>
          </a:r>
          <a:r>
            <a:rPr lang="en-US" sz="2000" dirty="0" smtClean="0">
              <a:solidFill>
                <a:schemeClr val="tx1"/>
              </a:solidFill>
            </a:rPr>
            <a:t> de </a:t>
          </a:r>
          <a:r>
            <a:rPr lang="en-US" sz="2000" dirty="0" err="1" smtClean="0">
              <a:solidFill>
                <a:schemeClr val="tx1"/>
              </a:solidFill>
            </a:rPr>
            <a:t>Comunicación</a:t>
          </a:r>
          <a:r>
            <a:rPr lang="en-US" sz="2000" dirty="0" smtClean="0">
              <a:solidFill>
                <a:schemeClr val="tx1"/>
              </a:solidFill>
            </a:rPr>
            <a:t>.</a:t>
          </a:r>
          <a:endParaRPr lang="en-US" sz="2000" dirty="0">
            <a:solidFill>
              <a:schemeClr val="tx1"/>
            </a:solidFill>
          </a:endParaRPr>
        </a:p>
      </dgm:t>
    </dgm:pt>
    <dgm:pt modelId="{6BB1E059-ECA1-4523-9F7B-7204FDD509E5}" type="parTrans" cxnId="{45EC48D6-174D-4E50-8ECC-2A0B63859BCD}">
      <dgm:prSet/>
      <dgm:spPr/>
      <dgm:t>
        <a:bodyPr/>
        <a:lstStyle/>
        <a:p>
          <a:endParaRPr lang="en-US"/>
        </a:p>
      </dgm:t>
    </dgm:pt>
    <dgm:pt modelId="{7FEDCA08-115D-47AD-B3AB-F8B752EB6412}" type="sibTrans" cxnId="{45EC48D6-174D-4E50-8ECC-2A0B63859BCD}">
      <dgm:prSet/>
      <dgm:spPr/>
      <dgm:t>
        <a:bodyPr/>
        <a:lstStyle/>
        <a:p>
          <a:endParaRPr lang="en-US"/>
        </a:p>
      </dgm:t>
    </dgm:pt>
    <dgm:pt modelId="{99F14765-DCD6-4367-A0C6-E7A14B323FEA}">
      <dgm:prSet phldrT="[Text]" custT="1"/>
      <dgm:spPr/>
      <dgm:t>
        <a:bodyPr/>
        <a:lstStyle/>
        <a:p>
          <a:r>
            <a:rPr lang="en-US" sz="2000" dirty="0" err="1" smtClean="0">
              <a:solidFill>
                <a:schemeClr val="tx1"/>
              </a:solidFill>
            </a:rPr>
            <a:t>Actualización</a:t>
          </a:r>
          <a:r>
            <a:rPr lang="en-US" sz="2000" dirty="0" smtClean="0">
              <a:solidFill>
                <a:schemeClr val="tx1"/>
              </a:solidFill>
            </a:rPr>
            <a:t> Sistema de </a:t>
          </a:r>
          <a:r>
            <a:rPr lang="en-US" sz="2000" dirty="0" err="1" smtClean="0">
              <a:solidFill>
                <a:schemeClr val="tx1"/>
              </a:solidFill>
            </a:rPr>
            <a:t>información</a:t>
          </a:r>
          <a:r>
            <a:rPr lang="en-US" sz="2000" dirty="0" smtClean="0">
              <a:solidFill>
                <a:schemeClr val="tx1"/>
              </a:solidFill>
            </a:rPr>
            <a:t>.</a:t>
          </a:r>
          <a:endParaRPr lang="en-US" sz="2000" dirty="0">
            <a:solidFill>
              <a:schemeClr val="tx1"/>
            </a:solidFill>
          </a:endParaRPr>
        </a:p>
      </dgm:t>
    </dgm:pt>
    <dgm:pt modelId="{DCD219DF-1EF1-4128-BFF2-31B3BA66A87F}" type="parTrans" cxnId="{A2C008FD-FE49-49E5-8428-FB8EAEDD70D5}">
      <dgm:prSet/>
      <dgm:spPr/>
      <dgm:t>
        <a:bodyPr/>
        <a:lstStyle/>
        <a:p>
          <a:endParaRPr lang="en-US"/>
        </a:p>
      </dgm:t>
    </dgm:pt>
    <dgm:pt modelId="{269E3DA4-01DA-4E37-8E8E-98E5EABFBE24}" type="sibTrans" cxnId="{A2C008FD-FE49-49E5-8428-FB8EAEDD70D5}">
      <dgm:prSet/>
      <dgm:spPr/>
      <dgm:t>
        <a:bodyPr/>
        <a:lstStyle/>
        <a:p>
          <a:endParaRPr lang="en-US"/>
        </a:p>
      </dgm:t>
    </dgm:pt>
    <dgm:pt modelId="{B7C2C5E9-9FDB-4F88-B067-B9948ADD969C}">
      <dgm:prSet phldrT="[Text]" custT="1"/>
      <dgm:spPr/>
      <dgm:t>
        <a:bodyPr/>
        <a:lstStyle/>
        <a:p>
          <a:r>
            <a:rPr lang="es-ES" sz="2000" noProof="0" dirty="0" smtClean="0">
              <a:solidFill>
                <a:schemeClr val="tx1"/>
              </a:solidFill>
            </a:rPr>
            <a:t>Determinar la fecha del </a:t>
          </a:r>
          <a:r>
            <a:rPr lang="es-ES" sz="2000" noProof="0" dirty="0" err="1" smtClean="0">
              <a:solidFill>
                <a:schemeClr val="tx1"/>
              </a:solidFill>
            </a:rPr>
            <a:t>switch</a:t>
          </a:r>
          <a:r>
            <a:rPr lang="es-ES" sz="2000" noProof="0" dirty="0" smtClean="0">
              <a:solidFill>
                <a:schemeClr val="tx1"/>
              </a:solidFill>
            </a:rPr>
            <a:t>.</a:t>
          </a:r>
          <a:endParaRPr lang="en-US" sz="2000" dirty="0">
            <a:solidFill>
              <a:schemeClr val="tx1"/>
            </a:solidFill>
          </a:endParaRPr>
        </a:p>
      </dgm:t>
    </dgm:pt>
    <dgm:pt modelId="{E3EDAE65-C6DD-41B9-8F4A-8B42461FAAED}" type="parTrans" cxnId="{2147B975-C530-44E7-9FC2-70F9B4F26F74}">
      <dgm:prSet/>
      <dgm:spPr/>
      <dgm:t>
        <a:bodyPr/>
        <a:lstStyle/>
        <a:p>
          <a:endParaRPr lang="es-PE"/>
        </a:p>
      </dgm:t>
    </dgm:pt>
    <dgm:pt modelId="{3A1CF0A4-C614-4832-BAAC-8BC7F5AA070F}" type="sibTrans" cxnId="{2147B975-C530-44E7-9FC2-70F9B4F26F74}">
      <dgm:prSet/>
      <dgm:spPr/>
      <dgm:t>
        <a:bodyPr/>
        <a:lstStyle/>
        <a:p>
          <a:endParaRPr lang="es-PE"/>
        </a:p>
      </dgm:t>
    </dgm:pt>
    <dgm:pt modelId="{15C7FCAC-CE04-49A4-BD57-EF66A1CE7C2C}" type="pres">
      <dgm:prSet presAssocID="{8E148D50-B3C8-4EBC-836A-825F5BDAAC25}" presName="Name0" presStyleCnt="0">
        <dgm:presLayoutVars>
          <dgm:dir/>
          <dgm:animLvl val="lvl"/>
          <dgm:resizeHandles/>
        </dgm:presLayoutVars>
      </dgm:prSet>
      <dgm:spPr/>
      <dgm:t>
        <a:bodyPr/>
        <a:lstStyle/>
        <a:p>
          <a:endParaRPr lang="en-US"/>
        </a:p>
      </dgm:t>
    </dgm:pt>
    <dgm:pt modelId="{1E41134E-B91D-43D3-923A-30D932B79CCB}" type="pres">
      <dgm:prSet presAssocID="{7679FDA1-9607-441D-9C4F-836387D43D1E}" presName="linNode" presStyleCnt="0"/>
      <dgm:spPr/>
    </dgm:pt>
    <dgm:pt modelId="{7342E107-AB6B-469A-9EFE-F6E7B2E6BE0D}" type="pres">
      <dgm:prSet presAssocID="{7679FDA1-9607-441D-9C4F-836387D43D1E}" presName="parentShp" presStyleLbl="node1" presStyleIdx="0" presStyleCnt="1" custScaleX="80294" custLinFactNeighborX="-5669" custLinFactNeighborY="303">
        <dgm:presLayoutVars>
          <dgm:bulletEnabled val="1"/>
        </dgm:presLayoutVars>
      </dgm:prSet>
      <dgm:spPr/>
      <dgm:t>
        <a:bodyPr/>
        <a:lstStyle/>
        <a:p>
          <a:endParaRPr lang="en-US"/>
        </a:p>
      </dgm:t>
    </dgm:pt>
    <dgm:pt modelId="{64A3477F-8767-4F8F-AF68-55E8F2DE08C5}" type="pres">
      <dgm:prSet presAssocID="{7679FDA1-9607-441D-9C4F-836387D43D1E}" presName="childShp" presStyleLbl="bgAccFollowNode1" presStyleIdx="0" presStyleCnt="1" custScaleX="111069">
        <dgm:presLayoutVars>
          <dgm:bulletEnabled val="1"/>
        </dgm:presLayoutVars>
      </dgm:prSet>
      <dgm:spPr/>
      <dgm:t>
        <a:bodyPr/>
        <a:lstStyle/>
        <a:p>
          <a:endParaRPr lang="en-US"/>
        </a:p>
      </dgm:t>
    </dgm:pt>
  </dgm:ptLst>
  <dgm:cxnLst>
    <dgm:cxn modelId="{200467E8-CC4A-43F1-9CBF-EDA71D5B9E41}" type="presOf" srcId="{BBCE2298-0242-4635-B4D8-797B3A30A01B}" destId="{64A3477F-8767-4F8F-AF68-55E8F2DE08C5}" srcOrd="0" destOrd="2" presId="urn:microsoft.com/office/officeart/2005/8/layout/vList6"/>
    <dgm:cxn modelId="{EB86D080-AE56-4DD4-ADE0-0FA94410C3F9}" type="presOf" srcId="{B7C2C5E9-9FDB-4F88-B067-B9948ADD969C}" destId="{64A3477F-8767-4F8F-AF68-55E8F2DE08C5}" srcOrd="0" destOrd="7" presId="urn:microsoft.com/office/officeart/2005/8/layout/vList6"/>
    <dgm:cxn modelId="{67754063-5C28-4392-99FF-DC44E4F3668A}" type="presOf" srcId="{A7A990B0-FF4A-4C0D-AC75-75AAC1DDE5DA}" destId="{64A3477F-8767-4F8F-AF68-55E8F2DE08C5}" srcOrd="0" destOrd="3" presId="urn:microsoft.com/office/officeart/2005/8/layout/vList6"/>
    <dgm:cxn modelId="{3B21F0E0-5FA0-4C9C-AAF4-1D582990A60A}" srcId="{7679FDA1-9607-441D-9C4F-836387D43D1E}" destId="{AD6145FC-2B94-4076-BCDA-ED3CF02BC643}" srcOrd="5" destOrd="0" parTransId="{48C9C295-3FFC-4E11-9855-0E65033568A9}" sibTransId="{B12A0E34-E8D9-49F2-ADFA-D1F32101DBF9}"/>
    <dgm:cxn modelId="{D91B77C4-5E6A-40EC-A8AB-E25690DC20E5}" type="presOf" srcId="{F2E25195-F7CF-4710-BFE2-997DF76A914B}" destId="{64A3477F-8767-4F8F-AF68-55E8F2DE08C5}" srcOrd="0" destOrd="1" presId="urn:microsoft.com/office/officeart/2005/8/layout/vList6"/>
    <dgm:cxn modelId="{D16E1274-345A-4820-92A8-2812165DDD58}" type="presOf" srcId="{99F14765-DCD6-4367-A0C6-E7A14B323FEA}" destId="{64A3477F-8767-4F8F-AF68-55E8F2DE08C5}" srcOrd="0" destOrd="4" presId="urn:microsoft.com/office/officeart/2005/8/layout/vList6"/>
    <dgm:cxn modelId="{54017D6F-A415-4E31-BAA5-77A55B02861A}" type="presOf" srcId="{7679FDA1-9607-441D-9C4F-836387D43D1E}" destId="{7342E107-AB6B-469A-9EFE-F6E7B2E6BE0D}" srcOrd="0" destOrd="0" presId="urn:microsoft.com/office/officeart/2005/8/layout/vList6"/>
    <dgm:cxn modelId="{A2C008FD-FE49-49E5-8428-FB8EAEDD70D5}" srcId="{7679FDA1-9607-441D-9C4F-836387D43D1E}" destId="{99F14765-DCD6-4367-A0C6-E7A14B323FEA}" srcOrd="4" destOrd="0" parTransId="{DCD219DF-1EF1-4128-BFF2-31B3BA66A87F}" sibTransId="{269E3DA4-01DA-4E37-8E8E-98E5EABFBE24}"/>
    <dgm:cxn modelId="{3CD9199A-B52A-459B-918B-33AEA4FBFD98}" srcId="{8E148D50-B3C8-4EBC-836A-825F5BDAAC25}" destId="{7679FDA1-9607-441D-9C4F-836387D43D1E}" srcOrd="0" destOrd="0" parTransId="{7D5AB250-3F74-41CC-9B9E-F6CC9088B9D3}" sibTransId="{A96B20F5-F952-4A75-9BC0-E4D986EFF287}"/>
    <dgm:cxn modelId="{2C3F13F4-950F-46C7-BBFB-A5C759BE49DC}" srcId="{7679FDA1-9607-441D-9C4F-836387D43D1E}" destId="{A7A990B0-FF4A-4C0D-AC75-75AAC1DDE5DA}" srcOrd="3" destOrd="0" parTransId="{B3DE539A-351C-4386-92FD-8D0E58C71425}" sibTransId="{EF99E9E8-D0E2-4586-AA7A-218235904336}"/>
    <dgm:cxn modelId="{2147B975-C530-44E7-9FC2-70F9B4F26F74}" srcId="{7679FDA1-9607-441D-9C4F-836387D43D1E}" destId="{B7C2C5E9-9FDB-4F88-B067-B9948ADD969C}" srcOrd="7" destOrd="0" parTransId="{E3EDAE65-C6DD-41B9-8F4A-8B42461FAAED}" sibTransId="{3A1CF0A4-C614-4832-BAAC-8BC7F5AA070F}"/>
    <dgm:cxn modelId="{2C03A461-27BF-4692-B25E-D37F0C2643F8}" type="presOf" srcId="{8E148D50-B3C8-4EBC-836A-825F5BDAAC25}" destId="{15C7FCAC-CE04-49A4-BD57-EF66A1CE7C2C}" srcOrd="0" destOrd="0" presId="urn:microsoft.com/office/officeart/2005/8/layout/vList6"/>
    <dgm:cxn modelId="{45EC48D6-174D-4E50-8ECC-2A0B63859BCD}" srcId="{7679FDA1-9607-441D-9C4F-836387D43D1E}" destId="{35DE2360-657D-426F-BBF5-94D66C654FB8}" srcOrd="6" destOrd="0" parTransId="{6BB1E059-ECA1-4523-9F7B-7204FDD509E5}" sibTransId="{7FEDCA08-115D-47AD-B3AB-F8B752EB6412}"/>
    <dgm:cxn modelId="{5641EE77-285F-45EB-A937-88F4920275C9}" srcId="{7679FDA1-9607-441D-9C4F-836387D43D1E}" destId="{BBCE2298-0242-4635-B4D8-797B3A30A01B}" srcOrd="2" destOrd="0" parTransId="{CBA1760D-0DBA-452A-B035-365E0A7C892B}" sibTransId="{FE6415C1-9CF2-4A0F-8AF6-FFEDE1DBABEF}"/>
    <dgm:cxn modelId="{5270D43F-C074-4C30-8B5D-1E0D6D0C3EFF}" srcId="{7679FDA1-9607-441D-9C4F-836387D43D1E}" destId="{F2E25195-F7CF-4710-BFE2-997DF76A914B}" srcOrd="1" destOrd="0" parTransId="{02B1D770-9FF2-465E-94AB-637511A704C5}" sibTransId="{8A858CDF-CE38-458A-AC53-1B6D3093BB16}"/>
    <dgm:cxn modelId="{068D99D5-1A8E-4467-AFDD-9268E50E3546}" type="presOf" srcId="{AD6145FC-2B94-4076-BCDA-ED3CF02BC643}" destId="{64A3477F-8767-4F8F-AF68-55E8F2DE08C5}" srcOrd="0" destOrd="5" presId="urn:microsoft.com/office/officeart/2005/8/layout/vList6"/>
    <dgm:cxn modelId="{73169D6D-A5C2-477F-B81C-47AD3E92C52C}" type="presOf" srcId="{35DE2360-657D-426F-BBF5-94D66C654FB8}" destId="{64A3477F-8767-4F8F-AF68-55E8F2DE08C5}" srcOrd="0" destOrd="6" presId="urn:microsoft.com/office/officeart/2005/8/layout/vList6"/>
    <dgm:cxn modelId="{9EF108E3-F4C9-43BF-BD1F-16FF373ED1A6}" type="presOf" srcId="{9BA7622D-E0EF-4AD2-A719-0758D753983E}" destId="{64A3477F-8767-4F8F-AF68-55E8F2DE08C5}" srcOrd="0" destOrd="0" presId="urn:microsoft.com/office/officeart/2005/8/layout/vList6"/>
    <dgm:cxn modelId="{B809C08D-C2BF-4A2B-A247-75F744877D10}" srcId="{7679FDA1-9607-441D-9C4F-836387D43D1E}" destId="{9BA7622D-E0EF-4AD2-A719-0758D753983E}" srcOrd="0" destOrd="0" parTransId="{38594C6F-B337-4841-BF45-850AD1CF8EE7}" sibTransId="{E815CB02-7210-45AF-B0EF-3C54F598F097}"/>
    <dgm:cxn modelId="{36271C09-6A89-4B8A-8EF8-C559F4A84439}" type="presParOf" srcId="{15C7FCAC-CE04-49A4-BD57-EF66A1CE7C2C}" destId="{1E41134E-B91D-43D3-923A-30D932B79CCB}" srcOrd="0" destOrd="0" presId="urn:microsoft.com/office/officeart/2005/8/layout/vList6"/>
    <dgm:cxn modelId="{529A0983-34E4-4F0F-AE20-C5950ED3E791}" type="presParOf" srcId="{1E41134E-B91D-43D3-923A-30D932B79CCB}" destId="{7342E107-AB6B-469A-9EFE-F6E7B2E6BE0D}" srcOrd="0" destOrd="0" presId="urn:microsoft.com/office/officeart/2005/8/layout/vList6"/>
    <dgm:cxn modelId="{3E635C96-E356-4A19-9019-8C9BFC2A639E}" type="presParOf" srcId="{1E41134E-B91D-43D3-923A-30D932B79CCB}" destId="{64A3477F-8767-4F8F-AF68-55E8F2DE08C5}"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9056EF6-B733-4805-8C15-8C3C3C2FC1BB}" type="doc">
      <dgm:prSet loTypeId="urn:microsoft.com/office/officeart/2005/8/layout/vList2" loCatId="list" qsTypeId="urn:microsoft.com/office/officeart/2005/8/quickstyle/simple1" qsCatId="simple" csTypeId="urn:microsoft.com/office/officeart/2005/8/colors/colorful1#2" csCatId="colorful" phldr="1"/>
      <dgm:spPr/>
      <dgm:t>
        <a:bodyPr/>
        <a:lstStyle/>
        <a:p>
          <a:endParaRPr lang="en-US"/>
        </a:p>
      </dgm:t>
    </dgm:pt>
    <dgm:pt modelId="{BA1D17CE-AFB5-4DD0-9A0D-C9A2F60E6408}">
      <dgm:prSet phldrT="[Text]"/>
      <dgm:spPr>
        <a:solidFill>
          <a:schemeClr val="accent2">
            <a:lumMod val="75000"/>
          </a:schemeClr>
        </a:solidFill>
      </dgm:spPr>
      <dgm:t>
        <a:bodyPr/>
        <a:lstStyle/>
        <a:p>
          <a:pPr algn="ctr"/>
          <a:r>
            <a:rPr lang="es-ES" b="1" dirty="0" smtClean="0">
              <a:latin typeface="+mj-lt"/>
            </a:rPr>
            <a:t>Monitoreo del stock</a:t>
          </a:r>
          <a:endParaRPr lang="en-US" b="1" dirty="0"/>
        </a:p>
      </dgm:t>
    </dgm:pt>
    <dgm:pt modelId="{6E79A33B-580B-4D04-B92A-FA9441EB6A63}" type="parTrans" cxnId="{5F457847-60B8-4FCE-A567-6768D0A848C4}">
      <dgm:prSet/>
      <dgm:spPr/>
      <dgm:t>
        <a:bodyPr/>
        <a:lstStyle/>
        <a:p>
          <a:endParaRPr lang="en-US" b="1"/>
        </a:p>
      </dgm:t>
    </dgm:pt>
    <dgm:pt modelId="{B4253ACA-EA00-4F15-9A48-B6246A8D309E}" type="sibTrans" cxnId="{5F457847-60B8-4FCE-A567-6768D0A848C4}">
      <dgm:prSet/>
      <dgm:spPr/>
      <dgm:t>
        <a:bodyPr/>
        <a:lstStyle/>
        <a:p>
          <a:endParaRPr lang="en-US" b="1"/>
        </a:p>
      </dgm:t>
    </dgm:pt>
    <dgm:pt modelId="{C25E96B0-522C-46E9-BE84-545992EE5B26}">
      <dgm:prSet/>
      <dgm:spPr>
        <a:solidFill>
          <a:schemeClr val="accent2">
            <a:lumMod val="60000"/>
            <a:lumOff val="40000"/>
          </a:schemeClr>
        </a:solidFill>
      </dgm:spPr>
      <dgm:t>
        <a:bodyPr/>
        <a:lstStyle/>
        <a:p>
          <a:pPr algn="ctr"/>
          <a:r>
            <a:rPr lang="es-ES" b="1" dirty="0" smtClean="0">
              <a:solidFill>
                <a:schemeClr val="tx1"/>
              </a:solidFill>
              <a:latin typeface="+mj-lt"/>
            </a:rPr>
            <a:t>Adecuación de la cadena de frío: </a:t>
          </a:r>
          <a:r>
            <a:rPr lang="es-ES" b="1" dirty="0" err="1" smtClean="0">
              <a:solidFill>
                <a:schemeClr val="tx1"/>
              </a:solidFill>
              <a:latin typeface="+mj-lt"/>
            </a:rPr>
            <a:t>tOPV</a:t>
          </a:r>
          <a:r>
            <a:rPr lang="es-ES" b="1" dirty="0" smtClean="0">
              <a:solidFill>
                <a:schemeClr val="tx1"/>
              </a:solidFill>
              <a:latin typeface="+mj-lt"/>
            </a:rPr>
            <a:t> y </a:t>
          </a:r>
          <a:r>
            <a:rPr lang="es-ES" b="1" dirty="0" err="1" smtClean="0">
              <a:solidFill>
                <a:schemeClr val="tx1"/>
              </a:solidFill>
              <a:latin typeface="+mj-lt"/>
            </a:rPr>
            <a:t>bOPV</a:t>
          </a:r>
          <a:endParaRPr lang="es-ES" b="1" dirty="0">
            <a:solidFill>
              <a:schemeClr val="tx1"/>
            </a:solidFill>
            <a:latin typeface="+mj-lt"/>
          </a:endParaRPr>
        </a:p>
      </dgm:t>
    </dgm:pt>
    <dgm:pt modelId="{4B238CA2-8E70-4A5D-BE8C-2C5CDF50EED2}" type="parTrans" cxnId="{B4C1E851-D014-429D-B524-B90A129347B5}">
      <dgm:prSet/>
      <dgm:spPr/>
      <dgm:t>
        <a:bodyPr/>
        <a:lstStyle/>
        <a:p>
          <a:endParaRPr lang="en-US" b="1"/>
        </a:p>
      </dgm:t>
    </dgm:pt>
    <dgm:pt modelId="{D380BBC2-85B3-4BF0-8129-79E65338C1CA}" type="sibTrans" cxnId="{B4C1E851-D014-429D-B524-B90A129347B5}">
      <dgm:prSet/>
      <dgm:spPr/>
      <dgm:t>
        <a:bodyPr/>
        <a:lstStyle/>
        <a:p>
          <a:endParaRPr lang="en-US" b="1"/>
        </a:p>
      </dgm:t>
    </dgm:pt>
    <dgm:pt modelId="{F58CDFF8-BC48-4E9E-A6CA-F3CF7DC5072E}">
      <dgm:prSet/>
      <dgm:spPr>
        <a:solidFill>
          <a:schemeClr val="accent2">
            <a:lumMod val="75000"/>
          </a:schemeClr>
        </a:solidFill>
      </dgm:spPr>
      <dgm:t>
        <a:bodyPr/>
        <a:lstStyle/>
        <a:p>
          <a:pPr algn="ctr"/>
          <a:r>
            <a:rPr lang="es-ES" b="1" dirty="0" smtClean="0">
              <a:latin typeface="+mj-lt"/>
            </a:rPr>
            <a:t>Capacitación del personal de salud</a:t>
          </a:r>
          <a:endParaRPr lang="es-ES" b="1" dirty="0">
            <a:latin typeface="+mj-lt"/>
          </a:endParaRPr>
        </a:p>
      </dgm:t>
    </dgm:pt>
    <dgm:pt modelId="{2FC95CB2-FC7D-4190-A7A7-897B8666E4E7}" type="parTrans" cxnId="{DD089305-8027-4B08-AC1E-9E5872AE2B04}">
      <dgm:prSet/>
      <dgm:spPr/>
      <dgm:t>
        <a:bodyPr/>
        <a:lstStyle/>
        <a:p>
          <a:endParaRPr lang="en-US" b="1"/>
        </a:p>
      </dgm:t>
    </dgm:pt>
    <dgm:pt modelId="{F4288581-CBA9-4E46-8254-C722DBA0C2B0}" type="sibTrans" cxnId="{DD089305-8027-4B08-AC1E-9E5872AE2B04}">
      <dgm:prSet/>
      <dgm:spPr/>
      <dgm:t>
        <a:bodyPr/>
        <a:lstStyle/>
        <a:p>
          <a:endParaRPr lang="en-US" b="1"/>
        </a:p>
      </dgm:t>
    </dgm:pt>
    <dgm:pt modelId="{14331800-2437-48C7-9243-20D32ECCDE34}">
      <dgm:prSet/>
      <dgm:spPr>
        <a:solidFill>
          <a:schemeClr val="accent2">
            <a:lumMod val="60000"/>
            <a:lumOff val="40000"/>
          </a:schemeClr>
        </a:solidFill>
      </dgm:spPr>
      <dgm:t>
        <a:bodyPr/>
        <a:lstStyle/>
        <a:p>
          <a:pPr algn="ctr"/>
          <a:r>
            <a:rPr lang="es-ES" b="1" dirty="0" smtClean="0">
              <a:solidFill>
                <a:schemeClr val="tx1"/>
              </a:solidFill>
              <a:latin typeface="+mj-lt"/>
            </a:rPr>
            <a:t>Remoción de la vacuna </a:t>
          </a:r>
          <a:r>
            <a:rPr lang="es-ES" b="1" dirty="0" err="1" smtClean="0">
              <a:solidFill>
                <a:schemeClr val="tx1"/>
              </a:solidFill>
              <a:latin typeface="+mj-lt"/>
            </a:rPr>
            <a:t>tOPV</a:t>
          </a:r>
          <a:r>
            <a:rPr lang="es-ES" b="1" dirty="0" smtClean="0">
              <a:solidFill>
                <a:schemeClr val="tx1"/>
              </a:solidFill>
              <a:latin typeface="+mj-lt"/>
            </a:rPr>
            <a:t> (transporte)</a:t>
          </a:r>
          <a:endParaRPr lang="es-ES" b="1" dirty="0">
            <a:solidFill>
              <a:schemeClr val="tx1"/>
            </a:solidFill>
            <a:latin typeface="+mj-lt"/>
          </a:endParaRPr>
        </a:p>
      </dgm:t>
    </dgm:pt>
    <dgm:pt modelId="{B0BCFE04-DE61-43F4-8607-D2064C4E9183}" type="parTrans" cxnId="{519255D0-8EA0-4DA9-94B1-DD99A8C4E580}">
      <dgm:prSet/>
      <dgm:spPr/>
      <dgm:t>
        <a:bodyPr/>
        <a:lstStyle/>
        <a:p>
          <a:endParaRPr lang="en-US" b="1"/>
        </a:p>
      </dgm:t>
    </dgm:pt>
    <dgm:pt modelId="{FFFECC3C-37FA-491E-9972-782B0DD99216}" type="sibTrans" cxnId="{519255D0-8EA0-4DA9-94B1-DD99A8C4E580}">
      <dgm:prSet/>
      <dgm:spPr/>
      <dgm:t>
        <a:bodyPr/>
        <a:lstStyle/>
        <a:p>
          <a:endParaRPr lang="en-US" b="1"/>
        </a:p>
      </dgm:t>
    </dgm:pt>
    <dgm:pt modelId="{3A2114D5-132F-465E-B293-5EB516627F4F}">
      <dgm:prSet/>
      <dgm:spPr>
        <a:solidFill>
          <a:schemeClr val="accent2">
            <a:lumMod val="75000"/>
          </a:schemeClr>
        </a:solidFill>
      </dgm:spPr>
      <dgm:t>
        <a:bodyPr/>
        <a:lstStyle/>
        <a:p>
          <a:pPr algn="ctr"/>
          <a:r>
            <a:rPr lang="es-ES" b="1" dirty="0" smtClean="0">
              <a:latin typeface="+mj-lt"/>
            </a:rPr>
            <a:t>Destrucción del stock residual de </a:t>
          </a:r>
          <a:r>
            <a:rPr lang="es-ES" b="1" dirty="0" err="1" smtClean="0">
              <a:latin typeface="+mj-lt"/>
            </a:rPr>
            <a:t>tOPV</a:t>
          </a:r>
          <a:endParaRPr lang="es-ES" b="1" dirty="0">
            <a:latin typeface="+mj-lt"/>
          </a:endParaRPr>
        </a:p>
      </dgm:t>
    </dgm:pt>
    <dgm:pt modelId="{9B4D109F-60EA-4F99-A99A-B18ED79ABA53}" type="parTrans" cxnId="{005409E6-E051-41B8-A20A-96099426B7EB}">
      <dgm:prSet/>
      <dgm:spPr/>
      <dgm:t>
        <a:bodyPr/>
        <a:lstStyle/>
        <a:p>
          <a:endParaRPr lang="en-US" b="1"/>
        </a:p>
      </dgm:t>
    </dgm:pt>
    <dgm:pt modelId="{85B901F4-5120-4437-827E-509453843567}" type="sibTrans" cxnId="{005409E6-E051-41B8-A20A-96099426B7EB}">
      <dgm:prSet/>
      <dgm:spPr/>
      <dgm:t>
        <a:bodyPr/>
        <a:lstStyle/>
        <a:p>
          <a:endParaRPr lang="en-US" b="1"/>
        </a:p>
      </dgm:t>
    </dgm:pt>
    <dgm:pt modelId="{B82F8EFC-5A91-4FB2-8D4E-E0328AE922A7}">
      <dgm:prSet/>
      <dgm:spPr>
        <a:solidFill>
          <a:schemeClr val="accent2">
            <a:lumMod val="60000"/>
            <a:lumOff val="40000"/>
          </a:schemeClr>
        </a:solidFill>
      </dgm:spPr>
      <dgm:t>
        <a:bodyPr/>
        <a:lstStyle/>
        <a:p>
          <a:pPr algn="ctr"/>
          <a:r>
            <a:rPr lang="es-ES" b="1" dirty="0" smtClean="0">
              <a:solidFill>
                <a:schemeClr val="tx1"/>
              </a:solidFill>
              <a:latin typeface="+mj-lt"/>
            </a:rPr>
            <a:t>Comunicación</a:t>
          </a:r>
          <a:endParaRPr lang="es-ES" b="1" dirty="0">
            <a:solidFill>
              <a:schemeClr val="tx1"/>
            </a:solidFill>
            <a:latin typeface="+mj-lt"/>
          </a:endParaRPr>
        </a:p>
      </dgm:t>
    </dgm:pt>
    <dgm:pt modelId="{BE48907F-8B8F-4A2D-9DD6-3076CE8E8A81}" type="parTrans" cxnId="{D7DB2724-8AF7-4A68-8727-B9B0F73E1E15}">
      <dgm:prSet/>
      <dgm:spPr/>
      <dgm:t>
        <a:bodyPr/>
        <a:lstStyle/>
        <a:p>
          <a:endParaRPr lang="en-US" b="1"/>
        </a:p>
      </dgm:t>
    </dgm:pt>
    <dgm:pt modelId="{F4791AC1-0E45-4877-B017-2C49F8EB3448}" type="sibTrans" cxnId="{D7DB2724-8AF7-4A68-8727-B9B0F73E1E15}">
      <dgm:prSet/>
      <dgm:spPr/>
      <dgm:t>
        <a:bodyPr/>
        <a:lstStyle/>
        <a:p>
          <a:endParaRPr lang="en-US" b="1"/>
        </a:p>
      </dgm:t>
    </dgm:pt>
    <dgm:pt modelId="{6114D5DA-FB8B-4BB5-912D-5CDBFD75F80F}">
      <dgm:prSet/>
      <dgm:spPr>
        <a:solidFill>
          <a:schemeClr val="accent2">
            <a:lumMod val="75000"/>
          </a:schemeClr>
        </a:solidFill>
      </dgm:spPr>
      <dgm:t>
        <a:bodyPr/>
        <a:lstStyle/>
        <a:p>
          <a:pPr algn="ctr"/>
          <a:r>
            <a:rPr lang="es-ES" b="1" dirty="0" smtClean="0">
              <a:latin typeface="+mj-lt"/>
            </a:rPr>
            <a:t>Otros: monitoreo y supervisión ….</a:t>
          </a:r>
          <a:endParaRPr lang="es-ES" b="1" dirty="0">
            <a:latin typeface="+mj-lt"/>
          </a:endParaRPr>
        </a:p>
      </dgm:t>
    </dgm:pt>
    <dgm:pt modelId="{DD5A13DF-3C19-495A-9ECD-C6F346B5046C}" type="parTrans" cxnId="{7C00F0DD-9DBA-4D48-86A4-C3C18EB84E9B}">
      <dgm:prSet/>
      <dgm:spPr/>
      <dgm:t>
        <a:bodyPr/>
        <a:lstStyle/>
        <a:p>
          <a:endParaRPr lang="en-US"/>
        </a:p>
      </dgm:t>
    </dgm:pt>
    <dgm:pt modelId="{46DD37B6-AC3E-4615-9AD4-9E94E8F9BA3E}" type="sibTrans" cxnId="{7C00F0DD-9DBA-4D48-86A4-C3C18EB84E9B}">
      <dgm:prSet/>
      <dgm:spPr/>
      <dgm:t>
        <a:bodyPr/>
        <a:lstStyle/>
        <a:p>
          <a:endParaRPr lang="en-US"/>
        </a:p>
      </dgm:t>
    </dgm:pt>
    <dgm:pt modelId="{0E808E3E-AA43-4CF8-B9EC-6998AD523CFD}" type="pres">
      <dgm:prSet presAssocID="{09056EF6-B733-4805-8C15-8C3C3C2FC1BB}" presName="linear" presStyleCnt="0">
        <dgm:presLayoutVars>
          <dgm:animLvl val="lvl"/>
          <dgm:resizeHandles val="exact"/>
        </dgm:presLayoutVars>
      </dgm:prSet>
      <dgm:spPr/>
      <dgm:t>
        <a:bodyPr/>
        <a:lstStyle/>
        <a:p>
          <a:endParaRPr lang="en-US"/>
        </a:p>
      </dgm:t>
    </dgm:pt>
    <dgm:pt modelId="{7EDFF40F-25AA-4B0C-BE58-42CAAC673B38}" type="pres">
      <dgm:prSet presAssocID="{BA1D17CE-AFB5-4DD0-9A0D-C9A2F60E6408}" presName="parentText" presStyleLbl="node1" presStyleIdx="0" presStyleCnt="7">
        <dgm:presLayoutVars>
          <dgm:chMax val="0"/>
          <dgm:bulletEnabled val="1"/>
        </dgm:presLayoutVars>
      </dgm:prSet>
      <dgm:spPr/>
      <dgm:t>
        <a:bodyPr/>
        <a:lstStyle/>
        <a:p>
          <a:endParaRPr lang="en-US"/>
        </a:p>
      </dgm:t>
    </dgm:pt>
    <dgm:pt modelId="{42CBA81C-A13E-4510-AD5E-BF0E22042881}" type="pres">
      <dgm:prSet presAssocID="{B4253ACA-EA00-4F15-9A48-B6246A8D309E}" presName="spacer" presStyleCnt="0"/>
      <dgm:spPr/>
    </dgm:pt>
    <dgm:pt modelId="{E99F926A-AFD9-4555-85F0-E183EF06293D}" type="pres">
      <dgm:prSet presAssocID="{C25E96B0-522C-46E9-BE84-545992EE5B26}" presName="parentText" presStyleLbl="node1" presStyleIdx="1" presStyleCnt="7">
        <dgm:presLayoutVars>
          <dgm:chMax val="0"/>
          <dgm:bulletEnabled val="1"/>
        </dgm:presLayoutVars>
      </dgm:prSet>
      <dgm:spPr/>
      <dgm:t>
        <a:bodyPr/>
        <a:lstStyle/>
        <a:p>
          <a:endParaRPr lang="en-US"/>
        </a:p>
      </dgm:t>
    </dgm:pt>
    <dgm:pt modelId="{FF9546AF-8696-4231-BD72-788DFA6B9041}" type="pres">
      <dgm:prSet presAssocID="{D380BBC2-85B3-4BF0-8129-79E65338C1CA}" presName="spacer" presStyleCnt="0"/>
      <dgm:spPr/>
    </dgm:pt>
    <dgm:pt modelId="{FEF931D1-40E6-4C36-8545-14E0DBAE113C}" type="pres">
      <dgm:prSet presAssocID="{F58CDFF8-BC48-4E9E-A6CA-F3CF7DC5072E}" presName="parentText" presStyleLbl="node1" presStyleIdx="2" presStyleCnt="7">
        <dgm:presLayoutVars>
          <dgm:chMax val="0"/>
          <dgm:bulletEnabled val="1"/>
        </dgm:presLayoutVars>
      </dgm:prSet>
      <dgm:spPr/>
      <dgm:t>
        <a:bodyPr/>
        <a:lstStyle/>
        <a:p>
          <a:endParaRPr lang="en-US"/>
        </a:p>
      </dgm:t>
    </dgm:pt>
    <dgm:pt modelId="{4538F8A8-28F8-4116-935D-42159C5B1885}" type="pres">
      <dgm:prSet presAssocID="{F4288581-CBA9-4E46-8254-C722DBA0C2B0}" presName="spacer" presStyleCnt="0"/>
      <dgm:spPr/>
    </dgm:pt>
    <dgm:pt modelId="{73B22BB5-3A04-4274-A766-902FB06F55C0}" type="pres">
      <dgm:prSet presAssocID="{14331800-2437-48C7-9243-20D32ECCDE34}" presName="parentText" presStyleLbl="node1" presStyleIdx="3" presStyleCnt="7">
        <dgm:presLayoutVars>
          <dgm:chMax val="0"/>
          <dgm:bulletEnabled val="1"/>
        </dgm:presLayoutVars>
      </dgm:prSet>
      <dgm:spPr/>
      <dgm:t>
        <a:bodyPr/>
        <a:lstStyle/>
        <a:p>
          <a:endParaRPr lang="en-US"/>
        </a:p>
      </dgm:t>
    </dgm:pt>
    <dgm:pt modelId="{4B726CB3-4F39-417B-B31B-F9FB21D51DC5}" type="pres">
      <dgm:prSet presAssocID="{FFFECC3C-37FA-491E-9972-782B0DD99216}" presName="spacer" presStyleCnt="0"/>
      <dgm:spPr/>
    </dgm:pt>
    <dgm:pt modelId="{5D4A6900-89D5-4B52-AC44-4B1232730AEC}" type="pres">
      <dgm:prSet presAssocID="{3A2114D5-132F-465E-B293-5EB516627F4F}" presName="parentText" presStyleLbl="node1" presStyleIdx="4" presStyleCnt="7" custLinFactNeighborY="0">
        <dgm:presLayoutVars>
          <dgm:chMax val="0"/>
          <dgm:bulletEnabled val="1"/>
        </dgm:presLayoutVars>
      </dgm:prSet>
      <dgm:spPr/>
      <dgm:t>
        <a:bodyPr/>
        <a:lstStyle/>
        <a:p>
          <a:endParaRPr lang="en-US"/>
        </a:p>
      </dgm:t>
    </dgm:pt>
    <dgm:pt modelId="{E37D8ADE-8CAC-434B-85F9-2288D7059A08}" type="pres">
      <dgm:prSet presAssocID="{85B901F4-5120-4437-827E-509453843567}" presName="spacer" presStyleCnt="0"/>
      <dgm:spPr/>
    </dgm:pt>
    <dgm:pt modelId="{CBBF53C3-2DE0-41C4-85F9-28494E322F3F}" type="pres">
      <dgm:prSet presAssocID="{B82F8EFC-5A91-4FB2-8D4E-E0328AE922A7}" presName="parentText" presStyleLbl="node1" presStyleIdx="5" presStyleCnt="7">
        <dgm:presLayoutVars>
          <dgm:chMax val="0"/>
          <dgm:bulletEnabled val="1"/>
        </dgm:presLayoutVars>
      </dgm:prSet>
      <dgm:spPr/>
      <dgm:t>
        <a:bodyPr/>
        <a:lstStyle/>
        <a:p>
          <a:endParaRPr lang="en-US"/>
        </a:p>
      </dgm:t>
    </dgm:pt>
    <dgm:pt modelId="{1B8AB9D0-947D-421E-A4A6-EDB6EFC2F9AC}" type="pres">
      <dgm:prSet presAssocID="{F4791AC1-0E45-4877-B017-2C49F8EB3448}" presName="spacer" presStyleCnt="0"/>
      <dgm:spPr/>
    </dgm:pt>
    <dgm:pt modelId="{50CC87F2-E948-46AD-BB64-35271DAEF2EC}" type="pres">
      <dgm:prSet presAssocID="{6114D5DA-FB8B-4BB5-912D-5CDBFD75F80F}" presName="parentText" presStyleLbl="node1" presStyleIdx="6" presStyleCnt="7">
        <dgm:presLayoutVars>
          <dgm:chMax val="0"/>
          <dgm:bulletEnabled val="1"/>
        </dgm:presLayoutVars>
      </dgm:prSet>
      <dgm:spPr/>
      <dgm:t>
        <a:bodyPr/>
        <a:lstStyle/>
        <a:p>
          <a:endParaRPr lang="en-US"/>
        </a:p>
      </dgm:t>
    </dgm:pt>
  </dgm:ptLst>
  <dgm:cxnLst>
    <dgm:cxn modelId="{410FF4B6-320B-4E81-912A-BB8E8D94CFB7}" type="presOf" srcId="{B82F8EFC-5A91-4FB2-8D4E-E0328AE922A7}" destId="{CBBF53C3-2DE0-41C4-85F9-28494E322F3F}" srcOrd="0" destOrd="0" presId="urn:microsoft.com/office/officeart/2005/8/layout/vList2"/>
    <dgm:cxn modelId="{5C070552-6ED6-4DB7-A72F-575EEC4D9776}" type="presOf" srcId="{14331800-2437-48C7-9243-20D32ECCDE34}" destId="{73B22BB5-3A04-4274-A766-902FB06F55C0}" srcOrd="0" destOrd="0" presId="urn:microsoft.com/office/officeart/2005/8/layout/vList2"/>
    <dgm:cxn modelId="{5D2627FA-90B2-431F-BFA6-96C414CDF9AE}" type="presOf" srcId="{6114D5DA-FB8B-4BB5-912D-5CDBFD75F80F}" destId="{50CC87F2-E948-46AD-BB64-35271DAEF2EC}" srcOrd="0" destOrd="0" presId="urn:microsoft.com/office/officeart/2005/8/layout/vList2"/>
    <dgm:cxn modelId="{1CD46948-8E1C-46DF-8BA8-FA5890D3194A}" type="presOf" srcId="{BA1D17CE-AFB5-4DD0-9A0D-C9A2F60E6408}" destId="{7EDFF40F-25AA-4B0C-BE58-42CAAC673B38}" srcOrd="0" destOrd="0" presId="urn:microsoft.com/office/officeart/2005/8/layout/vList2"/>
    <dgm:cxn modelId="{519255D0-8EA0-4DA9-94B1-DD99A8C4E580}" srcId="{09056EF6-B733-4805-8C15-8C3C3C2FC1BB}" destId="{14331800-2437-48C7-9243-20D32ECCDE34}" srcOrd="3" destOrd="0" parTransId="{B0BCFE04-DE61-43F4-8607-D2064C4E9183}" sibTransId="{FFFECC3C-37FA-491E-9972-782B0DD99216}"/>
    <dgm:cxn modelId="{D7DB2724-8AF7-4A68-8727-B9B0F73E1E15}" srcId="{09056EF6-B733-4805-8C15-8C3C3C2FC1BB}" destId="{B82F8EFC-5A91-4FB2-8D4E-E0328AE922A7}" srcOrd="5" destOrd="0" parTransId="{BE48907F-8B8F-4A2D-9DD6-3076CE8E8A81}" sibTransId="{F4791AC1-0E45-4877-B017-2C49F8EB3448}"/>
    <dgm:cxn modelId="{B4C1E851-D014-429D-B524-B90A129347B5}" srcId="{09056EF6-B733-4805-8C15-8C3C3C2FC1BB}" destId="{C25E96B0-522C-46E9-BE84-545992EE5B26}" srcOrd="1" destOrd="0" parTransId="{4B238CA2-8E70-4A5D-BE8C-2C5CDF50EED2}" sibTransId="{D380BBC2-85B3-4BF0-8129-79E65338C1CA}"/>
    <dgm:cxn modelId="{ED64EBE5-3B22-4AA9-81DA-778D675593F5}" type="presOf" srcId="{C25E96B0-522C-46E9-BE84-545992EE5B26}" destId="{E99F926A-AFD9-4555-85F0-E183EF06293D}" srcOrd="0" destOrd="0" presId="urn:microsoft.com/office/officeart/2005/8/layout/vList2"/>
    <dgm:cxn modelId="{005409E6-E051-41B8-A20A-96099426B7EB}" srcId="{09056EF6-B733-4805-8C15-8C3C3C2FC1BB}" destId="{3A2114D5-132F-465E-B293-5EB516627F4F}" srcOrd="4" destOrd="0" parTransId="{9B4D109F-60EA-4F99-A99A-B18ED79ABA53}" sibTransId="{85B901F4-5120-4437-827E-509453843567}"/>
    <dgm:cxn modelId="{5F457847-60B8-4FCE-A567-6768D0A848C4}" srcId="{09056EF6-B733-4805-8C15-8C3C3C2FC1BB}" destId="{BA1D17CE-AFB5-4DD0-9A0D-C9A2F60E6408}" srcOrd="0" destOrd="0" parTransId="{6E79A33B-580B-4D04-B92A-FA9441EB6A63}" sibTransId="{B4253ACA-EA00-4F15-9A48-B6246A8D309E}"/>
    <dgm:cxn modelId="{705F8D91-BDAF-4744-8808-66003BF9EC51}" type="presOf" srcId="{F58CDFF8-BC48-4E9E-A6CA-F3CF7DC5072E}" destId="{FEF931D1-40E6-4C36-8545-14E0DBAE113C}" srcOrd="0" destOrd="0" presId="urn:microsoft.com/office/officeart/2005/8/layout/vList2"/>
    <dgm:cxn modelId="{B7049BCC-B806-4A2E-927C-01C1FBD94D9B}" type="presOf" srcId="{09056EF6-B733-4805-8C15-8C3C3C2FC1BB}" destId="{0E808E3E-AA43-4CF8-B9EC-6998AD523CFD}" srcOrd="0" destOrd="0" presId="urn:microsoft.com/office/officeart/2005/8/layout/vList2"/>
    <dgm:cxn modelId="{DD089305-8027-4B08-AC1E-9E5872AE2B04}" srcId="{09056EF6-B733-4805-8C15-8C3C3C2FC1BB}" destId="{F58CDFF8-BC48-4E9E-A6CA-F3CF7DC5072E}" srcOrd="2" destOrd="0" parTransId="{2FC95CB2-FC7D-4190-A7A7-897B8666E4E7}" sibTransId="{F4288581-CBA9-4E46-8254-C722DBA0C2B0}"/>
    <dgm:cxn modelId="{7C00F0DD-9DBA-4D48-86A4-C3C18EB84E9B}" srcId="{09056EF6-B733-4805-8C15-8C3C3C2FC1BB}" destId="{6114D5DA-FB8B-4BB5-912D-5CDBFD75F80F}" srcOrd="6" destOrd="0" parTransId="{DD5A13DF-3C19-495A-9ECD-C6F346B5046C}" sibTransId="{46DD37B6-AC3E-4615-9AD4-9E94E8F9BA3E}"/>
    <dgm:cxn modelId="{560F1747-5530-426F-A330-87530871109B}" type="presOf" srcId="{3A2114D5-132F-465E-B293-5EB516627F4F}" destId="{5D4A6900-89D5-4B52-AC44-4B1232730AEC}" srcOrd="0" destOrd="0" presId="urn:microsoft.com/office/officeart/2005/8/layout/vList2"/>
    <dgm:cxn modelId="{CE5F1AD8-68B3-4E93-94DA-C2FC37F0F0D2}" type="presParOf" srcId="{0E808E3E-AA43-4CF8-B9EC-6998AD523CFD}" destId="{7EDFF40F-25AA-4B0C-BE58-42CAAC673B38}" srcOrd="0" destOrd="0" presId="urn:microsoft.com/office/officeart/2005/8/layout/vList2"/>
    <dgm:cxn modelId="{A42DCAF8-D355-4852-804D-D2489CC67C5B}" type="presParOf" srcId="{0E808E3E-AA43-4CF8-B9EC-6998AD523CFD}" destId="{42CBA81C-A13E-4510-AD5E-BF0E22042881}" srcOrd="1" destOrd="0" presId="urn:microsoft.com/office/officeart/2005/8/layout/vList2"/>
    <dgm:cxn modelId="{CD98CEE3-C061-455B-9368-F980C2034DAC}" type="presParOf" srcId="{0E808E3E-AA43-4CF8-B9EC-6998AD523CFD}" destId="{E99F926A-AFD9-4555-85F0-E183EF06293D}" srcOrd="2" destOrd="0" presId="urn:microsoft.com/office/officeart/2005/8/layout/vList2"/>
    <dgm:cxn modelId="{21A10813-648F-489D-A182-93A21594F2A1}" type="presParOf" srcId="{0E808E3E-AA43-4CF8-B9EC-6998AD523CFD}" destId="{FF9546AF-8696-4231-BD72-788DFA6B9041}" srcOrd="3" destOrd="0" presId="urn:microsoft.com/office/officeart/2005/8/layout/vList2"/>
    <dgm:cxn modelId="{CFB9EFDB-5CB8-4DC0-8524-83B0971EAAD0}" type="presParOf" srcId="{0E808E3E-AA43-4CF8-B9EC-6998AD523CFD}" destId="{FEF931D1-40E6-4C36-8545-14E0DBAE113C}" srcOrd="4" destOrd="0" presId="urn:microsoft.com/office/officeart/2005/8/layout/vList2"/>
    <dgm:cxn modelId="{CCB168CA-6810-4197-9D54-FDCF6AE5356A}" type="presParOf" srcId="{0E808E3E-AA43-4CF8-B9EC-6998AD523CFD}" destId="{4538F8A8-28F8-4116-935D-42159C5B1885}" srcOrd="5" destOrd="0" presId="urn:microsoft.com/office/officeart/2005/8/layout/vList2"/>
    <dgm:cxn modelId="{8B724160-AD9E-433F-BCB9-C27BC1455C7E}" type="presParOf" srcId="{0E808E3E-AA43-4CF8-B9EC-6998AD523CFD}" destId="{73B22BB5-3A04-4274-A766-902FB06F55C0}" srcOrd="6" destOrd="0" presId="urn:microsoft.com/office/officeart/2005/8/layout/vList2"/>
    <dgm:cxn modelId="{65455708-CC86-47C3-A763-D6663BEB4129}" type="presParOf" srcId="{0E808E3E-AA43-4CF8-B9EC-6998AD523CFD}" destId="{4B726CB3-4F39-417B-B31B-F9FB21D51DC5}" srcOrd="7" destOrd="0" presId="urn:microsoft.com/office/officeart/2005/8/layout/vList2"/>
    <dgm:cxn modelId="{2426573A-6A90-4DEB-8B8B-9AD3ACE1DE93}" type="presParOf" srcId="{0E808E3E-AA43-4CF8-B9EC-6998AD523CFD}" destId="{5D4A6900-89D5-4B52-AC44-4B1232730AEC}" srcOrd="8" destOrd="0" presId="urn:microsoft.com/office/officeart/2005/8/layout/vList2"/>
    <dgm:cxn modelId="{C6967B42-2760-4F97-8983-3B95890AD5BE}" type="presParOf" srcId="{0E808E3E-AA43-4CF8-B9EC-6998AD523CFD}" destId="{E37D8ADE-8CAC-434B-85F9-2288D7059A08}" srcOrd="9" destOrd="0" presId="urn:microsoft.com/office/officeart/2005/8/layout/vList2"/>
    <dgm:cxn modelId="{9E5C59CE-2AFE-440A-B07F-2842913A6024}" type="presParOf" srcId="{0E808E3E-AA43-4CF8-B9EC-6998AD523CFD}" destId="{CBBF53C3-2DE0-41C4-85F9-28494E322F3F}" srcOrd="10" destOrd="0" presId="urn:microsoft.com/office/officeart/2005/8/layout/vList2"/>
    <dgm:cxn modelId="{693A5566-9485-4880-BB29-614BAC56F812}" type="presParOf" srcId="{0E808E3E-AA43-4CF8-B9EC-6998AD523CFD}" destId="{1B8AB9D0-947D-421E-A4A6-EDB6EFC2F9AC}" srcOrd="11" destOrd="0" presId="urn:microsoft.com/office/officeart/2005/8/layout/vList2"/>
    <dgm:cxn modelId="{710CD89D-D848-4D55-A610-7A99FA5C359D}" type="presParOf" srcId="{0E808E3E-AA43-4CF8-B9EC-6998AD523CFD}" destId="{50CC87F2-E948-46AD-BB64-35271DAEF2EC}"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E148D50-B3C8-4EBC-836A-825F5BDAAC25}"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7679FDA1-9607-441D-9C4F-836387D43D1E}">
      <dgm:prSet phldrT="[Text]" custT="1"/>
      <dgm:spPr>
        <a:solidFill>
          <a:schemeClr val="accent2">
            <a:lumMod val="60000"/>
            <a:lumOff val="40000"/>
          </a:schemeClr>
        </a:solidFill>
      </dgm:spPr>
      <dgm:t>
        <a:bodyPr/>
        <a:lstStyle/>
        <a:p>
          <a:r>
            <a:rPr lang="en-US" sz="3000" b="1" dirty="0" err="1" smtClean="0">
              <a:solidFill>
                <a:schemeClr val="tx1"/>
              </a:solidFill>
              <a:effectLst>
                <a:outerShdw blurRad="38100" dist="38100" dir="2700000" algn="tl">
                  <a:srgbClr val="000000">
                    <a:alpha val="43137"/>
                  </a:srgbClr>
                </a:outerShdw>
              </a:effectLst>
            </a:rPr>
            <a:t>Implementación</a:t>
          </a:r>
          <a:endParaRPr lang="en-US" sz="3000" b="1" dirty="0" smtClean="0">
            <a:solidFill>
              <a:schemeClr val="tx1"/>
            </a:solidFill>
            <a:effectLst>
              <a:outerShdw blurRad="38100" dist="38100" dir="2700000" algn="tl">
                <a:srgbClr val="000000">
                  <a:alpha val="43137"/>
                </a:srgbClr>
              </a:outerShdw>
            </a:effectLst>
          </a:endParaRPr>
        </a:p>
      </dgm:t>
    </dgm:pt>
    <dgm:pt modelId="{7D5AB250-3F74-41CC-9B9E-F6CC9088B9D3}" type="parTrans" cxnId="{3CD9199A-B52A-459B-918B-33AEA4FBFD98}">
      <dgm:prSet/>
      <dgm:spPr/>
      <dgm:t>
        <a:bodyPr/>
        <a:lstStyle/>
        <a:p>
          <a:endParaRPr lang="en-US"/>
        </a:p>
      </dgm:t>
    </dgm:pt>
    <dgm:pt modelId="{A96B20F5-F952-4A75-9BC0-E4D986EFF287}" type="sibTrans" cxnId="{3CD9199A-B52A-459B-918B-33AEA4FBFD98}">
      <dgm:prSet/>
      <dgm:spPr/>
      <dgm:t>
        <a:bodyPr/>
        <a:lstStyle/>
        <a:p>
          <a:endParaRPr lang="en-US"/>
        </a:p>
      </dgm:t>
    </dgm:pt>
    <dgm:pt modelId="{59FD9D41-3587-4599-8A76-F270442151CE}">
      <dgm:prSet phldrT="[Text]" custT="1"/>
      <dgm:spPr/>
      <dgm:t>
        <a:bodyPr/>
        <a:lstStyle/>
        <a:p>
          <a:r>
            <a:rPr lang="es-ES" sz="2800" noProof="0" dirty="0" smtClean="0">
              <a:solidFill>
                <a:schemeClr val="tx1"/>
              </a:solidFill>
            </a:rPr>
            <a:t>Entregar </a:t>
          </a:r>
          <a:r>
            <a:rPr lang="es-ES" sz="2800" noProof="0" dirty="0" err="1" smtClean="0">
              <a:solidFill>
                <a:schemeClr val="tx1"/>
              </a:solidFill>
            </a:rPr>
            <a:t>bOPV</a:t>
          </a:r>
          <a:r>
            <a:rPr lang="es-ES" sz="2800" noProof="0" dirty="0" smtClean="0">
              <a:solidFill>
                <a:schemeClr val="tx1"/>
              </a:solidFill>
            </a:rPr>
            <a:t> en los sitios de vacunación.</a:t>
          </a:r>
          <a:endParaRPr lang="es-ES" sz="2800" noProof="0" dirty="0">
            <a:solidFill>
              <a:schemeClr val="tx1"/>
            </a:solidFill>
          </a:endParaRPr>
        </a:p>
      </dgm:t>
    </dgm:pt>
    <dgm:pt modelId="{5B231EC0-344D-4731-A045-B119F5CD9043}" type="parTrans" cxnId="{975A2BEA-BA40-461D-96CE-417FEB74311B}">
      <dgm:prSet/>
      <dgm:spPr/>
      <dgm:t>
        <a:bodyPr/>
        <a:lstStyle/>
        <a:p>
          <a:endParaRPr lang="en-US"/>
        </a:p>
      </dgm:t>
    </dgm:pt>
    <dgm:pt modelId="{BB4BDF8B-3ECF-4DC2-BD69-5129465148A8}" type="sibTrans" cxnId="{975A2BEA-BA40-461D-96CE-417FEB74311B}">
      <dgm:prSet/>
      <dgm:spPr/>
      <dgm:t>
        <a:bodyPr/>
        <a:lstStyle/>
        <a:p>
          <a:endParaRPr lang="en-US"/>
        </a:p>
      </dgm:t>
    </dgm:pt>
    <dgm:pt modelId="{82B7D73F-8270-4AA4-A5EA-27B35CB017D8}">
      <dgm:prSet phldrT="[Text]" custT="1"/>
      <dgm:spPr/>
      <dgm:t>
        <a:bodyPr/>
        <a:lstStyle/>
        <a:p>
          <a:endParaRPr lang="es-ES" sz="2400" noProof="0" dirty="0">
            <a:solidFill>
              <a:schemeClr val="accent1">
                <a:lumMod val="50000"/>
              </a:schemeClr>
            </a:solidFill>
          </a:endParaRPr>
        </a:p>
      </dgm:t>
    </dgm:pt>
    <dgm:pt modelId="{D979691F-1BDC-4755-8588-FBCE61DF4FE1}" type="parTrans" cxnId="{38500359-9E67-4B5C-AE88-2F620BD3BDC3}">
      <dgm:prSet/>
      <dgm:spPr/>
      <dgm:t>
        <a:bodyPr/>
        <a:lstStyle/>
        <a:p>
          <a:endParaRPr lang="en-US"/>
        </a:p>
      </dgm:t>
    </dgm:pt>
    <dgm:pt modelId="{27CA4A85-4239-4F3F-852C-5E95101B734C}" type="sibTrans" cxnId="{38500359-9E67-4B5C-AE88-2F620BD3BDC3}">
      <dgm:prSet/>
      <dgm:spPr/>
      <dgm:t>
        <a:bodyPr/>
        <a:lstStyle/>
        <a:p>
          <a:endParaRPr lang="en-US"/>
        </a:p>
      </dgm:t>
    </dgm:pt>
    <dgm:pt modelId="{44CA1CF4-E5BB-4B6B-8118-E69DF476F731}">
      <dgm:prSet phldrT="[Text]" custT="1"/>
      <dgm:spPr/>
      <dgm:t>
        <a:bodyPr/>
        <a:lstStyle/>
        <a:p>
          <a:r>
            <a:rPr lang="es-ES" sz="2800" noProof="0" dirty="0" smtClean="0">
              <a:solidFill>
                <a:schemeClr val="tx1"/>
              </a:solidFill>
            </a:rPr>
            <a:t>Retirar </a:t>
          </a:r>
          <a:r>
            <a:rPr lang="es-ES" sz="2800" noProof="0" dirty="0" err="1" smtClean="0">
              <a:solidFill>
                <a:schemeClr val="tx1"/>
              </a:solidFill>
            </a:rPr>
            <a:t>tOPV</a:t>
          </a:r>
          <a:r>
            <a:rPr lang="es-ES" sz="2800" noProof="0" dirty="0" smtClean="0">
              <a:solidFill>
                <a:schemeClr val="tx1"/>
              </a:solidFill>
            </a:rPr>
            <a:t> y destruirla.</a:t>
          </a:r>
          <a:endParaRPr lang="es-ES" sz="2800" noProof="0" dirty="0">
            <a:solidFill>
              <a:schemeClr val="tx1"/>
            </a:solidFill>
          </a:endParaRPr>
        </a:p>
      </dgm:t>
    </dgm:pt>
    <dgm:pt modelId="{E79C13EB-87CF-4A86-806B-543DB578CFE6}" type="parTrans" cxnId="{05980F03-D812-4F3D-A86E-A41C45DD9014}">
      <dgm:prSet/>
      <dgm:spPr/>
      <dgm:t>
        <a:bodyPr/>
        <a:lstStyle/>
        <a:p>
          <a:endParaRPr lang="en-US"/>
        </a:p>
      </dgm:t>
    </dgm:pt>
    <dgm:pt modelId="{A844E5E8-3BF1-427F-B362-19AFC5614E4E}" type="sibTrans" cxnId="{05980F03-D812-4F3D-A86E-A41C45DD9014}">
      <dgm:prSet/>
      <dgm:spPr/>
      <dgm:t>
        <a:bodyPr/>
        <a:lstStyle/>
        <a:p>
          <a:endParaRPr lang="en-US"/>
        </a:p>
      </dgm:t>
    </dgm:pt>
    <dgm:pt modelId="{983BC201-0A11-4199-B8F2-7AEA211CEABA}">
      <dgm:prSet phldrT="[Text]" custT="1"/>
      <dgm:spPr/>
      <dgm:t>
        <a:bodyPr/>
        <a:lstStyle/>
        <a:p>
          <a:endParaRPr lang="es-ES" sz="2400" noProof="0" dirty="0">
            <a:solidFill>
              <a:schemeClr val="accent1">
                <a:lumMod val="50000"/>
              </a:schemeClr>
            </a:solidFill>
          </a:endParaRPr>
        </a:p>
      </dgm:t>
    </dgm:pt>
    <dgm:pt modelId="{B17FA3CB-9E1D-40ED-9CEA-B7F6039F2410}" type="parTrans" cxnId="{57477787-95CC-46A9-9838-3C5F73B40BC5}">
      <dgm:prSet/>
      <dgm:spPr/>
      <dgm:t>
        <a:bodyPr/>
        <a:lstStyle/>
        <a:p>
          <a:endParaRPr lang="es-PE"/>
        </a:p>
      </dgm:t>
    </dgm:pt>
    <dgm:pt modelId="{AB0DAEBB-49B3-4728-B678-5A1DE2641401}" type="sibTrans" cxnId="{57477787-95CC-46A9-9838-3C5F73B40BC5}">
      <dgm:prSet/>
      <dgm:spPr/>
      <dgm:t>
        <a:bodyPr/>
        <a:lstStyle/>
        <a:p>
          <a:endParaRPr lang="es-PE"/>
        </a:p>
      </dgm:t>
    </dgm:pt>
    <dgm:pt modelId="{7976D127-0BFD-4A5F-A3B2-A793B387F1AC}">
      <dgm:prSet phldrT="[Text]" custT="1"/>
      <dgm:spPr/>
      <dgm:t>
        <a:bodyPr/>
        <a:lstStyle/>
        <a:p>
          <a:r>
            <a:rPr lang="es-ES" sz="2800" noProof="0" dirty="0" smtClean="0">
              <a:solidFill>
                <a:schemeClr val="tx1"/>
              </a:solidFill>
            </a:rPr>
            <a:t>Reforzar capacitación.</a:t>
          </a:r>
          <a:endParaRPr lang="es-ES" sz="2400" noProof="0" dirty="0">
            <a:solidFill>
              <a:schemeClr val="accent1">
                <a:lumMod val="50000"/>
              </a:schemeClr>
            </a:solidFill>
          </a:endParaRPr>
        </a:p>
      </dgm:t>
    </dgm:pt>
    <dgm:pt modelId="{0A7166DD-EA06-47BC-B603-EACECE10B43B}" type="parTrans" cxnId="{6CE68811-C396-4206-B932-4A2D9519D1C5}">
      <dgm:prSet/>
      <dgm:spPr/>
      <dgm:t>
        <a:bodyPr/>
        <a:lstStyle/>
        <a:p>
          <a:endParaRPr lang="es-PE"/>
        </a:p>
      </dgm:t>
    </dgm:pt>
    <dgm:pt modelId="{3CB06BF5-8CB9-4EAA-8DCA-B15840317EFD}" type="sibTrans" cxnId="{6CE68811-C396-4206-B932-4A2D9519D1C5}">
      <dgm:prSet/>
      <dgm:spPr/>
      <dgm:t>
        <a:bodyPr/>
        <a:lstStyle/>
        <a:p>
          <a:endParaRPr lang="es-PE"/>
        </a:p>
      </dgm:t>
    </dgm:pt>
    <dgm:pt modelId="{15C7FCAC-CE04-49A4-BD57-EF66A1CE7C2C}" type="pres">
      <dgm:prSet presAssocID="{8E148D50-B3C8-4EBC-836A-825F5BDAAC25}" presName="Name0" presStyleCnt="0">
        <dgm:presLayoutVars>
          <dgm:dir/>
          <dgm:animLvl val="lvl"/>
          <dgm:resizeHandles/>
        </dgm:presLayoutVars>
      </dgm:prSet>
      <dgm:spPr/>
      <dgm:t>
        <a:bodyPr/>
        <a:lstStyle/>
        <a:p>
          <a:endParaRPr lang="en-US"/>
        </a:p>
      </dgm:t>
    </dgm:pt>
    <dgm:pt modelId="{1E41134E-B91D-43D3-923A-30D932B79CCB}" type="pres">
      <dgm:prSet presAssocID="{7679FDA1-9607-441D-9C4F-836387D43D1E}" presName="linNode" presStyleCnt="0"/>
      <dgm:spPr/>
    </dgm:pt>
    <dgm:pt modelId="{7342E107-AB6B-469A-9EFE-F6E7B2E6BE0D}" type="pres">
      <dgm:prSet presAssocID="{7679FDA1-9607-441D-9C4F-836387D43D1E}" presName="parentShp" presStyleLbl="node1" presStyleIdx="0" presStyleCnt="1">
        <dgm:presLayoutVars>
          <dgm:bulletEnabled val="1"/>
        </dgm:presLayoutVars>
      </dgm:prSet>
      <dgm:spPr/>
      <dgm:t>
        <a:bodyPr/>
        <a:lstStyle/>
        <a:p>
          <a:endParaRPr lang="en-US"/>
        </a:p>
      </dgm:t>
    </dgm:pt>
    <dgm:pt modelId="{64A3477F-8767-4F8F-AF68-55E8F2DE08C5}" type="pres">
      <dgm:prSet presAssocID="{7679FDA1-9607-441D-9C4F-836387D43D1E}" presName="childShp" presStyleLbl="bgAccFollowNode1" presStyleIdx="0" presStyleCnt="1">
        <dgm:presLayoutVars>
          <dgm:bulletEnabled val="1"/>
        </dgm:presLayoutVars>
      </dgm:prSet>
      <dgm:spPr/>
      <dgm:t>
        <a:bodyPr/>
        <a:lstStyle/>
        <a:p>
          <a:endParaRPr lang="en-US"/>
        </a:p>
      </dgm:t>
    </dgm:pt>
  </dgm:ptLst>
  <dgm:cxnLst>
    <dgm:cxn modelId="{05980F03-D812-4F3D-A86E-A41C45DD9014}" srcId="{7679FDA1-9607-441D-9C4F-836387D43D1E}" destId="{44CA1CF4-E5BB-4B6B-8118-E69DF476F731}" srcOrd="3" destOrd="0" parTransId="{E79C13EB-87CF-4A86-806B-543DB578CFE6}" sibTransId="{A844E5E8-3BF1-427F-B362-19AFC5614E4E}"/>
    <dgm:cxn modelId="{43122175-9B49-46C6-84E8-3A77DD1F194B}" type="presOf" srcId="{82B7D73F-8270-4AA4-A5EA-27B35CB017D8}" destId="{64A3477F-8767-4F8F-AF68-55E8F2DE08C5}" srcOrd="0" destOrd="4" presId="urn:microsoft.com/office/officeart/2005/8/layout/vList6"/>
    <dgm:cxn modelId="{38500359-9E67-4B5C-AE88-2F620BD3BDC3}" srcId="{7679FDA1-9607-441D-9C4F-836387D43D1E}" destId="{82B7D73F-8270-4AA4-A5EA-27B35CB017D8}" srcOrd="4" destOrd="0" parTransId="{D979691F-1BDC-4755-8588-FBCE61DF4FE1}" sibTransId="{27CA4A85-4239-4F3F-852C-5E95101B734C}"/>
    <dgm:cxn modelId="{552B5FE6-7DCC-4BB7-BD2E-060663A5254D}" type="presOf" srcId="{44CA1CF4-E5BB-4B6B-8118-E69DF476F731}" destId="{64A3477F-8767-4F8F-AF68-55E8F2DE08C5}" srcOrd="0" destOrd="3" presId="urn:microsoft.com/office/officeart/2005/8/layout/vList6"/>
    <dgm:cxn modelId="{57477787-95CC-46A9-9838-3C5F73B40BC5}" srcId="{7679FDA1-9607-441D-9C4F-836387D43D1E}" destId="{983BC201-0A11-4199-B8F2-7AEA211CEABA}" srcOrd="0" destOrd="0" parTransId="{B17FA3CB-9E1D-40ED-9CEA-B7F6039F2410}" sibTransId="{AB0DAEBB-49B3-4728-B678-5A1DE2641401}"/>
    <dgm:cxn modelId="{975A2BEA-BA40-461D-96CE-417FEB74311B}" srcId="{7679FDA1-9607-441D-9C4F-836387D43D1E}" destId="{59FD9D41-3587-4599-8A76-F270442151CE}" srcOrd="2" destOrd="0" parTransId="{5B231EC0-344D-4731-A045-B119F5CD9043}" sibTransId="{BB4BDF8B-3ECF-4DC2-BD69-5129465148A8}"/>
    <dgm:cxn modelId="{3CD9199A-B52A-459B-918B-33AEA4FBFD98}" srcId="{8E148D50-B3C8-4EBC-836A-825F5BDAAC25}" destId="{7679FDA1-9607-441D-9C4F-836387D43D1E}" srcOrd="0" destOrd="0" parTransId="{7D5AB250-3F74-41CC-9B9E-F6CC9088B9D3}" sibTransId="{A96B20F5-F952-4A75-9BC0-E4D986EFF287}"/>
    <dgm:cxn modelId="{C62C7D10-BB65-4004-9EA4-08B82883DE90}" type="presOf" srcId="{8E148D50-B3C8-4EBC-836A-825F5BDAAC25}" destId="{15C7FCAC-CE04-49A4-BD57-EF66A1CE7C2C}" srcOrd="0" destOrd="0" presId="urn:microsoft.com/office/officeart/2005/8/layout/vList6"/>
    <dgm:cxn modelId="{466B618C-5E01-4B4F-B311-9367CBE62BBD}" type="presOf" srcId="{7679FDA1-9607-441D-9C4F-836387D43D1E}" destId="{7342E107-AB6B-469A-9EFE-F6E7B2E6BE0D}" srcOrd="0" destOrd="0" presId="urn:microsoft.com/office/officeart/2005/8/layout/vList6"/>
    <dgm:cxn modelId="{F674F7F8-0094-47D4-A090-AA79919C70E6}" type="presOf" srcId="{983BC201-0A11-4199-B8F2-7AEA211CEABA}" destId="{64A3477F-8767-4F8F-AF68-55E8F2DE08C5}" srcOrd="0" destOrd="0" presId="urn:microsoft.com/office/officeart/2005/8/layout/vList6"/>
    <dgm:cxn modelId="{4719AC18-81E3-42EF-9047-5A7CF30A383C}" type="presOf" srcId="{59FD9D41-3587-4599-8A76-F270442151CE}" destId="{64A3477F-8767-4F8F-AF68-55E8F2DE08C5}" srcOrd="0" destOrd="2" presId="urn:microsoft.com/office/officeart/2005/8/layout/vList6"/>
    <dgm:cxn modelId="{786C92B2-B537-4DE0-9EE5-9162669DB79A}" type="presOf" srcId="{7976D127-0BFD-4A5F-A3B2-A793B387F1AC}" destId="{64A3477F-8767-4F8F-AF68-55E8F2DE08C5}" srcOrd="0" destOrd="1" presId="urn:microsoft.com/office/officeart/2005/8/layout/vList6"/>
    <dgm:cxn modelId="{6CE68811-C396-4206-B932-4A2D9519D1C5}" srcId="{7679FDA1-9607-441D-9C4F-836387D43D1E}" destId="{7976D127-0BFD-4A5F-A3B2-A793B387F1AC}" srcOrd="1" destOrd="0" parTransId="{0A7166DD-EA06-47BC-B603-EACECE10B43B}" sibTransId="{3CB06BF5-8CB9-4EAA-8DCA-B15840317EFD}"/>
    <dgm:cxn modelId="{8BD93B2B-E9B3-426E-8D3C-8BC862BE3CFF}" type="presParOf" srcId="{15C7FCAC-CE04-49A4-BD57-EF66A1CE7C2C}" destId="{1E41134E-B91D-43D3-923A-30D932B79CCB}" srcOrd="0" destOrd="0" presId="urn:microsoft.com/office/officeart/2005/8/layout/vList6"/>
    <dgm:cxn modelId="{B956B755-67CD-444A-8787-F81631E116A1}" type="presParOf" srcId="{1E41134E-B91D-43D3-923A-30D932B79CCB}" destId="{7342E107-AB6B-469A-9EFE-F6E7B2E6BE0D}" srcOrd="0" destOrd="0" presId="urn:microsoft.com/office/officeart/2005/8/layout/vList6"/>
    <dgm:cxn modelId="{C90CAEBE-5556-45A3-B933-32EFBFBD2596}" type="presParOf" srcId="{1E41134E-B91D-43D3-923A-30D932B79CCB}" destId="{64A3477F-8767-4F8F-AF68-55E8F2DE08C5}"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E148D50-B3C8-4EBC-836A-825F5BDAAC25}"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7679FDA1-9607-441D-9C4F-836387D43D1E}">
      <dgm:prSet phldrT="[Text]" custT="1"/>
      <dgm:spPr>
        <a:solidFill>
          <a:schemeClr val="bg2">
            <a:lumMod val="25000"/>
            <a:alpha val="78000"/>
          </a:schemeClr>
        </a:solidFill>
      </dgm:spPr>
      <dgm:t>
        <a:bodyPr/>
        <a:lstStyle/>
        <a:p>
          <a:r>
            <a:rPr lang="es-ES_tradnl" sz="2400" noProof="0" dirty="0" smtClean="0"/>
            <a:t>Validación</a:t>
          </a:r>
        </a:p>
        <a:p>
          <a:r>
            <a:rPr lang="es-ES_tradnl" sz="2400" noProof="0" dirty="0" smtClean="0"/>
            <a:t>(Hasta 2 semanas después del </a:t>
          </a:r>
          <a:r>
            <a:rPr lang="es-ES_tradnl" sz="2400" noProof="0" dirty="0" err="1" smtClean="0"/>
            <a:t>S</a:t>
          </a:r>
          <a:r>
            <a:rPr lang="es-ES_tradnl" sz="2400" i="1" noProof="0" dirty="0" err="1" smtClean="0"/>
            <a:t>witch</a:t>
          </a:r>
          <a:r>
            <a:rPr lang="es-ES_tradnl" sz="2400" noProof="0" dirty="0" smtClean="0"/>
            <a:t>)</a:t>
          </a:r>
          <a:endParaRPr lang="es-ES_tradnl" sz="2400" noProof="0" dirty="0"/>
        </a:p>
      </dgm:t>
    </dgm:pt>
    <dgm:pt modelId="{7D5AB250-3F74-41CC-9B9E-F6CC9088B9D3}" type="parTrans" cxnId="{3CD9199A-B52A-459B-918B-33AEA4FBFD98}">
      <dgm:prSet/>
      <dgm:spPr/>
      <dgm:t>
        <a:bodyPr/>
        <a:lstStyle/>
        <a:p>
          <a:endParaRPr lang="en-US"/>
        </a:p>
      </dgm:t>
    </dgm:pt>
    <dgm:pt modelId="{A96B20F5-F952-4A75-9BC0-E4D986EFF287}" type="sibTrans" cxnId="{3CD9199A-B52A-459B-918B-33AEA4FBFD98}">
      <dgm:prSet/>
      <dgm:spPr/>
      <dgm:t>
        <a:bodyPr/>
        <a:lstStyle/>
        <a:p>
          <a:endParaRPr lang="en-US"/>
        </a:p>
      </dgm:t>
    </dgm:pt>
    <dgm:pt modelId="{9BA7622D-E0EF-4AD2-A719-0758D753983E}">
      <dgm:prSet phldrT="[Text]" custT="1"/>
      <dgm:spPr/>
      <dgm:t>
        <a:bodyPr/>
        <a:lstStyle/>
        <a:p>
          <a:r>
            <a:rPr lang="es-ES" sz="2400" b="1" noProof="0" dirty="0" smtClean="0">
              <a:solidFill>
                <a:schemeClr val="tx1"/>
              </a:solidFill>
              <a:effectLst>
                <a:outerShdw blurRad="38100" dist="38100" dir="2700000" algn="tl">
                  <a:srgbClr val="000000">
                    <a:alpha val="43137"/>
                  </a:srgbClr>
                </a:outerShdw>
              </a:effectLst>
            </a:rPr>
            <a:t>Visita a sitios seleccionados</a:t>
          </a:r>
          <a:endParaRPr lang="es-ES" sz="2400" b="1" noProof="0" dirty="0">
            <a:solidFill>
              <a:schemeClr val="tx1"/>
            </a:solidFill>
            <a:effectLst>
              <a:outerShdw blurRad="38100" dist="38100" dir="2700000" algn="tl">
                <a:srgbClr val="000000">
                  <a:alpha val="43137"/>
                </a:srgbClr>
              </a:outerShdw>
            </a:effectLst>
          </a:endParaRPr>
        </a:p>
      </dgm:t>
    </dgm:pt>
    <dgm:pt modelId="{38594C6F-B337-4841-BF45-850AD1CF8EE7}" type="parTrans" cxnId="{B809C08D-C2BF-4A2B-A247-75F744877D10}">
      <dgm:prSet/>
      <dgm:spPr/>
      <dgm:t>
        <a:bodyPr/>
        <a:lstStyle/>
        <a:p>
          <a:endParaRPr lang="en-US"/>
        </a:p>
      </dgm:t>
    </dgm:pt>
    <dgm:pt modelId="{E815CB02-7210-45AF-B0EF-3C54F598F097}" type="sibTrans" cxnId="{B809C08D-C2BF-4A2B-A247-75F744877D10}">
      <dgm:prSet/>
      <dgm:spPr/>
      <dgm:t>
        <a:bodyPr/>
        <a:lstStyle/>
        <a:p>
          <a:endParaRPr lang="en-US"/>
        </a:p>
      </dgm:t>
    </dgm:pt>
    <dgm:pt modelId="{59FD9D41-3587-4599-8A76-F270442151CE}">
      <dgm:prSet phldrT="[Text]" custT="1"/>
      <dgm:spPr/>
      <dgm:t>
        <a:bodyPr/>
        <a:lstStyle/>
        <a:p>
          <a:r>
            <a:rPr lang="es-ES" sz="2400" b="1" noProof="0" dirty="0" smtClean="0">
              <a:solidFill>
                <a:schemeClr val="tx1"/>
              </a:solidFill>
              <a:effectLst>
                <a:outerShdw blurRad="38100" dist="38100" dir="2700000" algn="tl">
                  <a:srgbClr val="000000">
                    <a:alpha val="43137"/>
                  </a:srgbClr>
                </a:outerShdw>
              </a:effectLst>
            </a:rPr>
            <a:t>Informe al Comité Nacional</a:t>
          </a:r>
          <a:endParaRPr lang="es-ES" sz="2400" b="1" noProof="0" dirty="0">
            <a:solidFill>
              <a:schemeClr val="tx1"/>
            </a:solidFill>
            <a:effectLst>
              <a:outerShdw blurRad="38100" dist="38100" dir="2700000" algn="tl">
                <a:srgbClr val="000000">
                  <a:alpha val="43137"/>
                </a:srgbClr>
              </a:outerShdw>
            </a:effectLst>
          </a:endParaRPr>
        </a:p>
      </dgm:t>
    </dgm:pt>
    <dgm:pt modelId="{5B231EC0-344D-4731-A045-B119F5CD9043}" type="parTrans" cxnId="{975A2BEA-BA40-461D-96CE-417FEB74311B}">
      <dgm:prSet/>
      <dgm:spPr/>
      <dgm:t>
        <a:bodyPr/>
        <a:lstStyle/>
        <a:p>
          <a:endParaRPr lang="en-US"/>
        </a:p>
      </dgm:t>
    </dgm:pt>
    <dgm:pt modelId="{BB4BDF8B-3ECF-4DC2-BD69-5129465148A8}" type="sibTrans" cxnId="{975A2BEA-BA40-461D-96CE-417FEB74311B}">
      <dgm:prSet/>
      <dgm:spPr/>
      <dgm:t>
        <a:bodyPr/>
        <a:lstStyle/>
        <a:p>
          <a:endParaRPr lang="en-US"/>
        </a:p>
      </dgm:t>
    </dgm:pt>
    <dgm:pt modelId="{82B7D73F-8270-4AA4-A5EA-27B35CB017D8}">
      <dgm:prSet phldrT="[Text]" custT="1"/>
      <dgm:spPr/>
      <dgm:t>
        <a:bodyPr/>
        <a:lstStyle/>
        <a:p>
          <a:endParaRPr lang="es-ES" sz="2400" noProof="0" dirty="0">
            <a:solidFill>
              <a:schemeClr val="accent1">
                <a:lumMod val="50000"/>
              </a:schemeClr>
            </a:solidFill>
          </a:endParaRPr>
        </a:p>
      </dgm:t>
    </dgm:pt>
    <dgm:pt modelId="{D979691F-1BDC-4755-8588-FBCE61DF4FE1}" type="parTrans" cxnId="{38500359-9E67-4B5C-AE88-2F620BD3BDC3}">
      <dgm:prSet/>
      <dgm:spPr/>
      <dgm:t>
        <a:bodyPr/>
        <a:lstStyle/>
        <a:p>
          <a:endParaRPr lang="en-US"/>
        </a:p>
      </dgm:t>
    </dgm:pt>
    <dgm:pt modelId="{27CA4A85-4239-4F3F-852C-5E95101B734C}" type="sibTrans" cxnId="{38500359-9E67-4B5C-AE88-2F620BD3BDC3}">
      <dgm:prSet/>
      <dgm:spPr/>
      <dgm:t>
        <a:bodyPr/>
        <a:lstStyle/>
        <a:p>
          <a:endParaRPr lang="en-US"/>
        </a:p>
      </dgm:t>
    </dgm:pt>
    <dgm:pt modelId="{44CA1CF4-E5BB-4B6B-8118-E69DF476F731}">
      <dgm:prSet phldrT="[Text]" custT="1"/>
      <dgm:spPr/>
      <dgm:t>
        <a:bodyPr/>
        <a:lstStyle/>
        <a:p>
          <a:r>
            <a:rPr lang="es-ES" sz="2400" b="1" noProof="0" dirty="0" smtClean="0">
              <a:solidFill>
                <a:schemeClr val="tx1"/>
              </a:solidFill>
              <a:effectLst>
                <a:outerShdw blurRad="38100" dist="38100" dir="2700000" algn="tl">
                  <a:srgbClr val="000000">
                    <a:alpha val="43137"/>
                  </a:srgbClr>
                </a:outerShdw>
              </a:effectLst>
            </a:rPr>
            <a:t>Revisión y validación del reporte</a:t>
          </a:r>
          <a:endParaRPr lang="es-ES" sz="2400" b="1" noProof="0" dirty="0">
            <a:solidFill>
              <a:schemeClr val="tx1"/>
            </a:solidFill>
            <a:effectLst>
              <a:outerShdw blurRad="38100" dist="38100" dir="2700000" algn="tl">
                <a:srgbClr val="000000">
                  <a:alpha val="43137"/>
                </a:srgbClr>
              </a:outerShdw>
            </a:effectLst>
          </a:endParaRPr>
        </a:p>
      </dgm:t>
    </dgm:pt>
    <dgm:pt modelId="{E79C13EB-87CF-4A86-806B-543DB578CFE6}" type="parTrans" cxnId="{05980F03-D812-4F3D-A86E-A41C45DD9014}">
      <dgm:prSet/>
      <dgm:spPr/>
      <dgm:t>
        <a:bodyPr/>
        <a:lstStyle/>
        <a:p>
          <a:endParaRPr lang="en-US"/>
        </a:p>
      </dgm:t>
    </dgm:pt>
    <dgm:pt modelId="{A844E5E8-3BF1-427F-B362-19AFC5614E4E}" type="sibTrans" cxnId="{05980F03-D812-4F3D-A86E-A41C45DD9014}">
      <dgm:prSet/>
      <dgm:spPr/>
      <dgm:t>
        <a:bodyPr/>
        <a:lstStyle/>
        <a:p>
          <a:endParaRPr lang="en-US"/>
        </a:p>
      </dgm:t>
    </dgm:pt>
    <dgm:pt modelId="{C97508C3-F5FF-46A3-825A-A307E409CEE9}">
      <dgm:prSet phldrT="[Text]" custT="1"/>
      <dgm:spPr/>
      <dgm:t>
        <a:bodyPr/>
        <a:lstStyle/>
        <a:p>
          <a:endParaRPr lang="es-ES" sz="2400" noProof="0" dirty="0">
            <a:solidFill>
              <a:schemeClr val="accent1">
                <a:lumMod val="50000"/>
              </a:schemeClr>
            </a:solidFill>
          </a:endParaRPr>
        </a:p>
      </dgm:t>
    </dgm:pt>
    <dgm:pt modelId="{B1730A70-EA9E-4B47-8865-75C2C5BC7D05}" type="parTrans" cxnId="{7FF961E3-4CAF-4791-8A1B-8DA9C2CFC923}">
      <dgm:prSet/>
      <dgm:spPr/>
      <dgm:t>
        <a:bodyPr/>
        <a:lstStyle/>
        <a:p>
          <a:endParaRPr lang="es-PE"/>
        </a:p>
      </dgm:t>
    </dgm:pt>
    <dgm:pt modelId="{10CFF96D-46C7-4E26-9B02-0D5D44D96D3B}" type="sibTrans" cxnId="{7FF961E3-4CAF-4791-8A1B-8DA9C2CFC923}">
      <dgm:prSet/>
      <dgm:spPr/>
      <dgm:t>
        <a:bodyPr/>
        <a:lstStyle/>
        <a:p>
          <a:endParaRPr lang="es-PE"/>
        </a:p>
      </dgm:t>
    </dgm:pt>
    <dgm:pt modelId="{15C7FCAC-CE04-49A4-BD57-EF66A1CE7C2C}" type="pres">
      <dgm:prSet presAssocID="{8E148D50-B3C8-4EBC-836A-825F5BDAAC25}" presName="Name0" presStyleCnt="0">
        <dgm:presLayoutVars>
          <dgm:dir/>
          <dgm:animLvl val="lvl"/>
          <dgm:resizeHandles/>
        </dgm:presLayoutVars>
      </dgm:prSet>
      <dgm:spPr/>
      <dgm:t>
        <a:bodyPr/>
        <a:lstStyle/>
        <a:p>
          <a:endParaRPr lang="en-US"/>
        </a:p>
      </dgm:t>
    </dgm:pt>
    <dgm:pt modelId="{1E41134E-B91D-43D3-923A-30D932B79CCB}" type="pres">
      <dgm:prSet presAssocID="{7679FDA1-9607-441D-9C4F-836387D43D1E}" presName="linNode" presStyleCnt="0"/>
      <dgm:spPr/>
    </dgm:pt>
    <dgm:pt modelId="{7342E107-AB6B-469A-9EFE-F6E7B2E6BE0D}" type="pres">
      <dgm:prSet presAssocID="{7679FDA1-9607-441D-9C4F-836387D43D1E}" presName="parentShp" presStyleLbl="node1" presStyleIdx="0" presStyleCnt="1">
        <dgm:presLayoutVars>
          <dgm:bulletEnabled val="1"/>
        </dgm:presLayoutVars>
      </dgm:prSet>
      <dgm:spPr/>
      <dgm:t>
        <a:bodyPr/>
        <a:lstStyle/>
        <a:p>
          <a:endParaRPr lang="en-US"/>
        </a:p>
      </dgm:t>
    </dgm:pt>
    <dgm:pt modelId="{64A3477F-8767-4F8F-AF68-55E8F2DE08C5}" type="pres">
      <dgm:prSet presAssocID="{7679FDA1-9607-441D-9C4F-836387D43D1E}" presName="childShp" presStyleLbl="bgAccFollowNode1" presStyleIdx="0" presStyleCnt="1">
        <dgm:presLayoutVars>
          <dgm:bulletEnabled val="1"/>
        </dgm:presLayoutVars>
      </dgm:prSet>
      <dgm:spPr/>
      <dgm:t>
        <a:bodyPr/>
        <a:lstStyle/>
        <a:p>
          <a:endParaRPr lang="en-US"/>
        </a:p>
      </dgm:t>
    </dgm:pt>
  </dgm:ptLst>
  <dgm:cxnLst>
    <dgm:cxn modelId="{4C5ADD83-6A71-49C7-B0A5-FE14977459C5}" type="presOf" srcId="{44CA1CF4-E5BB-4B6B-8118-E69DF476F731}" destId="{64A3477F-8767-4F8F-AF68-55E8F2DE08C5}" srcOrd="0" destOrd="3" presId="urn:microsoft.com/office/officeart/2005/8/layout/vList6"/>
    <dgm:cxn modelId="{2B399196-53F1-4D9D-B702-A0A2575C284E}" type="presOf" srcId="{82B7D73F-8270-4AA4-A5EA-27B35CB017D8}" destId="{64A3477F-8767-4F8F-AF68-55E8F2DE08C5}" srcOrd="0" destOrd="4" presId="urn:microsoft.com/office/officeart/2005/8/layout/vList6"/>
    <dgm:cxn modelId="{9CD6D357-1403-43D5-A126-3B4F02CC2E0A}" type="presOf" srcId="{C97508C3-F5FF-46A3-825A-A307E409CEE9}" destId="{64A3477F-8767-4F8F-AF68-55E8F2DE08C5}" srcOrd="0" destOrd="0" presId="urn:microsoft.com/office/officeart/2005/8/layout/vList6"/>
    <dgm:cxn modelId="{EC3D5130-E37B-4BFA-90A3-1B495BB0988A}" type="presOf" srcId="{9BA7622D-E0EF-4AD2-A719-0758D753983E}" destId="{64A3477F-8767-4F8F-AF68-55E8F2DE08C5}" srcOrd="0" destOrd="1" presId="urn:microsoft.com/office/officeart/2005/8/layout/vList6"/>
    <dgm:cxn modelId="{5615F344-EAC4-4FAA-A31A-E54B3B491081}" type="presOf" srcId="{8E148D50-B3C8-4EBC-836A-825F5BDAAC25}" destId="{15C7FCAC-CE04-49A4-BD57-EF66A1CE7C2C}" srcOrd="0" destOrd="0" presId="urn:microsoft.com/office/officeart/2005/8/layout/vList6"/>
    <dgm:cxn modelId="{7FF961E3-4CAF-4791-8A1B-8DA9C2CFC923}" srcId="{7679FDA1-9607-441D-9C4F-836387D43D1E}" destId="{C97508C3-F5FF-46A3-825A-A307E409CEE9}" srcOrd="0" destOrd="0" parTransId="{B1730A70-EA9E-4B47-8865-75C2C5BC7D05}" sibTransId="{10CFF96D-46C7-4E26-9B02-0D5D44D96D3B}"/>
    <dgm:cxn modelId="{3CD9199A-B52A-459B-918B-33AEA4FBFD98}" srcId="{8E148D50-B3C8-4EBC-836A-825F5BDAAC25}" destId="{7679FDA1-9607-441D-9C4F-836387D43D1E}" srcOrd="0" destOrd="0" parTransId="{7D5AB250-3F74-41CC-9B9E-F6CC9088B9D3}" sibTransId="{A96B20F5-F952-4A75-9BC0-E4D986EFF287}"/>
    <dgm:cxn modelId="{05980F03-D812-4F3D-A86E-A41C45DD9014}" srcId="{7679FDA1-9607-441D-9C4F-836387D43D1E}" destId="{44CA1CF4-E5BB-4B6B-8118-E69DF476F731}" srcOrd="3" destOrd="0" parTransId="{E79C13EB-87CF-4A86-806B-543DB578CFE6}" sibTransId="{A844E5E8-3BF1-427F-B362-19AFC5614E4E}"/>
    <dgm:cxn modelId="{7F7B2394-48FC-4C99-8E06-0B669E468419}" type="presOf" srcId="{59FD9D41-3587-4599-8A76-F270442151CE}" destId="{64A3477F-8767-4F8F-AF68-55E8F2DE08C5}" srcOrd="0" destOrd="2" presId="urn:microsoft.com/office/officeart/2005/8/layout/vList6"/>
    <dgm:cxn modelId="{975A2BEA-BA40-461D-96CE-417FEB74311B}" srcId="{7679FDA1-9607-441D-9C4F-836387D43D1E}" destId="{59FD9D41-3587-4599-8A76-F270442151CE}" srcOrd="2" destOrd="0" parTransId="{5B231EC0-344D-4731-A045-B119F5CD9043}" sibTransId="{BB4BDF8B-3ECF-4DC2-BD69-5129465148A8}"/>
    <dgm:cxn modelId="{38500359-9E67-4B5C-AE88-2F620BD3BDC3}" srcId="{7679FDA1-9607-441D-9C4F-836387D43D1E}" destId="{82B7D73F-8270-4AA4-A5EA-27B35CB017D8}" srcOrd="4" destOrd="0" parTransId="{D979691F-1BDC-4755-8588-FBCE61DF4FE1}" sibTransId="{27CA4A85-4239-4F3F-852C-5E95101B734C}"/>
    <dgm:cxn modelId="{B809C08D-C2BF-4A2B-A247-75F744877D10}" srcId="{7679FDA1-9607-441D-9C4F-836387D43D1E}" destId="{9BA7622D-E0EF-4AD2-A719-0758D753983E}" srcOrd="1" destOrd="0" parTransId="{38594C6F-B337-4841-BF45-850AD1CF8EE7}" sibTransId="{E815CB02-7210-45AF-B0EF-3C54F598F097}"/>
    <dgm:cxn modelId="{F46C9637-09DC-4D29-9226-2EE0A3367E0C}" type="presOf" srcId="{7679FDA1-9607-441D-9C4F-836387D43D1E}" destId="{7342E107-AB6B-469A-9EFE-F6E7B2E6BE0D}" srcOrd="0" destOrd="0" presId="urn:microsoft.com/office/officeart/2005/8/layout/vList6"/>
    <dgm:cxn modelId="{C9A24D7B-1ADC-44E0-962F-5A3BFE3BB61E}" type="presParOf" srcId="{15C7FCAC-CE04-49A4-BD57-EF66A1CE7C2C}" destId="{1E41134E-B91D-43D3-923A-30D932B79CCB}" srcOrd="0" destOrd="0" presId="urn:microsoft.com/office/officeart/2005/8/layout/vList6"/>
    <dgm:cxn modelId="{EB933132-C646-4630-966E-0042C81C0225}" type="presParOf" srcId="{1E41134E-B91D-43D3-923A-30D932B79CCB}" destId="{7342E107-AB6B-469A-9EFE-F6E7B2E6BE0D}" srcOrd="0" destOrd="0" presId="urn:microsoft.com/office/officeart/2005/8/layout/vList6"/>
    <dgm:cxn modelId="{5BA2BEA5-60C1-422E-9C69-1F33C16F936C}" type="presParOf" srcId="{1E41134E-B91D-43D3-923A-30D932B79CCB}" destId="{64A3477F-8767-4F8F-AF68-55E8F2DE08C5}"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image" Target="../media/image3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1.emf"/></Relationships>
</file>

<file path=ppt/drawings/drawing1.xml><?xml version="1.0" encoding="utf-8"?>
<c:userShapes xmlns:c="http://schemas.openxmlformats.org/drawingml/2006/chart">
  <cdr:relSizeAnchor xmlns:cdr="http://schemas.openxmlformats.org/drawingml/2006/chartDrawing">
    <cdr:from>
      <cdr:x>0.30894</cdr:x>
      <cdr:y>0.31476</cdr:y>
    </cdr:from>
    <cdr:to>
      <cdr:x>0.43945</cdr:x>
      <cdr:y>0.40378</cdr:y>
    </cdr:to>
    <cdr:sp macro="" textlink="">
      <cdr:nvSpPr>
        <cdr:cNvPr id="14" name="Text Box 7"/>
        <cdr:cNvSpPr txBox="1">
          <a:spLocks xmlns:a="http://schemas.openxmlformats.org/drawingml/2006/main" noChangeArrowheads="1"/>
        </cdr:cNvSpPr>
      </cdr:nvSpPr>
      <cdr:spPr bwMode="auto">
        <a:xfrm xmlns:a="http://schemas.openxmlformats.org/drawingml/2006/main">
          <a:off x="3107840" y="1523544"/>
          <a:ext cx="1312890" cy="430887"/>
        </a:xfrm>
        <a:prstGeom xmlns:a="http://schemas.openxmlformats.org/drawingml/2006/main" prst="rect">
          <a:avLst/>
        </a:prstGeom>
        <a:ln xmlns:a="http://schemas.openxmlformats.org/drawingml/2006/main"/>
        <a:extLst xmlns:a="http://schemas.openxmlformats.org/drawingml/2006/main"/>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wrap="square">
          <a:spAutoFit/>
        </a:bodyPr>
        <a:lstStyle xmlns:a="http://schemas.openxmlformats.org/drawingml/2006/main">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xmlns:a="http://schemas.openxmlformats.org/drawingml/2006/main">
          <a:pPr algn="ctr" fontAlgn="auto">
            <a:spcBef>
              <a:spcPts val="0"/>
            </a:spcBef>
            <a:spcAft>
              <a:spcPts val="0"/>
            </a:spcAft>
          </a:pPr>
          <a:r>
            <a:rPr lang="en-US" sz="1100" dirty="0" smtClean="0">
              <a:solidFill>
                <a:prstClr val="white"/>
              </a:solidFill>
            </a:rPr>
            <a:t>El Plan Final del Switch</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4E0C367-03E0-40F9-8AA5-EDE1687C7D6F}" type="datetimeFigureOut">
              <a:rPr lang="en-US" smtClean="0"/>
              <a:t>9/3/2015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195803C-4B01-4A52-89F9-CB25FC3D8C19}" type="slidenum">
              <a:rPr lang="en-US" smtClean="0"/>
              <a:t>‹Nº›</a:t>
            </a:fld>
            <a:endParaRPr lang="en-US"/>
          </a:p>
        </p:txBody>
      </p:sp>
    </p:spTree>
    <p:extLst>
      <p:ext uri="{BB962C8B-B14F-4D97-AF65-F5344CB8AC3E}">
        <p14:creationId xmlns:p14="http://schemas.microsoft.com/office/powerpoint/2010/main" val="1382149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4907328-6B04-4E79-B1A5-64B736E4C0A0}" type="datetimeFigureOut">
              <a:rPr lang="en-US" smtClean="0"/>
              <a:t>9/3/2015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12B3EA2-B186-4FE4-8D00-258498A8F2A7}" type="slidenum">
              <a:rPr lang="en-US" smtClean="0"/>
              <a:t>‹Nº›</a:t>
            </a:fld>
            <a:endParaRPr lang="en-US"/>
          </a:p>
        </p:txBody>
      </p:sp>
    </p:spTree>
    <p:extLst>
      <p:ext uri="{BB962C8B-B14F-4D97-AF65-F5344CB8AC3E}">
        <p14:creationId xmlns:p14="http://schemas.microsoft.com/office/powerpoint/2010/main" val="3962133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81100" y="696913"/>
            <a:ext cx="4648200" cy="3486150"/>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3268B50-226F-4D4A-A9C6-93503793D5D7}" type="slidenum">
              <a:rPr lang="es-ES" smtClean="0"/>
              <a:pPr/>
              <a:t>0</a:t>
            </a:fld>
            <a:endParaRPr lang="es-ES"/>
          </a:p>
        </p:txBody>
      </p:sp>
    </p:spTree>
    <p:extLst>
      <p:ext uri="{BB962C8B-B14F-4D97-AF65-F5344CB8AC3E}">
        <p14:creationId xmlns:p14="http://schemas.microsoft.com/office/powerpoint/2010/main" val="2303380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a:xfrm>
            <a:off x="1182688" y="698500"/>
            <a:ext cx="4645025" cy="3484563"/>
          </a:xfrm>
          <a:ln/>
        </p:spPr>
      </p:sp>
      <p:sp>
        <p:nvSpPr>
          <p:cNvPr id="3" name="Notes Placeholder 2"/>
          <p:cNvSpPr>
            <a:spLocks noGrp="1"/>
          </p:cNvSpPr>
          <p:nvPr>
            <p:ph type="body" idx="1"/>
          </p:nvPr>
        </p:nvSpPr>
        <p:spPr/>
        <p:txBody>
          <a:bodyPr/>
          <a:lstStyle/>
          <a:p>
            <a:pPr>
              <a:defRPr/>
            </a:pPr>
            <a:endParaRPr lang="en-US" dirty="0">
              <a:latin typeface="+mn-lt"/>
              <a:cs typeface="+mn-cs"/>
            </a:endParaRPr>
          </a:p>
        </p:txBody>
      </p:sp>
      <p:sp>
        <p:nvSpPr>
          <p:cNvPr id="320516" name="Slide Number Placeholder 3"/>
          <p:cNvSpPr>
            <a:spLocks noGrp="1"/>
          </p:cNvSpPr>
          <p:nvPr>
            <p:ph type="sldNum" sz="quarter" idx="5"/>
          </p:nvPr>
        </p:nvSpPr>
        <p:spPr>
          <a:noFill/>
        </p:spPr>
        <p:txBody>
          <a:bodyPr/>
          <a:lstStyle>
            <a:lvl1pPr defTabSz="928688" eaLnBrk="0" hangingPunct="0">
              <a:defRPr>
                <a:solidFill>
                  <a:schemeClr val="tx1"/>
                </a:solidFill>
                <a:latin typeface="Arial" pitchFamily="34" charset="0"/>
                <a:cs typeface="Arial" pitchFamily="34" charset="0"/>
              </a:defRPr>
            </a:lvl1pPr>
            <a:lvl2pPr marL="742950" indent="-285750" defTabSz="928688" eaLnBrk="0" hangingPunct="0">
              <a:defRPr>
                <a:solidFill>
                  <a:schemeClr val="tx1"/>
                </a:solidFill>
                <a:latin typeface="Arial" pitchFamily="34" charset="0"/>
                <a:cs typeface="Arial" pitchFamily="34" charset="0"/>
              </a:defRPr>
            </a:lvl2pPr>
            <a:lvl3pPr marL="1143000" indent="-228600" defTabSz="928688" eaLnBrk="0" hangingPunct="0">
              <a:defRPr>
                <a:solidFill>
                  <a:schemeClr val="tx1"/>
                </a:solidFill>
                <a:latin typeface="Arial" pitchFamily="34" charset="0"/>
                <a:cs typeface="Arial" pitchFamily="34" charset="0"/>
              </a:defRPr>
            </a:lvl3pPr>
            <a:lvl4pPr marL="1600200" indent="-228600" defTabSz="928688" eaLnBrk="0" hangingPunct="0">
              <a:defRPr>
                <a:solidFill>
                  <a:schemeClr val="tx1"/>
                </a:solidFill>
                <a:latin typeface="Arial" pitchFamily="34" charset="0"/>
                <a:cs typeface="Arial" pitchFamily="34" charset="0"/>
              </a:defRPr>
            </a:lvl4pPr>
            <a:lvl5pPr marL="2057400" indent="-228600" defTabSz="928688" eaLnBrk="0" hangingPunct="0">
              <a:defRPr>
                <a:solidFill>
                  <a:schemeClr val="tx1"/>
                </a:solidFill>
                <a:latin typeface="Arial" pitchFamily="34" charset="0"/>
                <a:cs typeface="Arial" pitchFamily="34" charset="0"/>
              </a:defRPr>
            </a:lvl5pPr>
            <a:lvl6pPr marL="2514600" indent="-228600" defTabSz="9286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286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286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28688"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0D40675-C407-4594-BDFF-51A794B55E8B}" type="slidenum">
              <a:rPr lang="en-US">
                <a:solidFill>
                  <a:srgbClr val="000000"/>
                </a:solidFill>
              </a:rPr>
              <a:pPr eaLnBrk="1" hangingPunct="1"/>
              <a:t>26</a:t>
            </a:fld>
            <a:endParaRPr lang="en-US">
              <a:solidFill>
                <a:srgbClr val="000000"/>
              </a:solidFill>
            </a:endParaRPr>
          </a:p>
        </p:txBody>
      </p:sp>
    </p:spTree>
    <p:extLst>
      <p:ext uri="{BB962C8B-B14F-4D97-AF65-F5344CB8AC3E}">
        <p14:creationId xmlns:p14="http://schemas.microsoft.com/office/powerpoint/2010/main" val="2763531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2B3EA2-B186-4FE4-8D00-258498A8F2A7}" type="slidenum">
              <a:rPr lang="en-US" smtClean="0"/>
              <a:t>27</a:t>
            </a:fld>
            <a:endParaRPr lang="en-US"/>
          </a:p>
        </p:txBody>
      </p:sp>
    </p:spTree>
    <p:extLst>
      <p:ext uri="{BB962C8B-B14F-4D97-AF65-F5344CB8AC3E}">
        <p14:creationId xmlns:p14="http://schemas.microsoft.com/office/powerpoint/2010/main" val="2058563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dt" sz="quarter" idx="1"/>
          </p:nvPr>
        </p:nvSpPr>
        <p:spPr>
          <a:noFill/>
        </p:spPr>
        <p:txBody>
          <a:bodyPr/>
          <a:lstStyle>
            <a:lvl1pPr defTabSz="911225" eaLnBrk="0" hangingPunct="0">
              <a:defRPr sz="1000" b="1">
                <a:solidFill>
                  <a:schemeClr val="tx1"/>
                </a:solidFill>
                <a:latin typeface="Arial" charset="0"/>
                <a:cs typeface="Arial" charset="0"/>
              </a:defRPr>
            </a:lvl1pPr>
            <a:lvl2pPr marL="742950" indent="-285750" defTabSz="911225" eaLnBrk="0" hangingPunct="0">
              <a:defRPr sz="1000" b="1">
                <a:solidFill>
                  <a:schemeClr val="tx1"/>
                </a:solidFill>
                <a:latin typeface="Arial" charset="0"/>
                <a:cs typeface="Arial" charset="0"/>
              </a:defRPr>
            </a:lvl2pPr>
            <a:lvl3pPr marL="1143000" indent="-228600" defTabSz="911225" eaLnBrk="0" hangingPunct="0">
              <a:defRPr sz="1000" b="1">
                <a:solidFill>
                  <a:schemeClr val="tx1"/>
                </a:solidFill>
                <a:latin typeface="Arial" charset="0"/>
                <a:cs typeface="Arial" charset="0"/>
              </a:defRPr>
            </a:lvl3pPr>
            <a:lvl4pPr marL="1600200" indent="-228600" defTabSz="911225" eaLnBrk="0" hangingPunct="0">
              <a:defRPr sz="1000" b="1">
                <a:solidFill>
                  <a:schemeClr val="tx1"/>
                </a:solidFill>
                <a:latin typeface="Arial" charset="0"/>
                <a:cs typeface="Arial" charset="0"/>
              </a:defRPr>
            </a:lvl4pPr>
            <a:lvl5pPr marL="2057400" indent="-228600" defTabSz="911225" eaLnBrk="0" hangingPunct="0">
              <a:defRPr sz="1000" b="1">
                <a:solidFill>
                  <a:schemeClr val="tx1"/>
                </a:solidFill>
                <a:latin typeface="Arial" charset="0"/>
                <a:cs typeface="Arial" charset="0"/>
              </a:defRPr>
            </a:lvl5pPr>
            <a:lvl6pPr marL="2514600" indent="-228600" defTabSz="911225" eaLnBrk="0" fontAlgn="base" hangingPunct="0">
              <a:spcBef>
                <a:spcPct val="0"/>
              </a:spcBef>
              <a:spcAft>
                <a:spcPct val="0"/>
              </a:spcAft>
              <a:defRPr sz="1000" b="1">
                <a:solidFill>
                  <a:schemeClr val="tx1"/>
                </a:solidFill>
                <a:latin typeface="Arial" charset="0"/>
                <a:cs typeface="Arial" charset="0"/>
              </a:defRPr>
            </a:lvl6pPr>
            <a:lvl7pPr marL="2971800" indent="-228600" defTabSz="911225" eaLnBrk="0" fontAlgn="base" hangingPunct="0">
              <a:spcBef>
                <a:spcPct val="0"/>
              </a:spcBef>
              <a:spcAft>
                <a:spcPct val="0"/>
              </a:spcAft>
              <a:defRPr sz="1000" b="1">
                <a:solidFill>
                  <a:schemeClr val="tx1"/>
                </a:solidFill>
                <a:latin typeface="Arial" charset="0"/>
                <a:cs typeface="Arial" charset="0"/>
              </a:defRPr>
            </a:lvl7pPr>
            <a:lvl8pPr marL="3429000" indent="-228600" defTabSz="911225" eaLnBrk="0" fontAlgn="base" hangingPunct="0">
              <a:spcBef>
                <a:spcPct val="0"/>
              </a:spcBef>
              <a:spcAft>
                <a:spcPct val="0"/>
              </a:spcAft>
              <a:defRPr sz="1000" b="1">
                <a:solidFill>
                  <a:schemeClr val="tx1"/>
                </a:solidFill>
                <a:latin typeface="Arial" charset="0"/>
                <a:cs typeface="Arial" charset="0"/>
              </a:defRPr>
            </a:lvl8pPr>
            <a:lvl9pPr marL="3886200" indent="-228600" defTabSz="911225" eaLnBrk="0" fontAlgn="base" hangingPunct="0">
              <a:spcBef>
                <a:spcPct val="0"/>
              </a:spcBef>
              <a:spcAft>
                <a:spcPct val="0"/>
              </a:spcAft>
              <a:defRPr sz="1000" b="1">
                <a:solidFill>
                  <a:schemeClr val="tx1"/>
                </a:solidFill>
                <a:latin typeface="Arial" charset="0"/>
                <a:cs typeface="Arial" charset="0"/>
              </a:defRPr>
            </a:lvl9pPr>
          </a:lstStyle>
          <a:p>
            <a:pPr eaLnBrk="1" hangingPunct="1"/>
            <a:fld id="{970499C9-55B0-467A-8FD4-5ABFCE656AC9}" type="datetime1">
              <a:rPr lang="en-GB" altLang="en-US" sz="1200" b="0">
                <a:solidFill>
                  <a:prstClr val="black"/>
                </a:solidFill>
              </a:rPr>
              <a:pPr eaLnBrk="1" hangingPunct="1"/>
              <a:t>03/09/2015</a:t>
            </a:fld>
            <a:endParaRPr lang="en-GB" altLang="en-US" sz="1200" b="0">
              <a:solidFill>
                <a:prstClr val="black"/>
              </a:solidFill>
            </a:endParaRPr>
          </a:p>
        </p:txBody>
      </p:sp>
      <p:sp>
        <p:nvSpPr>
          <p:cNvPr id="12291" name="Rectangle 6"/>
          <p:cNvSpPr>
            <a:spLocks noGrp="1" noChangeArrowheads="1"/>
          </p:cNvSpPr>
          <p:nvPr>
            <p:ph type="ftr" sz="quarter" idx="4"/>
          </p:nvPr>
        </p:nvSpPr>
        <p:spPr>
          <a:noFill/>
        </p:spPr>
        <p:txBody>
          <a:bodyPr/>
          <a:lstStyle>
            <a:lvl1pPr defTabSz="911225" eaLnBrk="0" hangingPunct="0">
              <a:defRPr sz="1000" b="1">
                <a:solidFill>
                  <a:schemeClr val="tx1"/>
                </a:solidFill>
                <a:latin typeface="Arial" charset="0"/>
                <a:cs typeface="Arial" charset="0"/>
              </a:defRPr>
            </a:lvl1pPr>
            <a:lvl2pPr marL="742950" indent="-285750" defTabSz="911225" eaLnBrk="0" hangingPunct="0">
              <a:defRPr sz="1000" b="1">
                <a:solidFill>
                  <a:schemeClr val="tx1"/>
                </a:solidFill>
                <a:latin typeface="Arial" charset="0"/>
                <a:cs typeface="Arial" charset="0"/>
              </a:defRPr>
            </a:lvl2pPr>
            <a:lvl3pPr marL="1143000" indent="-228600" defTabSz="911225" eaLnBrk="0" hangingPunct="0">
              <a:defRPr sz="1000" b="1">
                <a:solidFill>
                  <a:schemeClr val="tx1"/>
                </a:solidFill>
                <a:latin typeface="Arial" charset="0"/>
                <a:cs typeface="Arial" charset="0"/>
              </a:defRPr>
            </a:lvl3pPr>
            <a:lvl4pPr marL="1600200" indent="-228600" defTabSz="911225" eaLnBrk="0" hangingPunct="0">
              <a:defRPr sz="1000" b="1">
                <a:solidFill>
                  <a:schemeClr val="tx1"/>
                </a:solidFill>
                <a:latin typeface="Arial" charset="0"/>
                <a:cs typeface="Arial" charset="0"/>
              </a:defRPr>
            </a:lvl4pPr>
            <a:lvl5pPr marL="2057400" indent="-228600" defTabSz="911225" eaLnBrk="0" hangingPunct="0">
              <a:defRPr sz="1000" b="1">
                <a:solidFill>
                  <a:schemeClr val="tx1"/>
                </a:solidFill>
                <a:latin typeface="Arial" charset="0"/>
                <a:cs typeface="Arial" charset="0"/>
              </a:defRPr>
            </a:lvl5pPr>
            <a:lvl6pPr marL="2514600" indent="-228600" defTabSz="911225" eaLnBrk="0" fontAlgn="base" hangingPunct="0">
              <a:spcBef>
                <a:spcPct val="0"/>
              </a:spcBef>
              <a:spcAft>
                <a:spcPct val="0"/>
              </a:spcAft>
              <a:defRPr sz="1000" b="1">
                <a:solidFill>
                  <a:schemeClr val="tx1"/>
                </a:solidFill>
                <a:latin typeface="Arial" charset="0"/>
                <a:cs typeface="Arial" charset="0"/>
              </a:defRPr>
            </a:lvl6pPr>
            <a:lvl7pPr marL="2971800" indent="-228600" defTabSz="911225" eaLnBrk="0" fontAlgn="base" hangingPunct="0">
              <a:spcBef>
                <a:spcPct val="0"/>
              </a:spcBef>
              <a:spcAft>
                <a:spcPct val="0"/>
              </a:spcAft>
              <a:defRPr sz="1000" b="1">
                <a:solidFill>
                  <a:schemeClr val="tx1"/>
                </a:solidFill>
                <a:latin typeface="Arial" charset="0"/>
                <a:cs typeface="Arial" charset="0"/>
              </a:defRPr>
            </a:lvl7pPr>
            <a:lvl8pPr marL="3429000" indent="-228600" defTabSz="911225" eaLnBrk="0" fontAlgn="base" hangingPunct="0">
              <a:spcBef>
                <a:spcPct val="0"/>
              </a:spcBef>
              <a:spcAft>
                <a:spcPct val="0"/>
              </a:spcAft>
              <a:defRPr sz="1000" b="1">
                <a:solidFill>
                  <a:schemeClr val="tx1"/>
                </a:solidFill>
                <a:latin typeface="Arial" charset="0"/>
                <a:cs typeface="Arial" charset="0"/>
              </a:defRPr>
            </a:lvl8pPr>
            <a:lvl9pPr marL="3886200" indent="-228600" defTabSz="911225" eaLnBrk="0" fontAlgn="base" hangingPunct="0">
              <a:spcBef>
                <a:spcPct val="0"/>
              </a:spcBef>
              <a:spcAft>
                <a:spcPct val="0"/>
              </a:spcAft>
              <a:defRPr sz="1000" b="1">
                <a:solidFill>
                  <a:schemeClr val="tx1"/>
                </a:solidFill>
                <a:latin typeface="Arial" charset="0"/>
                <a:cs typeface="Arial" charset="0"/>
              </a:defRPr>
            </a:lvl9pPr>
          </a:lstStyle>
          <a:p>
            <a:pPr eaLnBrk="1" hangingPunct="1"/>
            <a:r>
              <a:rPr lang="en-GB" altLang="en-US" sz="1200" b="0">
                <a:solidFill>
                  <a:prstClr val="black"/>
                </a:solidFill>
              </a:rPr>
              <a:t>Data in WHO HQ as of 30 Nov 2010</a:t>
            </a:r>
          </a:p>
        </p:txBody>
      </p:sp>
      <p:sp>
        <p:nvSpPr>
          <p:cNvPr id="12292" name="Rectangle 7"/>
          <p:cNvSpPr>
            <a:spLocks noGrp="1" noChangeArrowheads="1"/>
          </p:cNvSpPr>
          <p:nvPr>
            <p:ph type="sldNum" sz="quarter" idx="5"/>
          </p:nvPr>
        </p:nvSpPr>
        <p:spPr>
          <a:noFill/>
        </p:spPr>
        <p:txBody>
          <a:bodyPr/>
          <a:lstStyle>
            <a:lvl1pPr defTabSz="911225" eaLnBrk="0" hangingPunct="0">
              <a:defRPr sz="1000" b="1">
                <a:solidFill>
                  <a:schemeClr val="tx1"/>
                </a:solidFill>
                <a:latin typeface="Arial" charset="0"/>
                <a:cs typeface="Arial" charset="0"/>
              </a:defRPr>
            </a:lvl1pPr>
            <a:lvl2pPr marL="742950" indent="-285750" defTabSz="911225" eaLnBrk="0" hangingPunct="0">
              <a:defRPr sz="1000" b="1">
                <a:solidFill>
                  <a:schemeClr val="tx1"/>
                </a:solidFill>
                <a:latin typeface="Arial" charset="0"/>
                <a:cs typeface="Arial" charset="0"/>
              </a:defRPr>
            </a:lvl2pPr>
            <a:lvl3pPr marL="1143000" indent="-228600" defTabSz="911225" eaLnBrk="0" hangingPunct="0">
              <a:defRPr sz="1000" b="1">
                <a:solidFill>
                  <a:schemeClr val="tx1"/>
                </a:solidFill>
                <a:latin typeface="Arial" charset="0"/>
                <a:cs typeface="Arial" charset="0"/>
              </a:defRPr>
            </a:lvl3pPr>
            <a:lvl4pPr marL="1600200" indent="-228600" defTabSz="911225" eaLnBrk="0" hangingPunct="0">
              <a:defRPr sz="1000" b="1">
                <a:solidFill>
                  <a:schemeClr val="tx1"/>
                </a:solidFill>
                <a:latin typeface="Arial" charset="0"/>
                <a:cs typeface="Arial" charset="0"/>
              </a:defRPr>
            </a:lvl4pPr>
            <a:lvl5pPr marL="2057400" indent="-228600" defTabSz="911225" eaLnBrk="0" hangingPunct="0">
              <a:defRPr sz="1000" b="1">
                <a:solidFill>
                  <a:schemeClr val="tx1"/>
                </a:solidFill>
                <a:latin typeface="Arial" charset="0"/>
                <a:cs typeface="Arial" charset="0"/>
              </a:defRPr>
            </a:lvl5pPr>
            <a:lvl6pPr marL="2514600" indent="-228600" defTabSz="911225" eaLnBrk="0" fontAlgn="base" hangingPunct="0">
              <a:spcBef>
                <a:spcPct val="0"/>
              </a:spcBef>
              <a:spcAft>
                <a:spcPct val="0"/>
              </a:spcAft>
              <a:defRPr sz="1000" b="1">
                <a:solidFill>
                  <a:schemeClr val="tx1"/>
                </a:solidFill>
                <a:latin typeface="Arial" charset="0"/>
                <a:cs typeface="Arial" charset="0"/>
              </a:defRPr>
            </a:lvl6pPr>
            <a:lvl7pPr marL="2971800" indent="-228600" defTabSz="911225" eaLnBrk="0" fontAlgn="base" hangingPunct="0">
              <a:spcBef>
                <a:spcPct val="0"/>
              </a:spcBef>
              <a:spcAft>
                <a:spcPct val="0"/>
              </a:spcAft>
              <a:defRPr sz="1000" b="1">
                <a:solidFill>
                  <a:schemeClr val="tx1"/>
                </a:solidFill>
                <a:latin typeface="Arial" charset="0"/>
                <a:cs typeface="Arial" charset="0"/>
              </a:defRPr>
            </a:lvl7pPr>
            <a:lvl8pPr marL="3429000" indent="-228600" defTabSz="911225" eaLnBrk="0" fontAlgn="base" hangingPunct="0">
              <a:spcBef>
                <a:spcPct val="0"/>
              </a:spcBef>
              <a:spcAft>
                <a:spcPct val="0"/>
              </a:spcAft>
              <a:defRPr sz="1000" b="1">
                <a:solidFill>
                  <a:schemeClr val="tx1"/>
                </a:solidFill>
                <a:latin typeface="Arial" charset="0"/>
                <a:cs typeface="Arial" charset="0"/>
              </a:defRPr>
            </a:lvl8pPr>
            <a:lvl9pPr marL="3886200" indent="-228600" defTabSz="911225" eaLnBrk="0" fontAlgn="base" hangingPunct="0">
              <a:spcBef>
                <a:spcPct val="0"/>
              </a:spcBef>
              <a:spcAft>
                <a:spcPct val="0"/>
              </a:spcAft>
              <a:defRPr sz="1000" b="1">
                <a:solidFill>
                  <a:schemeClr val="tx1"/>
                </a:solidFill>
                <a:latin typeface="Arial" charset="0"/>
                <a:cs typeface="Arial" charset="0"/>
              </a:defRPr>
            </a:lvl9pPr>
          </a:lstStyle>
          <a:p>
            <a:pPr eaLnBrk="1" hangingPunct="1"/>
            <a:fld id="{8D686F71-5DD4-4554-8BA0-B9C4F3293F6E}" type="slidenum">
              <a:rPr lang="en-GB" altLang="en-US" sz="1200" b="0">
                <a:solidFill>
                  <a:prstClr val="black"/>
                </a:solidFill>
              </a:rPr>
              <a:pPr eaLnBrk="1" hangingPunct="1"/>
              <a:t>29</a:t>
            </a:fld>
            <a:endParaRPr lang="en-GB" altLang="en-US" sz="1200" b="0">
              <a:solidFill>
                <a:prstClr val="black"/>
              </a:solidFill>
            </a:endParaRPr>
          </a:p>
        </p:txBody>
      </p:sp>
      <p:sp>
        <p:nvSpPr>
          <p:cNvPr id="12293" name="Rectangle 2"/>
          <p:cNvSpPr>
            <a:spLocks noGrp="1" noRot="1" noChangeAspect="1" noChangeArrowheads="1" noTextEdit="1"/>
          </p:cNvSpPr>
          <p:nvPr>
            <p:ph type="sldImg"/>
          </p:nvPr>
        </p:nvSpPr>
        <p:spPr>
          <a:xfrm>
            <a:off x="1193800" y="700088"/>
            <a:ext cx="4645025" cy="3482975"/>
          </a:xfrm>
          <a:ln/>
        </p:spPr>
      </p:sp>
      <p:sp>
        <p:nvSpPr>
          <p:cNvPr id="12294" name="Rectangle 3"/>
          <p:cNvSpPr>
            <a:spLocks noGrp="1" noChangeArrowheads="1"/>
          </p:cNvSpPr>
          <p:nvPr>
            <p:ph type="body" idx="1"/>
          </p:nvPr>
        </p:nvSpPr>
        <p:spPr>
          <a:xfrm>
            <a:off x="940281" y="4418797"/>
            <a:ext cx="5131475" cy="4178257"/>
          </a:xfrm>
          <a:noFill/>
        </p:spPr>
        <p:txBody>
          <a:bodyPr/>
          <a:lstStyle/>
          <a:p>
            <a:pPr eaLnBrk="1" hangingPunct="1"/>
            <a:endParaRPr lang="en-US" altLang="en-US" smtClean="0"/>
          </a:p>
        </p:txBody>
      </p:sp>
    </p:spTree>
    <p:extLst>
      <p:ext uri="{BB962C8B-B14F-4D97-AF65-F5344CB8AC3E}">
        <p14:creationId xmlns:p14="http://schemas.microsoft.com/office/powerpoint/2010/main" val="2698904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512B3EA2-B186-4FE4-8D00-258498A8F2A7}" type="slidenum">
              <a:rPr lang="en-US" smtClean="0"/>
              <a:t>32</a:t>
            </a:fld>
            <a:endParaRPr lang="en-US"/>
          </a:p>
        </p:txBody>
      </p:sp>
    </p:spTree>
    <p:extLst>
      <p:ext uri="{BB962C8B-B14F-4D97-AF65-F5344CB8AC3E}">
        <p14:creationId xmlns:p14="http://schemas.microsoft.com/office/powerpoint/2010/main" val="2770931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2B3EA2-B186-4FE4-8D00-258498A8F2A7}"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693960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b="0" dirty="0" smtClean="0"/>
              <a:t>Asamblea Mundial de Salud:</a:t>
            </a:r>
            <a:r>
              <a:rPr lang="es-PE" b="0" baseline="0" dirty="0" smtClean="0"/>
              <a:t> Los participantes son los ministros de los estados miembros de la Organización Mundial de la Salud.</a:t>
            </a:r>
            <a:endParaRPr lang="es-PE" b="0" dirty="0"/>
          </a:p>
        </p:txBody>
      </p:sp>
      <p:sp>
        <p:nvSpPr>
          <p:cNvPr id="4" name="Marcador de número de diapositiva 3"/>
          <p:cNvSpPr>
            <a:spLocks noGrp="1"/>
          </p:cNvSpPr>
          <p:nvPr>
            <p:ph type="sldNum" sz="quarter" idx="10"/>
          </p:nvPr>
        </p:nvSpPr>
        <p:spPr/>
        <p:txBody>
          <a:bodyPr/>
          <a:lstStyle/>
          <a:p>
            <a:fld id="{B75E0C80-5DCB-4AC6-9649-155363D8D059}" type="slidenum">
              <a:rPr lang="es-PE" smtClean="0"/>
              <a:t>43</a:t>
            </a:fld>
            <a:endParaRPr lang="es-PE"/>
          </a:p>
        </p:txBody>
      </p:sp>
    </p:spTree>
    <p:extLst>
      <p:ext uri="{BB962C8B-B14F-4D97-AF65-F5344CB8AC3E}">
        <p14:creationId xmlns:p14="http://schemas.microsoft.com/office/powerpoint/2010/main" val="4156047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solidFill>
                  <a:prstClr val="white"/>
                </a:solidFill>
              </a:rPr>
              <a:t>WPV2: Poliomielitis causada por </a:t>
            </a:r>
            <a:r>
              <a:rPr lang="es-ES" b="1" dirty="0" err="1">
                <a:solidFill>
                  <a:prstClr val="white"/>
                </a:solidFill>
              </a:rPr>
              <a:t>poliovirus</a:t>
            </a:r>
            <a:r>
              <a:rPr lang="es-ES" b="1" dirty="0">
                <a:solidFill>
                  <a:prstClr val="white"/>
                </a:solidFill>
              </a:rPr>
              <a:t> salvaje tipo 2.</a:t>
            </a:r>
          </a:p>
          <a:p>
            <a:r>
              <a:rPr lang="es-PE" b="1" dirty="0" smtClean="0"/>
              <a:t>Estructura</a:t>
            </a:r>
            <a:r>
              <a:rPr lang="es-PE" b="1" baseline="0" dirty="0" smtClean="0"/>
              <a:t> de gestión: Comité nacional del </a:t>
            </a:r>
            <a:r>
              <a:rPr lang="es-PE" b="1" baseline="0" dirty="0" err="1" smtClean="0"/>
              <a:t>Switch</a:t>
            </a:r>
            <a:r>
              <a:rPr lang="es-PE" b="1" baseline="0" dirty="0" smtClean="0"/>
              <a:t>, Conformación de comité nacional de certificación y comité nacional de contención.</a:t>
            </a:r>
            <a:endParaRPr lang="es-PE" dirty="0"/>
          </a:p>
        </p:txBody>
      </p:sp>
      <p:sp>
        <p:nvSpPr>
          <p:cNvPr id="4" name="Marcador de número de diapositiva 3"/>
          <p:cNvSpPr>
            <a:spLocks noGrp="1"/>
          </p:cNvSpPr>
          <p:nvPr>
            <p:ph type="sldNum" sz="quarter" idx="10"/>
          </p:nvPr>
        </p:nvSpPr>
        <p:spPr/>
        <p:txBody>
          <a:bodyPr/>
          <a:lstStyle/>
          <a:p>
            <a:fld id="{B75E0C80-5DCB-4AC6-9649-155363D8D059}" type="slidenum">
              <a:rPr lang="es-PE" smtClean="0"/>
              <a:t>47</a:t>
            </a:fld>
            <a:endParaRPr lang="es-PE"/>
          </a:p>
        </p:txBody>
      </p:sp>
    </p:spTree>
    <p:extLst>
      <p:ext uri="{BB962C8B-B14F-4D97-AF65-F5344CB8AC3E}">
        <p14:creationId xmlns:p14="http://schemas.microsoft.com/office/powerpoint/2010/main" val="3240255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B75E0C80-5DCB-4AC6-9649-155363D8D059}" type="slidenum">
              <a:rPr lang="es-PE" smtClean="0"/>
              <a:t>48</a:t>
            </a:fld>
            <a:endParaRPr lang="es-PE"/>
          </a:p>
        </p:txBody>
      </p:sp>
    </p:spTree>
    <p:extLst>
      <p:ext uri="{BB962C8B-B14F-4D97-AF65-F5344CB8AC3E}">
        <p14:creationId xmlns:p14="http://schemas.microsoft.com/office/powerpoint/2010/main" val="2214617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B75E0C80-5DCB-4AC6-9649-155363D8D059}" type="slidenum">
              <a:rPr lang="es-PE" smtClean="0"/>
              <a:t>64</a:t>
            </a:fld>
            <a:endParaRPr lang="es-PE"/>
          </a:p>
        </p:txBody>
      </p:sp>
    </p:spTree>
    <p:extLst>
      <p:ext uri="{BB962C8B-B14F-4D97-AF65-F5344CB8AC3E}">
        <p14:creationId xmlns:p14="http://schemas.microsoft.com/office/powerpoint/2010/main" val="2521732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b="1" dirty="0" smtClean="0">
                <a:solidFill>
                  <a:schemeClr val="tx1"/>
                </a:solidFill>
              </a:rPr>
              <a:t>El país tiene un esquema de vacunación oficial aprobado con RM N° 510-2013</a:t>
            </a:r>
            <a:r>
              <a:rPr lang="es-PE" b="1" baseline="0" dirty="0" smtClean="0">
                <a:solidFill>
                  <a:schemeClr val="tx1"/>
                </a:solidFill>
              </a:rPr>
              <a:t> que incluye 15 diferentes vacunas contra mas de 23 enfermedades, es uno de los calendarios de vacunación mas completos de Latinoamérica. Cuenta con un financiamiento por PpR que llega a cada unidad ejecutora para la contratación de licenciadas en enfermería y gastos operativos que garantizan el cumplimiento de las metas programadas.</a:t>
            </a:r>
            <a:endParaRPr lang="es-PE" b="1" dirty="0">
              <a:solidFill>
                <a:schemeClr val="tx1"/>
              </a:solidFill>
            </a:endParaRPr>
          </a:p>
        </p:txBody>
      </p:sp>
      <p:sp>
        <p:nvSpPr>
          <p:cNvPr id="4" name="Marcador de número de diapositiva 3"/>
          <p:cNvSpPr>
            <a:spLocks noGrp="1"/>
          </p:cNvSpPr>
          <p:nvPr>
            <p:ph type="sldNum" sz="quarter" idx="10"/>
          </p:nvPr>
        </p:nvSpPr>
        <p:spPr/>
        <p:txBody>
          <a:bodyPr/>
          <a:lstStyle/>
          <a:p>
            <a:fld id="{7DED4E32-9A07-4D68-8B94-FBDFDB0541F6}" type="slidenum">
              <a:rPr lang="es-PE" smtClean="0"/>
              <a:t>1</a:t>
            </a:fld>
            <a:endParaRPr lang="es-PE"/>
          </a:p>
        </p:txBody>
      </p:sp>
    </p:spTree>
    <p:extLst>
      <p:ext uri="{BB962C8B-B14F-4D97-AF65-F5344CB8AC3E}">
        <p14:creationId xmlns:p14="http://schemas.microsoft.com/office/powerpoint/2010/main" val="3790327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b="1" dirty="0">
              <a:solidFill>
                <a:schemeClr val="tx1"/>
              </a:solidFill>
            </a:endParaRPr>
          </a:p>
        </p:txBody>
      </p:sp>
      <p:sp>
        <p:nvSpPr>
          <p:cNvPr id="4" name="Marcador de número de diapositiva 3"/>
          <p:cNvSpPr>
            <a:spLocks noGrp="1"/>
          </p:cNvSpPr>
          <p:nvPr>
            <p:ph type="sldNum" sz="quarter" idx="10"/>
          </p:nvPr>
        </p:nvSpPr>
        <p:spPr/>
        <p:txBody>
          <a:bodyPr/>
          <a:lstStyle/>
          <a:p>
            <a:fld id="{7DED4E32-9A07-4D68-8B94-FBDFDB0541F6}" type="slidenum">
              <a:rPr lang="es-PE" smtClean="0"/>
              <a:t>2</a:t>
            </a:fld>
            <a:endParaRPr lang="es-PE"/>
          </a:p>
        </p:txBody>
      </p:sp>
    </p:spTree>
    <p:extLst>
      <p:ext uri="{BB962C8B-B14F-4D97-AF65-F5344CB8AC3E}">
        <p14:creationId xmlns:p14="http://schemas.microsoft.com/office/powerpoint/2010/main" val="3480476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b="1" dirty="0" smtClean="0">
                <a:solidFill>
                  <a:schemeClr val="tx1"/>
                </a:solidFill>
              </a:rPr>
              <a:t>El Perú ha logrado importantes logros en la Salud Publica</a:t>
            </a:r>
            <a:r>
              <a:rPr lang="es-PE" b="1" baseline="0" dirty="0" smtClean="0">
                <a:solidFill>
                  <a:schemeClr val="tx1"/>
                </a:solidFill>
              </a:rPr>
              <a:t> del </a:t>
            </a:r>
            <a:r>
              <a:rPr lang="es-PE" b="1" dirty="0" smtClean="0">
                <a:solidFill>
                  <a:schemeClr val="tx1"/>
                </a:solidFill>
              </a:rPr>
              <a:t>país que contribuyen a los logros de la Región de las Américas, entre ellos tenemos la erradicación de la poliomielitis, el Tétanos Neonatal, el Sarampión y la Rubeola, así como el control de la Hepatitis</a:t>
            </a:r>
            <a:r>
              <a:rPr lang="es-PE" b="1" baseline="0" dirty="0" smtClean="0">
                <a:solidFill>
                  <a:schemeClr val="tx1"/>
                </a:solidFill>
              </a:rPr>
              <a:t> B y la Influenza Estacional. Lo importante es mantener estos logros y para ello es necesario alcanzar coberturas de vacunación año a año coberturas por encima del 95%</a:t>
            </a:r>
            <a:r>
              <a:rPr lang="es-PE" b="1" dirty="0" smtClean="0">
                <a:solidFill>
                  <a:schemeClr val="tx1"/>
                </a:solidFill>
              </a:rPr>
              <a:t> </a:t>
            </a:r>
            <a:endParaRPr lang="es-PE" b="1" dirty="0">
              <a:solidFill>
                <a:schemeClr val="tx1"/>
              </a:solidFill>
            </a:endParaRPr>
          </a:p>
        </p:txBody>
      </p:sp>
      <p:sp>
        <p:nvSpPr>
          <p:cNvPr id="4" name="Marcador de número de diapositiva 3"/>
          <p:cNvSpPr>
            <a:spLocks noGrp="1"/>
          </p:cNvSpPr>
          <p:nvPr>
            <p:ph type="sldNum" sz="quarter" idx="10"/>
          </p:nvPr>
        </p:nvSpPr>
        <p:spPr/>
        <p:txBody>
          <a:bodyPr/>
          <a:lstStyle/>
          <a:p>
            <a:fld id="{7DED4E32-9A07-4D68-8B94-FBDFDB0541F6}" type="slidenum">
              <a:rPr lang="es-PE" smtClean="0"/>
              <a:t>3</a:t>
            </a:fld>
            <a:endParaRPr lang="es-PE"/>
          </a:p>
        </p:txBody>
      </p:sp>
    </p:spTree>
    <p:extLst>
      <p:ext uri="{BB962C8B-B14F-4D97-AF65-F5344CB8AC3E}">
        <p14:creationId xmlns:p14="http://schemas.microsoft.com/office/powerpoint/2010/main" val="2223264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a:ln/>
        </p:spPr>
      </p:sp>
      <p:sp>
        <p:nvSpPr>
          <p:cNvPr id="8197" name="Rectangle 3"/>
          <p:cNvSpPr>
            <a:spLocks noGrp="1"/>
          </p:cNvSpPr>
          <p:nvPr>
            <p:ph type="body" idx="1"/>
          </p:nvPr>
        </p:nvSpPr>
        <p:spPr>
          <a:ln/>
        </p:spPr>
        <p:txBody>
          <a:bodyPr/>
          <a:lstStyle/>
          <a:p>
            <a:endParaRPr lang="es-ES" dirty="0"/>
          </a:p>
        </p:txBody>
      </p:sp>
      <p:sp>
        <p:nvSpPr>
          <p:cNvPr id="24580" name="Text Box 4"/>
          <p:cNvSpPr txBox="1">
            <a:spLocks noGrp="1"/>
          </p:cNvSpPr>
          <p:nvPr/>
        </p:nvSpPr>
        <p:spPr bwMode="auto">
          <a:xfrm>
            <a:off x="3970478" y="8830091"/>
            <a:ext cx="3038278"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9" tIns="45515" rIns="91029" bIns="45515" anchor="b"/>
          <a:lstStyle>
            <a:lvl1pPr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1pPr>
            <a:lvl2pPr marL="742950" indent="-28575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2pPr>
            <a:lvl3pPr marL="11430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3pPr>
            <a:lvl4pPr marL="16002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4pPr>
            <a:lvl5pPr marL="20574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5pPr>
            <a:lvl6pPr marL="25146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6pPr>
            <a:lvl7pPr marL="29718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7pPr>
            <a:lvl8pPr marL="34290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8pPr>
            <a:lvl9pPr marL="38862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9pPr>
          </a:lstStyle>
          <a:p>
            <a:pPr algn="r" rtl="0" eaLnBrk="1" hangingPunct="1"/>
            <a:r>
              <a:rPr lang="es-ES" sz="1200" b="0" dirty="0" smtClean="0">
                <a:solidFill>
                  <a:schemeClr val="tx1"/>
                </a:solidFill>
              </a:rPr>
              <a:t>4</a:t>
            </a:r>
            <a:endParaRPr lang="es-ES" sz="1200" b="0" dirty="0">
              <a:solidFill>
                <a:schemeClr val="tx1"/>
              </a:solidFill>
            </a:endParaRPr>
          </a:p>
        </p:txBody>
      </p:sp>
    </p:spTree>
    <p:extLst>
      <p:ext uri="{BB962C8B-B14F-4D97-AF65-F5344CB8AC3E}">
        <p14:creationId xmlns:p14="http://schemas.microsoft.com/office/powerpoint/2010/main" val="1973346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26FC40-A571-48C6-A5E4-B8244468C303}" type="slidenum">
              <a:rPr lang="en-US" smtClean="0"/>
              <a:t>16</a:t>
            </a:fld>
            <a:endParaRPr lang="en-US"/>
          </a:p>
        </p:txBody>
      </p:sp>
    </p:spTree>
    <p:extLst>
      <p:ext uri="{BB962C8B-B14F-4D97-AF65-F5344CB8AC3E}">
        <p14:creationId xmlns:p14="http://schemas.microsoft.com/office/powerpoint/2010/main" val="3497845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26FC40-A571-48C6-A5E4-B8244468C303}" type="slidenum">
              <a:rPr lang="en-US" smtClean="0"/>
              <a:t>22</a:t>
            </a:fld>
            <a:endParaRPr lang="en-US"/>
          </a:p>
        </p:txBody>
      </p:sp>
    </p:spTree>
    <p:extLst>
      <p:ext uri="{BB962C8B-B14F-4D97-AF65-F5344CB8AC3E}">
        <p14:creationId xmlns:p14="http://schemas.microsoft.com/office/powerpoint/2010/main" val="2817617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lvl1pPr defTabSz="932496" eaLnBrk="0" hangingPunct="0">
              <a:defRPr>
                <a:solidFill>
                  <a:schemeClr val="tx1"/>
                </a:solidFill>
                <a:latin typeface="Arial" charset="0"/>
                <a:cs typeface="Arial" charset="0"/>
              </a:defRPr>
            </a:lvl1pPr>
            <a:lvl2pPr marL="745996" indent="-286922" defTabSz="932496" eaLnBrk="0" hangingPunct="0">
              <a:defRPr>
                <a:solidFill>
                  <a:schemeClr val="tx1"/>
                </a:solidFill>
                <a:latin typeface="Arial" charset="0"/>
                <a:cs typeface="Arial" charset="0"/>
              </a:defRPr>
            </a:lvl2pPr>
            <a:lvl3pPr marL="1147686" indent="-229537" defTabSz="932496" eaLnBrk="0" hangingPunct="0">
              <a:defRPr>
                <a:solidFill>
                  <a:schemeClr val="tx1"/>
                </a:solidFill>
                <a:latin typeface="Arial" charset="0"/>
                <a:cs typeface="Arial" charset="0"/>
              </a:defRPr>
            </a:lvl3pPr>
            <a:lvl4pPr marL="1606761" indent="-229537" defTabSz="932496" eaLnBrk="0" hangingPunct="0">
              <a:defRPr>
                <a:solidFill>
                  <a:schemeClr val="tx1"/>
                </a:solidFill>
                <a:latin typeface="Arial" charset="0"/>
                <a:cs typeface="Arial" charset="0"/>
              </a:defRPr>
            </a:lvl4pPr>
            <a:lvl5pPr marL="2065835" indent="-229537" defTabSz="932496" eaLnBrk="0" hangingPunct="0">
              <a:defRPr>
                <a:solidFill>
                  <a:schemeClr val="tx1"/>
                </a:solidFill>
                <a:latin typeface="Arial" charset="0"/>
                <a:cs typeface="Arial" charset="0"/>
              </a:defRPr>
            </a:lvl5pPr>
            <a:lvl6pPr marL="2524910" indent="-229537" defTabSz="932496" eaLnBrk="0" fontAlgn="base" hangingPunct="0">
              <a:spcBef>
                <a:spcPct val="0"/>
              </a:spcBef>
              <a:spcAft>
                <a:spcPct val="0"/>
              </a:spcAft>
              <a:defRPr>
                <a:solidFill>
                  <a:schemeClr val="tx1"/>
                </a:solidFill>
                <a:latin typeface="Arial" charset="0"/>
                <a:cs typeface="Arial" charset="0"/>
              </a:defRPr>
            </a:lvl6pPr>
            <a:lvl7pPr marL="2983984" indent="-229537" defTabSz="932496" eaLnBrk="0" fontAlgn="base" hangingPunct="0">
              <a:spcBef>
                <a:spcPct val="0"/>
              </a:spcBef>
              <a:spcAft>
                <a:spcPct val="0"/>
              </a:spcAft>
              <a:defRPr>
                <a:solidFill>
                  <a:schemeClr val="tx1"/>
                </a:solidFill>
                <a:latin typeface="Arial" charset="0"/>
                <a:cs typeface="Arial" charset="0"/>
              </a:defRPr>
            </a:lvl7pPr>
            <a:lvl8pPr marL="3443059" indent="-229537" defTabSz="932496" eaLnBrk="0" fontAlgn="base" hangingPunct="0">
              <a:spcBef>
                <a:spcPct val="0"/>
              </a:spcBef>
              <a:spcAft>
                <a:spcPct val="0"/>
              </a:spcAft>
              <a:defRPr>
                <a:solidFill>
                  <a:schemeClr val="tx1"/>
                </a:solidFill>
                <a:latin typeface="Arial" charset="0"/>
                <a:cs typeface="Arial" charset="0"/>
              </a:defRPr>
            </a:lvl8pPr>
            <a:lvl9pPr marL="3902133" indent="-229537" defTabSz="932496" eaLnBrk="0" fontAlgn="base" hangingPunct="0">
              <a:spcBef>
                <a:spcPct val="0"/>
              </a:spcBef>
              <a:spcAft>
                <a:spcPct val="0"/>
              </a:spcAft>
              <a:defRPr>
                <a:solidFill>
                  <a:schemeClr val="tx1"/>
                </a:solidFill>
                <a:latin typeface="Arial" charset="0"/>
                <a:cs typeface="Arial" charset="0"/>
              </a:defRPr>
            </a:lvl9pPr>
          </a:lstStyle>
          <a:p>
            <a:pPr eaLnBrk="1" hangingPunct="1"/>
            <a:fld id="{632785D0-45F3-4CD9-8D57-596A5DCCC6DF}" type="slidenum">
              <a:rPr lang="en-US">
                <a:solidFill>
                  <a:srgbClr val="000000"/>
                </a:solidFill>
              </a:rPr>
              <a:pPr eaLnBrk="1" hangingPunct="1"/>
              <a:t>24</a:t>
            </a:fld>
            <a:endParaRPr lang="en-US">
              <a:solidFill>
                <a:srgbClr val="000000"/>
              </a:solidFill>
            </a:endParaRPr>
          </a:p>
        </p:txBody>
      </p:sp>
      <p:sp>
        <p:nvSpPr>
          <p:cNvPr id="140291" name="Slide Image Placeholder 1"/>
          <p:cNvSpPr>
            <a:spLocks noGrp="1" noRot="1" noChangeAspect="1" noTextEdit="1"/>
          </p:cNvSpPr>
          <p:nvPr>
            <p:ph type="sldImg"/>
          </p:nvPr>
        </p:nvSpPr>
        <p:spPr>
          <a:xfrm>
            <a:off x="1184275" y="698500"/>
            <a:ext cx="4643438" cy="3482975"/>
          </a:xfrm>
          <a:ln/>
        </p:spPr>
      </p:sp>
      <p:sp>
        <p:nvSpPr>
          <p:cNvPr id="140292" name="Notes Placeholder 2"/>
          <p:cNvSpPr>
            <a:spLocks noGrp="1"/>
          </p:cNvSpPr>
          <p:nvPr>
            <p:ph type="body" idx="1"/>
          </p:nvPr>
        </p:nvSpPr>
        <p:spPr>
          <a:noFill/>
        </p:spPr>
        <p:txBody>
          <a:bodyPr lIns="90361" tIns="45179" rIns="90361" bIns="45179"/>
          <a:lstStyle/>
          <a:p>
            <a:pPr defTabSz="916556">
              <a:spcBef>
                <a:spcPct val="0"/>
              </a:spcBef>
            </a:pPr>
            <a:endParaRPr lang="en-US" smtClean="0"/>
          </a:p>
        </p:txBody>
      </p:sp>
      <p:sp>
        <p:nvSpPr>
          <p:cNvPr id="140293" name="Slide Number Placeholder 3"/>
          <p:cNvSpPr txBox="1">
            <a:spLocks noGrp="1"/>
          </p:cNvSpPr>
          <p:nvPr/>
        </p:nvSpPr>
        <p:spPr bwMode="auto">
          <a:xfrm>
            <a:off x="5628944" y="8592558"/>
            <a:ext cx="700549" cy="464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1" tIns="45179" rIns="90361" bIns="45179" anchor="b"/>
          <a:lstStyle>
            <a:lvl1pPr defTabSz="876300" eaLnBrk="0" hangingPunct="0">
              <a:defRPr>
                <a:solidFill>
                  <a:schemeClr val="tx1"/>
                </a:solidFill>
                <a:latin typeface="Arial" charset="0"/>
                <a:cs typeface="Arial" charset="0"/>
              </a:defRPr>
            </a:lvl1pPr>
            <a:lvl2pPr marL="742950" indent="-285750" defTabSz="876300" eaLnBrk="0" hangingPunct="0">
              <a:defRPr>
                <a:solidFill>
                  <a:schemeClr val="tx1"/>
                </a:solidFill>
                <a:latin typeface="Arial" charset="0"/>
                <a:cs typeface="Arial" charset="0"/>
              </a:defRPr>
            </a:lvl2pPr>
            <a:lvl3pPr marL="1143000" indent="-228600" defTabSz="876300" eaLnBrk="0" hangingPunct="0">
              <a:defRPr>
                <a:solidFill>
                  <a:schemeClr val="tx1"/>
                </a:solidFill>
                <a:latin typeface="Arial" charset="0"/>
                <a:cs typeface="Arial" charset="0"/>
              </a:defRPr>
            </a:lvl3pPr>
            <a:lvl4pPr marL="1600200" indent="-228600" defTabSz="876300" eaLnBrk="0" hangingPunct="0">
              <a:defRPr>
                <a:solidFill>
                  <a:schemeClr val="tx1"/>
                </a:solidFill>
                <a:latin typeface="Arial" charset="0"/>
                <a:cs typeface="Arial" charset="0"/>
              </a:defRPr>
            </a:lvl4pPr>
            <a:lvl5pPr marL="2057400" indent="-228600" defTabSz="876300" eaLnBrk="0" hangingPunct="0">
              <a:defRPr>
                <a:solidFill>
                  <a:schemeClr val="tx1"/>
                </a:solidFill>
                <a:latin typeface="Arial" charset="0"/>
                <a:cs typeface="Arial" charset="0"/>
              </a:defRPr>
            </a:lvl5pPr>
            <a:lvl6pPr marL="2514600" indent="-228600" defTabSz="876300" eaLnBrk="0" fontAlgn="base" hangingPunct="0">
              <a:spcBef>
                <a:spcPct val="0"/>
              </a:spcBef>
              <a:spcAft>
                <a:spcPct val="0"/>
              </a:spcAft>
              <a:defRPr>
                <a:solidFill>
                  <a:schemeClr val="tx1"/>
                </a:solidFill>
                <a:latin typeface="Arial" charset="0"/>
                <a:cs typeface="Arial" charset="0"/>
              </a:defRPr>
            </a:lvl6pPr>
            <a:lvl7pPr marL="2971800" indent="-228600" defTabSz="876300" eaLnBrk="0" fontAlgn="base" hangingPunct="0">
              <a:spcBef>
                <a:spcPct val="0"/>
              </a:spcBef>
              <a:spcAft>
                <a:spcPct val="0"/>
              </a:spcAft>
              <a:defRPr>
                <a:solidFill>
                  <a:schemeClr val="tx1"/>
                </a:solidFill>
                <a:latin typeface="Arial" charset="0"/>
                <a:cs typeface="Arial" charset="0"/>
              </a:defRPr>
            </a:lvl7pPr>
            <a:lvl8pPr marL="3429000" indent="-228600" defTabSz="876300" eaLnBrk="0" fontAlgn="base" hangingPunct="0">
              <a:spcBef>
                <a:spcPct val="0"/>
              </a:spcBef>
              <a:spcAft>
                <a:spcPct val="0"/>
              </a:spcAft>
              <a:defRPr>
                <a:solidFill>
                  <a:schemeClr val="tx1"/>
                </a:solidFill>
                <a:latin typeface="Arial" charset="0"/>
                <a:cs typeface="Arial" charset="0"/>
              </a:defRPr>
            </a:lvl8pPr>
            <a:lvl9pPr marL="3886200" indent="-228600" defTabSz="876300" eaLnBrk="0" fontAlgn="base" hangingPunct="0">
              <a:spcBef>
                <a:spcPct val="0"/>
              </a:spcBef>
              <a:spcAft>
                <a:spcPct val="0"/>
              </a:spcAft>
              <a:defRPr>
                <a:solidFill>
                  <a:schemeClr val="tx1"/>
                </a:solidFill>
                <a:latin typeface="Arial" charset="0"/>
                <a:cs typeface="Arial" charset="0"/>
              </a:defRPr>
            </a:lvl9pPr>
          </a:lstStyle>
          <a:p>
            <a:pPr algn="r" eaLnBrk="1" hangingPunct="1"/>
            <a:fld id="{D6C3BC20-DBAB-4AC0-8CDB-3D78024BD4CD}" type="slidenum">
              <a:rPr lang="en-US" sz="1200">
                <a:solidFill>
                  <a:srgbClr val="000000"/>
                </a:solidFill>
              </a:rPr>
              <a:pPr algn="r" eaLnBrk="1" hangingPunct="1"/>
              <a:t>24</a:t>
            </a:fld>
            <a:endParaRPr lang="en-US" sz="1200">
              <a:solidFill>
                <a:srgbClr val="000000"/>
              </a:solidFill>
            </a:endParaRPr>
          </a:p>
        </p:txBody>
      </p:sp>
      <p:sp>
        <p:nvSpPr>
          <p:cNvPr id="140294" name="Footer Placeholder 4"/>
          <p:cNvSpPr txBox="1">
            <a:spLocks noGrp="1"/>
          </p:cNvSpPr>
          <p:nvPr/>
        </p:nvSpPr>
        <p:spPr bwMode="auto">
          <a:xfrm>
            <a:off x="671087" y="8592558"/>
            <a:ext cx="3039531" cy="464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66" tIns="44132" rIns="88266" bIns="44132" anchor="b"/>
          <a:lstStyle>
            <a:lvl1pPr defTabSz="876300" eaLnBrk="0" hangingPunct="0">
              <a:defRPr>
                <a:solidFill>
                  <a:schemeClr val="tx1"/>
                </a:solidFill>
                <a:latin typeface="Arial" charset="0"/>
                <a:cs typeface="Arial" charset="0"/>
              </a:defRPr>
            </a:lvl1pPr>
            <a:lvl2pPr marL="742950" indent="-285750" defTabSz="876300" eaLnBrk="0" hangingPunct="0">
              <a:defRPr>
                <a:solidFill>
                  <a:schemeClr val="tx1"/>
                </a:solidFill>
                <a:latin typeface="Arial" charset="0"/>
                <a:cs typeface="Arial" charset="0"/>
              </a:defRPr>
            </a:lvl2pPr>
            <a:lvl3pPr marL="1143000" indent="-228600" defTabSz="876300" eaLnBrk="0" hangingPunct="0">
              <a:defRPr>
                <a:solidFill>
                  <a:schemeClr val="tx1"/>
                </a:solidFill>
                <a:latin typeface="Arial" charset="0"/>
                <a:cs typeface="Arial" charset="0"/>
              </a:defRPr>
            </a:lvl3pPr>
            <a:lvl4pPr marL="1600200" indent="-228600" defTabSz="876300" eaLnBrk="0" hangingPunct="0">
              <a:defRPr>
                <a:solidFill>
                  <a:schemeClr val="tx1"/>
                </a:solidFill>
                <a:latin typeface="Arial" charset="0"/>
                <a:cs typeface="Arial" charset="0"/>
              </a:defRPr>
            </a:lvl4pPr>
            <a:lvl5pPr marL="2057400" indent="-228600" defTabSz="876300" eaLnBrk="0" hangingPunct="0">
              <a:defRPr>
                <a:solidFill>
                  <a:schemeClr val="tx1"/>
                </a:solidFill>
                <a:latin typeface="Arial" charset="0"/>
                <a:cs typeface="Arial" charset="0"/>
              </a:defRPr>
            </a:lvl5pPr>
            <a:lvl6pPr marL="2514600" indent="-228600" defTabSz="876300" eaLnBrk="0" fontAlgn="base" hangingPunct="0">
              <a:spcBef>
                <a:spcPct val="0"/>
              </a:spcBef>
              <a:spcAft>
                <a:spcPct val="0"/>
              </a:spcAft>
              <a:defRPr>
                <a:solidFill>
                  <a:schemeClr val="tx1"/>
                </a:solidFill>
                <a:latin typeface="Arial" charset="0"/>
                <a:cs typeface="Arial" charset="0"/>
              </a:defRPr>
            </a:lvl6pPr>
            <a:lvl7pPr marL="2971800" indent="-228600" defTabSz="876300" eaLnBrk="0" fontAlgn="base" hangingPunct="0">
              <a:spcBef>
                <a:spcPct val="0"/>
              </a:spcBef>
              <a:spcAft>
                <a:spcPct val="0"/>
              </a:spcAft>
              <a:defRPr>
                <a:solidFill>
                  <a:schemeClr val="tx1"/>
                </a:solidFill>
                <a:latin typeface="Arial" charset="0"/>
                <a:cs typeface="Arial" charset="0"/>
              </a:defRPr>
            </a:lvl7pPr>
            <a:lvl8pPr marL="3429000" indent="-228600" defTabSz="876300" eaLnBrk="0" fontAlgn="base" hangingPunct="0">
              <a:spcBef>
                <a:spcPct val="0"/>
              </a:spcBef>
              <a:spcAft>
                <a:spcPct val="0"/>
              </a:spcAft>
              <a:defRPr>
                <a:solidFill>
                  <a:schemeClr val="tx1"/>
                </a:solidFill>
                <a:latin typeface="Arial" charset="0"/>
                <a:cs typeface="Arial" charset="0"/>
              </a:defRPr>
            </a:lvl8pPr>
            <a:lvl9pPr marL="3886200" indent="-228600" defTabSz="8763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a:solidFill>
                  <a:srgbClr val="000000"/>
                </a:solidFill>
              </a:rPr>
              <a:t>© 2009 Bill &amp; Melinda Gates Foundation</a:t>
            </a:r>
          </a:p>
        </p:txBody>
      </p:sp>
    </p:spTree>
    <p:extLst>
      <p:ext uri="{BB962C8B-B14F-4D97-AF65-F5344CB8AC3E}">
        <p14:creationId xmlns:p14="http://schemas.microsoft.com/office/powerpoint/2010/main" val="733783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lvl1pPr defTabSz="932496" eaLnBrk="0" hangingPunct="0">
              <a:defRPr>
                <a:solidFill>
                  <a:schemeClr val="tx1"/>
                </a:solidFill>
                <a:latin typeface="Arial" charset="0"/>
                <a:cs typeface="Arial" charset="0"/>
              </a:defRPr>
            </a:lvl1pPr>
            <a:lvl2pPr marL="745996" indent="-286922" defTabSz="932496" eaLnBrk="0" hangingPunct="0">
              <a:defRPr>
                <a:solidFill>
                  <a:schemeClr val="tx1"/>
                </a:solidFill>
                <a:latin typeface="Arial" charset="0"/>
                <a:cs typeface="Arial" charset="0"/>
              </a:defRPr>
            </a:lvl2pPr>
            <a:lvl3pPr marL="1147686" indent="-229537" defTabSz="932496" eaLnBrk="0" hangingPunct="0">
              <a:defRPr>
                <a:solidFill>
                  <a:schemeClr val="tx1"/>
                </a:solidFill>
                <a:latin typeface="Arial" charset="0"/>
                <a:cs typeface="Arial" charset="0"/>
              </a:defRPr>
            </a:lvl3pPr>
            <a:lvl4pPr marL="1606761" indent="-229537" defTabSz="932496" eaLnBrk="0" hangingPunct="0">
              <a:defRPr>
                <a:solidFill>
                  <a:schemeClr val="tx1"/>
                </a:solidFill>
                <a:latin typeface="Arial" charset="0"/>
                <a:cs typeface="Arial" charset="0"/>
              </a:defRPr>
            </a:lvl4pPr>
            <a:lvl5pPr marL="2065835" indent="-229537" defTabSz="932496" eaLnBrk="0" hangingPunct="0">
              <a:defRPr>
                <a:solidFill>
                  <a:schemeClr val="tx1"/>
                </a:solidFill>
                <a:latin typeface="Arial" charset="0"/>
                <a:cs typeface="Arial" charset="0"/>
              </a:defRPr>
            </a:lvl5pPr>
            <a:lvl6pPr marL="2524910" indent="-229537" defTabSz="932496" eaLnBrk="0" fontAlgn="base" hangingPunct="0">
              <a:spcBef>
                <a:spcPct val="0"/>
              </a:spcBef>
              <a:spcAft>
                <a:spcPct val="0"/>
              </a:spcAft>
              <a:defRPr>
                <a:solidFill>
                  <a:schemeClr val="tx1"/>
                </a:solidFill>
                <a:latin typeface="Arial" charset="0"/>
                <a:cs typeface="Arial" charset="0"/>
              </a:defRPr>
            </a:lvl6pPr>
            <a:lvl7pPr marL="2983984" indent="-229537" defTabSz="932496" eaLnBrk="0" fontAlgn="base" hangingPunct="0">
              <a:spcBef>
                <a:spcPct val="0"/>
              </a:spcBef>
              <a:spcAft>
                <a:spcPct val="0"/>
              </a:spcAft>
              <a:defRPr>
                <a:solidFill>
                  <a:schemeClr val="tx1"/>
                </a:solidFill>
                <a:latin typeface="Arial" charset="0"/>
                <a:cs typeface="Arial" charset="0"/>
              </a:defRPr>
            </a:lvl7pPr>
            <a:lvl8pPr marL="3443059" indent="-229537" defTabSz="932496" eaLnBrk="0" fontAlgn="base" hangingPunct="0">
              <a:spcBef>
                <a:spcPct val="0"/>
              </a:spcBef>
              <a:spcAft>
                <a:spcPct val="0"/>
              </a:spcAft>
              <a:defRPr>
                <a:solidFill>
                  <a:schemeClr val="tx1"/>
                </a:solidFill>
                <a:latin typeface="Arial" charset="0"/>
                <a:cs typeface="Arial" charset="0"/>
              </a:defRPr>
            </a:lvl8pPr>
            <a:lvl9pPr marL="3902133" indent="-229537" defTabSz="932496" eaLnBrk="0" fontAlgn="base" hangingPunct="0">
              <a:spcBef>
                <a:spcPct val="0"/>
              </a:spcBef>
              <a:spcAft>
                <a:spcPct val="0"/>
              </a:spcAft>
              <a:defRPr>
                <a:solidFill>
                  <a:schemeClr val="tx1"/>
                </a:solidFill>
                <a:latin typeface="Arial" charset="0"/>
                <a:cs typeface="Arial" charset="0"/>
              </a:defRPr>
            </a:lvl9pPr>
          </a:lstStyle>
          <a:p>
            <a:pPr eaLnBrk="1" hangingPunct="1"/>
            <a:fld id="{632785D0-45F3-4CD9-8D57-596A5DCCC6DF}" type="slidenum">
              <a:rPr lang="en-US">
                <a:solidFill>
                  <a:srgbClr val="000000"/>
                </a:solidFill>
              </a:rPr>
              <a:pPr eaLnBrk="1" hangingPunct="1"/>
              <a:t>25</a:t>
            </a:fld>
            <a:endParaRPr lang="en-US">
              <a:solidFill>
                <a:srgbClr val="000000"/>
              </a:solidFill>
            </a:endParaRPr>
          </a:p>
        </p:txBody>
      </p:sp>
      <p:sp>
        <p:nvSpPr>
          <p:cNvPr id="140291" name="Slide Image Placeholder 1"/>
          <p:cNvSpPr>
            <a:spLocks noGrp="1" noRot="1" noChangeAspect="1" noTextEdit="1"/>
          </p:cNvSpPr>
          <p:nvPr>
            <p:ph type="sldImg"/>
          </p:nvPr>
        </p:nvSpPr>
        <p:spPr>
          <a:xfrm>
            <a:off x="1184275" y="698500"/>
            <a:ext cx="4643438" cy="3482975"/>
          </a:xfrm>
          <a:ln/>
        </p:spPr>
      </p:sp>
      <p:sp>
        <p:nvSpPr>
          <p:cNvPr id="140292" name="Notes Placeholder 2"/>
          <p:cNvSpPr>
            <a:spLocks noGrp="1"/>
          </p:cNvSpPr>
          <p:nvPr>
            <p:ph type="body" idx="1"/>
          </p:nvPr>
        </p:nvSpPr>
        <p:spPr>
          <a:noFill/>
        </p:spPr>
        <p:txBody>
          <a:bodyPr lIns="90361" tIns="45179" rIns="90361" bIns="45179"/>
          <a:lstStyle/>
          <a:p>
            <a:pPr defTabSz="916556">
              <a:spcBef>
                <a:spcPct val="0"/>
              </a:spcBef>
            </a:pPr>
            <a:endParaRPr lang="en-US" smtClean="0"/>
          </a:p>
        </p:txBody>
      </p:sp>
      <p:sp>
        <p:nvSpPr>
          <p:cNvPr id="140293" name="Slide Number Placeholder 3"/>
          <p:cNvSpPr txBox="1">
            <a:spLocks noGrp="1"/>
          </p:cNvSpPr>
          <p:nvPr/>
        </p:nvSpPr>
        <p:spPr bwMode="auto">
          <a:xfrm>
            <a:off x="5628944" y="8592558"/>
            <a:ext cx="700549" cy="464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1" tIns="45179" rIns="90361" bIns="45179" anchor="b"/>
          <a:lstStyle>
            <a:lvl1pPr defTabSz="876300" eaLnBrk="0" hangingPunct="0">
              <a:defRPr>
                <a:solidFill>
                  <a:schemeClr val="tx1"/>
                </a:solidFill>
                <a:latin typeface="Arial" charset="0"/>
                <a:cs typeface="Arial" charset="0"/>
              </a:defRPr>
            </a:lvl1pPr>
            <a:lvl2pPr marL="742950" indent="-285750" defTabSz="876300" eaLnBrk="0" hangingPunct="0">
              <a:defRPr>
                <a:solidFill>
                  <a:schemeClr val="tx1"/>
                </a:solidFill>
                <a:latin typeface="Arial" charset="0"/>
                <a:cs typeface="Arial" charset="0"/>
              </a:defRPr>
            </a:lvl2pPr>
            <a:lvl3pPr marL="1143000" indent="-228600" defTabSz="876300" eaLnBrk="0" hangingPunct="0">
              <a:defRPr>
                <a:solidFill>
                  <a:schemeClr val="tx1"/>
                </a:solidFill>
                <a:latin typeface="Arial" charset="0"/>
                <a:cs typeface="Arial" charset="0"/>
              </a:defRPr>
            </a:lvl3pPr>
            <a:lvl4pPr marL="1600200" indent="-228600" defTabSz="876300" eaLnBrk="0" hangingPunct="0">
              <a:defRPr>
                <a:solidFill>
                  <a:schemeClr val="tx1"/>
                </a:solidFill>
                <a:latin typeface="Arial" charset="0"/>
                <a:cs typeface="Arial" charset="0"/>
              </a:defRPr>
            </a:lvl4pPr>
            <a:lvl5pPr marL="2057400" indent="-228600" defTabSz="876300" eaLnBrk="0" hangingPunct="0">
              <a:defRPr>
                <a:solidFill>
                  <a:schemeClr val="tx1"/>
                </a:solidFill>
                <a:latin typeface="Arial" charset="0"/>
                <a:cs typeface="Arial" charset="0"/>
              </a:defRPr>
            </a:lvl5pPr>
            <a:lvl6pPr marL="2514600" indent="-228600" defTabSz="876300" eaLnBrk="0" fontAlgn="base" hangingPunct="0">
              <a:spcBef>
                <a:spcPct val="0"/>
              </a:spcBef>
              <a:spcAft>
                <a:spcPct val="0"/>
              </a:spcAft>
              <a:defRPr>
                <a:solidFill>
                  <a:schemeClr val="tx1"/>
                </a:solidFill>
                <a:latin typeface="Arial" charset="0"/>
                <a:cs typeface="Arial" charset="0"/>
              </a:defRPr>
            </a:lvl6pPr>
            <a:lvl7pPr marL="2971800" indent="-228600" defTabSz="876300" eaLnBrk="0" fontAlgn="base" hangingPunct="0">
              <a:spcBef>
                <a:spcPct val="0"/>
              </a:spcBef>
              <a:spcAft>
                <a:spcPct val="0"/>
              </a:spcAft>
              <a:defRPr>
                <a:solidFill>
                  <a:schemeClr val="tx1"/>
                </a:solidFill>
                <a:latin typeface="Arial" charset="0"/>
                <a:cs typeface="Arial" charset="0"/>
              </a:defRPr>
            </a:lvl7pPr>
            <a:lvl8pPr marL="3429000" indent="-228600" defTabSz="876300" eaLnBrk="0" fontAlgn="base" hangingPunct="0">
              <a:spcBef>
                <a:spcPct val="0"/>
              </a:spcBef>
              <a:spcAft>
                <a:spcPct val="0"/>
              </a:spcAft>
              <a:defRPr>
                <a:solidFill>
                  <a:schemeClr val="tx1"/>
                </a:solidFill>
                <a:latin typeface="Arial" charset="0"/>
                <a:cs typeface="Arial" charset="0"/>
              </a:defRPr>
            </a:lvl8pPr>
            <a:lvl9pPr marL="3886200" indent="-228600" defTabSz="876300" eaLnBrk="0" fontAlgn="base" hangingPunct="0">
              <a:spcBef>
                <a:spcPct val="0"/>
              </a:spcBef>
              <a:spcAft>
                <a:spcPct val="0"/>
              </a:spcAft>
              <a:defRPr>
                <a:solidFill>
                  <a:schemeClr val="tx1"/>
                </a:solidFill>
                <a:latin typeface="Arial" charset="0"/>
                <a:cs typeface="Arial" charset="0"/>
              </a:defRPr>
            </a:lvl9pPr>
          </a:lstStyle>
          <a:p>
            <a:pPr algn="r" eaLnBrk="1" hangingPunct="1"/>
            <a:fld id="{D6C3BC20-DBAB-4AC0-8CDB-3D78024BD4CD}" type="slidenum">
              <a:rPr lang="en-US" sz="1200">
                <a:solidFill>
                  <a:srgbClr val="000000"/>
                </a:solidFill>
              </a:rPr>
              <a:pPr algn="r" eaLnBrk="1" hangingPunct="1"/>
              <a:t>25</a:t>
            </a:fld>
            <a:endParaRPr lang="en-US" sz="1200">
              <a:solidFill>
                <a:srgbClr val="000000"/>
              </a:solidFill>
            </a:endParaRPr>
          </a:p>
        </p:txBody>
      </p:sp>
      <p:sp>
        <p:nvSpPr>
          <p:cNvPr id="140294" name="Footer Placeholder 4"/>
          <p:cNvSpPr txBox="1">
            <a:spLocks noGrp="1"/>
          </p:cNvSpPr>
          <p:nvPr/>
        </p:nvSpPr>
        <p:spPr bwMode="auto">
          <a:xfrm>
            <a:off x="671087" y="8592558"/>
            <a:ext cx="3039531" cy="464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66" tIns="44132" rIns="88266" bIns="44132" anchor="b"/>
          <a:lstStyle>
            <a:lvl1pPr defTabSz="876300" eaLnBrk="0" hangingPunct="0">
              <a:defRPr>
                <a:solidFill>
                  <a:schemeClr val="tx1"/>
                </a:solidFill>
                <a:latin typeface="Arial" charset="0"/>
                <a:cs typeface="Arial" charset="0"/>
              </a:defRPr>
            </a:lvl1pPr>
            <a:lvl2pPr marL="742950" indent="-285750" defTabSz="876300" eaLnBrk="0" hangingPunct="0">
              <a:defRPr>
                <a:solidFill>
                  <a:schemeClr val="tx1"/>
                </a:solidFill>
                <a:latin typeface="Arial" charset="0"/>
                <a:cs typeface="Arial" charset="0"/>
              </a:defRPr>
            </a:lvl2pPr>
            <a:lvl3pPr marL="1143000" indent="-228600" defTabSz="876300" eaLnBrk="0" hangingPunct="0">
              <a:defRPr>
                <a:solidFill>
                  <a:schemeClr val="tx1"/>
                </a:solidFill>
                <a:latin typeface="Arial" charset="0"/>
                <a:cs typeface="Arial" charset="0"/>
              </a:defRPr>
            </a:lvl3pPr>
            <a:lvl4pPr marL="1600200" indent="-228600" defTabSz="876300" eaLnBrk="0" hangingPunct="0">
              <a:defRPr>
                <a:solidFill>
                  <a:schemeClr val="tx1"/>
                </a:solidFill>
                <a:latin typeface="Arial" charset="0"/>
                <a:cs typeface="Arial" charset="0"/>
              </a:defRPr>
            </a:lvl4pPr>
            <a:lvl5pPr marL="2057400" indent="-228600" defTabSz="876300" eaLnBrk="0" hangingPunct="0">
              <a:defRPr>
                <a:solidFill>
                  <a:schemeClr val="tx1"/>
                </a:solidFill>
                <a:latin typeface="Arial" charset="0"/>
                <a:cs typeface="Arial" charset="0"/>
              </a:defRPr>
            </a:lvl5pPr>
            <a:lvl6pPr marL="2514600" indent="-228600" defTabSz="876300" eaLnBrk="0" fontAlgn="base" hangingPunct="0">
              <a:spcBef>
                <a:spcPct val="0"/>
              </a:spcBef>
              <a:spcAft>
                <a:spcPct val="0"/>
              </a:spcAft>
              <a:defRPr>
                <a:solidFill>
                  <a:schemeClr val="tx1"/>
                </a:solidFill>
                <a:latin typeface="Arial" charset="0"/>
                <a:cs typeface="Arial" charset="0"/>
              </a:defRPr>
            </a:lvl6pPr>
            <a:lvl7pPr marL="2971800" indent="-228600" defTabSz="876300" eaLnBrk="0" fontAlgn="base" hangingPunct="0">
              <a:spcBef>
                <a:spcPct val="0"/>
              </a:spcBef>
              <a:spcAft>
                <a:spcPct val="0"/>
              </a:spcAft>
              <a:defRPr>
                <a:solidFill>
                  <a:schemeClr val="tx1"/>
                </a:solidFill>
                <a:latin typeface="Arial" charset="0"/>
                <a:cs typeface="Arial" charset="0"/>
              </a:defRPr>
            </a:lvl7pPr>
            <a:lvl8pPr marL="3429000" indent="-228600" defTabSz="876300" eaLnBrk="0" fontAlgn="base" hangingPunct="0">
              <a:spcBef>
                <a:spcPct val="0"/>
              </a:spcBef>
              <a:spcAft>
                <a:spcPct val="0"/>
              </a:spcAft>
              <a:defRPr>
                <a:solidFill>
                  <a:schemeClr val="tx1"/>
                </a:solidFill>
                <a:latin typeface="Arial" charset="0"/>
                <a:cs typeface="Arial" charset="0"/>
              </a:defRPr>
            </a:lvl8pPr>
            <a:lvl9pPr marL="3886200" indent="-228600" defTabSz="8763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a:solidFill>
                  <a:srgbClr val="000000"/>
                </a:solidFill>
              </a:rPr>
              <a:t>© 2009 Bill &amp; Melinda Gates Foundation</a:t>
            </a:r>
          </a:p>
        </p:txBody>
      </p:sp>
    </p:spTree>
    <p:extLst>
      <p:ext uri="{BB962C8B-B14F-4D97-AF65-F5344CB8AC3E}">
        <p14:creationId xmlns:p14="http://schemas.microsoft.com/office/powerpoint/2010/main" val="2049840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825308"/>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Slide Number Placeholder 3"/>
          <p:cNvSpPr>
            <a:spLocks noGrp="1"/>
          </p:cNvSpPr>
          <p:nvPr>
            <p:ph type="sldNum" sz="quarter" idx="4"/>
          </p:nvPr>
        </p:nvSpPr>
        <p:spPr>
          <a:xfrm>
            <a:off x="457200" y="6155392"/>
            <a:ext cx="4103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8B45C-09C7-497B-9261-07F290CB2D4C}" type="slidenum">
              <a:rPr lang="en-US" smtClean="0"/>
              <a:t>‹Nº›</a:t>
            </a:fld>
            <a:endParaRPr lang="en-US"/>
          </a:p>
        </p:txBody>
      </p:sp>
    </p:spTree>
    <p:extLst>
      <p:ext uri="{BB962C8B-B14F-4D97-AF65-F5344CB8AC3E}">
        <p14:creationId xmlns:p14="http://schemas.microsoft.com/office/powerpoint/2010/main" val="1101705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3"/>
          <p:cNvSpPr>
            <a:spLocks noGrp="1"/>
          </p:cNvSpPr>
          <p:nvPr>
            <p:ph type="sldNum" sz="quarter" idx="4"/>
          </p:nvPr>
        </p:nvSpPr>
        <p:spPr>
          <a:xfrm>
            <a:off x="457200" y="6155392"/>
            <a:ext cx="4103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8B45C-09C7-497B-9261-07F290CB2D4C}" type="slidenum">
              <a:rPr lang="en-US" smtClean="0"/>
              <a:t>‹Nº›</a:t>
            </a:fld>
            <a:endParaRPr lang="en-US"/>
          </a:p>
        </p:txBody>
      </p:sp>
    </p:spTree>
    <p:extLst>
      <p:ext uri="{BB962C8B-B14F-4D97-AF65-F5344CB8AC3E}">
        <p14:creationId xmlns:p14="http://schemas.microsoft.com/office/powerpoint/2010/main" val="260124340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GB">
                <a:solidFill>
                  <a:srgbClr val="000000"/>
                </a:solidFill>
              </a:rPr>
              <a:t>Data in WHO HQ as of 10 Jan 2012</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8DB795-A681-4584-9685-300E6A9134A8}" type="slidenum">
              <a:rPr lang="en-GB">
                <a:solidFill>
                  <a:srgbClr val="000000"/>
                </a:solidFill>
              </a:rPr>
              <a:pPr>
                <a:defRPr/>
              </a:pPr>
              <a:t>‹Nº›</a:t>
            </a:fld>
            <a:endParaRPr lang="en-GB">
              <a:solidFill>
                <a:srgbClr val="000000"/>
              </a:solidFill>
            </a:endParaRPr>
          </a:p>
        </p:txBody>
      </p:sp>
    </p:spTree>
    <p:extLst>
      <p:ext uri="{BB962C8B-B14F-4D97-AF65-F5344CB8AC3E}">
        <p14:creationId xmlns:p14="http://schemas.microsoft.com/office/powerpoint/2010/main" val="3190852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GB">
                <a:solidFill>
                  <a:srgbClr val="000000"/>
                </a:solidFill>
              </a:rPr>
              <a:t>Data in WHO HQ as of 10 Jan 2012</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1199C59-FF12-48EB-B9ED-E584322150D3}" type="slidenum">
              <a:rPr lang="en-GB">
                <a:solidFill>
                  <a:srgbClr val="000000"/>
                </a:solidFill>
              </a:rPr>
              <a:pPr>
                <a:defRPr/>
              </a:pPr>
              <a:t>‹Nº›</a:t>
            </a:fld>
            <a:endParaRPr lang="en-GB">
              <a:solidFill>
                <a:srgbClr val="000000"/>
              </a:solidFill>
            </a:endParaRPr>
          </a:p>
        </p:txBody>
      </p:sp>
    </p:spTree>
    <p:extLst>
      <p:ext uri="{BB962C8B-B14F-4D97-AF65-F5344CB8AC3E}">
        <p14:creationId xmlns:p14="http://schemas.microsoft.com/office/powerpoint/2010/main" val="47944876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GB">
                <a:solidFill>
                  <a:srgbClr val="000000"/>
                </a:solidFill>
              </a:rPr>
              <a:t>Data in WHO HQ as of 10 Jan 2012</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B279106-8B24-42A2-A46F-3218CD36835C}" type="slidenum">
              <a:rPr lang="en-GB">
                <a:solidFill>
                  <a:srgbClr val="000000"/>
                </a:solidFill>
              </a:rPr>
              <a:pPr>
                <a:defRPr/>
              </a:pPr>
              <a:t>‹Nº›</a:t>
            </a:fld>
            <a:endParaRPr lang="en-GB">
              <a:solidFill>
                <a:srgbClr val="000000"/>
              </a:solidFill>
            </a:endParaRPr>
          </a:p>
        </p:txBody>
      </p:sp>
    </p:spTree>
    <p:extLst>
      <p:ext uri="{BB962C8B-B14F-4D97-AF65-F5344CB8AC3E}">
        <p14:creationId xmlns:p14="http://schemas.microsoft.com/office/powerpoint/2010/main" val="250875086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GB">
                <a:solidFill>
                  <a:srgbClr val="000000"/>
                </a:solidFill>
              </a:rPr>
              <a:t>Data in WHO HQ as of 10 Jan 2012</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CDCAA1-7C6B-4E5F-A4D8-92BE8D716FE8}" type="slidenum">
              <a:rPr lang="en-GB">
                <a:solidFill>
                  <a:srgbClr val="000000"/>
                </a:solidFill>
              </a:rPr>
              <a:pPr>
                <a:defRPr/>
              </a:pPr>
              <a:t>‹Nº›</a:t>
            </a:fld>
            <a:endParaRPr lang="en-GB">
              <a:solidFill>
                <a:srgbClr val="000000"/>
              </a:solidFill>
            </a:endParaRPr>
          </a:p>
        </p:txBody>
      </p:sp>
    </p:spTree>
    <p:extLst>
      <p:ext uri="{BB962C8B-B14F-4D97-AF65-F5344CB8AC3E}">
        <p14:creationId xmlns:p14="http://schemas.microsoft.com/office/powerpoint/2010/main" val="60358016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GB">
                <a:solidFill>
                  <a:srgbClr val="000000"/>
                </a:solidFill>
              </a:rPr>
              <a:t>Data in WHO HQ as of 10 Jan 2012</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E6C498-2DD7-4BE5-950E-97DAFFAF4CE4}" type="slidenum">
              <a:rPr lang="en-GB">
                <a:solidFill>
                  <a:srgbClr val="000000"/>
                </a:solidFill>
              </a:rPr>
              <a:pPr>
                <a:defRPr/>
              </a:pPr>
              <a:t>‹Nº›</a:t>
            </a:fld>
            <a:endParaRPr lang="en-GB">
              <a:solidFill>
                <a:srgbClr val="000000"/>
              </a:solidFill>
            </a:endParaRPr>
          </a:p>
        </p:txBody>
      </p:sp>
    </p:spTree>
    <p:extLst>
      <p:ext uri="{BB962C8B-B14F-4D97-AF65-F5344CB8AC3E}">
        <p14:creationId xmlns:p14="http://schemas.microsoft.com/office/powerpoint/2010/main" val="42568567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GB">
                <a:solidFill>
                  <a:srgbClr val="000000"/>
                </a:solidFill>
              </a:rPr>
              <a:t>Data in WHO HQ as of 10 Jan 2012</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C4AC364-1621-4DEE-9F4F-830C53B86409}" type="slidenum">
              <a:rPr lang="en-GB">
                <a:solidFill>
                  <a:srgbClr val="000000"/>
                </a:solidFill>
              </a:rPr>
              <a:pPr>
                <a:defRPr/>
              </a:pPr>
              <a:t>‹Nº›</a:t>
            </a:fld>
            <a:endParaRPr lang="en-GB">
              <a:solidFill>
                <a:srgbClr val="000000"/>
              </a:solidFill>
            </a:endParaRPr>
          </a:p>
        </p:txBody>
      </p:sp>
    </p:spTree>
    <p:extLst>
      <p:ext uri="{BB962C8B-B14F-4D97-AF65-F5344CB8AC3E}">
        <p14:creationId xmlns:p14="http://schemas.microsoft.com/office/powerpoint/2010/main" val="919700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3"/>
          <p:cNvSpPr>
            <a:spLocks noGrp="1"/>
          </p:cNvSpPr>
          <p:nvPr>
            <p:ph type="sldNum" sz="quarter" idx="4"/>
          </p:nvPr>
        </p:nvSpPr>
        <p:spPr>
          <a:xfrm>
            <a:off x="457200" y="6155392"/>
            <a:ext cx="4103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8B45C-09C7-497B-9261-07F290CB2D4C}" type="slidenum">
              <a:rPr lang="en-US" smtClean="0"/>
              <a:t>‹Nº›</a:t>
            </a:fld>
            <a:endParaRPr lang="en-US"/>
          </a:p>
        </p:txBody>
      </p:sp>
    </p:spTree>
    <p:extLst>
      <p:ext uri="{BB962C8B-B14F-4D97-AF65-F5344CB8AC3E}">
        <p14:creationId xmlns:p14="http://schemas.microsoft.com/office/powerpoint/2010/main" val="2747676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Marcador de número de diapositiva 2"/>
          <p:cNvSpPr>
            <a:spLocks noGrp="1"/>
          </p:cNvSpPr>
          <p:nvPr>
            <p:ph type="sldNum" sz="quarter" idx="10"/>
          </p:nvPr>
        </p:nvSpPr>
        <p:spPr/>
        <p:txBody>
          <a:bodyPr/>
          <a:lstStyle/>
          <a:p>
            <a:fld id="{7698B45C-09C7-497B-9261-07F290CB2D4C}" type="slidenum">
              <a:rPr lang="en-US" smtClean="0"/>
              <a:t>‹Nº›</a:t>
            </a:fld>
            <a:endParaRPr lang="en-US"/>
          </a:p>
        </p:txBody>
      </p:sp>
    </p:spTree>
    <p:extLst>
      <p:ext uri="{BB962C8B-B14F-4D97-AF65-F5344CB8AC3E}">
        <p14:creationId xmlns:p14="http://schemas.microsoft.com/office/powerpoint/2010/main" val="89726056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PE"/>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PE"/>
          </a:p>
        </p:txBody>
      </p:sp>
      <p:sp>
        <p:nvSpPr>
          <p:cNvPr id="4" name="Marcador de fecha 3"/>
          <p:cNvSpPr>
            <a:spLocks noGrp="1"/>
          </p:cNvSpPr>
          <p:nvPr>
            <p:ph type="dt" sz="half" idx="10"/>
          </p:nvPr>
        </p:nvSpPr>
        <p:spPr/>
        <p:txBody>
          <a:bodyPr/>
          <a:lstStyle/>
          <a:p>
            <a:fld id="{9D2BB212-0DE3-40CC-8A7C-2AC71C353908}" type="datetimeFigureOut">
              <a:rPr lang="es-PE" smtClean="0"/>
              <a:t>03/09/2015</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42988A78-CD35-4593-A98D-E5498BD25514}" type="slidenum">
              <a:rPr lang="es-PE" smtClean="0"/>
              <a:t>‹Nº›</a:t>
            </a:fld>
            <a:endParaRPr lang="es-PE"/>
          </a:p>
        </p:txBody>
      </p:sp>
    </p:spTree>
    <p:extLst>
      <p:ext uri="{BB962C8B-B14F-4D97-AF65-F5344CB8AC3E}">
        <p14:creationId xmlns:p14="http://schemas.microsoft.com/office/powerpoint/2010/main" val="4100923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9D2BB212-0DE3-40CC-8A7C-2AC71C353908}" type="datetimeFigureOut">
              <a:rPr lang="es-PE" smtClean="0"/>
              <a:t>03/09/2015</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42988A78-CD35-4593-A98D-E5498BD25514}" type="slidenum">
              <a:rPr lang="es-PE" smtClean="0"/>
              <a:t>‹Nº›</a:t>
            </a:fld>
            <a:endParaRPr lang="es-PE"/>
          </a:p>
        </p:txBody>
      </p:sp>
    </p:spTree>
    <p:extLst>
      <p:ext uri="{BB962C8B-B14F-4D97-AF65-F5344CB8AC3E}">
        <p14:creationId xmlns:p14="http://schemas.microsoft.com/office/powerpoint/2010/main" val="1383422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D2BB212-0DE3-40CC-8A7C-2AC71C353908}" type="datetimeFigureOut">
              <a:rPr lang="es-PE" smtClean="0"/>
              <a:t>03/09/2015</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42988A78-CD35-4593-A98D-E5498BD25514}" type="slidenum">
              <a:rPr lang="es-PE" smtClean="0"/>
              <a:t>‹Nº›</a:t>
            </a:fld>
            <a:endParaRPr lang="es-PE"/>
          </a:p>
        </p:txBody>
      </p:sp>
    </p:spTree>
    <p:extLst>
      <p:ext uri="{BB962C8B-B14F-4D97-AF65-F5344CB8AC3E}">
        <p14:creationId xmlns:p14="http://schemas.microsoft.com/office/powerpoint/2010/main" val="1580271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contenido 2"/>
          <p:cNvSpPr>
            <a:spLocks noGrp="1"/>
          </p:cNvSpPr>
          <p:nvPr>
            <p:ph sz="half" idx="1"/>
          </p:nvPr>
        </p:nvSpPr>
        <p:spPr>
          <a:xfrm>
            <a:off x="628650" y="1825625"/>
            <a:ext cx="386715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contenido 3"/>
          <p:cNvSpPr>
            <a:spLocks noGrp="1"/>
          </p:cNvSpPr>
          <p:nvPr>
            <p:ph sz="half" idx="2"/>
          </p:nvPr>
        </p:nvSpPr>
        <p:spPr>
          <a:xfrm>
            <a:off x="4648200" y="1825625"/>
            <a:ext cx="386715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Marcador de fecha 4"/>
          <p:cNvSpPr>
            <a:spLocks noGrp="1"/>
          </p:cNvSpPr>
          <p:nvPr>
            <p:ph type="dt" sz="half" idx="10"/>
          </p:nvPr>
        </p:nvSpPr>
        <p:spPr/>
        <p:txBody>
          <a:bodyPr/>
          <a:lstStyle/>
          <a:p>
            <a:fld id="{9D2BB212-0DE3-40CC-8A7C-2AC71C353908}" type="datetimeFigureOut">
              <a:rPr lang="es-PE" smtClean="0"/>
              <a:t>03/09/2015</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42988A78-CD35-4593-A98D-E5498BD25514}" type="slidenum">
              <a:rPr lang="es-PE" smtClean="0"/>
              <a:t>‹Nº›</a:t>
            </a:fld>
            <a:endParaRPr lang="es-PE"/>
          </a:p>
        </p:txBody>
      </p:sp>
    </p:spTree>
    <p:extLst>
      <p:ext uri="{BB962C8B-B14F-4D97-AF65-F5344CB8AC3E}">
        <p14:creationId xmlns:p14="http://schemas.microsoft.com/office/powerpoint/2010/main" val="1194300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Marcador de fecha 6"/>
          <p:cNvSpPr>
            <a:spLocks noGrp="1"/>
          </p:cNvSpPr>
          <p:nvPr>
            <p:ph type="dt" sz="half" idx="10"/>
          </p:nvPr>
        </p:nvSpPr>
        <p:spPr/>
        <p:txBody>
          <a:bodyPr/>
          <a:lstStyle/>
          <a:p>
            <a:fld id="{9D2BB212-0DE3-40CC-8A7C-2AC71C353908}" type="datetimeFigureOut">
              <a:rPr lang="es-PE" smtClean="0"/>
              <a:t>03/09/2015</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42988A78-CD35-4593-A98D-E5498BD25514}" type="slidenum">
              <a:rPr lang="es-PE" smtClean="0"/>
              <a:t>‹Nº›</a:t>
            </a:fld>
            <a:endParaRPr lang="es-PE"/>
          </a:p>
        </p:txBody>
      </p:sp>
    </p:spTree>
    <p:extLst>
      <p:ext uri="{BB962C8B-B14F-4D97-AF65-F5344CB8AC3E}">
        <p14:creationId xmlns:p14="http://schemas.microsoft.com/office/powerpoint/2010/main" val="2073338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fecha 2"/>
          <p:cNvSpPr>
            <a:spLocks noGrp="1"/>
          </p:cNvSpPr>
          <p:nvPr>
            <p:ph type="dt" sz="half" idx="10"/>
          </p:nvPr>
        </p:nvSpPr>
        <p:spPr/>
        <p:txBody>
          <a:bodyPr/>
          <a:lstStyle/>
          <a:p>
            <a:fld id="{9D2BB212-0DE3-40CC-8A7C-2AC71C353908}" type="datetimeFigureOut">
              <a:rPr lang="es-PE" smtClean="0"/>
              <a:t>03/09/2015</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42988A78-CD35-4593-A98D-E5498BD25514}" type="slidenum">
              <a:rPr lang="es-PE" smtClean="0"/>
              <a:t>‹Nº›</a:t>
            </a:fld>
            <a:endParaRPr lang="es-PE"/>
          </a:p>
        </p:txBody>
      </p:sp>
    </p:spTree>
    <p:extLst>
      <p:ext uri="{BB962C8B-B14F-4D97-AF65-F5344CB8AC3E}">
        <p14:creationId xmlns:p14="http://schemas.microsoft.com/office/powerpoint/2010/main" val="3322154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D2BB212-0DE3-40CC-8A7C-2AC71C353908}" type="datetimeFigureOut">
              <a:rPr lang="es-PE" smtClean="0"/>
              <a:t>03/09/2015</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42988A78-CD35-4593-A98D-E5498BD25514}" type="slidenum">
              <a:rPr lang="es-PE" smtClean="0"/>
              <a:t>‹Nº›</a:t>
            </a:fld>
            <a:endParaRPr lang="es-PE"/>
          </a:p>
        </p:txBody>
      </p:sp>
    </p:spTree>
    <p:extLst>
      <p:ext uri="{BB962C8B-B14F-4D97-AF65-F5344CB8AC3E}">
        <p14:creationId xmlns:p14="http://schemas.microsoft.com/office/powerpoint/2010/main" val="1625321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noProof="0" dirty="0" err="1" smtClean="0"/>
              <a:t>Click</a:t>
            </a:r>
            <a:r>
              <a:rPr lang="es-ES" noProof="0" dirty="0" smtClean="0"/>
              <a:t> to </a:t>
            </a:r>
            <a:r>
              <a:rPr lang="es-ES" noProof="0" dirty="0" err="1" smtClean="0"/>
              <a:t>edit</a:t>
            </a:r>
            <a:r>
              <a:rPr lang="es-ES" noProof="0" dirty="0" smtClean="0"/>
              <a:t> Master </a:t>
            </a:r>
            <a:r>
              <a:rPr lang="es-ES" noProof="0" dirty="0" err="1" smtClean="0"/>
              <a:t>title</a:t>
            </a:r>
            <a:r>
              <a:rPr lang="es-ES" noProof="0" dirty="0" smtClean="0"/>
              <a:t> </a:t>
            </a:r>
            <a:r>
              <a:rPr lang="es-ES" noProof="0" dirty="0" err="1" smtClean="0"/>
              <a:t>style</a:t>
            </a:r>
            <a:endParaRPr lang="es-ES" noProof="0"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s-ES" noProof="0" dirty="0" err="1" smtClean="0"/>
              <a:t>Click</a:t>
            </a:r>
            <a:r>
              <a:rPr lang="es-ES" noProof="0" dirty="0" smtClean="0"/>
              <a:t> to </a:t>
            </a:r>
            <a:r>
              <a:rPr lang="es-ES" noProof="0" dirty="0" err="1" smtClean="0"/>
              <a:t>edit</a:t>
            </a:r>
            <a:r>
              <a:rPr lang="es-ES" noProof="0" dirty="0" smtClean="0"/>
              <a:t> Master </a:t>
            </a:r>
            <a:r>
              <a:rPr lang="es-ES" noProof="0" dirty="0" err="1" smtClean="0"/>
              <a:t>text</a:t>
            </a:r>
            <a:r>
              <a:rPr lang="es-ES" noProof="0" dirty="0" smtClean="0"/>
              <a:t> </a:t>
            </a:r>
            <a:r>
              <a:rPr lang="es-ES" noProof="0" dirty="0" err="1" smtClean="0"/>
              <a:t>styles</a:t>
            </a:r>
            <a:endParaRPr lang="es-ES" noProof="0" dirty="0" smtClean="0"/>
          </a:p>
          <a:p>
            <a:pPr lvl="1"/>
            <a:r>
              <a:rPr lang="es-ES" noProof="0" dirty="0" err="1" smtClean="0"/>
              <a:t>Second</a:t>
            </a:r>
            <a:r>
              <a:rPr lang="es-ES" noProof="0" dirty="0" smtClean="0"/>
              <a:t> </a:t>
            </a:r>
            <a:r>
              <a:rPr lang="es-ES" noProof="0" dirty="0" err="1" smtClean="0"/>
              <a:t>level</a:t>
            </a:r>
            <a:endParaRPr lang="es-ES" noProof="0" dirty="0" smtClean="0"/>
          </a:p>
          <a:p>
            <a:pPr lvl="2"/>
            <a:r>
              <a:rPr lang="es-ES" noProof="0" dirty="0" err="1" smtClean="0"/>
              <a:t>Third</a:t>
            </a:r>
            <a:r>
              <a:rPr lang="es-ES" noProof="0" dirty="0" smtClean="0"/>
              <a:t> </a:t>
            </a:r>
            <a:r>
              <a:rPr lang="es-ES" noProof="0" dirty="0" err="1" smtClean="0"/>
              <a:t>level</a:t>
            </a:r>
            <a:endParaRPr lang="es-ES" noProof="0" dirty="0" smtClean="0"/>
          </a:p>
          <a:p>
            <a:pPr lvl="3"/>
            <a:r>
              <a:rPr lang="es-ES" noProof="0" dirty="0" err="1" smtClean="0"/>
              <a:t>Fourth</a:t>
            </a:r>
            <a:r>
              <a:rPr lang="es-ES" noProof="0" dirty="0" smtClean="0"/>
              <a:t> </a:t>
            </a:r>
            <a:r>
              <a:rPr lang="es-ES" noProof="0" dirty="0" err="1" smtClean="0"/>
              <a:t>level</a:t>
            </a:r>
            <a:endParaRPr lang="es-ES" noProof="0" dirty="0" smtClean="0"/>
          </a:p>
          <a:p>
            <a:pPr lvl="4"/>
            <a:r>
              <a:rPr lang="es-ES" noProof="0" dirty="0" err="1" smtClean="0"/>
              <a:t>Fifth</a:t>
            </a:r>
            <a:r>
              <a:rPr lang="es-ES" noProof="0" dirty="0" smtClean="0"/>
              <a:t> </a:t>
            </a:r>
            <a:r>
              <a:rPr lang="es-ES" noProof="0" dirty="0" err="1" smtClean="0"/>
              <a:t>level</a:t>
            </a:r>
            <a:endParaRPr lang="es-ES" noProof="0" dirty="0" smtClean="0"/>
          </a:p>
        </p:txBody>
      </p:sp>
      <p:sp>
        <p:nvSpPr>
          <p:cNvPr id="9" name="Slide Number Placeholder 3"/>
          <p:cNvSpPr>
            <a:spLocks noGrp="1"/>
          </p:cNvSpPr>
          <p:nvPr>
            <p:ph type="sldNum" sz="quarter" idx="4"/>
          </p:nvPr>
        </p:nvSpPr>
        <p:spPr>
          <a:xfrm>
            <a:off x="457200" y="6155392"/>
            <a:ext cx="4103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8B45C-09C7-497B-9261-07F290CB2D4C}" type="slidenum">
              <a:rPr lang="en-US" smtClean="0"/>
              <a:t>‹Nº›</a:t>
            </a:fld>
            <a:endParaRPr lang="en-US"/>
          </a:p>
        </p:txBody>
      </p:sp>
    </p:spTree>
    <p:extLst>
      <p:ext uri="{BB962C8B-B14F-4D97-AF65-F5344CB8AC3E}">
        <p14:creationId xmlns:p14="http://schemas.microsoft.com/office/powerpoint/2010/main" val="351620005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PE"/>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D2BB212-0DE3-40CC-8A7C-2AC71C353908}" type="datetimeFigureOut">
              <a:rPr lang="es-PE" smtClean="0"/>
              <a:t>03/09/2015</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42988A78-CD35-4593-A98D-E5498BD25514}" type="slidenum">
              <a:rPr lang="es-PE" smtClean="0"/>
              <a:t>‹Nº›</a:t>
            </a:fld>
            <a:endParaRPr lang="es-PE"/>
          </a:p>
        </p:txBody>
      </p:sp>
    </p:spTree>
    <p:extLst>
      <p:ext uri="{BB962C8B-B14F-4D97-AF65-F5344CB8AC3E}">
        <p14:creationId xmlns:p14="http://schemas.microsoft.com/office/powerpoint/2010/main" val="2876153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PE"/>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D2BB212-0DE3-40CC-8A7C-2AC71C353908}" type="datetimeFigureOut">
              <a:rPr lang="es-PE" smtClean="0"/>
              <a:t>03/09/2015</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42988A78-CD35-4593-A98D-E5498BD25514}" type="slidenum">
              <a:rPr lang="es-PE" smtClean="0"/>
              <a:t>‹Nº›</a:t>
            </a:fld>
            <a:endParaRPr lang="es-PE"/>
          </a:p>
        </p:txBody>
      </p:sp>
    </p:spTree>
    <p:extLst>
      <p:ext uri="{BB962C8B-B14F-4D97-AF65-F5344CB8AC3E}">
        <p14:creationId xmlns:p14="http://schemas.microsoft.com/office/powerpoint/2010/main" val="1805859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9D2BB212-0DE3-40CC-8A7C-2AC71C353908}" type="datetimeFigureOut">
              <a:rPr lang="es-PE" smtClean="0"/>
              <a:t>03/09/2015</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42988A78-CD35-4593-A98D-E5498BD25514}" type="slidenum">
              <a:rPr lang="es-PE" smtClean="0"/>
              <a:t>‹Nº›</a:t>
            </a:fld>
            <a:endParaRPr lang="es-PE"/>
          </a:p>
        </p:txBody>
      </p:sp>
    </p:spTree>
    <p:extLst>
      <p:ext uri="{BB962C8B-B14F-4D97-AF65-F5344CB8AC3E}">
        <p14:creationId xmlns:p14="http://schemas.microsoft.com/office/powerpoint/2010/main" val="12648883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PE"/>
          </a:p>
        </p:txBody>
      </p:sp>
      <p:sp>
        <p:nvSpPr>
          <p:cNvPr id="3" name="Marcador de texto vertical 2"/>
          <p:cNvSpPr>
            <a:spLocks noGrp="1"/>
          </p:cNvSpPr>
          <p:nvPr>
            <p:ph type="body" orient="vert" idx="1"/>
          </p:nvPr>
        </p:nvSpPr>
        <p:spPr>
          <a:xfrm>
            <a:off x="628650" y="365125"/>
            <a:ext cx="57626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9D2BB212-0DE3-40CC-8A7C-2AC71C353908}" type="datetimeFigureOut">
              <a:rPr lang="es-PE" smtClean="0"/>
              <a:t>03/09/2015</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42988A78-CD35-4593-A98D-E5498BD25514}" type="slidenum">
              <a:rPr lang="es-PE" smtClean="0"/>
              <a:t>‹Nº›</a:t>
            </a:fld>
            <a:endParaRPr lang="es-PE"/>
          </a:p>
        </p:txBody>
      </p:sp>
    </p:spTree>
    <p:extLst>
      <p:ext uri="{BB962C8B-B14F-4D97-AF65-F5344CB8AC3E}">
        <p14:creationId xmlns:p14="http://schemas.microsoft.com/office/powerpoint/2010/main" val="700235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fecha 2"/>
          <p:cNvSpPr>
            <a:spLocks noGrp="1"/>
          </p:cNvSpPr>
          <p:nvPr>
            <p:ph type="dt" sz="half" idx="10"/>
          </p:nvPr>
        </p:nvSpPr>
        <p:spPr/>
        <p:txBody>
          <a:bodyPr/>
          <a:lstStyle/>
          <a:p>
            <a:fld id="{9D2BB212-0DE3-40CC-8A7C-2AC71C353908}" type="datetimeFigureOut">
              <a:rPr lang="es-PE" smtClean="0"/>
              <a:t>03/09/2015</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42988A78-CD35-4593-A98D-E5498BD25514}" type="slidenum">
              <a:rPr lang="es-PE" smtClean="0"/>
              <a:t>‹Nº›</a:t>
            </a:fld>
            <a:endParaRPr lang="es-PE"/>
          </a:p>
        </p:txBody>
      </p:sp>
    </p:spTree>
    <p:extLst>
      <p:ext uri="{BB962C8B-B14F-4D97-AF65-F5344CB8AC3E}">
        <p14:creationId xmlns:p14="http://schemas.microsoft.com/office/powerpoint/2010/main" val="31982130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F36E7B1-735E-4875-8867-A867DB8E3EB5}" type="slidenum">
              <a:rPr lang="en-GB"/>
              <a:pPr>
                <a:defRPr/>
              </a:pPr>
              <a:t>‹Nº›</a:t>
            </a:fld>
            <a:endParaRPr lang="en-GB"/>
          </a:p>
        </p:txBody>
      </p:sp>
    </p:spTree>
    <p:extLst>
      <p:ext uri="{BB962C8B-B14F-4D97-AF65-F5344CB8AC3E}">
        <p14:creationId xmlns:p14="http://schemas.microsoft.com/office/powerpoint/2010/main" val="10409422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557190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83DD863-C770-4024-883C-AFFF4B3F3422}" type="slidenum">
              <a:rPr lang="en-GB"/>
              <a:pPr>
                <a:defRPr/>
              </a:pPr>
              <a:t>‹Nº›</a:t>
            </a:fld>
            <a:endParaRPr lang="en-GB"/>
          </a:p>
        </p:txBody>
      </p:sp>
    </p:spTree>
    <p:extLst>
      <p:ext uri="{BB962C8B-B14F-4D97-AF65-F5344CB8AC3E}">
        <p14:creationId xmlns:p14="http://schemas.microsoft.com/office/powerpoint/2010/main" val="23889829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338" y="1600201"/>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4B31D1C-CA6B-4731-AF83-665B55A74A1E}" type="slidenum">
              <a:rPr lang="en-GB"/>
              <a:pPr>
                <a:defRPr/>
              </a:pPr>
              <a:t>‹Nº›</a:t>
            </a:fld>
            <a:endParaRPr lang="en-GB"/>
          </a:p>
        </p:txBody>
      </p:sp>
    </p:spTree>
    <p:extLst>
      <p:ext uri="{BB962C8B-B14F-4D97-AF65-F5344CB8AC3E}">
        <p14:creationId xmlns:p14="http://schemas.microsoft.com/office/powerpoint/2010/main" val="11934448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F5BF6CCE-67D8-45E6-80D2-611C73B6BFE7}" type="slidenum">
              <a:rPr lang="en-GB"/>
              <a:pPr>
                <a:defRPr/>
              </a:pPr>
              <a:t>‹Nº›</a:t>
            </a:fld>
            <a:endParaRPr lang="en-GB"/>
          </a:p>
        </p:txBody>
      </p:sp>
    </p:spTree>
    <p:extLst>
      <p:ext uri="{BB962C8B-B14F-4D97-AF65-F5344CB8AC3E}">
        <p14:creationId xmlns:p14="http://schemas.microsoft.com/office/powerpoint/2010/main" val="537717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1371604"/>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7"/>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lide Number Placeholder 3"/>
          <p:cNvSpPr>
            <a:spLocks noGrp="1"/>
          </p:cNvSpPr>
          <p:nvPr>
            <p:ph type="sldNum" sz="quarter" idx="4"/>
          </p:nvPr>
        </p:nvSpPr>
        <p:spPr>
          <a:xfrm>
            <a:off x="457200" y="6155392"/>
            <a:ext cx="4103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8B45C-09C7-497B-9261-07F290CB2D4C}" type="slidenum">
              <a:rPr lang="en-US" smtClean="0"/>
              <a:t>‹Nº›</a:t>
            </a:fld>
            <a:endParaRPr lang="en-US"/>
          </a:p>
        </p:txBody>
      </p:sp>
    </p:spTree>
    <p:extLst>
      <p:ext uri="{BB962C8B-B14F-4D97-AF65-F5344CB8AC3E}">
        <p14:creationId xmlns:p14="http://schemas.microsoft.com/office/powerpoint/2010/main" val="13096231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E6646F0-5C37-4D29-A357-349E93EFF826}" type="slidenum">
              <a:rPr lang="en-GB"/>
              <a:pPr>
                <a:defRPr/>
              </a:pPr>
              <a:t>‹Nº›</a:t>
            </a:fld>
            <a:endParaRPr lang="en-GB"/>
          </a:p>
        </p:txBody>
      </p:sp>
    </p:spTree>
    <p:extLst>
      <p:ext uri="{BB962C8B-B14F-4D97-AF65-F5344CB8AC3E}">
        <p14:creationId xmlns:p14="http://schemas.microsoft.com/office/powerpoint/2010/main" val="2598544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FFE9F712-3EDD-44E5-81EF-B13A9C01F832}" type="slidenum">
              <a:rPr lang="en-GB"/>
              <a:pPr>
                <a:defRPr/>
              </a:pPr>
              <a:t>‹Nº›</a:t>
            </a:fld>
            <a:endParaRPr lang="en-GB"/>
          </a:p>
        </p:txBody>
      </p:sp>
    </p:spTree>
    <p:extLst>
      <p:ext uri="{BB962C8B-B14F-4D97-AF65-F5344CB8AC3E}">
        <p14:creationId xmlns:p14="http://schemas.microsoft.com/office/powerpoint/2010/main" val="4514196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2AA969D-DE22-45CC-AF48-DC229FA81497}" type="slidenum">
              <a:rPr lang="en-GB"/>
              <a:pPr>
                <a:defRPr/>
              </a:pPr>
              <a:t>‹Nº›</a:t>
            </a:fld>
            <a:endParaRPr lang="en-GB"/>
          </a:p>
        </p:txBody>
      </p:sp>
    </p:spTree>
    <p:extLst>
      <p:ext uri="{BB962C8B-B14F-4D97-AF65-F5344CB8AC3E}">
        <p14:creationId xmlns:p14="http://schemas.microsoft.com/office/powerpoint/2010/main" val="31301941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281B87F-BF9F-4C09-8711-6763026568BA}" type="slidenum">
              <a:rPr lang="en-GB"/>
              <a:pPr>
                <a:defRPr/>
              </a:pPr>
              <a:t>‹Nº›</a:t>
            </a:fld>
            <a:endParaRPr lang="en-GB"/>
          </a:p>
        </p:txBody>
      </p:sp>
    </p:spTree>
    <p:extLst>
      <p:ext uri="{BB962C8B-B14F-4D97-AF65-F5344CB8AC3E}">
        <p14:creationId xmlns:p14="http://schemas.microsoft.com/office/powerpoint/2010/main" val="38689102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4147FCD-8670-4A60-9BC9-709B06BDCE56}" type="slidenum">
              <a:rPr lang="en-GB"/>
              <a:pPr>
                <a:defRPr/>
              </a:pPr>
              <a:t>‹Nº›</a:t>
            </a:fld>
            <a:endParaRPr lang="en-GB"/>
          </a:p>
        </p:txBody>
      </p:sp>
    </p:spTree>
    <p:extLst>
      <p:ext uri="{BB962C8B-B14F-4D97-AF65-F5344CB8AC3E}">
        <p14:creationId xmlns:p14="http://schemas.microsoft.com/office/powerpoint/2010/main" val="29454726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3152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6209247-5BF2-4780-97DB-6A62E87DA41A}" type="slidenum">
              <a:rPr lang="en-GB"/>
              <a:pPr>
                <a:defRPr/>
              </a:pPr>
              <a:t>‹Nº›</a:t>
            </a:fld>
            <a:endParaRPr lang="en-GB"/>
          </a:p>
        </p:txBody>
      </p:sp>
    </p:spTree>
    <p:extLst>
      <p:ext uri="{BB962C8B-B14F-4D97-AF65-F5344CB8AC3E}">
        <p14:creationId xmlns:p14="http://schemas.microsoft.com/office/powerpoint/2010/main" val="23179434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GB">
                <a:solidFill>
                  <a:srgbClr val="000000"/>
                </a:solidFill>
              </a:rPr>
              <a:t>Data in WHO HQ as of 10 Jan 2012</a:t>
            </a: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16B5774-04A3-4AAB-B7C9-898443A8E80B}" type="slidenum">
              <a:rPr lang="en-GB" altLang="en-US">
                <a:solidFill>
                  <a:srgbClr val="000000"/>
                </a:solidFill>
              </a:rPr>
              <a:pPr/>
              <a:t>‹Nº›</a:t>
            </a:fld>
            <a:endParaRPr lang="en-GB" altLang="en-US">
              <a:solidFill>
                <a:srgbClr val="000000"/>
              </a:solidFill>
            </a:endParaRPr>
          </a:p>
        </p:txBody>
      </p:sp>
    </p:spTree>
    <p:extLst>
      <p:ext uri="{BB962C8B-B14F-4D97-AF65-F5344CB8AC3E}">
        <p14:creationId xmlns:p14="http://schemas.microsoft.com/office/powerpoint/2010/main" val="6297486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GB">
                <a:solidFill>
                  <a:srgbClr val="000000"/>
                </a:solidFill>
              </a:rPr>
              <a:t>Data in WHO HQ as of 10 Jan 2012</a:t>
            </a: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4D5788B-586D-4D89-8953-3134E0A838CE}" type="slidenum">
              <a:rPr lang="en-GB" altLang="en-US">
                <a:solidFill>
                  <a:srgbClr val="000000"/>
                </a:solidFill>
              </a:rPr>
              <a:pPr/>
              <a:t>‹Nº›</a:t>
            </a:fld>
            <a:endParaRPr lang="en-GB" altLang="en-US">
              <a:solidFill>
                <a:srgbClr val="000000"/>
              </a:solidFill>
            </a:endParaRPr>
          </a:p>
        </p:txBody>
      </p:sp>
    </p:spTree>
    <p:extLst>
      <p:ext uri="{BB962C8B-B14F-4D97-AF65-F5344CB8AC3E}">
        <p14:creationId xmlns:p14="http://schemas.microsoft.com/office/powerpoint/2010/main" val="15344074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GB">
                <a:solidFill>
                  <a:srgbClr val="000000"/>
                </a:solidFill>
              </a:rPr>
              <a:t>Data in WHO HQ as of 10 Jan 2012</a:t>
            </a: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7E4A668-9AFE-4EEA-A804-456A9FC63761}" type="slidenum">
              <a:rPr lang="en-GB" altLang="en-US">
                <a:solidFill>
                  <a:srgbClr val="000000"/>
                </a:solidFill>
              </a:rPr>
              <a:pPr/>
              <a:t>‹Nº›</a:t>
            </a:fld>
            <a:endParaRPr lang="en-GB" altLang="en-US">
              <a:solidFill>
                <a:srgbClr val="000000"/>
              </a:solidFill>
            </a:endParaRPr>
          </a:p>
        </p:txBody>
      </p:sp>
    </p:spTree>
    <p:extLst>
      <p:ext uri="{BB962C8B-B14F-4D97-AF65-F5344CB8AC3E}">
        <p14:creationId xmlns:p14="http://schemas.microsoft.com/office/powerpoint/2010/main" val="5921630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GB">
                <a:solidFill>
                  <a:srgbClr val="000000"/>
                </a:solidFill>
              </a:rPr>
              <a:t>Data in WHO HQ as of 10 Jan 2012</a:t>
            </a: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B7A57A9-0E5F-4555-B7B8-16C0E01C76C8}" type="slidenum">
              <a:rPr lang="en-GB" altLang="en-US">
                <a:solidFill>
                  <a:srgbClr val="000000"/>
                </a:solidFill>
              </a:rPr>
              <a:pPr/>
              <a:t>‹Nº›</a:t>
            </a:fld>
            <a:endParaRPr lang="en-GB" altLang="en-US">
              <a:solidFill>
                <a:srgbClr val="000000"/>
              </a:solidFill>
            </a:endParaRPr>
          </a:p>
        </p:txBody>
      </p:sp>
    </p:spTree>
    <p:extLst>
      <p:ext uri="{BB962C8B-B14F-4D97-AF65-F5344CB8AC3E}">
        <p14:creationId xmlns:p14="http://schemas.microsoft.com/office/powerpoint/2010/main" val="3290373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4"/>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3"/>
          <p:cNvSpPr>
            <a:spLocks noGrp="1"/>
          </p:cNvSpPr>
          <p:nvPr>
            <p:ph type="sldNum" sz="quarter" idx="4"/>
          </p:nvPr>
        </p:nvSpPr>
        <p:spPr>
          <a:xfrm>
            <a:off x="457200" y="6155392"/>
            <a:ext cx="4103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8B45C-09C7-497B-9261-07F290CB2D4C}" type="slidenum">
              <a:rPr lang="en-US" smtClean="0"/>
              <a:t>‹Nº›</a:t>
            </a:fld>
            <a:endParaRPr lang="en-US"/>
          </a:p>
        </p:txBody>
      </p:sp>
    </p:spTree>
    <p:extLst>
      <p:ext uri="{BB962C8B-B14F-4D97-AF65-F5344CB8AC3E}">
        <p14:creationId xmlns:p14="http://schemas.microsoft.com/office/powerpoint/2010/main" val="41700810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r>
              <a:rPr lang="en-GB">
                <a:solidFill>
                  <a:srgbClr val="000000"/>
                </a:solidFill>
              </a:rPr>
              <a:t>Data in WHO HQ as of 10 Jan 2012</a:t>
            </a:r>
          </a:p>
        </p:txBody>
      </p:sp>
      <p:sp>
        <p:nvSpPr>
          <p:cNvPr id="8"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60F9439-3F4B-462B-B361-272EFF58B895}" type="slidenum">
              <a:rPr lang="en-GB" altLang="en-US">
                <a:solidFill>
                  <a:srgbClr val="000000"/>
                </a:solidFill>
              </a:rPr>
              <a:pPr/>
              <a:t>‹Nº›</a:t>
            </a:fld>
            <a:endParaRPr lang="en-GB" altLang="en-US">
              <a:solidFill>
                <a:srgbClr val="000000"/>
              </a:solidFill>
            </a:endParaRPr>
          </a:p>
        </p:txBody>
      </p:sp>
    </p:spTree>
    <p:extLst>
      <p:ext uri="{BB962C8B-B14F-4D97-AF65-F5344CB8AC3E}">
        <p14:creationId xmlns:p14="http://schemas.microsoft.com/office/powerpoint/2010/main" val="36742962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GB">
                <a:solidFill>
                  <a:srgbClr val="000000"/>
                </a:solidFill>
              </a:rPr>
              <a:t>Data in WHO HQ as of 10 Jan 2012</a:t>
            </a:r>
          </a:p>
        </p:txBody>
      </p:sp>
      <p:sp>
        <p:nvSpPr>
          <p:cNvPr id="4"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018F6013-AF24-4BBE-B6F7-9EC777B7D24F}" type="slidenum">
              <a:rPr lang="en-GB" altLang="en-US">
                <a:solidFill>
                  <a:srgbClr val="000000"/>
                </a:solidFill>
              </a:rPr>
              <a:pPr/>
              <a:t>‹Nº›</a:t>
            </a:fld>
            <a:endParaRPr lang="en-GB" altLang="en-US">
              <a:solidFill>
                <a:srgbClr val="000000"/>
              </a:solidFill>
            </a:endParaRPr>
          </a:p>
        </p:txBody>
      </p:sp>
    </p:spTree>
    <p:extLst>
      <p:ext uri="{BB962C8B-B14F-4D97-AF65-F5344CB8AC3E}">
        <p14:creationId xmlns:p14="http://schemas.microsoft.com/office/powerpoint/2010/main" val="35660214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GB">
                <a:solidFill>
                  <a:srgbClr val="000000"/>
                </a:solidFill>
              </a:rPr>
              <a:t>Data in WHO HQ as of 10 Jan 2012</a:t>
            </a:r>
          </a:p>
        </p:txBody>
      </p:sp>
      <p:sp>
        <p:nvSpPr>
          <p:cNvPr id="3"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3FFEE684-A30D-48F5-A4B3-0DC4E1057A9A}" type="slidenum">
              <a:rPr lang="en-GB" altLang="en-US">
                <a:solidFill>
                  <a:srgbClr val="000000"/>
                </a:solidFill>
              </a:rPr>
              <a:pPr/>
              <a:t>‹Nº›</a:t>
            </a:fld>
            <a:endParaRPr lang="en-GB" altLang="en-US">
              <a:solidFill>
                <a:srgbClr val="000000"/>
              </a:solidFill>
            </a:endParaRPr>
          </a:p>
        </p:txBody>
      </p:sp>
    </p:spTree>
    <p:extLst>
      <p:ext uri="{BB962C8B-B14F-4D97-AF65-F5344CB8AC3E}">
        <p14:creationId xmlns:p14="http://schemas.microsoft.com/office/powerpoint/2010/main" val="7714619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GB">
                <a:solidFill>
                  <a:srgbClr val="000000"/>
                </a:solidFill>
              </a:rPr>
              <a:t>Data in WHO HQ as of 10 Jan 2012</a:t>
            </a: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C0808AD-1F13-4856-A155-90DD784B1C7E}" type="slidenum">
              <a:rPr lang="en-GB" altLang="en-US">
                <a:solidFill>
                  <a:srgbClr val="000000"/>
                </a:solidFill>
              </a:rPr>
              <a:pPr/>
              <a:t>‹Nº›</a:t>
            </a:fld>
            <a:endParaRPr lang="en-GB" altLang="en-US">
              <a:solidFill>
                <a:srgbClr val="000000"/>
              </a:solidFill>
            </a:endParaRPr>
          </a:p>
        </p:txBody>
      </p:sp>
    </p:spTree>
    <p:extLst>
      <p:ext uri="{BB962C8B-B14F-4D97-AF65-F5344CB8AC3E}">
        <p14:creationId xmlns:p14="http://schemas.microsoft.com/office/powerpoint/2010/main" val="34830445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GB">
                <a:solidFill>
                  <a:srgbClr val="000000"/>
                </a:solidFill>
              </a:rPr>
              <a:t>Data in WHO HQ as of 10 Jan 2012</a:t>
            </a: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65666F5-4544-4DD5-AEA3-DC095775EA86}" type="slidenum">
              <a:rPr lang="en-GB" altLang="en-US">
                <a:solidFill>
                  <a:srgbClr val="000000"/>
                </a:solidFill>
              </a:rPr>
              <a:pPr/>
              <a:t>‹Nº›</a:t>
            </a:fld>
            <a:endParaRPr lang="en-GB" altLang="en-US">
              <a:solidFill>
                <a:srgbClr val="000000"/>
              </a:solidFill>
            </a:endParaRPr>
          </a:p>
        </p:txBody>
      </p:sp>
    </p:spTree>
    <p:extLst>
      <p:ext uri="{BB962C8B-B14F-4D97-AF65-F5344CB8AC3E}">
        <p14:creationId xmlns:p14="http://schemas.microsoft.com/office/powerpoint/2010/main" val="7369641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GB">
                <a:solidFill>
                  <a:srgbClr val="000000"/>
                </a:solidFill>
              </a:rPr>
              <a:t>Data in WHO HQ as of 10 Jan 2012</a:t>
            </a: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FF0739B-23A6-4062-982A-BF7E01187DAE}" type="slidenum">
              <a:rPr lang="en-GB" altLang="en-US">
                <a:solidFill>
                  <a:srgbClr val="000000"/>
                </a:solidFill>
              </a:rPr>
              <a:pPr/>
              <a:t>‹Nº›</a:t>
            </a:fld>
            <a:endParaRPr lang="en-GB" altLang="en-US">
              <a:solidFill>
                <a:srgbClr val="000000"/>
              </a:solidFill>
            </a:endParaRPr>
          </a:p>
        </p:txBody>
      </p:sp>
    </p:spTree>
    <p:extLst>
      <p:ext uri="{BB962C8B-B14F-4D97-AF65-F5344CB8AC3E}">
        <p14:creationId xmlns:p14="http://schemas.microsoft.com/office/powerpoint/2010/main" val="3416608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GB">
                <a:solidFill>
                  <a:srgbClr val="000000"/>
                </a:solidFill>
              </a:rPr>
              <a:t>Data in WHO HQ as of 10 Jan 2012</a:t>
            </a: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9B3897D-7E7D-4F69-924B-2527EBFD28D3}" type="slidenum">
              <a:rPr lang="en-GB" altLang="en-US">
                <a:solidFill>
                  <a:srgbClr val="000000"/>
                </a:solidFill>
              </a:rPr>
              <a:pPr/>
              <a:t>‹Nº›</a:t>
            </a:fld>
            <a:endParaRPr lang="en-GB" altLang="en-US">
              <a:solidFill>
                <a:srgbClr val="000000"/>
              </a:solidFill>
            </a:endParaRPr>
          </a:p>
        </p:txBody>
      </p:sp>
    </p:spTree>
    <p:extLst>
      <p:ext uri="{BB962C8B-B14F-4D97-AF65-F5344CB8AC3E}">
        <p14:creationId xmlns:p14="http://schemas.microsoft.com/office/powerpoint/2010/main" val="9003649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GB">
                <a:solidFill>
                  <a:srgbClr val="000000"/>
                </a:solidFill>
              </a:rPr>
              <a:t>Data in WHO HQ as of 10 Jan 2012</a:t>
            </a:r>
          </a:p>
        </p:txBody>
      </p:sp>
      <p:sp>
        <p:nvSpPr>
          <p:cNvPr id="4"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CF2016CA-CB9A-4D28-98BC-034C4BA80ADC}" type="slidenum">
              <a:rPr lang="en-GB" altLang="en-US">
                <a:solidFill>
                  <a:srgbClr val="000000"/>
                </a:solidFill>
              </a:rPr>
              <a:pPr/>
              <a:t>‹Nº›</a:t>
            </a:fld>
            <a:endParaRPr lang="en-GB" altLang="en-US">
              <a:solidFill>
                <a:srgbClr val="000000"/>
              </a:solidFill>
            </a:endParaRPr>
          </a:p>
        </p:txBody>
      </p:sp>
    </p:spTree>
    <p:extLst>
      <p:ext uri="{BB962C8B-B14F-4D97-AF65-F5344CB8AC3E}">
        <p14:creationId xmlns:p14="http://schemas.microsoft.com/office/powerpoint/2010/main" val="31365317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F36E7B1-735E-4875-8867-A867DB8E3EB5}" type="slidenum">
              <a:rPr lang="en-GB"/>
              <a:pPr>
                <a:defRPr/>
              </a:pPr>
              <a:t>‹Nº›</a:t>
            </a:fld>
            <a:endParaRPr lang="en-GB"/>
          </a:p>
        </p:txBody>
      </p:sp>
    </p:spTree>
    <p:extLst>
      <p:ext uri="{BB962C8B-B14F-4D97-AF65-F5344CB8AC3E}">
        <p14:creationId xmlns:p14="http://schemas.microsoft.com/office/powerpoint/2010/main" val="11488112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98BED2D-F0B2-4D23-A51C-00F090799593}" type="slidenum">
              <a:rPr lang="en-GB"/>
              <a:pPr>
                <a:defRPr/>
              </a:pPr>
              <a:t>‹Nº›</a:t>
            </a:fld>
            <a:endParaRPr lang="en-GB"/>
          </a:p>
        </p:txBody>
      </p:sp>
    </p:spTree>
    <p:extLst>
      <p:ext uri="{BB962C8B-B14F-4D97-AF65-F5344CB8AC3E}">
        <p14:creationId xmlns:p14="http://schemas.microsoft.com/office/powerpoint/2010/main" val="3038156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52"/>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Slide Number Placeholder 3"/>
          <p:cNvSpPr>
            <a:spLocks noGrp="1"/>
          </p:cNvSpPr>
          <p:nvPr>
            <p:ph type="sldNum" sz="quarter" idx="4"/>
          </p:nvPr>
        </p:nvSpPr>
        <p:spPr>
          <a:xfrm>
            <a:off x="457200" y="6155392"/>
            <a:ext cx="4103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8B45C-09C7-497B-9261-07F290CB2D4C}" type="slidenum">
              <a:rPr lang="en-US" smtClean="0"/>
              <a:t>‹Nº›</a:t>
            </a:fld>
            <a:endParaRPr lang="en-US"/>
          </a:p>
        </p:txBody>
      </p:sp>
    </p:spTree>
    <p:extLst>
      <p:ext uri="{BB962C8B-B14F-4D97-AF65-F5344CB8AC3E}">
        <p14:creationId xmlns:p14="http://schemas.microsoft.com/office/powerpoint/2010/main" val="40782361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83DD863-C770-4024-883C-AFFF4B3F3422}" type="slidenum">
              <a:rPr lang="en-GB"/>
              <a:pPr>
                <a:defRPr/>
              </a:pPr>
              <a:t>‹Nº›</a:t>
            </a:fld>
            <a:endParaRPr lang="en-GB"/>
          </a:p>
        </p:txBody>
      </p:sp>
    </p:spTree>
    <p:extLst>
      <p:ext uri="{BB962C8B-B14F-4D97-AF65-F5344CB8AC3E}">
        <p14:creationId xmlns:p14="http://schemas.microsoft.com/office/powerpoint/2010/main" val="38147991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338" y="1600201"/>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4B31D1C-CA6B-4731-AF83-665B55A74A1E}" type="slidenum">
              <a:rPr lang="en-GB"/>
              <a:pPr>
                <a:defRPr/>
              </a:pPr>
              <a:t>‹Nº›</a:t>
            </a:fld>
            <a:endParaRPr lang="en-GB"/>
          </a:p>
        </p:txBody>
      </p:sp>
    </p:spTree>
    <p:extLst>
      <p:ext uri="{BB962C8B-B14F-4D97-AF65-F5344CB8AC3E}">
        <p14:creationId xmlns:p14="http://schemas.microsoft.com/office/powerpoint/2010/main" val="19808609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F5BF6CCE-67D8-45E6-80D2-611C73B6BFE7}" type="slidenum">
              <a:rPr lang="en-GB"/>
              <a:pPr>
                <a:defRPr/>
              </a:pPr>
              <a:t>‹Nº›</a:t>
            </a:fld>
            <a:endParaRPr lang="en-GB"/>
          </a:p>
        </p:txBody>
      </p:sp>
    </p:spTree>
    <p:extLst>
      <p:ext uri="{BB962C8B-B14F-4D97-AF65-F5344CB8AC3E}">
        <p14:creationId xmlns:p14="http://schemas.microsoft.com/office/powerpoint/2010/main" val="4312742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E6646F0-5C37-4D29-A357-349E93EFF826}" type="slidenum">
              <a:rPr lang="en-GB"/>
              <a:pPr>
                <a:defRPr/>
              </a:pPr>
              <a:t>‹Nº›</a:t>
            </a:fld>
            <a:endParaRPr lang="en-GB"/>
          </a:p>
        </p:txBody>
      </p:sp>
    </p:spTree>
    <p:extLst>
      <p:ext uri="{BB962C8B-B14F-4D97-AF65-F5344CB8AC3E}">
        <p14:creationId xmlns:p14="http://schemas.microsoft.com/office/powerpoint/2010/main" val="30864930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FFE9F712-3EDD-44E5-81EF-B13A9C01F832}" type="slidenum">
              <a:rPr lang="en-GB"/>
              <a:pPr>
                <a:defRPr/>
              </a:pPr>
              <a:t>‹Nº›</a:t>
            </a:fld>
            <a:endParaRPr lang="en-GB"/>
          </a:p>
        </p:txBody>
      </p:sp>
    </p:spTree>
    <p:extLst>
      <p:ext uri="{BB962C8B-B14F-4D97-AF65-F5344CB8AC3E}">
        <p14:creationId xmlns:p14="http://schemas.microsoft.com/office/powerpoint/2010/main" val="28931074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2AA969D-DE22-45CC-AF48-DC229FA81497}" type="slidenum">
              <a:rPr lang="en-GB"/>
              <a:pPr>
                <a:defRPr/>
              </a:pPr>
              <a:t>‹Nº›</a:t>
            </a:fld>
            <a:endParaRPr lang="en-GB"/>
          </a:p>
        </p:txBody>
      </p:sp>
    </p:spTree>
    <p:extLst>
      <p:ext uri="{BB962C8B-B14F-4D97-AF65-F5344CB8AC3E}">
        <p14:creationId xmlns:p14="http://schemas.microsoft.com/office/powerpoint/2010/main" val="2717862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281B87F-BF9F-4C09-8711-6763026568BA}" type="slidenum">
              <a:rPr lang="en-GB"/>
              <a:pPr>
                <a:defRPr/>
              </a:pPr>
              <a:t>‹Nº›</a:t>
            </a:fld>
            <a:endParaRPr lang="en-GB"/>
          </a:p>
        </p:txBody>
      </p:sp>
    </p:spTree>
    <p:extLst>
      <p:ext uri="{BB962C8B-B14F-4D97-AF65-F5344CB8AC3E}">
        <p14:creationId xmlns:p14="http://schemas.microsoft.com/office/powerpoint/2010/main" val="11350884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4147FCD-8670-4A60-9BC9-709B06BDCE56}" type="slidenum">
              <a:rPr lang="en-GB"/>
              <a:pPr>
                <a:defRPr/>
              </a:pPr>
              <a:t>‹Nº›</a:t>
            </a:fld>
            <a:endParaRPr lang="en-GB"/>
          </a:p>
        </p:txBody>
      </p:sp>
    </p:spTree>
    <p:extLst>
      <p:ext uri="{BB962C8B-B14F-4D97-AF65-F5344CB8AC3E}">
        <p14:creationId xmlns:p14="http://schemas.microsoft.com/office/powerpoint/2010/main" val="1211060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3152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6209247-5BF2-4780-97DB-6A62E87DA41A}" type="slidenum">
              <a:rPr lang="en-GB"/>
              <a:pPr>
                <a:defRPr/>
              </a:pPr>
              <a:t>‹Nº›</a:t>
            </a:fld>
            <a:endParaRPr lang="en-GB"/>
          </a:p>
        </p:txBody>
      </p:sp>
    </p:spTree>
    <p:extLst>
      <p:ext uri="{BB962C8B-B14F-4D97-AF65-F5344CB8AC3E}">
        <p14:creationId xmlns:p14="http://schemas.microsoft.com/office/powerpoint/2010/main" val="25415982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4FF6F55D-058E-4606-869A-1794EEC4942B}" type="datetimeFigureOut">
              <a:rPr lang="es-ES" smtClean="0">
                <a:solidFill>
                  <a:prstClr val="black">
                    <a:tint val="75000"/>
                  </a:prstClr>
                </a:solidFill>
              </a:rPr>
              <a:pPr/>
              <a:t>03/09/2015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3A1DC4C-7EE1-4632-AEF3-AF99CF05D31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39244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3"/>
          <p:cNvSpPr>
            <a:spLocks noGrp="1"/>
          </p:cNvSpPr>
          <p:nvPr>
            <p:ph type="sldNum" sz="quarter" idx="4"/>
          </p:nvPr>
        </p:nvSpPr>
        <p:spPr>
          <a:xfrm>
            <a:off x="457200" y="6155392"/>
            <a:ext cx="4103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8B45C-09C7-497B-9261-07F290CB2D4C}" type="slidenum">
              <a:rPr lang="en-US" smtClean="0"/>
              <a:t>‹Nº›</a:t>
            </a:fld>
            <a:endParaRPr lang="en-US"/>
          </a:p>
        </p:txBody>
      </p:sp>
    </p:spTree>
    <p:extLst>
      <p:ext uri="{BB962C8B-B14F-4D97-AF65-F5344CB8AC3E}">
        <p14:creationId xmlns:p14="http://schemas.microsoft.com/office/powerpoint/2010/main" val="42247105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FF6F55D-058E-4606-869A-1794EEC4942B}" type="datetimeFigureOut">
              <a:rPr lang="es-ES" smtClean="0">
                <a:solidFill>
                  <a:prstClr val="black">
                    <a:tint val="75000"/>
                  </a:prstClr>
                </a:solidFill>
              </a:rPr>
              <a:pPr/>
              <a:t>03/09/2015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3A1DC4C-7EE1-4632-AEF3-AF99CF05D31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3328204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FF6F55D-058E-4606-869A-1794EEC4942B}" type="datetimeFigureOut">
              <a:rPr lang="es-ES" smtClean="0">
                <a:solidFill>
                  <a:prstClr val="black">
                    <a:tint val="75000"/>
                  </a:prstClr>
                </a:solidFill>
              </a:rPr>
              <a:pPr/>
              <a:t>03/09/2015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3A1DC4C-7EE1-4632-AEF3-AF99CF05D31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5229312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4FF6F55D-058E-4606-869A-1794EEC4942B}" type="datetimeFigureOut">
              <a:rPr lang="es-ES" smtClean="0">
                <a:solidFill>
                  <a:prstClr val="black">
                    <a:tint val="75000"/>
                  </a:prstClr>
                </a:solidFill>
              </a:rPr>
              <a:pPr/>
              <a:t>03/09/2015</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3A1DC4C-7EE1-4632-AEF3-AF99CF05D31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8345828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4FF6F55D-058E-4606-869A-1794EEC4942B}" type="datetimeFigureOut">
              <a:rPr lang="es-ES" smtClean="0">
                <a:solidFill>
                  <a:prstClr val="black">
                    <a:tint val="75000"/>
                  </a:prstClr>
                </a:solidFill>
              </a:rPr>
              <a:pPr/>
              <a:t>03/09/2015</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D3A1DC4C-7EE1-4632-AEF3-AF99CF05D31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5163648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4FF6F55D-058E-4606-869A-1794EEC4942B}" type="datetimeFigureOut">
              <a:rPr lang="es-ES" smtClean="0">
                <a:solidFill>
                  <a:prstClr val="black">
                    <a:tint val="75000"/>
                  </a:prstClr>
                </a:solidFill>
              </a:rPr>
              <a:pPr/>
              <a:t>03/09/2015</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D3A1DC4C-7EE1-4632-AEF3-AF99CF05D31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0120406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D3A1DC4C-7EE1-4632-AEF3-AF99CF05D31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2493675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FF6F55D-058E-4606-869A-1794EEC4942B}" type="datetimeFigureOut">
              <a:rPr lang="es-ES" smtClean="0">
                <a:solidFill>
                  <a:prstClr val="black">
                    <a:tint val="75000"/>
                  </a:prstClr>
                </a:solidFill>
              </a:rPr>
              <a:pPr/>
              <a:t>03/09/2015</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3A1DC4C-7EE1-4632-AEF3-AF99CF05D31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7374269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FF6F55D-058E-4606-869A-1794EEC4942B}" type="datetimeFigureOut">
              <a:rPr lang="es-ES" smtClean="0">
                <a:solidFill>
                  <a:prstClr val="black">
                    <a:tint val="75000"/>
                  </a:prstClr>
                </a:solidFill>
              </a:rPr>
              <a:pPr/>
              <a:t>03/09/2015</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3A1DC4C-7EE1-4632-AEF3-AF99CF05D31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8104553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FF6F55D-058E-4606-869A-1794EEC4942B}" type="datetimeFigureOut">
              <a:rPr lang="es-ES" smtClean="0">
                <a:solidFill>
                  <a:prstClr val="black">
                    <a:tint val="75000"/>
                  </a:prstClr>
                </a:solidFill>
              </a:rPr>
              <a:pPr/>
              <a:t>03/09/2015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3A1DC4C-7EE1-4632-AEF3-AF99CF05D31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944724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FF6F55D-058E-4606-869A-1794EEC4942B}" type="datetimeFigureOut">
              <a:rPr lang="es-ES" smtClean="0">
                <a:solidFill>
                  <a:prstClr val="black">
                    <a:tint val="75000"/>
                  </a:prstClr>
                </a:solidFill>
              </a:rPr>
              <a:pPr/>
              <a:t>03/09/2015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3A1DC4C-7EE1-4632-AEF3-AF99CF05D31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158293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9"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9" y="273054"/>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9" y="2438404"/>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3"/>
          <p:cNvSpPr>
            <a:spLocks noGrp="1"/>
          </p:cNvSpPr>
          <p:nvPr>
            <p:ph type="sldNum" sz="quarter" idx="4"/>
          </p:nvPr>
        </p:nvSpPr>
        <p:spPr>
          <a:xfrm>
            <a:off x="457200" y="6155392"/>
            <a:ext cx="4103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8B45C-09C7-497B-9261-07F290CB2D4C}" type="slidenum">
              <a:rPr lang="en-US" smtClean="0"/>
              <a:t>‹Nº›</a:t>
            </a:fld>
            <a:endParaRPr lang="en-US"/>
          </a:p>
        </p:txBody>
      </p:sp>
    </p:spTree>
    <p:extLst>
      <p:ext uri="{BB962C8B-B14F-4D97-AF65-F5344CB8AC3E}">
        <p14:creationId xmlns:p14="http://schemas.microsoft.com/office/powerpoint/2010/main" val="37058241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itle and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51495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4FF6F55D-058E-4606-869A-1794EEC4942B}" type="datetimeFigureOut">
              <a:rPr lang="es-ES" smtClean="0">
                <a:solidFill>
                  <a:prstClr val="black">
                    <a:tint val="75000"/>
                  </a:prstClr>
                </a:solidFill>
              </a:rPr>
              <a:pPr/>
              <a:t>03/09/2015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3A1DC4C-7EE1-4632-AEF3-AF99CF05D31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710452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FF6F55D-058E-4606-869A-1794EEC4942B}" type="datetimeFigureOut">
              <a:rPr lang="es-ES" smtClean="0">
                <a:solidFill>
                  <a:prstClr val="black">
                    <a:tint val="75000"/>
                  </a:prstClr>
                </a:solidFill>
              </a:rPr>
              <a:pPr/>
              <a:t>03/09/2015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3A1DC4C-7EE1-4632-AEF3-AF99CF05D31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6228804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FF6F55D-058E-4606-869A-1794EEC4942B}" type="datetimeFigureOut">
              <a:rPr lang="es-ES" smtClean="0">
                <a:solidFill>
                  <a:prstClr val="black">
                    <a:tint val="75000"/>
                  </a:prstClr>
                </a:solidFill>
              </a:rPr>
              <a:pPr/>
              <a:t>03/09/2015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3A1DC4C-7EE1-4632-AEF3-AF99CF05D31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8302609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4FF6F55D-058E-4606-869A-1794EEC4942B}" type="datetimeFigureOut">
              <a:rPr lang="es-ES" smtClean="0">
                <a:solidFill>
                  <a:prstClr val="black">
                    <a:tint val="75000"/>
                  </a:prstClr>
                </a:solidFill>
              </a:rPr>
              <a:pPr/>
              <a:t>03/09/2015</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3A1DC4C-7EE1-4632-AEF3-AF99CF05D31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6127321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4FF6F55D-058E-4606-869A-1794EEC4942B}" type="datetimeFigureOut">
              <a:rPr lang="es-ES" smtClean="0">
                <a:solidFill>
                  <a:prstClr val="black">
                    <a:tint val="75000"/>
                  </a:prstClr>
                </a:solidFill>
              </a:rPr>
              <a:pPr/>
              <a:t>03/09/2015</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D3A1DC4C-7EE1-4632-AEF3-AF99CF05D31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574989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4FF6F55D-058E-4606-869A-1794EEC4942B}" type="datetimeFigureOut">
              <a:rPr lang="es-ES" smtClean="0">
                <a:solidFill>
                  <a:prstClr val="black">
                    <a:tint val="75000"/>
                  </a:prstClr>
                </a:solidFill>
              </a:rPr>
              <a:pPr/>
              <a:t>03/09/2015</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D3A1DC4C-7EE1-4632-AEF3-AF99CF05D31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8398898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FF6F55D-058E-4606-869A-1794EEC4942B}" type="datetimeFigureOut">
              <a:rPr lang="es-ES" smtClean="0">
                <a:solidFill>
                  <a:prstClr val="black">
                    <a:tint val="75000"/>
                  </a:prstClr>
                </a:solidFill>
              </a:rPr>
              <a:pPr/>
              <a:t>03/09/2015</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D3A1DC4C-7EE1-4632-AEF3-AF99CF05D31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9358053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FF6F55D-058E-4606-869A-1794EEC4942B}" type="datetimeFigureOut">
              <a:rPr lang="es-ES" smtClean="0">
                <a:solidFill>
                  <a:prstClr val="black">
                    <a:tint val="75000"/>
                  </a:prstClr>
                </a:solidFill>
              </a:rPr>
              <a:pPr/>
              <a:t>03/09/2015</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3A1DC4C-7EE1-4632-AEF3-AF99CF05D31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446165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FF6F55D-058E-4606-869A-1794EEC4942B}" type="datetimeFigureOut">
              <a:rPr lang="es-ES" smtClean="0">
                <a:solidFill>
                  <a:prstClr val="black">
                    <a:tint val="75000"/>
                  </a:prstClr>
                </a:solidFill>
              </a:rPr>
              <a:pPr/>
              <a:t>03/09/2015</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3A1DC4C-7EE1-4632-AEF3-AF99CF05D31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120911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número de diapositiva 2"/>
          <p:cNvSpPr>
            <a:spLocks noGrp="1"/>
          </p:cNvSpPr>
          <p:nvPr>
            <p:ph type="sldNum" sz="quarter" idx="10"/>
          </p:nvPr>
        </p:nvSpPr>
        <p:spPr/>
        <p:txBody>
          <a:bodyPr/>
          <a:lstStyle/>
          <a:p>
            <a:fld id="{7698B45C-09C7-497B-9261-07F290CB2D4C}" type="slidenum">
              <a:rPr lang="en-US" smtClean="0"/>
              <a:t>‹Nº›</a:t>
            </a:fld>
            <a:endParaRPr lang="en-US"/>
          </a:p>
        </p:txBody>
      </p:sp>
    </p:spTree>
    <p:extLst>
      <p:ext uri="{BB962C8B-B14F-4D97-AF65-F5344CB8AC3E}">
        <p14:creationId xmlns:p14="http://schemas.microsoft.com/office/powerpoint/2010/main" val="6467205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FF6F55D-058E-4606-869A-1794EEC4942B}" type="datetimeFigureOut">
              <a:rPr lang="es-ES" smtClean="0">
                <a:solidFill>
                  <a:prstClr val="black">
                    <a:tint val="75000"/>
                  </a:prstClr>
                </a:solidFill>
              </a:rPr>
              <a:pPr/>
              <a:t>03/09/2015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3A1DC4C-7EE1-4632-AEF3-AF99CF05D31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24345956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FF6F55D-058E-4606-869A-1794EEC4942B}" type="datetimeFigureOut">
              <a:rPr lang="es-ES" smtClean="0">
                <a:solidFill>
                  <a:prstClr val="black">
                    <a:tint val="75000"/>
                  </a:prstClr>
                </a:solidFill>
              </a:rPr>
              <a:pPr/>
              <a:t>03/09/2015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3A1DC4C-7EE1-4632-AEF3-AF99CF05D31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630163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4FF6F55D-058E-4606-869A-1794EEC4942B}" type="datetimeFigureOut">
              <a:rPr lang="es-ES" smtClean="0">
                <a:solidFill>
                  <a:prstClr val="black">
                    <a:tint val="75000"/>
                  </a:prstClr>
                </a:solidFill>
              </a:rPr>
              <a:pPr/>
              <a:t>03/09/2015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3A1DC4C-7EE1-4632-AEF3-AF99CF05D31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0782495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FF6F55D-058E-4606-869A-1794EEC4942B}" type="datetimeFigureOut">
              <a:rPr lang="es-ES" smtClean="0">
                <a:solidFill>
                  <a:prstClr val="black">
                    <a:tint val="75000"/>
                  </a:prstClr>
                </a:solidFill>
              </a:rPr>
              <a:pPr/>
              <a:t>03/09/2015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3A1DC4C-7EE1-4632-AEF3-AF99CF05D31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2608050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FF6F55D-058E-4606-869A-1794EEC4942B}" type="datetimeFigureOut">
              <a:rPr lang="es-ES" smtClean="0">
                <a:solidFill>
                  <a:prstClr val="black">
                    <a:tint val="75000"/>
                  </a:prstClr>
                </a:solidFill>
              </a:rPr>
              <a:pPr/>
              <a:t>03/09/2015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3A1DC4C-7EE1-4632-AEF3-AF99CF05D31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9571980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4FF6F55D-058E-4606-869A-1794EEC4942B}" type="datetimeFigureOut">
              <a:rPr lang="es-ES" smtClean="0">
                <a:solidFill>
                  <a:prstClr val="black">
                    <a:tint val="75000"/>
                  </a:prstClr>
                </a:solidFill>
              </a:rPr>
              <a:pPr/>
              <a:t>03/09/2015</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3A1DC4C-7EE1-4632-AEF3-AF99CF05D31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2144254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4FF6F55D-058E-4606-869A-1794EEC4942B}" type="datetimeFigureOut">
              <a:rPr lang="es-ES" smtClean="0">
                <a:solidFill>
                  <a:prstClr val="black">
                    <a:tint val="75000"/>
                  </a:prstClr>
                </a:solidFill>
              </a:rPr>
              <a:pPr/>
              <a:t>03/09/2015</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D3A1DC4C-7EE1-4632-AEF3-AF99CF05D31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76776072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4FF6F55D-058E-4606-869A-1794EEC4942B}" type="datetimeFigureOut">
              <a:rPr lang="es-ES" smtClean="0">
                <a:solidFill>
                  <a:prstClr val="black">
                    <a:tint val="75000"/>
                  </a:prstClr>
                </a:solidFill>
              </a:rPr>
              <a:pPr/>
              <a:t>03/09/2015</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D3A1DC4C-7EE1-4632-AEF3-AF99CF05D31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150615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FF6F55D-058E-4606-869A-1794EEC4942B}" type="datetimeFigureOut">
              <a:rPr lang="es-ES" smtClean="0">
                <a:solidFill>
                  <a:prstClr val="black">
                    <a:tint val="75000"/>
                  </a:prstClr>
                </a:solidFill>
              </a:rPr>
              <a:pPr/>
              <a:t>03/09/2015</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D3A1DC4C-7EE1-4632-AEF3-AF99CF05D31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81472458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FF6F55D-058E-4606-869A-1794EEC4942B}" type="datetimeFigureOut">
              <a:rPr lang="es-ES" smtClean="0">
                <a:solidFill>
                  <a:prstClr val="black">
                    <a:tint val="75000"/>
                  </a:prstClr>
                </a:solidFill>
              </a:rPr>
              <a:pPr/>
              <a:t>03/09/2015</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3A1DC4C-7EE1-4632-AEF3-AF99CF05D31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67501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8" y="228600"/>
            <a:ext cx="5711824"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79578" y="5810250"/>
            <a:ext cx="5711824" cy="34513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3"/>
          <p:cNvSpPr>
            <a:spLocks noGrp="1"/>
          </p:cNvSpPr>
          <p:nvPr>
            <p:ph type="sldNum" sz="quarter" idx="4"/>
          </p:nvPr>
        </p:nvSpPr>
        <p:spPr>
          <a:xfrm>
            <a:off x="457200" y="6155392"/>
            <a:ext cx="4103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8B45C-09C7-497B-9261-07F290CB2D4C}" type="slidenum">
              <a:rPr lang="en-US" smtClean="0"/>
              <a:t>‹Nº›</a:t>
            </a:fld>
            <a:endParaRPr lang="en-US"/>
          </a:p>
        </p:txBody>
      </p:sp>
    </p:spTree>
    <p:extLst>
      <p:ext uri="{BB962C8B-B14F-4D97-AF65-F5344CB8AC3E}">
        <p14:creationId xmlns:p14="http://schemas.microsoft.com/office/powerpoint/2010/main" val="50530296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FF6F55D-058E-4606-869A-1794EEC4942B}" type="datetimeFigureOut">
              <a:rPr lang="es-ES" smtClean="0">
                <a:solidFill>
                  <a:prstClr val="black">
                    <a:tint val="75000"/>
                  </a:prstClr>
                </a:solidFill>
              </a:rPr>
              <a:pPr/>
              <a:t>03/09/2015</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3A1DC4C-7EE1-4632-AEF3-AF99CF05D31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6103215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FF6F55D-058E-4606-869A-1794EEC4942B}" type="datetimeFigureOut">
              <a:rPr lang="es-ES" smtClean="0">
                <a:solidFill>
                  <a:prstClr val="black">
                    <a:tint val="75000"/>
                  </a:prstClr>
                </a:solidFill>
              </a:rPr>
              <a:pPr/>
              <a:t>03/09/2015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3A1DC4C-7EE1-4632-AEF3-AF99CF05D31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28683235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FF6F55D-058E-4606-869A-1794EEC4942B}" type="datetimeFigureOut">
              <a:rPr lang="es-ES" smtClean="0">
                <a:solidFill>
                  <a:prstClr val="black">
                    <a:tint val="75000"/>
                  </a:prstClr>
                </a:solidFill>
              </a:rPr>
              <a:pPr/>
              <a:t>03/09/2015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3A1DC4C-7EE1-4632-AEF3-AF99CF05D31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2220922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Title and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652513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GB">
                <a:solidFill>
                  <a:srgbClr val="000000"/>
                </a:solidFill>
              </a:rPr>
              <a:t>Data in WHO HQ as of 10 Jan 2012</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D40497-3442-44A7-B0DE-877B32452DF6}" type="slidenum">
              <a:rPr lang="en-GB">
                <a:solidFill>
                  <a:srgbClr val="000000"/>
                </a:solidFill>
              </a:rPr>
              <a:pPr>
                <a:defRPr/>
              </a:pPr>
              <a:t>‹Nº›</a:t>
            </a:fld>
            <a:endParaRPr lang="en-GB">
              <a:solidFill>
                <a:srgbClr val="000000"/>
              </a:solidFill>
            </a:endParaRPr>
          </a:p>
        </p:txBody>
      </p:sp>
    </p:spTree>
    <p:extLst>
      <p:ext uri="{BB962C8B-B14F-4D97-AF65-F5344CB8AC3E}">
        <p14:creationId xmlns:p14="http://schemas.microsoft.com/office/powerpoint/2010/main" val="5143598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GB">
                <a:solidFill>
                  <a:srgbClr val="000000"/>
                </a:solidFill>
              </a:rPr>
              <a:t>Data in WHO HQ as of 10 Jan 2012</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9DAE64-D3A5-496E-8730-D750B9E027AC}" type="slidenum">
              <a:rPr lang="en-GB">
                <a:solidFill>
                  <a:srgbClr val="000000"/>
                </a:solidFill>
              </a:rPr>
              <a:pPr>
                <a:defRPr/>
              </a:pPr>
              <a:t>‹Nº›</a:t>
            </a:fld>
            <a:endParaRPr lang="en-GB">
              <a:solidFill>
                <a:srgbClr val="000000"/>
              </a:solidFill>
            </a:endParaRPr>
          </a:p>
        </p:txBody>
      </p:sp>
    </p:spTree>
    <p:extLst>
      <p:ext uri="{BB962C8B-B14F-4D97-AF65-F5344CB8AC3E}">
        <p14:creationId xmlns:p14="http://schemas.microsoft.com/office/powerpoint/2010/main" val="3615677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GB">
                <a:solidFill>
                  <a:srgbClr val="000000"/>
                </a:solidFill>
              </a:rPr>
              <a:t>Data in WHO HQ as of 10 Jan 2012</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61EA98-575A-45D3-BD3B-99A3CC2E9CF7}" type="slidenum">
              <a:rPr lang="en-GB">
                <a:solidFill>
                  <a:srgbClr val="000000"/>
                </a:solidFill>
              </a:rPr>
              <a:pPr>
                <a:defRPr/>
              </a:pPr>
              <a:t>‹Nº›</a:t>
            </a:fld>
            <a:endParaRPr lang="en-GB">
              <a:solidFill>
                <a:srgbClr val="000000"/>
              </a:solidFill>
            </a:endParaRPr>
          </a:p>
        </p:txBody>
      </p:sp>
    </p:spTree>
    <p:extLst>
      <p:ext uri="{BB962C8B-B14F-4D97-AF65-F5344CB8AC3E}">
        <p14:creationId xmlns:p14="http://schemas.microsoft.com/office/powerpoint/2010/main" val="174943874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GB">
                <a:solidFill>
                  <a:srgbClr val="000000"/>
                </a:solidFill>
              </a:rPr>
              <a:t>Data in WHO HQ as of 10 Jan 2012</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A0F48BF-5AA3-4A98-9544-0CBE97FC6059}" type="slidenum">
              <a:rPr lang="en-GB">
                <a:solidFill>
                  <a:srgbClr val="000000"/>
                </a:solidFill>
              </a:rPr>
              <a:pPr>
                <a:defRPr/>
              </a:pPr>
              <a:t>‹Nº›</a:t>
            </a:fld>
            <a:endParaRPr lang="en-GB">
              <a:solidFill>
                <a:srgbClr val="000000"/>
              </a:solidFill>
            </a:endParaRPr>
          </a:p>
        </p:txBody>
      </p:sp>
    </p:spTree>
    <p:extLst>
      <p:ext uri="{BB962C8B-B14F-4D97-AF65-F5344CB8AC3E}">
        <p14:creationId xmlns:p14="http://schemas.microsoft.com/office/powerpoint/2010/main" val="18212046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r>
              <a:rPr lang="en-GB">
                <a:solidFill>
                  <a:srgbClr val="000000"/>
                </a:solidFill>
              </a:rPr>
              <a:t>Data in WHO HQ as of 10 Jan 2012</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2DC50B4-EACC-455F-8A90-C1986F5CA447}" type="slidenum">
              <a:rPr lang="en-GB">
                <a:solidFill>
                  <a:srgbClr val="000000"/>
                </a:solidFill>
              </a:rPr>
              <a:pPr>
                <a:defRPr/>
              </a:pPr>
              <a:t>‹Nº›</a:t>
            </a:fld>
            <a:endParaRPr lang="en-GB">
              <a:solidFill>
                <a:srgbClr val="000000"/>
              </a:solidFill>
            </a:endParaRPr>
          </a:p>
        </p:txBody>
      </p:sp>
    </p:spTree>
    <p:extLst>
      <p:ext uri="{BB962C8B-B14F-4D97-AF65-F5344CB8AC3E}">
        <p14:creationId xmlns:p14="http://schemas.microsoft.com/office/powerpoint/2010/main" val="41267344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GB">
                <a:solidFill>
                  <a:srgbClr val="000000"/>
                </a:solidFill>
              </a:rPr>
              <a:t>Data in WHO HQ as of 10 Jan 2012</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DFF3BAD-97B9-46E2-B084-76CF0FA696A9}" type="slidenum">
              <a:rPr lang="en-GB">
                <a:solidFill>
                  <a:srgbClr val="000000"/>
                </a:solidFill>
              </a:rPr>
              <a:pPr>
                <a:defRPr/>
              </a:pPr>
              <a:t>‹Nº›</a:t>
            </a:fld>
            <a:endParaRPr lang="en-GB">
              <a:solidFill>
                <a:srgbClr val="000000"/>
              </a:solidFill>
            </a:endParaRPr>
          </a:p>
        </p:txBody>
      </p:sp>
    </p:spTree>
    <p:extLst>
      <p:ext uri="{BB962C8B-B14F-4D97-AF65-F5344CB8AC3E}">
        <p14:creationId xmlns:p14="http://schemas.microsoft.com/office/powerpoint/2010/main" val="2644741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8.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theme" Target="../theme/theme9.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4"/>
            <a:ext cx="8229600" cy="432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4"/>
          </p:nvPr>
        </p:nvSpPr>
        <p:spPr>
          <a:xfrm>
            <a:off x="457200" y="6155392"/>
            <a:ext cx="4103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8B45C-09C7-497B-9261-07F290CB2D4C}" type="slidenum">
              <a:rPr lang="en-US" smtClean="0"/>
              <a:t>‹Nº›</a:t>
            </a:fld>
            <a:endParaRPr lang="en-US"/>
          </a:p>
        </p:txBody>
      </p:sp>
      <p:pic>
        <p:nvPicPr>
          <p:cNvPr id="3" name="Picture 2"/>
          <p:cNvPicPr>
            <a:picLocks noChangeAspect="1"/>
          </p:cNvPicPr>
          <p:nvPr userDrawn="1"/>
        </p:nvPicPr>
        <p:blipFill>
          <a:blip r:embed="rId15" cstate="email">
            <a:extLst>
              <a:ext uri="{28A0092B-C50C-407E-A947-70E740481C1C}">
                <a14:useLocalDpi xmlns:a14="http://schemas.microsoft.com/office/drawing/2010/main" val="0"/>
              </a:ext>
            </a:extLst>
          </a:blip>
          <a:stretch>
            <a:fillRect/>
          </a:stretch>
        </p:blipFill>
        <p:spPr>
          <a:xfrm>
            <a:off x="6562724" y="6300203"/>
            <a:ext cx="2458509" cy="424031"/>
          </a:xfrm>
          <a:prstGeom prst="rect">
            <a:avLst/>
          </a:prstGeom>
        </p:spPr>
      </p:pic>
    </p:spTree>
  </p:cSld>
  <p:clrMap bg1="lt1" tx1="dk1" bg2="lt2" tx2="dk2" accent1="accent1" accent2="accent2" accent3="accent3" accent4="accent4" accent5="accent5" accent6="accent6" hlink="hlink" folHlink="folHlink"/>
  <p:sldLayoutIdLst>
    <p:sldLayoutId id="2147483769" r:id="rId1"/>
    <p:sldLayoutId id="2147483771" r:id="rId2"/>
    <p:sldLayoutId id="2147483772" r:id="rId3"/>
    <p:sldLayoutId id="2147483770" r:id="rId4"/>
    <p:sldLayoutId id="2147483773" r:id="rId5"/>
    <p:sldLayoutId id="2147483775" r:id="rId6"/>
    <p:sldLayoutId id="2147483776" r:id="rId7"/>
    <p:sldLayoutId id="2147484036" r:id="rId8"/>
    <p:sldLayoutId id="2147483777" r:id="rId9"/>
    <p:sldLayoutId id="2147483778" r:id="rId10"/>
    <p:sldLayoutId id="2147483779" r:id="rId11"/>
    <p:sldLayoutId id="2147483774" r:id="rId12"/>
  </p:sldLayoutIdLst>
  <p:timing>
    <p:tnLst>
      <p:par>
        <p:cTn id="1" dur="indefinite" restart="never" nodeType="tmRoot"/>
      </p:par>
    </p:tnLst>
  </p:timing>
  <p:hf hdr="0" dt="0"/>
  <p:txStyles>
    <p:titleStyle>
      <a:lvl1pPr algn="ctr" rtl="0" eaLnBrk="1" fontAlgn="base" hangingPunct="1">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ＭＳ Ｐゴシック" charset="0"/>
          <a:cs typeface="ＭＳ Ｐゴシック" charset="0"/>
        </a:defRPr>
      </a:lvl1pPr>
      <a:lvl2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2pPr>
      <a:lvl3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3pPr>
      <a:lvl4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4pPr>
      <a:lvl5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Font typeface="Arial" charset="0"/>
        <a:buChar char="•"/>
        <a:defRPr sz="2400" kern="1200">
          <a:solidFill>
            <a:srgbClr val="7F7F7F"/>
          </a:solidFill>
          <a:latin typeface="+mj-lt"/>
          <a:ea typeface="ＭＳ Ｐゴシック" charset="0"/>
          <a:cs typeface="ＭＳ Ｐゴシック" charset="0"/>
        </a:defRPr>
      </a:lvl1pPr>
      <a:lvl2pPr marL="742950" indent="-285750" algn="l" rtl="0" eaLnBrk="1" fontAlgn="base" hangingPunct="1">
        <a:spcBef>
          <a:spcPct val="20000"/>
        </a:spcBef>
        <a:spcAft>
          <a:spcPct val="0"/>
        </a:spcAft>
        <a:buFont typeface="Courier New" charset="0"/>
        <a:buChar char="o"/>
        <a:defRPr sz="1600" kern="1200">
          <a:solidFill>
            <a:srgbClr val="7F7F7F"/>
          </a:solidFill>
          <a:latin typeface="+mj-lt"/>
          <a:ea typeface="ＭＳ Ｐゴシック" charset="0"/>
          <a:cs typeface="+mn-cs"/>
        </a:defRPr>
      </a:lvl2pPr>
      <a:lvl3pPr marL="1143000" indent="-228600" algn="l" rtl="0" eaLnBrk="1" fontAlgn="base" hangingPunct="1">
        <a:spcBef>
          <a:spcPct val="20000"/>
        </a:spcBef>
        <a:spcAft>
          <a:spcPct val="0"/>
        </a:spcAft>
        <a:buFont typeface="Arial" charset="0"/>
        <a:buChar char="•"/>
        <a:defRPr sz="1600" kern="1200">
          <a:solidFill>
            <a:srgbClr val="7F7F7F"/>
          </a:solidFill>
          <a:latin typeface="+mj-lt"/>
          <a:ea typeface="ＭＳ Ｐゴシック" charset="0"/>
          <a:cs typeface="+mn-cs"/>
        </a:defRPr>
      </a:lvl3pPr>
      <a:lvl4pPr marL="1600200" indent="-228600" algn="l" rtl="0" eaLnBrk="1" fontAlgn="base" hangingPunct="1">
        <a:spcBef>
          <a:spcPct val="20000"/>
        </a:spcBef>
        <a:spcAft>
          <a:spcPct val="0"/>
        </a:spcAft>
        <a:buFont typeface="Courier New" charset="0"/>
        <a:buChar char="o"/>
        <a:defRPr sz="1600" kern="1200">
          <a:solidFill>
            <a:srgbClr val="7F7F7F"/>
          </a:solidFill>
          <a:latin typeface="+mj-lt"/>
          <a:ea typeface="ＭＳ Ｐゴシック" charset="0"/>
          <a:cs typeface="+mn-cs"/>
        </a:defRPr>
      </a:lvl4pPr>
      <a:lvl5pPr marL="2057400" indent="-228600" algn="l" rtl="0" eaLnBrk="1" fontAlgn="base" hangingPunct="1">
        <a:spcBef>
          <a:spcPct val="20000"/>
        </a:spcBef>
        <a:spcAft>
          <a:spcPct val="0"/>
        </a:spcAft>
        <a:buFont typeface="Arial" charset="0"/>
        <a:buChar char="•"/>
        <a:defRPr sz="1600" kern="1200">
          <a:solidFill>
            <a:srgbClr val="7F7F7F"/>
          </a:solidFill>
          <a:latin typeface="+mj-lt"/>
          <a:ea typeface="ＭＳ Ｐゴシック" charset="0"/>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2BB212-0DE3-40CC-8A7C-2AC71C353908}" type="datetimeFigureOut">
              <a:rPr lang="es-PE" smtClean="0"/>
              <a:t>03/09/2015</a:t>
            </a:fld>
            <a:endParaRPr lang="es-PE"/>
          </a:p>
        </p:txBody>
      </p:sp>
      <p:sp>
        <p:nvSpPr>
          <p:cNvPr id="5" name="Marcador de pie de página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988A78-CD35-4593-A98D-E5498BD25514}" type="slidenum">
              <a:rPr lang="es-PE" smtClean="0"/>
              <a:t>‹Nº›</a:t>
            </a:fld>
            <a:endParaRPr lang="es-PE"/>
          </a:p>
        </p:txBody>
      </p:sp>
    </p:spTree>
    <p:extLst>
      <p:ext uri="{BB962C8B-B14F-4D97-AF65-F5344CB8AC3E}">
        <p14:creationId xmlns:p14="http://schemas.microsoft.com/office/powerpoint/2010/main" val="3580907392"/>
      </p:ext>
    </p:extLst>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 id="214748404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7411" name="Rectangle 3"/>
          <p:cNvSpPr>
            <a:spLocks noGrp="1" noChangeArrowheads="1"/>
          </p:cNvSpPr>
          <p:nvPr>
            <p:ph type="body" idx="1"/>
          </p:nvPr>
        </p:nvSpPr>
        <p:spPr bwMode="auto">
          <a:xfrm>
            <a:off x="457200" y="1600201"/>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FFFFFF"/>
                </a:solidFill>
                <a:latin typeface="Arial" charset="0"/>
                <a:cs typeface="Arial" charset="0"/>
              </a:defRPr>
            </a:lvl1pPr>
          </a:lstStyle>
          <a:p>
            <a:pPr>
              <a:defRPr/>
            </a:pPr>
            <a:endParaRPr lang="en-GB">
              <a:ea typeface="+mn-ea"/>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Arial" charset="0"/>
                <a:cs typeface="Arial" charset="0"/>
              </a:defRPr>
            </a:lvl1pPr>
          </a:lstStyle>
          <a:p>
            <a:pPr>
              <a:defRPr/>
            </a:pPr>
            <a:endParaRPr lang="en-GB">
              <a:ea typeface="+mn-ea"/>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FFFFFF"/>
                </a:solidFill>
                <a:latin typeface="Arial" charset="0"/>
                <a:cs typeface="Arial" charset="0"/>
              </a:defRPr>
            </a:lvl1pPr>
          </a:lstStyle>
          <a:p>
            <a:pPr>
              <a:defRPr/>
            </a:pPr>
            <a:fld id="{212F706D-EFD5-45F8-9A02-7E8D504873CB}" type="slidenum">
              <a:rPr lang="en-GB">
                <a:ea typeface="+mn-ea"/>
              </a:rPr>
              <a:pPr>
                <a:defRPr/>
              </a:pPr>
              <a:t>‹Nº›</a:t>
            </a:fld>
            <a:endParaRPr lang="en-GB">
              <a:ea typeface="+mn-ea"/>
            </a:endParaRPr>
          </a:p>
        </p:txBody>
      </p:sp>
    </p:spTree>
    <p:extLst>
      <p:ext uri="{BB962C8B-B14F-4D97-AF65-F5344CB8AC3E}">
        <p14:creationId xmlns:p14="http://schemas.microsoft.com/office/powerpoint/2010/main" val="198262901"/>
      </p:ext>
    </p:extLst>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25400" y="6534150"/>
            <a:ext cx="3106738"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b="0">
                <a:latin typeface="Arial" charset="0"/>
                <a:cs typeface="Arial" charset="0"/>
              </a:defRPr>
            </a:lvl1pPr>
          </a:lstStyle>
          <a:p>
            <a:pPr>
              <a:defRPr/>
            </a:pPr>
            <a:r>
              <a:rPr lang="en-GB" sz="1000">
                <a:solidFill>
                  <a:srgbClr val="000000"/>
                </a:solidFill>
                <a:ea typeface="+mn-ea"/>
              </a:rPr>
              <a:t>Data in WHO HQ as of 10 Jan 2012</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endParaRPr lang="en-US" altLang="en-US" smtClean="0">
              <a:solidFill>
                <a:srgbClr val="000000"/>
              </a:solidFill>
              <a:latin typeface="Arial" charset="0"/>
              <a:ea typeface="+mn-ea"/>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fld id="{271D6524-EB93-4219-BD1B-185821775307}" type="slidenum">
              <a:rPr lang="en-GB" altLang="en-US" smtClean="0">
                <a:solidFill>
                  <a:srgbClr val="000000"/>
                </a:solidFill>
                <a:latin typeface="Arial" charset="0"/>
                <a:ea typeface="+mn-ea"/>
                <a:cs typeface="Arial" charset="0"/>
              </a:rPr>
              <a:pPr/>
              <a:t>‹Nº›</a:t>
            </a:fld>
            <a:endParaRPr lang="en-GB" altLang="en-US" smtClean="0">
              <a:solidFill>
                <a:srgbClr val="000000"/>
              </a:solidFill>
              <a:latin typeface="Arial" charset="0"/>
              <a:ea typeface="+mn-ea"/>
              <a:cs typeface="Arial" charset="0"/>
            </a:endParaRPr>
          </a:p>
        </p:txBody>
      </p:sp>
    </p:spTree>
    <p:extLst>
      <p:ext uri="{BB962C8B-B14F-4D97-AF65-F5344CB8AC3E}">
        <p14:creationId xmlns:p14="http://schemas.microsoft.com/office/powerpoint/2010/main" val="2339789273"/>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Lst>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7411" name="Rectangle 3"/>
          <p:cNvSpPr>
            <a:spLocks noGrp="1" noChangeArrowheads="1"/>
          </p:cNvSpPr>
          <p:nvPr>
            <p:ph type="body" idx="1"/>
          </p:nvPr>
        </p:nvSpPr>
        <p:spPr bwMode="auto">
          <a:xfrm>
            <a:off x="457200" y="1600201"/>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FFFFFF"/>
                </a:solidFill>
                <a:latin typeface="Arial" charset="0"/>
                <a:cs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Arial" charset="0"/>
                <a:cs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FFFFFF"/>
                </a:solidFill>
                <a:latin typeface="Arial" charset="0"/>
                <a:cs typeface="Arial" charset="0"/>
              </a:defRPr>
            </a:lvl1pPr>
          </a:lstStyle>
          <a:p>
            <a:pPr>
              <a:defRPr/>
            </a:pPr>
            <a:fld id="{212F706D-EFD5-45F8-9A02-7E8D504873CB}" type="slidenum">
              <a:rPr lang="en-GB"/>
              <a:pPr>
                <a:defRPr/>
              </a:pPr>
              <a:t>‹Nº›</a:t>
            </a:fld>
            <a:endParaRPr lang="en-GB"/>
          </a:p>
        </p:txBody>
      </p:sp>
    </p:spTree>
    <p:extLst>
      <p:ext uri="{BB962C8B-B14F-4D97-AF65-F5344CB8AC3E}">
        <p14:creationId xmlns:p14="http://schemas.microsoft.com/office/powerpoint/2010/main" val="937200146"/>
      </p:ext>
    </p:extLst>
  </p:cSld>
  <p:clrMap bg1="dk1" tx1="lt1" bg2="dk2" tx2="lt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FF6F55D-058E-4606-869A-1794EEC4942B}" type="datetimeFigureOut">
              <a:rPr lang="es-ES" smtClean="0">
                <a:solidFill>
                  <a:prstClr val="black">
                    <a:tint val="75000"/>
                  </a:prstClr>
                </a:solidFill>
                <a:latin typeface="Calibri"/>
                <a:ea typeface="+mn-ea"/>
                <a:cs typeface="+mn-cs"/>
              </a:rPr>
              <a:pPr fontAlgn="auto">
                <a:spcBef>
                  <a:spcPts val="0"/>
                </a:spcBef>
                <a:spcAft>
                  <a:spcPts val="0"/>
                </a:spcAft>
              </a:pPr>
              <a:t>03/09/2015</a:t>
            </a:fld>
            <a:endParaRPr lang="es-ES">
              <a:solidFill>
                <a:prstClr val="black">
                  <a:tint val="75000"/>
                </a:prstClr>
              </a:solidFill>
              <a:latin typeface="Calibri"/>
              <a:ea typeface="+mn-ea"/>
              <a:cs typeface="+mn-cs"/>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s-ES">
              <a:solidFill>
                <a:prstClr val="black">
                  <a:tint val="75000"/>
                </a:prstClr>
              </a:solidFill>
              <a:latin typeface="Calibri"/>
              <a:ea typeface="+mn-ea"/>
              <a:cs typeface="+mn-cs"/>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3A1DC4C-7EE1-4632-AEF3-AF99CF05D31D}" type="slidenum">
              <a:rPr lang="es-ES" smtClean="0">
                <a:solidFill>
                  <a:prstClr val="black">
                    <a:tint val="75000"/>
                  </a:prstClr>
                </a:solidFill>
                <a:latin typeface="Calibri"/>
                <a:ea typeface="+mn-ea"/>
                <a:cs typeface="+mn-cs"/>
              </a:rPr>
              <a:pPr fontAlgn="auto">
                <a:spcBef>
                  <a:spcPts val="0"/>
                </a:spcBef>
                <a:spcAft>
                  <a:spcPts val="0"/>
                </a:spcAft>
              </a:pPr>
              <a:t>‹Nº›</a:t>
            </a:fld>
            <a:endParaRPr lang="es-E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876338840"/>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FF6F55D-058E-4606-869A-1794EEC4942B}" type="datetimeFigureOut">
              <a:rPr lang="es-ES" smtClean="0">
                <a:solidFill>
                  <a:prstClr val="black">
                    <a:tint val="75000"/>
                  </a:prstClr>
                </a:solidFill>
                <a:latin typeface="Calibri"/>
                <a:ea typeface="+mn-ea"/>
                <a:cs typeface="+mn-cs"/>
              </a:rPr>
              <a:pPr fontAlgn="auto">
                <a:spcBef>
                  <a:spcPts val="0"/>
                </a:spcBef>
                <a:spcAft>
                  <a:spcPts val="0"/>
                </a:spcAft>
              </a:pPr>
              <a:t>03/09/2015</a:t>
            </a:fld>
            <a:endParaRPr lang="es-ES">
              <a:solidFill>
                <a:prstClr val="black">
                  <a:tint val="75000"/>
                </a:prstClr>
              </a:solidFill>
              <a:latin typeface="Calibri"/>
              <a:ea typeface="+mn-ea"/>
              <a:cs typeface="+mn-cs"/>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s-ES">
              <a:solidFill>
                <a:prstClr val="black">
                  <a:tint val="75000"/>
                </a:prstClr>
              </a:solidFill>
              <a:latin typeface="Calibri"/>
              <a:ea typeface="+mn-ea"/>
              <a:cs typeface="+mn-cs"/>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3A1DC4C-7EE1-4632-AEF3-AF99CF05D31D}" type="slidenum">
              <a:rPr lang="es-ES" smtClean="0">
                <a:solidFill>
                  <a:prstClr val="black">
                    <a:tint val="75000"/>
                  </a:prstClr>
                </a:solidFill>
                <a:latin typeface="Calibri"/>
                <a:ea typeface="+mn-ea"/>
                <a:cs typeface="+mn-cs"/>
              </a:rPr>
              <a:pPr fontAlgn="auto">
                <a:spcBef>
                  <a:spcPts val="0"/>
                </a:spcBef>
                <a:spcAft>
                  <a:spcPts val="0"/>
                </a:spcAft>
              </a:pPr>
              <a:t>‹Nº›</a:t>
            </a:fld>
            <a:endParaRPr lang="es-E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281734431"/>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FF6F55D-058E-4606-869A-1794EEC4942B}" type="datetimeFigureOut">
              <a:rPr lang="es-ES" smtClean="0">
                <a:solidFill>
                  <a:prstClr val="black">
                    <a:tint val="75000"/>
                  </a:prstClr>
                </a:solidFill>
                <a:latin typeface="Calibri"/>
                <a:cs typeface="+mn-cs"/>
              </a:rPr>
              <a:pPr fontAlgn="auto">
                <a:spcBef>
                  <a:spcPts val="0"/>
                </a:spcBef>
                <a:spcAft>
                  <a:spcPts val="0"/>
                </a:spcAft>
              </a:pPr>
              <a:t>03/09/2015</a:t>
            </a:fld>
            <a:endParaRPr lang="es-ES">
              <a:solidFill>
                <a:prstClr val="black">
                  <a:tint val="75000"/>
                </a:prstClr>
              </a:solidFill>
              <a:latin typeface="Calibri"/>
              <a:cs typeface="+mn-cs"/>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s-ES">
              <a:solidFill>
                <a:prstClr val="black">
                  <a:tint val="75000"/>
                </a:prstClr>
              </a:solidFill>
              <a:latin typeface="Calibri"/>
              <a:cs typeface="+mn-cs"/>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3A1DC4C-7EE1-4632-AEF3-AF99CF05D31D}" type="slidenum">
              <a:rPr lang="es-ES" smtClean="0">
                <a:solidFill>
                  <a:prstClr val="black">
                    <a:tint val="75000"/>
                  </a:prstClr>
                </a:solidFill>
                <a:latin typeface="Calibri"/>
                <a:cs typeface="+mn-cs"/>
              </a:rPr>
              <a:pPr fontAlgn="auto">
                <a:spcBef>
                  <a:spcPts val="0"/>
                </a:spcBef>
                <a:spcAft>
                  <a:spcPts val="0"/>
                </a:spcAft>
              </a:pPr>
              <a:t>‹Nº›</a:t>
            </a:fld>
            <a:endParaRPr lang="es-ES">
              <a:solidFill>
                <a:prstClr val="black">
                  <a:tint val="75000"/>
                </a:prstClr>
              </a:solidFill>
              <a:latin typeface="Calibri"/>
              <a:cs typeface="+mn-cs"/>
            </a:endParaRPr>
          </a:p>
        </p:txBody>
      </p:sp>
    </p:spTree>
    <p:extLst>
      <p:ext uri="{BB962C8B-B14F-4D97-AF65-F5344CB8AC3E}">
        <p14:creationId xmlns:p14="http://schemas.microsoft.com/office/powerpoint/2010/main" val="824283561"/>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25400" y="6534150"/>
            <a:ext cx="3106738"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b="0">
                <a:latin typeface="Arial" charset="0"/>
                <a:cs typeface="Arial" charset="0"/>
              </a:defRPr>
            </a:lvl1pPr>
          </a:lstStyle>
          <a:p>
            <a:pPr>
              <a:defRPr/>
            </a:pPr>
            <a:r>
              <a:rPr lang="en-GB" sz="1000">
                <a:solidFill>
                  <a:srgbClr val="000000"/>
                </a:solidFill>
                <a:ea typeface="+mn-ea"/>
              </a:rPr>
              <a:t>Data in WHO HQ as of 10 Jan 2012</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solidFill>
                <a:srgbClr val="000000"/>
              </a:solidFill>
              <a:latin typeface="Arial" charset="0"/>
              <a:ea typeface="+mn-ea"/>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a:defRPr/>
            </a:pPr>
            <a:fld id="{71166D1F-2E62-49F5-9D30-270C461A994E}" type="slidenum">
              <a:rPr lang="en-GB">
                <a:solidFill>
                  <a:srgbClr val="000000"/>
                </a:solidFill>
                <a:latin typeface="Arial" charset="0"/>
                <a:ea typeface="+mn-ea"/>
                <a:cs typeface="Arial" charset="0"/>
              </a:rPr>
              <a:pPr>
                <a:defRPr/>
              </a:pPr>
              <a:t>‹Nº›</a:t>
            </a:fld>
            <a:endParaRPr lang="en-GB">
              <a:solidFill>
                <a:srgbClr val="000000"/>
              </a:solidFill>
              <a:latin typeface="Arial" charset="0"/>
              <a:ea typeface="+mn-ea"/>
              <a:cs typeface="Arial" charset="0"/>
            </a:endParaRPr>
          </a:p>
        </p:txBody>
      </p:sp>
    </p:spTree>
    <p:extLst>
      <p:ext uri="{BB962C8B-B14F-4D97-AF65-F5344CB8AC3E}">
        <p14:creationId xmlns:p14="http://schemas.microsoft.com/office/powerpoint/2010/main" val="2022589659"/>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 id="2147484035" r:id="rId12"/>
  </p:sldLayoutIdLst>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1.xml"/><Relationship Id="rId4" Type="http://schemas.openxmlformats.org/officeDocument/2006/relationships/image" Target="../media/image3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6.xml"/><Relationship Id="rId7" Type="http://schemas.openxmlformats.org/officeDocument/2006/relationships/image" Target="../media/image37.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6.emf"/><Relationship Id="rId4" Type="http://schemas.openxmlformats.org/officeDocument/2006/relationships/oleObject" Target="../embeddings/oleObject1.bin"/><Relationship Id="rId9" Type="http://schemas.openxmlformats.org/officeDocument/2006/relationships/image" Target="../media/image38.emf"/></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5.emf"/></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4.xml"/><Relationship Id="rId1" Type="http://schemas.openxmlformats.org/officeDocument/2006/relationships/vmlDrawing" Target="../drawings/vmlDrawing3.vml"/><Relationship Id="rId5" Type="http://schemas.openxmlformats.org/officeDocument/2006/relationships/image" Target="../media/image50.emf"/><Relationship Id="rId4" Type="http://schemas.openxmlformats.org/officeDocument/2006/relationships/oleObject" Target="../embeddings/oleObject5.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1.xml"/><Relationship Id="rId1" Type="http://schemas.openxmlformats.org/officeDocument/2006/relationships/vmlDrawing" Target="../drawings/vmlDrawing4.vml"/><Relationship Id="rId5" Type="http://schemas.openxmlformats.org/officeDocument/2006/relationships/image" Target="../media/image51.emf"/><Relationship Id="rId4" Type="http://schemas.openxmlformats.org/officeDocument/2006/relationships/oleObject" Target="../embeddings/oleObject6.bin"/></Relationships>
</file>

<file path=ppt/slides/_rels/slide27.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2.jpeg"/><Relationship Id="rId7"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microsoft.com/office/2007/relationships/hdphoto" Target="../media/hdphoto2.wdp"/><Relationship Id="rId11" Type="http://schemas.openxmlformats.org/officeDocument/2006/relationships/image" Target="../media/image59.png"/><Relationship Id="rId5" Type="http://schemas.openxmlformats.org/officeDocument/2006/relationships/image" Target="../media/image54.png"/><Relationship Id="rId10" Type="http://schemas.openxmlformats.org/officeDocument/2006/relationships/image" Target="../media/image58.jpeg"/><Relationship Id="rId4" Type="http://schemas.openxmlformats.org/officeDocument/2006/relationships/image" Target="../media/image53.jpeg"/><Relationship Id="rId9"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5.jpeg"/><Relationship Id="rId3" Type="http://schemas.openxmlformats.org/officeDocument/2006/relationships/image" Target="../media/image7.png"/><Relationship Id="rId7" Type="http://schemas.openxmlformats.org/officeDocument/2006/relationships/image" Target="../media/image10.jpeg"/><Relationship Id="rId12"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emf"/><Relationship Id="rId11" Type="http://schemas.openxmlformats.org/officeDocument/2006/relationships/image" Target="../media/image14.png"/><Relationship Id="rId5" Type="http://schemas.microsoft.com/office/2007/relationships/hdphoto" Target="../media/hdphoto1.wdp"/><Relationship Id="rId10" Type="http://schemas.openxmlformats.org/officeDocument/2006/relationships/image" Target="../media/image13.jpeg"/><Relationship Id="rId4" Type="http://schemas.openxmlformats.org/officeDocument/2006/relationships/image" Target="../media/image8.png"/><Relationship Id="rId9" Type="http://schemas.openxmlformats.org/officeDocument/2006/relationships/image" Target="../media/image12.png"/><Relationship Id="rId14" Type="http://schemas.openxmlformats.org/officeDocument/2006/relationships/image" Target="../media/image15.emf"/></Relationships>
</file>

<file path=ppt/slides/_rels/slide3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2.xml"/><Relationship Id="rId1" Type="http://schemas.openxmlformats.org/officeDocument/2006/relationships/slideLayout" Target="../slideLayouts/slideLayout95.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2.png"/><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3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2.xml"/></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4.jpe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wmf"/><Relationship Id="rId4" Type="http://schemas.openxmlformats.org/officeDocument/2006/relationships/image" Target="../media/image5.jpeg"/><Relationship Id="rId9" Type="http://schemas.openxmlformats.org/officeDocument/2006/relationships/image" Target="../media/image20.jpeg"/></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3.xml"/></Relationships>
</file>

<file path=ppt/slides/_rels/slide4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5.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5.xml"/><Relationship Id="rId1" Type="http://schemas.openxmlformats.org/officeDocument/2006/relationships/slideLayout" Target="../slideLayouts/slideLayout65.xml"/><Relationship Id="rId4" Type="http://schemas.openxmlformats.org/officeDocument/2006/relationships/image" Target="../media/image65.png"/></Relationships>
</file>

<file path=ppt/slides/_rels/slide4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5.png"/><Relationship Id="rId7" Type="http://schemas.openxmlformats.org/officeDocument/2006/relationships/diagramColors" Target="../diagrams/colors3.xml"/><Relationship Id="rId2" Type="http://schemas.openxmlformats.org/officeDocument/2006/relationships/image" Target="../media/image64.jpeg"/><Relationship Id="rId1" Type="http://schemas.openxmlformats.org/officeDocument/2006/relationships/slideLayout" Target="../slideLayouts/slideLayout6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65.xml"/></Relationships>
</file>

<file path=ppt/slides/_rels/slide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65.xml"/></Relationships>
</file>

<file path=ppt/slides/_rels/slide4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6.xml"/><Relationship Id="rId1" Type="http://schemas.openxmlformats.org/officeDocument/2006/relationships/slideLayout" Target="../slideLayouts/slideLayout65.xml"/><Relationship Id="rId5" Type="http://schemas.openxmlformats.org/officeDocument/2006/relationships/chart" Target="../charts/chart4.xml"/><Relationship Id="rId4" Type="http://schemas.openxmlformats.org/officeDocument/2006/relationships/image" Target="../media/image65.png"/></Relationships>
</file>

<file path=ppt/slides/_rels/slide4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7.xml"/><Relationship Id="rId1" Type="http://schemas.openxmlformats.org/officeDocument/2006/relationships/slideLayout" Target="../slideLayouts/slideLayout65.xml"/><Relationship Id="rId5" Type="http://schemas.openxmlformats.org/officeDocument/2006/relationships/image" Target="../media/image65.png"/><Relationship Id="rId4" Type="http://schemas.openxmlformats.org/officeDocument/2006/relationships/image" Target="../media/image64.jpeg"/></Relationships>
</file>

<file path=ppt/slides/_rels/slide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65.xml"/></Relationships>
</file>

<file path=ppt/slides/_rels/slide5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5.png"/><Relationship Id="rId7" Type="http://schemas.openxmlformats.org/officeDocument/2006/relationships/diagramColors" Target="../diagrams/colors4.xml"/><Relationship Id="rId2" Type="http://schemas.openxmlformats.org/officeDocument/2006/relationships/image" Target="../media/image64.jpeg"/><Relationship Id="rId1" Type="http://schemas.openxmlformats.org/officeDocument/2006/relationships/slideLayout" Target="../slideLayouts/slideLayout6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66.png"/></Relationships>
</file>

<file path=ppt/slides/_rels/slide5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65.xml"/></Relationships>
</file>

<file path=ppt/slides/_rels/slide5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65.png"/><Relationship Id="rId7" Type="http://schemas.openxmlformats.org/officeDocument/2006/relationships/diagramColors" Target="../diagrams/colors5.xml"/><Relationship Id="rId2" Type="http://schemas.openxmlformats.org/officeDocument/2006/relationships/image" Target="../media/image64.jpeg"/><Relationship Id="rId1" Type="http://schemas.openxmlformats.org/officeDocument/2006/relationships/slideLayout" Target="../slideLayouts/slideLayout65.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5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65.xml"/></Relationships>
</file>

<file path=ppt/slides/_rels/slide5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65.xml"/></Relationships>
</file>

<file path=ppt/slides/_rels/slide5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65.xml"/></Relationships>
</file>

<file path=ppt/slides/_rels/slide5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65.png"/><Relationship Id="rId7" Type="http://schemas.openxmlformats.org/officeDocument/2006/relationships/diagramColors" Target="../diagrams/colors6.xml"/><Relationship Id="rId2" Type="http://schemas.openxmlformats.org/officeDocument/2006/relationships/image" Target="../media/image64.jpeg"/><Relationship Id="rId1" Type="http://schemas.openxmlformats.org/officeDocument/2006/relationships/slideLayout" Target="../slideLayouts/slideLayout65.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5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65.xml"/></Relationships>
</file>

<file path=ppt/slides/_rels/slide5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65.png"/><Relationship Id="rId7" Type="http://schemas.openxmlformats.org/officeDocument/2006/relationships/diagramColors" Target="../diagrams/colors7.xml"/><Relationship Id="rId2" Type="http://schemas.openxmlformats.org/officeDocument/2006/relationships/image" Target="../media/image64.jpeg"/><Relationship Id="rId1" Type="http://schemas.openxmlformats.org/officeDocument/2006/relationships/slideLayout" Target="../slideLayouts/slideLayout65.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65.png"/><Relationship Id="rId7" Type="http://schemas.openxmlformats.org/officeDocument/2006/relationships/diagramColors" Target="../diagrams/colors8.xml"/><Relationship Id="rId2" Type="http://schemas.openxmlformats.org/officeDocument/2006/relationships/image" Target="../media/image64.jpeg"/><Relationship Id="rId1" Type="http://schemas.openxmlformats.org/officeDocument/2006/relationships/slideLayout" Target="../slideLayouts/slideLayout65.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6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65.xml"/></Relationships>
</file>

<file path=ppt/slides/_rels/slide6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65.xml"/></Relationships>
</file>

<file path=ppt/slides/_rels/slide63.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65.png"/><Relationship Id="rId7" Type="http://schemas.openxmlformats.org/officeDocument/2006/relationships/diagramColors" Target="../diagrams/colors9.xml"/><Relationship Id="rId2" Type="http://schemas.openxmlformats.org/officeDocument/2006/relationships/image" Target="../media/image64.jpeg"/><Relationship Id="rId1" Type="http://schemas.openxmlformats.org/officeDocument/2006/relationships/slideLayout" Target="../slideLayouts/slideLayout65.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6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65.xml"/></Relationships>
</file>

<file path=ppt/slides/_rels/slide65.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18.xml"/><Relationship Id="rId1" Type="http://schemas.openxmlformats.org/officeDocument/2006/relationships/slideLayout" Target="../slideLayouts/slideLayout65.xml"/><Relationship Id="rId5" Type="http://schemas.openxmlformats.org/officeDocument/2006/relationships/image" Target="../media/image65.png"/><Relationship Id="rId4" Type="http://schemas.openxmlformats.org/officeDocument/2006/relationships/image" Target="../media/image64.jpeg"/></Relationships>
</file>

<file path=ppt/slides/_rels/slide6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65.xml"/></Relationships>
</file>

<file path=ppt/slides/_rels/slide6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65.xml"/></Relationships>
</file>

<file path=ppt/slides/_rels/slide6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65.xml"/><Relationship Id="rId4" Type="http://schemas.openxmlformats.org/officeDocument/2006/relationships/image" Target="../media/image68.jpeg"/></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358346"/>
            <a:ext cx="9143998" cy="7417415"/>
          </a:xfrm>
          <a:prstGeom prst="rect">
            <a:avLst/>
          </a:prstGeom>
          <a:noFill/>
        </p:spPr>
        <p:txBody>
          <a:bodyPr wrap="square" rtlCol="0">
            <a:spAutoFit/>
          </a:bodyPr>
          <a:lstStyle/>
          <a:p>
            <a:pPr algn="ctr"/>
            <a:endParaRPr lang="es-ES" sz="3600" b="1" dirty="0" smtClean="0">
              <a:solidFill>
                <a:srgbClr val="0070C0"/>
              </a:solidFill>
              <a:latin typeface="Gill Sans MT"/>
            </a:endParaRPr>
          </a:p>
          <a:p>
            <a:pPr algn="ctr"/>
            <a:endParaRPr lang="es-ES" sz="3600" b="1" dirty="0" smtClean="0">
              <a:solidFill>
                <a:srgbClr val="0070C0"/>
              </a:solidFill>
              <a:latin typeface="Gill Sans MT"/>
            </a:endParaRPr>
          </a:p>
          <a:p>
            <a:pPr algn="ctr"/>
            <a:r>
              <a:rPr lang="es-ES" sz="3200" b="1" dirty="0" smtClean="0">
                <a:solidFill>
                  <a:srgbClr val="FF0000"/>
                </a:solidFill>
                <a:latin typeface="Arial Black" panose="020B0A04020102020204" pitchFamily="34" charset="0"/>
              </a:rPr>
              <a:t>Actualización sobre la Erradicación de la Poliomielitis y </a:t>
            </a:r>
          </a:p>
          <a:p>
            <a:pPr algn="ctr"/>
            <a:r>
              <a:rPr lang="es-ES" sz="3200" b="1" dirty="0" smtClean="0">
                <a:solidFill>
                  <a:srgbClr val="FF0000"/>
                </a:solidFill>
                <a:latin typeface="Arial Black" panose="020B0A04020102020204" pitchFamily="34" charset="0"/>
              </a:rPr>
              <a:t>Plan Estratégico para la Fase Final </a:t>
            </a:r>
          </a:p>
          <a:p>
            <a:pPr algn="ctr"/>
            <a:endParaRPr lang="pt-BR" sz="2800" i="1" dirty="0" smtClean="0">
              <a:solidFill>
                <a:srgbClr val="0070C0"/>
              </a:solidFill>
            </a:endParaRPr>
          </a:p>
          <a:p>
            <a:pPr algn="ctr"/>
            <a:endParaRPr lang="pt-BR" sz="2800" i="1" dirty="0">
              <a:solidFill>
                <a:srgbClr val="0070C0"/>
              </a:solidFill>
            </a:endParaRPr>
          </a:p>
          <a:p>
            <a:pPr algn="ctr"/>
            <a:r>
              <a:rPr lang="es-PE" sz="2400" b="1" i="1" dirty="0" smtClean="0">
                <a:solidFill>
                  <a:srgbClr val="002060"/>
                </a:solidFill>
              </a:rPr>
              <a:t>Dr. Washington Toledo Hidalgo</a:t>
            </a:r>
          </a:p>
          <a:p>
            <a:pPr algn="ctr"/>
            <a:r>
              <a:rPr lang="es-PE" sz="2400" b="1" i="1" dirty="0" smtClean="0">
                <a:solidFill>
                  <a:srgbClr val="002060"/>
                </a:solidFill>
              </a:rPr>
              <a:t>Coordinador Nacional de la ESNI/MINSA</a:t>
            </a:r>
          </a:p>
          <a:p>
            <a:pPr algn="ctr"/>
            <a:r>
              <a:rPr lang="es-PE" sz="2400" b="1" i="1" dirty="0" smtClean="0">
                <a:solidFill>
                  <a:srgbClr val="002060"/>
                </a:solidFill>
              </a:rPr>
              <a:t>Dra. Fabiana Michel Valdez</a:t>
            </a:r>
          </a:p>
          <a:p>
            <a:pPr algn="ctr"/>
            <a:r>
              <a:rPr lang="es-PE" sz="2400" b="1" i="1" dirty="0" smtClean="0">
                <a:solidFill>
                  <a:srgbClr val="002060"/>
                </a:solidFill>
              </a:rPr>
              <a:t>Asesora Inmunizaciones, OPS/OMS Perú</a:t>
            </a:r>
          </a:p>
          <a:p>
            <a:pPr lvl="0" algn="ctr">
              <a:lnSpc>
                <a:spcPct val="150000"/>
              </a:lnSpc>
              <a:spcBef>
                <a:spcPts val="0"/>
              </a:spcBef>
              <a:spcAft>
                <a:spcPts val="0"/>
              </a:spcAft>
            </a:pPr>
            <a:endParaRPr lang="es-PE" sz="2400" b="1" dirty="0" smtClean="0">
              <a:solidFill>
                <a:srgbClr val="000000"/>
              </a:solidFill>
              <a:latin typeface="Calibri"/>
              <a:ea typeface="Times New Roman"/>
            </a:endParaRPr>
          </a:p>
          <a:p>
            <a:pPr lvl="0" algn="ctr">
              <a:lnSpc>
                <a:spcPct val="150000"/>
              </a:lnSpc>
              <a:spcBef>
                <a:spcPts val="0"/>
              </a:spcBef>
              <a:spcAft>
                <a:spcPts val="0"/>
              </a:spcAft>
            </a:pPr>
            <a:r>
              <a:rPr lang="es-ES" sz="2400" b="1" dirty="0" smtClean="0">
                <a:solidFill>
                  <a:srgbClr val="000000"/>
                </a:solidFill>
                <a:effectLst>
                  <a:outerShdw blurRad="38100" dist="38100" dir="2700000" algn="tl">
                    <a:srgbClr val="000000">
                      <a:alpha val="43137"/>
                    </a:srgbClr>
                  </a:outerShdw>
                </a:effectLst>
                <a:latin typeface="+mj-lt"/>
                <a:ea typeface="Times New Roman"/>
              </a:rPr>
              <a:t>Arequipa, setiembre de 2015</a:t>
            </a:r>
          </a:p>
          <a:p>
            <a:pPr algn="ctr"/>
            <a:endParaRPr lang="pt-BR" sz="2800" i="1" dirty="0" smtClean="0">
              <a:solidFill>
                <a:srgbClr val="0070C0"/>
              </a:solidFill>
            </a:endParaRPr>
          </a:p>
          <a:p>
            <a:pPr algn="ctr"/>
            <a:endParaRPr lang="pt-BR" i="1" dirty="0" smtClean="0">
              <a:solidFill>
                <a:srgbClr val="0070C0"/>
              </a:solidFill>
            </a:endParaRPr>
          </a:p>
          <a:p>
            <a:pPr algn="ctr"/>
            <a:endParaRPr lang="pt-BR" i="1" dirty="0" smtClean="0">
              <a:solidFill>
                <a:srgbClr val="0070C0"/>
              </a:solidFill>
            </a:endParaRPr>
          </a:p>
          <a:p>
            <a:pPr algn="ctr"/>
            <a:endParaRPr lang="pt-BR" sz="2000" b="1" i="1" dirty="0" smtClean="0">
              <a:solidFill>
                <a:srgbClr val="0070C0"/>
              </a:solidFill>
            </a:endParaRPr>
          </a:p>
        </p:txBody>
      </p:sp>
      <p:sp>
        <p:nvSpPr>
          <p:cNvPr id="4" name="Rectángulo 3"/>
          <p:cNvSpPr/>
          <p:nvPr/>
        </p:nvSpPr>
        <p:spPr>
          <a:xfrm>
            <a:off x="6438507" y="6240544"/>
            <a:ext cx="2705493" cy="61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043506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7"/>
          <p:cNvSpPr/>
          <p:nvPr/>
        </p:nvSpPr>
        <p:spPr>
          <a:xfrm>
            <a:off x="6438507" y="6240544"/>
            <a:ext cx="2705493" cy="61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73382" y="233054"/>
            <a:ext cx="5379199" cy="6568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79426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95055" y="209523"/>
            <a:ext cx="5091421" cy="6534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7"/>
          <p:cNvSpPr/>
          <p:nvPr/>
        </p:nvSpPr>
        <p:spPr>
          <a:xfrm>
            <a:off x="6438507" y="6240544"/>
            <a:ext cx="2705493" cy="61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8641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6438507" y="6240544"/>
            <a:ext cx="2705493" cy="61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0726" name="Imagen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02907" y="4449018"/>
            <a:ext cx="3057525"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2" name="Picture 2" descr="http://www.bnp.gob.pe/snb/data/periodico_mural/2008/7/calendario_civico/mapa-bandera.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57312"/>
            <a:ext cx="3240360" cy="4807991"/>
          </a:xfrm>
          <a:prstGeom prst="rect">
            <a:avLst/>
          </a:prstGeom>
          <a:noFill/>
          <a:extLst>
            <a:ext uri="{909E8E84-426E-40DD-AFC4-6F175D3DCCD1}">
              <a14:hiddenFill xmlns:a14="http://schemas.microsoft.com/office/drawing/2010/main">
                <a:solidFill>
                  <a:srgbClr val="FFFFFF"/>
                </a:solidFill>
              </a14:hiddenFill>
            </a:ext>
          </a:extLst>
        </p:spPr>
      </p:pic>
      <p:sp>
        <p:nvSpPr>
          <p:cNvPr id="3" name="2 Flecha izquierda"/>
          <p:cNvSpPr/>
          <p:nvPr/>
        </p:nvSpPr>
        <p:spPr>
          <a:xfrm>
            <a:off x="2555776" y="2895956"/>
            <a:ext cx="1688306" cy="484632"/>
          </a:xfrm>
          <a:prstGeom prst="lef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PE" b="1" dirty="0" smtClean="0"/>
              <a:t>Aporte</a:t>
            </a:r>
            <a:endParaRPr lang="es-PE" b="1" dirty="0"/>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8869" y="1357311"/>
            <a:ext cx="4549871" cy="3060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Elipse"/>
          <p:cNvSpPr/>
          <p:nvPr/>
        </p:nvSpPr>
        <p:spPr>
          <a:xfrm>
            <a:off x="6012160" y="2924944"/>
            <a:ext cx="432048" cy="11521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10 Elipse"/>
          <p:cNvSpPr/>
          <p:nvPr/>
        </p:nvSpPr>
        <p:spPr>
          <a:xfrm>
            <a:off x="7092280" y="2924944"/>
            <a:ext cx="432048" cy="11521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087937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27902"/>
            <a:ext cx="8832574" cy="642552"/>
          </a:xfrm>
        </p:spPr>
        <p:txBody>
          <a:bodyPr/>
          <a:lstStyle/>
          <a:p>
            <a:pPr algn="l" eaLnBrk="1" fontAlgn="auto" hangingPunct="1">
              <a:spcAft>
                <a:spcPts val="0"/>
              </a:spcAft>
              <a:defRPr/>
            </a:pPr>
            <a:r>
              <a:rPr lang="pt-BR" sz="3200" dirty="0" smtClean="0">
                <a:latin typeface="Gill Sans MT"/>
                <a:ea typeface="+mj-ea"/>
                <a:cs typeface="+mj-cs"/>
              </a:rPr>
              <a:t>Contenido</a:t>
            </a:r>
            <a:endParaRPr lang="pt-BR" sz="3200" dirty="0">
              <a:latin typeface="Gill Sans MT"/>
              <a:ea typeface="+mj-ea"/>
              <a:cs typeface="+mj-cs"/>
            </a:endParaRPr>
          </a:p>
        </p:txBody>
      </p:sp>
      <p:sp>
        <p:nvSpPr>
          <p:cNvPr id="12290" name="Content Placeholder 2"/>
          <p:cNvSpPr>
            <a:spLocks noGrp="1"/>
          </p:cNvSpPr>
          <p:nvPr>
            <p:ph idx="1"/>
          </p:nvPr>
        </p:nvSpPr>
        <p:spPr>
          <a:xfrm>
            <a:off x="214979" y="1806138"/>
            <a:ext cx="8714041" cy="4133850"/>
          </a:xfrm>
        </p:spPr>
        <p:txBody>
          <a:bodyPr/>
          <a:lstStyle/>
          <a:p>
            <a:pPr eaLnBrk="1" hangingPunct="1"/>
            <a:r>
              <a:rPr lang="es-ES" sz="2800" dirty="0" smtClean="0">
                <a:solidFill>
                  <a:srgbClr val="0E299E"/>
                </a:solidFill>
                <a:latin typeface="Gill Sans MT"/>
              </a:rPr>
              <a:t>La enfermedad</a:t>
            </a:r>
          </a:p>
          <a:p>
            <a:pPr eaLnBrk="1" hangingPunct="1"/>
            <a:r>
              <a:rPr lang="es-ES" sz="2800" dirty="0" smtClean="0">
                <a:solidFill>
                  <a:srgbClr val="0E299E"/>
                </a:solidFill>
                <a:latin typeface="Gill Sans MT"/>
              </a:rPr>
              <a:t>Vigilancia de la PFA</a:t>
            </a:r>
          </a:p>
          <a:p>
            <a:pPr eaLnBrk="1" hangingPunct="1"/>
            <a:r>
              <a:rPr lang="es-ES" sz="2800" dirty="0" smtClean="0">
                <a:solidFill>
                  <a:srgbClr val="0E299E"/>
                </a:solidFill>
                <a:latin typeface="Gill Sans MT"/>
              </a:rPr>
              <a:t>Antecedentes</a:t>
            </a:r>
          </a:p>
          <a:p>
            <a:r>
              <a:rPr lang="es-ES" sz="2800" dirty="0" smtClean="0">
                <a:solidFill>
                  <a:srgbClr val="0E299E"/>
                </a:solidFill>
                <a:latin typeface="Gill Sans MT"/>
              </a:rPr>
              <a:t>Situación </a:t>
            </a:r>
            <a:r>
              <a:rPr lang="es-ES" sz="2800" dirty="0">
                <a:solidFill>
                  <a:srgbClr val="0E299E"/>
                </a:solidFill>
                <a:latin typeface="Gill Sans MT"/>
              </a:rPr>
              <a:t>actual de la erradicación de la </a:t>
            </a:r>
            <a:r>
              <a:rPr lang="es-ES" sz="2800" dirty="0" smtClean="0">
                <a:solidFill>
                  <a:srgbClr val="0E299E"/>
                </a:solidFill>
                <a:latin typeface="Gill Sans MT"/>
              </a:rPr>
              <a:t>polio</a:t>
            </a:r>
          </a:p>
          <a:p>
            <a:pPr eaLnBrk="1" hangingPunct="1"/>
            <a:r>
              <a:rPr lang="es-ES" sz="2800" dirty="0" smtClean="0">
                <a:solidFill>
                  <a:srgbClr val="0E299E"/>
                </a:solidFill>
                <a:latin typeface="Gill Sans MT"/>
              </a:rPr>
              <a:t>Principales objetivos del PEES </a:t>
            </a:r>
          </a:p>
          <a:p>
            <a:pPr>
              <a:buFont typeface="Arial" pitchFamily="34" charset="0"/>
              <a:buChar char="•"/>
            </a:pPr>
            <a:r>
              <a:rPr lang="es-ES" sz="2800" dirty="0" smtClean="0">
                <a:solidFill>
                  <a:srgbClr val="0E299E"/>
                </a:solidFill>
                <a:latin typeface="Gill Sans MT"/>
              </a:rPr>
              <a:t>Cambio de la Vacuna </a:t>
            </a:r>
            <a:r>
              <a:rPr lang="es-ES" sz="2800" dirty="0" err="1" smtClean="0">
                <a:solidFill>
                  <a:srgbClr val="0E299E"/>
                </a:solidFill>
                <a:latin typeface="Gill Sans MT"/>
              </a:rPr>
              <a:t>tOPV</a:t>
            </a:r>
            <a:r>
              <a:rPr lang="es-ES" sz="2800" dirty="0" smtClean="0">
                <a:solidFill>
                  <a:srgbClr val="0E299E"/>
                </a:solidFill>
                <a:latin typeface="Gill Sans MT"/>
              </a:rPr>
              <a:t> a </a:t>
            </a:r>
            <a:r>
              <a:rPr lang="es-ES" sz="2800" dirty="0" err="1" smtClean="0">
                <a:solidFill>
                  <a:srgbClr val="0E299E"/>
                </a:solidFill>
                <a:latin typeface="Gill Sans MT"/>
              </a:rPr>
              <a:t>bOPV</a:t>
            </a:r>
            <a:r>
              <a:rPr lang="es-ES" sz="2800" dirty="0" smtClean="0">
                <a:solidFill>
                  <a:srgbClr val="0E299E"/>
                </a:solidFill>
                <a:latin typeface="Gill Sans MT"/>
              </a:rPr>
              <a:t> (</a:t>
            </a:r>
            <a:r>
              <a:rPr lang="es-ES" sz="2800" dirty="0" err="1" smtClean="0">
                <a:solidFill>
                  <a:srgbClr val="0E299E"/>
                </a:solidFill>
                <a:latin typeface="Gill Sans MT"/>
              </a:rPr>
              <a:t>Switch</a:t>
            </a:r>
            <a:r>
              <a:rPr lang="es-ES" sz="2800" dirty="0" smtClean="0">
                <a:solidFill>
                  <a:srgbClr val="0E299E"/>
                </a:solidFill>
                <a:latin typeface="Gill Sans MT"/>
              </a:rPr>
              <a:t>)</a:t>
            </a:r>
          </a:p>
          <a:p>
            <a:pPr>
              <a:buFont typeface="Arial" pitchFamily="34" charset="0"/>
              <a:buChar char="•"/>
            </a:pPr>
            <a:r>
              <a:rPr lang="es-ES" sz="2800" dirty="0" smtClean="0">
                <a:solidFill>
                  <a:srgbClr val="0E299E"/>
                </a:solidFill>
                <a:latin typeface="Gill Sans MT"/>
              </a:rPr>
              <a:t>Avances en el Perú</a:t>
            </a:r>
          </a:p>
          <a:p>
            <a:pPr marL="0" indent="0">
              <a:buNone/>
            </a:pPr>
            <a:r>
              <a:rPr lang="es-ES" sz="2800" dirty="0" smtClean="0">
                <a:solidFill>
                  <a:srgbClr val="0E299E"/>
                </a:solidFill>
                <a:latin typeface="+mn-lt"/>
              </a:rPr>
              <a:t>     </a:t>
            </a:r>
            <a:endParaRPr lang="es-ES" sz="2800" dirty="0">
              <a:solidFill>
                <a:srgbClr val="0E299E"/>
              </a:solidFill>
              <a:latin typeface="+mn-lt"/>
            </a:endParaRPr>
          </a:p>
          <a:p>
            <a:pPr marL="0" indent="0" eaLnBrk="1" hangingPunct="1">
              <a:buNone/>
            </a:pPr>
            <a:endParaRPr lang="es-ES" sz="2800" dirty="0" smtClean="0">
              <a:solidFill>
                <a:srgbClr val="0E299E"/>
              </a:solidFill>
              <a:latin typeface="+mn-lt"/>
            </a:endParaRPr>
          </a:p>
          <a:p>
            <a:pPr marL="0" indent="0" eaLnBrk="1" hangingPunct="1">
              <a:buNone/>
            </a:pPr>
            <a:endParaRPr lang="es-ES" sz="2800" dirty="0" smtClean="0">
              <a:solidFill>
                <a:srgbClr val="0E299E"/>
              </a:solidFill>
              <a:latin typeface="+mn-lt"/>
            </a:endParaRPr>
          </a:p>
          <a:p>
            <a:pPr marL="0" indent="0" eaLnBrk="1" hangingPunct="1">
              <a:buNone/>
            </a:pPr>
            <a:endParaRPr lang="es-ES" sz="2800" dirty="0" smtClean="0">
              <a:solidFill>
                <a:srgbClr val="0E299E"/>
              </a:solidFill>
              <a:latin typeface="+mn-lt"/>
            </a:endParaRPr>
          </a:p>
          <a:p>
            <a:pPr marL="0" indent="0" eaLnBrk="1" hangingPunct="1">
              <a:buNone/>
            </a:pPr>
            <a:endParaRPr lang="en-US" sz="2800" dirty="0" smtClean="0">
              <a:solidFill>
                <a:srgbClr val="0E299E"/>
              </a:solidFill>
              <a:latin typeface="+mn-lt"/>
            </a:endParaRPr>
          </a:p>
        </p:txBody>
      </p:sp>
      <p:sp>
        <p:nvSpPr>
          <p:cNvPr id="3" name="Rectángulo 2"/>
          <p:cNvSpPr/>
          <p:nvPr/>
        </p:nvSpPr>
        <p:spPr>
          <a:xfrm>
            <a:off x="6438507" y="6240544"/>
            <a:ext cx="2705493" cy="61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1546401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4294967295"/>
          </p:nvPr>
        </p:nvSpPr>
        <p:spPr>
          <a:xfrm>
            <a:off x="443136" y="1417044"/>
            <a:ext cx="6361112" cy="4784179"/>
          </a:xfrm>
        </p:spPr>
        <p:txBody>
          <a:bodyPr/>
          <a:lstStyle/>
          <a:p>
            <a:pPr>
              <a:spcBef>
                <a:spcPts val="1500"/>
              </a:spcBef>
            </a:pPr>
            <a:r>
              <a:rPr lang="es-ES" sz="2100" dirty="0" smtClean="0">
                <a:solidFill>
                  <a:schemeClr val="tx2"/>
                </a:solidFill>
                <a:latin typeface="Gill Sans MT" pitchFamily="34" charset="0"/>
              </a:rPr>
              <a:t>La p</a:t>
            </a:r>
            <a:r>
              <a:rPr lang="es-ES" sz="2100" noProof="0" dirty="0" smtClean="0">
                <a:solidFill>
                  <a:schemeClr val="tx2"/>
                </a:solidFill>
                <a:latin typeface="Gill Sans MT" pitchFamily="34" charset="0"/>
              </a:rPr>
              <a:t>oliomielitis (también llamada "polio") es una enfermedad </a:t>
            </a:r>
            <a:r>
              <a:rPr lang="es-ES" sz="2100" b="1" noProof="0" dirty="0" smtClean="0">
                <a:solidFill>
                  <a:srgbClr val="C00000"/>
                </a:solidFill>
                <a:latin typeface="Gill Sans MT" pitchFamily="34" charset="0"/>
              </a:rPr>
              <a:t>altamente</a:t>
            </a:r>
            <a:r>
              <a:rPr lang="es-ES" sz="2100" b="1" noProof="0" dirty="0" smtClean="0">
                <a:solidFill>
                  <a:schemeClr val="tx2"/>
                </a:solidFill>
                <a:latin typeface="Gill Sans MT" pitchFamily="34" charset="0"/>
              </a:rPr>
              <a:t> </a:t>
            </a:r>
            <a:r>
              <a:rPr lang="es-ES" sz="2100" noProof="0" dirty="0" smtClean="0">
                <a:solidFill>
                  <a:schemeClr val="tx2"/>
                </a:solidFill>
                <a:latin typeface="Gill Sans MT" pitchFamily="34" charset="0"/>
              </a:rPr>
              <a:t>contagiosa causada por un virus.</a:t>
            </a:r>
          </a:p>
          <a:p>
            <a:pPr>
              <a:spcBef>
                <a:spcPts val="1500"/>
              </a:spcBef>
            </a:pPr>
            <a:r>
              <a:rPr lang="es-ES" sz="2100" dirty="0" smtClean="0">
                <a:solidFill>
                  <a:schemeClr val="tx2"/>
                </a:solidFill>
                <a:latin typeface="Gill Sans MT" pitchFamily="34" charset="0"/>
              </a:rPr>
              <a:t>Hay tres serotipos de poliovirus: tipos 1, 2 y 3.</a:t>
            </a:r>
            <a:endParaRPr lang="es-ES" sz="2100" noProof="0" dirty="0" smtClean="0">
              <a:solidFill>
                <a:schemeClr val="tx2"/>
              </a:solidFill>
              <a:latin typeface="Gill Sans MT" pitchFamily="34" charset="0"/>
            </a:endParaRPr>
          </a:p>
          <a:p>
            <a:pPr>
              <a:spcBef>
                <a:spcPts val="1500"/>
              </a:spcBef>
            </a:pPr>
            <a:r>
              <a:rPr lang="es-ES" sz="2100" noProof="0" dirty="0" smtClean="0">
                <a:solidFill>
                  <a:schemeClr val="tx2"/>
                </a:solidFill>
                <a:latin typeface="Gill Sans MT" pitchFamily="34" charset="0"/>
              </a:rPr>
              <a:t>El virus invade el sistema nervioso y puede causar </a:t>
            </a:r>
            <a:r>
              <a:rPr lang="es-ES" sz="2100" i="1" noProof="0" dirty="0" smtClean="0">
                <a:solidFill>
                  <a:schemeClr val="tx2"/>
                </a:solidFill>
                <a:latin typeface="Gill Sans MT" pitchFamily="34" charset="0"/>
              </a:rPr>
              <a:t>parálisis permanente.</a:t>
            </a:r>
          </a:p>
          <a:p>
            <a:pPr>
              <a:spcBef>
                <a:spcPts val="1500"/>
              </a:spcBef>
            </a:pPr>
            <a:r>
              <a:rPr lang="es-ES" sz="2100" dirty="0">
                <a:solidFill>
                  <a:schemeClr val="tx2"/>
                </a:solidFill>
                <a:latin typeface="Gill Sans MT" pitchFamily="34" charset="0"/>
              </a:rPr>
              <a:t>La mayoría de las personas infectadas (72%) no muestran síntomas.  </a:t>
            </a:r>
            <a:r>
              <a:rPr lang="es-ES" sz="2100" b="1" dirty="0">
                <a:solidFill>
                  <a:srgbClr val="C00000"/>
                </a:solidFill>
                <a:latin typeface="Gill Sans MT" pitchFamily="34" charset="0"/>
              </a:rPr>
              <a:t>Sin embargo, una de cada 200 infecciones produce parálisis permanente </a:t>
            </a:r>
            <a:r>
              <a:rPr lang="es-ES" altLang="es-ES" sz="2100" b="1" dirty="0">
                <a:solidFill>
                  <a:srgbClr val="C00000"/>
                </a:solidFill>
                <a:latin typeface="Gill Sans MT" pitchFamily="34" charset="0"/>
              </a:rPr>
              <a:t>y un 5% a 10% de estos casos fallecen por parálisis de los músculos respiratorios.</a:t>
            </a:r>
          </a:p>
          <a:p>
            <a:pPr>
              <a:spcBef>
                <a:spcPts val="1500"/>
              </a:spcBef>
            </a:pPr>
            <a:endParaRPr lang="es-ES" sz="2100" dirty="0">
              <a:solidFill>
                <a:schemeClr val="tx2"/>
              </a:solidFill>
              <a:latin typeface="Gill Sans MT" pitchFamily="34" charset="0"/>
            </a:endParaRPr>
          </a:p>
        </p:txBody>
      </p:sp>
      <p:sp>
        <p:nvSpPr>
          <p:cNvPr id="8195" name="Rectangle 3"/>
          <p:cNvSpPr>
            <a:spLocks noGrp="1" noChangeArrowheads="1"/>
          </p:cNvSpPr>
          <p:nvPr>
            <p:ph type="title" idx="4294967295"/>
          </p:nvPr>
        </p:nvSpPr>
        <p:spPr>
          <a:xfrm>
            <a:off x="457200" y="-469566"/>
            <a:ext cx="8229600" cy="1600200"/>
          </a:xfrm>
        </p:spPr>
        <p:txBody>
          <a:bodyPr/>
          <a:lstStyle/>
          <a:p>
            <a:r>
              <a:rPr lang="es-ES" sz="4000" noProof="0" dirty="0" smtClean="0">
                <a:latin typeface="Gill Sans MT" pitchFamily="34" charset="0"/>
              </a:rPr>
              <a:t>¿Qué es la poliomielitis?</a:t>
            </a:r>
            <a:endParaRPr lang="es-ES" sz="4000" noProof="0" dirty="0">
              <a:latin typeface="Gill Sans MT"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248" y="1821160"/>
            <a:ext cx="2028825"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149" name="Text Box 5"/>
          <p:cNvSpPr txBox="1">
            <a:spLocks noChangeArrowheads="1"/>
          </p:cNvSpPr>
          <p:nvPr/>
        </p:nvSpPr>
        <p:spPr bwMode="auto">
          <a:xfrm>
            <a:off x="7740650" y="4829175"/>
            <a:ext cx="1092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rtl="1" eaLnBrk="0" fontAlgn="base" hangingPunct="0">
              <a:spcBef>
                <a:spcPct val="0"/>
              </a:spcBef>
              <a:spcAft>
                <a:spcPct val="0"/>
              </a:spcAft>
              <a:defRPr sz="3900" b="1">
                <a:solidFill>
                  <a:srgbClr val="000066"/>
                </a:solidFill>
                <a:latin typeface="Arial" charset="0"/>
                <a:ea typeface="MS PGothic" pitchFamily="34" charset="-128"/>
                <a:cs typeface="Arial" charset="0"/>
              </a:defRPr>
            </a:lvl1pPr>
            <a:lvl2pPr marL="742950" indent="-285750" rtl="1" eaLnBrk="0" fontAlgn="base" hangingPunct="0">
              <a:spcBef>
                <a:spcPct val="0"/>
              </a:spcBef>
              <a:spcAft>
                <a:spcPct val="0"/>
              </a:spcAft>
              <a:defRPr sz="3900" b="1">
                <a:solidFill>
                  <a:srgbClr val="000066"/>
                </a:solidFill>
                <a:latin typeface="Arial" charset="0"/>
                <a:ea typeface="MS PGothic" pitchFamily="34" charset="-128"/>
                <a:cs typeface="Arial" charset="0"/>
              </a:defRPr>
            </a:lvl2pPr>
            <a:lvl3pPr marL="11430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3pPr>
            <a:lvl4pPr marL="16002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4pPr>
            <a:lvl5pPr marL="20574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5pPr>
            <a:lvl6pPr marL="25146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6pPr>
            <a:lvl7pPr marL="29718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7pPr>
            <a:lvl8pPr marL="34290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8pPr>
            <a:lvl9pPr marL="38862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9pPr>
          </a:lstStyle>
          <a:p>
            <a:pPr algn="r" eaLnBrk="1" hangingPunct="1"/>
            <a:r>
              <a:rPr lang="es-ES" sz="600" b="0" dirty="0" smtClean="0"/>
              <a:t>www.immune.org.nz</a:t>
            </a:r>
            <a:endParaRPr lang="es-ES" sz="600" b="0" dirty="0"/>
          </a:p>
        </p:txBody>
      </p:sp>
      <p:cxnSp>
        <p:nvCxnSpPr>
          <p:cNvPr id="6" name="5 Conector recto"/>
          <p:cNvCxnSpPr/>
          <p:nvPr/>
        </p:nvCxnSpPr>
        <p:spPr>
          <a:xfrm>
            <a:off x="4116" y="1234644"/>
            <a:ext cx="9144000" cy="0"/>
          </a:xfrm>
          <a:prstGeom prst="line">
            <a:avLst/>
          </a:prstGeom>
          <a:ln w="57150">
            <a:solidFill>
              <a:schemeClr val="tx2">
                <a:lumMod val="40000"/>
                <a:lumOff val="6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4 Conector recto"/>
          <p:cNvCxnSpPr/>
          <p:nvPr/>
        </p:nvCxnSpPr>
        <p:spPr>
          <a:xfrm>
            <a:off x="0" y="1181100"/>
            <a:ext cx="9144000" cy="0"/>
          </a:xfrm>
          <a:prstGeom prst="line">
            <a:avLst/>
          </a:prstGeom>
          <a:ln w="57150"/>
          <a:effectLst/>
        </p:spPr>
        <p:style>
          <a:lnRef idx="1">
            <a:schemeClr val="accent1"/>
          </a:lnRef>
          <a:fillRef idx="0">
            <a:schemeClr val="accent1"/>
          </a:fillRef>
          <a:effectRef idx="0">
            <a:schemeClr val="accent1"/>
          </a:effectRef>
          <a:fontRef idx="minor">
            <a:schemeClr val="tx1"/>
          </a:fontRef>
        </p:style>
      </p:cxnSp>
      <p:sp>
        <p:nvSpPr>
          <p:cNvPr id="8" name="Rectángulo 7"/>
          <p:cNvSpPr/>
          <p:nvPr/>
        </p:nvSpPr>
        <p:spPr>
          <a:xfrm>
            <a:off x="6438507" y="6240544"/>
            <a:ext cx="2705493" cy="61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158600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207963" y="1565275"/>
            <a:ext cx="2327275" cy="422275"/>
          </a:xfrm>
          <a:prstGeom prst="rect">
            <a:avLst/>
          </a:prstGeom>
          <a:solidFill>
            <a:schemeClr val="accent1">
              <a:lumMod val="20000"/>
              <a:lumOff val="80000"/>
            </a:schemeClr>
          </a:solidFill>
          <a:ln w="9525">
            <a:solidFill>
              <a:schemeClr val="tx1"/>
            </a:solidFill>
            <a:miter lim="800000"/>
            <a:headEnd/>
            <a:tailEnd/>
          </a:ln>
          <a:extLst/>
        </p:spPr>
        <p:txBody>
          <a:bodyPr wrap="none" anchor="ctr"/>
          <a:lstStyle/>
          <a:p>
            <a:pPr fontAlgn="auto">
              <a:spcBef>
                <a:spcPts val="0"/>
              </a:spcBef>
              <a:spcAft>
                <a:spcPts val="0"/>
              </a:spcAft>
              <a:defRPr/>
            </a:pPr>
            <a:endParaRPr lang="es-PE">
              <a:solidFill>
                <a:prstClr val="black"/>
              </a:solidFill>
              <a:latin typeface="+mn-lt"/>
              <a:cs typeface="+mn-cs"/>
            </a:endParaRPr>
          </a:p>
        </p:txBody>
      </p:sp>
      <p:sp>
        <p:nvSpPr>
          <p:cNvPr id="11" name="Rectangle 16"/>
          <p:cNvSpPr>
            <a:spLocks noChangeArrowheads="1"/>
          </p:cNvSpPr>
          <p:nvPr/>
        </p:nvSpPr>
        <p:spPr bwMode="auto">
          <a:xfrm>
            <a:off x="381000" y="2895600"/>
            <a:ext cx="3895725" cy="3103563"/>
          </a:xfrm>
          <a:prstGeom prst="rect">
            <a:avLst/>
          </a:prstGeom>
          <a:solidFill>
            <a:schemeClr val="tx2">
              <a:lumMod val="40000"/>
              <a:lumOff val="60000"/>
            </a:schemeClr>
          </a:solidFill>
          <a:ln w="9525">
            <a:solidFill>
              <a:schemeClr val="tx1"/>
            </a:solidFill>
            <a:miter lim="800000"/>
            <a:headEnd/>
            <a:tailEnd/>
          </a:ln>
          <a:extLst/>
        </p:spPr>
        <p:txBody>
          <a:bodyPr wrap="none" anchor="ctr"/>
          <a:lstStyle/>
          <a:p>
            <a:pPr fontAlgn="auto">
              <a:spcBef>
                <a:spcPts val="0"/>
              </a:spcBef>
              <a:spcAft>
                <a:spcPts val="0"/>
              </a:spcAft>
              <a:defRPr/>
            </a:pPr>
            <a:endParaRPr lang="es-PE">
              <a:solidFill>
                <a:prstClr val="black"/>
              </a:solidFill>
              <a:latin typeface="+mn-lt"/>
              <a:cs typeface="+mn-cs"/>
            </a:endParaRPr>
          </a:p>
        </p:txBody>
      </p:sp>
      <p:sp>
        <p:nvSpPr>
          <p:cNvPr id="18436" name="Text Box 4"/>
          <p:cNvSpPr txBox="1">
            <a:spLocks noChangeArrowheads="1"/>
          </p:cNvSpPr>
          <p:nvPr/>
        </p:nvSpPr>
        <p:spPr bwMode="auto">
          <a:xfrm>
            <a:off x="618330" y="345195"/>
            <a:ext cx="74533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7F7F7F"/>
                </a:solidFill>
                <a:latin typeface="Century Gothic" pitchFamily="34" charset="0"/>
                <a:ea typeface="ＭＳ Ｐゴシック" pitchFamily="34" charset="-128"/>
              </a:defRPr>
            </a:lvl1pPr>
            <a:lvl2pPr>
              <a:defRPr sz="1600">
                <a:solidFill>
                  <a:srgbClr val="7F7F7F"/>
                </a:solidFill>
                <a:latin typeface="Century Gothic" pitchFamily="34" charset="0"/>
                <a:ea typeface="ＭＳ Ｐゴシック" pitchFamily="34" charset="-128"/>
              </a:defRPr>
            </a:lvl2pPr>
            <a:lvl3pPr>
              <a:defRPr sz="1600">
                <a:solidFill>
                  <a:srgbClr val="7F7F7F"/>
                </a:solidFill>
                <a:latin typeface="Century Gothic" pitchFamily="34" charset="0"/>
                <a:ea typeface="ＭＳ Ｐゴシック" pitchFamily="34" charset="-128"/>
              </a:defRPr>
            </a:lvl3pPr>
            <a:lvl4pPr>
              <a:defRPr sz="1600">
                <a:solidFill>
                  <a:srgbClr val="7F7F7F"/>
                </a:solidFill>
                <a:latin typeface="Century Gothic" pitchFamily="34" charset="0"/>
                <a:ea typeface="ＭＳ Ｐゴシック" pitchFamily="34" charset="-128"/>
              </a:defRPr>
            </a:lvl4pPr>
            <a:lvl5pPr>
              <a:defRPr sz="1600">
                <a:solidFill>
                  <a:srgbClr val="7F7F7F"/>
                </a:solidFill>
                <a:latin typeface="Century Gothic" pitchFamily="34" charset="0"/>
                <a:ea typeface="ＭＳ Ｐゴシック" pitchFamily="34" charset="-128"/>
              </a:defRPr>
            </a:lvl5pPr>
            <a:lvl6pPr eaLnBrk="0" fontAlgn="base" hangingPunct="0">
              <a:spcAft>
                <a:spcPct val="0"/>
              </a:spcAft>
              <a:buFont typeface="Arial" pitchFamily="34" charset="0"/>
              <a:buChar char="•"/>
              <a:defRPr sz="1600">
                <a:solidFill>
                  <a:srgbClr val="7F7F7F"/>
                </a:solidFill>
                <a:latin typeface="Century Gothic" pitchFamily="34" charset="0"/>
                <a:ea typeface="ＭＳ Ｐゴシック" pitchFamily="34" charset="-128"/>
              </a:defRPr>
            </a:lvl6pPr>
            <a:lvl7pPr eaLnBrk="0" fontAlgn="base" hangingPunct="0">
              <a:spcAft>
                <a:spcPct val="0"/>
              </a:spcAft>
              <a:defRPr sz="1600">
                <a:solidFill>
                  <a:srgbClr val="7F7F7F"/>
                </a:solidFill>
                <a:latin typeface="Century Gothic" pitchFamily="34" charset="0"/>
                <a:ea typeface="ＭＳ Ｐゴシック" pitchFamily="34" charset="-128"/>
              </a:defRPr>
            </a:lvl7pPr>
            <a:lvl8pPr eaLnBrk="0" fontAlgn="base" hangingPunct="0">
              <a:spcAft>
                <a:spcPct val="0"/>
              </a:spcAft>
              <a:buFont typeface="Arial" pitchFamily="34" charset="0"/>
              <a:buChar char="•"/>
              <a:defRPr sz="1600">
                <a:solidFill>
                  <a:srgbClr val="7F7F7F"/>
                </a:solidFill>
                <a:latin typeface="Century Gothic" pitchFamily="34" charset="0"/>
                <a:ea typeface="ＭＳ Ｐゴシック" pitchFamily="34" charset="-128"/>
              </a:defRPr>
            </a:lvl8pPr>
            <a:lvl9pPr eaLnBrk="0" fontAlgn="base" hangingPunct="0">
              <a:spcAft>
                <a:spcPct val="0"/>
              </a:spcAft>
              <a:defRPr sz="1600">
                <a:solidFill>
                  <a:srgbClr val="7F7F7F"/>
                </a:solidFill>
                <a:latin typeface="Century Gothic" pitchFamily="34" charset="0"/>
                <a:ea typeface="ＭＳ Ｐゴシック" pitchFamily="34" charset="-128"/>
              </a:defRPr>
            </a:lvl9pPr>
          </a:lstStyle>
          <a:p>
            <a:pPr algn="ctr">
              <a:spcBef>
                <a:spcPct val="50000"/>
              </a:spcBef>
            </a:pPr>
            <a:r>
              <a:rPr lang="es-ES" altLang="es-ES" sz="1800" b="1" dirty="0" smtClean="0">
                <a:solidFill>
                  <a:srgbClr val="002060"/>
                </a:solidFill>
                <a:latin typeface="Gill Sans MT" panose="020B0502020104020203" pitchFamily="34" charset="0"/>
              </a:rPr>
              <a:t>POLIOMIELITIS </a:t>
            </a:r>
            <a:endParaRPr lang="es-ES" altLang="es-ES" sz="1800" b="1" dirty="0">
              <a:solidFill>
                <a:srgbClr val="002060"/>
              </a:solidFill>
              <a:latin typeface="Gill Sans MT" panose="020B0502020104020203" pitchFamily="34" charset="0"/>
            </a:endParaRPr>
          </a:p>
        </p:txBody>
      </p:sp>
      <p:sp>
        <p:nvSpPr>
          <p:cNvPr id="18437" name="Rectangle 5"/>
          <p:cNvSpPr>
            <a:spLocks noChangeArrowheads="1"/>
          </p:cNvSpPr>
          <p:nvPr/>
        </p:nvSpPr>
        <p:spPr bwMode="auto">
          <a:xfrm>
            <a:off x="1428750" y="236538"/>
            <a:ext cx="5832475" cy="623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ltLang="es-ES">
              <a:solidFill>
                <a:srgbClr val="000000"/>
              </a:solidFill>
              <a:latin typeface="Palatino Linotype" pitchFamily="18" charset="0"/>
              <a:ea typeface="ＭＳ Ｐゴシック" pitchFamily="34" charset="-128"/>
            </a:endParaRPr>
          </a:p>
        </p:txBody>
      </p:sp>
      <p:sp>
        <p:nvSpPr>
          <p:cNvPr id="18438" name="Text Box 7"/>
          <p:cNvSpPr txBox="1">
            <a:spLocks noChangeArrowheads="1"/>
          </p:cNvSpPr>
          <p:nvPr/>
        </p:nvSpPr>
        <p:spPr bwMode="auto">
          <a:xfrm>
            <a:off x="193675" y="1620838"/>
            <a:ext cx="39354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7F7F7F"/>
                </a:solidFill>
                <a:latin typeface="Century Gothic" pitchFamily="34" charset="0"/>
                <a:ea typeface="ＭＳ Ｐゴシック" pitchFamily="34" charset="-128"/>
              </a:defRPr>
            </a:lvl1pPr>
            <a:lvl2pPr>
              <a:defRPr sz="1600">
                <a:solidFill>
                  <a:srgbClr val="7F7F7F"/>
                </a:solidFill>
                <a:latin typeface="Century Gothic" pitchFamily="34" charset="0"/>
                <a:ea typeface="ＭＳ Ｐゴシック" pitchFamily="34" charset="-128"/>
              </a:defRPr>
            </a:lvl2pPr>
            <a:lvl3pPr>
              <a:defRPr sz="1600">
                <a:solidFill>
                  <a:srgbClr val="7F7F7F"/>
                </a:solidFill>
                <a:latin typeface="Century Gothic" pitchFamily="34" charset="0"/>
                <a:ea typeface="ＭＳ Ｐゴシック" pitchFamily="34" charset="-128"/>
              </a:defRPr>
            </a:lvl3pPr>
            <a:lvl4pPr>
              <a:defRPr sz="1600">
                <a:solidFill>
                  <a:srgbClr val="7F7F7F"/>
                </a:solidFill>
                <a:latin typeface="Century Gothic" pitchFamily="34" charset="0"/>
                <a:ea typeface="ＭＳ Ｐゴシック" pitchFamily="34" charset="-128"/>
              </a:defRPr>
            </a:lvl4pPr>
            <a:lvl5pPr>
              <a:defRPr sz="1600">
                <a:solidFill>
                  <a:srgbClr val="7F7F7F"/>
                </a:solidFill>
                <a:latin typeface="Century Gothic" pitchFamily="34" charset="0"/>
                <a:ea typeface="ＭＳ Ｐゴシック" pitchFamily="34" charset="-128"/>
              </a:defRPr>
            </a:lvl5pPr>
            <a:lvl6pPr eaLnBrk="0" fontAlgn="base" hangingPunct="0">
              <a:spcAft>
                <a:spcPct val="0"/>
              </a:spcAft>
              <a:buFont typeface="Arial" pitchFamily="34" charset="0"/>
              <a:buChar char="•"/>
              <a:defRPr sz="1600">
                <a:solidFill>
                  <a:srgbClr val="7F7F7F"/>
                </a:solidFill>
                <a:latin typeface="Century Gothic" pitchFamily="34" charset="0"/>
                <a:ea typeface="ＭＳ Ｐゴシック" pitchFamily="34" charset="-128"/>
              </a:defRPr>
            </a:lvl6pPr>
            <a:lvl7pPr eaLnBrk="0" fontAlgn="base" hangingPunct="0">
              <a:spcAft>
                <a:spcPct val="0"/>
              </a:spcAft>
              <a:defRPr sz="1600">
                <a:solidFill>
                  <a:srgbClr val="7F7F7F"/>
                </a:solidFill>
                <a:latin typeface="Century Gothic" pitchFamily="34" charset="0"/>
                <a:ea typeface="ＭＳ Ｐゴシック" pitchFamily="34" charset="-128"/>
              </a:defRPr>
            </a:lvl7pPr>
            <a:lvl8pPr eaLnBrk="0" fontAlgn="base" hangingPunct="0">
              <a:spcAft>
                <a:spcPct val="0"/>
              </a:spcAft>
              <a:buFont typeface="Arial" pitchFamily="34" charset="0"/>
              <a:buChar char="•"/>
              <a:defRPr sz="1600">
                <a:solidFill>
                  <a:srgbClr val="7F7F7F"/>
                </a:solidFill>
                <a:latin typeface="Century Gothic" pitchFamily="34" charset="0"/>
                <a:ea typeface="ＭＳ Ｐゴシック" pitchFamily="34" charset="-128"/>
              </a:defRPr>
            </a:lvl8pPr>
            <a:lvl9pPr eaLnBrk="0" fontAlgn="base" hangingPunct="0">
              <a:spcAft>
                <a:spcPct val="0"/>
              </a:spcAft>
              <a:defRPr sz="1600">
                <a:solidFill>
                  <a:srgbClr val="7F7F7F"/>
                </a:solidFill>
                <a:latin typeface="Century Gothic" pitchFamily="34" charset="0"/>
                <a:ea typeface="ＭＳ Ｐゴシック" pitchFamily="34" charset="-128"/>
              </a:defRPr>
            </a:lvl9pPr>
          </a:lstStyle>
          <a:p>
            <a:pPr>
              <a:spcBef>
                <a:spcPct val="50000"/>
              </a:spcBef>
            </a:pPr>
            <a:r>
              <a:rPr lang="es-ES" altLang="es-ES" sz="1800" b="1" dirty="0">
                <a:solidFill>
                  <a:srgbClr val="000000"/>
                </a:solidFill>
                <a:latin typeface="Arial Unicode MS" pitchFamily="34" charset="-128"/>
              </a:rPr>
              <a:t>Virus salvaje</a:t>
            </a:r>
          </a:p>
        </p:txBody>
      </p:sp>
      <p:sp>
        <p:nvSpPr>
          <p:cNvPr id="6" name="Text Box 10"/>
          <p:cNvSpPr txBox="1">
            <a:spLocks noChangeArrowheads="1"/>
          </p:cNvSpPr>
          <p:nvPr/>
        </p:nvSpPr>
        <p:spPr bwMode="auto">
          <a:xfrm>
            <a:off x="4460875" y="1539081"/>
            <a:ext cx="2549525" cy="366713"/>
          </a:xfrm>
          <a:prstGeom prst="rect">
            <a:avLst/>
          </a:prstGeom>
          <a:solidFill>
            <a:schemeClr val="accent1">
              <a:lumMod val="20000"/>
              <a:lumOff val="80000"/>
            </a:schemeClr>
          </a:solidFill>
          <a:ln>
            <a:solidFill>
              <a:schemeClr val="tx1"/>
            </a:solidFill>
          </a:ln>
          <a:extLst/>
        </p:spPr>
        <p:txBody>
          <a:bodyPr>
            <a:spAutoFit/>
          </a:bodyPr>
          <a:lstStyle>
            <a:lvl1pPr eaLnBrk="0" hangingPunct="0">
              <a:defRPr>
                <a:solidFill>
                  <a:schemeClr val="tx1"/>
                </a:solidFill>
                <a:latin typeface="Arial Unicode MS" pitchFamily="34" charset="-128"/>
              </a:defRPr>
            </a:lvl1pPr>
            <a:lvl2pPr marL="742950" indent="-285750" eaLnBrk="0" hangingPunct="0">
              <a:defRPr>
                <a:solidFill>
                  <a:schemeClr val="tx1"/>
                </a:solidFill>
                <a:latin typeface="Arial Unicode MS" pitchFamily="34" charset="-128"/>
              </a:defRPr>
            </a:lvl2pPr>
            <a:lvl3pPr marL="1143000" indent="-228600" eaLnBrk="0" hangingPunct="0">
              <a:defRPr>
                <a:solidFill>
                  <a:schemeClr val="tx1"/>
                </a:solidFill>
                <a:latin typeface="Arial Unicode MS" pitchFamily="34" charset="-128"/>
              </a:defRPr>
            </a:lvl3pPr>
            <a:lvl4pPr marL="1600200" indent="-228600" eaLnBrk="0" hangingPunct="0">
              <a:defRPr>
                <a:solidFill>
                  <a:schemeClr val="tx1"/>
                </a:solidFill>
                <a:latin typeface="Arial Unicode MS" pitchFamily="34" charset="-128"/>
              </a:defRPr>
            </a:lvl4pPr>
            <a:lvl5pPr marL="2057400" indent="-228600" eaLnBrk="0" hangingPunct="0">
              <a:defRPr>
                <a:solidFill>
                  <a:schemeClr val="tx1"/>
                </a:solidFill>
                <a:latin typeface="Arial Unicode MS" pitchFamily="34" charset="-128"/>
              </a:defRPr>
            </a:lvl5pPr>
            <a:lvl6pPr marL="2514600" indent="-228600" eaLnBrk="0" fontAlgn="base" hangingPunct="0">
              <a:spcBef>
                <a:spcPct val="0"/>
              </a:spcBef>
              <a:spcAft>
                <a:spcPct val="0"/>
              </a:spcAft>
              <a:defRPr>
                <a:solidFill>
                  <a:schemeClr val="tx1"/>
                </a:solidFill>
                <a:latin typeface="Arial Unicode MS" pitchFamily="34" charset="-128"/>
              </a:defRPr>
            </a:lvl6pPr>
            <a:lvl7pPr marL="2971800" indent="-228600" eaLnBrk="0" fontAlgn="base" hangingPunct="0">
              <a:spcBef>
                <a:spcPct val="0"/>
              </a:spcBef>
              <a:spcAft>
                <a:spcPct val="0"/>
              </a:spcAft>
              <a:defRPr>
                <a:solidFill>
                  <a:schemeClr val="tx1"/>
                </a:solidFill>
                <a:latin typeface="Arial Unicode MS" pitchFamily="34" charset="-128"/>
              </a:defRPr>
            </a:lvl7pPr>
            <a:lvl8pPr marL="3429000" indent="-228600" eaLnBrk="0" fontAlgn="base" hangingPunct="0">
              <a:spcBef>
                <a:spcPct val="0"/>
              </a:spcBef>
              <a:spcAft>
                <a:spcPct val="0"/>
              </a:spcAft>
              <a:defRPr>
                <a:solidFill>
                  <a:schemeClr val="tx1"/>
                </a:solidFill>
                <a:latin typeface="Arial Unicode MS" pitchFamily="34" charset="-128"/>
              </a:defRPr>
            </a:lvl8pPr>
            <a:lvl9pPr marL="3886200" indent="-228600" eaLnBrk="0" fontAlgn="base" hangingPunct="0">
              <a:spcBef>
                <a:spcPct val="0"/>
              </a:spcBef>
              <a:spcAft>
                <a:spcPct val="0"/>
              </a:spcAft>
              <a:defRPr>
                <a:solidFill>
                  <a:schemeClr val="tx1"/>
                </a:solidFill>
                <a:latin typeface="Arial Unicode MS" pitchFamily="34" charset="-128"/>
              </a:defRPr>
            </a:lvl9pPr>
          </a:lstStyle>
          <a:p>
            <a:pPr algn="ctr" eaLnBrk="1" fontAlgn="auto" hangingPunct="1">
              <a:spcBef>
                <a:spcPct val="50000"/>
              </a:spcBef>
              <a:spcAft>
                <a:spcPts val="0"/>
              </a:spcAft>
              <a:defRPr/>
            </a:pPr>
            <a:r>
              <a:rPr lang="es-ES" b="1" dirty="0">
                <a:solidFill>
                  <a:prstClr val="black"/>
                </a:solidFill>
                <a:cs typeface="+mn-cs"/>
              </a:rPr>
              <a:t>Virus </a:t>
            </a:r>
            <a:r>
              <a:rPr lang="es-ES" b="1" dirty="0" err="1" smtClean="0">
                <a:solidFill>
                  <a:prstClr val="black"/>
                </a:solidFill>
                <a:cs typeface="+mn-cs"/>
              </a:rPr>
              <a:t>Vacunal</a:t>
            </a:r>
            <a:endParaRPr lang="es-ES" b="1" dirty="0">
              <a:solidFill>
                <a:prstClr val="black"/>
              </a:solidFill>
              <a:cs typeface="+mn-cs"/>
            </a:endParaRPr>
          </a:p>
        </p:txBody>
      </p:sp>
      <p:sp>
        <p:nvSpPr>
          <p:cNvPr id="18440" name="Line 12"/>
          <p:cNvSpPr>
            <a:spLocks noChangeShapeType="1"/>
          </p:cNvSpPr>
          <p:nvPr/>
        </p:nvSpPr>
        <p:spPr bwMode="auto">
          <a:xfrm flipH="1">
            <a:off x="1468438" y="873125"/>
            <a:ext cx="2133600" cy="59531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PE"/>
          </a:p>
        </p:txBody>
      </p:sp>
      <p:sp>
        <p:nvSpPr>
          <p:cNvPr id="18441" name="Line 14"/>
          <p:cNvSpPr>
            <a:spLocks noChangeShapeType="1"/>
          </p:cNvSpPr>
          <p:nvPr/>
        </p:nvSpPr>
        <p:spPr bwMode="auto">
          <a:xfrm>
            <a:off x="5611813" y="858838"/>
            <a:ext cx="0" cy="66516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PE"/>
          </a:p>
        </p:txBody>
      </p:sp>
      <p:sp>
        <p:nvSpPr>
          <p:cNvPr id="18442" name="Text Box 15"/>
          <p:cNvSpPr txBox="1">
            <a:spLocks noChangeArrowheads="1"/>
          </p:cNvSpPr>
          <p:nvPr/>
        </p:nvSpPr>
        <p:spPr bwMode="auto">
          <a:xfrm>
            <a:off x="830263" y="3011488"/>
            <a:ext cx="3409950" cy="287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7F7F7F"/>
                </a:solidFill>
                <a:latin typeface="Century Gothic" pitchFamily="34" charset="0"/>
                <a:ea typeface="ＭＳ Ｐゴシック" pitchFamily="34" charset="-128"/>
              </a:defRPr>
            </a:lvl1pPr>
            <a:lvl2pPr>
              <a:defRPr sz="1600">
                <a:solidFill>
                  <a:srgbClr val="7F7F7F"/>
                </a:solidFill>
                <a:latin typeface="Century Gothic" pitchFamily="34" charset="0"/>
                <a:ea typeface="ＭＳ Ｐゴシック" pitchFamily="34" charset="-128"/>
              </a:defRPr>
            </a:lvl2pPr>
            <a:lvl3pPr>
              <a:defRPr sz="1600">
                <a:solidFill>
                  <a:srgbClr val="7F7F7F"/>
                </a:solidFill>
                <a:latin typeface="Century Gothic" pitchFamily="34" charset="0"/>
                <a:ea typeface="ＭＳ Ｐゴシック" pitchFamily="34" charset="-128"/>
              </a:defRPr>
            </a:lvl3pPr>
            <a:lvl4pPr>
              <a:defRPr sz="1600">
                <a:solidFill>
                  <a:srgbClr val="7F7F7F"/>
                </a:solidFill>
                <a:latin typeface="Century Gothic" pitchFamily="34" charset="0"/>
                <a:ea typeface="ＭＳ Ｐゴシック" pitchFamily="34" charset="-128"/>
              </a:defRPr>
            </a:lvl4pPr>
            <a:lvl5pPr>
              <a:defRPr sz="1600">
                <a:solidFill>
                  <a:srgbClr val="7F7F7F"/>
                </a:solidFill>
                <a:latin typeface="Century Gothic" pitchFamily="34" charset="0"/>
                <a:ea typeface="ＭＳ Ｐゴシック" pitchFamily="34" charset="-128"/>
              </a:defRPr>
            </a:lvl5pPr>
            <a:lvl6pPr eaLnBrk="0" fontAlgn="base" hangingPunct="0">
              <a:spcAft>
                <a:spcPct val="0"/>
              </a:spcAft>
              <a:buFont typeface="Arial" pitchFamily="34" charset="0"/>
              <a:buChar char="•"/>
              <a:defRPr sz="1600">
                <a:solidFill>
                  <a:srgbClr val="7F7F7F"/>
                </a:solidFill>
                <a:latin typeface="Century Gothic" pitchFamily="34" charset="0"/>
                <a:ea typeface="ＭＳ Ｐゴシック" pitchFamily="34" charset="-128"/>
              </a:defRPr>
            </a:lvl6pPr>
            <a:lvl7pPr eaLnBrk="0" fontAlgn="base" hangingPunct="0">
              <a:spcAft>
                <a:spcPct val="0"/>
              </a:spcAft>
              <a:defRPr sz="1600">
                <a:solidFill>
                  <a:srgbClr val="7F7F7F"/>
                </a:solidFill>
                <a:latin typeface="Century Gothic" pitchFamily="34" charset="0"/>
                <a:ea typeface="ＭＳ Ｐゴシック" pitchFamily="34" charset="-128"/>
              </a:defRPr>
            </a:lvl7pPr>
            <a:lvl8pPr eaLnBrk="0" fontAlgn="base" hangingPunct="0">
              <a:spcAft>
                <a:spcPct val="0"/>
              </a:spcAft>
              <a:buFont typeface="Arial" pitchFamily="34" charset="0"/>
              <a:buChar char="•"/>
              <a:defRPr sz="1600">
                <a:solidFill>
                  <a:srgbClr val="7F7F7F"/>
                </a:solidFill>
                <a:latin typeface="Century Gothic" pitchFamily="34" charset="0"/>
                <a:ea typeface="ＭＳ Ｐゴシック" pitchFamily="34" charset="-128"/>
              </a:defRPr>
            </a:lvl8pPr>
            <a:lvl9pPr eaLnBrk="0" fontAlgn="base" hangingPunct="0">
              <a:spcAft>
                <a:spcPct val="0"/>
              </a:spcAft>
              <a:defRPr sz="1600">
                <a:solidFill>
                  <a:srgbClr val="7F7F7F"/>
                </a:solidFill>
                <a:latin typeface="Century Gothic" pitchFamily="34" charset="0"/>
                <a:ea typeface="ＭＳ Ｐゴシック" pitchFamily="34" charset="-128"/>
              </a:defRPr>
            </a:lvl9pPr>
          </a:lstStyle>
          <a:p>
            <a:pPr>
              <a:spcBef>
                <a:spcPct val="50000"/>
              </a:spcBef>
            </a:pPr>
            <a:r>
              <a:rPr lang="es-ES" altLang="es-ES" sz="2000" b="1" dirty="0">
                <a:solidFill>
                  <a:srgbClr val="FF3300"/>
                </a:solidFill>
                <a:latin typeface="Gill Sans MT" panose="020B0502020104020203" pitchFamily="34" charset="0"/>
              </a:rPr>
              <a:t>Casos VAPP</a:t>
            </a:r>
          </a:p>
          <a:p>
            <a:pPr>
              <a:spcBef>
                <a:spcPct val="50000"/>
              </a:spcBef>
            </a:pPr>
            <a:r>
              <a:rPr lang="es-ES" altLang="es-ES" sz="1800" dirty="0">
                <a:solidFill>
                  <a:srgbClr val="000000"/>
                </a:solidFill>
                <a:latin typeface="Gill Sans MT" panose="020B0502020104020203" pitchFamily="34" charset="0"/>
              </a:rPr>
              <a:t>Polio Paralítica asociada a la vacuna</a:t>
            </a:r>
          </a:p>
          <a:p>
            <a:pPr>
              <a:spcBef>
                <a:spcPct val="50000"/>
              </a:spcBef>
            </a:pPr>
            <a:r>
              <a:rPr lang="es-ES" altLang="es-ES" sz="1800" dirty="0">
                <a:solidFill>
                  <a:srgbClr val="000000"/>
                </a:solidFill>
                <a:latin typeface="Gill Sans MT" panose="020B0502020104020203" pitchFamily="34" charset="0"/>
              </a:rPr>
              <a:t>-Cuadro clínico de polio</a:t>
            </a:r>
          </a:p>
          <a:p>
            <a:pPr>
              <a:spcBef>
                <a:spcPct val="50000"/>
              </a:spcBef>
            </a:pPr>
            <a:r>
              <a:rPr lang="es-ES" altLang="es-ES" sz="1800" dirty="0">
                <a:solidFill>
                  <a:srgbClr val="000000"/>
                </a:solidFill>
                <a:latin typeface="Gill Sans MT" panose="020B0502020104020203" pitchFamily="34" charset="0"/>
              </a:rPr>
              <a:t>-Recibió OPV 4-40 días antes del inicio de la parálisis</a:t>
            </a:r>
          </a:p>
          <a:p>
            <a:pPr>
              <a:spcBef>
                <a:spcPct val="50000"/>
              </a:spcBef>
            </a:pPr>
            <a:r>
              <a:rPr lang="es-ES" altLang="es-ES" sz="1800" dirty="0">
                <a:solidFill>
                  <a:srgbClr val="000000"/>
                </a:solidFill>
                <a:latin typeface="Gill Sans MT" panose="020B0502020104020203" pitchFamily="34" charset="0"/>
              </a:rPr>
              <a:t>- Se aísla polio vacunal en las heces</a:t>
            </a:r>
          </a:p>
        </p:txBody>
      </p:sp>
      <p:sp>
        <p:nvSpPr>
          <p:cNvPr id="12" name="Text Box 17"/>
          <p:cNvSpPr txBox="1">
            <a:spLocks noChangeArrowheads="1"/>
          </p:cNvSpPr>
          <p:nvPr/>
        </p:nvSpPr>
        <p:spPr bwMode="auto">
          <a:xfrm>
            <a:off x="5002213" y="2828925"/>
            <a:ext cx="3892550" cy="3170238"/>
          </a:xfrm>
          <a:prstGeom prst="rect">
            <a:avLst/>
          </a:prstGeom>
          <a:solidFill>
            <a:schemeClr val="tx2">
              <a:lumMod val="40000"/>
              <a:lumOff val="60000"/>
            </a:schemeClr>
          </a:solidFill>
          <a:ln>
            <a:solidFill>
              <a:schemeClr val="tx1"/>
            </a:solidFill>
          </a:ln>
          <a:extLst/>
        </p:spPr>
        <p:txBody>
          <a:bodyPr>
            <a:spAutoFit/>
          </a:bodyPr>
          <a:lstStyle>
            <a:lvl1pPr eaLnBrk="0" hangingPunct="0">
              <a:defRPr>
                <a:solidFill>
                  <a:schemeClr val="tx1"/>
                </a:solidFill>
                <a:latin typeface="Arial Unicode MS" pitchFamily="34" charset="-128"/>
              </a:defRPr>
            </a:lvl1pPr>
            <a:lvl2pPr marL="742950" indent="-285750" eaLnBrk="0" hangingPunct="0">
              <a:defRPr>
                <a:solidFill>
                  <a:schemeClr val="tx1"/>
                </a:solidFill>
                <a:latin typeface="Arial Unicode MS" pitchFamily="34" charset="-128"/>
              </a:defRPr>
            </a:lvl2pPr>
            <a:lvl3pPr marL="1143000" indent="-228600" eaLnBrk="0" hangingPunct="0">
              <a:defRPr>
                <a:solidFill>
                  <a:schemeClr val="tx1"/>
                </a:solidFill>
                <a:latin typeface="Arial Unicode MS" pitchFamily="34" charset="-128"/>
              </a:defRPr>
            </a:lvl3pPr>
            <a:lvl4pPr marL="1600200" indent="-228600" eaLnBrk="0" hangingPunct="0">
              <a:defRPr>
                <a:solidFill>
                  <a:schemeClr val="tx1"/>
                </a:solidFill>
                <a:latin typeface="Arial Unicode MS" pitchFamily="34" charset="-128"/>
              </a:defRPr>
            </a:lvl4pPr>
            <a:lvl5pPr marL="2057400" indent="-228600" eaLnBrk="0" hangingPunct="0">
              <a:defRPr>
                <a:solidFill>
                  <a:schemeClr val="tx1"/>
                </a:solidFill>
                <a:latin typeface="Arial Unicode MS" pitchFamily="34" charset="-128"/>
              </a:defRPr>
            </a:lvl5pPr>
            <a:lvl6pPr marL="2514600" indent="-228600" eaLnBrk="0" fontAlgn="base" hangingPunct="0">
              <a:spcBef>
                <a:spcPct val="0"/>
              </a:spcBef>
              <a:spcAft>
                <a:spcPct val="0"/>
              </a:spcAft>
              <a:defRPr>
                <a:solidFill>
                  <a:schemeClr val="tx1"/>
                </a:solidFill>
                <a:latin typeface="Arial Unicode MS" pitchFamily="34" charset="-128"/>
              </a:defRPr>
            </a:lvl6pPr>
            <a:lvl7pPr marL="2971800" indent="-228600" eaLnBrk="0" fontAlgn="base" hangingPunct="0">
              <a:spcBef>
                <a:spcPct val="0"/>
              </a:spcBef>
              <a:spcAft>
                <a:spcPct val="0"/>
              </a:spcAft>
              <a:defRPr>
                <a:solidFill>
                  <a:schemeClr val="tx1"/>
                </a:solidFill>
                <a:latin typeface="Arial Unicode MS" pitchFamily="34" charset="-128"/>
              </a:defRPr>
            </a:lvl7pPr>
            <a:lvl8pPr marL="3429000" indent="-228600" eaLnBrk="0" fontAlgn="base" hangingPunct="0">
              <a:spcBef>
                <a:spcPct val="0"/>
              </a:spcBef>
              <a:spcAft>
                <a:spcPct val="0"/>
              </a:spcAft>
              <a:defRPr>
                <a:solidFill>
                  <a:schemeClr val="tx1"/>
                </a:solidFill>
                <a:latin typeface="Arial Unicode MS" pitchFamily="34" charset="-128"/>
              </a:defRPr>
            </a:lvl8pPr>
            <a:lvl9pPr marL="3886200" indent="-228600" eaLnBrk="0" fontAlgn="base" hangingPunct="0">
              <a:spcBef>
                <a:spcPct val="0"/>
              </a:spcBef>
              <a:spcAft>
                <a:spcPct val="0"/>
              </a:spcAft>
              <a:defRPr>
                <a:solidFill>
                  <a:schemeClr val="tx1"/>
                </a:solidFill>
                <a:latin typeface="Arial Unicode MS" pitchFamily="34" charset="-128"/>
              </a:defRPr>
            </a:lvl9pPr>
          </a:lstStyle>
          <a:p>
            <a:pPr eaLnBrk="1" fontAlgn="auto" hangingPunct="1">
              <a:spcBef>
                <a:spcPct val="50000"/>
              </a:spcBef>
              <a:spcAft>
                <a:spcPts val="0"/>
              </a:spcAft>
              <a:defRPr/>
            </a:pPr>
            <a:r>
              <a:rPr lang="es-ES" sz="2000" b="1" dirty="0">
                <a:solidFill>
                  <a:srgbClr val="FF3300"/>
                </a:solidFill>
                <a:latin typeface="Gill Sans MT" panose="020B0502020104020203" pitchFamily="34" charset="0"/>
                <a:cs typeface="+mn-cs"/>
              </a:rPr>
              <a:t>Casos por VDPV</a:t>
            </a:r>
          </a:p>
          <a:p>
            <a:pPr eaLnBrk="1" fontAlgn="auto" hangingPunct="1">
              <a:spcBef>
                <a:spcPct val="50000"/>
              </a:spcBef>
              <a:spcAft>
                <a:spcPts val="0"/>
              </a:spcAft>
              <a:defRPr/>
            </a:pPr>
            <a:r>
              <a:rPr lang="es-ES" dirty="0">
                <a:solidFill>
                  <a:prstClr val="black"/>
                </a:solidFill>
                <a:latin typeface="Gill Sans MT" panose="020B0502020104020203" pitchFamily="34" charset="0"/>
                <a:cs typeface="+mn-cs"/>
              </a:rPr>
              <a:t>Por “virus derivado de vacuna”</a:t>
            </a:r>
          </a:p>
          <a:p>
            <a:pPr eaLnBrk="1" fontAlgn="auto" hangingPunct="1">
              <a:spcBef>
                <a:spcPct val="50000"/>
              </a:spcBef>
              <a:spcAft>
                <a:spcPts val="0"/>
              </a:spcAft>
              <a:defRPr/>
            </a:pPr>
            <a:r>
              <a:rPr lang="es-ES" sz="2000" b="1" dirty="0" err="1">
                <a:solidFill>
                  <a:srgbClr val="FF3300"/>
                </a:solidFill>
                <a:latin typeface="Gill Sans MT" panose="020B0502020104020203" pitchFamily="34" charset="0"/>
                <a:cs typeface="+mn-cs"/>
              </a:rPr>
              <a:t>cVDPV</a:t>
            </a:r>
            <a:r>
              <a:rPr lang="es-ES" dirty="0">
                <a:solidFill>
                  <a:prstClr val="black"/>
                </a:solidFill>
                <a:latin typeface="Gill Sans MT" panose="020B0502020104020203" pitchFamily="34" charset="0"/>
                <a:cs typeface="+mn-cs"/>
              </a:rPr>
              <a:t> (circulante), asociado con bajas coberturas de vacunación</a:t>
            </a:r>
          </a:p>
          <a:p>
            <a:pPr eaLnBrk="1" fontAlgn="auto" hangingPunct="1">
              <a:spcBef>
                <a:spcPct val="50000"/>
              </a:spcBef>
              <a:spcAft>
                <a:spcPts val="0"/>
              </a:spcAft>
              <a:defRPr/>
            </a:pPr>
            <a:r>
              <a:rPr lang="es-ES" sz="2000" b="1" dirty="0" err="1" smtClean="0">
                <a:solidFill>
                  <a:srgbClr val="FF3300"/>
                </a:solidFill>
                <a:latin typeface="Gill Sans MT" panose="020B0502020104020203" pitchFamily="34" charset="0"/>
                <a:cs typeface="+mn-cs"/>
              </a:rPr>
              <a:t>iVDPV</a:t>
            </a:r>
            <a:r>
              <a:rPr lang="es-ES" sz="2000" b="1" dirty="0" smtClean="0">
                <a:solidFill>
                  <a:srgbClr val="FF3300"/>
                </a:solidFill>
                <a:latin typeface="Gill Sans MT" panose="020B0502020104020203" pitchFamily="34" charset="0"/>
                <a:cs typeface="+mn-cs"/>
              </a:rPr>
              <a:t> </a:t>
            </a:r>
            <a:r>
              <a:rPr lang="es-ES" dirty="0">
                <a:solidFill>
                  <a:prstClr val="black"/>
                </a:solidFill>
                <a:latin typeface="Gill Sans MT" panose="020B0502020104020203" pitchFamily="34" charset="0"/>
                <a:cs typeface="+mn-cs"/>
              </a:rPr>
              <a:t>(inmunodeficiencia), </a:t>
            </a:r>
          </a:p>
          <a:p>
            <a:pPr eaLnBrk="1" fontAlgn="auto" hangingPunct="1">
              <a:spcBef>
                <a:spcPct val="50000"/>
              </a:spcBef>
              <a:spcAft>
                <a:spcPts val="0"/>
              </a:spcAft>
              <a:defRPr/>
            </a:pPr>
            <a:r>
              <a:rPr lang="es-ES" dirty="0">
                <a:solidFill>
                  <a:prstClr val="black"/>
                </a:solidFill>
                <a:latin typeface="Gill Sans MT" panose="020B0502020104020203" pitchFamily="34" charset="0"/>
                <a:cs typeface="+mn-cs"/>
              </a:rPr>
              <a:t>Asociado con pacientes que tienen </a:t>
            </a:r>
            <a:r>
              <a:rPr lang="es-ES" dirty="0" smtClean="0">
                <a:solidFill>
                  <a:prstClr val="black"/>
                </a:solidFill>
                <a:latin typeface="Gill Sans MT" panose="020B0502020104020203" pitchFamily="34" charset="0"/>
                <a:cs typeface="+mn-cs"/>
              </a:rPr>
              <a:t>inmunodeficiencia</a:t>
            </a:r>
          </a:p>
          <a:p>
            <a:pPr eaLnBrk="1" fontAlgn="auto" hangingPunct="1">
              <a:spcBef>
                <a:spcPct val="50000"/>
              </a:spcBef>
              <a:spcAft>
                <a:spcPts val="0"/>
              </a:spcAft>
              <a:defRPr/>
            </a:pPr>
            <a:r>
              <a:rPr lang="es-ES" sz="2000" b="1" dirty="0" err="1" smtClean="0">
                <a:solidFill>
                  <a:srgbClr val="FF3300"/>
                </a:solidFill>
                <a:latin typeface="Gill Sans MT" panose="020B0502020104020203" pitchFamily="34" charset="0"/>
                <a:cs typeface="+mn-cs"/>
              </a:rPr>
              <a:t>aVDPV</a:t>
            </a:r>
            <a:r>
              <a:rPr lang="es-ES" sz="2000" b="1" dirty="0" smtClean="0">
                <a:solidFill>
                  <a:srgbClr val="FF3300"/>
                </a:solidFill>
                <a:latin typeface="Gill Sans MT" panose="020B0502020104020203" pitchFamily="34" charset="0"/>
                <a:cs typeface="+mn-cs"/>
              </a:rPr>
              <a:t> </a:t>
            </a:r>
            <a:r>
              <a:rPr lang="es-ES" dirty="0" smtClean="0">
                <a:solidFill>
                  <a:prstClr val="black"/>
                </a:solidFill>
                <a:latin typeface="Gill Sans MT" panose="020B0502020104020203" pitchFamily="34" charset="0"/>
                <a:cs typeface="+mn-cs"/>
              </a:rPr>
              <a:t>(ambiguos)</a:t>
            </a:r>
            <a:endParaRPr lang="es-ES" dirty="0">
              <a:solidFill>
                <a:prstClr val="black"/>
              </a:solidFill>
              <a:latin typeface="Gill Sans MT" panose="020B0502020104020203" pitchFamily="34" charset="0"/>
              <a:cs typeface="+mn-cs"/>
            </a:endParaRPr>
          </a:p>
        </p:txBody>
      </p:sp>
      <p:sp>
        <p:nvSpPr>
          <p:cNvPr id="18444" name="Line 19"/>
          <p:cNvSpPr>
            <a:spLocks noChangeShapeType="1"/>
          </p:cNvSpPr>
          <p:nvPr/>
        </p:nvSpPr>
        <p:spPr bwMode="auto">
          <a:xfrm flipH="1">
            <a:off x="3859213" y="1995488"/>
            <a:ext cx="762000" cy="78898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PE"/>
          </a:p>
        </p:txBody>
      </p:sp>
      <p:sp>
        <p:nvSpPr>
          <p:cNvPr id="18445" name="Line 20"/>
          <p:cNvSpPr>
            <a:spLocks noChangeShapeType="1"/>
          </p:cNvSpPr>
          <p:nvPr/>
        </p:nvSpPr>
        <p:spPr bwMode="auto">
          <a:xfrm>
            <a:off x="6484938" y="2133600"/>
            <a:ext cx="928687" cy="65087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PE"/>
          </a:p>
        </p:txBody>
      </p:sp>
      <p:sp>
        <p:nvSpPr>
          <p:cNvPr id="14" name="Rectángulo 13"/>
          <p:cNvSpPr/>
          <p:nvPr/>
        </p:nvSpPr>
        <p:spPr>
          <a:xfrm>
            <a:off x="6438507" y="6240544"/>
            <a:ext cx="2705493" cy="61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42187464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s-ES" sz="3600" b="1" dirty="0" smtClean="0">
                <a:solidFill>
                  <a:srgbClr val="E46C0A"/>
                </a:solidFill>
                <a:latin typeface="Century Gothic"/>
                <a:ea typeface="ＭＳ Ｐゴシック" charset="0"/>
                <a:cs typeface="+mn-cs"/>
              </a:rPr>
              <a:t>Vigilancia de PFA</a:t>
            </a:r>
            <a:endParaRPr lang="es-ES" sz="3600" b="1" dirty="0">
              <a:solidFill>
                <a:srgbClr val="E46C0A"/>
              </a:solidFill>
              <a:latin typeface="Century Gothic"/>
              <a:ea typeface="ＭＳ Ｐゴシック" charset="0"/>
              <a:cs typeface="+mn-cs"/>
            </a:endParaRPr>
          </a:p>
        </p:txBody>
      </p:sp>
      <p:sp>
        <p:nvSpPr>
          <p:cNvPr id="3" name="Content Placeholder 2"/>
          <p:cNvSpPr>
            <a:spLocks noGrp="1"/>
          </p:cNvSpPr>
          <p:nvPr>
            <p:ph idx="1"/>
          </p:nvPr>
        </p:nvSpPr>
        <p:spPr>
          <a:xfrm>
            <a:off x="304800" y="1600200"/>
            <a:ext cx="8610600" cy="4953000"/>
          </a:xfrm>
        </p:spPr>
        <p:txBody>
          <a:bodyPr>
            <a:normAutofit/>
          </a:bodyPr>
          <a:lstStyle/>
          <a:p>
            <a:pPr marL="0" fontAlgn="base">
              <a:lnSpc>
                <a:spcPts val="2200"/>
              </a:lnSpc>
              <a:spcBef>
                <a:spcPts val="0"/>
              </a:spcBef>
              <a:spcAft>
                <a:spcPct val="0"/>
              </a:spcAft>
              <a:buClr>
                <a:srgbClr val="00B0F0"/>
              </a:buClr>
              <a:buSzPct val="150000"/>
              <a:buFont typeface="Arial" charset="0"/>
              <a:buChar char="•"/>
            </a:pPr>
            <a:endParaRPr lang="es-ES_tradnl" sz="2400" dirty="0" smtClean="0">
              <a:solidFill>
                <a:schemeClr val="accent1">
                  <a:lumMod val="50000"/>
                </a:schemeClr>
              </a:solidFill>
              <a:latin typeface="Century Gothic"/>
              <a:ea typeface="ＭＳ Ｐゴシック" charset="0"/>
            </a:endParaRPr>
          </a:p>
          <a:p>
            <a:pPr marL="0" indent="0" fontAlgn="base">
              <a:spcBef>
                <a:spcPts val="0"/>
              </a:spcBef>
              <a:spcAft>
                <a:spcPct val="0"/>
              </a:spcAft>
              <a:buClr>
                <a:srgbClr val="00B0F0"/>
              </a:buClr>
              <a:buSzPct val="150000"/>
              <a:buNone/>
            </a:pPr>
            <a:r>
              <a:rPr lang="es-ES_tradnl" sz="2400" dirty="0" smtClean="0">
                <a:solidFill>
                  <a:schemeClr val="accent1">
                    <a:lumMod val="50000"/>
                  </a:schemeClr>
                </a:solidFill>
                <a:ea typeface="ＭＳ Ｐゴシック" charset="0"/>
              </a:rPr>
              <a:t>Seguirá </a:t>
            </a:r>
            <a:r>
              <a:rPr lang="es-ES_tradnl" sz="2400" dirty="0">
                <a:solidFill>
                  <a:schemeClr val="accent1">
                    <a:lumMod val="50000"/>
                  </a:schemeClr>
                </a:solidFill>
                <a:ea typeface="ＭＳ Ｐゴシック" charset="0"/>
              </a:rPr>
              <a:t>siendo el </a:t>
            </a:r>
            <a:r>
              <a:rPr lang="es-ES_tradnl" sz="2400" b="1" dirty="0">
                <a:solidFill>
                  <a:srgbClr val="E46C0A"/>
                </a:solidFill>
                <a:ea typeface="ＭＳ Ｐゴシック" charset="0"/>
              </a:rPr>
              <a:t>mecanismo prioritario para la </a:t>
            </a:r>
            <a:r>
              <a:rPr lang="es-ES_tradnl" sz="2400" b="1" dirty="0" smtClean="0">
                <a:solidFill>
                  <a:srgbClr val="E46C0A"/>
                </a:solidFill>
                <a:ea typeface="ＭＳ Ｐゴシック" charset="0"/>
              </a:rPr>
              <a:t>detección </a:t>
            </a:r>
            <a:r>
              <a:rPr lang="es-ES_tradnl" sz="2400" dirty="0">
                <a:solidFill>
                  <a:schemeClr val="accent1">
                    <a:lumMod val="50000"/>
                  </a:schemeClr>
                </a:solidFill>
                <a:ea typeface="ＭＳ Ｐゴシック" charset="0"/>
              </a:rPr>
              <a:t>de circulación </a:t>
            </a:r>
            <a:r>
              <a:rPr lang="es-ES_tradnl" sz="2400" dirty="0" smtClean="0">
                <a:solidFill>
                  <a:schemeClr val="accent1">
                    <a:lumMod val="50000"/>
                  </a:schemeClr>
                </a:solidFill>
                <a:ea typeface="ＭＳ Ｐゴシック" charset="0"/>
              </a:rPr>
              <a:t>de los poliovirus:</a:t>
            </a:r>
          </a:p>
          <a:p>
            <a:pPr marL="0" indent="0" fontAlgn="base">
              <a:lnSpc>
                <a:spcPts val="2200"/>
              </a:lnSpc>
              <a:spcBef>
                <a:spcPts val="0"/>
              </a:spcBef>
              <a:spcAft>
                <a:spcPct val="0"/>
              </a:spcAft>
              <a:buClr>
                <a:srgbClr val="00B0F0"/>
              </a:buClr>
              <a:buSzPct val="150000"/>
              <a:buNone/>
            </a:pPr>
            <a:endParaRPr lang="es-ES_tradnl" sz="2400" dirty="0">
              <a:solidFill>
                <a:schemeClr val="accent1">
                  <a:lumMod val="50000"/>
                </a:schemeClr>
              </a:solidFill>
              <a:ea typeface="ＭＳ Ｐゴシック" charset="0"/>
            </a:endParaRPr>
          </a:p>
          <a:p>
            <a:pPr fontAlgn="base">
              <a:lnSpc>
                <a:spcPts val="2200"/>
              </a:lnSpc>
              <a:spcBef>
                <a:spcPts val="0"/>
              </a:spcBef>
              <a:spcAft>
                <a:spcPct val="0"/>
              </a:spcAft>
              <a:buClr>
                <a:srgbClr val="00B0F0"/>
              </a:buClr>
              <a:buSzPct val="150000"/>
            </a:pPr>
            <a:r>
              <a:rPr lang="es-ES" sz="2400" dirty="0">
                <a:solidFill>
                  <a:schemeClr val="accent1">
                    <a:lumMod val="50000"/>
                  </a:schemeClr>
                </a:solidFill>
                <a:ea typeface="ＭＳ Ｐゴシック" charset="0"/>
              </a:rPr>
              <a:t>Toda persona menor de 15 años de edad que presente parálisis flácida aguda, </a:t>
            </a:r>
            <a:r>
              <a:rPr lang="es-ES" sz="2400" dirty="0" smtClean="0">
                <a:solidFill>
                  <a:schemeClr val="accent1">
                    <a:lumMod val="50000"/>
                  </a:schemeClr>
                </a:solidFill>
                <a:ea typeface="ＭＳ Ｐゴシック" charset="0"/>
              </a:rPr>
              <a:t>por cualquier </a:t>
            </a:r>
            <a:r>
              <a:rPr lang="es-ES" sz="2400" dirty="0">
                <a:solidFill>
                  <a:schemeClr val="accent1">
                    <a:lumMod val="50000"/>
                  </a:schemeClr>
                </a:solidFill>
                <a:ea typeface="ＭＳ Ｐゴシック" charset="0"/>
              </a:rPr>
              <a:t>razón, excepto traumatismo grave, </a:t>
            </a:r>
            <a:r>
              <a:rPr lang="es-ES" sz="2400" dirty="0" smtClean="0">
                <a:solidFill>
                  <a:schemeClr val="accent1">
                    <a:lumMod val="50000"/>
                  </a:schemeClr>
                </a:solidFill>
                <a:ea typeface="ＭＳ Ｐゴシック" charset="0"/>
              </a:rPr>
              <a:t> o</a:t>
            </a:r>
          </a:p>
          <a:p>
            <a:pPr fontAlgn="base">
              <a:lnSpc>
                <a:spcPts val="2200"/>
              </a:lnSpc>
              <a:spcBef>
                <a:spcPts val="0"/>
              </a:spcBef>
              <a:spcAft>
                <a:spcPct val="0"/>
              </a:spcAft>
              <a:buClr>
                <a:srgbClr val="00B0F0"/>
              </a:buClr>
              <a:buSzPct val="150000"/>
            </a:pPr>
            <a:endParaRPr lang="es-ES" sz="2400" dirty="0" smtClean="0">
              <a:solidFill>
                <a:schemeClr val="accent1">
                  <a:lumMod val="50000"/>
                </a:schemeClr>
              </a:solidFill>
              <a:ea typeface="ＭＳ Ｐゴシック" charset="0"/>
            </a:endParaRPr>
          </a:p>
          <a:p>
            <a:pPr fontAlgn="base">
              <a:lnSpc>
                <a:spcPts val="2200"/>
              </a:lnSpc>
              <a:spcBef>
                <a:spcPts val="0"/>
              </a:spcBef>
              <a:spcAft>
                <a:spcPct val="0"/>
              </a:spcAft>
              <a:buClr>
                <a:srgbClr val="00B0F0"/>
              </a:buClr>
              <a:buSzPct val="150000"/>
            </a:pPr>
            <a:r>
              <a:rPr lang="es-ES" sz="2400" dirty="0">
                <a:solidFill>
                  <a:schemeClr val="accent1">
                    <a:lumMod val="50000"/>
                  </a:schemeClr>
                </a:solidFill>
                <a:ea typeface="ＭＳ Ｐゴシック" charset="0"/>
              </a:rPr>
              <a:t>T</a:t>
            </a:r>
            <a:r>
              <a:rPr lang="es-ES" sz="2400" dirty="0" smtClean="0">
                <a:solidFill>
                  <a:schemeClr val="accent1">
                    <a:lumMod val="50000"/>
                  </a:schemeClr>
                </a:solidFill>
                <a:ea typeface="ＭＳ Ｐゴシック" charset="0"/>
              </a:rPr>
              <a:t>oda </a:t>
            </a:r>
            <a:r>
              <a:rPr lang="es-ES" sz="2400" dirty="0">
                <a:solidFill>
                  <a:schemeClr val="accent1">
                    <a:lumMod val="50000"/>
                  </a:schemeClr>
                </a:solidFill>
                <a:ea typeface="ＭＳ Ｐゴシック" charset="0"/>
              </a:rPr>
              <a:t>persona de cualquier edad </a:t>
            </a:r>
            <a:r>
              <a:rPr lang="es-ES" sz="2400" dirty="0" smtClean="0">
                <a:solidFill>
                  <a:schemeClr val="accent1">
                    <a:lumMod val="50000"/>
                  </a:schemeClr>
                </a:solidFill>
                <a:ea typeface="ＭＳ Ｐゴシック" charset="0"/>
              </a:rPr>
              <a:t>en la </a:t>
            </a:r>
            <a:r>
              <a:rPr lang="es-ES" sz="2400" dirty="0">
                <a:solidFill>
                  <a:schemeClr val="accent1">
                    <a:lumMod val="50000"/>
                  </a:schemeClr>
                </a:solidFill>
                <a:ea typeface="ＭＳ Ｐゴシック" charset="0"/>
              </a:rPr>
              <a:t>que se sospeche poliomielitis</a:t>
            </a:r>
            <a:r>
              <a:rPr lang="es-ES" sz="2400" dirty="0" smtClean="0">
                <a:solidFill>
                  <a:schemeClr val="accent1">
                    <a:lumMod val="50000"/>
                  </a:schemeClr>
                </a:solidFill>
                <a:ea typeface="ＭＳ Ｐゴシック" charset="0"/>
              </a:rPr>
              <a:t>.</a:t>
            </a:r>
          </a:p>
          <a:p>
            <a:pPr marL="0" indent="0" fontAlgn="base">
              <a:lnSpc>
                <a:spcPts val="2200"/>
              </a:lnSpc>
              <a:spcBef>
                <a:spcPts val="0"/>
              </a:spcBef>
              <a:spcAft>
                <a:spcPct val="0"/>
              </a:spcAft>
              <a:buClr>
                <a:srgbClr val="00B0F0"/>
              </a:buClr>
              <a:buSzPct val="150000"/>
              <a:buNone/>
            </a:pPr>
            <a:endParaRPr lang="es-ES" sz="2400" dirty="0">
              <a:solidFill>
                <a:schemeClr val="accent1">
                  <a:lumMod val="50000"/>
                </a:schemeClr>
              </a:solidFill>
              <a:ea typeface="ＭＳ Ｐゴシック" charset="0"/>
            </a:endParaRPr>
          </a:p>
          <a:p>
            <a:pPr marL="0" indent="0" fontAlgn="base">
              <a:lnSpc>
                <a:spcPts val="2200"/>
              </a:lnSpc>
              <a:spcBef>
                <a:spcPts val="0"/>
              </a:spcBef>
              <a:spcAft>
                <a:spcPct val="0"/>
              </a:spcAft>
              <a:buClr>
                <a:srgbClr val="00B0F0"/>
              </a:buClr>
              <a:buSzPct val="150000"/>
              <a:buNone/>
            </a:pPr>
            <a:r>
              <a:rPr lang="es-ES" sz="2400" b="1" dirty="0" smtClean="0">
                <a:solidFill>
                  <a:schemeClr val="accent1">
                    <a:lumMod val="50000"/>
                  </a:schemeClr>
                </a:solidFill>
                <a:ea typeface="ＭＳ Ｐゴシック" charset="0"/>
              </a:rPr>
              <a:t>Brotes de PFA </a:t>
            </a:r>
            <a:r>
              <a:rPr lang="es-ES" sz="2400" dirty="0" smtClean="0">
                <a:solidFill>
                  <a:schemeClr val="accent1">
                    <a:lumMod val="50000"/>
                  </a:schemeClr>
                </a:solidFill>
                <a:ea typeface="ＭＳ Ｐゴシック" charset="0"/>
              </a:rPr>
              <a:t>deben ser investigados para descartar el diagnóstico de polio</a:t>
            </a:r>
            <a:endParaRPr lang="es-ES_tradnl" sz="2400" dirty="0">
              <a:solidFill>
                <a:schemeClr val="accent1">
                  <a:lumMod val="50000"/>
                </a:schemeClr>
              </a:solidFill>
              <a:ea typeface="ＭＳ Ｐゴシック" charset="0"/>
            </a:endParaRPr>
          </a:p>
          <a:p>
            <a:pPr indent="0" fontAlgn="base">
              <a:lnSpc>
                <a:spcPts val="2200"/>
              </a:lnSpc>
              <a:spcBef>
                <a:spcPts val="0"/>
              </a:spcBef>
              <a:spcAft>
                <a:spcPct val="0"/>
              </a:spcAft>
              <a:buClr>
                <a:srgbClr val="00B0F0"/>
              </a:buClr>
              <a:buSzPct val="150000"/>
              <a:buNone/>
            </a:pPr>
            <a:r>
              <a:rPr lang="es-ES_tradnl" sz="2400" dirty="0" smtClean="0">
                <a:solidFill>
                  <a:schemeClr val="accent1">
                    <a:lumMod val="50000"/>
                  </a:schemeClr>
                </a:solidFill>
                <a:ea typeface="ＭＳ Ｐゴシック" charset="0"/>
              </a:rPr>
              <a:t> </a:t>
            </a:r>
            <a:endParaRPr lang="es-ES_tradnl" sz="2400" dirty="0">
              <a:solidFill>
                <a:schemeClr val="accent1">
                  <a:lumMod val="50000"/>
                </a:schemeClr>
              </a:solidFill>
              <a:ea typeface="ＭＳ Ｐゴシック" charset="0"/>
            </a:endParaRPr>
          </a:p>
          <a:p>
            <a:pPr marL="0" indent="0" fontAlgn="base">
              <a:lnSpc>
                <a:spcPts val="2200"/>
              </a:lnSpc>
              <a:spcBef>
                <a:spcPts val="0"/>
              </a:spcBef>
              <a:spcAft>
                <a:spcPct val="0"/>
              </a:spcAft>
              <a:buClr>
                <a:srgbClr val="00B0F0"/>
              </a:buClr>
              <a:buSzPct val="150000"/>
              <a:buNone/>
            </a:pPr>
            <a:r>
              <a:rPr lang="es-ES_tradnl" sz="2400" dirty="0">
                <a:solidFill>
                  <a:schemeClr val="accent1">
                    <a:lumMod val="50000"/>
                  </a:schemeClr>
                </a:solidFill>
                <a:ea typeface="ＭＳ Ｐゴシック" charset="0"/>
              </a:rPr>
              <a:t>La </a:t>
            </a:r>
            <a:r>
              <a:rPr lang="es-ES_tradnl" sz="2400" b="1" dirty="0">
                <a:solidFill>
                  <a:schemeClr val="accent1">
                    <a:lumMod val="50000"/>
                  </a:schemeClr>
                </a:solidFill>
                <a:ea typeface="ＭＳ Ｐゴシック" charset="0"/>
              </a:rPr>
              <a:t>vigilancia ambiental </a:t>
            </a:r>
            <a:r>
              <a:rPr lang="es-ES_tradnl" sz="2400" dirty="0">
                <a:solidFill>
                  <a:schemeClr val="accent1">
                    <a:lumMod val="50000"/>
                  </a:schemeClr>
                </a:solidFill>
                <a:ea typeface="ＭＳ Ｐゴシック" charset="0"/>
              </a:rPr>
              <a:t>complementará la vigilancia de PFA en algunas </a:t>
            </a:r>
            <a:r>
              <a:rPr lang="es-ES_tradnl" sz="2400" b="1" dirty="0">
                <a:solidFill>
                  <a:schemeClr val="accent1">
                    <a:lumMod val="50000"/>
                  </a:schemeClr>
                </a:solidFill>
                <a:ea typeface="ＭＳ Ｐゴシック" charset="0"/>
              </a:rPr>
              <a:t>áreas seleccionadas</a:t>
            </a:r>
            <a:r>
              <a:rPr lang="es-ES_tradnl" sz="2400" dirty="0">
                <a:solidFill>
                  <a:srgbClr val="0E299E"/>
                </a:solidFill>
              </a:rPr>
              <a:t>.</a:t>
            </a:r>
          </a:p>
          <a:p>
            <a:pPr marL="0" lvl="0" indent="0" fontAlgn="base">
              <a:spcAft>
                <a:spcPct val="0"/>
              </a:spcAft>
              <a:buNone/>
            </a:pPr>
            <a:endParaRPr lang="es-ES" sz="2400" dirty="0" smtClean="0">
              <a:solidFill>
                <a:schemeClr val="accent1">
                  <a:lumMod val="75000"/>
                </a:schemeClr>
              </a:solidFill>
              <a:latin typeface="Palatino Linotype" panose="02040502050505030304" pitchFamily="18" charset="0"/>
              <a:ea typeface="ＭＳ Ｐゴシック" charset="0"/>
            </a:endParaRPr>
          </a:p>
          <a:p>
            <a:pPr marL="0" lvl="0" indent="0" fontAlgn="base">
              <a:spcAft>
                <a:spcPct val="0"/>
              </a:spcAft>
              <a:buNone/>
            </a:pPr>
            <a:endParaRPr lang="es-ES" sz="2400" dirty="0">
              <a:solidFill>
                <a:schemeClr val="accent1">
                  <a:lumMod val="75000"/>
                </a:schemeClr>
              </a:solidFill>
              <a:latin typeface="Palatino Linotype" panose="02040502050505030304" pitchFamily="18" charset="0"/>
              <a:ea typeface="ＭＳ Ｐゴシック" charset="0"/>
            </a:endParaRPr>
          </a:p>
          <a:p>
            <a:pPr marL="0" lvl="0" indent="0" fontAlgn="base">
              <a:spcAft>
                <a:spcPct val="0"/>
              </a:spcAft>
              <a:buNone/>
            </a:pPr>
            <a:endParaRPr lang="es-ES" sz="2400" dirty="0" smtClean="0">
              <a:solidFill>
                <a:schemeClr val="accent1">
                  <a:lumMod val="75000"/>
                </a:schemeClr>
              </a:solidFill>
              <a:latin typeface="Palatino Linotype" panose="02040502050505030304" pitchFamily="18" charset="0"/>
              <a:ea typeface="ＭＳ Ｐゴシック" charset="0"/>
            </a:endParaRPr>
          </a:p>
          <a:p>
            <a:pPr marL="0" lvl="0" indent="0" fontAlgn="base">
              <a:spcAft>
                <a:spcPct val="0"/>
              </a:spcAft>
              <a:buNone/>
            </a:pPr>
            <a:endParaRPr lang="es-ES" sz="2400" dirty="0">
              <a:solidFill>
                <a:schemeClr val="accent1">
                  <a:lumMod val="75000"/>
                </a:schemeClr>
              </a:solidFill>
              <a:latin typeface="Palatino Linotype" panose="02040502050505030304" pitchFamily="18" charset="0"/>
              <a:ea typeface="ＭＳ Ｐゴシック" charset="0"/>
            </a:endParaRPr>
          </a:p>
          <a:p>
            <a:pPr lvl="0" fontAlgn="base">
              <a:spcAft>
                <a:spcPct val="0"/>
              </a:spcAft>
              <a:buFont typeface="Arial" charset="0"/>
              <a:buChar char="•"/>
            </a:pPr>
            <a:endParaRPr lang="es-ES" sz="2400" dirty="0">
              <a:solidFill>
                <a:schemeClr val="accent1">
                  <a:lumMod val="75000"/>
                </a:schemeClr>
              </a:solidFill>
              <a:latin typeface="Century Gothic"/>
              <a:ea typeface="ＭＳ Ｐゴシック" charset="0"/>
            </a:endParaRPr>
          </a:p>
          <a:p>
            <a:endParaRPr lang="en-US" sz="2400" dirty="0"/>
          </a:p>
        </p:txBody>
      </p:sp>
      <p:sp>
        <p:nvSpPr>
          <p:cNvPr id="4" name="Rectángulo 3"/>
          <p:cNvSpPr/>
          <p:nvPr/>
        </p:nvSpPr>
        <p:spPr>
          <a:xfrm>
            <a:off x="6438507" y="6240544"/>
            <a:ext cx="2705493" cy="61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5412110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1143000"/>
          </a:xfrm>
        </p:spPr>
        <p:txBody>
          <a:bodyPr>
            <a:normAutofit/>
          </a:bodyPr>
          <a:lstStyle/>
          <a:p>
            <a:pPr algn="l">
              <a:lnSpc>
                <a:spcPct val="100000"/>
              </a:lnSpc>
            </a:pPr>
            <a:r>
              <a:rPr lang="es-ES" sz="3200" b="1" dirty="0" smtClean="0">
                <a:solidFill>
                  <a:srgbClr val="0070C0"/>
                </a:solidFill>
                <a:effectLst>
                  <a:outerShdw blurRad="63500" dist="38100" dir="5400000" algn="t" rotWithShape="0">
                    <a:prstClr val="black">
                      <a:alpha val="25000"/>
                    </a:prstClr>
                  </a:outerShdw>
                </a:effectLst>
                <a:latin typeface="Palatino Linotype"/>
              </a:rPr>
              <a:t>Indicadores de calidad de la vigilancia de PFA, Región de Américas, 1988 – 2015*</a:t>
            </a:r>
            <a:endParaRPr lang="es-ES" sz="3200" b="1" dirty="0">
              <a:solidFill>
                <a:srgbClr val="0070C0"/>
              </a:solidFill>
            </a:endParaRPr>
          </a:p>
        </p:txBody>
      </p:sp>
      <p:sp>
        <p:nvSpPr>
          <p:cNvPr id="6" name="TextBox 5"/>
          <p:cNvSpPr txBox="1"/>
          <p:nvPr/>
        </p:nvSpPr>
        <p:spPr>
          <a:xfrm>
            <a:off x="298828" y="1447800"/>
            <a:ext cx="4806572" cy="2595582"/>
          </a:xfrm>
          <a:prstGeom prst="rect">
            <a:avLst/>
          </a:prstGeom>
          <a:noFill/>
          <a:ln>
            <a:solidFill>
              <a:srgbClr val="0070C0"/>
            </a:solidFill>
          </a:ln>
        </p:spPr>
        <p:txBody>
          <a:bodyPr wrap="none" rtlCol="0">
            <a:spAutoFit/>
          </a:bodyPr>
          <a:lstStyle/>
          <a:p>
            <a:pPr>
              <a:lnSpc>
                <a:spcPts val="1400"/>
              </a:lnSpc>
              <a:spcBef>
                <a:spcPts val="0"/>
              </a:spcBef>
              <a:buClr>
                <a:srgbClr val="0099CC"/>
              </a:buClr>
              <a:buSzPct val="150000"/>
              <a:buFontTx/>
              <a:buChar char="•"/>
              <a:defRPr/>
            </a:pPr>
            <a:endParaRPr lang="es-ES" sz="1400" dirty="0">
              <a:solidFill>
                <a:srgbClr val="000066"/>
              </a:solidFill>
              <a:latin typeface="Calibri" pitchFamily="34" charset="0"/>
              <a:ea typeface="ＭＳ Ｐゴシック" pitchFamily="34" charset="-128"/>
            </a:endParaRPr>
          </a:p>
          <a:p>
            <a:pPr>
              <a:spcBef>
                <a:spcPts val="0"/>
              </a:spcBef>
              <a:buClr>
                <a:srgbClr val="0099CC"/>
              </a:buClr>
              <a:buSzPct val="150000"/>
              <a:buFontTx/>
              <a:buChar char="•"/>
              <a:defRPr/>
            </a:pPr>
            <a:r>
              <a:rPr lang="es-ES" sz="1400" dirty="0" smtClean="0">
                <a:solidFill>
                  <a:srgbClr val="000066"/>
                </a:solidFill>
                <a:latin typeface="Calibri" pitchFamily="34" charset="0"/>
                <a:ea typeface="ＭＳ Ｐゴシック" pitchFamily="34" charset="-128"/>
              </a:rPr>
              <a:t> La </a:t>
            </a:r>
            <a:r>
              <a:rPr lang="es-ES" sz="1400" dirty="0">
                <a:solidFill>
                  <a:srgbClr val="000066"/>
                </a:solidFill>
                <a:latin typeface="Calibri" pitchFamily="34" charset="0"/>
                <a:ea typeface="ＭＳ Ｐゴシック" pitchFamily="34" charset="-128"/>
              </a:rPr>
              <a:t>tasa de notificación </a:t>
            </a:r>
            <a:r>
              <a:rPr lang="es-ES" sz="1400" dirty="0" smtClean="0">
                <a:solidFill>
                  <a:srgbClr val="000066"/>
                </a:solidFill>
                <a:latin typeface="Calibri" pitchFamily="34" charset="0"/>
                <a:ea typeface="ＭＳ Ｐゴシック" pitchFamily="34" charset="-128"/>
              </a:rPr>
              <a:t>de casos ha </a:t>
            </a:r>
            <a:r>
              <a:rPr lang="es-ES" sz="1400" dirty="0">
                <a:solidFill>
                  <a:srgbClr val="000066"/>
                </a:solidFill>
                <a:latin typeface="Calibri" pitchFamily="34" charset="0"/>
                <a:ea typeface="ＭＳ Ｐゴシック" pitchFamily="34" charset="-128"/>
              </a:rPr>
              <a:t>sido </a:t>
            </a:r>
            <a:r>
              <a:rPr lang="es-ES" sz="1400" dirty="0" smtClean="0">
                <a:solidFill>
                  <a:srgbClr val="000066"/>
                </a:solidFill>
                <a:latin typeface="Calibri" pitchFamily="34" charset="0"/>
                <a:ea typeface="ＭＳ Ｐゴシック" pitchFamily="34" charset="-128"/>
              </a:rPr>
              <a:t>alcanzada</a:t>
            </a:r>
          </a:p>
          <a:p>
            <a:pPr marL="169863" indent="-169863">
              <a:spcBef>
                <a:spcPts val="0"/>
              </a:spcBef>
              <a:buClr>
                <a:srgbClr val="0099CC"/>
              </a:buClr>
              <a:buSzPct val="150000"/>
              <a:defRPr/>
            </a:pPr>
            <a:r>
              <a:rPr lang="es-ES" sz="1400" dirty="0" smtClean="0">
                <a:solidFill>
                  <a:srgbClr val="000066"/>
                </a:solidFill>
                <a:latin typeface="Calibri" pitchFamily="34" charset="0"/>
                <a:ea typeface="ＭＳ Ｐゴシック" pitchFamily="34" charset="-128"/>
              </a:rPr>
              <a:t>	en </a:t>
            </a:r>
            <a:r>
              <a:rPr lang="es-ES" sz="1400" dirty="0">
                <a:solidFill>
                  <a:srgbClr val="000066"/>
                </a:solidFill>
                <a:latin typeface="Calibri" pitchFamily="34" charset="0"/>
                <a:ea typeface="ＭＳ Ｐゴシック" pitchFamily="34" charset="-128"/>
              </a:rPr>
              <a:t>la región desde </a:t>
            </a:r>
            <a:r>
              <a:rPr lang="es-ES" sz="1400" dirty="0" smtClean="0">
                <a:solidFill>
                  <a:srgbClr val="000066"/>
                </a:solidFill>
                <a:latin typeface="Calibri" pitchFamily="34" charset="0"/>
                <a:ea typeface="ＭＳ Ｐゴシック" pitchFamily="34" charset="-128"/>
              </a:rPr>
              <a:t>1988.</a:t>
            </a:r>
            <a:endParaRPr lang="es-ES" sz="1400" dirty="0">
              <a:solidFill>
                <a:srgbClr val="000066"/>
              </a:solidFill>
              <a:latin typeface="Calibri" pitchFamily="34" charset="0"/>
              <a:ea typeface="ＭＳ Ｐゴシック" pitchFamily="34" charset="-128"/>
            </a:endParaRPr>
          </a:p>
          <a:p>
            <a:pPr>
              <a:lnSpc>
                <a:spcPts val="1400"/>
              </a:lnSpc>
              <a:spcBef>
                <a:spcPts val="0"/>
              </a:spcBef>
              <a:buClr>
                <a:srgbClr val="0099CC"/>
              </a:buClr>
              <a:buSzPct val="150000"/>
              <a:buFontTx/>
              <a:buChar char="•"/>
              <a:defRPr/>
            </a:pPr>
            <a:endParaRPr lang="es-ES" sz="1400" dirty="0">
              <a:solidFill>
                <a:srgbClr val="000066"/>
              </a:solidFill>
              <a:latin typeface="Calibri" pitchFamily="34" charset="0"/>
              <a:ea typeface="ＭＳ Ｐゴシック" pitchFamily="34" charset="-128"/>
            </a:endParaRPr>
          </a:p>
          <a:p>
            <a:pPr>
              <a:spcBef>
                <a:spcPts val="0"/>
              </a:spcBef>
              <a:buClr>
                <a:srgbClr val="0099CC"/>
              </a:buClr>
              <a:buSzPct val="150000"/>
              <a:buFontTx/>
              <a:buChar char="•"/>
              <a:defRPr/>
            </a:pPr>
            <a:r>
              <a:rPr lang="es-ES" sz="1400" dirty="0" smtClean="0">
                <a:solidFill>
                  <a:srgbClr val="000066"/>
                </a:solidFill>
                <a:latin typeface="Calibri" pitchFamily="34" charset="0"/>
                <a:ea typeface="ＭＳ Ｐゴシック" pitchFamily="34" charset="-128"/>
              </a:rPr>
              <a:t>% de casos </a:t>
            </a:r>
            <a:r>
              <a:rPr lang="es-ES" sz="1400" dirty="0">
                <a:solidFill>
                  <a:srgbClr val="000066"/>
                </a:solidFill>
                <a:latin typeface="Calibri" pitchFamily="34" charset="0"/>
                <a:ea typeface="ＭＳ Ｐゴシック" pitchFamily="34" charset="-128"/>
              </a:rPr>
              <a:t>de PFA con muestras adecuadas </a:t>
            </a:r>
            <a:r>
              <a:rPr lang="es-ES" sz="1400" dirty="0" smtClean="0">
                <a:solidFill>
                  <a:srgbClr val="000066"/>
                </a:solidFill>
                <a:latin typeface="Calibri" pitchFamily="34" charset="0"/>
                <a:ea typeface="ＭＳ Ｐゴシック" pitchFamily="34" charset="-128"/>
              </a:rPr>
              <a:t>e </a:t>
            </a:r>
          </a:p>
          <a:p>
            <a:pPr marL="171450" indent="-171450">
              <a:spcBef>
                <a:spcPts val="0"/>
              </a:spcBef>
              <a:buClr>
                <a:srgbClr val="0099CC"/>
              </a:buClr>
              <a:buSzPct val="150000"/>
              <a:defRPr/>
            </a:pPr>
            <a:r>
              <a:rPr lang="es-ES" sz="1400" dirty="0" smtClean="0">
                <a:solidFill>
                  <a:srgbClr val="000066"/>
                </a:solidFill>
                <a:latin typeface="Calibri" pitchFamily="34" charset="0"/>
                <a:ea typeface="ＭＳ Ｐゴシック" pitchFamily="34" charset="-128"/>
              </a:rPr>
              <a:t>	investigación </a:t>
            </a:r>
            <a:r>
              <a:rPr lang="es-ES" sz="1400" dirty="0">
                <a:solidFill>
                  <a:srgbClr val="000066"/>
                </a:solidFill>
                <a:latin typeface="Calibri" pitchFamily="34" charset="0"/>
                <a:ea typeface="ＭＳ Ｐゴシック" pitchFamily="34" charset="-128"/>
              </a:rPr>
              <a:t>en 48 horas </a:t>
            </a:r>
            <a:r>
              <a:rPr lang="es-ES" sz="1400" dirty="0" smtClean="0">
                <a:solidFill>
                  <a:srgbClr val="000066"/>
                </a:solidFill>
                <a:latin typeface="Calibri" pitchFamily="34" charset="0"/>
                <a:ea typeface="ＭＳ Ｐゴシック" pitchFamily="34" charset="-128"/>
              </a:rPr>
              <a:t>no han </a:t>
            </a:r>
            <a:r>
              <a:rPr lang="es-ES" sz="1400" dirty="0">
                <a:solidFill>
                  <a:srgbClr val="000066"/>
                </a:solidFill>
                <a:latin typeface="Calibri" pitchFamily="34" charset="0"/>
                <a:ea typeface="ＭＳ Ｐゴシック" pitchFamily="34" charset="-128"/>
              </a:rPr>
              <a:t>sido </a:t>
            </a:r>
            <a:r>
              <a:rPr lang="es-ES" sz="1400" dirty="0" smtClean="0">
                <a:solidFill>
                  <a:srgbClr val="000066"/>
                </a:solidFill>
                <a:latin typeface="Calibri" pitchFamily="34" charset="0"/>
                <a:ea typeface="ＭＳ Ｐゴシック" pitchFamily="34" charset="-128"/>
              </a:rPr>
              <a:t>alcanzados </a:t>
            </a:r>
          </a:p>
          <a:p>
            <a:pPr marL="171450" indent="-171450">
              <a:spcBef>
                <a:spcPts val="0"/>
              </a:spcBef>
              <a:buClr>
                <a:srgbClr val="0099CC"/>
              </a:buClr>
              <a:buSzPct val="150000"/>
              <a:defRPr/>
            </a:pPr>
            <a:r>
              <a:rPr lang="es-ES" sz="1400" dirty="0">
                <a:solidFill>
                  <a:srgbClr val="000066"/>
                </a:solidFill>
                <a:latin typeface="Calibri" pitchFamily="34" charset="0"/>
                <a:ea typeface="ＭＳ Ｐゴシック" pitchFamily="34" charset="-128"/>
              </a:rPr>
              <a:t>	</a:t>
            </a:r>
            <a:r>
              <a:rPr lang="es-ES" sz="1400" dirty="0" smtClean="0">
                <a:solidFill>
                  <a:srgbClr val="000066"/>
                </a:solidFill>
                <a:latin typeface="Calibri" pitchFamily="34" charset="0"/>
                <a:ea typeface="ＭＳ Ｐゴシック" pitchFamily="34" charset="-128"/>
              </a:rPr>
              <a:t>en </a:t>
            </a:r>
            <a:r>
              <a:rPr lang="es-ES" sz="1400" dirty="0">
                <a:solidFill>
                  <a:srgbClr val="000066"/>
                </a:solidFill>
                <a:latin typeface="Calibri" pitchFamily="34" charset="0"/>
                <a:ea typeface="ＭＳ Ｐゴシック" pitchFamily="34" charset="-128"/>
              </a:rPr>
              <a:t>los últimos </a:t>
            </a:r>
            <a:r>
              <a:rPr lang="es-ES" sz="1400" dirty="0" smtClean="0">
                <a:solidFill>
                  <a:srgbClr val="000066"/>
                </a:solidFill>
                <a:latin typeface="Calibri" pitchFamily="34" charset="0"/>
                <a:ea typeface="ＭＳ Ｐゴシック" pitchFamily="34" charset="-128"/>
              </a:rPr>
              <a:t>años</a:t>
            </a:r>
            <a:r>
              <a:rPr lang="es-ES" dirty="0" smtClean="0">
                <a:solidFill>
                  <a:srgbClr val="000066"/>
                </a:solidFill>
                <a:latin typeface="Calibri" pitchFamily="34" charset="0"/>
                <a:ea typeface="ＭＳ Ｐゴシック" pitchFamily="34" charset="-128"/>
              </a:rPr>
              <a:t>.</a:t>
            </a:r>
          </a:p>
          <a:p>
            <a:pPr marL="171450" indent="-171450">
              <a:lnSpc>
                <a:spcPts val="1400"/>
              </a:lnSpc>
              <a:spcBef>
                <a:spcPts val="0"/>
              </a:spcBef>
              <a:buClr>
                <a:srgbClr val="0099CC"/>
              </a:buClr>
              <a:buSzPct val="150000"/>
              <a:defRPr/>
            </a:pPr>
            <a:endParaRPr lang="es-ES" dirty="0">
              <a:solidFill>
                <a:srgbClr val="000066"/>
              </a:solidFill>
              <a:latin typeface="Calibri" pitchFamily="34" charset="0"/>
              <a:ea typeface="ＭＳ Ｐゴシック" pitchFamily="34" charset="-128"/>
            </a:endParaRPr>
          </a:p>
          <a:p>
            <a:pPr lvl="0">
              <a:buClr>
                <a:srgbClr val="0099CC"/>
              </a:buClr>
              <a:buSzPct val="150000"/>
              <a:buFontTx/>
              <a:buChar char="•"/>
              <a:defRPr/>
            </a:pPr>
            <a:r>
              <a:rPr lang="es-ES" sz="1400" dirty="0">
                <a:solidFill>
                  <a:srgbClr val="000066"/>
                </a:solidFill>
                <a:latin typeface="Calibri" pitchFamily="34" charset="0"/>
                <a:ea typeface="ＭＳ Ｐゴシック" pitchFamily="34" charset="-128"/>
              </a:rPr>
              <a:t>La calidad de la vigilancia es heterogénea entre los países.</a:t>
            </a:r>
          </a:p>
          <a:p>
            <a:pPr lvl="0">
              <a:lnSpc>
                <a:spcPts val="1400"/>
              </a:lnSpc>
              <a:buClr>
                <a:srgbClr val="0099CC"/>
              </a:buClr>
              <a:buSzPct val="150000"/>
              <a:buFontTx/>
              <a:buChar char="•"/>
              <a:defRPr/>
            </a:pPr>
            <a:endParaRPr lang="es-ES" sz="1400" dirty="0">
              <a:solidFill>
                <a:srgbClr val="000066"/>
              </a:solidFill>
              <a:latin typeface="Calibri" pitchFamily="34" charset="0"/>
              <a:ea typeface="ＭＳ Ｐゴシック" pitchFamily="34" charset="-128"/>
            </a:endParaRPr>
          </a:p>
          <a:p>
            <a:pPr lvl="0">
              <a:buClr>
                <a:srgbClr val="0099CC"/>
              </a:buClr>
              <a:buSzPct val="150000"/>
              <a:buFontTx/>
              <a:buChar char="•"/>
              <a:defRPr/>
            </a:pPr>
            <a:r>
              <a:rPr lang="es-ES" sz="1400" dirty="0">
                <a:solidFill>
                  <a:srgbClr val="000066"/>
                </a:solidFill>
                <a:latin typeface="Calibri" pitchFamily="34" charset="0"/>
                <a:ea typeface="ＭＳ Ｐゴシック" pitchFamily="34" charset="-128"/>
              </a:rPr>
              <a:t> En 2014, solamente 2 países de la Región cumplieron </a:t>
            </a:r>
          </a:p>
          <a:p>
            <a:pPr marL="171450" lvl="0" indent="-171450">
              <a:buClr>
                <a:srgbClr val="0099CC"/>
              </a:buClr>
              <a:buSzPct val="150000"/>
              <a:defRPr/>
            </a:pPr>
            <a:r>
              <a:rPr lang="es-ES" sz="1400" dirty="0">
                <a:solidFill>
                  <a:srgbClr val="000066"/>
                </a:solidFill>
                <a:latin typeface="Calibri" pitchFamily="34" charset="0"/>
                <a:ea typeface="ＭＳ Ｐゴシック" pitchFamily="34" charset="-128"/>
              </a:rPr>
              <a:t>	con los tres indicadores de calidad de la vigilancia: MEX y NIC</a:t>
            </a:r>
            <a:endParaRPr lang="es-ES" dirty="0">
              <a:solidFill>
                <a:srgbClr val="000066"/>
              </a:solidFill>
              <a:latin typeface="Calibri" pitchFamily="34" charset="0"/>
              <a:ea typeface="ＭＳ Ｐゴシック" pitchFamily="34" charset="-128"/>
            </a:endParaRPr>
          </a:p>
        </p:txBody>
      </p:sp>
      <p:graphicFrame>
        <p:nvGraphicFramePr>
          <p:cNvPr id="8" name="Object 7"/>
          <p:cNvGraphicFramePr>
            <a:graphicFrameLocks noChangeAspect="1"/>
          </p:cNvGraphicFramePr>
          <p:nvPr>
            <p:extLst/>
          </p:nvPr>
        </p:nvGraphicFramePr>
        <p:xfrm>
          <a:off x="533400" y="4419600"/>
          <a:ext cx="3657600" cy="2059637"/>
        </p:xfrm>
        <a:graphic>
          <a:graphicData uri="http://schemas.openxmlformats.org/presentationml/2006/ole">
            <mc:AlternateContent xmlns:mc="http://schemas.openxmlformats.org/markup-compatibility/2006">
              <mc:Choice xmlns:v="urn:schemas-microsoft-com:vml" Requires="v">
                <p:oleObj spid="_x0000_s15398" name="Chart" r:id="rId4" imgW="7772615" imgH="4114800" progId="MSGraph.Chart.8">
                  <p:embed followColorScheme="full"/>
                </p:oleObj>
              </mc:Choice>
              <mc:Fallback>
                <p:oleObj name="Chart" r:id="rId4" imgW="7772615" imgH="4114800" progId="MSGraph.Chart.8">
                  <p:embed followColorScheme="full"/>
                  <p:pic>
                    <p:nvPicPr>
                      <p:cNvPr id="0" name=""/>
                      <p:cNvPicPr>
                        <a:picLocks noChangeAspect="1" noChangeArrowheads="1"/>
                      </p:cNvPicPr>
                      <p:nvPr/>
                    </p:nvPicPr>
                    <p:blipFill>
                      <a:blip r:embed="rId5"/>
                      <a:srcRect/>
                      <a:stretch>
                        <a:fillRect/>
                      </a:stretch>
                    </p:blipFill>
                    <p:spPr bwMode="auto">
                      <a:xfrm>
                        <a:off x="533400" y="4419600"/>
                        <a:ext cx="3657600" cy="2059637"/>
                      </a:xfrm>
                      <a:prstGeom prst="rect">
                        <a:avLst/>
                      </a:prstGeom>
                      <a:noFill/>
                      <a:ln>
                        <a:noFill/>
                      </a:ln>
                      <a:extLst/>
                    </p:spPr>
                  </p:pic>
                </p:oleObj>
              </mc:Fallback>
            </mc:AlternateContent>
          </a:graphicData>
        </a:graphic>
      </p:graphicFrame>
      <p:graphicFrame>
        <p:nvGraphicFramePr>
          <p:cNvPr id="11" name="Object 10"/>
          <p:cNvGraphicFramePr>
            <a:graphicFrameLocks noChangeAspect="1"/>
          </p:cNvGraphicFramePr>
          <p:nvPr>
            <p:extLst/>
          </p:nvPr>
        </p:nvGraphicFramePr>
        <p:xfrm>
          <a:off x="5410200" y="4419600"/>
          <a:ext cx="3187700" cy="1895475"/>
        </p:xfrm>
        <a:graphic>
          <a:graphicData uri="http://schemas.openxmlformats.org/presentationml/2006/ole">
            <mc:AlternateContent xmlns:mc="http://schemas.openxmlformats.org/markup-compatibility/2006">
              <mc:Choice xmlns:v="urn:schemas-microsoft-com:vml" Requires="v">
                <p:oleObj spid="_x0000_s15399" name="Chart" r:id="rId6" imgW="8321255" imgH="4968080" progId="MSGraph.Chart.8">
                  <p:embed followColorScheme="full"/>
                </p:oleObj>
              </mc:Choice>
              <mc:Fallback>
                <p:oleObj name="Chart" r:id="rId6" imgW="8321255" imgH="4968080" progId="MSGraph.Chart.8">
                  <p:embed followColorScheme="full"/>
                  <p:pic>
                    <p:nvPicPr>
                      <p:cNvPr id="0" name=""/>
                      <p:cNvPicPr>
                        <a:picLocks noChangeAspect="1" noChangeArrowheads="1"/>
                      </p:cNvPicPr>
                      <p:nvPr/>
                    </p:nvPicPr>
                    <p:blipFill>
                      <a:blip r:embed="rId7"/>
                      <a:srcRect/>
                      <a:stretch>
                        <a:fillRect/>
                      </a:stretch>
                    </p:blipFill>
                    <p:spPr bwMode="auto">
                      <a:xfrm>
                        <a:off x="5410200" y="4419600"/>
                        <a:ext cx="31877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nvPr>
        </p:nvGraphicFramePr>
        <p:xfrm>
          <a:off x="5716312" y="1752600"/>
          <a:ext cx="3187700" cy="1893887"/>
        </p:xfrm>
        <a:graphic>
          <a:graphicData uri="http://schemas.openxmlformats.org/presentationml/2006/ole">
            <mc:AlternateContent xmlns:mc="http://schemas.openxmlformats.org/markup-compatibility/2006">
              <mc:Choice xmlns:v="urn:schemas-microsoft-com:vml" Requires="v">
                <p:oleObj spid="_x0000_s15400" name="Chart" r:id="rId8" imgW="8321255" imgH="4975876" progId="MSGraph.Chart.8">
                  <p:embed followColorScheme="full"/>
                </p:oleObj>
              </mc:Choice>
              <mc:Fallback>
                <p:oleObj name="Chart" r:id="rId8" imgW="8321255" imgH="4975876" progId="MSGraph.Chart.8">
                  <p:embed followColorScheme="full"/>
                  <p:pic>
                    <p:nvPicPr>
                      <p:cNvPr id="0" name=""/>
                      <p:cNvPicPr>
                        <a:picLocks noChangeAspect="1" noChangeArrowheads="1"/>
                      </p:cNvPicPr>
                      <p:nvPr/>
                    </p:nvPicPr>
                    <p:blipFill>
                      <a:blip r:embed="rId9"/>
                      <a:srcRect/>
                      <a:stretch>
                        <a:fillRect/>
                      </a:stretch>
                    </p:blipFill>
                    <p:spPr bwMode="auto">
                      <a:xfrm>
                        <a:off x="5716312" y="1752600"/>
                        <a:ext cx="3187700" cy="189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p:cNvSpPr txBox="1"/>
          <p:nvPr/>
        </p:nvSpPr>
        <p:spPr>
          <a:xfrm>
            <a:off x="914770" y="4290725"/>
            <a:ext cx="3047629" cy="292388"/>
          </a:xfrm>
          <a:prstGeom prst="rect">
            <a:avLst/>
          </a:prstGeom>
          <a:noFill/>
          <a:ln>
            <a:solidFill>
              <a:srgbClr val="00B0F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300" b="0" i="0" u="none" strike="noStrike" kern="0" cap="none" spc="0" normalizeH="0" baseline="0" noProof="0" dirty="0" smtClean="0">
                <a:ln>
                  <a:noFill/>
                </a:ln>
                <a:solidFill>
                  <a:prstClr val="black"/>
                </a:solidFill>
                <a:effectLst/>
                <a:uLnTx/>
                <a:uFillTx/>
              </a:rPr>
              <a:t>Tasa de notificación por 100 mil &lt; 15 años</a:t>
            </a:r>
          </a:p>
        </p:txBody>
      </p:sp>
      <p:cxnSp>
        <p:nvCxnSpPr>
          <p:cNvPr id="7" name="Straight Connector 6"/>
          <p:cNvCxnSpPr/>
          <p:nvPr/>
        </p:nvCxnSpPr>
        <p:spPr>
          <a:xfrm>
            <a:off x="815340" y="5196840"/>
            <a:ext cx="3352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867400" y="2145030"/>
            <a:ext cx="297142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627370" y="4819650"/>
            <a:ext cx="297142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788326" y="1460212"/>
            <a:ext cx="3129575" cy="292388"/>
          </a:xfrm>
          <a:prstGeom prst="rect">
            <a:avLst/>
          </a:prstGeom>
          <a:noFill/>
          <a:ln>
            <a:solidFill>
              <a:srgbClr val="00B0F0"/>
            </a:solidFill>
          </a:ln>
        </p:spPr>
        <p:txBody>
          <a:bodyPr wrap="none" rtlCol="0">
            <a:spAutoFit/>
          </a:bodyPr>
          <a:lstStyle/>
          <a:p>
            <a:r>
              <a:rPr lang="es-ES" sz="1300" dirty="0" smtClean="0"/>
              <a:t>% de casos de PFA con muestras adecuadas</a:t>
            </a:r>
            <a:endParaRPr lang="es-ES" sz="1300" dirty="0"/>
          </a:p>
        </p:txBody>
      </p:sp>
      <p:sp>
        <p:nvSpPr>
          <p:cNvPr id="19" name="TextBox 18"/>
          <p:cNvSpPr txBox="1"/>
          <p:nvPr/>
        </p:nvSpPr>
        <p:spPr>
          <a:xfrm>
            <a:off x="5581650" y="4191000"/>
            <a:ext cx="3250185" cy="292388"/>
          </a:xfrm>
          <a:prstGeom prst="rect">
            <a:avLst/>
          </a:prstGeom>
          <a:noFill/>
          <a:ln>
            <a:solidFill>
              <a:srgbClr val="00B0F0"/>
            </a:solidFill>
          </a:ln>
        </p:spPr>
        <p:txBody>
          <a:bodyPr wrap="none" rtlCol="0">
            <a:spAutoFit/>
          </a:bodyPr>
          <a:lstStyle/>
          <a:p>
            <a:r>
              <a:rPr lang="es-ES" sz="1300" dirty="0" smtClean="0"/>
              <a:t>% de casos de PFA investigados en </a:t>
            </a:r>
            <a:r>
              <a:rPr lang="es-ES" sz="1300" u="sng" dirty="0" smtClean="0"/>
              <a:t>&lt;</a:t>
            </a:r>
            <a:r>
              <a:rPr lang="es-ES" sz="1300" dirty="0" smtClean="0"/>
              <a:t> 48 horas</a:t>
            </a:r>
            <a:endParaRPr lang="es-ES" sz="1300" dirty="0"/>
          </a:p>
        </p:txBody>
      </p:sp>
      <p:sp>
        <p:nvSpPr>
          <p:cNvPr id="3" name="TextBox 2"/>
          <p:cNvSpPr txBox="1"/>
          <p:nvPr/>
        </p:nvSpPr>
        <p:spPr>
          <a:xfrm>
            <a:off x="8727400" y="2100590"/>
            <a:ext cx="530900" cy="261610"/>
          </a:xfrm>
          <a:prstGeom prst="rect">
            <a:avLst/>
          </a:prstGeom>
          <a:noFill/>
          <a:ln>
            <a:noFill/>
          </a:ln>
        </p:spPr>
        <p:txBody>
          <a:bodyPr wrap="square" rtlCol="0">
            <a:spAutoFit/>
          </a:bodyPr>
          <a:lstStyle/>
          <a:p>
            <a:r>
              <a:rPr lang="en-US" sz="1100" dirty="0" smtClean="0"/>
              <a:t>76</a:t>
            </a:r>
            <a:endParaRPr lang="en-US" sz="1100" dirty="0"/>
          </a:p>
        </p:txBody>
      </p:sp>
      <p:sp>
        <p:nvSpPr>
          <p:cNvPr id="17" name="TextBox 16"/>
          <p:cNvSpPr txBox="1"/>
          <p:nvPr/>
        </p:nvSpPr>
        <p:spPr>
          <a:xfrm>
            <a:off x="8356150" y="4591657"/>
            <a:ext cx="530900" cy="261610"/>
          </a:xfrm>
          <a:prstGeom prst="rect">
            <a:avLst/>
          </a:prstGeom>
          <a:noFill/>
          <a:ln>
            <a:noFill/>
          </a:ln>
        </p:spPr>
        <p:txBody>
          <a:bodyPr wrap="square" rtlCol="0">
            <a:spAutoFit/>
          </a:bodyPr>
          <a:lstStyle/>
          <a:p>
            <a:r>
              <a:rPr lang="en-US" sz="1100" dirty="0" smtClean="0"/>
              <a:t>76</a:t>
            </a:r>
            <a:endParaRPr lang="en-US" sz="1100" dirty="0"/>
          </a:p>
        </p:txBody>
      </p:sp>
      <p:sp>
        <p:nvSpPr>
          <p:cNvPr id="13" name="TextBox 12"/>
          <p:cNvSpPr txBox="1"/>
          <p:nvPr/>
        </p:nvSpPr>
        <p:spPr>
          <a:xfrm>
            <a:off x="8105954" y="4844723"/>
            <a:ext cx="328936" cy="261610"/>
          </a:xfrm>
          <a:prstGeom prst="rect">
            <a:avLst/>
          </a:prstGeom>
          <a:noFill/>
        </p:spPr>
        <p:txBody>
          <a:bodyPr wrap="none" rtlCol="0">
            <a:spAutoFit/>
          </a:bodyPr>
          <a:lstStyle/>
          <a:p>
            <a:r>
              <a:rPr lang="en-US" sz="1100" dirty="0" smtClean="0"/>
              <a:t>61</a:t>
            </a:r>
            <a:endParaRPr lang="en-US" sz="1100" dirty="0"/>
          </a:p>
        </p:txBody>
      </p:sp>
      <p:sp>
        <p:nvSpPr>
          <p:cNvPr id="14" name="TextBox 13"/>
          <p:cNvSpPr txBox="1"/>
          <p:nvPr/>
        </p:nvSpPr>
        <p:spPr>
          <a:xfrm>
            <a:off x="8205464" y="4739015"/>
            <a:ext cx="328936" cy="261610"/>
          </a:xfrm>
          <a:prstGeom prst="rect">
            <a:avLst/>
          </a:prstGeom>
          <a:noFill/>
        </p:spPr>
        <p:txBody>
          <a:bodyPr wrap="none" rtlCol="0">
            <a:spAutoFit/>
          </a:bodyPr>
          <a:lstStyle/>
          <a:p>
            <a:r>
              <a:rPr lang="en-US" sz="1100" dirty="0"/>
              <a:t>74</a:t>
            </a:r>
          </a:p>
        </p:txBody>
      </p:sp>
      <p:sp>
        <p:nvSpPr>
          <p:cNvPr id="20" name="Text Box 2224"/>
          <p:cNvSpPr txBox="1">
            <a:spLocks noChangeArrowheads="1"/>
          </p:cNvSpPr>
          <p:nvPr/>
        </p:nvSpPr>
        <p:spPr bwMode="auto">
          <a:xfrm>
            <a:off x="416252" y="6397625"/>
            <a:ext cx="36984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_tradnl" altLang="en-US" sz="1000" dirty="0"/>
              <a:t>Fuente: ISIS, PESS, o informe de los países a FGL-IM/PAHO.</a:t>
            </a:r>
          </a:p>
          <a:p>
            <a:pPr eaLnBrk="1" hangingPunct="1">
              <a:spcBef>
                <a:spcPct val="0"/>
              </a:spcBef>
              <a:buFontTx/>
              <a:buNone/>
            </a:pPr>
            <a:r>
              <a:rPr lang="es-ES_tradnl" altLang="en-US" sz="1000" dirty="0"/>
              <a:t>* Datos hasta semana epidemiológica 30-2015.</a:t>
            </a:r>
          </a:p>
        </p:txBody>
      </p:sp>
      <p:sp>
        <p:nvSpPr>
          <p:cNvPr id="21" name="TextBox 20"/>
          <p:cNvSpPr txBox="1"/>
          <p:nvPr/>
        </p:nvSpPr>
        <p:spPr>
          <a:xfrm>
            <a:off x="8403550" y="2072015"/>
            <a:ext cx="530900" cy="261610"/>
          </a:xfrm>
          <a:prstGeom prst="rect">
            <a:avLst/>
          </a:prstGeom>
          <a:noFill/>
          <a:ln>
            <a:noFill/>
          </a:ln>
        </p:spPr>
        <p:txBody>
          <a:bodyPr wrap="square" rtlCol="0">
            <a:spAutoFit/>
          </a:bodyPr>
          <a:lstStyle/>
          <a:p>
            <a:r>
              <a:rPr lang="en-US" sz="1100" dirty="0" smtClean="0"/>
              <a:t>73</a:t>
            </a:r>
            <a:endParaRPr lang="en-US" sz="1100" dirty="0"/>
          </a:p>
        </p:txBody>
      </p:sp>
      <p:sp>
        <p:nvSpPr>
          <p:cNvPr id="22" name="TextBox 21"/>
          <p:cNvSpPr txBox="1"/>
          <p:nvPr/>
        </p:nvSpPr>
        <p:spPr>
          <a:xfrm>
            <a:off x="8515350" y="1934230"/>
            <a:ext cx="530900" cy="261610"/>
          </a:xfrm>
          <a:prstGeom prst="rect">
            <a:avLst/>
          </a:prstGeom>
          <a:noFill/>
          <a:ln>
            <a:noFill/>
          </a:ln>
        </p:spPr>
        <p:txBody>
          <a:bodyPr wrap="square" rtlCol="0">
            <a:spAutoFit/>
          </a:bodyPr>
          <a:lstStyle/>
          <a:p>
            <a:r>
              <a:rPr lang="en-US" sz="1100" dirty="0" smtClean="0"/>
              <a:t>77</a:t>
            </a:r>
            <a:endParaRPr lang="en-US" sz="1100" dirty="0"/>
          </a:p>
        </p:txBody>
      </p:sp>
      <p:sp>
        <p:nvSpPr>
          <p:cNvPr id="23" name="Rectángulo 22"/>
          <p:cNvSpPr/>
          <p:nvPr/>
        </p:nvSpPr>
        <p:spPr>
          <a:xfrm>
            <a:off x="6438507" y="6240544"/>
            <a:ext cx="2705493" cy="61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8989403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6"/>
          <p:cNvPicPr>
            <a:picLocks noChangeAspect="1"/>
          </p:cNvPicPr>
          <p:nvPr/>
        </p:nvPicPr>
        <p:blipFill>
          <a:blip r:embed="rId2" cstate="email">
            <a:extLst>
              <a:ext uri="{28A0092B-C50C-407E-A947-70E740481C1C}">
                <a14:useLocalDpi xmlns:a14="http://schemas.microsoft.com/office/drawing/2010/main" val="0"/>
              </a:ext>
            </a:extLst>
          </a:blip>
          <a:srcRect l="9131" t="6445" r="30000" b="2559"/>
          <a:stretch>
            <a:fillRect/>
          </a:stretch>
        </p:blipFill>
        <p:spPr bwMode="auto">
          <a:xfrm>
            <a:off x="4869777" y="1831657"/>
            <a:ext cx="3526511" cy="331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2224"/>
          <p:cNvSpPr txBox="1">
            <a:spLocks noChangeArrowheads="1"/>
          </p:cNvSpPr>
          <p:nvPr/>
        </p:nvSpPr>
        <p:spPr bwMode="auto">
          <a:xfrm>
            <a:off x="612775" y="6157913"/>
            <a:ext cx="4495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_tradnl" altLang="en-US" sz="1200"/>
              <a:t>Fuente: ISIS, PESS, o informe de los países a FGL-IM/PAHO.</a:t>
            </a:r>
          </a:p>
          <a:p>
            <a:pPr eaLnBrk="1" hangingPunct="1">
              <a:spcBef>
                <a:spcPct val="0"/>
              </a:spcBef>
              <a:buFontTx/>
              <a:buNone/>
            </a:pPr>
            <a:r>
              <a:rPr lang="es-ES_tradnl" altLang="en-US" sz="1200"/>
              <a:t>* Datos hasta semana epidemiológica 30-2015.</a:t>
            </a:r>
          </a:p>
        </p:txBody>
      </p:sp>
      <p:sp>
        <p:nvSpPr>
          <p:cNvPr id="3077" name="Text Box 1122"/>
          <p:cNvSpPr txBox="1">
            <a:spLocks noChangeArrowheads="1"/>
          </p:cNvSpPr>
          <p:nvPr/>
        </p:nvSpPr>
        <p:spPr bwMode="auto">
          <a:xfrm>
            <a:off x="464343" y="5732145"/>
            <a:ext cx="2716213"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a:t>No vigilancia de PFA o no notificando</a:t>
            </a:r>
          </a:p>
        </p:txBody>
      </p:sp>
      <p:sp>
        <p:nvSpPr>
          <p:cNvPr id="3078" name="Text Box 1124"/>
          <p:cNvSpPr txBox="1">
            <a:spLocks noChangeArrowheads="1"/>
          </p:cNvSpPr>
          <p:nvPr/>
        </p:nvSpPr>
        <p:spPr bwMode="auto">
          <a:xfrm>
            <a:off x="464343" y="5440045"/>
            <a:ext cx="479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a:sym typeface="Symbol" pitchFamily="18" charset="2"/>
              </a:rPr>
              <a:t>1.0</a:t>
            </a:r>
            <a:endParaRPr lang="en-US" altLang="en-US" sz="1200"/>
          </a:p>
        </p:txBody>
      </p:sp>
      <p:sp>
        <p:nvSpPr>
          <p:cNvPr id="3079" name="Text Box 1125"/>
          <p:cNvSpPr txBox="1">
            <a:spLocks noChangeArrowheads="1"/>
          </p:cNvSpPr>
          <p:nvPr/>
        </p:nvSpPr>
        <p:spPr bwMode="auto">
          <a:xfrm>
            <a:off x="464343" y="5135245"/>
            <a:ext cx="838200"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a:t>&lt;0.5-0.99</a:t>
            </a:r>
          </a:p>
        </p:txBody>
      </p:sp>
      <p:sp>
        <p:nvSpPr>
          <p:cNvPr id="3080" name="Rectangle 1126"/>
          <p:cNvSpPr>
            <a:spLocks noChangeArrowheads="1"/>
          </p:cNvSpPr>
          <p:nvPr/>
        </p:nvSpPr>
        <p:spPr bwMode="auto">
          <a:xfrm>
            <a:off x="235743" y="5147945"/>
            <a:ext cx="228600" cy="228600"/>
          </a:xfrm>
          <a:prstGeom prst="rect">
            <a:avLst/>
          </a:prstGeom>
          <a:solidFill>
            <a:srgbClr val="FFFF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081" name="Rectangle 1128"/>
          <p:cNvSpPr>
            <a:spLocks noChangeArrowheads="1"/>
          </p:cNvSpPr>
          <p:nvPr/>
        </p:nvSpPr>
        <p:spPr bwMode="auto">
          <a:xfrm>
            <a:off x="235743" y="5744845"/>
            <a:ext cx="22860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082" name="Rectangle 1129"/>
          <p:cNvSpPr>
            <a:spLocks noChangeArrowheads="1"/>
          </p:cNvSpPr>
          <p:nvPr/>
        </p:nvSpPr>
        <p:spPr bwMode="auto">
          <a:xfrm>
            <a:off x="242093" y="5452745"/>
            <a:ext cx="228600" cy="2286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083" name="Text Box 1125"/>
          <p:cNvSpPr txBox="1">
            <a:spLocks noChangeArrowheads="1"/>
          </p:cNvSpPr>
          <p:nvPr/>
        </p:nvSpPr>
        <p:spPr bwMode="auto">
          <a:xfrm>
            <a:off x="464343" y="4816158"/>
            <a:ext cx="487363"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a:t>&lt;0.5</a:t>
            </a:r>
          </a:p>
        </p:txBody>
      </p:sp>
      <p:sp>
        <p:nvSpPr>
          <p:cNvPr id="3084" name="Rectangle 1126"/>
          <p:cNvSpPr>
            <a:spLocks noChangeArrowheads="1"/>
          </p:cNvSpPr>
          <p:nvPr/>
        </p:nvSpPr>
        <p:spPr bwMode="auto">
          <a:xfrm>
            <a:off x="235743" y="4828858"/>
            <a:ext cx="228600" cy="22860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085" name="Text Box 2202"/>
          <p:cNvSpPr txBox="1">
            <a:spLocks noChangeArrowheads="1"/>
          </p:cNvSpPr>
          <p:nvPr/>
        </p:nvSpPr>
        <p:spPr bwMode="auto">
          <a:xfrm>
            <a:off x="235743" y="250818"/>
            <a:ext cx="864536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PE" altLang="en-US" sz="2300" b="1" dirty="0" smtClean="0"/>
              <a:t>Tasa de notificación de casos de PFA por 100.000 &lt;15 años, países de las Américas, 2014-2015*</a:t>
            </a:r>
            <a:endParaRPr lang="es-PE" altLang="en-US" sz="2300" b="1" dirty="0"/>
          </a:p>
        </p:txBody>
      </p:sp>
      <p:pic>
        <p:nvPicPr>
          <p:cNvPr id="16" name="Picture 3"/>
          <p:cNvPicPr>
            <a:picLocks noChangeAspect="1"/>
          </p:cNvPicPr>
          <p:nvPr/>
        </p:nvPicPr>
        <p:blipFill>
          <a:blip r:embed="rId3" cstate="email">
            <a:extLst>
              <a:ext uri="{28A0092B-C50C-407E-A947-70E740481C1C}">
                <a14:useLocalDpi xmlns:a14="http://schemas.microsoft.com/office/drawing/2010/main" val="0"/>
              </a:ext>
            </a:extLst>
          </a:blip>
          <a:srcRect l="10109" t="4947" r="29784" b="253"/>
          <a:stretch>
            <a:fillRect/>
          </a:stretch>
        </p:blipFill>
        <p:spPr bwMode="auto">
          <a:xfrm>
            <a:off x="943768" y="1841446"/>
            <a:ext cx="3323590" cy="329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198880" y="1339334"/>
            <a:ext cx="697627" cy="369332"/>
          </a:xfrm>
          <a:prstGeom prst="rect">
            <a:avLst/>
          </a:prstGeom>
        </p:spPr>
        <p:txBody>
          <a:bodyPr wrap="none">
            <a:spAutoFit/>
          </a:bodyPr>
          <a:lstStyle/>
          <a:p>
            <a:r>
              <a:rPr lang="en-US" altLang="en-US" b="1" dirty="0" smtClean="0"/>
              <a:t>2014</a:t>
            </a:r>
            <a:endParaRPr lang="en-US" dirty="0"/>
          </a:p>
        </p:txBody>
      </p:sp>
      <p:sp>
        <p:nvSpPr>
          <p:cNvPr id="18" name="Rectangle 17"/>
          <p:cNvSpPr/>
          <p:nvPr/>
        </p:nvSpPr>
        <p:spPr>
          <a:xfrm>
            <a:off x="5064234" y="1371838"/>
            <a:ext cx="697627" cy="369332"/>
          </a:xfrm>
          <a:prstGeom prst="rect">
            <a:avLst/>
          </a:prstGeom>
        </p:spPr>
        <p:txBody>
          <a:bodyPr wrap="none">
            <a:spAutoFit/>
          </a:bodyPr>
          <a:lstStyle/>
          <a:p>
            <a:r>
              <a:rPr lang="en-US" altLang="en-US" b="1" dirty="0" smtClean="0"/>
              <a:t>2015</a:t>
            </a:r>
            <a:endParaRPr lang="en-US" dirty="0"/>
          </a:p>
        </p:txBody>
      </p:sp>
      <p:sp>
        <p:nvSpPr>
          <p:cNvPr id="17" name="Rectángulo 16"/>
          <p:cNvSpPr/>
          <p:nvPr/>
        </p:nvSpPr>
        <p:spPr>
          <a:xfrm>
            <a:off x="6438507" y="6240544"/>
            <a:ext cx="2705493" cy="61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9639342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7"/>
          <p:cNvPicPr>
            <a:picLocks noChangeAspect="1"/>
          </p:cNvPicPr>
          <p:nvPr/>
        </p:nvPicPr>
        <p:blipFill>
          <a:blip r:embed="rId2" cstate="email">
            <a:extLst>
              <a:ext uri="{28A0092B-C50C-407E-A947-70E740481C1C}">
                <a14:useLocalDpi xmlns:a14="http://schemas.microsoft.com/office/drawing/2010/main" val="0"/>
              </a:ext>
            </a:extLst>
          </a:blip>
          <a:srcRect l="10938" t="4222" r="31413" b="2547"/>
          <a:stretch>
            <a:fillRect/>
          </a:stretch>
        </p:blipFill>
        <p:spPr bwMode="auto">
          <a:xfrm>
            <a:off x="1292807" y="1850706"/>
            <a:ext cx="3339353"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1124"/>
          <p:cNvSpPr txBox="1">
            <a:spLocks noChangeArrowheads="1"/>
          </p:cNvSpPr>
          <p:nvPr/>
        </p:nvSpPr>
        <p:spPr bwMode="auto">
          <a:xfrm>
            <a:off x="841375" y="5538469"/>
            <a:ext cx="576263"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a:sym typeface="Symbol" pitchFamily="18" charset="2"/>
              </a:rPr>
              <a:t>80%</a:t>
            </a:r>
            <a:endParaRPr lang="en-US" altLang="en-US" sz="1200"/>
          </a:p>
        </p:txBody>
      </p:sp>
      <p:sp>
        <p:nvSpPr>
          <p:cNvPr id="5125" name="Text Box 1125"/>
          <p:cNvSpPr txBox="1">
            <a:spLocks noChangeArrowheads="1"/>
          </p:cNvSpPr>
          <p:nvPr/>
        </p:nvSpPr>
        <p:spPr bwMode="auto">
          <a:xfrm>
            <a:off x="841375" y="5233669"/>
            <a:ext cx="1150938"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a:t>&lt;60%-79.99%</a:t>
            </a:r>
          </a:p>
        </p:txBody>
      </p:sp>
      <p:sp>
        <p:nvSpPr>
          <p:cNvPr id="5126" name="Rectangle 1126"/>
          <p:cNvSpPr>
            <a:spLocks noChangeArrowheads="1"/>
          </p:cNvSpPr>
          <p:nvPr/>
        </p:nvSpPr>
        <p:spPr bwMode="auto">
          <a:xfrm>
            <a:off x="612775" y="5246369"/>
            <a:ext cx="228600" cy="228600"/>
          </a:xfrm>
          <a:prstGeom prst="rect">
            <a:avLst/>
          </a:prstGeom>
          <a:solidFill>
            <a:srgbClr val="FFFF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127" name="Rectangle 1128"/>
          <p:cNvSpPr>
            <a:spLocks noChangeArrowheads="1"/>
          </p:cNvSpPr>
          <p:nvPr/>
        </p:nvSpPr>
        <p:spPr bwMode="auto">
          <a:xfrm>
            <a:off x="612775" y="5843269"/>
            <a:ext cx="22860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128" name="Rectangle 1129"/>
          <p:cNvSpPr>
            <a:spLocks noChangeArrowheads="1"/>
          </p:cNvSpPr>
          <p:nvPr/>
        </p:nvSpPr>
        <p:spPr bwMode="auto">
          <a:xfrm>
            <a:off x="619125" y="5551169"/>
            <a:ext cx="228600" cy="2286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129" name="Text Box 1125"/>
          <p:cNvSpPr txBox="1">
            <a:spLocks noChangeArrowheads="1"/>
          </p:cNvSpPr>
          <p:nvPr/>
        </p:nvSpPr>
        <p:spPr bwMode="auto">
          <a:xfrm>
            <a:off x="841375" y="4914582"/>
            <a:ext cx="58102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a:t>&lt;60%</a:t>
            </a:r>
          </a:p>
        </p:txBody>
      </p:sp>
      <p:sp>
        <p:nvSpPr>
          <p:cNvPr id="5130" name="Rectangle 1126"/>
          <p:cNvSpPr>
            <a:spLocks noChangeArrowheads="1"/>
          </p:cNvSpPr>
          <p:nvPr/>
        </p:nvSpPr>
        <p:spPr bwMode="auto">
          <a:xfrm>
            <a:off x="612775" y="4927282"/>
            <a:ext cx="228600" cy="22860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132" name="Text Box 1122"/>
          <p:cNvSpPr txBox="1">
            <a:spLocks noChangeArrowheads="1"/>
          </p:cNvSpPr>
          <p:nvPr/>
        </p:nvSpPr>
        <p:spPr bwMode="auto">
          <a:xfrm>
            <a:off x="841375" y="5830569"/>
            <a:ext cx="2716213"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a:t>No vigilancia de PFA o no notificando</a:t>
            </a:r>
          </a:p>
        </p:txBody>
      </p:sp>
      <p:sp>
        <p:nvSpPr>
          <p:cNvPr id="5133" name="Text Box 2223"/>
          <p:cNvSpPr txBox="1">
            <a:spLocks noChangeArrowheads="1"/>
          </p:cNvSpPr>
          <p:nvPr/>
        </p:nvSpPr>
        <p:spPr bwMode="auto">
          <a:xfrm>
            <a:off x="612775" y="115212"/>
            <a:ext cx="803877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ES" altLang="en-US" sz="2200" b="1" dirty="0" smtClean="0"/>
              <a:t>Porcentaje de casos de PFA con muestra de heces tomada hasta 14 días del inicio de la parálisis, países de las Américas, 2014-2015*</a:t>
            </a:r>
            <a:endParaRPr lang="es-ES" altLang="en-US" sz="2200" b="1" dirty="0"/>
          </a:p>
        </p:txBody>
      </p:sp>
      <p:pic>
        <p:nvPicPr>
          <p:cNvPr id="16" name="Picture 2"/>
          <p:cNvPicPr>
            <a:picLocks noChangeAspect="1"/>
          </p:cNvPicPr>
          <p:nvPr/>
        </p:nvPicPr>
        <p:blipFill>
          <a:blip r:embed="rId3" cstate="email">
            <a:extLst>
              <a:ext uri="{28A0092B-C50C-407E-A947-70E740481C1C}">
                <a14:useLocalDpi xmlns:a14="http://schemas.microsoft.com/office/drawing/2010/main" val="0"/>
              </a:ext>
            </a:extLst>
          </a:blip>
          <a:srcRect l="10941" t="4222" r="30435" b="2559"/>
          <a:stretch>
            <a:fillRect/>
          </a:stretch>
        </p:blipFill>
        <p:spPr bwMode="auto">
          <a:xfrm>
            <a:off x="5115897" y="2079306"/>
            <a:ext cx="3280391" cy="328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292806" y="1394460"/>
            <a:ext cx="870751" cy="461665"/>
          </a:xfrm>
          <a:prstGeom prst="rect">
            <a:avLst/>
          </a:prstGeom>
          <a:noFill/>
        </p:spPr>
        <p:txBody>
          <a:bodyPr wrap="none" rtlCol="0">
            <a:spAutoFit/>
          </a:bodyPr>
          <a:lstStyle/>
          <a:p>
            <a:r>
              <a:rPr lang="en-US" sz="2400" b="1" dirty="0"/>
              <a:t>2014</a:t>
            </a:r>
          </a:p>
        </p:txBody>
      </p:sp>
      <p:sp>
        <p:nvSpPr>
          <p:cNvPr id="18" name="TextBox 17"/>
          <p:cNvSpPr txBox="1"/>
          <p:nvPr/>
        </p:nvSpPr>
        <p:spPr>
          <a:xfrm>
            <a:off x="5115897" y="1404312"/>
            <a:ext cx="870751" cy="461665"/>
          </a:xfrm>
          <a:prstGeom prst="rect">
            <a:avLst/>
          </a:prstGeom>
          <a:noFill/>
        </p:spPr>
        <p:txBody>
          <a:bodyPr wrap="none" rtlCol="0">
            <a:spAutoFit/>
          </a:bodyPr>
          <a:lstStyle/>
          <a:p>
            <a:r>
              <a:rPr lang="en-US" sz="2400" b="1" dirty="0" smtClean="0"/>
              <a:t>2015</a:t>
            </a:r>
            <a:endParaRPr lang="en-US" sz="2400" b="1" dirty="0"/>
          </a:p>
        </p:txBody>
      </p:sp>
      <p:sp>
        <p:nvSpPr>
          <p:cNvPr id="19" name="Text Box 2224"/>
          <p:cNvSpPr txBox="1">
            <a:spLocks noChangeArrowheads="1"/>
          </p:cNvSpPr>
          <p:nvPr/>
        </p:nvSpPr>
        <p:spPr bwMode="auto">
          <a:xfrm>
            <a:off x="416252" y="6346823"/>
            <a:ext cx="4495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_tradnl" altLang="en-US" sz="1200" dirty="0"/>
              <a:t>Fuente: ISIS, PESS, o informe de los países a FGL-IM/PAHO.</a:t>
            </a:r>
          </a:p>
          <a:p>
            <a:pPr eaLnBrk="1" hangingPunct="1">
              <a:spcBef>
                <a:spcPct val="0"/>
              </a:spcBef>
              <a:buFontTx/>
              <a:buNone/>
            </a:pPr>
            <a:r>
              <a:rPr lang="es-ES_tradnl" altLang="en-US" sz="1200" dirty="0"/>
              <a:t>* Datos hasta semana epidemiológica 30-2015.</a:t>
            </a:r>
          </a:p>
        </p:txBody>
      </p:sp>
      <p:sp>
        <p:nvSpPr>
          <p:cNvPr id="17" name="Rectángulo 16"/>
          <p:cNvSpPr/>
          <p:nvPr/>
        </p:nvSpPr>
        <p:spPr>
          <a:xfrm>
            <a:off x="6438507" y="6240544"/>
            <a:ext cx="2705493" cy="61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374578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2"/>
          <p:cNvSpPr/>
          <p:nvPr/>
        </p:nvSpPr>
        <p:spPr>
          <a:xfrm>
            <a:off x="6438507" y="6240544"/>
            <a:ext cx="2705493" cy="61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052" name="Picture 2" descr="DGSP"/>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0825" y="187499"/>
            <a:ext cx="216058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2" descr="C:\Users\treyes\AppData\Local\Microsoft\Windows\Temporary Internet Files\Content.Outlook\VI0GUWNV\LOGO Perú progreso para todos-0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227763" y="116062"/>
            <a:ext cx="235743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1500205"/>
            <a:ext cx="8352928" cy="52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3 Rectángulo"/>
          <p:cNvSpPr/>
          <p:nvPr/>
        </p:nvSpPr>
        <p:spPr>
          <a:xfrm>
            <a:off x="96122" y="804880"/>
            <a:ext cx="8932706" cy="707886"/>
          </a:xfrm>
          <a:prstGeom prst="rect">
            <a:avLst/>
          </a:prstGeom>
        </p:spPr>
        <p:txBody>
          <a:bodyPr wrap="square">
            <a:spAutoFit/>
          </a:bodyPr>
          <a:lstStyle/>
          <a:p>
            <a:pPr algn="ctr"/>
            <a:r>
              <a:rPr lang="es-PE" sz="2000" b="1" dirty="0" smtClean="0">
                <a:latin typeface="Arial" pitchFamily="34" charset="0"/>
                <a:cs typeface="Arial" pitchFamily="34" charset="0"/>
              </a:rPr>
              <a:t>RM N° </a:t>
            </a:r>
            <a:r>
              <a:rPr lang="es-PE" sz="2000" b="1" dirty="0">
                <a:latin typeface="Arial" pitchFamily="34" charset="0"/>
                <a:cs typeface="Arial" pitchFamily="34" charset="0"/>
              </a:rPr>
              <a:t>510-2013 </a:t>
            </a:r>
            <a:r>
              <a:rPr lang="es-PE" sz="2000" b="1" dirty="0" smtClean="0">
                <a:latin typeface="Arial" pitchFamily="34" charset="0"/>
                <a:cs typeface="Arial" pitchFamily="34" charset="0"/>
              </a:rPr>
              <a:t>que aprueba la NTS </a:t>
            </a:r>
            <a:r>
              <a:rPr lang="es-PE" sz="2000" b="1" dirty="0">
                <a:latin typeface="Arial" pitchFamily="34" charset="0"/>
                <a:cs typeface="Arial" pitchFamily="34" charset="0"/>
              </a:rPr>
              <a:t>080 ver. </a:t>
            </a:r>
            <a:r>
              <a:rPr lang="es-PE" sz="2000" b="1" dirty="0" smtClean="0">
                <a:latin typeface="Arial" pitchFamily="34" charset="0"/>
                <a:cs typeface="Arial" pitchFamily="34" charset="0"/>
              </a:rPr>
              <a:t>03: Esquema de vacunación, Perú 2013.</a:t>
            </a:r>
            <a:endParaRPr lang="es-PE" sz="2000" dirty="0">
              <a:latin typeface="Arial" pitchFamily="34" charset="0"/>
              <a:cs typeface="Arial" pitchFamily="34" charset="0"/>
            </a:endParaRPr>
          </a:p>
        </p:txBody>
      </p:sp>
    </p:spTree>
    <p:extLst>
      <p:ext uri="{BB962C8B-B14F-4D97-AF65-F5344CB8AC3E}">
        <p14:creationId xmlns:p14="http://schemas.microsoft.com/office/powerpoint/2010/main" val="2746286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8"/>
          <p:cNvPicPr>
            <a:picLocks noChangeAspect="1"/>
          </p:cNvPicPr>
          <p:nvPr/>
        </p:nvPicPr>
        <p:blipFill>
          <a:blip r:embed="rId2" cstate="email">
            <a:extLst>
              <a:ext uri="{28A0092B-C50C-407E-A947-70E740481C1C}">
                <a14:useLocalDpi xmlns:a14="http://schemas.microsoft.com/office/drawing/2010/main" val="0"/>
              </a:ext>
            </a:extLst>
          </a:blip>
          <a:srcRect l="10938" t="7309" r="30544" b="255"/>
          <a:stretch>
            <a:fillRect/>
          </a:stretch>
        </p:blipFill>
        <p:spPr bwMode="auto">
          <a:xfrm>
            <a:off x="1041400" y="2330603"/>
            <a:ext cx="3233420" cy="3211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2223"/>
          <p:cNvSpPr txBox="1">
            <a:spLocks noChangeArrowheads="1"/>
          </p:cNvSpPr>
          <p:nvPr/>
        </p:nvSpPr>
        <p:spPr bwMode="auto">
          <a:xfrm>
            <a:off x="472281" y="381000"/>
            <a:ext cx="825693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PE" altLang="en-US" sz="2200" b="1" dirty="0" smtClean="0"/>
              <a:t>Porcentaje de casos de PFA investigados dentro de 48 horas de notificación, países de las Américas, 2014-2015*</a:t>
            </a:r>
            <a:endParaRPr lang="es-PE" altLang="en-US" sz="2200" b="1" dirty="0"/>
          </a:p>
        </p:txBody>
      </p:sp>
      <p:sp>
        <p:nvSpPr>
          <p:cNvPr id="5125" name="Text Box 1124"/>
          <p:cNvSpPr txBox="1">
            <a:spLocks noChangeArrowheads="1"/>
          </p:cNvSpPr>
          <p:nvPr/>
        </p:nvSpPr>
        <p:spPr bwMode="auto">
          <a:xfrm>
            <a:off x="465931" y="5719762"/>
            <a:ext cx="576263"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a:sym typeface="Symbol" pitchFamily="18" charset="2"/>
              </a:rPr>
              <a:t>80%</a:t>
            </a:r>
            <a:endParaRPr lang="en-US" altLang="en-US" sz="1200"/>
          </a:p>
        </p:txBody>
      </p:sp>
      <p:sp>
        <p:nvSpPr>
          <p:cNvPr id="5126" name="Text Box 1125"/>
          <p:cNvSpPr txBox="1">
            <a:spLocks noChangeArrowheads="1"/>
          </p:cNvSpPr>
          <p:nvPr/>
        </p:nvSpPr>
        <p:spPr bwMode="auto">
          <a:xfrm>
            <a:off x="465931" y="5414962"/>
            <a:ext cx="1150938"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a:t>&lt;60%-79.99%</a:t>
            </a:r>
          </a:p>
        </p:txBody>
      </p:sp>
      <p:sp>
        <p:nvSpPr>
          <p:cNvPr id="5127" name="Rectangle 1126"/>
          <p:cNvSpPr>
            <a:spLocks noChangeArrowheads="1"/>
          </p:cNvSpPr>
          <p:nvPr/>
        </p:nvSpPr>
        <p:spPr bwMode="auto">
          <a:xfrm>
            <a:off x="237331" y="5427662"/>
            <a:ext cx="228600" cy="228600"/>
          </a:xfrm>
          <a:prstGeom prst="rect">
            <a:avLst/>
          </a:prstGeom>
          <a:solidFill>
            <a:srgbClr val="FFFF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128" name="Rectangle 1128"/>
          <p:cNvSpPr>
            <a:spLocks noChangeArrowheads="1"/>
          </p:cNvSpPr>
          <p:nvPr/>
        </p:nvSpPr>
        <p:spPr bwMode="auto">
          <a:xfrm>
            <a:off x="237331" y="6024562"/>
            <a:ext cx="22860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129" name="Rectangle 1129"/>
          <p:cNvSpPr>
            <a:spLocks noChangeArrowheads="1"/>
          </p:cNvSpPr>
          <p:nvPr/>
        </p:nvSpPr>
        <p:spPr bwMode="auto">
          <a:xfrm>
            <a:off x="243681" y="5732462"/>
            <a:ext cx="228600" cy="2286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130" name="Text Box 1125"/>
          <p:cNvSpPr txBox="1">
            <a:spLocks noChangeArrowheads="1"/>
          </p:cNvSpPr>
          <p:nvPr/>
        </p:nvSpPr>
        <p:spPr bwMode="auto">
          <a:xfrm>
            <a:off x="465931" y="5095875"/>
            <a:ext cx="58102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a:t>&lt;60%</a:t>
            </a:r>
          </a:p>
        </p:txBody>
      </p:sp>
      <p:sp>
        <p:nvSpPr>
          <p:cNvPr id="5131" name="Rectangle 1126"/>
          <p:cNvSpPr>
            <a:spLocks noChangeArrowheads="1"/>
          </p:cNvSpPr>
          <p:nvPr/>
        </p:nvSpPr>
        <p:spPr bwMode="auto">
          <a:xfrm>
            <a:off x="237331" y="5108575"/>
            <a:ext cx="228600" cy="22860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133" name="Text Box 1122"/>
          <p:cNvSpPr txBox="1">
            <a:spLocks noChangeArrowheads="1"/>
          </p:cNvSpPr>
          <p:nvPr/>
        </p:nvSpPr>
        <p:spPr bwMode="auto">
          <a:xfrm>
            <a:off x="465931" y="6011862"/>
            <a:ext cx="2716213"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a:t>No vigilancia de PFA o no notificando</a:t>
            </a:r>
          </a:p>
        </p:txBody>
      </p:sp>
      <p:pic>
        <p:nvPicPr>
          <p:cNvPr id="16" name="Picture 17"/>
          <p:cNvPicPr>
            <a:picLocks noChangeAspect="1"/>
          </p:cNvPicPr>
          <p:nvPr/>
        </p:nvPicPr>
        <p:blipFill>
          <a:blip r:embed="rId3" cstate="email">
            <a:extLst>
              <a:ext uri="{28A0092B-C50C-407E-A947-70E740481C1C}">
                <a14:useLocalDpi xmlns:a14="http://schemas.microsoft.com/office/drawing/2010/main" val="0"/>
              </a:ext>
            </a:extLst>
          </a:blip>
          <a:srcRect l="10938" t="4222" r="31522" b="2547"/>
          <a:stretch>
            <a:fillRect/>
          </a:stretch>
        </p:blipFill>
        <p:spPr bwMode="auto">
          <a:xfrm>
            <a:off x="5461545" y="2189033"/>
            <a:ext cx="3125243" cy="3184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041400" y="1819701"/>
            <a:ext cx="697627" cy="369332"/>
          </a:xfrm>
          <a:prstGeom prst="rect">
            <a:avLst/>
          </a:prstGeom>
        </p:spPr>
        <p:txBody>
          <a:bodyPr wrap="none">
            <a:spAutoFit/>
          </a:bodyPr>
          <a:lstStyle/>
          <a:p>
            <a:r>
              <a:rPr lang="en-US" altLang="en-US" b="1" dirty="0" smtClean="0"/>
              <a:t>2014</a:t>
            </a:r>
            <a:endParaRPr lang="en-US" dirty="0"/>
          </a:p>
        </p:txBody>
      </p:sp>
      <p:sp>
        <p:nvSpPr>
          <p:cNvPr id="3" name="Rectangle 2"/>
          <p:cNvSpPr/>
          <p:nvPr/>
        </p:nvSpPr>
        <p:spPr>
          <a:xfrm>
            <a:off x="5461545" y="1819701"/>
            <a:ext cx="697627" cy="369332"/>
          </a:xfrm>
          <a:prstGeom prst="rect">
            <a:avLst/>
          </a:prstGeom>
        </p:spPr>
        <p:txBody>
          <a:bodyPr wrap="none">
            <a:spAutoFit/>
          </a:bodyPr>
          <a:lstStyle/>
          <a:p>
            <a:r>
              <a:rPr lang="en-US" altLang="en-US" b="1" dirty="0" smtClean="0"/>
              <a:t>2015</a:t>
            </a:r>
            <a:endParaRPr lang="en-US" dirty="0"/>
          </a:p>
        </p:txBody>
      </p:sp>
      <p:sp>
        <p:nvSpPr>
          <p:cNvPr id="19" name="Text Box 2224"/>
          <p:cNvSpPr txBox="1">
            <a:spLocks noChangeArrowheads="1"/>
          </p:cNvSpPr>
          <p:nvPr/>
        </p:nvSpPr>
        <p:spPr bwMode="auto">
          <a:xfrm>
            <a:off x="464185" y="6334125"/>
            <a:ext cx="4495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_tradnl" altLang="en-US" sz="1200" dirty="0"/>
              <a:t>Fuente: ISIS, PESS, o informe de los países a FGL-IM/PAHO.</a:t>
            </a:r>
          </a:p>
          <a:p>
            <a:pPr eaLnBrk="1" hangingPunct="1">
              <a:spcBef>
                <a:spcPct val="0"/>
              </a:spcBef>
              <a:buFontTx/>
              <a:buNone/>
            </a:pPr>
            <a:r>
              <a:rPr lang="es-ES_tradnl" altLang="en-US" sz="1200" dirty="0"/>
              <a:t>* Datos hasta semana epidemiológica 30-2015.</a:t>
            </a:r>
          </a:p>
        </p:txBody>
      </p:sp>
      <p:sp>
        <p:nvSpPr>
          <p:cNvPr id="17" name="Rectángulo 16"/>
          <p:cNvSpPr/>
          <p:nvPr/>
        </p:nvSpPr>
        <p:spPr>
          <a:xfrm>
            <a:off x="6438507" y="6240544"/>
            <a:ext cx="2705493" cy="61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4297109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s-ES" sz="3600" b="1" dirty="0" smtClean="0">
                <a:solidFill>
                  <a:srgbClr val="E46C0A"/>
                </a:solidFill>
                <a:latin typeface="Century Gothic"/>
                <a:ea typeface="ＭＳ Ｐゴシック" charset="0"/>
                <a:cs typeface="+mn-cs"/>
              </a:rPr>
              <a:t>Cobertura de vacunación con polio3</a:t>
            </a:r>
            <a:endParaRPr lang="es-ES" sz="3600" b="1" dirty="0">
              <a:solidFill>
                <a:srgbClr val="E46C0A"/>
              </a:solidFill>
              <a:latin typeface="Century Gothic"/>
              <a:ea typeface="ＭＳ Ｐゴシック" charset="0"/>
              <a:cs typeface="+mn-cs"/>
            </a:endParaRPr>
          </a:p>
        </p:txBody>
      </p:sp>
      <p:sp>
        <p:nvSpPr>
          <p:cNvPr id="3" name="Content Placeholder 2"/>
          <p:cNvSpPr>
            <a:spLocks noGrp="1"/>
          </p:cNvSpPr>
          <p:nvPr>
            <p:ph idx="1"/>
          </p:nvPr>
        </p:nvSpPr>
        <p:spPr/>
        <p:txBody>
          <a:bodyPr>
            <a:normAutofit/>
          </a:bodyPr>
          <a:lstStyle/>
          <a:p>
            <a:pPr lvl="0" fontAlgn="base">
              <a:spcAft>
                <a:spcPct val="0"/>
              </a:spcAft>
              <a:buFont typeface="Arial" charset="0"/>
              <a:buChar char="•"/>
            </a:pPr>
            <a:endParaRPr lang="es-ES" sz="2600" dirty="0">
              <a:solidFill>
                <a:schemeClr val="accent1">
                  <a:lumMod val="75000"/>
                </a:schemeClr>
              </a:solidFill>
              <a:latin typeface="Century Gothic"/>
              <a:ea typeface="ＭＳ Ｐゴシック" charset="0"/>
            </a:endParaRPr>
          </a:p>
          <a:p>
            <a:endParaRPr lang="en-US" dirty="0"/>
          </a:p>
        </p:txBody>
      </p:sp>
      <p:sp>
        <p:nvSpPr>
          <p:cNvPr id="6" name="Rectangle 5"/>
          <p:cNvSpPr/>
          <p:nvPr/>
        </p:nvSpPr>
        <p:spPr>
          <a:xfrm>
            <a:off x="4114800" y="1752600"/>
            <a:ext cx="4761464" cy="2169825"/>
          </a:xfrm>
          <a:prstGeom prst="rect">
            <a:avLst/>
          </a:prstGeom>
          <a:ln>
            <a:solidFill>
              <a:srgbClr val="0070C0"/>
            </a:solidFill>
          </a:ln>
        </p:spPr>
        <p:txBody>
          <a:bodyPr wrap="square">
            <a:spAutoFit/>
          </a:bodyPr>
          <a:lstStyle/>
          <a:p>
            <a:pPr marL="347663" indent="-347663" algn="just">
              <a:spcAft>
                <a:spcPct val="25000"/>
              </a:spcAft>
              <a:buClr>
                <a:srgbClr val="0099CC"/>
              </a:buClr>
              <a:buSzPct val="150000"/>
              <a:buFontTx/>
              <a:buChar char="•"/>
            </a:pPr>
            <a:r>
              <a:rPr lang="es-ES_tradnl" dirty="0" smtClean="0">
                <a:solidFill>
                  <a:srgbClr val="000066"/>
                </a:solidFill>
              </a:rPr>
              <a:t>La cobertura con OPV3 viene disminuyendo desde 2011 (94% a 90%)</a:t>
            </a:r>
          </a:p>
          <a:p>
            <a:pPr marL="347663" indent="-347663" algn="just">
              <a:spcAft>
                <a:spcPct val="25000"/>
              </a:spcAft>
              <a:buClr>
                <a:srgbClr val="0099CC"/>
              </a:buClr>
              <a:buSzPct val="150000"/>
              <a:buFontTx/>
              <a:buChar char="•"/>
            </a:pPr>
            <a:r>
              <a:rPr lang="es-ES_tradnl" dirty="0">
                <a:solidFill>
                  <a:srgbClr val="000066"/>
                </a:solidFill>
              </a:rPr>
              <a:t>60% de los Municipios de ALC tiene coberturas para DPT3 &lt;95 %</a:t>
            </a:r>
          </a:p>
          <a:p>
            <a:pPr marL="347663" indent="-347663" algn="just">
              <a:spcAft>
                <a:spcPct val="25000"/>
              </a:spcAft>
              <a:buClr>
                <a:srgbClr val="0099CC"/>
              </a:buClr>
              <a:buSzPct val="150000"/>
              <a:buFontTx/>
              <a:buChar char="•"/>
            </a:pPr>
            <a:r>
              <a:rPr lang="es-ES_tradnl" dirty="0" smtClean="0">
                <a:solidFill>
                  <a:srgbClr val="000066"/>
                </a:solidFill>
              </a:rPr>
              <a:t>63% </a:t>
            </a:r>
            <a:r>
              <a:rPr lang="es-ES_tradnl" dirty="0">
                <a:solidFill>
                  <a:srgbClr val="000066"/>
                </a:solidFill>
              </a:rPr>
              <a:t>de los </a:t>
            </a:r>
            <a:r>
              <a:rPr lang="es-ES_tradnl" dirty="0" smtClean="0">
                <a:solidFill>
                  <a:srgbClr val="000066"/>
                </a:solidFill>
              </a:rPr>
              <a:t>&lt; 1 </a:t>
            </a:r>
            <a:r>
              <a:rPr lang="es-ES_tradnl" dirty="0">
                <a:solidFill>
                  <a:srgbClr val="000066"/>
                </a:solidFill>
              </a:rPr>
              <a:t>año (6.0 millones) viven en municipios con coberturas para DPT3 &lt;95</a:t>
            </a:r>
            <a:r>
              <a:rPr lang="es-ES_tradnl" dirty="0" smtClean="0">
                <a:solidFill>
                  <a:srgbClr val="000066"/>
                </a:solidFill>
              </a:rPr>
              <a:t>%</a:t>
            </a:r>
            <a:endParaRPr lang="es-ES_tradnl" dirty="0">
              <a:solidFill>
                <a:srgbClr val="000066"/>
              </a:solidFill>
            </a:endParaRPr>
          </a:p>
        </p:txBody>
      </p:sp>
      <p:graphicFrame>
        <p:nvGraphicFramePr>
          <p:cNvPr id="7" name="Object 6"/>
          <p:cNvGraphicFramePr>
            <a:graphicFrameLocks noGrp="1" noChangeAspect="1"/>
          </p:cNvGraphicFramePr>
          <p:nvPr>
            <p:extLst/>
          </p:nvPr>
        </p:nvGraphicFramePr>
        <p:xfrm>
          <a:off x="33919" y="2514600"/>
          <a:ext cx="3928481" cy="2253987"/>
        </p:xfrm>
        <a:graphic>
          <a:graphicData uri="http://schemas.openxmlformats.org/presentationml/2006/ole">
            <mc:AlternateContent xmlns:mc="http://schemas.openxmlformats.org/markup-compatibility/2006">
              <mc:Choice xmlns:v="urn:schemas-microsoft-com:vml" Requires="v">
                <p:oleObj spid="_x0000_s16398" name="Chart" r:id="rId3" imgW="7810482" imgH="4473004" progId="MSGraph.Chart.8">
                  <p:embed followColorScheme="full"/>
                </p:oleObj>
              </mc:Choice>
              <mc:Fallback>
                <p:oleObj name="Chart" r:id="rId3" imgW="7810482" imgH="4473004" progId="MSGraph.Chart.8">
                  <p:embed followColorScheme="full"/>
                  <p:pic>
                    <p:nvPicPr>
                      <p:cNvPr id="0" name=""/>
                      <p:cNvPicPr>
                        <a:picLocks noGrp="1" noChangeAspect="1" noChangeArrowheads="1"/>
                      </p:cNvPicPr>
                      <p:nvPr/>
                    </p:nvPicPr>
                    <p:blipFill>
                      <a:blip r:embed="rId4"/>
                      <a:srcRect/>
                      <a:stretch>
                        <a:fillRect/>
                      </a:stretch>
                    </p:blipFill>
                    <p:spPr bwMode="auto">
                      <a:xfrm>
                        <a:off x="33919" y="2514600"/>
                        <a:ext cx="3928481" cy="2253987"/>
                      </a:xfrm>
                      <a:prstGeom prst="rect">
                        <a:avLst/>
                      </a:prstGeom>
                      <a:noFill/>
                      <a:ln>
                        <a:noFill/>
                      </a:ln>
                      <a:extLst/>
                    </p:spPr>
                  </p:pic>
                </p:oleObj>
              </mc:Fallback>
            </mc:AlternateContent>
          </a:graphicData>
        </a:graphic>
      </p:graphicFrame>
      <p:sp>
        <p:nvSpPr>
          <p:cNvPr id="8" name="Text Box 26"/>
          <p:cNvSpPr txBox="1">
            <a:spLocks noChangeArrowheads="1"/>
          </p:cNvSpPr>
          <p:nvPr/>
        </p:nvSpPr>
        <p:spPr bwMode="auto">
          <a:xfrm>
            <a:off x="323528" y="4572000"/>
            <a:ext cx="338437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_tradnl" sz="800" dirty="0" smtClean="0">
                <a:solidFill>
                  <a:prstClr val="black"/>
                </a:solidFill>
                <a:ea typeface="ＭＳ Ｐゴシック" charset="0"/>
              </a:rPr>
              <a:t>Fuente: Informe de los países a través del formulario conjunto  para la notificación de la  OPS-OMS/UNICEF </a:t>
            </a:r>
            <a:r>
              <a:rPr lang="es-ES_tradnl" sz="800" dirty="0">
                <a:solidFill>
                  <a:prstClr val="black"/>
                </a:solidFill>
                <a:ea typeface="ＭＳ Ｐゴシック" charset="0"/>
              </a:rPr>
              <a:t>(JRF), </a:t>
            </a:r>
            <a:r>
              <a:rPr lang="es-ES_tradnl" sz="800" dirty="0" smtClean="0">
                <a:solidFill>
                  <a:prstClr val="black"/>
                </a:solidFill>
                <a:ea typeface="ＭＳ Ｐゴシック" charset="0"/>
              </a:rPr>
              <a:t>2015. Datos preliminares</a:t>
            </a:r>
            <a:endParaRPr lang="es-ES_tradnl" sz="800" dirty="0">
              <a:solidFill>
                <a:prstClr val="black"/>
              </a:solidFill>
              <a:ea typeface="ＭＳ Ｐゴシック" charset="0"/>
            </a:endParaRPr>
          </a:p>
        </p:txBody>
      </p:sp>
      <p:sp>
        <p:nvSpPr>
          <p:cNvPr id="11" name="Text Box 26"/>
          <p:cNvSpPr txBox="1">
            <a:spLocks noChangeArrowheads="1"/>
          </p:cNvSpPr>
          <p:nvPr/>
        </p:nvSpPr>
        <p:spPr bwMode="auto">
          <a:xfrm>
            <a:off x="3991894" y="5986046"/>
            <a:ext cx="486559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_tradnl" sz="800" dirty="0" smtClean="0">
                <a:solidFill>
                  <a:prstClr val="black"/>
                </a:solidFill>
                <a:ea typeface="ＭＳ Ｐゴシック" charset="0"/>
              </a:rPr>
              <a:t>Fuente: Informe de los países a través del formulario conjunto  para la notificación de la  OPS-OMS/UNICEF </a:t>
            </a:r>
            <a:r>
              <a:rPr lang="es-ES_tradnl" sz="800" dirty="0">
                <a:solidFill>
                  <a:prstClr val="black"/>
                </a:solidFill>
                <a:ea typeface="ＭＳ Ｐゴシック" charset="0"/>
              </a:rPr>
              <a:t>(JRF), </a:t>
            </a:r>
            <a:r>
              <a:rPr lang="es-ES_tradnl" sz="800" dirty="0" smtClean="0">
                <a:solidFill>
                  <a:prstClr val="black"/>
                </a:solidFill>
                <a:ea typeface="ＭＳ Ｐゴシック" charset="0"/>
              </a:rPr>
              <a:t>2015. Datos preliminares</a:t>
            </a:r>
            <a:endParaRPr lang="es-ES_tradnl" sz="800" dirty="0">
              <a:solidFill>
                <a:prstClr val="black"/>
              </a:solidFill>
              <a:ea typeface="ＭＳ Ｐゴシック" charset="0"/>
            </a:endParaRPr>
          </a:p>
        </p:txBody>
      </p:sp>
      <p:graphicFrame>
        <p:nvGraphicFramePr>
          <p:cNvPr id="9" name="Table 8"/>
          <p:cNvGraphicFramePr>
            <a:graphicFrameLocks noGrp="1"/>
          </p:cNvGraphicFramePr>
          <p:nvPr>
            <p:extLst/>
          </p:nvPr>
        </p:nvGraphicFramePr>
        <p:xfrm>
          <a:off x="3707904" y="4406533"/>
          <a:ext cx="5232378" cy="1579514"/>
        </p:xfrm>
        <a:graphic>
          <a:graphicData uri="http://schemas.openxmlformats.org/drawingml/2006/table">
            <a:tbl>
              <a:tblPr/>
              <a:tblGrid>
                <a:gridCol w="993490"/>
                <a:gridCol w="347721"/>
                <a:gridCol w="538140"/>
                <a:gridCol w="510543"/>
                <a:gridCol w="579536"/>
                <a:gridCol w="565737"/>
                <a:gridCol w="538140"/>
                <a:gridCol w="593334"/>
                <a:gridCol w="565737"/>
              </a:tblGrid>
              <a:tr h="261358">
                <a:tc gridSpan="2">
                  <a:txBody>
                    <a:bodyPr/>
                    <a:lstStyle/>
                    <a:p>
                      <a:pPr algn="ctr" fontAlgn="b"/>
                      <a:r>
                        <a:rPr lang="en-US" sz="1100" b="0" i="0" u="none" strike="noStrike" dirty="0">
                          <a:solidFill>
                            <a:srgbClr val="000000"/>
                          </a:solidFill>
                          <a:effectLst/>
                          <a:latin typeface="Calibri"/>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800" b="1" i="0" u="none" strike="noStrike">
                          <a:solidFill>
                            <a:srgbClr val="000000"/>
                          </a:solidFill>
                          <a:effectLst/>
                          <a:latin typeface="Calibri"/>
                        </a:rPr>
                        <a:t>&lt;50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800" b="1" i="0" u="none" strike="noStrike">
                          <a:solidFill>
                            <a:srgbClr val="000000"/>
                          </a:solidFill>
                          <a:effectLst/>
                          <a:latin typeface="Calibri"/>
                        </a:rPr>
                        <a:t>50-79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800" b="1" i="0" u="none" strike="noStrike">
                          <a:solidFill>
                            <a:srgbClr val="000000"/>
                          </a:solidFill>
                          <a:effectLst/>
                          <a:latin typeface="Calibri"/>
                        </a:rPr>
                        <a:t>80-89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800" b="1" i="0" u="none" strike="noStrike">
                          <a:solidFill>
                            <a:srgbClr val="000000"/>
                          </a:solidFill>
                          <a:effectLst/>
                          <a:latin typeface="Calibri"/>
                        </a:rPr>
                        <a:t>90-94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800" b="1" i="0" u="none" strike="noStrike">
                          <a:solidFill>
                            <a:srgbClr val="000000"/>
                          </a:solidFill>
                          <a:effectLst/>
                          <a:latin typeface="Calibri"/>
                        </a:rPr>
                        <a:t>95-100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800" b="1" i="0" u="none" strike="noStrike">
                          <a:solidFill>
                            <a:srgbClr val="000000"/>
                          </a:solidFill>
                          <a:effectLst/>
                          <a:latin typeface="Calibri"/>
                        </a:rPr>
                        <a:t>&gt;100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800" b="1" i="0" u="none" strike="noStrike">
                          <a:solidFill>
                            <a:srgbClr val="000000"/>
                          </a:solidFill>
                          <a:effectLst/>
                          <a:latin typeface="Calibri"/>
                        </a:rPr>
                        <a:t>Total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329539">
                <a:tc rowSpan="2">
                  <a:txBody>
                    <a:bodyPr/>
                    <a:lstStyle/>
                    <a:p>
                      <a:pPr algn="ctr" fontAlgn="b"/>
                      <a:r>
                        <a:rPr lang="en-US" sz="800" b="1" i="0" u="none" strike="noStrike">
                          <a:solidFill>
                            <a:srgbClr val="0F243E"/>
                          </a:solidFill>
                          <a:effectLst/>
                          <a:latin typeface="Calibri"/>
                        </a:rPr>
                        <a:t>Municipios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r>
                        <a:rPr lang="en-US" sz="800" b="1" i="0" u="none" strike="noStrike">
                          <a:solidFill>
                            <a:srgbClr val="000000"/>
                          </a:solidFill>
                          <a:effectLst/>
                          <a:latin typeface="Calibri"/>
                        </a:rPr>
                        <a:t>No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800" b="1" i="0" u="none" strike="noStrike">
                          <a:solidFill>
                            <a:srgbClr val="000000"/>
                          </a:solidFill>
                          <a:effectLst/>
                          <a:latin typeface="Calibri"/>
                        </a:rPr>
                        <a:t>1,305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a:rPr>
                        <a:t>3,753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a:rPr>
                        <a:t>1,933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a:rPr>
                        <a:t>1,182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a:rPr>
                        <a:t>1,633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a:rPr>
                        <a:t>4,112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a:rPr>
                        <a:t>13,918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9539">
                <a:tc vMerge="1">
                  <a:txBody>
                    <a:bodyPr/>
                    <a:lstStyle/>
                    <a:p>
                      <a:endParaRPr lang="en-US"/>
                    </a:p>
                  </a:txBody>
                  <a:tcPr/>
                </a:tc>
                <a:tc>
                  <a:txBody>
                    <a:bodyPr/>
                    <a:lstStyle/>
                    <a:p>
                      <a:pPr algn="ctr" fontAlgn="b"/>
                      <a:r>
                        <a:rPr lang="en-US" sz="8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800" b="1" i="0" u="none" strike="noStrike">
                          <a:solidFill>
                            <a:srgbClr val="000000"/>
                          </a:solidFill>
                          <a:effectLst/>
                          <a:latin typeface="Calibri"/>
                        </a:rPr>
                        <a:t>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a:rPr>
                        <a:t>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a:rPr>
                        <a:t>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a:rPr>
                        <a:t>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a:rPr>
                        <a:t>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a:rPr>
                        <a:t>29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a:rPr>
                        <a:t>100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9539">
                <a:tc rowSpan="2">
                  <a:txBody>
                    <a:bodyPr/>
                    <a:lstStyle/>
                    <a:p>
                      <a:pPr algn="ctr" fontAlgn="b"/>
                      <a:r>
                        <a:rPr lang="es-ES" sz="800" b="1" i="0" u="none" strike="noStrike" dirty="0">
                          <a:solidFill>
                            <a:srgbClr val="0F243E"/>
                          </a:solidFill>
                          <a:effectLst/>
                          <a:latin typeface="Calibri"/>
                        </a:rPr>
                        <a:t>Infantes Viviendo en estos municipios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r>
                        <a:rPr lang="en-US" sz="800" b="1" i="0" u="none" strike="noStrike">
                          <a:solidFill>
                            <a:srgbClr val="000000"/>
                          </a:solidFill>
                          <a:effectLst/>
                          <a:latin typeface="Calibri"/>
                        </a:rPr>
                        <a:t>No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800" b="1" i="0" u="none" strike="noStrike">
                          <a:solidFill>
                            <a:srgbClr val="000000"/>
                          </a:solidFill>
                          <a:effectLst/>
                          <a:latin typeface="Calibri"/>
                        </a:rPr>
                        <a:t>666,569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a:rPr>
                        <a:t>1,525,095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a:rPr>
                        <a:t>1,656,622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a:rPr>
                        <a:t>1,817,791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a:rPr>
                        <a:t>1,203,058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a:rPr>
                        <a:t>2,065,732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a:rPr>
                        <a:t>8,934,867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9539">
                <a:tc vMerge="1">
                  <a:txBody>
                    <a:bodyPr/>
                    <a:lstStyle/>
                    <a:p>
                      <a:endParaRPr lang="en-US"/>
                    </a:p>
                  </a:txBody>
                  <a:tcPr/>
                </a:tc>
                <a:tc>
                  <a:txBody>
                    <a:bodyPr/>
                    <a:lstStyle/>
                    <a:p>
                      <a:pPr algn="ctr" fontAlgn="b"/>
                      <a:r>
                        <a:rPr lang="en-US" sz="8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800" b="1" i="0" u="none" strike="noStrike" dirty="0">
                          <a:solidFill>
                            <a:srgbClr val="000000"/>
                          </a:solidFill>
                          <a:effectLst/>
                          <a:latin typeface="Calibri"/>
                        </a:rPr>
                        <a:t>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a:rPr>
                        <a:t>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a:rPr>
                        <a:t>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a:rPr>
                        <a:t>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a:rPr>
                        <a:t>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a:rPr>
                        <a:t>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a:rPr>
                        <a:t>100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0" name="Rectángulo 9"/>
          <p:cNvSpPr/>
          <p:nvPr/>
        </p:nvSpPr>
        <p:spPr>
          <a:xfrm>
            <a:off x="6438507" y="6240544"/>
            <a:ext cx="2705493" cy="61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41880174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Autofit/>
          </a:bodyPr>
          <a:lstStyle/>
          <a:p>
            <a:pPr algn="l"/>
            <a:r>
              <a:rPr lang="es-ES_tradnl" sz="3200" b="1" dirty="0" smtClean="0">
                <a:solidFill>
                  <a:srgbClr val="E46C0A"/>
                </a:solidFill>
                <a:latin typeface="Century Gothic"/>
                <a:ea typeface="ＭＳ Ｐゴシック" charset="0"/>
                <a:cs typeface="+mn-cs"/>
              </a:rPr>
              <a:t>Coberturas de vacunación contra Polio</a:t>
            </a:r>
            <a:endParaRPr lang="es-ES_tradnl" sz="3200" b="1" dirty="0">
              <a:solidFill>
                <a:srgbClr val="E46C0A"/>
              </a:solidFill>
              <a:latin typeface="Century Gothic"/>
              <a:ea typeface="ＭＳ Ｐゴシック" charset="0"/>
              <a:cs typeface="+mn-cs"/>
            </a:endParaRPr>
          </a:p>
        </p:txBody>
      </p:sp>
      <p:sp>
        <p:nvSpPr>
          <p:cNvPr id="3" name="Content Placeholder 2"/>
          <p:cNvSpPr>
            <a:spLocks noGrp="1"/>
          </p:cNvSpPr>
          <p:nvPr>
            <p:ph idx="1"/>
          </p:nvPr>
        </p:nvSpPr>
        <p:spPr/>
        <p:txBody>
          <a:bodyPr>
            <a:normAutofit/>
          </a:bodyPr>
          <a:lstStyle/>
          <a:p>
            <a:pPr lvl="0" fontAlgn="base">
              <a:spcAft>
                <a:spcPct val="0"/>
              </a:spcAft>
              <a:buFont typeface="Arial" charset="0"/>
              <a:buChar char="•"/>
            </a:pPr>
            <a:r>
              <a:rPr lang="es-ES" sz="2600" dirty="0" smtClean="0">
                <a:solidFill>
                  <a:schemeClr val="accent1">
                    <a:lumMod val="75000"/>
                  </a:schemeClr>
                </a:solidFill>
                <a:latin typeface="Century Gothic"/>
                <a:ea typeface="ＭＳ Ｐゴシック" charset="0"/>
              </a:rPr>
              <a:t>Coberturas por países y al interno de los países</a:t>
            </a:r>
            <a:endParaRPr lang="es-ES" sz="2600" dirty="0">
              <a:solidFill>
                <a:schemeClr val="accent1">
                  <a:lumMod val="75000"/>
                </a:schemeClr>
              </a:solidFill>
              <a:latin typeface="Century Gothic"/>
              <a:ea typeface="ＭＳ Ｐゴシック" charset="0"/>
            </a:endParaRPr>
          </a:p>
          <a:p>
            <a:pPr lvl="0" fontAlgn="base">
              <a:spcAft>
                <a:spcPct val="0"/>
              </a:spcAft>
              <a:buFont typeface="Arial" charset="0"/>
              <a:buChar char="•"/>
            </a:pPr>
            <a:endParaRPr lang="es-ES" sz="2600" dirty="0">
              <a:solidFill>
                <a:schemeClr val="accent1">
                  <a:lumMod val="75000"/>
                </a:schemeClr>
              </a:solidFill>
              <a:latin typeface="Century Gothic"/>
              <a:ea typeface="ＭＳ Ｐゴシック" charset="0"/>
            </a:endParaRPr>
          </a:p>
          <a:p>
            <a:endParaRPr lang="en-US" dirty="0"/>
          </a:p>
        </p:txBody>
      </p:sp>
      <p:pic>
        <p:nvPicPr>
          <p:cNvPr id="6" name="Picture 18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61247" y="2133600"/>
            <a:ext cx="3243953"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val="0"/>
              </a:ext>
            </a:extLst>
          </a:blip>
          <a:srcRect l="21684" t="7643" r="28316" b="8387"/>
          <a:stretch/>
        </p:blipFill>
        <p:spPr>
          <a:xfrm>
            <a:off x="4941617" y="2987389"/>
            <a:ext cx="2992499" cy="3200400"/>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val="0"/>
              </a:ext>
            </a:extLst>
          </a:blip>
          <a:srcRect l="7475" t="2110" r="11579" b="5730"/>
          <a:stretch/>
        </p:blipFill>
        <p:spPr>
          <a:xfrm>
            <a:off x="6694217" y="2322773"/>
            <a:ext cx="2213916" cy="1502815"/>
          </a:xfrm>
          <a:prstGeom prst="rect">
            <a:avLst/>
          </a:prstGeom>
          <a:ln>
            <a:solidFill>
              <a:schemeClr val="tx1"/>
            </a:solidFill>
          </a:ln>
        </p:spPr>
      </p:pic>
      <p:pic>
        <p:nvPicPr>
          <p:cNvPr id="9" name="Picture 8"/>
          <p:cNvPicPr>
            <a:picLocks noChangeAspect="1"/>
          </p:cNvPicPr>
          <p:nvPr/>
        </p:nvPicPr>
        <p:blipFill rotWithShape="1">
          <a:blip r:embed="rId5" cstate="email">
            <a:extLst>
              <a:ext uri="{28A0092B-C50C-407E-A947-70E740481C1C}">
                <a14:useLocalDpi xmlns:a14="http://schemas.microsoft.com/office/drawing/2010/main" val="0"/>
              </a:ext>
            </a:extLst>
          </a:blip>
          <a:srcRect l="26737" t="23326" r="36631" b="31733"/>
          <a:stretch/>
        </p:blipFill>
        <p:spPr>
          <a:xfrm>
            <a:off x="3646217" y="4293675"/>
            <a:ext cx="2308765" cy="1746504"/>
          </a:xfrm>
          <a:prstGeom prst="rect">
            <a:avLst/>
          </a:prstGeom>
          <a:ln w="3175">
            <a:solidFill>
              <a:schemeClr val="tx1"/>
            </a:solidFill>
          </a:ln>
        </p:spPr>
      </p:pic>
      <p:sp>
        <p:nvSpPr>
          <p:cNvPr id="10" name="Text Box 2224"/>
          <p:cNvSpPr txBox="1">
            <a:spLocks noChangeArrowheads="1"/>
          </p:cNvSpPr>
          <p:nvPr/>
        </p:nvSpPr>
        <p:spPr bwMode="auto">
          <a:xfrm>
            <a:off x="464185" y="6334125"/>
            <a:ext cx="4495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_tradnl" altLang="en-US" sz="1200" dirty="0"/>
              <a:t>Fuente: ISIS, PESS, o informe de los países a FGL-IM/PAHO.</a:t>
            </a:r>
          </a:p>
          <a:p>
            <a:pPr eaLnBrk="1" hangingPunct="1">
              <a:spcBef>
                <a:spcPct val="0"/>
              </a:spcBef>
              <a:buFontTx/>
              <a:buNone/>
            </a:pPr>
            <a:r>
              <a:rPr lang="es-ES_tradnl" altLang="en-US" sz="1200" dirty="0"/>
              <a:t>* Datos hasta semana epidemiológica 30-2015.</a:t>
            </a:r>
          </a:p>
        </p:txBody>
      </p:sp>
      <p:sp>
        <p:nvSpPr>
          <p:cNvPr id="13" name="TextBox 12"/>
          <p:cNvSpPr txBox="1"/>
          <p:nvPr/>
        </p:nvSpPr>
        <p:spPr>
          <a:xfrm>
            <a:off x="7934116" y="4953000"/>
            <a:ext cx="974017" cy="938719"/>
          </a:xfrm>
          <a:prstGeom prst="rect">
            <a:avLst/>
          </a:prstGeom>
          <a:noFill/>
        </p:spPr>
        <p:txBody>
          <a:bodyPr wrap="square" rtlCol="0">
            <a:spAutoFit/>
          </a:bodyPr>
          <a:lstStyle/>
          <a:p>
            <a:r>
              <a:rPr lang="en-US" sz="1100" dirty="0" smtClean="0"/>
              <a:t>&lt;80</a:t>
            </a:r>
          </a:p>
          <a:p>
            <a:endParaRPr lang="en-US" sz="1100" dirty="0" smtClean="0"/>
          </a:p>
          <a:p>
            <a:r>
              <a:rPr lang="en-US" sz="1100" dirty="0" smtClean="0"/>
              <a:t>80-94</a:t>
            </a:r>
          </a:p>
          <a:p>
            <a:endParaRPr lang="en-US" sz="1100" u="sng" dirty="0" smtClean="0"/>
          </a:p>
          <a:p>
            <a:r>
              <a:rPr lang="en-US" sz="1100" u="sng" dirty="0" smtClean="0"/>
              <a:t>&gt;</a:t>
            </a:r>
            <a:r>
              <a:rPr lang="en-US" sz="1100" dirty="0" smtClean="0"/>
              <a:t>95</a:t>
            </a:r>
            <a:endParaRPr lang="en-US" sz="1100" dirty="0"/>
          </a:p>
        </p:txBody>
      </p:sp>
      <p:sp>
        <p:nvSpPr>
          <p:cNvPr id="15" name="Rectangle 14"/>
          <p:cNvSpPr/>
          <p:nvPr/>
        </p:nvSpPr>
        <p:spPr>
          <a:xfrm>
            <a:off x="7818792" y="5029200"/>
            <a:ext cx="115324" cy="13681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804429" y="5349589"/>
            <a:ext cx="115324" cy="136811"/>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819043" y="5691967"/>
            <a:ext cx="115324" cy="1368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ángulo 13"/>
          <p:cNvSpPr/>
          <p:nvPr/>
        </p:nvSpPr>
        <p:spPr>
          <a:xfrm>
            <a:off x="6438507" y="6240544"/>
            <a:ext cx="2705493" cy="61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7684526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noAutofit/>
          </a:bodyPr>
          <a:lstStyle/>
          <a:p>
            <a:pPr>
              <a:lnSpc>
                <a:spcPct val="100000"/>
              </a:lnSpc>
            </a:pPr>
            <a:r>
              <a:rPr lang="es-ES_tradnl" sz="3200" b="1" dirty="0" smtClean="0">
                <a:solidFill>
                  <a:srgbClr val="E46C0A"/>
                </a:solidFill>
                <a:latin typeface="Century Gothic"/>
                <a:ea typeface="ＭＳ Ｐゴシック" charset="0"/>
                <a:cs typeface="+mn-cs"/>
              </a:rPr>
              <a:t>% de municipios con &lt; 95% de cobertura contra polio, países de las Américas, 20</a:t>
            </a:r>
            <a:r>
              <a:rPr lang="en-US" sz="3200" b="1" dirty="0" smtClean="0">
                <a:solidFill>
                  <a:srgbClr val="E46C0A"/>
                </a:solidFill>
                <a:latin typeface="Century Gothic"/>
                <a:ea typeface="ＭＳ Ｐゴシック" charset="0"/>
                <a:cs typeface="+mn-cs"/>
              </a:rPr>
              <a:t>14</a:t>
            </a:r>
            <a:endParaRPr lang="en-US" sz="3200" b="1" dirty="0">
              <a:solidFill>
                <a:srgbClr val="E46C0A"/>
              </a:solidFill>
              <a:latin typeface="Century Gothic"/>
              <a:ea typeface="ＭＳ Ｐゴシック" charset="0"/>
              <a:cs typeface="+mn-cs"/>
            </a:endParaRPr>
          </a:p>
        </p:txBody>
      </p:sp>
      <p:graphicFrame>
        <p:nvGraphicFramePr>
          <p:cNvPr id="4" name="Chart 3"/>
          <p:cNvGraphicFramePr>
            <a:graphicFrameLocks/>
          </p:cNvGraphicFramePr>
          <p:nvPr>
            <p:extLst/>
          </p:nvPr>
        </p:nvGraphicFramePr>
        <p:xfrm>
          <a:off x="1160883" y="1674911"/>
          <a:ext cx="7162800" cy="442257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2224"/>
          <p:cNvSpPr txBox="1">
            <a:spLocks noChangeArrowheads="1"/>
          </p:cNvSpPr>
          <p:nvPr/>
        </p:nvSpPr>
        <p:spPr bwMode="auto">
          <a:xfrm>
            <a:off x="464185" y="6334125"/>
            <a:ext cx="4495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_tradnl" altLang="en-US" sz="1200" dirty="0"/>
              <a:t>Fuente: ISIS, PESS, o informe de los países a FGL-IM/PAHO.</a:t>
            </a:r>
          </a:p>
          <a:p>
            <a:pPr eaLnBrk="1" hangingPunct="1">
              <a:spcBef>
                <a:spcPct val="0"/>
              </a:spcBef>
              <a:buFontTx/>
              <a:buNone/>
            </a:pPr>
            <a:r>
              <a:rPr lang="es-ES_tradnl" altLang="en-US" sz="1200" dirty="0"/>
              <a:t>* Datos hasta semana epidemiológica 30-2015.</a:t>
            </a:r>
          </a:p>
        </p:txBody>
      </p:sp>
      <p:sp>
        <p:nvSpPr>
          <p:cNvPr id="5" name="Rectángulo 4"/>
          <p:cNvSpPr/>
          <p:nvPr/>
        </p:nvSpPr>
        <p:spPr>
          <a:xfrm>
            <a:off x="6438507" y="6240544"/>
            <a:ext cx="2705493" cy="61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79448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a:noAutofit/>
          </a:bodyPr>
          <a:lstStyle/>
          <a:p>
            <a:pPr>
              <a:lnSpc>
                <a:spcPct val="100000"/>
              </a:lnSpc>
            </a:pPr>
            <a:r>
              <a:rPr lang="es-ES" sz="2400" b="1" dirty="0">
                <a:solidFill>
                  <a:srgbClr val="E46C0A"/>
                </a:solidFill>
                <a:latin typeface="Century Gothic"/>
                <a:ea typeface="ＭＳ Ｐゴシック" charset="0"/>
                <a:cs typeface="+mn-cs"/>
              </a:rPr>
              <a:t>% de niños &lt; 1 año que viven en </a:t>
            </a:r>
            <a:r>
              <a:rPr lang="es-ES" sz="2400" b="1" dirty="0" smtClean="0">
                <a:solidFill>
                  <a:srgbClr val="E46C0A"/>
                </a:solidFill>
                <a:latin typeface="Century Gothic"/>
                <a:ea typeface="ＭＳ Ｐゴシック" charset="0"/>
                <a:cs typeface="+mn-cs"/>
              </a:rPr>
              <a:t>municipios con  </a:t>
            </a:r>
            <a:r>
              <a:rPr lang="es-ES" sz="2400" b="1" dirty="0">
                <a:solidFill>
                  <a:srgbClr val="E46C0A"/>
                </a:solidFill>
                <a:latin typeface="Century Gothic"/>
                <a:ea typeface="ＭＳ Ｐゴシック" charset="0"/>
                <a:cs typeface="+mn-cs"/>
              </a:rPr>
              <a:t/>
            </a:r>
            <a:br>
              <a:rPr lang="es-ES" sz="2400" b="1" dirty="0">
                <a:solidFill>
                  <a:srgbClr val="E46C0A"/>
                </a:solidFill>
                <a:latin typeface="Century Gothic"/>
                <a:ea typeface="ＭＳ Ｐゴシック" charset="0"/>
                <a:cs typeface="+mn-cs"/>
              </a:rPr>
            </a:br>
            <a:r>
              <a:rPr lang="es-ES" sz="2400" b="1" dirty="0" smtClean="0">
                <a:solidFill>
                  <a:srgbClr val="E46C0A"/>
                </a:solidFill>
                <a:latin typeface="Century Gothic"/>
                <a:ea typeface="ＭＳ Ｐゴシック" charset="0"/>
                <a:cs typeface="+mn-cs"/>
              </a:rPr>
              <a:t>cobertura </a:t>
            </a:r>
            <a:r>
              <a:rPr lang="es-ES" sz="2400" b="1" dirty="0">
                <a:solidFill>
                  <a:srgbClr val="E46C0A"/>
                </a:solidFill>
                <a:latin typeface="Century Gothic"/>
                <a:ea typeface="ＭＳ Ｐゴシック" charset="0"/>
                <a:cs typeface="+mn-cs"/>
              </a:rPr>
              <a:t>contra </a:t>
            </a:r>
            <a:r>
              <a:rPr lang="es-ES" sz="2400" b="1" dirty="0" smtClean="0">
                <a:solidFill>
                  <a:srgbClr val="E46C0A"/>
                </a:solidFill>
                <a:latin typeface="Century Gothic"/>
                <a:ea typeface="ＭＳ Ｐゴシック" charset="0"/>
                <a:cs typeface="+mn-cs"/>
              </a:rPr>
              <a:t>polio </a:t>
            </a:r>
            <a:r>
              <a:rPr lang="es-ES" sz="2400" b="1" dirty="0">
                <a:solidFill>
                  <a:srgbClr val="E46C0A"/>
                </a:solidFill>
                <a:latin typeface="Century Gothic"/>
                <a:ea typeface="ＭＳ Ｐゴシック" charset="0"/>
                <a:cs typeface="+mn-cs"/>
              </a:rPr>
              <a:t>&lt;</a:t>
            </a:r>
            <a:r>
              <a:rPr lang="es-ES" sz="2400" b="1" dirty="0" smtClean="0">
                <a:solidFill>
                  <a:srgbClr val="E46C0A"/>
                </a:solidFill>
                <a:latin typeface="Century Gothic"/>
                <a:ea typeface="ＭＳ Ｐゴシック" charset="0"/>
                <a:cs typeface="+mn-cs"/>
              </a:rPr>
              <a:t>de </a:t>
            </a:r>
            <a:r>
              <a:rPr lang="es-ES" sz="2400" b="1" dirty="0">
                <a:solidFill>
                  <a:srgbClr val="E46C0A"/>
                </a:solidFill>
                <a:latin typeface="Century Gothic"/>
                <a:ea typeface="ＭＳ Ｐゴシック" charset="0"/>
                <a:cs typeface="+mn-cs"/>
              </a:rPr>
              <a:t>95</a:t>
            </a:r>
            <a:r>
              <a:rPr lang="es-ES" sz="2400" b="1" dirty="0" smtClean="0">
                <a:solidFill>
                  <a:srgbClr val="E46C0A"/>
                </a:solidFill>
                <a:latin typeface="Century Gothic"/>
                <a:ea typeface="ＭＳ Ｐゴシック" charset="0"/>
                <a:cs typeface="+mn-cs"/>
              </a:rPr>
              <a:t>%, </a:t>
            </a:r>
            <a:br>
              <a:rPr lang="es-ES" sz="2400" b="1" dirty="0" smtClean="0">
                <a:solidFill>
                  <a:srgbClr val="E46C0A"/>
                </a:solidFill>
                <a:latin typeface="Century Gothic"/>
                <a:ea typeface="ＭＳ Ｐゴシック" charset="0"/>
                <a:cs typeface="+mn-cs"/>
              </a:rPr>
            </a:br>
            <a:r>
              <a:rPr lang="es-ES" sz="2400" b="1" dirty="0" smtClean="0">
                <a:solidFill>
                  <a:srgbClr val="E46C0A"/>
                </a:solidFill>
                <a:latin typeface="Century Gothic"/>
                <a:ea typeface="ＭＳ Ｐゴシック" charset="0"/>
                <a:cs typeface="+mn-cs"/>
              </a:rPr>
              <a:t>países </a:t>
            </a:r>
            <a:r>
              <a:rPr lang="es-ES" sz="2400" b="1" dirty="0">
                <a:solidFill>
                  <a:srgbClr val="E46C0A"/>
                </a:solidFill>
                <a:latin typeface="Century Gothic"/>
                <a:ea typeface="ＭＳ Ｐゴシック" charset="0"/>
                <a:cs typeface="+mn-cs"/>
              </a:rPr>
              <a:t>de las </a:t>
            </a:r>
            <a:r>
              <a:rPr lang="es-ES" sz="2400" b="1" dirty="0" smtClean="0">
                <a:solidFill>
                  <a:srgbClr val="E46C0A"/>
                </a:solidFill>
                <a:latin typeface="Century Gothic"/>
                <a:ea typeface="ＭＳ Ｐゴシック" charset="0"/>
                <a:cs typeface="+mn-cs"/>
              </a:rPr>
              <a:t>Américas</a:t>
            </a:r>
            <a:r>
              <a:rPr lang="es-ES" sz="2400" b="1" dirty="0">
                <a:solidFill>
                  <a:srgbClr val="E46C0A"/>
                </a:solidFill>
                <a:latin typeface="Century Gothic"/>
                <a:ea typeface="ＭＳ Ｐゴシック" charset="0"/>
                <a:cs typeface="+mn-cs"/>
              </a:rPr>
              <a:t>, 2014</a:t>
            </a:r>
          </a:p>
        </p:txBody>
      </p:sp>
      <p:graphicFrame>
        <p:nvGraphicFramePr>
          <p:cNvPr id="4" name="Chart 3"/>
          <p:cNvGraphicFramePr>
            <a:graphicFrameLocks/>
          </p:cNvGraphicFramePr>
          <p:nvPr>
            <p:extLst/>
          </p:nvPr>
        </p:nvGraphicFramePr>
        <p:xfrm>
          <a:off x="990600" y="1600200"/>
          <a:ext cx="7526639"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2224"/>
          <p:cNvSpPr txBox="1">
            <a:spLocks noChangeArrowheads="1"/>
          </p:cNvSpPr>
          <p:nvPr/>
        </p:nvSpPr>
        <p:spPr bwMode="auto">
          <a:xfrm>
            <a:off x="464185" y="6334125"/>
            <a:ext cx="4495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_tradnl" altLang="en-US" sz="1200" dirty="0"/>
              <a:t>Fuente: ISIS, PESS, o informe de los países a FGL-IM/PAHO.</a:t>
            </a:r>
          </a:p>
          <a:p>
            <a:pPr eaLnBrk="1" hangingPunct="1">
              <a:spcBef>
                <a:spcPct val="0"/>
              </a:spcBef>
              <a:buFontTx/>
              <a:buNone/>
            </a:pPr>
            <a:r>
              <a:rPr lang="es-ES_tradnl" altLang="en-US" sz="1200" dirty="0"/>
              <a:t>* Datos hasta semana epidemiológica 30-2015.</a:t>
            </a:r>
          </a:p>
        </p:txBody>
      </p:sp>
      <p:sp>
        <p:nvSpPr>
          <p:cNvPr id="5" name="Rectángulo 4"/>
          <p:cNvSpPr/>
          <p:nvPr/>
        </p:nvSpPr>
        <p:spPr>
          <a:xfrm>
            <a:off x="6438507" y="6240544"/>
            <a:ext cx="2705493" cy="61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4179587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282" name="Object 2"/>
          <p:cNvGraphicFramePr>
            <a:graphicFrameLocks noChangeAspect="1"/>
          </p:cNvGraphicFramePr>
          <p:nvPr>
            <p:extLst>
              <p:ext uri="{D42A27DB-BD31-4B8C-83A1-F6EECF244321}">
                <p14:modId xmlns:p14="http://schemas.microsoft.com/office/powerpoint/2010/main" val="1658485128"/>
              </p:ext>
            </p:extLst>
          </p:nvPr>
        </p:nvGraphicFramePr>
        <p:xfrm>
          <a:off x="317989" y="1795463"/>
          <a:ext cx="8043496" cy="4657725"/>
        </p:xfrm>
        <a:graphic>
          <a:graphicData uri="http://schemas.openxmlformats.org/presentationml/2006/ole">
            <mc:AlternateContent xmlns:mc="http://schemas.openxmlformats.org/markup-compatibility/2006">
              <mc:Choice xmlns:v="urn:schemas-microsoft-com:vml" Requires="v">
                <p:oleObj spid="_x0000_s14419" name="Chart" r:id="rId4" imgW="9677400" imgH="4067085" progId="MSGraph.Chart.8">
                  <p:embed followColorScheme="full"/>
                </p:oleObj>
              </mc:Choice>
              <mc:Fallback>
                <p:oleObj name="Chart" r:id="rId4" imgW="9677400" imgH="4067085" progId="MSGraph.Chart.8">
                  <p:embed followColorScheme="full"/>
                  <p:pic>
                    <p:nvPicPr>
                      <p:cNvPr id="0" name=""/>
                      <p:cNvPicPr>
                        <a:picLocks noChangeAspect="1" noChangeArrowheads="1"/>
                      </p:cNvPicPr>
                      <p:nvPr/>
                    </p:nvPicPr>
                    <p:blipFill>
                      <a:blip r:embed="rId5"/>
                      <a:srcRect/>
                      <a:stretch>
                        <a:fillRect/>
                      </a:stretch>
                    </p:blipFill>
                    <p:spPr bwMode="auto">
                      <a:xfrm>
                        <a:off x="317989" y="1795463"/>
                        <a:ext cx="8043496" cy="465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7283" name="Rectangle 3"/>
          <p:cNvSpPr>
            <a:spLocks noChangeArrowheads="1"/>
          </p:cNvSpPr>
          <p:nvPr/>
        </p:nvSpPr>
        <p:spPr bwMode="auto">
          <a:xfrm>
            <a:off x="245597" y="104748"/>
            <a:ext cx="8717693" cy="70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just">
              <a:lnSpc>
                <a:spcPct val="110000"/>
              </a:lnSpc>
            </a:pPr>
            <a:r>
              <a:rPr lang="es-ES" sz="4000" b="1" i="1" dirty="0" smtClean="0">
                <a:solidFill>
                  <a:srgbClr val="FFFFFF"/>
                </a:solidFill>
                <a:latin typeface="Calibri" pitchFamily="34" charset="0"/>
                <a:cs typeface="Arial"/>
              </a:rPr>
              <a:t>Erradicación de Polio:</a:t>
            </a:r>
            <a:r>
              <a:rPr lang="es-ES" sz="4000" b="1" i="1" dirty="0" smtClean="0">
                <a:solidFill>
                  <a:srgbClr val="000066"/>
                </a:solidFill>
                <a:latin typeface="Calibri" pitchFamily="34" charset="0"/>
                <a:cs typeface="Arial"/>
              </a:rPr>
              <a:t> </a:t>
            </a:r>
            <a:r>
              <a:rPr lang="es-ES" sz="4000" b="1" i="1" dirty="0" smtClean="0">
                <a:solidFill>
                  <a:srgbClr val="FFFF00"/>
                </a:solidFill>
                <a:latin typeface="Calibri" pitchFamily="34" charset="0"/>
                <a:cs typeface="Arial"/>
              </a:rPr>
              <a:t>Contexto Histórico</a:t>
            </a:r>
            <a:r>
              <a:rPr lang="es-ES" sz="4000" b="1" i="1" dirty="0" smtClean="0">
                <a:solidFill>
                  <a:srgbClr val="000066"/>
                </a:solidFill>
                <a:latin typeface="Calibri" pitchFamily="34" charset="0"/>
                <a:cs typeface="Arial"/>
              </a:rPr>
              <a:t> </a:t>
            </a:r>
            <a:endParaRPr lang="es-ES" sz="4000" b="1" dirty="0" smtClean="0">
              <a:solidFill>
                <a:srgbClr val="FFFF00"/>
              </a:solidFill>
              <a:latin typeface="Calibri" pitchFamily="34" charset="0"/>
              <a:cs typeface="Arial"/>
            </a:endParaRPr>
          </a:p>
        </p:txBody>
      </p:sp>
      <p:grpSp>
        <p:nvGrpSpPr>
          <p:cNvPr id="97284" name="Group 4"/>
          <p:cNvGrpSpPr>
            <a:grpSpLocks/>
          </p:cNvGrpSpPr>
          <p:nvPr/>
        </p:nvGrpSpPr>
        <p:grpSpPr bwMode="auto">
          <a:xfrm>
            <a:off x="3641483" y="1341438"/>
            <a:ext cx="4633546" cy="2659062"/>
            <a:chOff x="0" y="1076"/>
            <a:chExt cx="2454" cy="1335"/>
          </a:xfrm>
        </p:grpSpPr>
        <p:sp>
          <p:nvSpPr>
            <p:cNvPr id="97667" name="Text Box 5"/>
            <p:cNvSpPr txBox="1">
              <a:spLocks noChangeArrowheads="1"/>
            </p:cNvSpPr>
            <p:nvPr/>
          </p:nvSpPr>
          <p:spPr bwMode="auto">
            <a:xfrm>
              <a:off x="1079" y="2241"/>
              <a:ext cx="339"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GB" sz="1600" b="1" smtClean="0">
                  <a:solidFill>
                    <a:srgbClr val="FFFFFF"/>
                  </a:solidFill>
                </a:rPr>
                <a:t>1988</a:t>
              </a:r>
            </a:p>
          </p:txBody>
        </p:sp>
        <p:sp>
          <p:nvSpPr>
            <p:cNvPr id="97668" name="Freeform 6"/>
            <p:cNvSpPr>
              <a:spLocks/>
            </p:cNvSpPr>
            <p:nvPr/>
          </p:nvSpPr>
          <p:spPr bwMode="auto">
            <a:xfrm>
              <a:off x="0" y="1233"/>
              <a:ext cx="8" cy="6"/>
            </a:xfrm>
            <a:custGeom>
              <a:avLst/>
              <a:gdLst>
                <a:gd name="T0" fmla="*/ 1 w 18"/>
                <a:gd name="T1" fmla="*/ 0 h 17"/>
                <a:gd name="T2" fmla="*/ 1 w 18"/>
                <a:gd name="T3" fmla="*/ 0 h 17"/>
                <a:gd name="T4" fmla="*/ 0 w 18"/>
                <a:gd name="T5" fmla="*/ 0 h 17"/>
                <a:gd name="T6" fmla="*/ 1 w 18"/>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7">
                  <a:moveTo>
                    <a:pt x="17" y="0"/>
                  </a:moveTo>
                  <a:lnTo>
                    <a:pt x="17" y="16"/>
                  </a:lnTo>
                  <a:lnTo>
                    <a:pt x="0" y="16"/>
                  </a:lnTo>
                  <a:lnTo>
                    <a:pt x="17"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69" name="Freeform 7"/>
            <p:cNvSpPr>
              <a:spLocks/>
            </p:cNvSpPr>
            <p:nvPr/>
          </p:nvSpPr>
          <p:spPr bwMode="auto">
            <a:xfrm>
              <a:off x="192" y="1285"/>
              <a:ext cx="13" cy="18"/>
            </a:xfrm>
            <a:custGeom>
              <a:avLst/>
              <a:gdLst>
                <a:gd name="T0" fmla="*/ 0 w 31"/>
                <a:gd name="T1" fmla="*/ 0 h 47"/>
                <a:gd name="T2" fmla="*/ 0 w 31"/>
                <a:gd name="T3" fmla="*/ 1 h 47"/>
                <a:gd name="T4" fmla="*/ 1 w 31"/>
                <a:gd name="T5" fmla="*/ 1 h 47"/>
                <a:gd name="T6" fmla="*/ 1 w 31"/>
                <a:gd name="T7" fmla="*/ 0 h 47"/>
                <a:gd name="T8" fmla="*/ 0 w 31"/>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47">
                  <a:moveTo>
                    <a:pt x="0" y="15"/>
                  </a:moveTo>
                  <a:lnTo>
                    <a:pt x="15" y="46"/>
                  </a:lnTo>
                  <a:lnTo>
                    <a:pt x="30" y="46"/>
                  </a:lnTo>
                  <a:lnTo>
                    <a:pt x="30" y="0"/>
                  </a:lnTo>
                  <a:lnTo>
                    <a:pt x="0"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70" name="Freeform 8"/>
            <p:cNvSpPr>
              <a:spLocks/>
            </p:cNvSpPr>
            <p:nvPr/>
          </p:nvSpPr>
          <p:spPr bwMode="auto">
            <a:xfrm>
              <a:off x="192" y="1315"/>
              <a:ext cx="8" cy="12"/>
            </a:xfrm>
            <a:custGeom>
              <a:avLst/>
              <a:gdLst>
                <a:gd name="T0" fmla="*/ 1 w 17"/>
                <a:gd name="T1" fmla="*/ 0 h 32"/>
                <a:gd name="T2" fmla="*/ 0 w 17"/>
                <a:gd name="T3" fmla="*/ 0 h 32"/>
                <a:gd name="T4" fmla="*/ 1 w 17"/>
                <a:gd name="T5" fmla="*/ 1 h 32"/>
                <a:gd name="T6" fmla="*/ 1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16" y="0"/>
                  </a:moveTo>
                  <a:lnTo>
                    <a:pt x="0" y="16"/>
                  </a:lnTo>
                  <a:lnTo>
                    <a:pt x="16" y="31"/>
                  </a:lnTo>
                  <a:lnTo>
                    <a:pt x="16"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71" name="Freeform 9"/>
            <p:cNvSpPr>
              <a:spLocks/>
            </p:cNvSpPr>
            <p:nvPr/>
          </p:nvSpPr>
          <p:spPr bwMode="auto">
            <a:xfrm>
              <a:off x="192" y="1331"/>
              <a:ext cx="8" cy="13"/>
            </a:xfrm>
            <a:custGeom>
              <a:avLst/>
              <a:gdLst>
                <a:gd name="T0" fmla="*/ 0 w 17"/>
                <a:gd name="T1" fmla="*/ 0 h 32"/>
                <a:gd name="T2" fmla="*/ 1 w 17"/>
                <a:gd name="T3" fmla="*/ 0 h 32"/>
                <a:gd name="T4" fmla="*/ 1 w 17"/>
                <a:gd name="T5" fmla="*/ 1 h 32"/>
                <a:gd name="T6" fmla="*/ 0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0" y="0"/>
                  </a:moveTo>
                  <a:lnTo>
                    <a:pt x="16" y="0"/>
                  </a:lnTo>
                  <a:lnTo>
                    <a:pt x="16" y="31"/>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72" name="Freeform 10"/>
            <p:cNvSpPr>
              <a:spLocks/>
            </p:cNvSpPr>
            <p:nvPr/>
          </p:nvSpPr>
          <p:spPr bwMode="auto">
            <a:xfrm>
              <a:off x="571" y="1947"/>
              <a:ext cx="95" cy="107"/>
            </a:xfrm>
            <a:custGeom>
              <a:avLst/>
              <a:gdLst>
                <a:gd name="T0" fmla="*/ 3 w 224"/>
                <a:gd name="T1" fmla="*/ 0 h 279"/>
                <a:gd name="T2" fmla="*/ 2 w 224"/>
                <a:gd name="T3" fmla="*/ 0 h 279"/>
                <a:gd name="T4" fmla="*/ 1 w 224"/>
                <a:gd name="T5" fmla="*/ 0 h 279"/>
                <a:gd name="T6" fmla="*/ 1 w 224"/>
                <a:gd name="T7" fmla="*/ 1 h 279"/>
                <a:gd name="T8" fmla="*/ 0 w 224"/>
                <a:gd name="T9" fmla="*/ 0 h 279"/>
                <a:gd name="T10" fmla="*/ 0 w 224"/>
                <a:gd name="T11" fmla="*/ 0 h 279"/>
                <a:gd name="T12" fmla="*/ 0 w 224"/>
                <a:gd name="T13" fmla="*/ 1 h 279"/>
                <a:gd name="T14" fmla="*/ 0 w 224"/>
                <a:gd name="T15" fmla="*/ 2 h 279"/>
                <a:gd name="T16" fmla="*/ 0 w 224"/>
                <a:gd name="T17" fmla="*/ 2 h 279"/>
                <a:gd name="T18" fmla="*/ 0 w 224"/>
                <a:gd name="T19" fmla="*/ 2 h 279"/>
                <a:gd name="T20" fmla="*/ 0 w 224"/>
                <a:gd name="T21" fmla="*/ 3 h 279"/>
                <a:gd name="T22" fmla="*/ 1 w 224"/>
                <a:gd name="T23" fmla="*/ 3 h 279"/>
                <a:gd name="T24" fmla="*/ 1 w 224"/>
                <a:gd name="T25" fmla="*/ 3 h 279"/>
                <a:gd name="T26" fmla="*/ 0 w 224"/>
                <a:gd name="T27" fmla="*/ 3 h 279"/>
                <a:gd name="T28" fmla="*/ 1 w 224"/>
                <a:gd name="T29" fmla="*/ 5 h 279"/>
                <a:gd name="T30" fmla="*/ 2 w 224"/>
                <a:gd name="T31" fmla="*/ 6 h 279"/>
                <a:gd name="T32" fmla="*/ 2 w 224"/>
                <a:gd name="T33" fmla="*/ 6 h 279"/>
                <a:gd name="T34" fmla="*/ 3 w 224"/>
                <a:gd name="T35" fmla="*/ 5 h 279"/>
                <a:gd name="T36" fmla="*/ 3 w 224"/>
                <a:gd name="T37" fmla="*/ 5 h 279"/>
                <a:gd name="T38" fmla="*/ 3 w 224"/>
                <a:gd name="T39" fmla="*/ 5 h 279"/>
                <a:gd name="T40" fmla="*/ 3 w 224"/>
                <a:gd name="T41" fmla="*/ 6 h 279"/>
                <a:gd name="T42" fmla="*/ 4 w 224"/>
                <a:gd name="T43" fmla="*/ 5 h 279"/>
                <a:gd name="T44" fmla="*/ 5 w 224"/>
                <a:gd name="T45" fmla="*/ 5 h 279"/>
                <a:gd name="T46" fmla="*/ 7 w 224"/>
                <a:gd name="T47" fmla="*/ 4 h 279"/>
                <a:gd name="T48" fmla="*/ 7 w 224"/>
                <a:gd name="T49" fmla="*/ 5 h 279"/>
                <a:gd name="T50" fmla="*/ 7 w 224"/>
                <a:gd name="T51" fmla="*/ 3 h 279"/>
                <a:gd name="T52" fmla="*/ 6 w 224"/>
                <a:gd name="T53" fmla="*/ 3 h 279"/>
                <a:gd name="T54" fmla="*/ 6 w 224"/>
                <a:gd name="T55" fmla="*/ 3 h 279"/>
                <a:gd name="T56" fmla="*/ 5 w 224"/>
                <a:gd name="T57" fmla="*/ 2 h 279"/>
                <a:gd name="T58" fmla="*/ 4 w 224"/>
                <a:gd name="T59" fmla="*/ 1 h 279"/>
                <a:gd name="T60" fmla="*/ 3 w 224"/>
                <a:gd name="T61" fmla="*/ 1 h 279"/>
                <a:gd name="T62" fmla="*/ 3 w 224"/>
                <a:gd name="T63" fmla="*/ 1 h 279"/>
                <a:gd name="T64" fmla="*/ 3 w 224"/>
                <a:gd name="T65" fmla="*/ 0 h 2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4" h="279">
                  <a:moveTo>
                    <a:pt x="74" y="0"/>
                  </a:moveTo>
                  <a:lnTo>
                    <a:pt x="59" y="0"/>
                  </a:lnTo>
                  <a:lnTo>
                    <a:pt x="45" y="15"/>
                  </a:lnTo>
                  <a:lnTo>
                    <a:pt x="30" y="31"/>
                  </a:lnTo>
                  <a:lnTo>
                    <a:pt x="15" y="15"/>
                  </a:lnTo>
                  <a:lnTo>
                    <a:pt x="0" y="15"/>
                  </a:lnTo>
                  <a:lnTo>
                    <a:pt x="15" y="46"/>
                  </a:lnTo>
                  <a:lnTo>
                    <a:pt x="15" y="77"/>
                  </a:lnTo>
                  <a:lnTo>
                    <a:pt x="15" y="93"/>
                  </a:lnTo>
                  <a:lnTo>
                    <a:pt x="15" y="108"/>
                  </a:lnTo>
                  <a:lnTo>
                    <a:pt x="15" y="124"/>
                  </a:lnTo>
                  <a:lnTo>
                    <a:pt x="30" y="124"/>
                  </a:lnTo>
                  <a:lnTo>
                    <a:pt x="30" y="139"/>
                  </a:lnTo>
                  <a:lnTo>
                    <a:pt x="15" y="154"/>
                  </a:lnTo>
                  <a:lnTo>
                    <a:pt x="30" y="201"/>
                  </a:lnTo>
                  <a:lnTo>
                    <a:pt x="59" y="263"/>
                  </a:lnTo>
                  <a:lnTo>
                    <a:pt x="59" y="278"/>
                  </a:lnTo>
                  <a:lnTo>
                    <a:pt x="74" y="232"/>
                  </a:lnTo>
                  <a:lnTo>
                    <a:pt x="89" y="247"/>
                  </a:lnTo>
                  <a:lnTo>
                    <a:pt x="104" y="247"/>
                  </a:lnTo>
                  <a:lnTo>
                    <a:pt x="104" y="263"/>
                  </a:lnTo>
                  <a:lnTo>
                    <a:pt x="134" y="247"/>
                  </a:lnTo>
                  <a:lnTo>
                    <a:pt x="149" y="201"/>
                  </a:lnTo>
                  <a:lnTo>
                    <a:pt x="208" y="185"/>
                  </a:lnTo>
                  <a:lnTo>
                    <a:pt x="223" y="201"/>
                  </a:lnTo>
                  <a:lnTo>
                    <a:pt x="223" y="154"/>
                  </a:lnTo>
                  <a:lnTo>
                    <a:pt x="193" y="124"/>
                  </a:lnTo>
                  <a:lnTo>
                    <a:pt x="178" y="124"/>
                  </a:lnTo>
                  <a:lnTo>
                    <a:pt x="149" y="77"/>
                  </a:lnTo>
                  <a:lnTo>
                    <a:pt x="119" y="46"/>
                  </a:lnTo>
                  <a:lnTo>
                    <a:pt x="104" y="46"/>
                  </a:lnTo>
                  <a:lnTo>
                    <a:pt x="74" y="31"/>
                  </a:lnTo>
                  <a:lnTo>
                    <a:pt x="74" y="0"/>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73" name="Freeform 11"/>
            <p:cNvSpPr>
              <a:spLocks/>
            </p:cNvSpPr>
            <p:nvPr/>
          </p:nvSpPr>
          <p:spPr bwMode="auto">
            <a:xfrm>
              <a:off x="475" y="1872"/>
              <a:ext cx="108" cy="140"/>
            </a:xfrm>
            <a:custGeom>
              <a:avLst/>
              <a:gdLst>
                <a:gd name="T0" fmla="*/ 4 w 253"/>
                <a:gd name="T1" fmla="*/ 0 h 370"/>
                <a:gd name="T2" fmla="*/ 4 w 253"/>
                <a:gd name="T3" fmla="*/ 0 h 370"/>
                <a:gd name="T4" fmla="*/ 4 w 253"/>
                <a:gd name="T5" fmla="*/ 1 h 370"/>
                <a:gd name="T6" fmla="*/ 2 w 253"/>
                <a:gd name="T7" fmla="*/ 2 h 370"/>
                <a:gd name="T8" fmla="*/ 1 w 253"/>
                <a:gd name="T9" fmla="*/ 2 h 370"/>
                <a:gd name="T10" fmla="*/ 1 w 253"/>
                <a:gd name="T11" fmla="*/ 2 h 370"/>
                <a:gd name="T12" fmla="*/ 0 w 253"/>
                <a:gd name="T13" fmla="*/ 2 h 370"/>
                <a:gd name="T14" fmla="*/ 0 w 253"/>
                <a:gd name="T15" fmla="*/ 1 h 370"/>
                <a:gd name="T16" fmla="*/ 0 w 253"/>
                <a:gd name="T17" fmla="*/ 2 h 370"/>
                <a:gd name="T18" fmla="*/ 0 w 253"/>
                <a:gd name="T19" fmla="*/ 3 h 370"/>
                <a:gd name="T20" fmla="*/ 1 w 253"/>
                <a:gd name="T21" fmla="*/ 3 h 370"/>
                <a:gd name="T22" fmla="*/ 2 w 253"/>
                <a:gd name="T23" fmla="*/ 4 h 370"/>
                <a:gd name="T24" fmla="*/ 3 w 253"/>
                <a:gd name="T25" fmla="*/ 6 h 370"/>
                <a:gd name="T26" fmla="*/ 5 w 253"/>
                <a:gd name="T27" fmla="*/ 7 h 370"/>
                <a:gd name="T28" fmla="*/ 6 w 253"/>
                <a:gd name="T29" fmla="*/ 7 h 370"/>
                <a:gd name="T30" fmla="*/ 6 w 253"/>
                <a:gd name="T31" fmla="*/ 7 h 370"/>
                <a:gd name="T32" fmla="*/ 6 w 253"/>
                <a:gd name="T33" fmla="*/ 8 h 370"/>
                <a:gd name="T34" fmla="*/ 7 w 253"/>
                <a:gd name="T35" fmla="*/ 8 h 370"/>
                <a:gd name="T36" fmla="*/ 8 w 253"/>
                <a:gd name="T37" fmla="*/ 7 h 370"/>
                <a:gd name="T38" fmla="*/ 8 w 253"/>
                <a:gd name="T39" fmla="*/ 7 h 370"/>
                <a:gd name="T40" fmla="*/ 8 w 253"/>
                <a:gd name="T41" fmla="*/ 7 h 370"/>
                <a:gd name="T42" fmla="*/ 9 w 253"/>
                <a:gd name="T43" fmla="*/ 7 h 370"/>
                <a:gd name="T44" fmla="*/ 8 w 253"/>
                <a:gd name="T45" fmla="*/ 7 h 370"/>
                <a:gd name="T46" fmla="*/ 8 w 253"/>
                <a:gd name="T47" fmla="*/ 6 h 370"/>
                <a:gd name="T48" fmla="*/ 8 w 253"/>
                <a:gd name="T49" fmla="*/ 6 h 370"/>
                <a:gd name="T50" fmla="*/ 8 w 253"/>
                <a:gd name="T51" fmla="*/ 6 h 370"/>
                <a:gd name="T52" fmla="*/ 8 w 253"/>
                <a:gd name="T53" fmla="*/ 6 h 370"/>
                <a:gd name="T54" fmla="*/ 8 w 253"/>
                <a:gd name="T55" fmla="*/ 5 h 370"/>
                <a:gd name="T56" fmla="*/ 8 w 253"/>
                <a:gd name="T57" fmla="*/ 5 h 370"/>
                <a:gd name="T58" fmla="*/ 6 w 253"/>
                <a:gd name="T59" fmla="*/ 5 h 370"/>
                <a:gd name="T60" fmla="*/ 6 w 253"/>
                <a:gd name="T61" fmla="*/ 4 h 370"/>
                <a:gd name="T62" fmla="*/ 6 w 253"/>
                <a:gd name="T63" fmla="*/ 4 h 370"/>
                <a:gd name="T64" fmla="*/ 5 w 253"/>
                <a:gd name="T65" fmla="*/ 3 h 370"/>
                <a:gd name="T66" fmla="*/ 5 w 253"/>
                <a:gd name="T67" fmla="*/ 3 h 370"/>
                <a:gd name="T68" fmla="*/ 6 w 253"/>
                <a:gd name="T69" fmla="*/ 2 h 370"/>
                <a:gd name="T70" fmla="*/ 6 w 253"/>
                <a:gd name="T71" fmla="*/ 2 h 370"/>
                <a:gd name="T72" fmla="*/ 8 w 253"/>
                <a:gd name="T73" fmla="*/ 2 h 370"/>
                <a:gd name="T74" fmla="*/ 7 w 253"/>
                <a:gd name="T75" fmla="*/ 1 h 370"/>
                <a:gd name="T76" fmla="*/ 6 w 253"/>
                <a:gd name="T77" fmla="*/ 1 h 370"/>
                <a:gd name="T78" fmla="*/ 6 w 253"/>
                <a:gd name="T79" fmla="*/ 1 h 370"/>
                <a:gd name="T80" fmla="*/ 5 w 253"/>
                <a:gd name="T81" fmla="*/ 1 h 370"/>
                <a:gd name="T82" fmla="*/ 4 w 253"/>
                <a:gd name="T83" fmla="*/ 0 h 370"/>
                <a:gd name="T84" fmla="*/ 4 w 253"/>
                <a:gd name="T85" fmla="*/ 0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53" h="370">
                  <a:moveTo>
                    <a:pt x="119" y="0"/>
                  </a:moveTo>
                  <a:lnTo>
                    <a:pt x="133" y="15"/>
                  </a:lnTo>
                  <a:lnTo>
                    <a:pt x="119" y="31"/>
                  </a:lnTo>
                  <a:lnTo>
                    <a:pt x="59" y="77"/>
                  </a:lnTo>
                  <a:lnTo>
                    <a:pt x="44" y="92"/>
                  </a:lnTo>
                  <a:lnTo>
                    <a:pt x="30" y="77"/>
                  </a:lnTo>
                  <a:lnTo>
                    <a:pt x="15" y="92"/>
                  </a:lnTo>
                  <a:lnTo>
                    <a:pt x="15" y="62"/>
                  </a:lnTo>
                  <a:lnTo>
                    <a:pt x="0" y="77"/>
                  </a:lnTo>
                  <a:lnTo>
                    <a:pt x="15" y="123"/>
                  </a:lnTo>
                  <a:lnTo>
                    <a:pt x="30" y="138"/>
                  </a:lnTo>
                  <a:lnTo>
                    <a:pt x="59" y="200"/>
                  </a:lnTo>
                  <a:lnTo>
                    <a:pt x="104" y="277"/>
                  </a:lnTo>
                  <a:lnTo>
                    <a:pt x="148" y="338"/>
                  </a:lnTo>
                  <a:lnTo>
                    <a:pt x="178" y="338"/>
                  </a:lnTo>
                  <a:lnTo>
                    <a:pt x="193" y="354"/>
                  </a:lnTo>
                  <a:lnTo>
                    <a:pt x="193" y="369"/>
                  </a:lnTo>
                  <a:lnTo>
                    <a:pt x="208" y="369"/>
                  </a:lnTo>
                  <a:lnTo>
                    <a:pt x="222" y="354"/>
                  </a:lnTo>
                  <a:lnTo>
                    <a:pt x="237" y="354"/>
                  </a:lnTo>
                  <a:lnTo>
                    <a:pt x="237" y="338"/>
                  </a:lnTo>
                  <a:lnTo>
                    <a:pt x="252" y="338"/>
                  </a:lnTo>
                  <a:lnTo>
                    <a:pt x="237" y="338"/>
                  </a:lnTo>
                  <a:lnTo>
                    <a:pt x="237" y="323"/>
                  </a:lnTo>
                  <a:lnTo>
                    <a:pt x="237" y="308"/>
                  </a:lnTo>
                  <a:lnTo>
                    <a:pt x="237" y="292"/>
                  </a:lnTo>
                  <a:lnTo>
                    <a:pt x="237" y="277"/>
                  </a:lnTo>
                  <a:lnTo>
                    <a:pt x="237" y="246"/>
                  </a:lnTo>
                  <a:lnTo>
                    <a:pt x="222" y="215"/>
                  </a:lnTo>
                  <a:lnTo>
                    <a:pt x="193" y="215"/>
                  </a:lnTo>
                  <a:lnTo>
                    <a:pt x="193" y="200"/>
                  </a:lnTo>
                  <a:lnTo>
                    <a:pt x="178" y="200"/>
                  </a:lnTo>
                  <a:lnTo>
                    <a:pt x="148" y="169"/>
                  </a:lnTo>
                  <a:lnTo>
                    <a:pt x="148" y="138"/>
                  </a:lnTo>
                  <a:lnTo>
                    <a:pt x="163" y="108"/>
                  </a:lnTo>
                  <a:lnTo>
                    <a:pt x="193" y="77"/>
                  </a:lnTo>
                  <a:lnTo>
                    <a:pt x="222" y="77"/>
                  </a:lnTo>
                  <a:lnTo>
                    <a:pt x="208" y="46"/>
                  </a:lnTo>
                  <a:lnTo>
                    <a:pt x="178" y="31"/>
                  </a:lnTo>
                  <a:lnTo>
                    <a:pt x="163" y="31"/>
                  </a:lnTo>
                  <a:lnTo>
                    <a:pt x="148" y="31"/>
                  </a:lnTo>
                  <a:lnTo>
                    <a:pt x="133" y="0"/>
                  </a:lnTo>
                  <a:lnTo>
                    <a:pt x="119"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74" name="Freeform 12"/>
            <p:cNvSpPr>
              <a:spLocks/>
            </p:cNvSpPr>
            <p:nvPr/>
          </p:nvSpPr>
          <p:spPr bwMode="auto">
            <a:xfrm>
              <a:off x="480" y="1861"/>
              <a:ext cx="52" cy="46"/>
            </a:xfrm>
            <a:custGeom>
              <a:avLst/>
              <a:gdLst>
                <a:gd name="T0" fmla="*/ 0 w 120"/>
                <a:gd name="T1" fmla="*/ 0 h 124"/>
                <a:gd name="T2" fmla="*/ 0 w 120"/>
                <a:gd name="T3" fmla="*/ 1 h 124"/>
                <a:gd name="T4" fmla="*/ 0 w 120"/>
                <a:gd name="T5" fmla="*/ 1 h 124"/>
                <a:gd name="T6" fmla="*/ 0 w 120"/>
                <a:gd name="T7" fmla="*/ 1 h 124"/>
                <a:gd name="T8" fmla="*/ 0 w 120"/>
                <a:gd name="T9" fmla="*/ 2 h 124"/>
                <a:gd name="T10" fmla="*/ 0 w 120"/>
                <a:gd name="T11" fmla="*/ 2 h 124"/>
                <a:gd name="T12" fmla="*/ 0 w 120"/>
                <a:gd name="T13" fmla="*/ 2 h 124"/>
                <a:gd name="T14" fmla="*/ 0 w 120"/>
                <a:gd name="T15" fmla="*/ 2 h 124"/>
                <a:gd name="T16" fmla="*/ 1 w 120"/>
                <a:gd name="T17" fmla="*/ 2 h 124"/>
                <a:gd name="T18" fmla="*/ 2 w 120"/>
                <a:gd name="T19" fmla="*/ 2 h 124"/>
                <a:gd name="T20" fmla="*/ 4 w 120"/>
                <a:gd name="T21" fmla="*/ 1 h 124"/>
                <a:gd name="T22" fmla="*/ 4 w 120"/>
                <a:gd name="T23" fmla="*/ 1 h 124"/>
                <a:gd name="T24" fmla="*/ 4 w 120"/>
                <a:gd name="T25" fmla="*/ 0 h 124"/>
                <a:gd name="T26" fmla="*/ 3 w 120"/>
                <a:gd name="T27" fmla="*/ 0 h 124"/>
                <a:gd name="T28" fmla="*/ 1 w 120"/>
                <a:gd name="T29" fmla="*/ 0 h 124"/>
                <a:gd name="T30" fmla="*/ 0 w 120"/>
                <a:gd name="T31" fmla="*/ 0 h 124"/>
                <a:gd name="T32" fmla="*/ 0 w 120"/>
                <a:gd name="T33" fmla="*/ 0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124">
                  <a:moveTo>
                    <a:pt x="0" y="15"/>
                  </a:moveTo>
                  <a:lnTo>
                    <a:pt x="0" y="46"/>
                  </a:lnTo>
                  <a:lnTo>
                    <a:pt x="0" y="77"/>
                  </a:lnTo>
                  <a:lnTo>
                    <a:pt x="15" y="77"/>
                  </a:lnTo>
                  <a:lnTo>
                    <a:pt x="15" y="92"/>
                  </a:lnTo>
                  <a:lnTo>
                    <a:pt x="0" y="92"/>
                  </a:lnTo>
                  <a:lnTo>
                    <a:pt x="0" y="123"/>
                  </a:lnTo>
                  <a:lnTo>
                    <a:pt x="15" y="108"/>
                  </a:lnTo>
                  <a:lnTo>
                    <a:pt x="30" y="123"/>
                  </a:lnTo>
                  <a:lnTo>
                    <a:pt x="45" y="108"/>
                  </a:lnTo>
                  <a:lnTo>
                    <a:pt x="104" y="62"/>
                  </a:lnTo>
                  <a:lnTo>
                    <a:pt x="119" y="46"/>
                  </a:lnTo>
                  <a:lnTo>
                    <a:pt x="104" y="31"/>
                  </a:lnTo>
                  <a:lnTo>
                    <a:pt x="89" y="15"/>
                  </a:lnTo>
                  <a:lnTo>
                    <a:pt x="30" y="0"/>
                  </a:lnTo>
                  <a:lnTo>
                    <a:pt x="15" y="0"/>
                  </a:lnTo>
                  <a:lnTo>
                    <a:pt x="0" y="15"/>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75" name="Freeform 13"/>
            <p:cNvSpPr>
              <a:spLocks/>
            </p:cNvSpPr>
            <p:nvPr/>
          </p:nvSpPr>
          <p:spPr bwMode="auto">
            <a:xfrm>
              <a:off x="205" y="1419"/>
              <a:ext cx="423" cy="245"/>
            </a:xfrm>
            <a:custGeom>
              <a:avLst/>
              <a:gdLst>
                <a:gd name="T0" fmla="*/ 3 w 985"/>
                <a:gd name="T1" fmla="*/ 9 h 647"/>
                <a:gd name="T2" fmla="*/ 8 w 985"/>
                <a:gd name="T3" fmla="*/ 10 h 647"/>
                <a:gd name="T4" fmla="*/ 9 w 985"/>
                <a:gd name="T5" fmla="*/ 9 h 647"/>
                <a:gd name="T6" fmla="*/ 10 w 985"/>
                <a:gd name="T7" fmla="*/ 11 h 647"/>
                <a:gd name="T8" fmla="*/ 12 w 985"/>
                <a:gd name="T9" fmla="*/ 11 h 647"/>
                <a:gd name="T10" fmla="*/ 12 w 985"/>
                <a:gd name="T11" fmla="*/ 12 h 647"/>
                <a:gd name="T12" fmla="*/ 13 w 985"/>
                <a:gd name="T13" fmla="*/ 12 h 647"/>
                <a:gd name="T14" fmla="*/ 15 w 985"/>
                <a:gd name="T15" fmla="*/ 11 h 647"/>
                <a:gd name="T16" fmla="*/ 17 w 985"/>
                <a:gd name="T17" fmla="*/ 11 h 647"/>
                <a:gd name="T18" fmla="*/ 18 w 985"/>
                <a:gd name="T19" fmla="*/ 11 h 647"/>
                <a:gd name="T20" fmla="*/ 18 w 985"/>
                <a:gd name="T21" fmla="*/ 11 h 647"/>
                <a:gd name="T22" fmla="*/ 19 w 985"/>
                <a:gd name="T23" fmla="*/ 11 h 647"/>
                <a:gd name="T24" fmla="*/ 21 w 985"/>
                <a:gd name="T25" fmla="*/ 11 h 647"/>
                <a:gd name="T26" fmla="*/ 22 w 985"/>
                <a:gd name="T27" fmla="*/ 12 h 647"/>
                <a:gd name="T28" fmla="*/ 23 w 985"/>
                <a:gd name="T29" fmla="*/ 13 h 647"/>
                <a:gd name="T30" fmla="*/ 24 w 985"/>
                <a:gd name="T31" fmla="*/ 13 h 647"/>
                <a:gd name="T32" fmla="*/ 23 w 985"/>
                <a:gd name="T33" fmla="*/ 12 h 647"/>
                <a:gd name="T34" fmla="*/ 24 w 985"/>
                <a:gd name="T35" fmla="*/ 11 h 647"/>
                <a:gd name="T36" fmla="*/ 25 w 985"/>
                <a:gd name="T37" fmla="*/ 10 h 647"/>
                <a:gd name="T38" fmla="*/ 26 w 985"/>
                <a:gd name="T39" fmla="*/ 9 h 647"/>
                <a:gd name="T40" fmla="*/ 27 w 985"/>
                <a:gd name="T41" fmla="*/ 8 h 647"/>
                <a:gd name="T42" fmla="*/ 27 w 985"/>
                <a:gd name="T43" fmla="*/ 8 h 647"/>
                <a:gd name="T44" fmla="*/ 27 w 985"/>
                <a:gd name="T45" fmla="*/ 8 h 647"/>
                <a:gd name="T46" fmla="*/ 28 w 985"/>
                <a:gd name="T47" fmla="*/ 7 h 647"/>
                <a:gd name="T48" fmla="*/ 28 w 985"/>
                <a:gd name="T49" fmla="*/ 7 h 647"/>
                <a:gd name="T50" fmla="*/ 29 w 985"/>
                <a:gd name="T51" fmla="*/ 6 h 647"/>
                <a:gd name="T52" fmla="*/ 30 w 985"/>
                <a:gd name="T53" fmla="*/ 6 h 647"/>
                <a:gd name="T54" fmla="*/ 31 w 985"/>
                <a:gd name="T55" fmla="*/ 6 h 647"/>
                <a:gd name="T56" fmla="*/ 32 w 985"/>
                <a:gd name="T57" fmla="*/ 5 h 647"/>
                <a:gd name="T58" fmla="*/ 33 w 985"/>
                <a:gd name="T59" fmla="*/ 4 h 647"/>
                <a:gd name="T60" fmla="*/ 33 w 985"/>
                <a:gd name="T61" fmla="*/ 3 h 647"/>
                <a:gd name="T62" fmla="*/ 32 w 985"/>
                <a:gd name="T63" fmla="*/ 4 h 647"/>
                <a:gd name="T64" fmla="*/ 30 w 985"/>
                <a:gd name="T65" fmla="*/ 5 h 647"/>
                <a:gd name="T66" fmla="*/ 29 w 985"/>
                <a:gd name="T67" fmla="*/ 5 h 647"/>
                <a:gd name="T68" fmla="*/ 27 w 985"/>
                <a:gd name="T69" fmla="*/ 5 h 647"/>
                <a:gd name="T70" fmla="*/ 26 w 985"/>
                <a:gd name="T71" fmla="*/ 5 h 647"/>
                <a:gd name="T72" fmla="*/ 26 w 985"/>
                <a:gd name="T73" fmla="*/ 6 h 647"/>
                <a:gd name="T74" fmla="*/ 24 w 985"/>
                <a:gd name="T75" fmla="*/ 6 h 647"/>
                <a:gd name="T76" fmla="*/ 24 w 985"/>
                <a:gd name="T77" fmla="*/ 5 h 647"/>
                <a:gd name="T78" fmla="*/ 24 w 985"/>
                <a:gd name="T79" fmla="*/ 5 h 647"/>
                <a:gd name="T80" fmla="*/ 24 w 985"/>
                <a:gd name="T81" fmla="*/ 4 h 647"/>
                <a:gd name="T82" fmla="*/ 23 w 985"/>
                <a:gd name="T83" fmla="*/ 4 h 647"/>
                <a:gd name="T84" fmla="*/ 22 w 985"/>
                <a:gd name="T85" fmla="*/ 5 h 647"/>
                <a:gd name="T86" fmla="*/ 21 w 985"/>
                <a:gd name="T87" fmla="*/ 5 h 647"/>
                <a:gd name="T88" fmla="*/ 22 w 985"/>
                <a:gd name="T89" fmla="*/ 4 h 647"/>
                <a:gd name="T90" fmla="*/ 23 w 985"/>
                <a:gd name="T91" fmla="*/ 3 h 647"/>
                <a:gd name="T92" fmla="*/ 24 w 985"/>
                <a:gd name="T93" fmla="*/ 3 h 647"/>
                <a:gd name="T94" fmla="*/ 21 w 985"/>
                <a:gd name="T95" fmla="*/ 3 h 647"/>
                <a:gd name="T96" fmla="*/ 21 w 985"/>
                <a:gd name="T97" fmla="*/ 2 h 647"/>
                <a:gd name="T98" fmla="*/ 17 w 985"/>
                <a:gd name="T99" fmla="*/ 2 h 647"/>
                <a:gd name="T100" fmla="*/ 8 w 985"/>
                <a:gd name="T101" fmla="*/ 1 h 647"/>
                <a:gd name="T102" fmla="*/ 3 w 985"/>
                <a:gd name="T103" fmla="*/ 1 h 647"/>
                <a:gd name="T104" fmla="*/ 3 w 985"/>
                <a:gd name="T105" fmla="*/ 1 h 647"/>
                <a:gd name="T106" fmla="*/ 2 w 985"/>
                <a:gd name="T107" fmla="*/ 2 h 647"/>
                <a:gd name="T108" fmla="*/ 0 w 985"/>
                <a:gd name="T109" fmla="*/ 5 h 647"/>
                <a:gd name="T110" fmla="*/ 0 w 985"/>
                <a:gd name="T111" fmla="*/ 7 h 647"/>
                <a:gd name="T112" fmla="*/ 2 w 985"/>
                <a:gd name="T113" fmla="*/ 8 h 64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85" h="647">
                  <a:moveTo>
                    <a:pt x="60" y="431"/>
                  </a:moveTo>
                  <a:lnTo>
                    <a:pt x="104" y="446"/>
                  </a:lnTo>
                  <a:lnTo>
                    <a:pt x="179" y="461"/>
                  </a:lnTo>
                  <a:lnTo>
                    <a:pt x="224" y="477"/>
                  </a:lnTo>
                  <a:lnTo>
                    <a:pt x="224" y="461"/>
                  </a:lnTo>
                  <a:lnTo>
                    <a:pt x="253" y="461"/>
                  </a:lnTo>
                  <a:lnTo>
                    <a:pt x="283" y="538"/>
                  </a:lnTo>
                  <a:lnTo>
                    <a:pt x="298" y="523"/>
                  </a:lnTo>
                  <a:lnTo>
                    <a:pt x="328" y="523"/>
                  </a:lnTo>
                  <a:lnTo>
                    <a:pt x="343" y="554"/>
                  </a:lnTo>
                  <a:lnTo>
                    <a:pt x="358" y="584"/>
                  </a:lnTo>
                  <a:lnTo>
                    <a:pt x="358" y="615"/>
                  </a:lnTo>
                  <a:lnTo>
                    <a:pt x="388" y="615"/>
                  </a:lnTo>
                  <a:lnTo>
                    <a:pt x="388" y="584"/>
                  </a:lnTo>
                  <a:lnTo>
                    <a:pt x="432" y="569"/>
                  </a:lnTo>
                  <a:lnTo>
                    <a:pt x="432" y="554"/>
                  </a:lnTo>
                  <a:lnTo>
                    <a:pt x="462" y="538"/>
                  </a:lnTo>
                  <a:lnTo>
                    <a:pt x="492" y="554"/>
                  </a:lnTo>
                  <a:lnTo>
                    <a:pt x="507" y="569"/>
                  </a:lnTo>
                  <a:lnTo>
                    <a:pt x="537" y="554"/>
                  </a:lnTo>
                  <a:lnTo>
                    <a:pt x="537" y="569"/>
                  </a:lnTo>
                  <a:lnTo>
                    <a:pt x="537" y="538"/>
                  </a:lnTo>
                  <a:lnTo>
                    <a:pt x="552" y="538"/>
                  </a:lnTo>
                  <a:lnTo>
                    <a:pt x="567" y="538"/>
                  </a:lnTo>
                  <a:lnTo>
                    <a:pt x="611" y="538"/>
                  </a:lnTo>
                  <a:lnTo>
                    <a:pt x="611" y="554"/>
                  </a:lnTo>
                  <a:lnTo>
                    <a:pt x="626" y="538"/>
                  </a:lnTo>
                  <a:lnTo>
                    <a:pt x="656" y="569"/>
                  </a:lnTo>
                  <a:lnTo>
                    <a:pt x="641" y="600"/>
                  </a:lnTo>
                  <a:lnTo>
                    <a:pt x="671" y="646"/>
                  </a:lnTo>
                  <a:lnTo>
                    <a:pt x="686" y="646"/>
                  </a:lnTo>
                  <a:lnTo>
                    <a:pt x="686" y="631"/>
                  </a:lnTo>
                  <a:lnTo>
                    <a:pt x="686" y="600"/>
                  </a:lnTo>
                  <a:lnTo>
                    <a:pt x="671" y="569"/>
                  </a:lnTo>
                  <a:lnTo>
                    <a:pt x="686" y="523"/>
                  </a:lnTo>
                  <a:lnTo>
                    <a:pt x="701" y="508"/>
                  </a:lnTo>
                  <a:lnTo>
                    <a:pt x="716" y="492"/>
                  </a:lnTo>
                  <a:lnTo>
                    <a:pt x="745" y="477"/>
                  </a:lnTo>
                  <a:lnTo>
                    <a:pt x="760" y="461"/>
                  </a:lnTo>
                  <a:lnTo>
                    <a:pt x="775" y="446"/>
                  </a:lnTo>
                  <a:lnTo>
                    <a:pt x="790" y="446"/>
                  </a:lnTo>
                  <a:lnTo>
                    <a:pt x="790" y="415"/>
                  </a:lnTo>
                  <a:lnTo>
                    <a:pt x="790" y="400"/>
                  </a:lnTo>
                  <a:lnTo>
                    <a:pt x="790" y="385"/>
                  </a:lnTo>
                  <a:lnTo>
                    <a:pt x="790" y="354"/>
                  </a:lnTo>
                  <a:lnTo>
                    <a:pt x="790" y="400"/>
                  </a:lnTo>
                  <a:lnTo>
                    <a:pt x="820" y="369"/>
                  </a:lnTo>
                  <a:lnTo>
                    <a:pt x="820" y="354"/>
                  </a:lnTo>
                  <a:lnTo>
                    <a:pt x="820" y="369"/>
                  </a:lnTo>
                  <a:lnTo>
                    <a:pt x="835" y="338"/>
                  </a:lnTo>
                  <a:lnTo>
                    <a:pt x="835" y="323"/>
                  </a:lnTo>
                  <a:lnTo>
                    <a:pt x="850" y="308"/>
                  </a:lnTo>
                  <a:lnTo>
                    <a:pt x="865" y="308"/>
                  </a:lnTo>
                  <a:lnTo>
                    <a:pt x="895" y="292"/>
                  </a:lnTo>
                  <a:lnTo>
                    <a:pt x="909" y="308"/>
                  </a:lnTo>
                  <a:lnTo>
                    <a:pt x="909" y="292"/>
                  </a:lnTo>
                  <a:lnTo>
                    <a:pt x="909" y="261"/>
                  </a:lnTo>
                  <a:lnTo>
                    <a:pt x="939" y="246"/>
                  </a:lnTo>
                  <a:lnTo>
                    <a:pt x="984" y="231"/>
                  </a:lnTo>
                  <a:lnTo>
                    <a:pt x="969" y="200"/>
                  </a:lnTo>
                  <a:lnTo>
                    <a:pt x="969" y="185"/>
                  </a:lnTo>
                  <a:lnTo>
                    <a:pt x="954" y="169"/>
                  </a:lnTo>
                  <a:lnTo>
                    <a:pt x="954" y="185"/>
                  </a:lnTo>
                  <a:lnTo>
                    <a:pt x="939" y="200"/>
                  </a:lnTo>
                  <a:lnTo>
                    <a:pt x="909" y="231"/>
                  </a:lnTo>
                  <a:lnTo>
                    <a:pt x="895" y="215"/>
                  </a:lnTo>
                  <a:lnTo>
                    <a:pt x="880" y="231"/>
                  </a:lnTo>
                  <a:lnTo>
                    <a:pt x="865" y="215"/>
                  </a:lnTo>
                  <a:lnTo>
                    <a:pt x="835" y="231"/>
                  </a:lnTo>
                  <a:lnTo>
                    <a:pt x="805" y="261"/>
                  </a:lnTo>
                  <a:lnTo>
                    <a:pt x="805" y="246"/>
                  </a:lnTo>
                  <a:lnTo>
                    <a:pt x="775" y="246"/>
                  </a:lnTo>
                  <a:lnTo>
                    <a:pt x="775" y="261"/>
                  </a:lnTo>
                  <a:lnTo>
                    <a:pt x="760" y="277"/>
                  </a:lnTo>
                  <a:lnTo>
                    <a:pt x="731" y="292"/>
                  </a:lnTo>
                  <a:lnTo>
                    <a:pt x="701" y="292"/>
                  </a:lnTo>
                  <a:lnTo>
                    <a:pt x="701" y="277"/>
                  </a:lnTo>
                  <a:lnTo>
                    <a:pt x="716" y="246"/>
                  </a:lnTo>
                  <a:lnTo>
                    <a:pt x="716" y="231"/>
                  </a:lnTo>
                  <a:lnTo>
                    <a:pt x="701" y="231"/>
                  </a:lnTo>
                  <a:lnTo>
                    <a:pt x="716" y="200"/>
                  </a:lnTo>
                  <a:lnTo>
                    <a:pt x="716" y="185"/>
                  </a:lnTo>
                  <a:lnTo>
                    <a:pt x="701" y="185"/>
                  </a:lnTo>
                  <a:lnTo>
                    <a:pt x="671" y="200"/>
                  </a:lnTo>
                  <a:lnTo>
                    <a:pt x="656" y="215"/>
                  </a:lnTo>
                  <a:lnTo>
                    <a:pt x="656" y="231"/>
                  </a:lnTo>
                  <a:lnTo>
                    <a:pt x="626" y="277"/>
                  </a:lnTo>
                  <a:lnTo>
                    <a:pt x="626" y="261"/>
                  </a:lnTo>
                  <a:lnTo>
                    <a:pt x="626" y="231"/>
                  </a:lnTo>
                  <a:lnTo>
                    <a:pt x="656" y="200"/>
                  </a:lnTo>
                  <a:lnTo>
                    <a:pt x="641" y="200"/>
                  </a:lnTo>
                  <a:lnTo>
                    <a:pt x="671" y="169"/>
                  </a:lnTo>
                  <a:lnTo>
                    <a:pt x="716" y="169"/>
                  </a:lnTo>
                  <a:lnTo>
                    <a:pt x="716" y="154"/>
                  </a:lnTo>
                  <a:lnTo>
                    <a:pt x="656" y="138"/>
                  </a:lnTo>
                  <a:lnTo>
                    <a:pt x="626" y="138"/>
                  </a:lnTo>
                  <a:lnTo>
                    <a:pt x="581" y="138"/>
                  </a:lnTo>
                  <a:lnTo>
                    <a:pt x="626" y="108"/>
                  </a:lnTo>
                  <a:lnTo>
                    <a:pt x="537" y="77"/>
                  </a:lnTo>
                  <a:lnTo>
                    <a:pt x="507" y="77"/>
                  </a:lnTo>
                  <a:lnTo>
                    <a:pt x="373" y="46"/>
                  </a:lnTo>
                  <a:lnTo>
                    <a:pt x="224" y="31"/>
                  </a:lnTo>
                  <a:lnTo>
                    <a:pt x="119" y="0"/>
                  </a:lnTo>
                  <a:lnTo>
                    <a:pt x="104" y="31"/>
                  </a:lnTo>
                  <a:lnTo>
                    <a:pt x="104" y="46"/>
                  </a:lnTo>
                  <a:lnTo>
                    <a:pt x="104" y="31"/>
                  </a:lnTo>
                  <a:lnTo>
                    <a:pt x="75" y="15"/>
                  </a:lnTo>
                  <a:lnTo>
                    <a:pt x="60" y="77"/>
                  </a:lnTo>
                  <a:lnTo>
                    <a:pt x="30" y="154"/>
                  </a:lnTo>
                  <a:lnTo>
                    <a:pt x="15" y="215"/>
                  </a:lnTo>
                  <a:lnTo>
                    <a:pt x="0" y="231"/>
                  </a:lnTo>
                  <a:lnTo>
                    <a:pt x="15" y="338"/>
                  </a:lnTo>
                  <a:lnTo>
                    <a:pt x="30" y="385"/>
                  </a:lnTo>
                  <a:lnTo>
                    <a:pt x="60" y="400"/>
                  </a:lnTo>
                  <a:lnTo>
                    <a:pt x="60" y="4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76" name="Freeform 14"/>
            <p:cNvSpPr>
              <a:spLocks/>
            </p:cNvSpPr>
            <p:nvPr/>
          </p:nvSpPr>
          <p:spPr bwMode="auto">
            <a:xfrm>
              <a:off x="25" y="1111"/>
              <a:ext cx="270" cy="227"/>
            </a:xfrm>
            <a:custGeom>
              <a:avLst/>
              <a:gdLst>
                <a:gd name="T0" fmla="*/ 17 w 627"/>
                <a:gd name="T1" fmla="*/ 12 h 600"/>
                <a:gd name="T2" fmla="*/ 17 w 627"/>
                <a:gd name="T3" fmla="*/ 12 h 600"/>
                <a:gd name="T4" fmla="*/ 17 w 627"/>
                <a:gd name="T5" fmla="*/ 11 h 600"/>
                <a:gd name="T6" fmla="*/ 17 w 627"/>
                <a:gd name="T7" fmla="*/ 10 h 600"/>
                <a:gd name="T8" fmla="*/ 16 w 627"/>
                <a:gd name="T9" fmla="*/ 9 h 600"/>
                <a:gd name="T10" fmla="*/ 16 w 627"/>
                <a:gd name="T11" fmla="*/ 9 h 600"/>
                <a:gd name="T12" fmla="*/ 15 w 627"/>
                <a:gd name="T13" fmla="*/ 8 h 600"/>
                <a:gd name="T14" fmla="*/ 15 w 627"/>
                <a:gd name="T15" fmla="*/ 8 h 600"/>
                <a:gd name="T16" fmla="*/ 15 w 627"/>
                <a:gd name="T17" fmla="*/ 8 h 600"/>
                <a:gd name="T18" fmla="*/ 22 w 627"/>
                <a:gd name="T19" fmla="*/ 2 h 600"/>
                <a:gd name="T20" fmla="*/ 20 w 627"/>
                <a:gd name="T21" fmla="*/ 1 h 600"/>
                <a:gd name="T22" fmla="*/ 19 w 627"/>
                <a:gd name="T23" fmla="*/ 1 h 600"/>
                <a:gd name="T24" fmla="*/ 17 w 627"/>
                <a:gd name="T25" fmla="*/ 1 h 600"/>
                <a:gd name="T26" fmla="*/ 16 w 627"/>
                <a:gd name="T27" fmla="*/ 1 h 600"/>
                <a:gd name="T28" fmla="*/ 16 w 627"/>
                <a:gd name="T29" fmla="*/ 1 h 600"/>
                <a:gd name="T30" fmla="*/ 14 w 627"/>
                <a:gd name="T31" fmla="*/ 0 h 600"/>
                <a:gd name="T32" fmla="*/ 13 w 627"/>
                <a:gd name="T33" fmla="*/ 0 h 600"/>
                <a:gd name="T34" fmla="*/ 13 w 627"/>
                <a:gd name="T35" fmla="*/ 2 h 600"/>
                <a:gd name="T36" fmla="*/ 12 w 627"/>
                <a:gd name="T37" fmla="*/ 2 h 600"/>
                <a:gd name="T38" fmla="*/ 12 w 627"/>
                <a:gd name="T39" fmla="*/ 2 h 600"/>
                <a:gd name="T40" fmla="*/ 11 w 627"/>
                <a:gd name="T41" fmla="*/ 1 h 600"/>
                <a:gd name="T42" fmla="*/ 9 w 627"/>
                <a:gd name="T43" fmla="*/ 2 h 600"/>
                <a:gd name="T44" fmla="*/ 10 w 627"/>
                <a:gd name="T45" fmla="*/ 2 h 600"/>
                <a:gd name="T46" fmla="*/ 11 w 627"/>
                <a:gd name="T47" fmla="*/ 3 h 600"/>
                <a:gd name="T48" fmla="*/ 9 w 627"/>
                <a:gd name="T49" fmla="*/ 3 h 600"/>
                <a:gd name="T50" fmla="*/ 7 w 627"/>
                <a:gd name="T51" fmla="*/ 3 h 600"/>
                <a:gd name="T52" fmla="*/ 5 w 627"/>
                <a:gd name="T53" fmla="*/ 3 h 600"/>
                <a:gd name="T54" fmla="*/ 5 w 627"/>
                <a:gd name="T55" fmla="*/ 5 h 600"/>
                <a:gd name="T56" fmla="*/ 6 w 627"/>
                <a:gd name="T57" fmla="*/ 5 h 600"/>
                <a:gd name="T58" fmla="*/ 4 w 627"/>
                <a:gd name="T59" fmla="*/ 5 h 600"/>
                <a:gd name="T60" fmla="*/ 3 w 627"/>
                <a:gd name="T61" fmla="*/ 6 h 600"/>
                <a:gd name="T62" fmla="*/ 0 w 627"/>
                <a:gd name="T63" fmla="*/ 6 h 600"/>
                <a:gd name="T64" fmla="*/ 1 w 627"/>
                <a:gd name="T65" fmla="*/ 6 h 600"/>
                <a:gd name="T66" fmla="*/ 4 w 627"/>
                <a:gd name="T67" fmla="*/ 6 h 600"/>
                <a:gd name="T68" fmla="*/ 8 w 627"/>
                <a:gd name="T69" fmla="*/ 6 h 600"/>
                <a:gd name="T70" fmla="*/ 8 w 627"/>
                <a:gd name="T71" fmla="*/ 5 h 600"/>
                <a:gd name="T72" fmla="*/ 11 w 627"/>
                <a:gd name="T73" fmla="*/ 5 h 600"/>
                <a:gd name="T74" fmla="*/ 11 w 627"/>
                <a:gd name="T75" fmla="*/ 6 h 600"/>
                <a:gd name="T76" fmla="*/ 9 w 627"/>
                <a:gd name="T77" fmla="*/ 6 h 600"/>
                <a:gd name="T78" fmla="*/ 9 w 627"/>
                <a:gd name="T79" fmla="*/ 6 h 600"/>
                <a:gd name="T80" fmla="*/ 11 w 627"/>
                <a:gd name="T81" fmla="*/ 6 h 600"/>
                <a:gd name="T82" fmla="*/ 12 w 627"/>
                <a:gd name="T83" fmla="*/ 6 h 600"/>
                <a:gd name="T84" fmla="*/ 13 w 627"/>
                <a:gd name="T85" fmla="*/ 8 h 600"/>
                <a:gd name="T86" fmla="*/ 14 w 627"/>
                <a:gd name="T87" fmla="*/ 8 h 600"/>
                <a:gd name="T88" fmla="*/ 15 w 627"/>
                <a:gd name="T89" fmla="*/ 9 h 600"/>
                <a:gd name="T90" fmla="*/ 16 w 627"/>
                <a:gd name="T91" fmla="*/ 12 h 600"/>
                <a:gd name="T92" fmla="*/ 17 w 627"/>
                <a:gd name="T93" fmla="*/ 12 h 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27" h="600">
                  <a:moveTo>
                    <a:pt x="507" y="599"/>
                  </a:moveTo>
                  <a:lnTo>
                    <a:pt x="507" y="584"/>
                  </a:lnTo>
                  <a:lnTo>
                    <a:pt x="492" y="553"/>
                  </a:lnTo>
                  <a:lnTo>
                    <a:pt x="492" y="491"/>
                  </a:lnTo>
                  <a:lnTo>
                    <a:pt x="477" y="461"/>
                  </a:lnTo>
                  <a:lnTo>
                    <a:pt x="447" y="461"/>
                  </a:lnTo>
                  <a:lnTo>
                    <a:pt x="432" y="415"/>
                  </a:lnTo>
                  <a:lnTo>
                    <a:pt x="417" y="415"/>
                  </a:lnTo>
                  <a:lnTo>
                    <a:pt x="417" y="399"/>
                  </a:lnTo>
                  <a:lnTo>
                    <a:pt x="626" y="92"/>
                  </a:lnTo>
                  <a:lnTo>
                    <a:pt x="581" y="61"/>
                  </a:lnTo>
                  <a:lnTo>
                    <a:pt x="537" y="31"/>
                  </a:lnTo>
                  <a:lnTo>
                    <a:pt x="507" y="46"/>
                  </a:lnTo>
                  <a:lnTo>
                    <a:pt x="477" y="46"/>
                  </a:lnTo>
                  <a:lnTo>
                    <a:pt x="447" y="46"/>
                  </a:lnTo>
                  <a:lnTo>
                    <a:pt x="402" y="0"/>
                  </a:lnTo>
                  <a:lnTo>
                    <a:pt x="388" y="0"/>
                  </a:lnTo>
                  <a:lnTo>
                    <a:pt x="388" y="92"/>
                  </a:lnTo>
                  <a:lnTo>
                    <a:pt x="358" y="108"/>
                  </a:lnTo>
                  <a:lnTo>
                    <a:pt x="343" y="108"/>
                  </a:lnTo>
                  <a:lnTo>
                    <a:pt x="313" y="61"/>
                  </a:lnTo>
                  <a:lnTo>
                    <a:pt x="253" y="77"/>
                  </a:lnTo>
                  <a:lnTo>
                    <a:pt x="283" y="108"/>
                  </a:lnTo>
                  <a:lnTo>
                    <a:pt x="313" y="138"/>
                  </a:lnTo>
                  <a:lnTo>
                    <a:pt x="268" y="169"/>
                  </a:lnTo>
                  <a:lnTo>
                    <a:pt x="209" y="138"/>
                  </a:lnTo>
                  <a:lnTo>
                    <a:pt x="134" y="154"/>
                  </a:lnTo>
                  <a:lnTo>
                    <a:pt x="134" y="215"/>
                  </a:lnTo>
                  <a:lnTo>
                    <a:pt x="164" y="246"/>
                  </a:lnTo>
                  <a:lnTo>
                    <a:pt x="119" y="261"/>
                  </a:lnTo>
                  <a:lnTo>
                    <a:pt x="75" y="276"/>
                  </a:lnTo>
                  <a:lnTo>
                    <a:pt x="0" y="323"/>
                  </a:lnTo>
                  <a:lnTo>
                    <a:pt x="45" y="323"/>
                  </a:lnTo>
                  <a:lnTo>
                    <a:pt x="119" y="323"/>
                  </a:lnTo>
                  <a:lnTo>
                    <a:pt x="224" y="292"/>
                  </a:lnTo>
                  <a:lnTo>
                    <a:pt x="224" y="261"/>
                  </a:lnTo>
                  <a:lnTo>
                    <a:pt x="328" y="261"/>
                  </a:lnTo>
                  <a:lnTo>
                    <a:pt x="328" y="292"/>
                  </a:lnTo>
                  <a:lnTo>
                    <a:pt x="253" y="292"/>
                  </a:lnTo>
                  <a:lnTo>
                    <a:pt x="253" y="307"/>
                  </a:lnTo>
                  <a:lnTo>
                    <a:pt x="313" y="323"/>
                  </a:lnTo>
                  <a:lnTo>
                    <a:pt x="343" y="323"/>
                  </a:lnTo>
                  <a:lnTo>
                    <a:pt x="388" y="369"/>
                  </a:lnTo>
                  <a:lnTo>
                    <a:pt x="402" y="415"/>
                  </a:lnTo>
                  <a:lnTo>
                    <a:pt x="432" y="461"/>
                  </a:lnTo>
                  <a:lnTo>
                    <a:pt x="462" y="599"/>
                  </a:lnTo>
                  <a:lnTo>
                    <a:pt x="507" y="599"/>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77" name="Freeform 15"/>
            <p:cNvSpPr>
              <a:spLocks/>
            </p:cNvSpPr>
            <p:nvPr/>
          </p:nvSpPr>
          <p:spPr bwMode="auto">
            <a:xfrm>
              <a:off x="327" y="1221"/>
              <a:ext cx="39" cy="24"/>
            </a:xfrm>
            <a:custGeom>
              <a:avLst/>
              <a:gdLst>
                <a:gd name="T0" fmla="*/ 0 w 90"/>
                <a:gd name="T1" fmla="*/ 0 h 62"/>
                <a:gd name="T2" fmla="*/ 3 w 90"/>
                <a:gd name="T3" fmla="*/ 0 h 62"/>
                <a:gd name="T4" fmla="*/ 3 w 90"/>
                <a:gd name="T5" fmla="*/ 0 h 62"/>
                <a:gd name="T6" fmla="*/ 3 w 90"/>
                <a:gd name="T7" fmla="*/ 1 h 62"/>
                <a:gd name="T8" fmla="*/ 3 w 90"/>
                <a:gd name="T9" fmla="*/ 1 h 62"/>
                <a:gd name="T10" fmla="*/ 2 w 90"/>
                <a:gd name="T11" fmla="*/ 1 h 62"/>
                <a:gd name="T12" fmla="*/ 2 w 90"/>
                <a:gd name="T13" fmla="*/ 1 h 62"/>
                <a:gd name="T14" fmla="*/ 1 w 90"/>
                <a:gd name="T15" fmla="*/ 1 h 62"/>
                <a:gd name="T16" fmla="*/ 0 w 90"/>
                <a:gd name="T17" fmla="*/ 1 h 62"/>
                <a:gd name="T18" fmla="*/ 0 w 90"/>
                <a:gd name="T19" fmla="*/ 1 h 62"/>
                <a:gd name="T20" fmla="*/ 1 w 90"/>
                <a:gd name="T21" fmla="*/ 1 h 62"/>
                <a:gd name="T22" fmla="*/ 0 w 90"/>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0" h="62">
                  <a:moveTo>
                    <a:pt x="15" y="0"/>
                  </a:moveTo>
                  <a:lnTo>
                    <a:pt x="89" y="0"/>
                  </a:lnTo>
                  <a:lnTo>
                    <a:pt x="74" y="15"/>
                  </a:lnTo>
                  <a:lnTo>
                    <a:pt x="89" y="46"/>
                  </a:lnTo>
                  <a:lnTo>
                    <a:pt x="74" y="61"/>
                  </a:lnTo>
                  <a:lnTo>
                    <a:pt x="59" y="46"/>
                  </a:lnTo>
                  <a:lnTo>
                    <a:pt x="45" y="61"/>
                  </a:lnTo>
                  <a:lnTo>
                    <a:pt x="30" y="46"/>
                  </a:lnTo>
                  <a:lnTo>
                    <a:pt x="15" y="61"/>
                  </a:lnTo>
                  <a:lnTo>
                    <a:pt x="0" y="46"/>
                  </a:lnTo>
                  <a:lnTo>
                    <a:pt x="30" y="31"/>
                  </a:lnTo>
                  <a:lnTo>
                    <a:pt x="1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78" name="Freeform 16"/>
            <p:cNvSpPr>
              <a:spLocks/>
            </p:cNvSpPr>
            <p:nvPr/>
          </p:nvSpPr>
          <p:spPr bwMode="auto">
            <a:xfrm>
              <a:off x="339" y="1268"/>
              <a:ext cx="33" cy="24"/>
            </a:xfrm>
            <a:custGeom>
              <a:avLst/>
              <a:gdLst>
                <a:gd name="T0" fmla="*/ 1 w 77"/>
                <a:gd name="T1" fmla="*/ 0 h 63"/>
                <a:gd name="T2" fmla="*/ 2 w 77"/>
                <a:gd name="T3" fmla="*/ 0 h 63"/>
                <a:gd name="T4" fmla="*/ 2 w 77"/>
                <a:gd name="T5" fmla="*/ 1 h 63"/>
                <a:gd name="T6" fmla="*/ 2 w 77"/>
                <a:gd name="T7" fmla="*/ 0 h 63"/>
                <a:gd name="T8" fmla="*/ 3 w 77"/>
                <a:gd name="T9" fmla="*/ 1 h 63"/>
                <a:gd name="T10" fmla="*/ 2 w 77"/>
                <a:gd name="T11" fmla="*/ 1 h 63"/>
                <a:gd name="T12" fmla="*/ 1 w 77"/>
                <a:gd name="T13" fmla="*/ 1 h 63"/>
                <a:gd name="T14" fmla="*/ 0 w 77"/>
                <a:gd name="T15" fmla="*/ 1 h 63"/>
                <a:gd name="T16" fmla="*/ 0 w 77"/>
                <a:gd name="T17" fmla="*/ 1 h 63"/>
                <a:gd name="T18" fmla="*/ 1 w 77"/>
                <a:gd name="T19" fmla="*/ 1 h 63"/>
                <a:gd name="T20" fmla="*/ 1 w 77"/>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 h="63">
                  <a:moveTo>
                    <a:pt x="30" y="0"/>
                  </a:moveTo>
                  <a:lnTo>
                    <a:pt x="46" y="16"/>
                  </a:lnTo>
                  <a:lnTo>
                    <a:pt x="46" y="31"/>
                  </a:lnTo>
                  <a:lnTo>
                    <a:pt x="61" y="16"/>
                  </a:lnTo>
                  <a:lnTo>
                    <a:pt x="76" y="47"/>
                  </a:lnTo>
                  <a:lnTo>
                    <a:pt x="46" y="47"/>
                  </a:lnTo>
                  <a:lnTo>
                    <a:pt x="30" y="62"/>
                  </a:lnTo>
                  <a:lnTo>
                    <a:pt x="0" y="47"/>
                  </a:lnTo>
                  <a:lnTo>
                    <a:pt x="15" y="31"/>
                  </a:lnTo>
                  <a:lnTo>
                    <a:pt x="30" y="31"/>
                  </a:lnTo>
                  <a:lnTo>
                    <a:pt x="3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79" name="Freeform 17"/>
            <p:cNvSpPr>
              <a:spLocks/>
            </p:cNvSpPr>
            <p:nvPr/>
          </p:nvSpPr>
          <p:spPr bwMode="auto">
            <a:xfrm>
              <a:off x="384" y="1395"/>
              <a:ext cx="7" cy="19"/>
            </a:xfrm>
            <a:custGeom>
              <a:avLst/>
              <a:gdLst>
                <a:gd name="T0" fmla="*/ 0 w 17"/>
                <a:gd name="T1" fmla="*/ 0 h 47"/>
                <a:gd name="T2" fmla="*/ 0 w 17"/>
                <a:gd name="T3" fmla="*/ 0 h 47"/>
                <a:gd name="T4" fmla="*/ 0 w 17"/>
                <a:gd name="T5" fmla="*/ 1 h 47"/>
                <a:gd name="T6" fmla="*/ 0 w 17"/>
                <a:gd name="T7" fmla="*/ 0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47">
                  <a:moveTo>
                    <a:pt x="0" y="0"/>
                  </a:moveTo>
                  <a:lnTo>
                    <a:pt x="16" y="0"/>
                  </a:lnTo>
                  <a:lnTo>
                    <a:pt x="16" y="46"/>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80" name="Freeform 18"/>
            <p:cNvSpPr>
              <a:spLocks/>
            </p:cNvSpPr>
            <p:nvPr/>
          </p:nvSpPr>
          <p:spPr bwMode="auto">
            <a:xfrm>
              <a:off x="441" y="1785"/>
              <a:ext cx="27" cy="24"/>
            </a:xfrm>
            <a:custGeom>
              <a:avLst/>
              <a:gdLst>
                <a:gd name="T0" fmla="*/ 2 w 61"/>
                <a:gd name="T1" fmla="*/ 1 h 62"/>
                <a:gd name="T2" fmla="*/ 2 w 61"/>
                <a:gd name="T3" fmla="*/ 0 h 62"/>
                <a:gd name="T4" fmla="*/ 0 w 61"/>
                <a:gd name="T5" fmla="*/ 0 h 62"/>
                <a:gd name="T6" fmla="*/ 0 w 61"/>
                <a:gd name="T7" fmla="*/ 0 h 62"/>
                <a:gd name="T8" fmla="*/ 0 w 61"/>
                <a:gd name="T9" fmla="*/ 0 h 62"/>
                <a:gd name="T10" fmla="*/ 0 w 61"/>
                <a:gd name="T11" fmla="*/ 1 h 62"/>
                <a:gd name="T12" fmla="*/ 1 w 61"/>
                <a:gd name="T13" fmla="*/ 1 h 62"/>
                <a:gd name="T14" fmla="*/ 1 w 61"/>
                <a:gd name="T15" fmla="*/ 1 h 62"/>
                <a:gd name="T16" fmla="*/ 2 w 61"/>
                <a:gd name="T17" fmla="*/ 1 h 62"/>
                <a:gd name="T18" fmla="*/ 2 w 61"/>
                <a:gd name="T19" fmla="*/ 1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62">
                  <a:moveTo>
                    <a:pt x="60" y="31"/>
                  </a:moveTo>
                  <a:lnTo>
                    <a:pt x="45" y="0"/>
                  </a:lnTo>
                  <a:lnTo>
                    <a:pt x="15" y="0"/>
                  </a:lnTo>
                  <a:lnTo>
                    <a:pt x="0" y="0"/>
                  </a:lnTo>
                  <a:lnTo>
                    <a:pt x="0" y="15"/>
                  </a:lnTo>
                  <a:lnTo>
                    <a:pt x="15" y="31"/>
                  </a:lnTo>
                  <a:lnTo>
                    <a:pt x="30" y="31"/>
                  </a:lnTo>
                  <a:lnTo>
                    <a:pt x="30" y="46"/>
                  </a:lnTo>
                  <a:lnTo>
                    <a:pt x="45" y="61"/>
                  </a:lnTo>
                  <a:lnTo>
                    <a:pt x="60"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81" name="Freeform 19"/>
            <p:cNvSpPr>
              <a:spLocks/>
            </p:cNvSpPr>
            <p:nvPr/>
          </p:nvSpPr>
          <p:spPr bwMode="auto">
            <a:xfrm>
              <a:off x="429" y="1756"/>
              <a:ext cx="33" cy="30"/>
            </a:xfrm>
            <a:custGeom>
              <a:avLst/>
              <a:gdLst>
                <a:gd name="T0" fmla="*/ 1 w 76"/>
                <a:gd name="T1" fmla="*/ 2 h 78"/>
                <a:gd name="T2" fmla="*/ 2 w 76"/>
                <a:gd name="T3" fmla="*/ 2 h 78"/>
                <a:gd name="T4" fmla="*/ 3 w 76"/>
                <a:gd name="T5" fmla="*/ 2 h 78"/>
                <a:gd name="T6" fmla="*/ 3 w 76"/>
                <a:gd name="T7" fmla="*/ 0 h 78"/>
                <a:gd name="T8" fmla="*/ 1 w 76"/>
                <a:gd name="T9" fmla="*/ 0 h 78"/>
                <a:gd name="T10" fmla="*/ 0 w 76"/>
                <a:gd name="T11" fmla="*/ 1 h 78"/>
                <a:gd name="T12" fmla="*/ 0 w 76"/>
                <a:gd name="T13" fmla="*/ 1 h 78"/>
                <a:gd name="T14" fmla="*/ 1 w 76"/>
                <a:gd name="T15" fmla="*/ 2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 h="78">
                  <a:moveTo>
                    <a:pt x="30" y="77"/>
                  </a:moveTo>
                  <a:lnTo>
                    <a:pt x="45" y="77"/>
                  </a:lnTo>
                  <a:lnTo>
                    <a:pt x="75" y="77"/>
                  </a:lnTo>
                  <a:lnTo>
                    <a:pt x="75" y="0"/>
                  </a:lnTo>
                  <a:lnTo>
                    <a:pt x="30" y="15"/>
                  </a:lnTo>
                  <a:lnTo>
                    <a:pt x="15" y="31"/>
                  </a:lnTo>
                  <a:lnTo>
                    <a:pt x="0" y="31"/>
                  </a:lnTo>
                  <a:lnTo>
                    <a:pt x="30" y="77"/>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GB" smtClean="0">
                <a:solidFill>
                  <a:srgbClr val="FFFFFF"/>
                </a:solidFill>
                <a:latin typeface="Arial"/>
                <a:cs typeface="Arial"/>
              </a:endParaRPr>
            </a:p>
          </p:txBody>
        </p:sp>
        <p:sp>
          <p:nvSpPr>
            <p:cNvPr id="97682" name="Freeform 20"/>
            <p:cNvSpPr>
              <a:spLocks/>
            </p:cNvSpPr>
            <p:nvPr/>
          </p:nvSpPr>
          <p:spPr bwMode="auto">
            <a:xfrm>
              <a:off x="416" y="1744"/>
              <a:ext cx="46" cy="24"/>
            </a:xfrm>
            <a:custGeom>
              <a:avLst/>
              <a:gdLst>
                <a:gd name="T0" fmla="*/ 4 w 106"/>
                <a:gd name="T1" fmla="*/ 1 h 63"/>
                <a:gd name="T2" fmla="*/ 3 w 106"/>
                <a:gd name="T3" fmla="*/ 0 h 63"/>
                <a:gd name="T4" fmla="*/ 1 w 106"/>
                <a:gd name="T5" fmla="*/ 0 h 63"/>
                <a:gd name="T6" fmla="*/ 0 w 106"/>
                <a:gd name="T7" fmla="*/ 1 h 63"/>
                <a:gd name="T8" fmla="*/ 1 w 106"/>
                <a:gd name="T9" fmla="*/ 1 h 63"/>
                <a:gd name="T10" fmla="*/ 1 w 106"/>
                <a:gd name="T11" fmla="*/ 1 h 63"/>
                <a:gd name="T12" fmla="*/ 2 w 106"/>
                <a:gd name="T13" fmla="*/ 1 h 63"/>
                <a:gd name="T14" fmla="*/ 2 w 106"/>
                <a:gd name="T15" fmla="*/ 1 h 63"/>
                <a:gd name="T16" fmla="*/ 4 w 106"/>
                <a:gd name="T17" fmla="*/ 1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63">
                  <a:moveTo>
                    <a:pt x="105" y="31"/>
                  </a:moveTo>
                  <a:lnTo>
                    <a:pt x="90" y="16"/>
                  </a:lnTo>
                  <a:lnTo>
                    <a:pt x="30" y="0"/>
                  </a:lnTo>
                  <a:lnTo>
                    <a:pt x="0" y="31"/>
                  </a:lnTo>
                  <a:lnTo>
                    <a:pt x="30" y="47"/>
                  </a:lnTo>
                  <a:lnTo>
                    <a:pt x="30" y="62"/>
                  </a:lnTo>
                  <a:lnTo>
                    <a:pt x="45" y="62"/>
                  </a:lnTo>
                  <a:lnTo>
                    <a:pt x="60" y="47"/>
                  </a:lnTo>
                  <a:lnTo>
                    <a:pt x="105" y="31"/>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83" name="Freeform 21"/>
            <p:cNvSpPr>
              <a:spLocks/>
            </p:cNvSpPr>
            <p:nvPr/>
          </p:nvSpPr>
          <p:spPr bwMode="auto">
            <a:xfrm>
              <a:off x="410" y="1756"/>
              <a:ext cx="19" cy="12"/>
            </a:xfrm>
            <a:custGeom>
              <a:avLst/>
              <a:gdLst>
                <a:gd name="T0" fmla="*/ 1 w 46"/>
                <a:gd name="T1" fmla="*/ 1 h 32"/>
                <a:gd name="T2" fmla="*/ 1 w 46"/>
                <a:gd name="T3" fmla="*/ 0 h 32"/>
                <a:gd name="T4" fmla="*/ 0 w 46"/>
                <a:gd name="T5" fmla="*/ 0 h 32"/>
                <a:gd name="T6" fmla="*/ 0 w 46"/>
                <a:gd name="T7" fmla="*/ 0 h 32"/>
                <a:gd name="T8" fmla="*/ 1 w 46"/>
                <a:gd name="T9" fmla="*/ 1 h 32"/>
                <a:gd name="T10" fmla="*/ 1 w 46"/>
                <a:gd name="T11" fmla="*/ 1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32">
                  <a:moveTo>
                    <a:pt x="45" y="31"/>
                  </a:moveTo>
                  <a:lnTo>
                    <a:pt x="45" y="16"/>
                  </a:lnTo>
                  <a:lnTo>
                    <a:pt x="15" y="0"/>
                  </a:lnTo>
                  <a:lnTo>
                    <a:pt x="0" y="16"/>
                  </a:lnTo>
                  <a:lnTo>
                    <a:pt x="30" y="31"/>
                  </a:lnTo>
                  <a:lnTo>
                    <a:pt x="45" y="31"/>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84" name="Freeform 22"/>
            <p:cNvSpPr>
              <a:spLocks/>
            </p:cNvSpPr>
            <p:nvPr/>
          </p:nvSpPr>
          <p:spPr bwMode="auto">
            <a:xfrm>
              <a:off x="397" y="1727"/>
              <a:ext cx="32" cy="35"/>
            </a:xfrm>
            <a:custGeom>
              <a:avLst/>
              <a:gdLst>
                <a:gd name="T0" fmla="*/ 1 w 75"/>
                <a:gd name="T1" fmla="*/ 2 h 93"/>
                <a:gd name="T2" fmla="*/ 1 w 75"/>
                <a:gd name="T3" fmla="*/ 2 h 93"/>
                <a:gd name="T4" fmla="*/ 3 w 75"/>
                <a:gd name="T5" fmla="*/ 1 h 93"/>
                <a:gd name="T6" fmla="*/ 3 w 75"/>
                <a:gd name="T7" fmla="*/ 1 h 93"/>
                <a:gd name="T8" fmla="*/ 2 w 75"/>
                <a:gd name="T9" fmla="*/ 1 h 93"/>
                <a:gd name="T10" fmla="*/ 2 w 75"/>
                <a:gd name="T11" fmla="*/ 0 h 93"/>
                <a:gd name="T12" fmla="*/ 1 w 75"/>
                <a:gd name="T13" fmla="*/ 0 h 93"/>
                <a:gd name="T14" fmla="*/ 0 w 75"/>
                <a:gd name="T15" fmla="*/ 0 h 93"/>
                <a:gd name="T16" fmla="*/ 1 w 75"/>
                <a:gd name="T17" fmla="*/ 1 h 93"/>
                <a:gd name="T18" fmla="*/ 0 w 75"/>
                <a:gd name="T19" fmla="*/ 1 h 93"/>
                <a:gd name="T20" fmla="*/ 0 w 75"/>
                <a:gd name="T21" fmla="*/ 1 h 93"/>
                <a:gd name="T22" fmla="*/ 0 w 75"/>
                <a:gd name="T23" fmla="*/ 2 h 93"/>
                <a:gd name="T24" fmla="*/ 1 w 75"/>
                <a:gd name="T25" fmla="*/ 2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5" h="93">
                  <a:moveTo>
                    <a:pt x="30" y="92"/>
                  </a:moveTo>
                  <a:lnTo>
                    <a:pt x="44" y="77"/>
                  </a:lnTo>
                  <a:lnTo>
                    <a:pt x="74" y="46"/>
                  </a:lnTo>
                  <a:lnTo>
                    <a:pt x="74" y="31"/>
                  </a:lnTo>
                  <a:lnTo>
                    <a:pt x="59" y="31"/>
                  </a:lnTo>
                  <a:lnTo>
                    <a:pt x="59" y="0"/>
                  </a:lnTo>
                  <a:lnTo>
                    <a:pt x="30" y="0"/>
                  </a:lnTo>
                  <a:lnTo>
                    <a:pt x="15" y="15"/>
                  </a:lnTo>
                  <a:lnTo>
                    <a:pt x="30" y="31"/>
                  </a:lnTo>
                  <a:lnTo>
                    <a:pt x="15" y="31"/>
                  </a:lnTo>
                  <a:lnTo>
                    <a:pt x="0" y="61"/>
                  </a:lnTo>
                  <a:lnTo>
                    <a:pt x="0" y="77"/>
                  </a:lnTo>
                  <a:lnTo>
                    <a:pt x="30" y="92"/>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85" name="Freeform 23"/>
            <p:cNvSpPr>
              <a:spLocks/>
            </p:cNvSpPr>
            <p:nvPr/>
          </p:nvSpPr>
          <p:spPr bwMode="auto">
            <a:xfrm>
              <a:off x="423" y="1727"/>
              <a:ext cx="7" cy="12"/>
            </a:xfrm>
            <a:custGeom>
              <a:avLst/>
              <a:gdLst>
                <a:gd name="T0" fmla="*/ 0 w 17"/>
                <a:gd name="T1" fmla="*/ 0 h 32"/>
                <a:gd name="T2" fmla="*/ 0 w 17"/>
                <a:gd name="T3" fmla="*/ 1 h 32"/>
                <a:gd name="T4" fmla="*/ 0 w 17"/>
                <a:gd name="T5" fmla="*/ 1 h 32"/>
                <a:gd name="T6" fmla="*/ 0 w 17"/>
                <a:gd name="T7" fmla="*/ 0 h 32"/>
                <a:gd name="T8" fmla="*/ 0 w 17"/>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2">
                  <a:moveTo>
                    <a:pt x="0" y="0"/>
                  </a:moveTo>
                  <a:lnTo>
                    <a:pt x="0" y="31"/>
                  </a:lnTo>
                  <a:lnTo>
                    <a:pt x="16" y="31"/>
                  </a:lnTo>
                  <a:lnTo>
                    <a:pt x="16" y="0"/>
                  </a:lnTo>
                  <a:lnTo>
                    <a:pt x="0" y="0"/>
                  </a:lnTo>
                </a:path>
              </a:pathLst>
            </a:custGeom>
            <a:solidFill>
              <a:srgbClr val="FFFF0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GB" smtClean="0">
                <a:solidFill>
                  <a:srgbClr val="FFFFFF"/>
                </a:solidFill>
                <a:latin typeface="Arial"/>
                <a:cs typeface="Arial"/>
              </a:endParaRPr>
            </a:p>
          </p:txBody>
        </p:sp>
        <p:sp>
          <p:nvSpPr>
            <p:cNvPr id="97686" name="Freeform 24"/>
            <p:cNvSpPr>
              <a:spLocks/>
            </p:cNvSpPr>
            <p:nvPr/>
          </p:nvSpPr>
          <p:spPr bwMode="auto">
            <a:xfrm>
              <a:off x="230" y="1582"/>
              <a:ext cx="212" cy="175"/>
            </a:xfrm>
            <a:custGeom>
              <a:avLst/>
              <a:gdLst>
                <a:gd name="T0" fmla="*/ 13 w 492"/>
                <a:gd name="T1" fmla="*/ 9 h 462"/>
                <a:gd name="T2" fmla="*/ 13 w 492"/>
                <a:gd name="T3" fmla="*/ 9 h 462"/>
                <a:gd name="T4" fmla="*/ 14 w 492"/>
                <a:gd name="T5" fmla="*/ 8 h 462"/>
                <a:gd name="T6" fmla="*/ 15 w 492"/>
                <a:gd name="T7" fmla="*/ 8 h 462"/>
                <a:gd name="T8" fmla="*/ 14 w 492"/>
                <a:gd name="T9" fmla="*/ 8 h 462"/>
                <a:gd name="T10" fmla="*/ 15 w 492"/>
                <a:gd name="T11" fmla="*/ 8 h 462"/>
                <a:gd name="T12" fmla="*/ 16 w 492"/>
                <a:gd name="T13" fmla="*/ 8 h 462"/>
                <a:gd name="T14" fmla="*/ 16 w 492"/>
                <a:gd name="T15" fmla="*/ 8 h 462"/>
                <a:gd name="T16" fmla="*/ 16 w 492"/>
                <a:gd name="T17" fmla="*/ 7 h 462"/>
                <a:gd name="T18" fmla="*/ 17 w 492"/>
                <a:gd name="T19" fmla="*/ 6 h 462"/>
                <a:gd name="T20" fmla="*/ 15 w 492"/>
                <a:gd name="T21" fmla="*/ 6 h 462"/>
                <a:gd name="T22" fmla="*/ 14 w 492"/>
                <a:gd name="T23" fmla="*/ 8 h 462"/>
                <a:gd name="T24" fmla="*/ 13 w 492"/>
                <a:gd name="T25" fmla="*/ 8 h 462"/>
                <a:gd name="T26" fmla="*/ 12 w 492"/>
                <a:gd name="T27" fmla="*/ 8 h 462"/>
                <a:gd name="T28" fmla="*/ 11 w 492"/>
                <a:gd name="T29" fmla="*/ 7 h 462"/>
                <a:gd name="T30" fmla="*/ 11 w 492"/>
                <a:gd name="T31" fmla="*/ 6 h 462"/>
                <a:gd name="T32" fmla="*/ 10 w 492"/>
                <a:gd name="T33" fmla="*/ 6 h 462"/>
                <a:gd name="T34" fmla="*/ 10 w 492"/>
                <a:gd name="T35" fmla="*/ 5 h 462"/>
                <a:gd name="T36" fmla="*/ 11 w 492"/>
                <a:gd name="T37" fmla="*/ 4 h 462"/>
                <a:gd name="T38" fmla="*/ 11 w 492"/>
                <a:gd name="T39" fmla="*/ 4 h 462"/>
                <a:gd name="T40" fmla="*/ 10 w 492"/>
                <a:gd name="T41" fmla="*/ 4 h 462"/>
                <a:gd name="T42" fmla="*/ 10 w 492"/>
                <a:gd name="T43" fmla="*/ 3 h 462"/>
                <a:gd name="T44" fmla="*/ 10 w 492"/>
                <a:gd name="T45" fmla="*/ 3 h 462"/>
                <a:gd name="T46" fmla="*/ 9 w 492"/>
                <a:gd name="T47" fmla="*/ 2 h 462"/>
                <a:gd name="T48" fmla="*/ 8 w 492"/>
                <a:gd name="T49" fmla="*/ 2 h 462"/>
                <a:gd name="T50" fmla="*/ 8 w 492"/>
                <a:gd name="T51" fmla="*/ 2 h 462"/>
                <a:gd name="T52" fmla="*/ 7 w 492"/>
                <a:gd name="T53" fmla="*/ 1 h 462"/>
                <a:gd name="T54" fmla="*/ 6 w 492"/>
                <a:gd name="T55" fmla="*/ 1 h 462"/>
                <a:gd name="T56" fmla="*/ 6 w 492"/>
                <a:gd name="T57" fmla="*/ 1 h 462"/>
                <a:gd name="T58" fmla="*/ 4 w 492"/>
                <a:gd name="T59" fmla="*/ 1 h 462"/>
                <a:gd name="T60" fmla="*/ 1 w 492"/>
                <a:gd name="T61" fmla="*/ 0 h 462"/>
                <a:gd name="T62" fmla="*/ 0 w 492"/>
                <a:gd name="T63" fmla="*/ 0 h 462"/>
                <a:gd name="T64" fmla="*/ 0 w 492"/>
                <a:gd name="T65" fmla="*/ 2 h 462"/>
                <a:gd name="T66" fmla="*/ 1 w 492"/>
                <a:gd name="T67" fmla="*/ 2 h 462"/>
                <a:gd name="T68" fmla="*/ 1 w 492"/>
                <a:gd name="T69" fmla="*/ 3 h 462"/>
                <a:gd name="T70" fmla="*/ 1 w 492"/>
                <a:gd name="T71" fmla="*/ 3 h 462"/>
                <a:gd name="T72" fmla="*/ 1 w 492"/>
                <a:gd name="T73" fmla="*/ 3 h 462"/>
                <a:gd name="T74" fmla="*/ 2 w 492"/>
                <a:gd name="T75" fmla="*/ 3 h 462"/>
                <a:gd name="T76" fmla="*/ 2 w 492"/>
                <a:gd name="T77" fmla="*/ 4 h 462"/>
                <a:gd name="T78" fmla="*/ 3 w 492"/>
                <a:gd name="T79" fmla="*/ 5 h 462"/>
                <a:gd name="T80" fmla="*/ 3 w 492"/>
                <a:gd name="T81" fmla="*/ 5 h 462"/>
                <a:gd name="T82" fmla="*/ 3 w 492"/>
                <a:gd name="T83" fmla="*/ 5 h 462"/>
                <a:gd name="T84" fmla="*/ 3 w 492"/>
                <a:gd name="T85" fmla="*/ 2 h 462"/>
                <a:gd name="T86" fmla="*/ 1 w 492"/>
                <a:gd name="T87" fmla="*/ 2 h 462"/>
                <a:gd name="T88" fmla="*/ 1 w 492"/>
                <a:gd name="T89" fmla="*/ 1 h 462"/>
                <a:gd name="T90" fmla="*/ 3 w 492"/>
                <a:gd name="T91" fmla="*/ 1 h 462"/>
                <a:gd name="T92" fmla="*/ 3 w 492"/>
                <a:gd name="T93" fmla="*/ 3 h 462"/>
                <a:gd name="T94" fmla="*/ 3 w 492"/>
                <a:gd name="T95" fmla="*/ 3 h 462"/>
                <a:gd name="T96" fmla="*/ 3 w 492"/>
                <a:gd name="T97" fmla="*/ 3 h 462"/>
                <a:gd name="T98" fmla="*/ 5 w 492"/>
                <a:gd name="T99" fmla="*/ 5 h 462"/>
                <a:gd name="T100" fmla="*/ 5 w 492"/>
                <a:gd name="T101" fmla="*/ 5 h 462"/>
                <a:gd name="T102" fmla="*/ 6 w 492"/>
                <a:gd name="T103" fmla="*/ 6 h 462"/>
                <a:gd name="T104" fmla="*/ 6 w 492"/>
                <a:gd name="T105" fmla="*/ 6 h 462"/>
                <a:gd name="T106" fmla="*/ 7 w 492"/>
                <a:gd name="T107" fmla="*/ 7 h 462"/>
                <a:gd name="T108" fmla="*/ 8 w 492"/>
                <a:gd name="T109" fmla="*/ 8 h 462"/>
                <a:gd name="T110" fmla="*/ 11 w 492"/>
                <a:gd name="T111" fmla="*/ 9 h 462"/>
                <a:gd name="T112" fmla="*/ 12 w 492"/>
                <a:gd name="T113" fmla="*/ 9 h 462"/>
                <a:gd name="T114" fmla="*/ 12 w 492"/>
                <a:gd name="T115" fmla="*/ 9 h 462"/>
                <a:gd name="T116" fmla="*/ 13 w 492"/>
                <a:gd name="T117" fmla="*/ 9 h 4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92" h="462">
                  <a:moveTo>
                    <a:pt x="387" y="461"/>
                  </a:moveTo>
                  <a:lnTo>
                    <a:pt x="387" y="446"/>
                  </a:lnTo>
                  <a:lnTo>
                    <a:pt x="402" y="415"/>
                  </a:lnTo>
                  <a:lnTo>
                    <a:pt x="417" y="415"/>
                  </a:lnTo>
                  <a:lnTo>
                    <a:pt x="402" y="400"/>
                  </a:lnTo>
                  <a:lnTo>
                    <a:pt x="417" y="384"/>
                  </a:lnTo>
                  <a:lnTo>
                    <a:pt x="446" y="384"/>
                  </a:lnTo>
                  <a:lnTo>
                    <a:pt x="461" y="384"/>
                  </a:lnTo>
                  <a:lnTo>
                    <a:pt x="476" y="338"/>
                  </a:lnTo>
                  <a:lnTo>
                    <a:pt x="491" y="307"/>
                  </a:lnTo>
                  <a:lnTo>
                    <a:pt x="431" y="307"/>
                  </a:lnTo>
                  <a:lnTo>
                    <a:pt x="402" y="369"/>
                  </a:lnTo>
                  <a:lnTo>
                    <a:pt x="372" y="369"/>
                  </a:lnTo>
                  <a:lnTo>
                    <a:pt x="357" y="384"/>
                  </a:lnTo>
                  <a:lnTo>
                    <a:pt x="327" y="353"/>
                  </a:lnTo>
                  <a:lnTo>
                    <a:pt x="312" y="292"/>
                  </a:lnTo>
                  <a:lnTo>
                    <a:pt x="298" y="277"/>
                  </a:lnTo>
                  <a:lnTo>
                    <a:pt x="298" y="215"/>
                  </a:lnTo>
                  <a:lnTo>
                    <a:pt x="327" y="200"/>
                  </a:lnTo>
                  <a:lnTo>
                    <a:pt x="327" y="184"/>
                  </a:lnTo>
                  <a:lnTo>
                    <a:pt x="298" y="184"/>
                  </a:lnTo>
                  <a:lnTo>
                    <a:pt x="298" y="154"/>
                  </a:lnTo>
                  <a:lnTo>
                    <a:pt x="283" y="123"/>
                  </a:lnTo>
                  <a:lnTo>
                    <a:pt x="268" y="92"/>
                  </a:lnTo>
                  <a:lnTo>
                    <a:pt x="238" y="92"/>
                  </a:lnTo>
                  <a:lnTo>
                    <a:pt x="223" y="108"/>
                  </a:lnTo>
                  <a:lnTo>
                    <a:pt x="193" y="31"/>
                  </a:lnTo>
                  <a:lnTo>
                    <a:pt x="164" y="31"/>
                  </a:lnTo>
                  <a:lnTo>
                    <a:pt x="164" y="46"/>
                  </a:lnTo>
                  <a:lnTo>
                    <a:pt x="119" y="31"/>
                  </a:lnTo>
                  <a:lnTo>
                    <a:pt x="45" y="15"/>
                  </a:lnTo>
                  <a:lnTo>
                    <a:pt x="0" y="0"/>
                  </a:lnTo>
                  <a:lnTo>
                    <a:pt x="15" y="77"/>
                  </a:lnTo>
                  <a:lnTo>
                    <a:pt x="30" y="92"/>
                  </a:lnTo>
                  <a:lnTo>
                    <a:pt x="45" y="123"/>
                  </a:lnTo>
                  <a:lnTo>
                    <a:pt x="30" y="123"/>
                  </a:lnTo>
                  <a:lnTo>
                    <a:pt x="45" y="154"/>
                  </a:lnTo>
                  <a:lnTo>
                    <a:pt x="60" y="169"/>
                  </a:lnTo>
                  <a:lnTo>
                    <a:pt x="60" y="200"/>
                  </a:lnTo>
                  <a:lnTo>
                    <a:pt x="89" y="246"/>
                  </a:lnTo>
                  <a:lnTo>
                    <a:pt x="104" y="246"/>
                  </a:lnTo>
                  <a:lnTo>
                    <a:pt x="89" y="215"/>
                  </a:lnTo>
                  <a:lnTo>
                    <a:pt x="74" y="108"/>
                  </a:lnTo>
                  <a:lnTo>
                    <a:pt x="45" y="77"/>
                  </a:lnTo>
                  <a:lnTo>
                    <a:pt x="45" y="31"/>
                  </a:lnTo>
                  <a:lnTo>
                    <a:pt x="74" y="61"/>
                  </a:lnTo>
                  <a:lnTo>
                    <a:pt x="89" y="123"/>
                  </a:lnTo>
                  <a:lnTo>
                    <a:pt x="89" y="154"/>
                  </a:lnTo>
                  <a:lnTo>
                    <a:pt x="104" y="169"/>
                  </a:lnTo>
                  <a:lnTo>
                    <a:pt x="134" y="215"/>
                  </a:lnTo>
                  <a:lnTo>
                    <a:pt x="149" y="215"/>
                  </a:lnTo>
                  <a:lnTo>
                    <a:pt x="164" y="292"/>
                  </a:lnTo>
                  <a:lnTo>
                    <a:pt x="164" y="323"/>
                  </a:lnTo>
                  <a:lnTo>
                    <a:pt x="193" y="353"/>
                  </a:lnTo>
                  <a:lnTo>
                    <a:pt x="238" y="400"/>
                  </a:lnTo>
                  <a:lnTo>
                    <a:pt x="312" y="430"/>
                  </a:lnTo>
                  <a:lnTo>
                    <a:pt x="342" y="430"/>
                  </a:lnTo>
                  <a:lnTo>
                    <a:pt x="357" y="430"/>
                  </a:lnTo>
                  <a:lnTo>
                    <a:pt x="387" y="461"/>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87" name="Freeform 25"/>
            <p:cNvSpPr>
              <a:spLocks/>
            </p:cNvSpPr>
            <p:nvPr/>
          </p:nvSpPr>
          <p:spPr bwMode="auto">
            <a:xfrm>
              <a:off x="460" y="1686"/>
              <a:ext cx="78" cy="29"/>
            </a:xfrm>
            <a:custGeom>
              <a:avLst/>
              <a:gdLst>
                <a:gd name="T0" fmla="*/ 0 w 180"/>
                <a:gd name="T1" fmla="*/ 0 h 78"/>
                <a:gd name="T2" fmla="*/ 0 w 180"/>
                <a:gd name="T3" fmla="*/ 0 h 78"/>
                <a:gd name="T4" fmla="*/ 0 w 180"/>
                <a:gd name="T5" fmla="*/ 0 h 78"/>
                <a:gd name="T6" fmla="*/ 2 w 180"/>
                <a:gd name="T7" fmla="*/ 0 h 78"/>
                <a:gd name="T8" fmla="*/ 3 w 180"/>
                <a:gd name="T9" fmla="*/ 0 h 78"/>
                <a:gd name="T10" fmla="*/ 3 w 180"/>
                <a:gd name="T11" fmla="*/ 0 h 78"/>
                <a:gd name="T12" fmla="*/ 4 w 180"/>
                <a:gd name="T13" fmla="*/ 1 h 78"/>
                <a:gd name="T14" fmla="*/ 4 w 180"/>
                <a:gd name="T15" fmla="*/ 1 h 78"/>
                <a:gd name="T16" fmla="*/ 4 w 180"/>
                <a:gd name="T17" fmla="*/ 1 h 78"/>
                <a:gd name="T18" fmla="*/ 7 w 180"/>
                <a:gd name="T19" fmla="*/ 1 h 78"/>
                <a:gd name="T20" fmla="*/ 7 w 180"/>
                <a:gd name="T21" fmla="*/ 1 h 78"/>
                <a:gd name="T22" fmla="*/ 6 w 180"/>
                <a:gd name="T23" fmla="*/ 1 h 78"/>
                <a:gd name="T24" fmla="*/ 5 w 180"/>
                <a:gd name="T25" fmla="*/ 1 h 78"/>
                <a:gd name="T26" fmla="*/ 5 w 180"/>
                <a:gd name="T27" fmla="*/ 1 h 78"/>
                <a:gd name="T28" fmla="*/ 5 w 180"/>
                <a:gd name="T29" fmla="*/ 1 h 78"/>
                <a:gd name="T30" fmla="*/ 4 w 180"/>
                <a:gd name="T31" fmla="*/ 0 h 78"/>
                <a:gd name="T32" fmla="*/ 3 w 180"/>
                <a:gd name="T33" fmla="*/ 0 h 78"/>
                <a:gd name="T34" fmla="*/ 2 w 180"/>
                <a:gd name="T35" fmla="*/ 0 h 78"/>
                <a:gd name="T36" fmla="*/ 0 w 180"/>
                <a:gd name="T37" fmla="*/ 0 h 78"/>
                <a:gd name="T38" fmla="*/ 0 w 180"/>
                <a:gd name="T39" fmla="*/ 0 h 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0" h="78">
                  <a:moveTo>
                    <a:pt x="0" y="31"/>
                  </a:moveTo>
                  <a:lnTo>
                    <a:pt x="15" y="31"/>
                  </a:lnTo>
                  <a:lnTo>
                    <a:pt x="15" y="15"/>
                  </a:lnTo>
                  <a:lnTo>
                    <a:pt x="45" y="15"/>
                  </a:lnTo>
                  <a:lnTo>
                    <a:pt x="75" y="31"/>
                  </a:lnTo>
                  <a:lnTo>
                    <a:pt x="90" y="31"/>
                  </a:lnTo>
                  <a:lnTo>
                    <a:pt x="104" y="46"/>
                  </a:lnTo>
                  <a:lnTo>
                    <a:pt x="119" y="62"/>
                  </a:lnTo>
                  <a:lnTo>
                    <a:pt x="119" y="77"/>
                  </a:lnTo>
                  <a:lnTo>
                    <a:pt x="179" y="77"/>
                  </a:lnTo>
                  <a:lnTo>
                    <a:pt x="179" y="62"/>
                  </a:lnTo>
                  <a:lnTo>
                    <a:pt x="164" y="62"/>
                  </a:lnTo>
                  <a:lnTo>
                    <a:pt x="149" y="62"/>
                  </a:lnTo>
                  <a:lnTo>
                    <a:pt x="149" y="46"/>
                  </a:lnTo>
                  <a:lnTo>
                    <a:pt x="134" y="46"/>
                  </a:lnTo>
                  <a:lnTo>
                    <a:pt x="104" y="15"/>
                  </a:lnTo>
                  <a:lnTo>
                    <a:pt x="90" y="15"/>
                  </a:lnTo>
                  <a:lnTo>
                    <a:pt x="45" y="0"/>
                  </a:lnTo>
                  <a:lnTo>
                    <a:pt x="15" y="0"/>
                  </a:lnTo>
                  <a:lnTo>
                    <a:pt x="0"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88" name="Freeform 26"/>
            <p:cNvSpPr>
              <a:spLocks/>
            </p:cNvSpPr>
            <p:nvPr/>
          </p:nvSpPr>
          <p:spPr bwMode="auto">
            <a:xfrm>
              <a:off x="468" y="1698"/>
              <a:ext cx="7" cy="7"/>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0"/>
                  </a:moveTo>
                  <a:lnTo>
                    <a:pt x="0" y="0"/>
                  </a:lnTo>
                  <a:lnTo>
                    <a:pt x="0" y="16"/>
                  </a:lnTo>
                  <a:lnTo>
                    <a:pt x="16" y="16"/>
                  </a:lnTo>
                  <a:lnTo>
                    <a:pt x="16"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89" name="Freeform 27"/>
            <p:cNvSpPr>
              <a:spLocks/>
            </p:cNvSpPr>
            <p:nvPr/>
          </p:nvSpPr>
          <p:spPr bwMode="auto">
            <a:xfrm>
              <a:off x="506" y="1727"/>
              <a:ext cx="13" cy="6"/>
            </a:xfrm>
            <a:custGeom>
              <a:avLst/>
              <a:gdLst>
                <a:gd name="T0" fmla="*/ 0 w 30"/>
                <a:gd name="T1" fmla="*/ 0 h 17"/>
                <a:gd name="T2" fmla="*/ 0 w 30"/>
                <a:gd name="T3" fmla="*/ 0 h 17"/>
                <a:gd name="T4" fmla="*/ 1 w 30"/>
                <a:gd name="T5" fmla="*/ 0 h 17"/>
                <a:gd name="T6" fmla="*/ 1 w 30"/>
                <a:gd name="T7" fmla="*/ 0 h 17"/>
                <a:gd name="T8" fmla="*/ 0 w 30"/>
                <a:gd name="T9" fmla="*/ 0 h 17"/>
                <a:gd name="T10" fmla="*/ 0 w 30"/>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17">
                  <a:moveTo>
                    <a:pt x="0" y="16"/>
                  </a:moveTo>
                  <a:lnTo>
                    <a:pt x="15" y="16"/>
                  </a:lnTo>
                  <a:lnTo>
                    <a:pt x="29" y="16"/>
                  </a:lnTo>
                  <a:lnTo>
                    <a:pt x="29" y="0"/>
                  </a:lnTo>
                  <a:lnTo>
                    <a:pt x="0" y="0"/>
                  </a:lnTo>
                  <a:lnTo>
                    <a:pt x="0"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90" name="Freeform 28"/>
            <p:cNvSpPr>
              <a:spLocks/>
            </p:cNvSpPr>
            <p:nvPr/>
          </p:nvSpPr>
          <p:spPr bwMode="auto">
            <a:xfrm>
              <a:off x="532" y="1715"/>
              <a:ext cx="26" cy="24"/>
            </a:xfrm>
            <a:custGeom>
              <a:avLst/>
              <a:gdLst>
                <a:gd name="T0" fmla="*/ 2 w 61"/>
                <a:gd name="T1" fmla="*/ 1 h 63"/>
                <a:gd name="T2" fmla="*/ 2 w 61"/>
                <a:gd name="T3" fmla="*/ 1 h 63"/>
                <a:gd name="T4" fmla="*/ 2 w 61"/>
                <a:gd name="T5" fmla="*/ 0 h 63"/>
                <a:gd name="T6" fmla="*/ 1 w 61"/>
                <a:gd name="T7" fmla="*/ 0 h 63"/>
                <a:gd name="T8" fmla="*/ 1 w 61"/>
                <a:gd name="T9" fmla="*/ 0 h 63"/>
                <a:gd name="T10" fmla="*/ 1 w 61"/>
                <a:gd name="T11" fmla="*/ 0 h 63"/>
                <a:gd name="T12" fmla="*/ 1 w 61"/>
                <a:gd name="T13" fmla="*/ 1 h 63"/>
                <a:gd name="T14" fmla="*/ 0 w 61"/>
                <a:gd name="T15" fmla="*/ 1 h 63"/>
                <a:gd name="T16" fmla="*/ 0 w 61"/>
                <a:gd name="T17" fmla="*/ 1 h 63"/>
                <a:gd name="T18" fmla="*/ 1 w 61"/>
                <a:gd name="T19" fmla="*/ 1 h 63"/>
                <a:gd name="T20" fmla="*/ 2 w 61"/>
                <a:gd name="T21" fmla="*/ 1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63">
                  <a:moveTo>
                    <a:pt x="60" y="62"/>
                  </a:moveTo>
                  <a:lnTo>
                    <a:pt x="60" y="31"/>
                  </a:lnTo>
                  <a:lnTo>
                    <a:pt x="60" y="16"/>
                  </a:lnTo>
                  <a:lnTo>
                    <a:pt x="45" y="16"/>
                  </a:lnTo>
                  <a:lnTo>
                    <a:pt x="30" y="0"/>
                  </a:lnTo>
                  <a:lnTo>
                    <a:pt x="30" y="16"/>
                  </a:lnTo>
                  <a:lnTo>
                    <a:pt x="45" y="31"/>
                  </a:lnTo>
                  <a:lnTo>
                    <a:pt x="0" y="31"/>
                  </a:lnTo>
                  <a:lnTo>
                    <a:pt x="15" y="47"/>
                  </a:lnTo>
                  <a:lnTo>
                    <a:pt x="45" y="47"/>
                  </a:lnTo>
                  <a:lnTo>
                    <a:pt x="60" y="62"/>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91" name="Freeform 29"/>
            <p:cNvSpPr>
              <a:spLocks/>
            </p:cNvSpPr>
            <p:nvPr/>
          </p:nvSpPr>
          <p:spPr bwMode="auto">
            <a:xfrm>
              <a:off x="506" y="1674"/>
              <a:ext cx="8" cy="7"/>
            </a:xfrm>
            <a:custGeom>
              <a:avLst/>
              <a:gdLst>
                <a:gd name="T0" fmla="*/ 0 w 17"/>
                <a:gd name="T1" fmla="*/ 0 h 17"/>
                <a:gd name="T2" fmla="*/ 0 w 17"/>
                <a:gd name="T3" fmla="*/ 0 h 17"/>
                <a:gd name="T4" fmla="*/ 1 w 17"/>
                <a:gd name="T5" fmla="*/ 0 h 17"/>
                <a:gd name="T6" fmla="*/ 1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92" name="Line 30"/>
            <p:cNvSpPr>
              <a:spLocks noChangeShapeType="1"/>
            </p:cNvSpPr>
            <p:nvPr/>
          </p:nvSpPr>
          <p:spPr bwMode="auto">
            <a:xfrm>
              <a:off x="545" y="1704"/>
              <a:ext cx="0"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93" name="Freeform 31"/>
            <p:cNvSpPr>
              <a:spLocks/>
            </p:cNvSpPr>
            <p:nvPr/>
          </p:nvSpPr>
          <p:spPr bwMode="auto">
            <a:xfrm>
              <a:off x="205" y="1146"/>
              <a:ext cx="513" cy="372"/>
            </a:xfrm>
            <a:custGeom>
              <a:avLst/>
              <a:gdLst>
                <a:gd name="T0" fmla="*/ 26 w 1193"/>
                <a:gd name="T1" fmla="*/ 20 h 985"/>
                <a:gd name="T2" fmla="*/ 24 w 1193"/>
                <a:gd name="T3" fmla="*/ 20 h 985"/>
                <a:gd name="T4" fmla="*/ 25 w 1193"/>
                <a:gd name="T5" fmla="*/ 19 h 985"/>
                <a:gd name="T6" fmla="*/ 26 w 1193"/>
                <a:gd name="T7" fmla="*/ 19 h 985"/>
                <a:gd name="T8" fmla="*/ 24 w 1193"/>
                <a:gd name="T9" fmla="*/ 18 h 985"/>
                <a:gd name="T10" fmla="*/ 24 w 1193"/>
                <a:gd name="T11" fmla="*/ 16 h 985"/>
                <a:gd name="T12" fmla="*/ 21 w 1193"/>
                <a:gd name="T13" fmla="*/ 17 h 985"/>
                <a:gd name="T14" fmla="*/ 12 w 1193"/>
                <a:gd name="T15" fmla="*/ 15 h 985"/>
                <a:gd name="T16" fmla="*/ 3 w 1193"/>
                <a:gd name="T17" fmla="*/ 14 h 985"/>
                <a:gd name="T18" fmla="*/ 2 w 1193"/>
                <a:gd name="T19" fmla="*/ 11 h 985"/>
                <a:gd name="T20" fmla="*/ 3 w 1193"/>
                <a:gd name="T21" fmla="*/ 9 h 985"/>
                <a:gd name="T22" fmla="*/ 1 w 1193"/>
                <a:gd name="T23" fmla="*/ 8 h 985"/>
                <a:gd name="T24" fmla="*/ 0 w 1193"/>
                <a:gd name="T25" fmla="*/ 6 h 985"/>
                <a:gd name="T26" fmla="*/ 12 w 1193"/>
                <a:gd name="T27" fmla="*/ 1 h 985"/>
                <a:gd name="T28" fmla="*/ 14 w 1193"/>
                <a:gd name="T29" fmla="*/ 1 h 985"/>
                <a:gd name="T30" fmla="*/ 15 w 1193"/>
                <a:gd name="T31" fmla="*/ 2 h 985"/>
                <a:gd name="T32" fmla="*/ 19 w 1193"/>
                <a:gd name="T33" fmla="*/ 4 h 985"/>
                <a:gd name="T34" fmla="*/ 22 w 1193"/>
                <a:gd name="T35" fmla="*/ 4 h 985"/>
                <a:gd name="T36" fmla="*/ 22 w 1193"/>
                <a:gd name="T37" fmla="*/ 4 h 985"/>
                <a:gd name="T38" fmla="*/ 24 w 1193"/>
                <a:gd name="T39" fmla="*/ 5 h 985"/>
                <a:gd name="T40" fmla="*/ 26 w 1193"/>
                <a:gd name="T41" fmla="*/ 6 h 985"/>
                <a:gd name="T42" fmla="*/ 27 w 1193"/>
                <a:gd name="T43" fmla="*/ 3 h 985"/>
                <a:gd name="T44" fmla="*/ 29 w 1193"/>
                <a:gd name="T45" fmla="*/ 3 h 985"/>
                <a:gd name="T46" fmla="*/ 29 w 1193"/>
                <a:gd name="T47" fmla="*/ 5 h 985"/>
                <a:gd name="T48" fmla="*/ 29 w 1193"/>
                <a:gd name="T49" fmla="*/ 6 h 985"/>
                <a:gd name="T50" fmla="*/ 32 w 1193"/>
                <a:gd name="T51" fmla="*/ 5 h 985"/>
                <a:gd name="T52" fmla="*/ 31 w 1193"/>
                <a:gd name="T53" fmla="*/ 6 h 985"/>
                <a:gd name="T54" fmla="*/ 28 w 1193"/>
                <a:gd name="T55" fmla="*/ 7 h 985"/>
                <a:gd name="T56" fmla="*/ 26 w 1193"/>
                <a:gd name="T57" fmla="*/ 8 h 985"/>
                <a:gd name="T58" fmla="*/ 23 w 1193"/>
                <a:gd name="T59" fmla="*/ 9 h 985"/>
                <a:gd name="T60" fmla="*/ 23 w 1193"/>
                <a:gd name="T61" fmla="*/ 12 h 985"/>
                <a:gd name="T62" fmla="*/ 26 w 1193"/>
                <a:gd name="T63" fmla="*/ 13 h 985"/>
                <a:gd name="T64" fmla="*/ 27 w 1193"/>
                <a:gd name="T65" fmla="*/ 14 h 985"/>
                <a:gd name="T66" fmla="*/ 28 w 1193"/>
                <a:gd name="T67" fmla="*/ 15 h 985"/>
                <a:gd name="T68" fmla="*/ 29 w 1193"/>
                <a:gd name="T69" fmla="*/ 14 h 985"/>
                <a:gd name="T70" fmla="*/ 31 w 1193"/>
                <a:gd name="T71" fmla="*/ 12 h 985"/>
                <a:gd name="T72" fmla="*/ 31 w 1193"/>
                <a:gd name="T73" fmla="*/ 11 h 985"/>
                <a:gd name="T74" fmla="*/ 34 w 1193"/>
                <a:gd name="T75" fmla="*/ 10 h 985"/>
                <a:gd name="T76" fmla="*/ 34 w 1193"/>
                <a:gd name="T77" fmla="*/ 12 h 985"/>
                <a:gd name="T78" fmla="*/ 38 w 1193"/>
                <a:gd name="T79" fmla="*/ 13 h 985"/>
                <a:gd name="T80" fmla="*/ 40 w 1193"/>
                <a:gd name="T81" fmla="*/ 15 h 985"/>
                <a:gd name="T82" fmla="*/ 40 w 1193"/>
                <a:gd name="T83" fmla="*/ 16 h 985"/>
                <a:gd name="T84" fmla="*/ 38 w 1193"/>
                <a:gd name="T85" fmla="*/ 17 h 985"/>
                <a:gd name="T86" fmla="*/ 37 w 1193"/>
                <a:gd name="T87" fmla="*/ 17 h 985"/>
                <a:gd name="T88" fmla="*/ 34 w 1193"/>
                <a:gd name="T89" fmla="*/ 17 h 985"/>
                <a:gd name="T90" fmla="*/ 31 w 1193"/>
                <a:gd name="T91" fmla="*/ 18 h 985"/>
                <a:gd name="T92" fmla="*/ 34 w 1193"/>
                <a:gd name="T93" fmla="*/ 17 h 985"/>
                <a:gd name="T94" fmla="*/ 34 w 1193"/>
                <a:gd name="T95" fmla="*/ 17 h 985"/>
                <a:gd name="T96" fmla="*/ 34 w 1193"/>
                <a:gd name="T97" fmla="*/ 18 h 985"/>
                <a:gd name="T98" fmla="*/ 34 w 1193"/>
                <a:gd name="T99" fmla="*/ 19 h 985"/>
                <a:gd name="T100" fmla="*/ 34 w 1193"/>
                <a:gd name="T101" fmla="*/ 19 h 985"/>
                <a:gd name="T102" fmla="*/ 34 w 1193"/>
                <a:gd name="T103" fmla="*/ 19 h 985"/>
                <a:gd name="T104" fmla="*/ 33 w 1193"/>
                <a:gd name="T105" fmla="*/ 19 h 985"/>
                <a:gd name="T106" fmla="*/ 32 w 1193"/>
                <a:gd name="T107" fmla="*/ 18 h 985"/>
                <a:gd name="T108" fmla="*/ 30 w 1193"/>
                <a:gd name="T109" fmla="*/ 19 h 985"/>
                <a:gd name="T110" fmla="*/ 28 w 1193"/>
                <a:gd name="T111" fmla="*/ 19 h 985"/>
                <a:gd name="T112" fmla="*/ 26 w 1193"/>
                <a:gd name="T113" fmla="*/ 19 h 9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93" h="985">
                  <a:moveTo>
                    <a:pt x="765" y="939"/>
                  </a:moveTo>
                  <a:lnTo>
                    <a:pt x="765" y="954"/>
                  </a:lnTo>
                  <a:lnTo>
                    <a:pt x="765" y="969"/>
                  </a:lnTo>
                  <a:lnTo>
                    <a:pt x="751" y="969"/>
                  </a:lnTo>
                  <a:lnTo>
                    <a:pt x="736" y="969"/>
                  </a:lnTo>
                  <a:lnTo>
                    <a:pt x="692" y="984"/>
                  </a:lnTo>
                  <a:lnTo>
                    <a:pt x="706" y="954"/>
                  </a:lnTo>
                  <a:lnTo>
                    <a:pt x="721" y="954"/>
                  </a:lnTo>
                  <a:lnTo>
                    <a:pt x="736" y="939"/>
                  </a:lnTo>
                  <a:lnTo>
                    <a:pt x="736" y="908"/>
                  </a:lnTo>
                  <a:lnTo>
                    <a:pt x="736" y="923"/>
                  </a:lnTo>
                  <a:lnTo>
                    <a:pt x="765" y="923"/>
                  </a:lnTo>
                  <a:lnTo>
                    <a:pt x="751" y="893"/>
                  </a:lnTo>
                  <a:lnTo>
                    <a:pt x="736" y="878"/>
                  </a:lnTo>
                  <a:lnTo>
                    <a:pt x="706" y="878"/>
                  </a:lnTo>
                  <a:lnTo>
                    <a:pt x="706" y="833"/>
                  </a:lnTo>
                  <a:lnTo>
                    <a:pt x="692" y="833"/>
                  </a:lnTo>
                  <a:lnTo>
                    <a:pt x="692" y="802"/>
                  </a:lnTo>
                  <a:lnTo>
                    <a:pt x="648" y="802"/>
                  </a:lnTo>
                  <a:lnTo>
                    <a:pt x="633" y="802"/>
                  </a:lnTo>
                  <a:lnTo>
                    <a:pt x="618" y="817"/>
                  </a:lnTo>
                  <a:lnTo>
                    <a:pt x="530" y="787"/>
                  </a:lnTo>
                  <a:lnTo>
                    <a:pt x="500" y="787"/>
                  </a:lnTo>
                  <a:lnTo>
                    <a:pt x="368" y="757"/>
                  </a:lnTo>
                  <a:lnTo>
                    <a:pt x="221" y="742"/>
                  </a:lnTo>
                  <a:lnTo>
                    <a:pt x="118" y="712"/>
                  </a:lnTo>
                  <a:lnTo>
                    <a:pt x="103" y="696"/>
                  </a:lnTo>
                  <a:lnTo>
                    <a:pt x="59" y="651"/>
                  </a:lnTo>
                  <a:lnTo>
                    <a:pt x="74" y="606"/>
                  </a:lnTo>
                  <a:lnTo>
                    <a:pt x="59" y="545"/>
                  </a:lnTo>
                  <a:lnTo>
                    <a:pt x="88" y="500"/>
                  </a:lnTo>
                  <a:lnTo>
                    <a:pt x="88" y="484"/>
                  </a:lnTo>
                  <a:lnTo>
                    <a:pt x="74" y="454"/>
                  </a:lnTo>
                  <a:lnTo>
                    <a:pt x="74" y="394"/>
                  </a:lnTo>
                  <a:lnTo>
                    <a:pt x="59" y="363"/>
                  </a:lnTo>
                  <a:lnTo>
                    <a:pt x="29" y="363"/>
                  </a:lnTo>
                  <a:lnTo>
                    <a:pt x="15" y="318"/>
                  </a:lnTo>
                  <a:lnTo>
                    <a:pt x="0" y="318"/>
                  </a:lnTo>
                  <a:lnTo>
                    <a:pt x="0" y="303"/>
                  </a:lnTo>
                  <a:lnTo>
                    <a:pt x="206" y="0"/>
                  </a:lnTo>
                  <a:lnTo>
                    <a:pt x="280" y="45"/>
                  </a:lnTo>
                  <a:lnTo>
                    <a:pt x="338" y="45"/>
                  </a:lnTo>
                  <a:lnTo>
                    <a:pt x="353" y="45"/>
                  </a:lnTo>
                  <a:lnTo>
                    <a:pt x="368" y="61"/>
                  </a:lnTo>
                  <a:lnTo>
                    <a:pt x="397" y="45"/>
                  </a:lnTo>
                  <a:lnTo>
                    <a:pt x="412" y="76"/>
                  </a:lnTo>
                  <a:lnTo>
                    <a:pt x="427" y="91"/>
                  </a:lnTo>
                  <a:lnTo>
                    <a:pt x="456" y="91"/>
                  </a:lnTo>
                  <a:lnTo>
                    <a:pt x="530" y="167"/>
                  </a:lnTo>
                  <a:lnTo>
                    <a:pt x="515" y="167"/>
                  </a:lnTo>
                  <a:lnTo>
                    <a:pt x="559" y="197"/>
                  </a:lnTo>
                  <a:lnTo>
                    <a:pt x="574" y="242"/>
                  </a:lnTo>
                  <a:lnTo>
                    <a:pt x="589" y="212"/>
                  </a:lnTo>
                  <a:lnTo>
                    <a:pt x="633" y="197"/>
                  </a:lnTo>
                  <a:lnTo>
                    <a:pt x="603" y="182"/>
                  </a:lnTo>
                  <a:lnTo>
                    <a:pt x="648" y="182"/>
                  </a:lnTo>
                  <a:lnTo>
                    <a:pt x="648" y="197"/>
                  </a:lnTo>
                  <a:lnTo>
                    <a:pt x="692" y="242"/>
                  </a:lnTo>
                  <a:lnTo>
                    <a:pt x="692" y="227"/>
                  </a:lnTo>
                  <a:lnTo>
                    <a:pt x="706" y="242"/>
                  </a:lnTo>
                  <a:lnTo>
                    <a:pt x="736" y="227"/>
                  </a:lnTo>
                  <a:lnTo>
                    <a:pt x="736" y="288"/>
                  </a:lnTo>
                  <a:lnTo>
                    <a:pt x="751" y="288"/>
                  </a:lnTo>
                  <a:lnTo>
                    <a:pt x="751" y="257"/>
                  </a:lnTo>
                  <a:lnTo>
                    <a:pt x="795" y="242"/>
                  </a:lnTo>
                  <a:lnTo>
                    <a:pt x="795" y="167"/>
                  </a:lnTo>
                  <a:lnTo>
                    <a:pt x="839" y="121"/>
                  </a:lnTo>
                  <a:lnTo>
                    <a:pt x="854" y="151"/>
                  </a:lnTo>
                  <a:lnTo>
                    <a:pt x="854" y="167"/>
                  </a:lnTo>
                  <a:lnTo>
                    <a:pt x="854" y="197"/>
                  </a:lnTo>
                  <a:lnTo>
                    <a:pt x="839" y="197"/>
                  </a:lnTo>
                  <a:lnTo>
                    <a:pt x="854" y="227"/>
                  </a:lnTo>
                  <a:lnTo>
                    <a:pt x="868" y="227"/>
                  </a:lnTo>
                  <a:lnTo>
                    <a:pt x="868" y="242"/>
                  </a:lnTo>
                  <a:lnTo>
                    <a:pt x="854" y="272"/>
                  </a:lnTo>
                  <a:lnTo>
                    <a:pt x="868" y="288"/>
                  </a:lnTo>
                  <a:lnTo>
                    <a:pt x="912" y="257"/>
                  </a:lnTo>
                  <a:lnTo>
                    <a:pt x="927" y="227"/>
                  </a:lnTo>
                  <a:lnTo>
                    <a:pt x="957" y="257"/>
                  </a:lnTo>
                  <a:lnTo>
                    <a:pt x="927" y="318"/>
                  </a:lnTo>
                  <a:lnTo>
                    <a:pt x="898" y="318"/>
                  </a:lnTo>
                  <a:lnTo>
                    <a:pt x="854" y="318"/>
                  </a:lnTo>
                  <a:lnTo>
                    <a:pt x="868" y="333"/>
                  </a:lnTo>
                  <a:lnTo>
                    <a:pt x="824" y="348"/>
                  </a:lnTo>
                  <a:lnTo>
                    <a:pt x="809" y="378"/>
                  </a:lnTo>
                  <a:lnTo>
                    <a:pt x="765" y="378"/>
                  </a:lnTo>
                  <a:lnTo>
                    <a:pt x="751" y="409"/>
                  </a:lnTo>
                  <a:lnTo>
                    <a:pt x="736" y="409"/>
                  </a:lnTo>
                  <a:lnTo>
                    <a:pt x="706" y="424"/>
                  </a:lnTo>
                  <a:lnTo>
                    <a:pt x="662" y="469"/>
                  </a:lnTo>
                  <a:lnTo>
                    <a:pt x="648" y="515"/>
                  </a:lnTo>
                  <a:lnTo>
                    <a:pt x="662" y="530"/>
                  </a:lnTo>
                  <a:lnTo>
                    <a:pt x="662" y="575"/>
                  </a:lnTo>
                  <a:lnTo>
                    <a:pt x="692" y="575"/>
                  </a:lnTo>
                  <a:lnTo>
                    <a:pt x="751" y="636"/>
                  </a:lnTo>
                  <a:lnTo>
                    <a:pt x="765" y="636"/>
                  </a:lnTo>
                  <a:lnTo>
                    <a:pt x="795" y="666"/>
                  </a:lnTo>
                  <a:lnTo>
                    <a:pt x="780" y="681"/>
                  </a:lnTo>
                  <a:lnTo>
                    <a:pt x="795" y="696"/>
                  </a:lnTo>
                  <a:lnTo>
                    <a:pt x="765" y="712"/>
                  </a:lnTo>
                  <a:lnTo>
                    <a:pt x="795" y="757"/>
                  </a:lnTo>
                  <a:lnTo>
                    <a:pt x="809" y="757"/>
                  </a:lnTo>
                  <a:lnTo>
                    <a:pt x="824" y="757"/>
                  </a:lnTo>
                  <a:lnTo>
                    <a:pt x="839" y="727"/>
                  </a:lnTo>
                  <a:lnTo>
                    <a:pt x="854" y="696"/>
                  </a:lnTo>
                  <a:lnTo>
                    <a:pt x="839" y="681"/>
                  </a:lnTo>
                  <a:lnTo>
                    <a:pt x="883" y="651"/>
                  </a:lnTo>
                  <a:lnTo>
                    <a:pt x="898" y="590"/>
                  </a:lnTo>
                  <a:lnTo>
                    <a:pt x="868" y="575"/>
                  </a:lnTo>
                  <a:lnTo>
                    <a:pt x="883" y="560"/>
                  </a:lnTo>
                  <a:lnTo>
                    <a:pt x="898" y="560"/>
                  </a:lnTo>
                  <a:lnTo>
                    <a:pt x="927" y="454"/>
                  </a:lnTo>
                  <a:lnTo>
                    <a:pt x="957" y="454"/>
                  </a:lnTo>
                  <a:lnTo>
                    <a:pt x="1001" y="484"/>
                  </a:lnTo>
                  <a:lnTo>
                    <a:pt x="1015" y="530"/>
                  </a:lnTo>
                  <a:lnTo>
                    <a:pt x="1030" y="530"/>
                  </a:lnTo>
                  <a:lnTo>
                    <a:pt x="1015" y="590"/>
                  </a:lnTo>
                  <a:lnTo>
                    <a:pt x="1060" y="606"/>
                  </a:lnTo>
                  <a:lnTo>
                    <a:pt x="1104" y="575"/>
                  </a:lnTo>
                  <a:lnTo>
                    <a:pt x="1118" y="651"/>
                  </a:lnTo>
                  <a:lnTo>
                    <a:pt x="1118" y="666"/>
                  </a:lnTo>
                  <a:lnTo>
                    <a:pt x="1118" y="681"/>
                  </a:lnTo>
                  <a:lnTo>
                    <a:pt x="1163" y="712"/>
                  </a:lnTo>
                  <a:lnTo>
                    <a:pt x="1163" y="727"/>
                  </a:lnTo>
                  <a:lnTo>
                    <a:pt x="1192" y="742"/>
                  </a:lnTo>
                  <a:lnTo>
                    <a:pt x="1177" y="787"/>
                  </a:lnTo>
                  <a:lnTo>
                    <a:pt x="1163" y="802"/>
                  </a:lnTo>
                  <a:lnTo>
                    <a:pt x="1133" y="802"/>
                  </a:lnTo>
                  <a:lnTo>
                    <a:pt x="1118" y="833"/>
                  </a:lnTo>
                  <a:lnTo>
                    <a:pt x="1089" y="833"/>
                  </a:lnTo>
                  <a:lnTo>
                    <a:pt x="1074" y="833"/>
                  </a:lnTo>
                  <a:lnTo>
                    <a:pt x="1089" y="833"/>
                  </a:lnTo>
                  <a:lnTo>
                    <a:pt x="1074" y="833"/>
                  </a:lnTo>
                  <a:lnTo>
                    <a:pt x="1030" y="817"/>
                  </a:lnTo>
                  <a:lnTo>
                    <a:pt x="986" y="833"/>
                  </a:lnTo>
                  <a:lnTo>
                    <a:pt x="971" y="833"/>
                  </a:lnTo>
                  <a:lnTo>
                    <a:pt x="927" y="878"/>
                  </a:lnTo>
                  <a:lnTo>
                    <a:pt x="898" y="893"/>
                  </a:lnTo>
                  <a:lnTo>
                    <a:pt x="927" y="878"/>
                  </a:lnTo>
                  <a:lnTo>
                    <a:pt x="971" y="848"/>
                  </a:lnTo>
                  <a:lnTo>
                    <a:pt x="986" y="848"/>
                  </a:lnTo>
                  <a:lnTo>
                    <a:pt x="1015" y="833"/>
                  </a:lnTo>
                  <a:lnTo>
                    <a:pt x="1030" y="848"/>
                  </a:lnTo>
                  <a:lnTo>
                    <a:pt x="1015" y="863"/>
                  </a:lnTo>
                  <a:lnTo>
                    <a:pt x="1001" y="863"/>
                  </a:lnTo>
                  <a:lnTo>
                    <a:pt x="1001" y="878"/>
                  </a:lnTo>
                  <a:lnTo>
                    <a:pt x="1015" y="878"/>
                  </a:lnTo>
                  <a:lnTo>
                    <a:pt x="1001" y="893"/>
                  </a:lnTo>
                  <a:lnTo>
                    <a:pt x="1015" y="908"/>
                  </a:lnTo>
                  <a:lnTo>
                    <a:pt x="1015" y="923"/>
                  </a:lnTo>
                  <a:lnTo>
                    <a:pt x="1060" y="923"/>
                  </a:lnTo>
                  <a:lnTo>
                    <a:pt x="1060" y="939"/>
                  </a:lnTo>
                  <a:lnTo>
                    <a:pt x="1015" y="954"/>
                  </a:lnTo>
                  <a:lnTo>
                    <a:pt x="986" y="984"/>
                  </a:lnTo>
                  <a:lnTo>
                    <a:pt x="986" y="969"/>
                  </a:lnTo>
                  <a:lnTo>
                    <a:pt x="1015" y="939"/>
                  </a:lnTo>
                  <a:lnTo>
                    <a:pt x="1001" y="923"/>
                  </a:lnTo>
                  <a:lnTo>
                    <a:pt x="971" y="939"/>
                  </a:lnTo>
                  <a:lnTo>
                    <a:pt x="957" y="908"/>
                  </a:lnTo>
                  <a:lnTo>
                    <a:pt x="957" y="893"/>
                  </a:lnTo>
                  <a:lnTo>
                    <a:pt x="942" y="878"/>
                  </a:lnTo>
                  <a:lnTo>
                    <a:pt x="942" y="893"/>
                  </a:lnTo>
                  <a:lnTo>
                    <a:pt x="927" y="908"/>
                  </a:lnTo>
                  <a:lnTo>
                    <a:pt x="898" y="939"/>
                  </a:lnTo>
                  <a:lnTo>
                    <a:pt x="883" y="923"/>
                  </a:lnTo>
                  <a:lnTo>
                    <a:pt x="868" y="939"/>
                  </a:lnTo>
                  <a:lnTo>
                    <a:pt x="854" y="923"/>
                  </a:lnTo>
                  <a:lnTo>
                    <a:pt x="824" y="939"/>
                  </a:lnTo>
                  <a:lnTo>
                    <a:pt x="809" y="939"/>
                  </a:lnTo>
                  <a:lnTo>
                    <a:pt x="780" y="939"/>
                  </a:lnTo>
                  <a:lnTo>
                    <a:pt x="765" y="939"/>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94" name="Freeform 32"/>
            <p:cNvSpPr>
              <a:spLocks/>
            </p:cNvSpPr>
            <p:nvPr/>
          </p:nvSpPr>
          <p:spPr bwMode="auto">
            <a:xfrm>
              <a:off x="205" y="1146"/>
              <a:ext cx="519" cy="378"/>
            </a:xfrm>
            <a:custGeom>
              <a:avLst/>
              <a:gdLst>
                <a:gd name="T0" fmla="*/ 26 w 1208"/>
                <a:gd name="T1" fmla="*/ 20 h 1000"/>
                <a:gd name="T2" fmla="*/ 24 w 1208"/>
                <a:gd name="T3" fmla="*/ 20 h 1000"/>
                <a:gd name="T4" fmla="*/ 25 w 1208"/>
                <a:gd name="T5" fmla="*/ 19 h 1000"/>
                <a:gd name="T6" fmla="*/ 26 w 1208"/>
                <a:gd name="T7" fmla="*/ 19 h 1000"/>
                <a:gd name="T8" fmla="*/ 24 w 1208"/>
                <a:gd name="T9" fmla="*/ 18 h 1000"/>
                <a:gd name="T10" fmla="*/ 24 w 1208"/>
                <a:gd name="T11" fmla="*/ 17 h 1000"/>
                <a:gd name="T12" fmla="*/ 21 w 1208"/>
                <a:gd name="T13" fmla="*/ 17 h 1000"/>
                <a:gd name="T14" fmla="*/ 13 w 1208"/>
                <a:gd name="T15" fmla="*/ 16 h 1000"/>
                <a:gd name="T16" fmla="*/ 3 w 1208"/>
                <a:gd name="T17" fmla="*/ 14 h 1000"/>
                <a:gd name="T18" fmla="*/ 2 w 1208"/>
                <a:gd name="T19" fmla="*/ 11 h 1000"/>
                <a:gd name="T20" fmla="*/ 3 w 1208"/>
                <a:gd name="T21" fmla="*/ 9 h 1000"/>
                <a:gd name="T22" fmla="*/ 1 w 1208"/>
                <a:gd name="T23" fmla="*/ 8 h 1000"/>
                <a:gd name="T24" fmla="*/ 0 w 1208"/>
                <a:gd name="T25" fmla="*/ 6 h 1000"/>
                <a:gd name="T26" fmla="*/ 12 w 1208"/>
                <a:gd name="T27" fmla="*/ 1 h 1000"/>
                <a:gd name="T28" fmla="*/ 14 w 1208"/>
                <a:gd name="T29" fmla="*/ 1 h 1000"/>
                <a:gd name="T30" fmla="*/ 16 w 1208"/>
                <a:gd name="T31" fmla="*/ 2 h 1000"/>
                <a:gd name="T32" fmla="*/ 19 w 1208"/>
                <a:gd name="T33" fmla="*/ 4 h 1000"/>
                <a:gd name="T34" fmla="*/ 22 w 1208"/>
                <a:gd name="T35" fmla="*/ 4 h 1000"/>
                <a:gd name="T36" fmla="*/ 22 w 1208"/>
                <a:gd name="T37" fmla="*/ 4 h 1000"/>
                <a:gd name="T38" fmla="*/ 24 w 1208"/>
                <a:gd name="T39" fmla="*/ 5 h 1000"/>
                <a:gd name="T40" fmla="*/ 26 w 1208"/>
                <a:gd name="T41" fmla="*/ 6 h 1000"/>
                <a:gd name="T42" fmla="*/ 27 w 1208"/>
                <a:gd name="T43" fmla="*/ 3 h 1000"/>
                <a:gd name="T44" fmla="*/ 29 w 1208"/>
                <a:gd name="T45" fmla="*/ 3 h 1000"/>
                <a:gd name="T46" fmla="*/ 29 w 1208"/>
                <a:gd name="T47" fmla="*/ 5 h 1000"/>
                <a:gd name="T48" fmla="*/ 29 w 1208"/>
                <a:gd name="T49" fmla="*/ 6 h 1000"/>
                <a:gd name="T50" fmla="*/ 32 w 1208"/>
                <a:gd name="T51" fmla="*/ 5 h 1000"/>
                <a:gd name="T52" fmla="*/ 31 w 1208"/>
                <a:gd name="T53" fmla="*/ 6 h 1000"/>
                <a:gd name="T54" fmla="*/ 28 w 1208"/>
                <a:gd name="T55" fmla="*/ 7 h 1000"/>
                <a:gd name="T56" fmla="*/ 26 w 1208"/>
                <a:gd name="T57" fmla="*/ 8 h 1000"/>
                <a:gd name="T58" fmla="*/ 23 w 1208"/>
                <a:gd name="T59" fmla="*/ 10 h 1000"/>
                <a:gd name="T60" fmla="*/ 23 w 1208"/>
                <a:gd name="T61" fmla="*/ 12 h 1000"/>
                <a:gd name="T62" fmla="*/ 26 w 1208"/>
                <a:gd name="T63" fmla="*/ 13 h 1000"/>
                <a:gd name="T64" fmla="*/ 27 w 1208"/>
                <a:gd name="T65" fmla="*/ 14 h 1000"/>
                <a:gd name="T66" fmla="*/ 28 w 1208"/>
                <a:gd name="T67" fmla="*/ 16 h 1000"/>
                <a:gd name="T68" fmla="*/ 29 w 1208"/>
                <a:gd name="T69" fmla="*/ 14 h 1000"/>
                <a:gd name="T70" fmla="*/ 31 w 1208"/>
                <a:gd name="T71" fmla="*/ 12 h 1000"/>
                <a:gd name="T72" fmla="*/ 31 w 1208"/>
                <a:gd name="T73" fmla="*/ 12 h 1000"/>
                <a:gd name="T74" fmla="*/ 34 w 1208"/>
                <a:gd name="T75" fmla="*/ 10 h 1000"/>
                <a:gd name="T76" fmla="*/ 35 w 1208"/>
                <a:gd name="T77" fmla="*/ 12 h 1000"/>
                <a:gd name="T78" fmla="*/ 39 w 1208"/>
                <a:gd name="T79" fmla="*/ 14 h 1000"/>
                <a:gd name="T80" fmla="*/ 40 w 1208"/>
                <a:gd name="T81" fmla="*/ 15 h 1000"/>
                <a:gd name="T82" fmla="*/ 41 w 1208"/>
                <a:gd name="T83" fmla="*/ 16 h 1000"/>
                <a:gd name="T84" fmla="*/ 39 w 1208"/>
                <a:gd name="T85" fmla="*/ 17 h 1000"/>
                <a:gd name="T86" fmla="*/ 34 w 1208"/>
                <a:gd name="T87" fmla="*/ 17 h 1000"/>
                <a:gd name="T88" fmla="*/ 31 w 1208"/>
                <a:gd name="T89" fmla="*/ 19 h 1000"/>
                <a:gd name="T90" fmla="*/ 34 w 1208"/>
                <a:gd name="T91" fmla="*/ 17 h 1000"/>
                <a:gd name="T92" fmla="*/ 35 w 1208"/>
                <a:gd name="T93" fmla="*/ 18 h 1000"/>
                <a:gd name="T94" fmla="*/ 35 w 1208"/>
                <a:gd name="T95" fmla="*/ 18 h 1000"/>
                <a:gd name="T96" fmla="*/ 35 w 1208"/>
                <a:gd name="T97" fmla="*/ 19 h 1000"/>
                <a:gd name="T98" fmla="*/ 35 w 1208"/>
                <a:gd name="T99" fmla="*/ 20 h 1000"/>
                <a:gd name="T100" fmla="*/ 35 w 1208"/>
                <a:gd name="T101" fmla="*/ 19 h 1000"/>
                <a:gd name="T102" fmla="*/ 33 w 1208"/>
                <a:gd name="T103" fmla="*/ 19 h 1000"/>
                <a:gd name="T104" fmla="*/ 33 w 1208"/>
                <a:gd name="T105" fmla="*/ 19 h 1000"/>
                <a:gd name="T106" fmla="*/ 31 w 1208"/>
                <a:gd name="T107" fmla="*/ 19 h 1000"/>
                <a:gd name="T108" fmla="*/ 28 w 1208"/>
                <a:gd name="T109" fmla="*/ 19 h 1000"/>
                <a:gd name="T110" fmla="*/ 26 w 1208"/>
                <a:gd name="T111" fmla="*/ 19 h 1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08" h="1000">
                  <a:moveTo>
                    <a:pt x="775" y="953"/>
                  </a:moveTo>
                  <a:lnTo>
                    <a:pt x="775" y="968"/>
                  </a:lnTo>
                  <a:lnTo>
                    <a:pt x="775" y="984"/>
                  </a:lnTo>
                  <a:lnTo>
                    <a:pt x="760" y="984"/>
                  </a:lnTo>
                  <a:lnTo>
                    <a:pt x="745" y="984"/>
                  </a:lnTo>
                  <a:lnTo>
                    <a:pt x="700" y="999"/>
                  </a:lnTo>
                  <a:lnTo>
                    <a:pt x="715" y="968"/>
                  </a:lnTo>
                  <a:lnTo>
                    <a:pt x="730" y="968"/>
                  </a:lnTo>
                  <a:lnTo>
                    <a:pt x="745" y="953"/>
                  </a:lnTo>
                  <a:lnTo>
                    <a:pt x="745" y="922"/>
                  </a:lnTo>
                  <a:lnTo>
                    <a:pt x="745" y="938"/>
                  </a:lnTo>
                  <a:lnTo>
                    <a:pt x="775" y="938"/>
                  </a:lnTo>
                  <a:lnTo>
                    <a:pt x="760" y="907"/>
                  </a:lnTo>
                  <a:lnTo>
                    <a:pt x="745" y="891"/>
                  </a:lnTo>
                  <a:lnTo>
                    <a:pt x="715" y="891"/>
                  </a:lnTo>
                  <a:lnTo>
                    <a:pt x="715" y="845"/>
                  </a:lnTo>
                  <a:lnTo>
                    <a:pt x="700" y="845"/>
                  </a:lnTo>
                  <a:lnTo>
                    <a:pt x="700" y="815"/>
                  </a:lnTo>
                  <a:lnTo>
                    <a:pt x="656" y="815"/>
                  </a:lnTo>
                  <a:lnTo>
                    <a:pt x="641" y="815"/>
                  </a:lnTo>
                  <a:lnTo>
                    <a:pt x="626" y="830"/>
                  </a:lnTo>
                  <a:lnTo>
                    <a:pt x="536" y="799"/>
                  </a:lnTo>
                  <a:lnTo>
                    <a:pt x="507" y="799"/>
                  </a:lnTo>
                  <a:lnTo>
                    <a:pt x="373" y="768"/>
                  </a:lnTo>
                  <a:lnTo>
                    <a:pt x="224" y="753"/>
                  </a:lnTo>
                  <a:lnTo>
                    <a:pt x="119" y="722"/>
                  </a:lnTo>
                  <a:lnTo>
                    <a:pt x="104" y="707"/>
                  </a:lnTo>
                  <a:lnTo>
                    <a:pt x="60" y="661"/>
                  </a:lnTo>
                  <a:lnTo>
                    <a:pt x="75" y="615"/>
                  </a:lnTo>
                  <a:lnTo>
                    <a:pt x="60" y="553"/>
                  </a:lnTo>
                  <a:lnTo>
                    <a:pt x="89" y="507"/>
                  </a:lnTo>
                  <a:lnTo>
                    <a:pt x="89" y="492"/>
                  </a:lnTo>
                  <a:lnTo>
                    <a:pt x="75" y="461"/>
                  </a:lnTo>
                  <a:lnTo>
                    <a:pt x="75" y="400"/>
                  </a:lnTo>
                  <a:lnTo>
                    <a:pt x="60" y="369"/>
                  </a:lnTo>
                  <a:lnTo>
                    <a:pt x="30" y="369"/>
                  </a:lnTo>
                  <a:lnTo>
                    <a:pt x="15" y="323"/>
                  </a:lnTo>
                  <a:lnTo>
                    <a:pt x="0" y="323"/>
                  </a:lnTo>
                  <a:lnTo>
                    <a:pt x="0" y="307"/>
                  </a:lnTo>
                  <a:lnTo>
                    <a:pt x="209" y="0"/>
                  </a:lnTo>
                  <a:lnTo>
                    <a:pt x="283" y="46"/>
                  </a:lnTo>
                  <a:lnTo>
                    <a:pt x="343" y="46"/>
                  </a:lnTo>
                  <a:lnTo>
                    <a:pt x="358" y="46"/>
                  </a:lnTo>
                  <a:lnTo>
                    <a:pt x="373" y="61"/>
                  </a:lnTo>
                  <a:lnTo>
                    <a:pt x="402" y="46"/>
                  </a:lnTo>
                  <a:lnTo>
                    <a:pt x="417" y="77"/>
                  </a:lnTo>
                  <a:lnTo>
                    <a:pt x="432" y="92"/>
                  </a:lnTo>
                  <a:lnTo>
                    <a:pt x="462" y="92"/>
                  </a:lnTo>
                  <a:lnTo>
                    <a:pt x="536" y="169"/>
                  </a:lnTo>
                  <a:lnTo>
                    <a:pt x="522" y="169"/>
                  </a:lnTo>
                  <a:lnTo>
                    <a:pt x="566" y="200"/>
                  </a:lnTo>
                  <a:lnTo>
                    <a:pt x="581" y="246"/>
                  </a:lnTo>
                  <a:lnTo>
                    <a:pt x="596" y="215"/>
                  </a:lnTo>
                  <a:lnTo>
                    <a:pt x="641" y="200"/>
                  </a:lnTo>
                  <a:lnTo>
                    <a:pt x="611" y="184"/>
                  </a:lnTo>
                  <a:lnTo>
                    <a:pt x="656" y="184"/>
                  </a:lnTo>
                  <a:lnTo>
                    <a:pt x="656" y="200"/>
                  </a:lnTo>
                  <a:lnTo>
                    <a:pt x="700" y="246"/>
                  </a:lnTo>
                  <a:lnTo>
                    <a:pt x="700" y="231"/>
                  </a:lnTo>
                  <a:lnTo>
                    <a:pt x="715" y="246"/>
                  </a:lnTo>
                  <a:lnTo>
                    <a:pt x="745" y="231"/>
                  </a:lnTo>
                  <a:lnTo>
                    <a:pt x="745" y="292"/>
                  </a:lnTo>
                  <a:lnTo>
                    <a:pt x="760" y="292"/>
                  </a:lnTo>
                  <a:lnTo>
                    <a:pt x="760" y="261"/>
                  </a:lnTo>
                  <a:lnTo>
                    <a:pt x="805" y="246"/>
                  </a:lnTo>
                  <a:lnTo>
                    <a:pt x="805" y="169"/>
                  </a:lnTo>
                  <a:lnTo>
                    <a:pt x="849" y="123"/>
                  </a:lnTo>
                  <a:lnTo>
                    <a:pt x="864" y="154"/>
                  </a:lnTo>
                  <a:lnTo>
                    <a:pt x="864" y="169"/>
                  </a:lnTo>
                  <a:lnTo>
                    <a:pt x="864" y="200"/>
                  </a:lnTo>
                  <a:lnTo>
                    <a:pt x="849" y="200"/>
                  </a:lnTo>
                  <a:lnTo>
                    <a:pt x="864" y="231"/>
                  </a:lnTo>
                  <a:lnTo>
                    <a:pt x="879" y="231"/>
                  </a:lnTo>
                  <a:lnTo>
                    <a:pt x="879" y="246"/>
                  </a:lnTo>
                  <a:lnTo>
                    <a:pt x="864" y="277"/>
                  </a:lnTo>
                  <a:lnTo>
                    <a:pt x="879" y="292"/>
                  </a:lnTo>
                  <a:lnTo>
                    <a:pt x="924" y="261"/>
                  </a:lnTo>
                  <a:lnTo>
                    <a:pt x="939" y="231"/>
                  </a:lnTo>
                  <a:lnTo>
                    <a:pt x="969" y="261"/>
                  </a:lnTo>
                  <a:lnTo>
                    <a:pt x="939" y="323"/>
                  </a:lnTo>
                  <a:lnTo>
                    <a:pt x="909" y="323"/>
                  </a:lnTo>
                  <a:lnTo>
                    <a:pt x="864" y="323"/>
                  </a:lnTo>
                  <a:lnTo>
                    <a:pt x="879" y="338"/>
                  </a:lnTo>
                  <a:lnTo>
                    <a:pt x="834" y="353"/>
                  </a:lnTo>
                  <a:lnTo>
                    <a:pt x="820" y="384"/>
                  </a:lnTo>
                  <a:lnTo>
                    <a:pt x="775" y="384"/>
                  </a:lnTo>
                  <a:lnTo>
                    <a:pt x="760" y="415"/>
                  </a:lnTo>
                  <a:lnTo>
                    <a:pt x="745" y="415"/>
                  </a:lnTo>
                  <a:lnTo>
                    <a:pt x="715" y="430"/>
                  </a:lnTo>
                  <a:lnTo>
                    <a:pt x="671" y="476"/>
                  </a:lnTo>
                  <a:lnTo>
                    <a:pt x="656" y="523"/>
                  </a:lnTo>
                  <a:lnTo>
                    <a:pt x="671" y="538"/>
                  </a:lnTo>
                  <a:lnTo>
                    <a:pt x="671" y="584"/>
                  </a:lnTo>
                  <a:lnTo>
                    <a:pt x="700" y="584"/>
                  </a:lnTo>
                  <a:lnTo>
                    <a:pt x="760" y="646"/>
                  </a:lnTo>
                  <a:lnTo>
                    <a:pt x="775" y="646"/>
                  </a:lnTo>
                  <a:lnTo>
                    <a:pt x="805" y="676"/>
                  </a:lnTo>
                  <a:lnTo>
                    <a:pt x="790" y="692"/>
                  </a:lnTo>
                  <a:lnTo>
                    <a:pt x="805" y="707"/>
                  </a:lnTo>
                  <a:lnTo>
                    <a:pt x="775" y="722"/>
                  </a:lnTo>
                  <a:lnTo>
                    <a:pt x="805" y="768"/>
                  </a:lnTo>
                  <a:lnTo>
                    <a:pt x="820" y="768"/>
                  </a:lnTo>
                  <a:lnTo>
                    <a:pt x="834" y="768"/>
                  </a:lnTo>
                  <a:lnTo>
                    <a:pt x="849" y="738"/>
                  </a:lnTo>
                  <a:lnTo>
                    <a:pt x="864" y="707"/>
                  </a:lnTo>
                  <a:lnTo>
                    <a:pt x="849" y="692"/>
                  </a:lnTo>
                  <a:lnTo>
                    <a:pt x="894" y="661"/>
                  </a:lnTo>
                  <a:lnTo>
                    <a:pt x="909" y="599"/>
                  </a:lnTo>
                  <a:lnTo>
                    <a:pt x="879" y="584"/>
                  </a:lnTo>
                  <a:lnTo>
                    <a:pt x="894" y="569"/>
                  </a:lnTo>
                  <a:lnTo>
                    <a:pt x="909" y="569"/>
                  </a:lnTo>
                  <a:lnTo>
                    <a:pt x="939" y="461"/>
                  </a:lnTo>
                  <a:lnTo>
                    <a:pt x="969" y="461"/>
                  </a:lnTo>
                  <a:lnTo>
                    <a:pt x="1013" y="492"/>
                  </a:lnTo>
                  <a:lnTo>
                    <a:pt x="1028" y="538"/>
                  </a:lnTo>
                  <a:lnTo>
                    <a:pt x="1043" y="538"/>
                  </a:lnTo>
                  <a:lnTo>
                    <a:pt x="1028" y="599"/>
                  </a:lnTo>
                  <a:lnTo>
                    <a:pt x="1073" y="615"/>
                  </a:lnTo>
                  <a:lnTo>
                    <a:pt x="1118" y="584"/>
                  </a:lnTo>
                  <a:lnTo>
                    <a:pt x="1132" y="661"/>
                  </a:lnTo>
                  <a:lnTo>
                    <a:pt x="1132" y="676"/>
                  </a:lnTo>
                  <a:lnTo>
                    <a:pt x="1132" y="692"/>
                  </a:lnTo>
                  <a:lnTo>
                    <a:pt x="1177" y="722"/>
                  </a:lnTo>
                  <a:lnTo>
                    <a:pt x="1177" y="738"/>
                  </a:lnTo>
                  <a:lnTo>
                    <a:pt x="1207" y="753"/>
                  </a:lnTo>
                  <a:lnTo>
                    <a:pt x="1192" y="799"/>
                  </a:lnTo>
                  <a:lnTo>
                    <a:pt x="1177" y="815"/>
                  </a:lnTo>
                  <a:lnTo>
                    <a:pt x="1147" y="815"/>
                  </a:lnTo>
                  <a:lnTo>
                    <a:pt x="1132" y="845"/>
                  </a:lnTo>
                  <a:lnTo>
                    <a:pt x="1088" y="845"/>
                  </a:lnTo>
                  <a:lnTo>
                    <a:pt x="1043" y="830"/>
                  </a:lnTo>
                  <a:lnTo>
                    <a:pt x="998" y="845"/>
                  </a:lnTo>
                  <a:lnTo>
                    <a:pt x="983" y="845"/>
                  </a:lnTo>
                  <a:lnTo>
                    <a:pt x="939" y="891"/>
                  </a:lnTo>
                  <a:lnTo>
                    <a:pt x="909" y="907"/>
                  </a:lnTo>
                  <a:lnTo>
                    <a:pt x="939" y="891"/>
                  </a:lnTo>
                  <a:lnTo>
                    <a:pt x="983" y="861"/>
                  </a:lnTo>
                  <a:lnTo>
                    <a:pt x="998" y="861"/>
                  </a:lnTo>
                  <a:lnTo>
                    <a:pt x="1028" y="845"/>
                  </a:lnTo>
                  <a:lnTo>
                    <a:pt x="1043" y="861"/>
                  </a:lnTo>
                  <a:lnTo>
                    <a:pt x="1028" y="876"/>
                  </a:lnTo>
                  <a:lnTo>
                    <a:pt x="1013" y="876"/>
                  </a:lnTo>
                  <a:lnTo>
                    <a:pt x="1013" y="891"/>
                  </a:lnTo>
                  <a:lnTo>
                    <a:pt x="1028" y="891"/>
                  </a:lnTo>
                  <a:lnTo>
                    <a:pt x="1013" y="907"/>
                  </a:lnTo>
                  <a:lnTo>
                    <a:pt x="1028" y="922"/>
                  </a:lnTo>
                  <a:lnTo>
                    <a:pt x="1028" y="938"/>
                  </a:lnTo>
                  <a:lnTo>
                    <a:pt x="1073" y="938"/>
                  </a:lnTo>
                  <a:lnTo>
                    <a:pt x="1073" y="953"/>
                  </a:lnTo>
                  <a:lnTo>
                    <a:pt x="1028" y="968"/>
                  </a:lnTo>
                  <a:lnTo>
                    <a:pt x="998" y="999"/>
                  </a:lnTo>
                  <a:lnTo>
                    <a:pt x="998" y="984"/>
                  </a:lnTo>
                  <a:lnTo>
                    <a:pt x="1028" y="953"/>
                  </a:lnTo>
                  <a:lnTo>
                    <a:pt x="1013" y="938"/>
                  </a:lnTo>
                  <a:lnTo>
                    <a:pt x="983" y="953"/>
                  </a:lnTo>
                  <a:lnTo>
                    <a:pt x="969" y="922"/>
                  </a:lnTo>
                  <a:lnTo>
                    <a:pt x="969" y="907"/>
                  </a:lnTo>
                  <a:lnTo>
                    <a:pt x="954" y="891"/>
                  </a:lnTo>
                  <a:lnTo>
                    <a:pt x="954" y="907"/>
                  </a:lnTo>
                  <a:lnTo>
                    <a:pt x="939" y="922"/>
                  </a:lnTo>
                  <a:lnTo>
                    <a:pt x="909" y="953"/>
                  </a:lnTo>
                  <a:lnTo>
                    <a:pt x="894" y="938"/>
                  </a:lnTo>
                  <a:lnTo>
                    <a:pt x="879" y="953"/>
                  </a:lnTo>
                  <a:lnTo>
                    <a:pt x="864" y="938"/>
                  </a:lnTo>
                  <a:lnTo>
                    <a:pt x="834" y="953"/>
                  </a:lnTo>
                  <a:lnTo>
                    <a:pt x="820" y="953"/>
                  </a:lnTo>
                  <a:lnTo>
                    <a:pt x="790" y="953"/>
                  </a:lnTo>
                  <a:lnTo>
                    <a:pt x="775" y="953"/>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GB" smtClean="0">
                <a:solidFill>
                  <a:srgbClr val="FFFFFF"/>
                </a:solidFill>
                <a:latin typeface="Arial"/>
                <a:cs typeface="Arial"/>
              </a:endParaRPr>
            </a:p>
          </p:txBody>
        </p:sp>
        <p:sp>
          <p:nvSpPr>
            <p:cNvPr id="97695" name="Line 33"/>
            <p:cNvSpPr>
              <a:spLocks noChangeShapeType="1"/>
            </p:cNvSpPr>
            <p:nvPr/>
          </p:nvSpPr>
          <p:spPr bwMode="auto">
            <a:xfrm flipH="1">
              <a:off x="672" y="1466"/>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96" name="Freeform 34"/>
            <p:cNvSpPr>
              <a:spLocks/>
            </p:cNvSpPr>
            <p:nvPr/>
          </p:nvSpPr>
          <p:spPr bwMode="auto">
            <a:xfrm>
              <a:off x="597" y="1192"/>
              <a:ext cx="140" cy="152"/>
            </a:xfrm>
            <a:custGeom>
              <a:avLst/>
              <a:gdLst>
                <a:gd name="T0" fmla="*/ 7 w 328"/>
                <a:gd name="T1" fmla="*/ 1 h 401"/>
                <a:gd name="T2" fmla="*/ 7 w 328"/>
                <a:gd name="T3" fmla="*/ 2 h 401"/>
                <a:gd name="T4" fmla="*/ 9 w 328"/>
                <a:gd name="T5" fmla="*/ 3 h 401"/>
                <a:gd name="T6" fmla="*/ 9 w 328"/>
                <a:gd name="T7" fmla="*/ 3 h 401"/>
                <a:gd name="T8" fmla="*/ 9 w 328"/>
                <a:gd name="T9" fmla="*/ 4 h 401"/>
                <a:gd name="T10" fmla="*/ 10 w 328"/>
                <a:gd name="T11" fmla="*/ 5 h 401"/>
                <a:gd name="T12" fmla="*/ 11 w 328"/>
                <a:gd name="T13" fmla="*/ 6 h 401"/>
                <a:gd name="T14" fmla="*/ 9 w 328"/>
                <a:gd name="T15" fmla="*/ 6 h 401"/>
                <a:gd name="T16" fmla="*/ 9 w 328"/>
                <a:gd name="T17" fmla="*/ 6 h 401"/>
                <a:gd name="T18" fmla="*/ 8 w 328"/>
                <a:gd name="T19" fmla="*/ 5 h 401"/>
                <a:gd name="T20" fmla="*/ 8 w 328"/>
                <a:gd name="T21" fmla="*/ 6 h 401"/>
                <a:gd name="T22" fmla="*/ 8 w 328"/>
                <a:gd name="T23" fmla="*/ 7 h 401"/>
                <a:gd name="T24" fmla="*/ 8 w 328"/>
                <a:gd name="T25" fmla="*/ 8 h 401"/>
                <a:gd name="T26" fmla="*/ 6 w 328"/>
                <a:gd name="T27" fmla="*/ 7 h 401"/>
                <a:gd name="T28" fmla="*/ 7 w 328"/>
                <a:gd name="T29" fmla="*/ 8 h 401"/>
                <a:gd name="T30" fmla="*/ 6 w 328"/>
                <a:gd name="T31" fmla="*/ 8 h 401"/>
                <a:gd name="T32" fmla="*/ 4 w 328"/>
                <a:gd name="T33" fmla="*/ 7 h 401"/>
                <a:gd name="T34" fmla="*/ 4 w 328"/>
                <a:gd name="T35" fmla="*/ 6 h 401"/>
                <a:gd name="T36" fmla="*/ 3 w 328"/>
                <a:gd name="T37" fmla="*/ 6 h 401"/>
                <a:gd name="T38" fmla="*/ 3 w 328"/>
                <a:gd name="T39" fmla="*/ 6 h 401"/>
                <a:gd name="T40" fmla="*/ 2 w 328"/>
                <a:gd name="T41" fmla="*/ 6 h 401"/>
                <a:gd name="T42" fmla="*/ 2 w 328"/>
                <a:gd name="T43" fmla="*/ 6 h 401"/>
                <a:gd name="T44" fmla="*/ 3 w 328"/>
                <a:gd name="T45" fmla="*/ 5 h 401"/>
                <a:gd name="T46" fmla="*/ 3 w 328"/>
                <a:gd name="T47" fmla="*/ 5 h 401"/>
                <a:gd name="T48" fmla="*/ 4 w 328"/>
                <a:gd name="T49" fmla="*/ 5 h 401"/>
                <a:gd name="T50" fmla="*/ 6 w 328"/>
                <a:gd name="T51" fmla="*/ 4 h 401"/>
                <a:gd name="T52" fmla="*/ 6 w 328"/>
                <a:gd name="T53" fmla="*/ 4 h 401"/>
                <a:gd name="T54" fmla="*/ 3 w 328"/>
                <a:gd name="T55" fmla="*/ 2 h 401"/>
                <a:gd name="T56" fmla="*/ 3 w 328"/>
                <a:gd name="T57" fmla="*/ 3 h 401"/>
                <a:gd name="T58" fmla="*/ 3 w 328"/>
                <a:gd name="T59" fmla="*/ 2 h 401"/>
                <a:gd name="T60" fmla="*/ 1 w 328"/>
                <a:gd name="T61" fmla="*/ 2 h 401"/>
                <a:gd name="T62" fmla="*/ 0 w 328"/>
                <a:gd name="T63" fmla="*/ 2 h 401"/>
                <a:gd name="T64" fmla="*/ 0 w 328"/>
                <a:gd name="T65" fmla="*/ 0 h 401"/>
                <a:gd name="T66" fmla="*/ 2 w 328"/>
                <a:gd name="T67" fmla="*/ 0 h 401"/>
                <a:gd name="T68" fmla="*/ 3 w 328"/>
                <a:gd name="T69" fmla="*/ 1 h 401"/>
                <a:gd name="T70" fmla="*/ 3 w 328"/>
                <a:gd name="T71" fmla="*/ 0 h 401"/>
                <a:gd name="T72" fmla="*/ 5 w 328"/>
                <a:gd name="T73" fmla="*/ 0 h 401"/>
                <a:gd name="T74" fmla="*/ 7 w 328"/>
                <a:gd name="T75" fmla="*/ 1 h 4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28" h="401">
                  <a:moveTo>
                    <a:pt x="208" y="46"/>
                  </a:moveTo>
                  <a:lnTo>
                    <a:pt x="208" y="77"/>
                  </a:lnTo>
                  <a:lnTo>
                    <a:pt x="282" y="138"/>
                  </a:lnTo>
                  <a:lnTo>
                    <a:pt x="253" y="154"/>
                  </a:lnTo>
                  <a:lnTo>
                    <a:pt x="253" y="200"/>
                  </a:lnTo>
                  <a:lnTo>
                    <a:pt x="297" y="231"/>
                  </a:lnTo>
                  <a:lnTo>
                    <a:pt x="327" y="277"/>
                  </a:lnTo>
                  <a:lnTo>
                    <a:pt x="268" y="308"/>
                  </a:lnTo>
                  <a:lnTo>
                    <a:pt x="253" y="277"/>
                  </a:lnTo>
                  <a:lnTo>
                    <a:pt x="223" y="246"/>
                  </a:lnTo>
                  <a:lnTo>
                    <a:pt x="223" y="292"/>
                  </a:lnTo>
                  <a:lnTo>
                    <a:pt x="238" y="338"/>
                  </a:lnTo>
                  <a:lnTo>
                    <a:pt x="223" y="369"/>
                  </a:lnTo>
                  <a:lnTo>
                    <a:pt x="178" y="338"/>
                  </a:lnTo>
                  <a:lnTo>
                    <a:pt x="208" y="400"/>
                  </a:lnTo>
                  <a:lnTo>
                    <a:pt x="164" y="369"/>
                  </a:lnTo>
                  <a:lnTo>
                    <a:pt x="134" y="338"/>
                  </a:lnTo>
                  <a:lnTo>
                    <a:pt x="134" y="308"/>
                  </a:lnTo>
                  <a:lnTo>
                    <a:pt x="104" y="292"/>
                  </a:lnTo>
                  <a:lnTo>
                    <a:pt x="89" y="308"/>
                  </a:lnTo>
                  <a:lnTo>
                    <a:pt x="59" y="292"/>
                  </a:lnTo>
                  <a:lnTo>
                    <a:pt x="59" y="277"/>
                  </a:lnTo>
                  <a:lnTo>
                    <a:pt x="74" y="246"/>
                  </a:lnTo>
                  <a:lnTo>
                    <a:pt x="104" y="262"/>
                  </a:lnTo>
                  <a:lnTo>
                    <a:pt x="119" y="262"/>
                  </a:lnTo>
                  <a:lnTo>
                    <a:pt x="164" y="200"/>
                  </a:lnTo>
                  <a:lnTo>
                    <a:pt x="164" y="185"/>
                  </a:lnTo>
                  <a:lnTo>
                    <a:pt x="104" y="108"/>
                  </a:lnTo>
                  <a:lnTo>
                    <a:pt x="104" y="123"/>
                  </a:lnTo>
                  <a:lnTo>
                    <a:pt x="89" y="108"/>
                  </a:lnTo>
                  <a:lnTo>
                    <a:pt x="30" y="92"/>
                  </a:lnTo>
                  <a:lnTo>
                    <a:pt x="15" y="77"/>
                  </a:lnTo>
                  <a:lnTo>
                    <a:pt x="0" y="15"/>
                  </a:lnTo>
                  <a:lnTo>
                    <a:pt x="59" y="0"/>
                  </a:lnTo>
                  <a:lnTo>
                    <a:pt x="74" y="31"/>
                  </a:lnTo>
                  <a:lnTo>
                    <a:pt x="104" y="15"/>
                  </a:lnTo>
                  <a:lnTo>
                    <a:pt x="149" y="0"/>
                  </a:lnTo>
                  <a:lnTo>
                    <a:pt x="208" y="4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97" name="Freeform 35"/>
            <p:cNvSpPr>
              <a:spLocks/>
            </p:cNvSpPr>
            <p:nvPr/>
          </p:nvSpPr>
          <p:spPr bwMode="auto">
            <a:xfrm>
              <a:off x="685" y="1094"/>
              <a:ext cx="136" cy="76"/>
            </a:xfrm>
            <a:custGeom>
              <a:avLst/>
              <a:gdLst>
                <a:gd name="T0" fmla="*/ 1 w 315"/>
                <a:gd name="T1" fmla="*/ 3 h 200"/>
                <a:gd name="T2" fmla="*/ 0 w 315"/>
                <a:gd name="T3" fmla="*/ 3 h 200"/>
                <a:gd name="T4" fmla="*/ 0 w 315"/>
                <a:gd name="T5" fmla="*/ 4 h 200"/>
                <a:gd name="T6" fmla="*/ 1 w 315"/>
                <a:gd name="T7" fmla="*/ 4 h 200"/>
                <a:gd name="T8" fmla="*/ 2 w 315"/>
                <a:gd name="T9" fmla="*/ 4 h 200"/>
                <a:gd name="T10" fmla="*/ 3 w 315"/>
                <a:gd name="T11" fmla="*/ 3 h 200"/>
                <a:gd name="T12" fmla="*/ 5 w 315"/>
                <a:gd name="T13" fmla="*/ 3 h 200"/>
                <a:gd name="T14" fmla="*/ 5 w 315"/>
                <a:gd name="T15" fmla="*/ 3 h 200"/>
                <a:gd name="T16" fmla="*/ 6 w 315"/>
                <a:gd name="T17" fmla="*/ 2 h 200"/>
                <a:gd name="T18" fmla="*/ 6 w 315"/>
                <a:gd name="T19" fmla="*/ 3 h 200"/>
                <a:gd name="T20" fmla="*/ 10 w 315"/>
                <a:gd name="T21" fmla="*/ 2 h 200"/>
                <a:gd name="T22" fmla="*/ 11 w 315"/>
                <a:gd name="T23" fmla="*/ 0 h 200"/>
                <a:gd name="T24" fmla="*/ 3 w 315"/>
                <a:gd name="T25" fmla="*/ 0 h 200"/>
                <a:gd name="T26" fmla="*/ 3 w 315"/>
                <a:gd name="T27" fmla="*/ 1 h 200"/>
                <a:gd name="T28" fmla="*/ 3 w 315"/>
                <a:gd name="T29" fmla="*/ 1 h 200"/>
                <a:gd name="T30" fmla="*/ 5 w 315"/>
                <a:gd name="T31" fmla="*/ 1 h 200"/>
                <a:gd name="T32" fmla="*/ 5 w 315"/>
                <a:gd name="T33" fmla="*/ 2 h 200"/>
                <a:gd name="T34" fmla="*/ 3 w 315"/>
                <a:gd name="T35" fmla="*/ 2 h 200"/>
                <a:gd name="T36" fmla="*/ 2 w 315"/>
                <a:gd name="T37" fmla="*/ 1 h 200"/>
                <a:gd name="T38" fmla="*/ 1 w 315"/>
                <a:gd name="T39" fmla="*/ 2 h 200"/>
                <a:gd name="T40" fmla="*/ 2 w 315"/>
                <a:gd name="T41" fmla="*/ 3 h 200"/>
                <a:gd name="T42" fmla="*/ 1 w 315"/>
                <a:gd name="T43" fmla="*/ 3 h 200"/>
                <a:gd name="T44" fmla="*/ 1 w 315"/>
                <a:gd name="T45" fmla="*/ 3 h 200"/>
                <a:gd name="T46" fmla="*/ 1 w 315"/>
                <a:gd name="T47" fmla="*/ 3 h 2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15" h="200">
                  <a:moveTo>
                    <a:pt x="30" y="153"/>
                  </a:moveTo>
                  <a:lnTo>
                    <a:pt x="0" y="168"/>
                  </a:lnTo>
                  <a:lnTo>
                    <a:pt x="15" y="184"/>
                  </a:lnTo>
                  <a:lnTo>
                    <a:pt x="45" y="184"/>
                  </a:lnTo>
                  <a:lnTo>
                    <a:pt x="60" y="199"/>
                  </a:lnTo>
                  <a:lnTo>
                    <a:pt x="105" y="153"/>
                  </a:lnTo>
                  <a:lnTo>
                    <a:pt x="135" y="153"/>
                  </a:lnTo>
                  <a:lnTo>
                    <a:pt x="135" y="138"/>
                  </a:lnTo>
                  <a:lnTo>
                    <a:pt x="164" y="122"/>
                  </a:lnTo>
                  <a:lnTo>
                    <a:pt x="179" y="138"/>
                  </a:lnTo>
                  <a:lnTo>
                    <a:pt x="284" y="77"/>
                  </a:lnTo>
                  <a:lnTo>
                    <a:pt x="314" y="15"/>
                  </a:lnTo>
                  <a:lnTo>
                    <a:pt x="75" y="0"/>
                  </a:lnTo>
                  <a:lnTo>
                    <a:pt x="75" y="31"/>
                  </a:lnTo>
                  <a:lnTo>
                    <a:pt x="105" y="46"/>
                  </a:lnTo>
                  <a:lnTo>
                    <a:pt x="150" y="46"/>
                  </a:lnTo>
                  <a:lnTo>
                    <a:pt x="135" y="77"/>
                  </a:lnTo>
                  <a:lnTo>
                    <a:pt x="90" y="77"/>
                  </a:lnTo>
                  <a:lnTo>
                    <a:pt x="60" y="61"/>
                  </a:lnTo>
                  <a:lnTo>
                    <a:pt x="30" y="122"/>
                  </a:lnTo>
                  <a:lnTo>
                    <a:pt x="60" y="138"/>
                  </a:lnTo>
                  <a:lnTo>
                    <a:pt x="45" y="138"/>
                  </a:lnTo>
                  <a:lnTo>
                    <a:pt x="45" y="153"/>
                  </a:lnTo>
                  <a:lnTo>
                    <a:pt x="30" y="153"/>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98" name="Freeform 36"/>
            <p:cNvSpPr>
              <a:spLocks/>
            </p:cNvSpPr>
            <p:nvPr/>
          </p:nvSpPr>
          <p:spPr bwMode="auto">
            <a:xfrm>
              <a:off x="441" y="1152"/>
              <a:ext cx="71" cy="65"/>
            </a:xfrm>
            <a:custGeom>
              <a:avLst/>
              <a:gdLst>
                <a:gd name="T0" fmla="*/ 1 w 165"/>
                <a:gd name="T1" fmla="*/ 0 h 171"/>
                <a:gd name="T2" fmla="*/ 3 w 165"/>
                <a:gd name="T3" fmla="*/ 0 h 171"/>
                <a:gd name="T4" fmla="*/ 3 w 165"/>
                <a:gd name="T5" fmla="*/ 0 h 171"/>
                <a:gd name="T6" fmla="*/ 3 w 165"/>
                <a:gd name="T7" fmla="*/ 0 h 171"/>
                <a:gd name="T8" fmla="*/ 5 w 165"/>
                <a:gd name="T9" fmla="*/ 1 h 171"/>
                <a:gd name="T10" fmla="*/ 6 w 165"/>
                <a:gd name="T11" fmla="*/ 1 h 171"/>
                <a:gd name="T12" fmla="*/ 6 w 165"/>
                <a:gd name="T13" fmla="*/ 1 h 171"/>
                <a:gd name="T14" fmla="*/ 6 w 165"/>
                <a:gd name="T15" fmla="*/ 3 h 171"/>
                <a:gd name="T16" fmla="*/ 3 w 165"/>
                <a:gd name="T17" fmla="*/ 4 h 171"/>
                <a:gd name="T18" fmla="*/ 2 w 165"/>
                <a:gd name="T19" fmla="*/ 3 h 171"/>
                <a:gd name="T20" fmla="*/ 0 w 165"/>
                <a:gd name="T21" fmla="*/ 2 h 171"/>
                <a:gd name="T22" fmla="*/ 0 w 165"/>
                <a:gd name="T23" fmla="*/ 2 h 171"/>
                <a:gd name="T24" fmla="*/ 2 w 165"/>
                <a:gd name="T25" fmla="*/ 2 h 171"/>
                <a:gd name="T26" fmla="*/ 2 w 165"/>
                <a:gd name="T27" fmla="*/ 1 h 171"/>
                <a:gd name="T28" fmla="*/ 1 w 165"/>
                <a:gd name="T29" fmla="*/ 1 h 171"/>
                <a:gd name="T30" fmla="*/ 1 w 165"/>
                <a:gd name="T31" fmla="*/ 1 h 171"/>
                <a:gd name="T32" fmla="*/ 1 w 165"/>
                <a:gd name="T33" fmla="*/ 1 h 171"/>
                <a:gd name="T34" fmla="*/ 1 w 165"/>
                <a:gd name="T35" fmla="*/ 0 h 1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5" h="171">
                  <a:moveTo>
                    <a:pt x="45" y="0"/>
                  </a:moveTo>
                  <a:lnTo>
                    <a:pt x="89" y="0"/>
                  </a:lnTo>
                  <a:lnTo>
                    <a:pt x="89" y="15"/>
                  </a:lnTo>
                  <a:lnTo>
                    <a:pt x="104" y="0"/>
                  </a:lnTo>
                  <a:lnTo>
                    <a:pt x="134" y="31"/>
                  </a:lnTo>
                  <a:lnTo>
                    <a:pt x="164" y="31"/>
                  </a:lnTo>
                  <a:lnTo>
                    <a:pt x="164" y="62"/>
                  </a:lnTo>
                  <a:lnTo>
                    <a:pt x="164" y="155"/>
                  </a:lnTo>
                  <a:lnTo>
                    <a:pt x="104" y="170"/>
                  </a:lnTo>
                  <a:lnTo>
                    <a:pt x="60" y="124"/>
                  </a:lnTo>
                  <a:lnTo>
                    <a:pt x="15" y="108"/>
                  </a:lnTo>
                  <a:lnTo>
                    <a:pt x="0" y="77"/>
                  </a:lnTo>
                  <a:lnTo>
                    <a:pt x="60" y="93"/>
                  </a:lnTo>
                  <a:lnTo>
                    <a:pt x="60" y="62"/>
                  </a:lnTo>
                  <a:lnTo>
                    <a:pt x="30" y="46"/>
                  </a:lnTo>
                  <a:lnTo>
                    <a:pt x="30" y="31"/>
                  </a:lnTo>
                  <a:lnTo>
                    <a:pt x="45" y="31"/>
                  </a:lnTo>
                  <a:lnTo>
                    <a:pt x="4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99" name="Freeform 37"/>
            <p:cNvSpPr>
              <a:spLocks/>
            </p:cNvSpPr>
            <p:nvPr/>
          </p:nvSpPr>
          <p:spPr bwMode="auto">
            <a:xfrm>
              <a:off x="628" y="1146"/>
              <a:ext cx="90" cy="52"/>
            </a:xfrm>
            <a:custGeom>
              <a:avLst/>
              <a:gdLst>
                <a:gd name="T0" fmla="*/ 0 w 209"/>
                <a:gd name="T1" fmla="*/ 0 h 139"/>
                <a:gd name="T2" fmla="*/ 0 w 209"/>
                <a:gd name="T3" fmla="*/ 0 h 139"/>
                <a:gd name="T4" fmla="*/ 1 w 209"/>
                <a:gd name="T5" fmla="*/ 1 h 139"/>
                <a:gd name="T6" fmla="*/ 1 w 209"/>
                <a:gd name="T7" fmla="*/ 1 h 139"/>
                <a:gd name="T8" fmla="*/ 4 w 209"/>
                <a:gd name="T9" fmla="*/ 2 h 139"/>
                <a:gd name="T10" fmla="*/ 5 w 209"/>
                <a:gd name="T11" fmla="*/ 2 h 139"/>
                <a:gd name="T12" fmla="*/ 7 w 209"/>
                <a:gd name="T13" fmla="*/ 3 h 139"/>
                <a:gd name="T14" fmla="*/ 7 w 209"/>
                <a:gd name="T15" fmla="*/ 2 h 139"/>
                <a:gd name="T16" fmla="*/ 5 w 209"/>
                <a:gd name="T17" fmla="*/ 1 h 139"/>
                <a:gd name="T18" fmla="*/ 5 w 209"/>
                <a:gd name="T19" fmla="*/ 1 h 139"/>
                <a:gd name="T20" fmla="*/ 1 w 209"/>
                <a:gd name="T21" fmla="*/ 0 h 139"/>
                <a:gd name="T22" fmla="*/ 1 w 209"/>
                <a:gd name="T23" fmla="*/ 0 h 139"/>
                <a:gd name="T24" fmla="*/ 0 w 209"/>
                <a:gd name="T25" fmla="*/ 0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9" h="139">
                  <a:moveTo>
                    <a:pt x="0" y="0"/>
                  </a:moveTo>
                  <a:lnTo>
                    <a:pt x="0" y="31"/>
                  </a:lnTo>
                  <a:lnTo>
                    <a:pt x="45" y="46"/>
                  </a:lnTo>
                  <a:lnTo>
                    <a:pt x="45" y="77"/>
                  </a:lnTo>
                  <a:lnTo>
                    <a:pt x="119" y="107"/>
                  </a:lnTo>
                  <a:lnTo>
                    <a:pt x="134" y="92"/>
                  </a:lnTo>
                  <a:lnTo>
                    <a:pt x="193" y="138"/>
                  </a:lnTo>
                  <a:lnTo>
                    <a:pt x="208" y="92"/>
                  </a:lnTo>
                  <a:lnTo>
                    <a:pt x="149" y="61"/>
                  </a:lnTo>
                  <a:lnTo>
                    <a:pt x="134" y="77"/>
                  </a:lnTo>
                  <a:lnTo>
                    <a:pt x="45" y="31"/>
                  </a:lnTo>
                  <a:lnTo>
                    <a:pt x="45"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00" name="Freeform 38"/>
            <p:cNvSpPr>
              <a:spLocks/>
            </p:cNvSpPr>
            <p:nvPr/>
          </p:nvSpPr>
          <p:spPr bwMode="auto">
            <a:xfrm>
              <a:off x="397" y="1134"/>
              <a:ext cx="52" cy="36"/>
            </a:xfrm>
            <a:custGeom>
              <a:avLst/>
              <a:gdLst>
                <a:gd name="T0" fmla="*/ 0 w 121"/>
                <a:gd name="T1" fmla="*/ 2 h 93"/>
                <a:gd name="T2" fmla="*/ 1 w 121"/>
                <a:gd name="T3" fmla="*/ 2 h 93"/>
                <a:gd name="T4" fmla="*/ 3 w 121"/>
                <a:gd name="T5" fmla="*/ 1 h 93"/>
                <a:gd name="T6" fmla="*/ 4 w 121"/>
                <a:gd name="T7" fmla="*/ 1 h 93"/>
                <a:gd name="T8" fmla="*/ 3 w 121"/>
                <a:gd name="T9" fmla="*/ 0 h 93"/>
                <a:gd name="T10" fmla="*/ 2 w 121"/>
                <a:gd name="T11" fmla="*/ 0 h 93"/>
                <a:gd name="T12" fmla="*/ 0 w 121"/>
                <a:gd name="T13" fmla="*/ 1 h 93"/>
                <a:gd name="T14" fmla="*/ 0 w 121"/>
                <a:gd name="T15" fmla="*/ 2 h 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1" h="93">
                  <a:moveTo>
                    <a:pt x="0" y="92"/>
                  </a:moveTo>
                  <a:lnTo>
                    <a:pt x="45" y="92"/>
                  </a:lnTo>
                  <a:lnTo>
                    <a:pt x="75" y="31"/>
                  </a:lnTo>
                  <a:lnTo>
                    <a:pt x="120" y="31"/>
                  </a:lnTo>
                  <a:lnTo>
                    <a:pt x="105" y="0"/>
                  </a:lnTo>
                  <a:lnTo>
                    <a:pt x="60" y="0"/>
                  </a:lnTo>
                  <a:lnTo>
                    <a:pt x="15" y="31"/>
                  </a:lnTo>
                  <a:lnTo>
                    <a:pt x="0" y="92"/>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01" name="Freeform 39"/>
            <p:cNvSpPr>
              <a:spLocks/>
            </p:cNvSpPr>
            <p:nvPr/>
          </p:nvSpPr>
          <p:spPr bwMode="auto">
            <a:xfrm>
              <a:off x="487" y="1117"/>
              <a:ext cx="64" cy="35"/>
            </a:xfrm>
            <a:custGeom>
              <a:avLst/>
              <a:gdLst>
                <a:gd name="T0" fmla="*/ 1 w 150"/>
                <a:gd name="T1" fmla="*/ 0 h 93"/>
                <a:gd name="T2" fmla="*/ 3 w 150"/>
                <a:gd name="T3" fmla="*/ 1 h 93"/>
                <a:gd name="T4" fmla="*/ 4 w 150"/>
                <a:gd name="T5" fmla="*/ 0 h 93"/>
                <a:gd name="T6" fmla="*/ 4 w 150"/>
                <a:gd name="T7" fmla="*/ 1 h 93"/>
                <a:gd name="T8" fmla="*/ 5 w 150"/>
                <a:gd name="T9" fmla="*/ 1 h 93"/>
                <a:gd name="T10" fmla="*/ 5 w 150"/>
                <a:gd name="T11" fmla="*/ 1 h 93"/>
                <a:gd name="T12" fmla="*/ 3 w 150"/>
                <a:gd name="T13" fmla="*/ 1 h 93"/>
                <a:gd name="T14" fmla="*/ 1 w 150"/>
                <a:gd name="T15" fmla="*/ 2 h 93"/>
                <a:gd name="T16" fmla="*/ 0 w 150"/>
                <a:gd name="T17" fmla="*/ 1 h 93"/>
                <a:gd name="T18" fmla="*/ 1 w 150"/>
                <a:gd name="T19" fmla="*/ 1 h 93"/>
                <a:gd name="T20" fmla="*/ 0 w 150"/>
                <a:gd name="T21" fmla="*/ 1 h 93"/>
                <a:gd name="T22" fmla="*/ 1 w 150"/>
                <a:gd name="T23" fmla="*/ 0 h 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0" h="93">
                  <a:moveTo>
                    <a:pt x="30" y="15"/>
                  </a:moveTo>
                  <a:lnTo>
                    <a:pt x="75" y="31"/>
                  </a:lnTo>
                  <a:lnTo>
                    <a:pt x="134" y="0"/>
                  </a:lnTo>
                  <a:lnTo>
                    <a:pt x="134" y="31"/>
                  </a:lnTo>
                  <a:lnTo>
                    <a:pt x="149" y="31"/>
                  </a:lnTo>
                  <a:lnTo>
                    <a:pt x="149" y="61"/>
                  </a:lnTo>
                  <a:lnTo>
                    <a:pt x="75" y="61"/>
                  </a:lnTo>
                  <a:lnTo>
                    <a:pt x="45" y="92"/>
                  </a:lnTo>
                  <a:lnTo>
                    <a:pt x="0" y="61"/>
                  </a:lnTo>
                  <a:lnTo>
                    <a:pt x="30" y="46"/>
                  </a:lnTo>
                  <a:lnTo>
                    <a:pt x="0" y="31"/>
                  </a:lnTo>
                  <a:lnTo>
                    <a:pt x="30"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02" name="Freeform 40"/>
            <p:cNvSpPr>
              <a:spLocks/>
            </p:cNvSpPr>
            <p:nvPr/>
          </p:nvSpPr>
          <p:spPr bwMode="auto">
            <a:xfrm>
              <a:off x="685" y="1453"/>
              <a:ext cx="52" cy="48"/>
            </a:xfrm>
            <a:custGeom>
              <a:avLst/>
              <a:gdLst>
                <a:gd name="T0" fmla="*/ 3 w 120"/>
                <a:gd name="T1" fmla="*/ 0 h 125"/>
                <a:gd name="T2" fmla="*/ 3 w 120"/>
                <a:gd name="T3" fmla="*/ 0 h 125"/>
                <a:gd name="T4" fmla="*/ 2 w 120"/>
                <a:gd name="T5" fmla="*/ 1 h 125"/>
                <a:gd name="T6" fmla="*/ 3 w 120"/>
                <a:gd name="T7" fmla="*/ 1 h 125"/>
                <a:gd name="T8" fmla="*/ 4 w 120"/>
                <a:gd name="T9" fmla="*/ 1 h 125"/>
                <a:gd name="T10" fmla="*/ 4 w 120"/>
                <a:gd name="T11" fmla="*/ 2 h 125"/>
                <a:gd name="T12" fmla="*/ 4 w 120"/>
                <a:gd name="T13" fmla="*/ 2 h 125"/>
                <a:gd name="T14" fmla="*/ 4 w 120"/>
                <a:gd name="T15" fmla="*/ 3 h 125"/>
                <a:gd name="T16" fmla="*/ 3 w 120"/>
                <a:gd name="T17" fmla="*/ 2 h 125"/>
                <a:gd name="T18" fmla="*/ 3 w 120"/>
                <a:gd name="T19" fmla="*/ 2 h 125"/>
                <a:gd name="T20" fmla="*/ 2 w 120"/>
                <a:gd name="T21" fmla="*/ 3 h 125"/>
                <a:gd name="T22" fmla="*/ 3 w 120"/>
                <a:gd name="T23" fmla="*/ 2 h 125"/>
                <a:gd name="T24" fmla="*/ 2 w 120"/>
                <a:gd name="T25" fmla="*/ 2 h 125"/>
                <a:gd name="T26" fmla="*/ 2 w 120"/>
                <a:gd name="T27" fmla="*/ 2 h 125"/>
                <a:gd name="T28" fmla="*/ 0 w 120"/>
                <a:gd name="T29" fmla="*/ 2 h 125"/>
                <a:gd name="T30" fmla="*/ 0 w 120"/>
                <a:gd name="T31" fmla="*/ 2 h 125"/>
                <a:gd name="T32" fmla="*/ 2 w 120"/>
                <a:gd name="T33" fmla="*/ 1 h 125"/>
                <a:gd name="T34" fmla="*/ 3 w 120"/>
                <a:gd name="T35" fmla="*/ 0 h 125"/>
                <a:gd name="T36" fmla="*/ 3 w 120"/>
                <a:gd name="T37" fmla="*/ 0 h 1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0" h="125">
                  <a:moveTo>
                    <a:pt x="89" y="0"/>
                  </a:moveTo>
                  <a:lnTo>
                    <a:pt x="89" y="16"/>
                  </a:lnTo>
                  <a:lnTo>
                    <a:pt x="60" y="47"/>
                  </a:lnTo>
                  <a:lnTo>
                    <a:pt x="74" y="62"/>
                  </a:lnTo>
                  <a:lnTo>
                    <a:pt x="104" y="62"/>
                  </a:lnTo>
                  <a:lnTo>
                    <a:pt x="104" y="93"/>
                  </a:lnTo>
                  <a:lnTo>
                    <a:pt x="119" y="109"/>
                  </a:lnTo>
                  <a:lnTo>
                    <a:pt x="104" y="124"/>
                  </a:lnTo>
                  <a:lnTo>
                    <a:pt x="89" y="109"/>
                  </a:lnTo>
                  <a:lnTo>
                    <a:pt x="89" y="93"/>
                  </a:lnTo>
                  <a:lnTo>
                    <a:pt x="60" y="124"/>
                  </a:lnTo>
                  <a:lnTo>
                    <a:pt x="74" y="93"/>
                  </a:lnTo>
                  <a:lnTo>
                    <a:pt x="45" y="109"/>
                  </a:lnTo>
                  <a:lnTo>
                    <a:pt x="60" y="93"/>
                  </a:lnTo>
                  <a:lnTo>
                    <a:pt x="0" y="93"/>
                  </a:lnTo>
                  <a:lnTo>
                    <a:pt x="0" y="78"/>
                  </a:lnTo>
                  <a:lnTo>
                    <a:pt x="45" y="47"/>
                  </a:lnTo>
                  <a:lnTo>
                    <a:pt x="74" y="0"/>
                  </a:lnTo>
                  <a:lnTo>
                    <a:pt x="89"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03" name="Freeform 41"/>
            <p:cNvSpPr>
              <a:spLocks/>
            </p:cNvSpPr>
            <p:nvPr/>
          </p:nvSpPr>
          <p:spPr bwMode="auto">
            <a:xfrm>
              <a:off x="660" y="1105"/>
              <a:ext cx="31" cy="47"/>
            </a:xfrm>
            <a:custGeom>
              <a:avLst/>
              <a:gdLst>
                <a:gd name="T0" fmla="*/ 1 w 75"/>
                <a:gd name="T1" fmla="*/ 0 h 123"/>
                <a:gd name="T2" fmla="*/ 2 w 75"/>
                <a:gd name="T3" fmla="*/ 2 h 123"/>
                <a:gd name="T4" fmla="*/ 2 w 75"/>
                <a:gd name="T5" fmla="*/ 3 h 123"/>
                <a:gd name="T6" fmla="*/ 0 w 75"/>
                <a:gd name="T7" fmla="*/ 2 h 123"/>
                <a:gd name="T8" fmla="*/ 0 w 75"/>
                <a:gd name="T9" fmla="*/ 1 h 123"/>
                <a:gd name="T10" fmla="*/ 1 w 75"/>
                <a:gd name="T11" fmla="*/ 0 h 1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 h="123">
                  <a:moveTo>
                    <a:pt x="30" y="0"/>
                  </a:moveTo>
                  <a:lnTo>
                    <a:pt x="74" y="76"/>
                  </a:lnTo>
                  <a:lnTo>
                    <a:pt x="59" y="122"/>
                  </a:lnTo>
                  <a:lnTo>
                    <a:pt x="0" y="107"/>
                  </a:lnTo>
                  <a:lnTo>
                    <a:pt x="15" y="46"/>
                  </a:lnTo>
                  <a:lnTo>
                    <a:pt x="3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04" name="Freeform 42"/>
            <p:cNvSpPr>
              <a:spLocks/>
            </p:cNvSpPr>
            <p:nvPr/>
          </p:nvSpPr>
          <p:spPr bwMode="auto">
            <a:xfrm>
              <a:off x="576" y="1168"/>
              <a:ext cx="40" cy="30"/>
            </a:xfrm>
            <a:custGeom>
              <a:avLst/>
              <a:gdLst>
                <a:gd name="T0" fmla="*/ 0 w 90"/>
                <a:gd name="T1" fmla="*/ 1 h 78"/>
                <a:gd name="T2" fmla="*/ 0 w 90"/>
                <a:gd name="T3" fmla="*/ 0 h 78"/>
                <a:gd name="T4" fmla="*/ 4 w 90"/>
                <a:gd name="T5" fmla="*/ 0 h 78"/>
                <a:gd name="T6" fmla="*/ 3 w 90"/>
                <a:gd name="T7" fmla="*/ 1 h 78"/>
                <a:gd name="T8" fmla="*/ 1 w 90"/>
                <a:gd name="T9" fmla="*/ 1 h 78"/>
                <a:gd name="T10" fmla="*/ 0 w 90"/>
                <a:gd name="T11" fmla="*/ 2 h 78"/>
                <a:gd name="T12" fmla="*/ 0 w 90"/>
                <a:gd name="T13" fmla="*/ 1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 h="78">
                  <a:moveTo>
                    <a:pt x="0" y="46"/>
                  </a:moveTo>
                  <a:lnTo>
                    <a:pt x="15" y="0"/>
                  </a:lnTo>
                  <a:lnTo>
                    <a:pt x="89" y="0"/>
                  </a:lnTo>
                  <a:lnTo>
                    <a:pt x="74" y="46"/>
                  </a:lnTo>
                  <a:lnTo>
                    <a:pt x="30" y="46"/>
                  </a:lnTo>
                  <a:lnTo>
                    <a:pt x="15" y="77"/>
                  </a:lnTo>
                  <a:lnTo>
                    <a:pt x="0" y="4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05" name="Freeform 43"/>
            <p:cNvSpPr>
              <a:spLocks/>
            </p:cNvSpPr>
            <p:nvPr/>
          </p:nvSpPr>
          <p:spPr bwMode="auto">
            <a:xfrm>
              <a:off x="460" y="1105"/>
              <a:ext cx="41" cy="24"/>
            </a:xfrm>
            <a:custGeom>
              <a:avLst/>
              <a:gdLst>
                <a:gd name="T0" fmla="*/ 0 w 91"/>
                <a:gd name="T1" fmla="*/ 1 h 62"/>
                <a:gd name="T2" fmla="*/ 0 w 91"/>
                <a:gd name="T3" fmla="*/ 1 h 62"/>
                <a:gd name="T4" fmla="*/ 4 w 91"/>
                <a:gd name="T5" fmla="*/ 1 h 62"/>
                <a:gd name="T6" fmla="*/ 4 w 91"/>
                <a:gd name="T7" fmla="*/ 0 h 62"/>
                <a:gd name="T8" fmla="*/ 1 w 91"/>
                <a:gd name="T9" fmla="*/ 0 h 62"/>
                <a:gd name="T10" fmla="*/ 0 w 91"/>
                <a:gd name="T11" fmla="*/ 1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 h="62">
                  <a:moveTo>
                    <a:pt x="0" y="31"/>
                  </a:moveTo>
                  <a:lnTo>
                    <a:pt x="15" y="61"/>
                  </a:lnTo>
                  <a:lnTo>
                    <a:pt x="90" y="31"/>
                  </a:lnTo>
                  <a:lnTo>
                    <a:pt x="90" y="0"/>
                  </a:lnTo>
                  <a:lnTo>
                    <a:pt x="30" y="0"/>
                  </a:lnTo>
                  <a:lnTo>
                    <a:pt x="0"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06" name="Freeform 44"/>
            <p:cNvSpPr>
              <a:spLocks/>
            </p:cNvSpPr>
            <p:nvPr/>
          </p:nvSpPr>
          <p:spPr bwMode="auto">
            <a:xfrm>
              <a:off x="564" y="1128"/>
              <a:ext cx="38" cy="30"/>
            </a:xfrm>
            <a:custGeom>
              <a:avLst/>
              <a:gdLst>
                <a:gd name="T0" fmla="*/ 0 w 91"/>
                <a:gd name="T1" fmla="*/ 0 h 78"/>
                <a:gd name="T2" fmla="*/ 0 w 91"/>
                <a:gd name="T3" fmla="*/ 1 h 78"/>
                <a:gd name="T4" fmla="*/ 1 w 91"/>
                <a:gd name="T5" fmla="*/ 2 h 78"/>
                <a:gd name="T6" fmla="*/ 3 w 91"/>
                <a:gd name="T7" fmla="*/ 1 h 78"/>
                <a:gd name="T8" fmla="*/ 2 w 91"/>
                <a:gd name="T9" fmla="*/ 0 h 78"/>
                <a:gd name="T10" fmla="*/ 1 w 91"/>
                <a:gd name="T11" fmla="*/ 1 h 78"/>
                <a:gd name="T12" fmla="*/ 0 w 91"/>
                <a:gd name="T13" fmla="*/ 0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 h="78">
                  <a:moveTo>
                    <a:pt x="0" y="0"/>
                  </a:moveTo>
                  <a:lnTo>
                    <a:pt x="0" y="46"/>
                  </a:lnTo>
                  <a:lnTo>
                    <a:pt x="45" y="77"/>
                  </a:lnTo>
                  <a:lnTo>
                    <a:pt x="90" y="31"/>
                  </a:lnTo>
                  <a:lnTo>
                    <a:pt x="75" y="0"/>
                  </a:lnTo>
                  <a:lnTo>
                    <a:pt x="45" y="31"/>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07" name="Freeform 45"/>
            <p:cNvSpPr>
              <a:spLocks/>
            </p:cNvSpPr>
            <p:nvPr/>
          </p:nvSpPr>
          <p:spPr bwMode="auto">
            <a:xfrm>
              <a:off x="564" y="1280"/>
              <a:ext cx="38" cy="29"/>
            </a:xfrm>
            <a:custGeom>
              <a:avLst/>
              <a:gdLst>
                <a:gd name="T0" fmla="*/ 1 w 91"/>
                <a:gd name="T1" fmla="*/ 0 h 78"/>
                <a:gd name="T2" fmla="*/ 2 w 91"/>
                <a:gd name="T3" fmla="*/ 0 h 78"/>
                <a:gd name="T4" fmla="*/ 2 w 91"/>
                <a:gd name="T5" fmla="*/ 1 h 78"/>
                <a:gd name="T6" fmla="*/ 2 w 91"/>
                <a:gd name="T7" fmla="*/ 1 h 78"/>
                <a:gd name="T8" fmla="*/ 3 w 91"/>
                <a:gd name="T9" fmla="*/ 1 h 78"/>
                <a:gd name="T10" fmla="*/ 2 w 91"/>
                <a:gd name="T11" fmla="*/ 1 h 78"/>
                <a:gd name="T12" fmla="*/ 2 w 91"/>
                <a:gd name="T13" fmla="*/ 1 h 78"/>
                <a:gd name="T14" fmla="*/ 2 w 91"/>
                <a:gd name="T15" fmla="*/ 1 h 78"/>
                <a:gd name="T16" fmla="*/ 1 w 91"/>
                <a:gd name="T17" fmla="*/ 1 h 78"/>
                <a:gd name="T18" fmla="*/ 1 w 91"/>
                <a:gd name="T19" fmla="*/ 1 h 78"/>
                <a:gd name="T20" fmla="*/ 0 w 91"/>
                <a:gd name="T21" fmla="*/ 1 h 78"/>
                <a:gd name="T22" fmla="*/ 0 w 91"/>
                <a:gd name="T23" fmla="*/ 1 h 78"/>
                <a:gd name="T24" fmla="*/ 1 w 91"/>
                <a:gd name="T25" fmla="*/ 1 h 78"/>
                <a:gd name="T26" fmla="*/ 1 w 91"/>
                <a:gd name="T27" fmla="*/ 0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1" h="78">
                  <a:moveTo>
                    <a:pt x="45" y="0"/>
                  </a:moveTo>
                  <a:lnTo>
                    <a:pt x="60" y="0"/>
                  </a:lnTo>
                  <a:lnTo>
                    <a:pt x="75" y="46"/>
                  </a:lnTo>
                  <a:lnTo>
                    <a:pt x="75" y="62"/>
                  </a:lnTo>
                  <a:lnTo>
                    <a:pt x="90" y="62"/>
                  </a:lnTo>
                  <a:lnTo>
                    <a:pt x="75" y="77"/>
                  </a:lnTo>
                  <a:lnTo>
                    <a:pt x="60" y="77"/>
                  </a:lnTo>
                  <a:lnTo>
                    <a:pt x="75" y="46"/>
                  </a:lnTo>
                  <a:lnTo>
                    <a:pt x="45" y="46"/>
                  </a:lnTo>
                  <a:lnTo>
                    <a:pt x="30" y="62"/>
                  </a:lnTo>
                  <a:lnTo>
                    <a:pt x="15" y="62"/>
                  </a:lnTo>
                  <a:lnTo>
                    <a:pt x="0" y="46"/>
                  </a:lnTo>
                  <a:lnTo>
                    <a:pt x="30" y="46"/>
                  </a:lnTo>
                  <a:lnTo>
                    <a:pt x="4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08" name="Freeform 46"/>
            <p:cNvSpPr>
              <a:spLocks/>
            </p:cNvSpPr>
            <p:nvPr/>
          </p:nvSpPr>
          <p:spPr bwMode="auto">
            <a:xfrm>
              <a:off x="538" y="1164"/>
              <a:ext cx="20" cy="34"/>
            </a:xfrm>
            <a:custGeom>
              <a:avLst/>
              <a:gdLst>
                <a:gd name="T0" fmla="*/ 0 w 46"/>
                <a:gd name="T1" fmla="*/ 0 h 93"/>
                <a:gd name="T2" fmla="*/ 2 w 46"/>
                <a:gd name="T3" fmla="*/ 0 h 93"/>
                <a:gd name="T4" fmla="*/ 2 w 46"/>
                <a:gd name="T5" fmla="*/ 1 h 93"/>
                <a:gd name="T6" fmla="*/ 0 w 46"/>
                <a:gd name="T7" fmla="*/ 1 h 93"/>
                <a:gd name="T8" fmla="*/ 0 w 46"/>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93">
                  <a:moveTo>
                    <a:pt x="0" y="31"/>
                  </a:moveTo>
                  <a:lnTo>
                    <a:pt x="45" y="0"/>
                  </a:lnTo>
                  <a:lnTo>
                    <a:pt x="45" y="61"/>
                  </a:lnTo>
                  <a:lnTo>
                    <a:pt x="0" y="92"/>
                  </a:lnTo>
                  <a:lnTo>
                    <a:pt x="0"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09" name="Freeform 47"/>
            <p:cNvSpPr>
              <a:spLocks/>
            </p:cNvSpPr>
            <p:nvPr/>
          </p:nvSpPr>
          <p:spPr bwMode="auto">
            <a:xfrm>
              <a:off x="519" y="1094"/>
              <a:ext cx="19" cy="11"/>
            </a:xfrm>
            <a:custGeom>
              <a:avLst/>
              <a:gdLst>
                <a:gd name="T0" fmla="*/ 0 w 46"/>
                <a:gd name="T1" fmla="*/ 0 h 32"/>
                <a:gd name="T2" fmla="*/ 0 w 46"/>
                <a:gd name="T3" fmla="*/ 0 h 32"/>
                <a:gd name="T4" fmla="*/ 1 w 46"/>
                <a:gd name="T5" fmla="*/ 0 h 32"/>
                <a:gd name="T6" fmla="*/ 1 w 46"/>
                <a:gd name="T7" fmla="*/ 0 h 32"/>
                <a:gd name="T8" fmla="*/ 1 w 46"/>
                <a:gd name="T9" fmla="*/ 0 h 32"/>
                <a:gd name="T10" fmla="*/ 0 w 46"/>
                <a:gd name="T11" fmla="*/ 0 h 32"/>
                <a:gd name="T12" fmla="*/ 0 w 46"/>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2">
                  <a:moveTo>
                    <a:pt x="0" y="16"/>
                  </a:moveTo>
                  <a:lnTo>
                    <a:pt x="0" y="31"/>
                  </a:lnTo>
                  <a:lnTo>
                    <a:pt x="45" y="31"/>
                  </a:lnTo>
                  <a:lnTo>
                    <a:pt x="45" y="0"/>
                  </a:lnTo>
                  <a:lnTo>
                    <a:pt x="30" y="16"/>
                  </a:lnTo>
                  <a:lnTo>
                    <a:pt x="15" y="16"/>
                  </a:lnTo>
                  <a:lnTo>
                    <a:pt x="0"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10" name="Freeform 48"/>
            <p:cNvSpPr>
              <a:spLocks/>
            </p:cNvSpPr>
            <p:nvPr/>
          </p:nvSpPr>
          <p:spPr bwMode="auto">
            <a:xfrm>
              <a:off x="224" y="1395"/>
              <a:ext cx="20" cy="24"/>
            </a:xfrm>
            <a:custGeom>
              <a:avLst/>
              <a:gdLst>
                <a:gd name="T0" fmla="*/ 0 w 45"/>
                <a:gd name="T1" fmla="*/ 0 h 62"/>
                <a:gd name="T2" fmla="*/ 1 w 45"/>
                <a:gd name="T3" fmla="*/ 1 h 62"/>
                <a:gd name="T4" fmla="*/ 2 w 45"/>
                <a:gd name="T5" fmla="*/ 1 h 62"/>
                <a:gd name="T6" fmla="*/ 1 w 45"/>
                <a:gd name="T7" fmla="*/ 1 h 62"/>
                <a:gd name="T8" fmla="*/ 0 w 45"/>
                <a:gd name="T9" fmla="*/ 0 h 62"/>
                <a:gd name="T10" fmla="*/ 0 w 45"/>
                <a:gd name="T11" fmla="*/ 0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62">
                  <a:moveTo>
                    <a:pt x="0" y="0"/>
                  </a:moveTo>
                  <a:lnTo>
                    <a:pt x="29" y="31"/>
                  </a:lnTo>
                  <a:lnTo>
                    <a:pt x="44" y="61"/>
                  </a:lnTo>
                  <a:lnTo>
                    <a:pt x="29" y="61"/>
                  </a:lnTo>
                  <a:lnTo>
                    <a:pt x="0" y="15"/>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11" name="Freeform 49"/>
            <p:cNvSpPr>
              <a:spLocks/>
            </p:cNvSpPr>
            <p:nvPr/>
          </p:nvSpPr>
          <p:spPr bwMode="auto">
            <a:xfrm>
              <a:off x="564" y="1094"/>
              <a:ext cx="13" cy="23"/>
            </a:xfrm>
            <a:custGeom>
              <a:avLst/>
              <a:gdLst>
                <a:gd name="T0" fmla="*/ 0 w 32"/>
                <a:gd name="T1" fmla="*/ 0 h 62"/>
                <a:gd name="T2" fmla="*/ 0 w 32"/>
                <a:gd name="T3" fmla="*/ 1 h 62"/>
                <a:gd name="T4" fmla="*/ 1 w 32"/>
                <a:gd name="T5" fmla="*/ 0 h 62"/>
                <a:gd name="T6" fmla="*/ 1 w 32"/>
                <a:gd name="T7" fmla="*/ 0 h 62"/>
                <a:gd name="T8" fmla="*/ 0 w 32"/>
                <a:gd name="T9" fmla="*/ 0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62">
                  <a:moveTo>
                    <a:pt x="0" y="15"/>
                  </a:moveTo>
                  <a:lnTo>
                    <a:pt x="16" y="61"/>
                  </a:lnTo>
                  <a:lnTo>
                    <a:pt x="31" y="31"/>
                  </a:lnTo>
                  <a:lnTo>
                    <a:pt x="31" y="0"/>
                  </a:lnTo>
                  <a:lnTo>
                    <a:pt x="0"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12" name="Freeform 50"/>
            <p:cNvSpPr>
              <a:spLocks/>
            </p:cNvSpPr>
            <p:nvPr/>
          </p:nvSpPr>
          <p:spPr bwMode="auto">
            <a:xfrm>
              <a:off x="576" y="1315"/>
              <a:ext cx="13" cy="12"/>
            </a:xfrm>
            <a:custGeom>
              <a:avLst/>
              <a:gdLst>
                <a:gd name="T0" fmla="*/ 1 w 30"/>
                <a:gd name="T1" fmla="*/ 0 h 32"/>
                <a:gd name="T2" fmla="*/ 0 w 30"/>
                <a:gd name="T3" fmla="*/ 1 h 32"/>
                <a:gd name="T4" fmla="*/ 0 w 30"/>
                <a:gd name="T5" fmla="*/ 0 h 32"/>
                <a:gd name="T6" fmla="*/ 0 w 30"/>
                <a:gd name="T7" fmla="*/ 0 h 32"/>
                <a:gd name="T8" fmla="*/ 1 w 30"/>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2">
                  <a:moveTo>
                    <a:pt x="29" y="0"/>
                  </a:moveTo>
                  <a:lnTo>
                    <a:pt x="0" y="31"/>
                  </a:lnTo>
                  <a:lnTo>
                    <a:pt x="0" y="16"/>
                  </a:lnTo>
                  <a:lnTo>
                    <a:pt x="15" y="0"/>
                  </a:lnTo>
                  <a:lnTo>
                    <a:pt x="29"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13" name="Freeform 51"/>
            <p:cNvSpPr>
              <a:spLocks/>
            </p:cNvSpPr>
            <p:nvPr/>
          </p:nvSpPr>
          <p:spPr bwMode="auto">
            <a:xfrm>
              <a:off x="673" y="1488"/>
              <a:ext cx="7" cy="13"/>
            </a:xfrm>
            <a:custGeom>
              <a:avLst/>
              <a:gdLst>
                <a:gd name="T0" fmla="*/ 0 w 17"/>
                <a:gd name="T1" fmla="*/ 0 h 32"/>
                <a:gd name="T2" fmla="*/ 0 w 17"/>
                <a:gd name="T3" fmla="*/ 0 h 32"/>
                <a:gd name="T4" fmla="*/ 0 w 17"/>
                <a:gd name="T5" fmla="*/ 1 h 32"/>
                <a:gd name="T6" fmla="*/ 0 w 17"/>
                <a:gd name="T7" fmla="*/ 1 h 32"/>
                <a:gd name="T8" fmla="*/ 0 w 17"/>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2">
                  <a:moveTo>
                    <a:pt x="0" y="0"/>
                  </a:moveTo>
                  <a:lnTo>
                    <a:pt x="16" y="16"/>
                  </a:lnTo>
                  <a:lnTo>
                    <a:pt x="16" y="31"/>
                  </a:lnTo>
                  <a:lnTo>
                    <a:pt x="0" y="31"/>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14" name="Freeform 52"/>
            <p:cNvSpPr>
              <a:spLocks/>
            </p:cNvSpPr>
            <p:nvPr/>
          </p:nvSpPr>
          <p:spPr bwMode="auto">
            <a:xfrm>
              <a:off x="673" y="1268"/>
              <a:ext cx="13" cy="17"/>
            </a:xfrm>
            <a:custGeom>
              <a:avLst/>
              <a:gdLst>
                <a:gd name="T0" fmla="*/ 0 w 31"/>
                <a:gd name="T1" fmla="*/ 0 h 47"/>
                <a:gd name="T2" fmla="*/ 0 w 31"/>
                <a:gd name="T3" fmla="*/ 0 h 47"/>
                <a:gd name="T4" fmla="*/ 0 w 31"/>
                <a:gd name="T5" fmla="*/ 1 h 47"/>
                <a:gd name="T6" fmla="*/ 1 w 31"/>
                <a:gd name="T7" fmla="*/ 0 h 47"/>
                <a:gd name="T8" fmla="*/ 0 w 31"/>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47">
                  <a:moveTo>
                    <a:pt x="15" y="0"/>
                  </a:moveTo>
                  <a:lnTo>
                    <a:pt x="0" y="31"/>
                  </a:lnTo>
                  <a:lnTo>
                    <a:pt x="0" y="46"/>
                  </a:lnTo>
                  <a:lnTo>
                    <a:pt x="30" y="31"/>
                  </a:lnTo>
                  <a:lnTo>
                    <a:pt x="1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15" name="Freeform 53"/>
            <p:cNvSpPr>
              <a:spLocks/>
            </p:cNvSpPr>
            <p:nvPr/>
          </p:nvSpPr>
          <p:spPr bwMode="auto">
            <a:xfrm>
              <a:off x="660" y="1825"/>
              <a:ext cx="31" cy="30"/>
            </a:xfrm>
            <a:custGeom>
              <a:avLst/>
              <a:gdLst>
                <a:gd name="T0" fmla="*/ 0 w 75"/>
                <a:gd name="T1" fmla="*/ 0 h 78"/>
                <a:gd name="T2" fmla="*/ 0 w 75"/>
                <a:gd name="T3" fmla="*/ 0 h 78"/>
                <a:gd name="T4" fmla="*/ 0 w 75"/>
                <a:gd name="T5" fmla="*/ 1 h 78"/>
                <a:gd name="T6" fmla="*/ 0 w 75"/>
                <a:gd name="T7" fmla="*/ 1 h 78"/>
                <a:gd name="T8" fmla="*/ 1 w 75"/>
                <a:gd name="T9" fmla="*/ 2 h 78"/>
                <a:gd name="T10" fmla="*/ 1 w 75"/>
                <a:gd name="T11" fmla="*/ 1 h 78"/>
                <a:gd name="T12" fmla="*/ 2 w 75"/>
                <a:gd name="T13" fmla="*/ 2 h 78"/>
                <a:gd name="T14" fmla="*/ 2 w 75"/>
                <a:gd name="T15" fmla="*/ 1 h 78"/>
                <a:gd name="T16" fmla="*/ 2 w 75"/>
                <a:gd name="T17" fmla="*/ 1 h 78"/>
                <a:gd name="T18" fmla="*/ 2 w 75"/>
                <a:gd name="T19" fmla="*/ 0 h 78"/>
                <a:gd name="T20" fmla="*/ 0 w 75"/>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78">
                  <a:moveTo>
                    <a:pt x="15" y="0"/>
                  </a:moveTo>
                  <a:lnTo>
                    <a:pt x="15" y="15"/>
                  </a:lnTo>
                  <a:lnTo>
                    <a:pt x="0" y="31"/>
                  </a:lnTo>
                  <a:lnTo>
                    <a:pt x="0" y="62"/>
                  </a:lnTo>
                  <a:lnTo>
                    <a:pt x="30" y="77"/>
                  </a:lnTo>
                  <a:lnTo>
                    <a:pt x="30" y="62"/>
                  </a:lnTo>
                  <a:lnTo>
                    <a:pt x="74" y="77"/>
                  </a:lnTo>
                  <a:lnTo>
                    <a:pt x="74" y="46"/>
                  </a:lnTo>
                  <a:lnTo>
                    <a:pt x="59" y="31"/>
                  </a:lnTo>
                  <a:lnTo>
                    <a:pt x="74" y="15"/>
                  </a:lnTo>
                  <a:lnTo>
                    <a:pt x="15" y="0"/>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GB" smtClean="0">
                <a:solidFill>
                  <a:srgbClr val="FFFFFF"/>
                </a:solidFill>
                <a:latin typeface="Arial"/>
                <a:cs typeface="Arial"/>
              </a:endParaRPr>
            </a:p>
          </p:txBody>
        </p:sp>
        <p:sp>
          <p:nvSpPr>
            <p:cNvPr id="97716" name="Freeform 54"/>
            <p:cNvSpPr>
              <a:spLocks/>
            </p:cNvSpPr>
            <p:nvPr/>
          </p:nvSpPr>
          <p:spPr bwMode="auto">
            <a:xfrm>
              <a:off x="493" y="1774"/>
              <a:ext cx="96" cy="128"/>
            </a:xfrm>
            <a:custGeom>
              <a:avLst/>
              <a:gdLst>
                <a:gd name="T0" fmla="*/ 0 w 224"/>
                <a:gd name="T1" fmla="*/ 4 h 339"/>
                <a:gd name="T2" fmla="*/ 0 w 224"/>
                <a:gd name="T3" fmla="*/ 5 h 339"/>
                <a:gd name="T4" fmla="*/ 2 w 224"/>
                <a:gd name="T5" fmla="*/ 5 h 339"/>
                <a:gd name="T6" fmla="*/ 3 w 224"/>
                <a:gd name="T7" fmla="*/ 5 h 339"/>
                <a:gd name="T8" fmla="*/ 3 w 224"/>
                <a:gd name="T9" fmla="*/ 5 h 339"/>
                <a:gd name="T10" fmla="*/ 3 w 224"/>
                <a:gd name="T11" fmla="*/ 6 h 339"/>
                <a:gd name="T12" fmla="*/ 4 w 224"/>
                <a:gd name="T13" fmla="*/ 6 h 339"/>
                <a:gd name="T14" fmla="*/ 4 w 224"/>
                <a:gd name="T15" fmla="*/ 6 h 339"/>
                <a:gd name="T16" fmla="*/ 6 w 224"/>
                <a:gd name="T17" fmla="*/ 6 h 339"/>
                <a:gd name="T18" fmla="*/ 6 w 224"/>
                <a:gd name="T19" fmla="*/ 7 h 339"/>
                <a:gd name="T20" fmla="*/ 6 w 224"/>
                <a:gd name="T21" fmla="*/ 6 h 339"/>
                <a:gd name="T22" fmla="*/ 6 w 224"/>
                <a:gd name="T23" fmla="*/ 6 h 339"/>
                <a:gd name="T24" fmla="*/ 6 w 224"/>
                <a:gd name="T25" fmla="*/ 5 h 339"/>
                <a:gd name="T26" fmla="*/ 6 w 224"/>
                <a:gd name="T27" fmla="*/ 5 h 339"/>
                <a:gd name="T28" fmla="*/ 6 w 224"/>
                <a:gd name="T29" fmla="*/ 5 h 339"/>
                <a:gd name="T30" fmla="*/ 6 w 224"/>
                <a:gd name="T31" fmla="*/ 5 h 339"/>
                <a:gd name="T32" fmla="*/ 6 w 224"/>
                <a:gd name="T33" fmla="*/ 5 h 339"/>
                <a:gd name="T34" fmla="*/ 6 w 224"/>
                <a:gd name="T35" fmla="*/ 5 h 339"/>
                <a:gd name="T36" fmla="*/ 7 w 224"/>
                <a:gd name="T37" fmla="*/ 5 h 339"/>
                <a:gd name="T38" fmla="*/ 8 w 224"/>
                <a:gd name="T39" fmla="*/ 5 h 339"/>
                <a:gd name="T40" fmla="*/ 7 w 224"/>
                <a:gd name="T41" fmla="*/ 4 h 339"/>
                <a:gd name="T42" fmla="*/ 7 w 224"/>
                <a:gd name="T43" fmla="*/ 3 h 339"/>
                <a:gd name="T44" fmla="*/ 6 w 224"/>
                <a:gd name="T45" fmla="*/ 3 h 339"/>
                <a:gd name="T46" fmla="*/ 4 w 224"/>
                <a:gd name="T47" fmla="*/ 2 h 339"/>
                <a:gd name="T48" fmla="*/ 4 w 224"/>
                <a:gd name="T49" fmla="*/ 2 h 339"/>
                <a:gd name="T50" fmla="*/ 3 w 224"/>
                <a:gd name="T51" fmla="*/ 2 h 339"/>
                <a:gd name="T52" fmla="*/ 4 w 224"/>
                <a:gd name="T53" fmla="*/ 1 h 339"/>
                <a:gd name="T54" fmla="*/ 5 w 224"/>
                <a:gd name="T55" fmla="*/ 0 h 339"/>
                <a:gd name="T56" fmla="*/ 5 w 224"/>
                <a:gd name="T57" fmla="*/ 0 h 339"/>
                <a:gd name="T58" fmla="*/ 4 w 224"/>
                <a:gd name="T59" fmla="*/ 0 h 339"/>
                <a:gd name="T60" fmla="*/ 4 w 224"/>
                <a:gd name="T61" fmla="*/ 0 h 339"/>
                <a:gd name="T62" fmla="*/ 3 w 224"/>
                <a:gd name="T63" fmla="*/ 1 h 339"/>
                <a:gd name="T64" fmla="*/ 3 w 224"/>
                <a:gd name="T65" fmla="*/ 1 h 339"/>
                <a:gd name="T66" fmla="*/ 1 w 224"/>
                <a:gd name="T67" fmla="*/ 2 h 339"/>
                <a:gd name="T68" fmla="*/ 1 w 224"/>
                <a:gd name="T69" fmla="*/ 2 h 339"/>
                <a:gd name="T70" fmla="*/ 1 w 224"/>
                <a:gd name="T71" fmla="*/ 2 h 339"/>
                <a:gd name="T72" fmla="*/ 1 w 224"/>
                <a:gd name="T73" fmla="*/ 2 h 339"/>
                <a:gd name="T74" fmla="*/ 1 w 224"/>
                <a:gd name="T75" fmla="*/ 4 h 339"/>
                <a:gd name="T76" fmla="*/ 0 w 224"/>
                <a:gd name="T77" fmla="*/ 4 h 3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24" h="339">
                  <a:moveTo>
                    <a:pt x="15" y="200"/>
                  </a:moveTo>
                  <a:lnTo>
                    <a:pt x="0" y="230"/>
                  </a:lnTo>
                  <a:lnTo>
                    <a:pt x="59" y="246"/>
                  </a:lnTo>
                  <a:lnTo>
                    <a:pt x="74" y="261"/>
                  </a:lnTo>
                  <a:lnTo>
                    <a:pt x="89" y="261"/>
                  </a:lnTo>
                  <a:lnTo>
                    <a:pt x="104" y="292"/>
                  </a:lnTo>
                  <a:lnTo>
                    <a:pt x="119" y="292"/>
                  </a:lnTo>
                  <a:lnTo>
                    <a:pt x="134" y="292"/>
                  </a:lnTo>
                  <a:lnTo>
                    <a:pt x="164" y="307"/>
                  </a:lnTo>
                  <a:lnTo>
                    <a:pt x="178" y="338"/>
                  </a:lnTo>
                  <a:lnTo>
                    <a:pt x="178" y="292"/>
                  </a:lnTo>
                  <a:lnTo>
                    <a:pt x="178" y="277"/>
                  </a:lnTo>
                  <a:lnTo>
                    <a:pt x="178" y="261"/>
                  </a:lnTo>
                  <a:lnTo>
                    <a:pt x="193" y="246"/>
                  </a:lnTo>
                  <a:lnTo>
                    <a:pt x="164" y="246"/>
                  </a:lnTo>
                  <a:lnTo>
                    <a:pt x="164" y="230"/>
                  </a:lnTo>
                  <a:lnTo>
                    <a:pt x="193" y="230"/>
                  </a:lnTo>
                  <a:lnTo>
                    <a:pt x="193" y="215"/>
                  </a:lnTo>
                  <a:lnTo>
                    <a:pt x="208" y="215"/>
                  </a:lnTo>
                  <a:lnTo>
                    <a:pt x="223" y="230"/>
                  </a:lnTo>
                  <a:lnTo>
                    <a:pt x="208" y="184"/>
                  </a:lnTo>
                  <a:lnTo>
                    <a:pt x="208" y="138"/>
                  </a:lnTo>
                  <a:lnTo>
                    <a:pt x="178" y="138"/>
                  </a:lnTo>
                  <a:lnTo>
                    <a:pt x="119" y="108"/>
                  </a:lnTo>
                  <a:lnTo>
                    <a:pt x="119" y="77"/>
                  </a:lnTo>
                  <a:lnTo>
                    <a:pt x="104" y="77"/>
                  </a:lnTo>
                  <a:lnTo>
                    <a:pt x="119" y="31"/>
                  </a:lnTo>
                  <a:lnTo>
                    <a:pt x="149" y="15"/>
                  </a:lnTo>
                  <a:lnTo>
                    <a:pt x="149" y="0"/>
                  </a:lnTo>
                  <a:lnTo>
                    <a:pt x="134" y="0"/>
                  </a:lnTo>
                  <a:lnTo>
                    <a:pt x="119" y="15"/>
                  </a:lnTo>
                  <a:lnTo>
                    <a:pt x="74" y="31"/>
                  </a:lnTo>
                  <a:lnTo>
                    <a:pt x="74" y="61"/>
                  </a:lnTo>
                  <a:lnTo>
                    <a:pt x="45" y="77"/>
                  </a:lnTo>
                  <a:lnTo>
                    <a:pt x="30" y="92"/>
                  </a:lnTo>
                  <a:lnTo>
                    <a:pt x="30" y="108"/>
                  </a:lnTo>
                  <a:lnTo>
                    <a:pt x="30" y="123"/>
                  </a:lnTo>
                  <a:lnTo>
                    <a:pt x="30" y="184"/>
                  </a:lnTo>
                  <a:lnTo>
                    <a:pt x="15" y="20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17" name="Freeform 55"/>
            <p:cNvSpPr>
              <a:spLocks/>
            </p:cNvSpPr>
            <p:nvPr/>
          </p:nvSpPr>
          <p:spPr bwMode="auto">
            <a:xfrm>
              <a:off x="538" y="1774"/>
              <a:ext cx="109" cy="87"/>
            </a:xfrm>
            <a:custGeom>
              <a:avLst/>
              <a:gdLst>
                <a:gd name="T0" fmla="*/ 7 w 255"/>
                <a:gd name="T1" fmla="*/ 1 h 231"/>
                <a:gd name="T2" fmla="*/ 6 w 255"/>
                <a:gd name="T3" fmla="*/ 1 h 231"/>
                <a:gd name="T4" fmla="*/ 6 w 255"/>
                <a:gd name="T5" fmla="*/ 1 h 231"/>
                <a:gd name="T6" fmla="*/ 4 w 255"/>
                <a:gd name="T7" fmla="*/ 1 h 231"/>
                <a:gd name="T8" fmla="*/ 3 w 255"/>
                <a:gd name="T9" fmla="*/ 1 h 231"/>
                <a:gd name="T10" fmla="*/ 3 w 255"/>
                <a:gd name="T11" fmla="*/ 0 h 231"/>
                <a:gd name="T12" fmla="*/ 3 w 255"/>
                <a:gd name="T13" fmla="*/ 0 h 231"/>
                <a:gd name="T14" fmla="*/ 3 w 255"/>
                <a:gd name="T15" fmla="*/ 0 h 231"/>
                <a:gd name="T16" fmla="*/ 1 w 255"/>
                <a:gd name="T17" fmla="*/ 1 h 231"/>
                <a:gd name="T18" fmla="*/ 1 w 255"/>
                <a:gd name="T19" fmla="*/ 1 h 231"/>
                <a:gd name="T20" fmla="*/ 1 w 255"/>
                <a:gd name="T21" fmla="*/ 2 h 231"/>
                <a:gd name="T22" fmla="*/ 1 w 255"/>
                <a:gd name="T23" fmla="*/ 1 h 231"/>
                <a:gd name="T24" fmla="*/ 1 w 255"/>
                <a:gd name="T25" fmla="*/ 1 h 231"/>
                <a:gd name="T26" fmla="*/ 1 w 255"/>
                <a:gd name="T27" fmla="*/ 1 h 231"/>
                <a:gd name="T28" fmla="*/ 1 w 255"/>
                <a:gd name="T29" fmla="*/ 0 h 231"/>
                <a:gd name="T30" fmla="*/ 0 w 255"/>
                <a:gd name="T31" fmla="*/ 1 h 231"/>
                <a:gd name="T32" fmla="*/ 0 w 255"/>
                <a:gd name="T33" fmla="*/ 2 h 231"/>
                <a:gd name="T34" fmla="*/ 0 w 255"/>
                <a:gd name="T35" fmla="*/ 2 h 231"/>
                <a:gd name="T36" fmla="*/ 0 w 255"/>
                <a:gd name="T37" fmla="*/ 2 h 231"/>
                <a:gd name="T38" fmla="*/ 3 w 255"/>
                <a:gd name="T39" fmla="*/ 3 h 231"/>
                <a:gd name="T40" fmla="*/ 3 w 255"/>
                <a:gd name="T41" fmla="*/ 3 h 231"/>
                <a:gd name="T42" fmla="*/ 3 w 255"/>
                <a:gd name="T43" fmla="*/ 4 h 231"/>
                <a:gd name="T44" fmla="*/ 4 w 255"/>
                <a:gd name="T45" fmla="*/ 5 h 231"/>
                <a:gd name="T46" fmla="*/ 4 w 255"/>
                <a:gd name="T47" fmla="*/ 5 h 231"/>
                <a:gd name="T48" fmla="*/ 6 w 255"/>
                <a:gd name="T49" fmla="*/ 5 h 231"/>
                <a:gd name="T50" fmla="*/ 6 w 255"/>
                <a:gd name="T51" fmla="*/ 4 h 231"/>
                <a:gd name="T52" fmla="*/ 5 w 255"/>
                <a:gd name="T53" fmla="*/ 4 h 231"/>
                <a:gd name="T54" fmla="*/ 6 w 255"/>
                <a:gd name="T55" fmla="*/ 3 h 231"/>
                <a:gd name="T56" fmla="*/ 6 w 255"/>
                <a:gd name="T57" fmla="*/ 4 h 231"/>
                <a:gd name="T58" fmla="*/ 8 w 255"/>
                <a:gd name="T59" fmla="*/ 3 h 231"/>
                <a:gd name="T60" fmla="*/ 8 w 255"/>
                <a:gd name="T61" fmla="*/ 3 h 231"/>
                <a:gd name="T62" fmla="*/ 8 w 255"/>
                <a:gd name="T63" fmla="*/ 3 h 231"/>
                <a:gd name="T64" fmla="*/ 8 w 255"/>
                <a:gd name="T65" fmla="*/ 2 h 231"/>
                <a:gd name="T66" fmla="*/ 8 w 255"/>
                <a:gd name="T67" fmla="*/ 2 h 231"/>
                <a:gd name="T68" fmla="*/ 9 w 255"/>
                <a:gd name="T69" fmla="*/ 2 h 231"/>
                <a:gd name="T70" fmla="*/ 7 w 255"/>
                <a:gd name="T71" fmla="*/ 1 h 231"/>
                <a:gd name="T72" fmla="*/ 6 w 255"/>
                <a:gd name="T73" fmla="*/ 1 h 231"/>
                <a:gd name="T74" fmla="*/ 7 w 255"/>
                <a:gd name="T75" fmla="*/ 1 h 2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55" h="231">
                  <a:moveTo>
                    <a:pt x="209" y="31"/>
                  </a:moveTo>
                  <a:lnTo>
                    <a:pt x="179" y="46"/>
                  </a:lnTo>
                  <a:lnTo>
                    <a:pt x="164" y="46"/>
                  </a:lnTo>
                  <a:lnTo>
                    <a:pt x="134" y="31"/>
                  </a:lnTo>
                  <a:lnTo>
                    <a:pt x="105" y="31"/>
                  </a:lnTo>
                  <a:lnTo>
                    <a:pt x="90" y="15"/>
                  </a:lnTo>
                  <a:lnTo>
                    <a:pt x="75" y="0"/>
                  </a:lnTo>
                  <a:lnTo>
                    <a:pt x="75" y="15"/>
                  </a:lnTo>
                  <a:lnTo>
                    <a:pt x="45" y="31"/>
                  </a:lnTo>
                  <a:lnTo>
                    <a:pt x="45" y="61"/>
                  </a:lnTo>
                  <a:lnTo>
                    <a:pt x="45" y="77"/>
                  </a:lnTo>
                  <a:lnTo>
                    <a:pt x="45" y="61"/>
                  </a:lnTo>
                  <a:lnTo>
                    <a:pt x="30" y="61"/>
                  </a:lnTo>
                  <a:lnTo>
                    <a:pt x="45" y="31"/>
                  </a:lnTo>
                  <a:lnTo>
                    <a:pt x="45" y="15"/>
                  </a:lnTo>
                  <a:lnTo>
                    <a:pt x="15" y="31"/>
                  </a:lnTo>
                  <a:lnTo>
                    <a:pt x="0" y="77"/>
                  </a:lnTo>
                  <a:lnTo>
                    <a:pt x="15" y="77"/>
                  </a:lnTo>
                  <a:lnTo>
                    <a:pt x="15" y="107"/>
                  </a:lnTo>
                  <a:lnTo>
                    <a:pt x="75" y="138"/>
                  </a:lnTo>
                  <a:lnTo>
                    <a:pt x="105" y="138"/>
                  </a:lnTo>
                  <a:lnTo>
                    <a:pt x="105" y="184"/>
                  </a:lnTo>
                  <a:lnTo>
                    <a:pt x="120" y="230"/>
                  </a:lnTo>
                  <a:lnTo>
                    <a:pt x="134" y="230"/>
                  </a:lnTo>
                  <a:lnTo>
                    <a:pt x="164" y="230"/>
                  </a:lnTo>
                  <a:lnTo>
                    <a:pt x="179" y="199"/>
                  </a:lnTo>
                  <a:lnTo>
                    <a:pt x="149" y="184"/>
                  </a:lnTo>
                  <a:lnTo>
                    <a:pt x="164" y="169"/>
                  </a:lnTo>
                  <a:lnTo>
                    <a:pt x="194" y="184"/>
                  </a:lnTo>
                  <a:lnTo>
                    <a:pt x="224" y="169"/>
                  </a:lnTo>
                  <a:lnTo>
                    <a:pt x="239" y="153"/>
                  </a:lnTo>
                  <a:lnTo>
                    <a:pt x="224" y="138"/>
                  </a:lnTo>
                  <a:lnTo>
                    <a:pt x="239" y="107"/>
                  </a:lnTo>
                  <a:lnTo>
                    <a:pt x="224" y="107"/>
                  </a:lnTo>
                  <a:lnTo>
                    <a:pt x="254" y="92"/>
                  </a:lnTo>
                  <a:lnTo>
                    <a:pt x="209" y="61"/>
                  </a:lnTo>
                  <a:lnTo>
                    <a:pt x="194" y="46"/>
                  </a:lnTo>
                  <a:lnTo>
                    <a:pt x="209" y="31"/>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18" name="Freeform 56"/>
            <p:cNvSpPr>
              <a:spLocks/>
            </p:cNvSpPr>
            <p:nvPr/>
          </p:nvSpPr>
          <p:spPr bwMode="auto">
            <a:xfrm>
              <a:off x="634" y="1809"/>
              <a:ext cx="39" cy="52"/>
            </a:xfrm>
            <a:custGeom>
              <a:avLst/>
              <a:gdLst>
                <a:gd name="T0" fmla="*/ 1 w 91"/>
                <a:gd name="T1" fmla="*/ 0 h 139"/>
                <a:gd name="T2" fmla="*/ 1 w 91"/>
                <a:gd name="T3" fmla="*/ 0 h 139"/>
                <a:gd name="T4" fmla="*/ 1 w 91"/>
                <a:gd name="T5" fmla="*/ 0 h 139"/>
                <a:gd name="T6" fmla="*/ 0 w 91"/>
                <a:gd name="T7" fmla="*/ 0 h 139"/>
                <a:gd name="T8" fmla="*/ 0 w 91"/>
                <a:gd name="T9" fmla="*/ 0 h 139"/>
                <a:gd name="T10" fmla="*/ 0 w 91"/>
                <a:gd name="T11" fmla="*/ 1 h 139"/>
                <a:gd name="T12" fmla="*/ 0 w 91"/>
                <a:gd name="T13" fmla="*/ 1 h 139"/>
                <a:gd name="T14" fmla="*/ 1 w 91"/>
                <a:gd name="T15" fmla="*/ 2 h 139"/>
                <a:gd name="T16" fmla="*/ 1 w 91"/>
                <a:gd name="T17" fmla="*/ 2 h 139"/>
                <a:gd name="T18" fmla="*/ 1 w 91"/>
                <a:gd name="T19" fmla="*/ 3 h 139"/>
                <a:gd name="T20" fmla="*/ 3 w 91"/>
                <a:gd name="T21" fmla="*/ 2 h 139"/>
                <a:gd name="T22" fmla="*/ 3 w 91"/>
                <a:gd name="T23" fmla="*/ 2 h 139"/>
                <a:gd name="T24" fmla="*/ 2 w 91"/>
                <a:gd name="T25" fmla="*/ 2 h 139"/>
                <a:gd name="T26" fmla="*/ 2 w 91"/>
                <a:gd name="T27" fmla="*/ 1 h 139"/>
                <a:gd name="T28" fmla="*/ 3 w 91"/>
                <a:gd name="T29" fmla="*/ 1 h 139"/>
                <a:gd name="T30" fmla="*/ 3 w 91"/>
                <a:gd name="T31" fmla="*/ 1 h 139"/>
                <a:gd name="T32" fmla="*/ 2 w 91"/>
                <a:gd name="T33" fmla="*/ 0 h 139"/>
                <a:gd name="T34" fmla="*/ 1 w 91"/>
                <a:gd name="T35" fmla="*/ 0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1" h="139">
                  <a:moveTo>
                    <a:pt x="45" y="15"/>
                  </a:moveTo>
                  <a:lnTo>
                    <a:pt x="45" y="0"/>
                  </a:lnTo>
                  <a:lnTo>
                    <a:pt x="30" y="0"/>
                  </a:lnTo>
                  <a:lnTo>
                    <a:pt x="0" y="15"/>
                  </a:lnTo>
                  <a:lnTo>
                    <a:pt x="15" y="15"/>
                  </a:lnTo>
                  <a:lnTo>
                    <a:pt x="0" y="46"/>
                  </a:lnTo>
                  <a:lnTo>
                    <a:pt x="15" y="61"/>
                  </a:lnTo>
                  <a:lnTo>
                    <a:pt x="30" y="107"/>
                  </a:lnTo>
                  <a:lnTo>
                    <a:pt x="30" y="123"/>
                  </a:lnTo>
                  <a:lnTo>
                    <a:pt x="45" y="138"/>
                  </a:lnTo>
                  <a:lnTo>
                    <a:pt x="75" y="123"/>
                  </a:lnTo>
                  <a:lnTo>
                    <a:pt x="90" y="123"/>
                  </a:lnTo>
                  <a:lnTo>
                    <a:pt x="60" y="107"/>
                  </a:lnTo>
                  <a:lnTo>
                    <a:pt x="60" y="77"/>
                  </a:lnTo>
                  <a:lnTo>
                    <a:pt x="75" y="61"/>
                  </a:lnTo>
                  <a:lnTo>
                    <a:pt x="75" y="46"/>
                  </a:lnTo>
                  <a:lnTo>
                    <a:pt x="60" y="31"/>
                  </a:lnTo>
                  <a:lnTo>
                    <a:pt x="45" y="15"/>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GB" smtClean="0">
                <a:solidFill>
                  <a:srgbClr val="FFFFFF"/>
                </a:solidFill>
                <a:latin typeface="Arial"/>
                <a:cs typeface="Arial"/>
              </a:endParaRPr>
            </a:p>
          </p:txBody>
        </p:sp>
        <p:sp>
          <p:nvSpPr>
            <p:cNvPr id="97719" name="Freeform 57"/>
            <p:cNvSpPr>
              <a:spLocks/>
            </p:cNvSpPr>
            <p:nvPr/>
          </p:nvSpPr>
          <p:spPr bwMode="auto">
            <a:xfrm>
              <a:off x="460" y="1797"/>
              <a:ext cx="52" cy="18"/>
            </a:xfrm>
            <a:custGeom>
              <a:avLst/>
              <a:gdLst>
                <a:gd name="T0" fmla="*/ 2 w 120"/>
                <a:gd name="T1" fmla="*/ 0 h 47"/>
                <a:gd name="T2" fmla="*/ 3 w 120"/>
                <a:gd name="T3" fmla="*/ 1 h 47"/>
                <a:gd name="T4" fmla="*/ 4 w 120"/>
                <a:gd name="T5" fmla="*/ 1 h 47"/>
                <a:gd name="T6" fmla="*/ 4 w 120"/>
                <a:gd name="T7" fmla="*/ 1 h 47"/>
                <a:gd name="T8" fmla="*/ 4 w 120"/>
                <a:gd name="T9" fmla="*/ 0 h 47"/>
                <a:gd name="T10" fmla="*/ 3 w 120"/>
                <a:gd name="T11" fmla="*/ 0 h 47"/>
                <a:gd name="T12" fmla="*/ 3 w 120"/>
                <a:gd name="T13" fmla="*/ 0 h 47"/>
                <a:gd name="T14" fmla="*/ 2 w 120"/>
                <a:gd name="T15" fmla="*/ 0 h 47"/>
                <a:gd name="T16" fmla="*/ 1 w 120"/>
                <a:gd name="T17" fmla="*/ 0 h 47"/>
                <a:gd name="T18" fmla="*/ 0 w 120"/>
                <a:gd name="T19" fmla="*/ 0 h 47"/>
                <a:gd name="T20" fmla="*/ 0 w 120"/>
                <a:gd name="T21" fmla="*/ 1 h 47"/>
                <a:gd name="T22" fmla="*/ 1 w 120"/>
                <a:gd name="T23" fmla="*/ 1 h 47"/>
                <a:gd name="T24" fmla="*/ 2 w 120"/>
                <a:gd name="T25" fmla="*/ 1 h 47"/>
                <a:gd name="T26" fmla="*/ 2 w 120"/>
                <a:gd name="T27" fmla="*/ 1 h 47"/>
                <a:gd name="T28" fmla="*/ 2 w 120"/>
                <a:gd name="T29" fmla="*/ 1 h 47"/>
                <a:gd name="T30" fmla="*/ 2 w 120"/>
                <a:gd name="T31" fmla="*/ 0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0" h="47">
                  <a:moveTo>
                    <a:pt x="60" y="15"/>
                  </a:moveTo>
                  <a:lnTo>
                    <a:pt x="89" y="31"/>
                  </a:lnTo>
                  <a:lnTo>
                    <a:pt x="104" y="46"/>
                  </a:lnTo>
                  <a:lnTo>
                    <a:pt x="104" y="31"/>
                  </a:lnTo>
                  <a:lnTo>
                    <a:pt x="119" y="15"/>
                  </a:lnTo>
                  <a:lnTo>
                    <a:pt x="89" y="0"/>
                  </a:lnTo>
                  <a:lnTo>
                    <a:pt x="74" y="0"/>
                  </a:lnTo>
                  <a:lnTo>
                    <a:pt x="60" y="0"/>
                  </a:lnTo>
                  <a:lnTo>
                    <a:pt x="30" y="0"/>
                  </a:lnTo>
                  <a:lnTo>
                    <a:pt x="15" y="0"/>
                  </a:lnTo>
                  <a:lnTo>
                    <a:pt x="0" y="31"/>
                  </a:lnTo>
                  <a:lnTo>
                    <a:pt x="30" y="31"/>
                  </a:lnTo>
                  <a:lnTo>
                    <a:pt x="45" y="46"/>
                  </a:lnTo>
                  <a:lnTo>
                    <a:pt x="60" y="46"/>
                  </a:lnTo>
                  <a:lnTo>
                    <a:pt x="60" y="31"/>
                  </a:lnTo>
                  <a:lnTo>
                    <a:pt x="60"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20" name="Line 58"/>
            <p:cNvSpPr>
              <a:spLocks noChangeShapeType="1"/>
            </p:cNvSpPr>
            <p:nvPr/>
          </p:nvSpPr>
          <p:spPr bwMode="auto">
            <a:xfrm>
              <a:off x="634" y="1774"/>
              <a:ext cx="0"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721" name="Line 59"/>
            <p:cNvSpPr>
              <a:spLocks noChangeShapeType="1"/>
            </p:cNvSpPr>
            <p:nvPr/>
          </p:nvSpPr>
          <p:spPr bwMode="auto">
            <a:xfrm>
              <a:off x="621" y="1744"/>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722" name="Line 60"/>
            <p:cNvSpPr>
              <a:spLocks noChangeShapeType="1"/>
            </p:cNvSpPr>
            <p:nvPr/>
          </p:nvSpPr>
          <p:spPr bwMode="auto">
            <a:xfrm>
              <a:off x="621" y="1727"/>
              <a:ext cx="0"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723" name="Freeform 61"/>
            <p:cNvSpPr>
              <a:spLocks/>
            </p:cNvSpPr>
            <p:nvPr/>
          </p:nvSpPr>
          <p:spPr bwMode="auto">
            <a:xfrm>
              <a:off x="558" y="1721"/>
              <a:ext cx="25" cy="18"/>
            </a:xfrm>
            <a:custGeom>
              <a:avLst/>
              <a:gdLst>
                <a:gd name="T0" fmla="*/ 0 w 60"/>
                <a:gd name="T1" fmla="*/ 0 h 47"/>
                <a:gd name="T2" fmla="*/ 0 w 60"/>
                <a:gd name="T3" fmla="*/ 0 h 47"/>
                <a:gd name="T4" fmla="*/ 0 w 60"/>
                <a:gd name="T5" fmla="*/ 1 h 47"/>
                <a:gd name="T6" fmla="*/ 0 w 60"/>
                <a:gd name="T7" fmla="*/ 1 h 47"/>
                <a:gd name="T8" fmla="*/ 1 w 60"/>
                <a:gd name="T9" fmla="*/ 1 h 47"/>
                <a:gd name="T10" fmla="*/ 2 w 60"/>
                <a:gd name="T11" fmla="*/ 0 h 47"/>
                <a:gd name="T12" fmla="*/ 1 w 60"/>
                <a:gd name="T13" fmla="*/ 0 h 47"/>
                <a:gd name="T14" fmla="*/ 1 w 60"/>
                <a:gd name="T15" fmla="*/ 0 h 47"/>
                <a:gd name="T16" fmla="*/ 1 w 60"/>
                <a:gd name="T17" fmla="*/ 0 h 47"/>
                <a:gd name="T18" fmla="*/ 0 w 60"/>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47">
                  <a:moveTo>
                    <a:pt x="0" y="0"/>
                  </a:moveTo>
                  <a:lnTo>
                    <a:pt x="0" y="15"/>
                  </a:lnTo>
                  <a:lnTo>
                    <a:pt x="0" y="46"/>
                  </a:lnTo>
                  <a:lnTo>
                    <a:pt x="15" y="31"/>
                  </a:lnTo>
                  <a:lnTo>
                    <a:pt x="44" y="31"/>
                  </a:lnTo>
                  <a:lnTo>
                    <a:pt x="59" y="15"/>
                  </a:lnTo>
                  <a:lnTo>
                    <a:pt x="44" y="15"/>
                  </a:lnTo>
                  <a:lnTo>
                    <a:pt x="44" y="0"/>
                  </a:lnTo>
                  <a:lnTo>
                    <a:pt x="30" y="0"/>
                  </a:lnTo>
                  <a:lnTo>
                    <a:pt x="0" y="0"/>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24" name="Freeform 62"/>
            <p:cNvSpPr>
              <a:spLocks/>
            </p:cNvSpPr>
            <p:nvPr/>
          </p:nvSpPr>
          <p:spPr bwMode="auto">
            <a:xfrm>
              <a:off x="634" y="1785"/>
              <a:ext cx="7" cy="7"/>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16"/>
                  </a:moveTo>
                  <a:lnTo>
                    <a:pt x="16" y="16"/>
                  </a:lnTo>
                  <a:lnTo>
                    <a:pt x="16" y="0"/>
                  </a:lnTo>
                  <a:lnTo>
                    <a:pt x="0" y="0"/>
                  </a:lnTo>
                  <a:lnTo>
                    <a:pt x="0"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25" name="Freeform 63"/>
            <p:cNvSpPr>
              <a:spLocks/>
            </p:cNvSpPr>
            <p:nvPr/>
          </p:nvSpPr>
          <p:spPr bwMode="auto">
            <a:xfrm>
              <a:off x="589" y="1727"/>
              <a:ext cx="8" cy="6"/>
            </a:xfrm>
            <a:custGeom>
              <a:avLst/>
              <a:gdLst>
                <a:gd name="T0" fmla="*/ 1 w 17"/>
                <a:gd name="T1" fmla="*/ 0 h 17"/>
                <a:gd name="T2" fmla="*/ 0 w 17"/>
                <a:gd name="T3" fmla="*/ 0 h 17"/>
                <a:gd name="T4" fmla="*/ 0 w 17"/>
                <a:gd name="T5" fmla="*/ 0 h 17"/>
                <a:gd name="T6" fmla="*/ 1 w 17"/>
                <a:gd name="T7" fmla="*/ 0 h 17"/>
                <a:gd name="T8" fmla="*/ 1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0"/>
                  </a:moveTo>
                  <a:lnTo>
                    <a:pt x="0" y="0"/>
                  </a:lnTo>
                  <a:lnTo>
                    <a:pt x="0" y="16"/>
                  </a:lnTo>
                  <a:lnTo>
                    <a:pt x="16" y="16"/>
                  </a:lnTo>
                  <a:lnTo>
                    <a:pt x="16"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26" name="Freeform 64"/>
            <p:cNvSpPr>
              <a:spLocks/>
            </p:cNvSpPr>
            <p:nvPr/>
          </p:nvSpPr>
          <p:spPr bwMode="auto">
            <a:xfrm>
              <a:off x="634" y="1756"/>
              <a:ext cx="7" cy="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0" y="16"/>
                  </a:lnTo>
                  <a:lnTo>
                    <a:pt x="0" y="0"/>
                  </a:lnTo>
                </a:path>
              </a:pathLst>
            </a:custGeom>
            <a:solidFill>
              <a:srgbClr val="00FF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27" name="Line 65"/>
            <p:cNvSpPr>
              <a:spLocks noChangeShapeType="1"/>
            </p:cNvSpPr>
            <p:nvPr/>
          </p:nvSpPr>
          <p:spPr bwMode="auto">
            <a:xfrm flipH="1">
              <a:off x="628" y="1756"/>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728" name="Line 66"/>
            <p:cNvSpPr>
              <a:spLocks noChangeShapeType="1"/>
            </p:cNvSpPr>
            <p:nvPr/>
          </p:nvSpPr>
          <p:spPr bwMode="auto">
            <a:xfrm>
              <a:off x="628" y="1751"/>
              <a:ext cx="0" cy="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729" name="Freeform 67"/>
            <p:cNvSpPr>
              <a:spLocks/>
            </p:cNvSpPr>
            <p:nvPr/>
          </p:nvSpPr>
          <p:spPr bwMode="auto">
            <a:xfrm>
              <a:off x="615" y="1733"/>
              <a:ext cx="7"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0" y="16"/>
                  </a:lnTo>
                  <a:lnTo>
                    <a:pt x="0" y="0"/>
                  </a:lnTo>
                </a:path>
              </a:pathLst>
            </a:custGeom>
            <a:solidFill>
              <a:srgbClr val="00FF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30" name="Line 68"/>
            <p:cNvSpPr>
              <a:spLocks noChangeShapeType="1"/>
            </p:cNvSpPr>
            <p:nvPr/>
          </p:nvSpPr>
          <p:spPr bwMode="auto">
            <a:xfrm>
              <a:off x="602" y="1733"/>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731" name="Freeform 69"/>
            <p:cNvSpPr>
              <a:spLocks/>
            </p:cNvSpPr>
            <p:nvPr/>
          </p:nvSpPr>
          <p:spPr bwMode="auto">
            <a:xfrm>
              <a:off x="621" y="1739"/>
              <a:ext cx="7" cy="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0" y="16"/>
                  </a:lnTo>
                  <a:lnTo>
                    <a:pt x="0" y="0"/>
                  </a:lnTo>
                </a:path>
              </a:pathLst>
            </a:custGeom>
            <a:solidFill>
              <a:srgbClr val="00FF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32" name="Freeform 70"/>
            <p:cNvSpPr>
              <a:spLocks/>
            </p:cNvSpPr>
            <p:nvPr/>
          </p:nvSpPr>
          <p:spPr bwMode="auto">
            <a:xfrm>
              <a:off x="691" y="2285"/>
              <a:ext cx="13" cy="12"/>
            </a:xfrm>
            <a:custGeom>
              <a:avLst/>
              <a:gdLst>
                <a:gd name="T0" fmla="*/ 0 w 31"/>
                <a:gd name="T1" fmla="*/ 0 h 32"/>
                <a:gd name="T2" fmla="*/ 0 w 31"/>
                <a:gd name="T3" fmla="*/ 1 h 32"/>
                <a:gd name="T4" fmla="*/ 0 w 31"/>
                <a:gd name="T5" fmla="*/ 1 h 32"/>
                <a:gd name="T6" fmla="*/ 0 w 31"/>
                <a:gd name="T7" fmla="*/ 0 h 32"/>
                <a:gd name="T8" fmla="*/ 1 w 31"/>
                <a:gd name="T9" fmla="*/ 0 h 32"/>
                <a:gd name="T10" fmla="*/ 0 w 31"/>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32">
                  <a:moveTo>
                    <a:pt x="15" y="0"/>
                  </a:moveTo>
                  <a:lnTo>
                    <a:pt x="0" y="31"/>
                  </a:lnTo>
                  <a:lnTo>
                    <a:pt x="15" y="31"/>
                  </a:lnTo>
                  <a:lnTo>
                    <a:pt x="15" y="16"/>
                  </a:lnTo>
                  <a:lnTo>
                    <a:pt x="30" y="16"/>
                  </a:lnTo>
                  <a:lnTo>
                    <a:pt x="15" y="0"/>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GB" smtClean="0">
                <a:solidFill>
                  <a:srgbClr val="FFFFFF"/>
                </a:solidFill>
                <a:latin typeface="Arial"/>
                <a:cs typeface="Arial"/>
              </a:endParaRPr>
            </a:p>
          </p:txBody>
        </p:sp>
        <p:sp>
          <p:nvSpPr>
            <p:cNvPr id="97733" name="Freeform 71"/>
            <p:cNvSpPr>
              <a:spLocks/>
            </p:cNvSpPr>
            <p:nvPr/>
          </p:nvSpPr>
          <p:spPr bwMode="auto">
            <a:xfrm>
              <a:off x="685" y="2285"/>
              <a:ext cx="8" cy="6"/>
            </a:xfrm>
            <a:custGeom>
              <a:avLst/>
              <a:gdLst>
                <a:gd name="T0" fmla="*/ 1 w 18"/>
                <a:gd name="T1" fmla="*/ 0 h 17"/>
                <a:gd name="T2" fmla="*/ 0 w 18"/>
                <a:gd name="T3" fmla="*/ 0 h 17"/>
                <a:gd name="T4" fmla="*/ 0 w 18"/>
                <a:gd name="T5" fmla="*/ 0 h 17"/>
                <a:gd name="T6" fmla="*/ 1 w 18"/>
                <a:gd name="T7" fmla="*/ 0 h 17"/>
                <a:gd name="T8" fmla="*/ 1 w 18"/>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7">
                  <a:moveTo>
                    <a:pt x="17" y="0"/>
                  </a:moveTo>
                  <a:lnTo>
                    <a:pt x="0" y="0"/>
                  </a:lnTo>
                  <a:lnTo>
                    <a:pt x="0" y="16"/>
                  </a:lnTo>
                  <a:lnTo>
                    <a:pt x="17" y="16"/>
                  </a:lnTo>
                  <a:lnTo>
                    <a:pt x="17" y="0"/>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GB" smtClean="0">
                <a:solidFill>
                  <a:srgbClr val="FFFFFF"/>
                </a:solidFill>
                <a:latin typeface="Arial"/>
                <a:cs typeface="Arial"/>
              </a:endParaRPr>
            </a:p>
          </p:txBody>
        </p:sp>
        <p:sp>
          <p:nvSpPr>
            <p:cNvPr id="97734" name="Freeform 72"/>
            <p:cNvSpPr>
              <a:spLocks/>
            </p:cNvSpPr>
            <p:nvPr/>
          </p:nvSpPr>
          <p:spPr bwMode="auto">
            <a:xfrm>
              <a:off x="582" y="2035"/>
              <a:ext cx="122" cy="268"/>
            </a:xfrm>
            <a:custGeom>
              <a:avLst/>
              <a:gdLst>
                <a:gd name="T0" fmla="*/ 5 w 284"/>
                <a:gd name="T1" fmla="*/ 12 h 708"/>
                <a:gd name="T2" fmla="*/ 4 w 284"/>
                <a:gd name="T3" fmla="*/ 12 h 708"/>
                <a:gd name="T4" fmla="*/ 3 w 284"/>
                <a:gd name="T5" fmla="*/ 11 h 708"/>
                <a:gd name="T6" fmla="*/ 4 w 284"/>
                <a:gd name="T7" fmla="*/ 11 h 708"/>
                <a:gd name="T8" fmla="*/ 5 w 284"/>
                <a:gd name="T9" fmla="*/ 11 h 708"/>
                <a:gd name="T10" fmla="*/ 5 w 284"/>
                <a:gd name="T11" fmla="*/ 10 h 708"/>
                <a:gd name="T12" fmla="*/ 6 w 284"/>
                <a:gd name="T13" fmla="*/ 10 h 708"/>
                <a:gd name="T14" fmla="*/ 6 w 284"/>
                <a:gd name="T15" fmla="*/ 9 h 708"/>
                <a:gd name="T16" fmla="*/ 5 w 284"/>
                <a:gd name="T17" fmla="*/ 9 h 708"/>
                <a:gd name="T18" fmla="*/ 5 w 284"/>
                <a:gd name="T19" fmla="*/ 9 h 708"/>
                <a:gd name="T20" fmla="*/ 5 w 284"/>
                <a:gd name="T21" fmla="*/ 9 h 708"/>
                <a:gd name="T22" fmla="*/ 5 w 284"/>
                <a:gd name="T23" fmla="*/ 9 h 708"/>
                <a:gd name="T24" fmla="*/ 6 w 284"/>
                <a:gd name="T25" fmla="*/ 8 h 708"/>
                <a:gd name="T26" fmla="*/ 6 w 284"/>
                <a:gd name="T27" fmla="*/ 8 h 708"/>
                <a:gd name="T28" fmla="*/ 6 w 284"/>
                <a:gd name="T29" fmla="*/ 8 h 708"/>
                <a:gd name="T30" fmla="*/ 7 w 284"/>
                <a:gd name="T31" fmla="*/ 8 h 708"/>
                <a:gd name="T32" fmla="*/ 8 w 284"/>
                <a:gd name="T33" fmla="*/ 8 h 708"/>
                <a:gd name="T34" fmla="*/ 9 w 284"/>
                <a:gd name="T35" fmla="*/ 6 h 708"/>
                <a:gd name="T36" fmla="*/ 8 w 284"/>
                <a:gd name="T37" fmla="*/ 6 h 708"/>
                <a:gd name="T38" fmla="*/ 8 w 284"/>
                <a:gd name="T39" fmla="*/ 6 h 708"/>
                <a:gd name="T40" fmla="*/ 8 w 284"/>
                <a:gd name="T41" fmla="*/ 6 h 708"/>
                <a:gd name="T42" fmla="*/ 8 w 284"/>
                <a:gd name="T43" fmla="*/ 4 h 708"/>
                <a:gd name="T44" fmla="*/ 8 w 284"/>
                <a:gd name="T45" fmla="*/ 3 h 708"/>
                <a:gd name="T46" fmla="*/ 9 w 284"/>
                <a:gd name="T47" fmla="*/ 2 h 708"/>
                <a:gd name="T48" fmla="*/ 9 w 284"/>
                <a:gd name="T49" fmla="*/ 2 h 708"/>
                <a:gd name="T50" fmla="*/ 9 w 284"/>
                <a:gd name="T51" fmla="*/ 2 h 708"/>
                <a:gd name="T52" fmla="*/ 9 w 284"/>
                <a:gd name="T53" fmla="*/ 2 h 708"/>
                <a:gd name="T54" fmla="*/ 8 w 284"/>
                <a:gd name="T55" fmla="*/ 3 h 708"/>
                <a:gd name="T56" fmla="*/ 6 w 284"/>
                <a:gd name="T57" fmla="*/ 2 h 708"/>
                <a:gd name="T58" fmla="*/ 7 w 284"/>
                <a:gd name="T59" fmla="*/ 2 h 708"/>
                <a:gd name="T60" fmla="*/ 5 w 284"/>
                <a:gd name="T61" fmla="*/ 1 h 708"/>
                <a:gd name="T62" fmla="*/ 5 w 284"/>
                <a:gd name="T63" fmla="*/ 1 h 708"/>
                <a:gd name="T64" fmla="*/ 3 w 284"/>
                <a:gd name="T65" fmla="*/ 0 h 708"/>
                <a:gd name="T66" fmla="*/ 3 w 284"/>
                <a:gd name="T67" fmla="*/ 1 h 708"/>
                <a:gd name="T68" fmla="*/ 3 w 284"/>
                <a:gd name="T69" fmla="*/ 0 h 708"/>
                <a:gd name="T70" fmla="*/ 2 w 284"/>
                <a:gd name="T71" fmla="*/ 0 h 708"/>
                <a:gd name="T72" fmla="*/ 1 w 284"/>
                <a:gd name="T73" fmla="*/ 0 h 708"/>
                <a:gd name="T74" fmla="*/ 1 w 284"/>
                <a:gd name="T75" fmla="*/ 1 h 708"/>
                <a:gd name="T76" fmla="*/ 1 w 284"/>
                <a:gd name="T77" fmla="*/ 1 h 708"/>
                <a:gd name="T78" fmla="*/ 0 w 284"/>
                <a:gd name="T79" fmla="*/ 2 h 708"/>
                <a:gd name="T80" fmla="*/ 1 w 284"/>
                <a:gd name="T81" fmla="*/ 2 h 708"/>
                <a:gd name="T82" fmla="*/ 0 w 284"/>
                <a:gd name="T83" fmla="*/ 3 h 708"/>
                <a:gd name="T84" fmla="*/ 0 w 284"/>
                <a:gd name="T85" fmla="*/ 4 h 708"/>
                <a:gd name="T86" fmla="*/ 0 w 284"/>
                <a:gd name="T87" fmla="*/ 5 h 708"/>
                <a:gd name="T88" fmla="*/ 0 w 284"/>
                <a:gd name="T89" fmla="*/ 6 h 708"/>
                <a:gd name="T90" fmla="*/ 0 w 284"/>
                <a:gd name="T91" fmla="*/ 6 h 708"/>
                <a:gd name="T92" fmla="*/ 0 w 284"/>
                <a:gd name="T93" fmla="*/ 6 h 708"/>
                <a:gd name="T94" fmla="*/ 0 w 284"/>
                <a:gd name="T95" fmla="*/ 8 h 708"/>
                <a:gd name="T96" fmla="*/ 0 w 284"/>
                <a:gd name="T97" fmla="*/ 8 h 708"/>
                <a:gd name="T98" fmla="*/ 1 w 284"/>
                <a:gd name="T99" fmla="*/ 11 h 708"/>
                <a:gd name="T100" fmla="*/ 1 w 284"/>
                <a:gd name="T101" fmla="*/ 11 h 708"/>
                <a:gd name="T102" fmla="*/ 1 w 284"/>
                <a:gd name="T103" fmla="*/ 11 h 708"/>
                <a:gd name="T104" fmla="*/ 1 w 284"/>
                <a:gd name="T105" fmla="*/ 14 h 708"/>
                <a:gd name="T106" fmla="*/ 2 w 284"/>
                <a:gd name="T107" fmla="*/ 14 h 708"/>
                <a:gd name="T108" fmla="*/ 3 w 284"/>
                <a:gd name="T109" fmla="*/ 14 h 708"/>
                <a:gd name="T110" fmla="*/ 4 w 284"/>
                <a:gd name="T111" fmla="*/ 14 h 708"/>
                <a:gd name="T112" fmla="*/ 4 w 284"/>
                <a:gd name="T113" fmla="*/ 14 h 708"/>
                <a:gd name="T114" fmla="*/ 3 w 284"/>
                <a:gd name="T115" fmla="*/ 14 h 708"/>
                <a:gd name="T116" fmla="*/ 4 w 284"/>
                <a:gd name="T117" fmla="*/ 13 h 708"/>
                <a:gd name="T118" fmla="*/ 4 w 284"/>
                <a:gd name="T119" fmla="*/ 13 h 708"/>
                <a:gd name="T120" fmla="*/ 5 w 284"/>
                <a:gd name="T121" fmla="*/ 12 h 708"/>
                <a:gd name="T122" fmla="*/ 5 w 284"/>
                <a:gd name="T123" fmla="*/ 12 h 7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4" h="708">
                  <a:moveTo>
                    <a:pt x="134" y="569"/>
                  </a:moveTo>
                  <a:lnTo>
                    <a:pt x="119" y="569"/>
                  </a:lnTo>
                  <a:lnTo>
                    <a:pt x="104" y="538"/>
                  </a:lnTo>
                  <a:lnTo>
                    <a:pt x="119" y="523"/>
                  </a:lnTo>
                  <a:lnTo>
                    <a:pt x="134" y="523"/>
                  </a:lnTo>
                  <a:lnTo>
                    <a:pt x="134" y="476"/>
                  </a:lnTo>
                  <a:lnTo>
                    <a:pt x="164" y="476"/>
                  </a:lnTo>
                  <a:lnTo>
                    <a:pt x="164" y="461"/>
                  </a:lnTo>
                  <a:lnTo>
                    <a:pt x="134" y="461"/>
                  </a:lnTo>
                  <a:lnTo>
                    <a:pt x="134" y="446"/>
                  </a:lnTo>
                  <a:lnTo>
                    <a:pt x="134" y="430"/>
                  </a:lnTo>
                  <a:lnTo>
                    <a:pt x="149" y="430"/>
                  </a:lnTo>
                  <a:lnTo>
                    <a:pt x="164" y="415"/>
                  </a:lnTo>
                  <a:lnTo>
                    <a:pt x="164" y="400"/>
                  </a:lnTo>
                  <a:lnTo>
                    <a:pt x="164" y="384"/>
                  </a:lnTo>
                  <a:lnTo>
                    <a:pt x="209" y="384"/>
                  </a:lnTo>
                  <a:lnTo>
                    <a:pt x="238" y="369"/>
                  </a:lnTo>
                  <a:lnTo>
                    <a:pt x="253" y="323"/>
                  </a:lnTo>
                  <a:lnTo>
                    <a:pt x="238" y="307"/>
                  </a:lnTo>
                  <a:lnTo>
                    <a:pt x="238" y="292"/>
                  </a:lnTo>
                  <a:lnTo>
                    <a:pt x="223" y="277"/>
                  </a:lnTo>
                  <a:lnTo>
                    <a:pt x="223" y="184"/>
                  </a:lnTo>
                  <a:lnTo>
                    <a:pt x="223" y="169"/>
                  </a:lnTo>
                  <a:lnTo>
                    <a:pt x="283" y="108"/>
                  </a:lnTo>
                  <a:lnTo>
                    <a:pt x="268" y="92"/>
                  </a:lnTo>
                  <a:lnTo>
                    <a:pt x="253" y="77"/>
                  </a:lnTo>
                  <a:lnTo>
                    <a:pt x="253" y="108"/>
                  </a:lnTo>
                  <a:lnTo>
                    <a:pt x="223" y="123"/>
                  </a:lnTo>
                  <a:lnTo>
                    <a:pt x="194" y="108"/>
                  </a:lnTo>
                  <a:lnTo>
                    <a:pt x="209" y="77"/>
                  </a:lnTo>
                  <a:lnTo>
                    <a:pt x="149" y="31"/>
                  </a:lnTo>
                  <a:lnTo>
                    <a:pt x="134" y="46"/>
                  </a:lnTo>
                  <a:lnTo>
                    <a:pt x="104" y="15"/>
                  </a:lnTo>
                  <a:lnTo>
                    <a:pt x="74" y="31"/>
                  </a:lnTo>
                  <a:lnTo>
                    <a:pt x="74" y="15"/>
                  </a:lnTo>
                  <a:lnTo>
                    <a:pt x="60" y="15"/>
                  </a:lnTo>
                  <a:lnTo>
                    <a:pt x="45" y="0"/>
                  </a:lnTo>
                  <a:lnTo>
                    <a:pt x="30" y="46"/>
                  </a:lnTo>
                  <a:lnTo>
                    <a:pt x="30" y="61"/>
                  </a:lnTo>
                  <a:lnTo>
                    <a:pt x="15" y="77"/>
                  </a:lnTo>
                  <a:lnTo>
                    <a:pt x="30" y="108"/>
                  </a:lnTo>
                  <a:lnTo>
                    <a:pt x="15" y="138"/>
                  </a:lnTo>
                  <a:lnTo>
                    <a:pt x="0" y="184"/>
                  </a:lnTo>
                  <a:lnTo>
                    <a:pt x="0" y="215"/>
                  </a:lnTo>
                  <a:lnTo>
                    <a:pt x="15" y="277"/>
                  </a:lnTo>
                  <a:lnTo>
                    <a:pt x="15" y="323"/>
                  </a:lnTo>
                  <a:lnTo>
                    <a:pt x="0" y="323"/>
                  </a:lnTo>
                  <a:lnTo>
                    <a:pt x="15" y="384"/>
                  </a:lnTo>
                  <a:lnTo>
                    <a:pt x="0" y="400"/>
                  </a:lnTo>
                  <a:lnTo>
                    <a:pt x="30" y="523"/>
                  </a:lnTo>
                  <a:lnTo>
                    <a:pt x="30" y="538"/>
                  </a:lnTo>
                  <a:lnTo>
                    <a:pt x="45" y="553"/>
                  </a:lnTo>
                  <a:lnTo>
                    <a:pt x="45" y="676"/>
                  </a:lnTo>
                  <a:lnTo>
                    <a:pt x="60" y="676"/>
                  </a:lnTo>
                  <a:lnTo>
                    <a:pt x="74" y="707"/>
                  </a:lnTo>
                  <a:lnTo>
                    <a:pt x="119" y="707"/>
                  </a:lnTo>
                  <a:lnTo>
                    <a:pt x="119" y="692"/>
                  </a:lnTo>
                  <a:lnTo>
                    <a:pt x="104" y="676"/>
                  </a:lnTo>
                  <a:lnTo>
                    <a:pt x="119" y="646"/>
                  </a:lnTo>
                  <a:lnTo>
                    <a:pt x="119" y="630"/>
                  </a:lnTo>
                  <a:lnTo>
                    <a:pt x="149" y="599"/>
                  </a:lnTo>
                  <a:lnTo>
                    <a:pt x="134" y="569"/>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35" name="Freeform 73"/>
            <p:cNvSpPr>
              <a:spLocks/>
            </p:cNvSpPr>
            <p:nvPr/>
          </p:nvSpPr>
          <p:spPr bwMode="auto">
            <a:xfrm>
              <a:off x="641" y="2314"/>
              <a:ext cx="25" cy="18"/>
            </a:xfrm>
            <a:custGeom>
              <a:avLst/>
              <a:gdLst>
                <a:gd name="T0" fmla="*/ 0 w 61"/>
                <a:gd name="T1" fmla="*/ 0 h 47"/>
                <a:gd name="T2" fmla="*/ 0 w 61"/>
                <a:gd name="T3" fmla="*/ 1 h 47"/>
                <a:gd name="T4" fmla="*/ 1 w 61"/>
                <a:gd name="T5" fmla="*/ 1 h 47"/>
                <a:gd name="T6" fmla="*/ 2 w 61"/>
                <a:gd name="T7" fmla="*/ 1 h 47"/>
                <a:gd name="T8" fmla="*/ 1 w 61"/>
                <a:gd name="T9" fmla="*/ 1 h 47"/>
                <a:gd name="T10" fmla="*/ 0 w 61"/>
                <a:gd name="T11" fmla="*/ 0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47">
                  <a:moveTo>
                    <a:pt x="0" y="0"/>
                  </a:moveTo>
                  <a:lnTo>
                    <a:pt x="0" y="46"/>
                  </a:lnTo>
                  <a:lnTo>
                    <a:pt x="30" y="46"/>
                  </a:lnTo>
                  <a:lnTo>
                    <a:pt x="60" y="31"/>
                  </a:lnTo>
                  <a:lnTo>
                    <a:pt x="30" y="31"/>
                  </a:lnTo>
                  <a:lnTo>
                    <a:pt x="0" y="0"/>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GB" smtClean="0">
                <a:solidFill>
                  <a:srgbClr val="FFFFFF"/>
                </a:solidFill>
                <a:latin typeface="Arial"/>
                <a:cs typeface="Arial"/>
              </a:endParaRPr>
            </a:p>
          </p:txBody>
        </p:sp>
        <p:sp>
          <p:nvSpPr>
            <p:cNvPr id="97736" name="Freeform 74"/>
            <p:cNvSpPr>
              <a:spLocks/>
            </p:cNvSpPr>
            <p:nvPr/>
          </p:nvSpPr>
          <p:spPr bwMode="auto">
            <a:xfrm>
              <a:off x="679" y="2099"/>
              <a:ext cx="33" cy="41"/>
            </a:xfrm>
            <a:custGeom>
              <a:avLst/>
              <a:gdLst>
                <a:gd name="T0" fmla="*/ 3 w 75"/>
                <a:gd name="T1" fmla="*/ 2 h 109"/>
                <a:gd name="T2" fmla="*/ 2 w 75"/>
                <a:gd name="T3" fmla="*/ 1 h 109"/>
                <a:gd name="T4" fmla="*/ 1 w 75"/>
                <a:gd name="T5" fmla="*/ 0 h 109"/>
                <a:gd name="T6" fmla="*/ 0 w 75"/>
                <a:gd name="T7" fmla="*/ 0 h 109"/>
                <a:gd name="T8" fmla="*/ 0 w 75"/>
                <a:gd name="T9" fmla="*/ 0 h 109"/>
                <a:gd name="T10" fmla="*/ 0 w 75"/>
                <a:gd name="T11" fmla="*/ 2 h 109"/>
                <a:gd name="T12" fmla="*/ 2 w 75"/>
                <a:gd name="T13" fmla="*/ 2 h 109"/>
                <a:gd name="T14" fmla="*/ 3 w 75"/>
                <a:gd name="T15" fmla="*/ 2 h 109"/>
                <a:gd name="T16" fmla="*/ 3 w 75"/>
                <a:gd name="T17" fmla="*/ 2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109">
                  <a:moveTo>
                    <a:pt x="74" y="77"/>
                  </a:moveTo>
                  <a:lnTo>
                    <a:pt x="59" y="62"/>
                  </a:lnTo>
                  <a:lnTo>
                    <a:pt x="30" y="15"/>
                  </a:lnTo>
                  <a:lnTo>
                    <a:pt x="0" y="0"/>
                  </a:lnTo>
                  <a:lnTo>
                    <a:pt x="0" y="15"/>
                  </a:lnTo>
                  <a:lnTo>
                    <a:pt x="0" y="108"/>
                  </a:lnTo>
                  <a:lnTo>
                    <a:pt x="44" y="108"/>
                  </a:lnTo>
                  <a:lnTo>
                    <a:pt x="74" y="108"/>
                  </a:lnTo>
                  <a:lnTo>
                    <a:pt x="74" y="77"/>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37" name="Freeform 75"/>
            <p:cNvSpPr>
              <a:spLocks/>
            </p:cNvSpPr>
            <p:nvPr/>
          </p:nvSpPr>
          <p:spPr bwMode="auto">
            <a:xfrm>
              <a:off x="628" y="2017"/>
              <a:ext cx="71" cy="65"/>
            </a:xfrm>
            <a:custGeom>
              <a:avLst/>
              <a:gdLst>
                <a:gd name="T0" fmla="*/ 3 w 165"/>
                <a:gd name="T1" fmla="*/ 0 h 170"/>
                <a:gd name="T2" fmla="*/ 3 w 165"/>
                <a:gd name="T3" fmla="*/ 0 h 170"/>
                <a:gd name="T4" fmla="*/ 0 w 165"/>
                <a:gd name="T5" fmla="*/ 0 h 170"/>
                <a:gd name="T6" fmla="*/ 0 w 165"/>
                <a:gd name="T7" fmla="*/ 1 h 170"/>
                <a:gd name="T8" fmla="*/ 1 w 165"/>
                <a:gd name="T9" fmla="*/ 2 h 170"/>
                <a:gd name="T10" fmla="*/ 1 w 165"/>
                <a:gd name="T11" fmla="*/ 2 h 170"/>
                <a:gd name="T12" fmla="*/ 3 w 165"/>
                <a:gd name="T13" fmla="*/ 3 h 170"/>
                <a:gd name="T14" fmla="*/ 3 w 165"/>
                <a:gd name="T15" fmla="*/ 3 h 170"/>
                <a:gd name="T16" fmla="*/ 4 w 165"/>
                <a:gd name="T17" fmla="*/ 4 h 170"/>
                <a:gd name="T18" fmla="*/ 5 w 165"/>
                <a:gd name="T19" fmla="*/ 3 h 170"/>
                <a:gd name="T20" fmla="*/ 5 w 165"/>
                <a:gd name="T21" fmla="*/ 3 h 170"/>
                <a:gd name="T22" fmla="*/ 6 w 165"/>
                <a:gd name="T23" fmla="*/ 2 h 170"/>
                <a:gd name="T24" fmla="*/ 5 w 165"/>
                <a:gd name="T25" fmla="*/ 2 h 170"/>
                <a:gd name="T26" fmla="*/ 5 w 165"/>
                <a:gd name="T27" fmla="*/ 1 h 170"/>
                <a:gd name="T28" fmla="*/ 4 w 165"/>
                <a:gd name="T29" fmla="*/ 1 h 170"/>
                <a:gd name="T30" fmla="*/ 4 w 165"/>
                <a:gd name="T31" fmla="*/ 1 h 170"/>
                <a:gd name="T32" fmla="*/ 3 w 165"/>
                <a:gd name="T33" fmla="*/ 1 h 170"/>
                <a:gd name="T34" fmla="*/ 3 w 165"/>
                <a:gd name="T35" fmla="*/ 0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5" h="170">
                  <a:moveTo>
                    <a:pt x="89" y="15"/>
                  </a:moveTo>
                  <a:lnTo>
                    <a:pt x="75" y="0"/>
                  </a:lnTo>
                  <a:lnTo>
                    <a:pt x="15" y="15"/>
                  </a:lnTo>
                  <a:lnTo>
                    <a:pt x="0" y="61"/>
                  </a:lnTo>
                  <a:lnTo>
                    <a:pt x="30" y="92"/>
                  </a:lnTo>
                  <a:lnTo>
                    <a:pt x="45" y="77"/>
                  </a:lnTo>
                  <a:lnTo>
                    <a:pt x="104" y="123"/>
                  </a:lnTo>
                  <a:lnTo>
                    <a:pt x="89" y="154"/>
                  </a:lnTo>
                  <a:lnTo>
                    <a:pt x="119" y="169"/>
                  </a:lnTo>
                  <a:lnTo>
                    <a:pt x="149" y="154"/>
                  </a:lnTo>
                  <a:lnTo>
                    <a:pt x="149" y="123"/>
                  </a:lnTo>
                  <a:lnTo>
                    <a:pt x="164" y="92"/>
                  </a:lnTo>
                  <a:lnTo>
                    <a:pt x="134" y="92"/>
                  </a:lnTo>
                  <a:lnTo>
                    <a:pt x="134" y="61"/>
                  </a:lnTo>
                  <a:lnTo>
                    <a:pt x="119" y="46"/>
                  </a:lnTo>
                  <a:lnTo>
                    <a:pt x="119" y="61"/>
                  </a:lnTo>
                  <a:lnTo>
                    <a:pt x="89" y="61"/>
                  </a:lnTo>
                  <a:lnTo>
                    <a:pt x="89" y="15"/>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38" name="Freeform 76"/>
            <p:cNvSpPr>
              <a:spLocks/>
            </p:cNvSpPr>
            <p:nvPr/>
          </p:nvSpPr>
          <p:spPr bwMode="auto">
            <a:xfrm>
              <a:off x="564" y="2006"/>
              <a:ext cx="70" cy="315"/>
            </a:xfrm>
            <a:custGeom>
              <a:avLst/>
              <a:gdLst>
                <a:gd name="T0" fmla="*/ 1 w 165"/>
                <a:gd name="T1" fmla="*/ 14 h 830"/>
                <a:gd name="T2" fmla="*/ 1 w 165"/>
                <a:gd name="T3" fmla="*/ 14 h 830"/>
                <a:gd name="T4" fmla="*/ 1 w 165"/>
                <a:gd name="T5" fmla="*/ 14 h 830"/>
                <a:gd name="T6" fmla="*/ 3 w 165"/>
                <a:gd name="T7" fmla="*/ 16 h 830"/>
                <a:gd name="T8" fmla="*/ 3 w 165"/>
                <a:gd name="T9" fmla="*/ 17 h 830"/>
                <a:gd name="T10" fmla="*/ 5 w 165"/>
                <a:gd name="T11" fmla="*/ 17 h 830"/>
                <a:gd name="T12" fmla="*/ 4 w 165"/>
                <a:gd name="T13" fmla="*/ 17 h 830"/>
                <a:gd name="T14" fmla="*/ 6 w 165"/>
                <a:gd name="T15" fmla="*/ 16 h 830"/>
                <a:gd name="T16" fmla="*/ 4 w 165"/>
                <a:gd name="T17" fmla="*/ 16 h 830"/>
                <a:gd name="T18" fmla="*/ 3 w 165"/>
                <a:gd name="T19" fmla="*/ 16 h 830"/>
                <a:gd name="T20" fmla="*/ 3 w 165"/>
                <a:gd name="T21" fmla="*/ 16 h 830"/>
                <a:gd name="T22" fmla="*/ 3 w 165"/>
                <a:gd name="T23" fmla="*/ 13 h 830"/>
                <a:gd name="T24" fmla="*/ 3 w 165"/>
                <a:gd name="T25" fmla="*/ 13 h 830"/>
                <a:gd name="T26" fmla="*/ 3 w 165"/>
                <a:gd name="T27" fmla="*/ 13 h 830"/>
                <a:gd name="T28" fmla="*/ 1 w 165"/>
                <a:gd name="T29" fmla="*/ 10 h 830"/>
                <a:gd name="T30" fmla="*/ 2 w 165"/>
                <a:gd name="T31" fmla="*/ 9 h 830"/>
                <a:gd name="T32" fmla="*/ 1 w 165"/>
                <a:gd name="T33" fmla="*/ 8 h 830"/>
                <a:gd name="T34" fmla="*/ 2 w 165"/>
                <a:gd name="T35" fmla="*/ 8 h 830"/>
                <a:gd name="T36" fmla="*/ 2 w 165"/>
                <a:gd name="T37" fmla="*/ 7 h 830"/>
                <a:gd name="T38" fmla="*/ 1 w 165"/>
                <a:gd name="T39" fmla="*/ 6 h 830"/>
                <a:gd name="T40" fmla="*/ 1 w 165"/>
                <a:gd name="T41" fmla="*/ 5 h 830"/>
                <a:gd name="T42" fmla="*/ 2 w 165"/>
                <a:gd name="T43" fmla="*/ 5 h 830"/>
                <a:gd name="T44" fmla="*/ 3 w 165"/>
                <a:gd name="T45" fmla="*/ 4 h 830"/>
                <a:gd name="T46" fmla="*/ 2 w 165"/>
                <a:gd name="T47" fmla="*/ 3 h 830"/>
                <a:gd name="T48" fmla="*/ 3 w 165"/>
                <a:gd name="T49" fmla="*/ 3 h 830"/>
                <a:gd name="T50" fmla="*/ 3 w 165"/>
                <a:gd name="T51" fmla="*/ 3 h 830"/>
                <a:gd name="T52" fmla="*/ 3 w 165"/>
                <a:gd name="T53" fmla="*/ 2 h 830"/>
                <a:gd name="T54" fmla="*/ 1 w 165"/>
                <a:gd name="T55" fmla="*/ 1 h 830"/>
                <a:gd name="T56" fmla="*/ 1 w 165"/>
                <a:gd name="T57" fmla="*/ 0 h 830"/>
                <a:gd name="T58" fmla="*/ 0 w 165"/>
                <a:gd name="T59" fmla="*/ 0 h 830"/>
                <a:gd name="T60" fmla="*/ 0 w 165"/>
                <a:gd name="T61" fmla="*/ 0 h 830"/>
                <a:gd name="T62" fmla="*/ 0 w 165"/>
                <a:gd name="T63" fmla="*/ 1 h 830"/>
                <a:gd name="T64" fmla="*/ 0 w 165"/>
                <a:gd name="T65" fmla="*/ 4 h 830"/>
                <a:gd name="T66" fmla="*/ 0 w 165"/>
                <a:gd name="T67" fmla="*/ 5 h 830"/>
                <a:gd name="T68" fmla="*/ 1 w 165"/>
                <a:gd name="T69" fmla="*/ 5 h 830"/>
                <a:gd name="T70" fmla="*/ 1 w 165"/>
                <a:gd name="T71" fmla="*/ 6 h 830"/>
                <a:gd name="T72" fmla="*/ 1 w 165"/>
                <a:gd name="T73" fmla="*/ 7 h 830"/>
                <a:gd name="T74" fmla="*/ 0 w 165"/>
                <a:gd name="T75" fmla="*/ 9 h 830"/>
                <a:gd name="T76" fmla="*/ 0 w 165"/>
                <a:gd name="T77" fmla="*/ 10 h 830"/>
                <a:gd name="T78" fmla="*/ 0 w 165"/>
                <a:gd name="T79" fmla="*/ 11 h 830"/>
                <a:gd name="T80" fmla="*/ 1 w 165"/>
                <a:gd name="T81" fmla="*/ 11 h 830"/>
                <a:gd name="T82" fmla="*/ 1 w 165"/>
                <a:gd name="T83" fmla="*/ 11 h 830"/>
                <a:gd name="T84" fmla="*/ 2 w 165"/>
                <a:gd name="T85" fmla="*/ 13 h 830"/>
                <a:gd name="T86" fmla="*/ 1 w 165"/>
                <a:gd name="T87" fmla="*/ 13 h 830"/>
                <a:gd name="T88" fmla="*/ 1 w 165"/>
                <a:gd name="T89" fmla="*/ 14 h 8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5" h="830">
                  <a:moveTo>
                    <a:pt x="30" y="660"/>
                  </a:moveTo>
                  <a:lnTo>
                    <a:pt x="45" y="660"/>
                  </a:lnTo>
                  <a:lnTo>
                    <a:pt x="45" y="691"/>
                  </a:lnTo>
                  <a:lnTo>
                    <a:pt x="89" y="783"/>
                  </a:lnTo>
                  <a:lnTo>
                    <a:pt x="104" y="829"/>
                  </a:lnTo>
                  <a:lnTo>
                    <a:pt x="149" y="829"/>
                  </a:lnTo>
                  <a:lnTo>
                    <a:pt x="134" y="798"/>
                  </a:lnTo>
                  <a:lnTo>
                    <a:pt x="164" y="783"/>
                  </a:lnTo>
                  <a:lnTo>
                    <a:pt x="119" y="783"/>
                  </a:lnTo>
                  <a:lnTo>
                    <a:pt x="104" y="752"/>
                  </a:lnTo>
                  <a:lnTo>
                    <a:pt x="89" y="752"/>
                  </a:lnTo>
                  <a:lnTo>
                    <a:pt x="89" y="629"/>
                  </a:lnTo>
                  <a:lnTo>
                    <a:pt x="75" y="614"/>
                  </a:lnTo>
                  <a:lnTo>
                    <a:pt x="75" y="599"/>
                  </a:lnTo>
                  <a:lnTo>
                    <a:pt x="45" y="476"/>
                  </a:lnTo>
                  <a:lnTo>
                    <a:pt x="60" y="461"/>
                  </a:lnTo>
                  <a:lnTo>
                    <a:pt x="45" y="399"/>
                  </a:lnTo>
                  <a:lnTo>
                    <a:pt x="60" y="399"/>
                  </a:lnTo>
                  <a:lnTo>
                    <a:pt x="60" y="353"/>
                  </a:lnTo>
                  <a:lnTo>
                    <a:pt x="45" y="292"/>
                  </a:lnTo>
                  <a:lnTo>
                    <a:pt x="45" y="261"/>
                  </a:lnTo>
                  <a:lnTo>
                    <a:pt x="60" y="215"/>
                  </a:lnTo>
                  <a:lnTo>
                    <a:pt x="75" y="184"/>
                  </a:lnTo>
                  <a:lnTo>
                    <a:pt x="60" y="154"/>
                  </a:lnTo>
                  <a:lnTo>
                    <a:pt x="75" y="138"/>
                  </a:lnTo>
                  <a:lnTo>
                    <a:pt x="75" y="123"/>
                  </a:lnTo>
                  <a:lnTo>
                    <a:pt x="75" y="107"/>
                  </a:lnTo>
                  <a:lnTo>
                    <a:pt x="45" y="46"/>
                  </a:lnTo>
                  <a:lnTo>
                    <a:pt x="30" y="0"/>
                  </a:lnTo>
                  <a:lnTo>
                    <a:pt x="15" y="0"/>
                  </a:lnTo>
                  <a:lnTo>
                    <a:pt x="0" y="15"/>
                  </a:lnTo>
                  <a:lnTo>
                    <a:pt x="15" y="61"/>
                  </a:lnTo>
                  <a:lnTo>
                    <a:pt x="15" y="184"/>
                  </a:lnTo>
                  <a:lnTo>
                    <a:pt x="15" y="261"/>
                  </a:lnTo>
                  <a:lnTo>
                    <a:pt x="30" y="261"/>
                  </a:lnTo>
                  <a:lnTo>
                    <a:pt x="30" y="276"/>
                  </a:lnTo>
                  <a:lnTo>
                    <a:pt x="30" y="338"/>
                  </a:lnTo>
                  <a:lnTo>
                    <a:pt x="0" y="430"/>
                  </a:lnTo>
                  <a:lnTo>
                    <a:pt x="15" y="491"/>
                  </a:lnTo>
                  <a:lnTo>
                    <a:pt x="15" y="507"/>
                  </a:lnTo>
                  <a:lnTo>
                    <a:pt x="30" y="522"/>
                  </a:lnTo>
                  <a:lnTo>
                    <a:pt x="45" y="537"/>
                  </a:lnTo>
                  <a:lnTo>
                    <a:pt x="60" y="645"/>
                  </a:lnTo>
                  <a:lnTo>
                    <a:pt x="30" y="645"/>
                  </a:lnTo>
                  <a:lnTo>
                    <a:pt x="30" y="660"/>
                  </a:lnTo>
                </a:path>
              </a:pathLst>
            </a:custGeom>
            <a:solidFill>
              <a:srgbClr val="C0C0C0"/>
            </a:solidFill>
            <a:ln w="1270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GB" smtClean="0">
                <a:solidFill>
                  <a:srgbClr val="FFFFFF"/>
                </a:solidFill>
                <a:latin typeface="Arial"/>
                <a:cs typeface="Arial"/>
              </a:endParaRPr>
            </a:p>
          </p:txBody>
        </p:sp>
        <p:sp>
          <p:nvSpPr>
            <p:cNvPr id="97739" name="Freeform 77"/>
            <p:cNvSpPr>
              <a:spLocks/>
            </p:cNvSpPr>
            <p:nvPr/>
          </p:nvSpPr>
          <p:spPr bwMode="auto">
            <a:xfrm>
              <a:off x="628" y="2309"/>
              <a:ext cx="13" cy="23"/>
            </a:xfrm>
            <a:custGeom>
              <a:avLst/>
              <a:gdLst>
                <a:gd name="T0" fmla="*/ 1 w 30"/>
                <a:gd name="T1" fmla="*/ 0 h 62"/>
                <a:gd name="T2" fmla="*/ 0 w 30"/>
                <a:gd name="T3" fmla="*/ 0 h 62"/>
                <a:gd name="T4" fmla="*/ 0 w 30"/>
                <a:gd name="T5" fmla="*/ 0 h 62"/>
                <a:gd name="T6" fmla="*/ 0 w 30"/>
                <a:gd name="T7" fmla="*/ 0 h 62"/>
                <a:gd name="T8" fmla="*/ 0 w 30"/>
                <a:gd name="T9" fmla="*/ 1 h 62"/>
                <a:gd name="T10" fmla="*/ 0 w 30"/>
                <a:gd name="T11" fmla="*/ 1 h 62"/>
                <a:gd name="T12" fmla="*/ 1 w 30"/>
                <a:gd name="T13" fmla="*/ 1 h 62"/>
                <a:gd name="T14" fmla="*/ 1 w 30"/>
                <a:gd name="T15" fmla="*/ 0 h 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62">
                  <a:moveTo>
                    <a:pt x="29" y="15"/>
                  </a:moveTo>
                  <a:lnTo>
                    <a:pt x="15" y="0"/>
                  </a:lnTo>
                  <a:lnTo>
                    <a:pt x="0" y="15"/>
                  </a:lnTo>
                  <a:lnTo>
                    <a:pt x="0" y="31"/>
                  </a:lnTo>
                  <a:lnTo>
                    <a:pt x="0" y="46"/>
                  </a:lnTo>
                  <a:lnTo>
                    <a:pt x="0" y="61"/>
                  </a:lnTo>
                  <a:lnTo>
                    <a:pt x="29" y="61"/>
                  </a:lnTo>
                  <a:lnTo>
                    <a:pt x="29" y="15"/>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GB" smtClean="0">
                <a:solidFill>
                  <a:srgbClr val="FFFFFF"/>
                </a:solidFill>
                <a:latin typeface="Arial"/>
                <a:cs typeface="Arial"/>
              </a:endParaRPr>
            </a:p>
          </p:txBody>
        </p:sp>
        <p:sp>
          <p:nvSpPr>
            <p:cNvPr id="97740" name="Freeform 78"/>
            <p:cNvSpPr>
              <a:spLocks/>
            </p:cNvSpPr>
            <p:nvPr/>
          </p:nvSpPr>
          <p:spPr bwMode="auto">
            <a:xfrm>
              <a:off x="609" y="2325"/>
              <a:ext cx="19" cy="12"/>
            </a:xfrm>
            <a:custGeom>
              <a:avLst/>
              <a:gdLst>
                <a:gd name="T0" fmla="*/ 1 w 45"/>
                <a:gd name="T1" fmla="*/ 0 h 31"/>
                <a:gd name="T2" fmla="*/ 0 w 45"/>
                <a:gd name="T3" fmla="*/ 0 h 31"/>
                <a:gd name="T4" fmla="*/ 1 w 45"/>
                <a:gd name="T5" fmla="*/ 1 h 31"/>
                <a:gd name="T6" fmla="*/ 1 w 45"/>
                <a:gd name="T7" fmla="*/ 1 h 31"/>
                <a:gd name="T8" fmla="*/ 1 w 45"/>
                <a:gd name="T9" fmla="*/ 0 h 31"/>
                <a:gd name="T10" fmla="*/ 1 w 45"/>
                <a:gd name="T11" fmla="*/ 0 h 31"/>
                <a:gd name="T12" fmla="*/ 1 w 45"/>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1">
                  <a:moveTo>
                    <a:pt x="29" y="0"/>
                  </a:moveTo>
                  <a:lnTo>
                    <a:pt x="0" y="0"/>
                  </a:lnTo>
                  <a:lnTo>
                    <a:pt x="29" y="30"/>
                  </a:lnTo>
                  <a:lnTo>
                    <a:pt x="44" y="30"/>
                  </a:lnTo>
                  <a:lnTo>
                    <a:pt x="44" y="15"/>
                  </a:lnTo>
                  <a:lnTo>
                    <a:pt x="44" y="0"/>
                  </a:lnTo>
                  <a:lnTo>
                    <a:pt x="29" y="0"/>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GB" smtClean="0">
                <a:solidFill>
                  <a:srgbClr val="FFFFFF"/>
                </a:solidFill>
                <a:latin typeface="Arial"/>
                <a:cs typeface="Arial"/>
              </a:endParaRPr>
            </a:p>
          </p:txBody>
        </p:sp>
        <p:sp>
          <p:nvSpPr>
            <p:cNvPr id="97741" name="Freeform 79"/>
            <p:cNvSpPr>
              <a:spLocks/>
            </p:cNvSpPr>
            <p:nvPr/>
          </p:nvSpPr>
          <p:spPr bwMode="auto">
            <a:xfrm>
              <a:off x="576" y="2268"/>
              <a:ext cx="8" cy="12"/>
            </a:xfrm>
            <a:custGeom>
              <a:avLst/>
              <a:gdLst>
                <a:gd name="T0" fmla="*/ 0 w 17"/>
                <a:gd name="T1" fmla="*/ 0 h 32"/>
                <a:gd name="T2" fmla="*/ 0 w 17"/>
                <a:gd name="T3" fmla="*/ 1 h 32"/>
                <a:gd name="T4" fmla="*/ 1 w 17"/>
                <a:gd name="T5" fmla="*/ 1 h 32"/>
                <a:gd name="T6" fmla="*/ 1 w 17"/>
                <a:gd name="T7" fmla="*/ 0 h 32"/>
                <a:gd name="T8" fmla="*/ 0 w 17"/>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2">
                  <a:moveTo>
                    <a:pt x="0" y="0"/>
                  </a:moveTo>
                  <a:lnTo>
                    <a:pt x="0" y="31"/>
                  </a:lnTo>
                  <a:lnTo>
                    <a:pt x="16" y="31"/>
                  </a:lnTo>
                  <a:lnTo>
                    <a:pt x="16" y="0"/>
                  </a:lnTo>
                  <a:lnTo>
                    <a:pt x="0" y="0"/>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GB" smtClean="0">
                <a:solidFill>
                  <a:srgbClr val="FFFFFF"/>
                </a:solidFill>
                <a:latin typeface="Arial"/>
                <a:cs typeface="Arial"/>
              </a:endParaRPr>
            </a:p>
          </p:txBody>
        </p:sp>
        <p:sp>
          <p:nvSpPr>
            <p:cNvPr id="97742" name="Freeform 80"/>
            <p:cNvSpPr>
              <a:spLocks/>
            </p:cNvSpPr>
            <p:nvPr/>
          </p:nvSpPr>
          <p:spPr bwMode="auto">
            <a:xfrm>
              <a:off x="576" y="2227"/>
              <a:ext cx="8" cy="12"/>
            </a:xfrm>
            <a:custGeom>
              <a:avLst/>
              <a:gdLst>
                <a:gd name="T0" fmla="*/ 0 w 17"/>
                <a:gd name="T1" fmla="*/ 0 h 32"/>
                <a:gd name="T2" fmla="*/ 1 w 17"/>
                <a:gd name="T3" fmla="*/ 1 h 32"/>
                <a:gd name="T4" fmla="*/ 0 w 17"/>
                <a:gd name="T5" fmla="*/ 1 h 32"/>
                <a:gd name="T6" fmla="*/ 0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0" y="0"/>
                  </a:moveTo>
                  <a:lnTo>
                    <a:pt x="16" y="31"/>
                  </a:lnTo>
                  <a:lnTo>
                    <a:pt x="0" y="31"/>
                  </a:lnTo>
                  <a:lnTo>
                    <a:pt x="0" y="0"/>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GB" smtClean="0">
                <a:solidFill>
                  <a:srgbClr val="FFFFFF"/>
                </a:solidFill>
                <a:latin typeface="Arial"/>
                <a:cs typeface="Arial"/>
              </a:endParaRPr>
            </a:p>
          </p:txBody>
        </p:sp>
        <p:sp>
          <p:nvSpPr>
            <p:cNvPr id="97743" name="Freeform 81"/>
            <p:cNvSpPr>
              <a:spLocks/>
            </p:cNvSpPr>
            <p:nvPr/>
          </p:nvSpPr>
          <p:spPr bwMode="auto">
            <a:xfrm>
              <a:off x="571" y="2210"/>
              <a:ext cx="7" cy="11"/>
            </a:xfrm>
            <a:custGeom>
              <a:avLst/>
              <a:gdLst>
                <a:gd name="T0" fmla="*/ 0 w 17"/>
                <a:gd name="T1" fmla="*/ 0 h 31"/>
                <a:gd name="T2" fmla="*/ 0 w 17"/>
                <a:gd name="T3" fmla="*/ 0 h 31"/>
                <a:gd name="T4" fmla="*/ 0 w 17"/>
                <a:gd name="T5" fmla="*/ 0 h 31"/>
                <a:gd name="T6" fmla="*/ 0 w 17"/>
                <a:gd name="T7" fmla="*/ 0 h 31"/>
                <a:gd name="T8" fmla="*/ 0 w 1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1">
                  <a:moveTo>
                    <a:pt x="0" y="0"/>
                  </a:moveTo>
                  <a:lnTo>
                    <a:pt x="0" y="30"/>
                  </a:lnTo>
                  <a:lnTo>
                    <a:pt x="16" y="30"/>
                  </a:lnTo>
                  <a:lnTo>
                    <a:pt x="16" y="15"/>
                  </a:lnTo>
                  <a:lnTo>
                    <a:pt x="0" y="0"/>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GB" smtClean="0">
                <a:solidFill>
                  <a:srgbClr val="FFFFFF"/>
                </a:solidFill>
                <a:latin typeface="Arial"/>
                <a:cs typeface="Arial"/>
              </a:endParaRPr>
            </a:p>
          </p:txBody>
        </p:sp>
        <p:sp>
          <p:nvSpPr>
            <p:cNvPr id="97744" name="Freeform 82"/>
            <p:cNvSpPr>
              <a:spLocks/>
            </p:cNvSpPr>
            <p:nvPr/>
          </p:nvSpPr>
          <p:spPr bwMode="auto">
            <a:xfrm>
              <a:off x="597" y="2309"/>
              <a:ext cx="6" cy="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0" y="16"/>
                  </a:lnTo>
                  <a:lnTo>
                    <a:pt x="0" y="0"/>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GB" smtClean="0">
                <a:solidFill>
                  <a:srgbClr val="FFFFFF"/>
                </a:solidFill>
                <a:latin typeface="Arial"/>
                <a:cs typeface="Arial"/>
              </a:endParaRPr>
            </a:p>
          </p:txBody>
        </p:sp>
        <p:sp>
          <p:nvSpPr>
            <p:cNvPr id="97745" name="Freeform 83"/>
            <p:cNvSpPr>
              <a:spLocks/>
            </p:cNvSpPr>
            <p:nvPr/>
          </p:nvSpPr>
          <p:spPr bwMode="auto">
            <a:xfrm>
              <a:off x="641" y="2337"/>
              <a:ext cx="6"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16" y="0"/>
                  </a:lnTo>
                  <a:lnTo>
                    <a:pt x="0" y="0"/>
                  </a:lnTo>
                </a:path>
              </a:pathLst>
            </a:custGeom>
            <a:solidFill>
              <a:srgbClr val="00FF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46" name="Freeform 84"/>
            <p:cNvSpPr>
              <a:spLocks/>
            </p:cNvSpPr>
            <p:nvPr/>
          </p:nvSpPr>
          <p:spPr bwMode="auto">
            <a:xfrm>
              <a:off x="961" y="1320"/>
              <a:ext cx="64" cy="41"/>
            </a:xfrm>
            <a:custGeom>
              <a:avLst/>
              <a:gdLst>
                <a:gd name="T0" fmla="*/ 4 w 150"/>
                <a:gd name="T1" fmla="*/ 0 h 109"/>
                <a:gd name="T2" fmla="*/ 4 w 150"/>
                <a:gd name="T3" fmla="*/ 1 h 109"/>
                <a:gd name="T4" fmla="*/ 3 w 150"/>
                <a:gd name="T5" fmla="*/ 0 h 109"/>
                <a:gd name="T6" fmla="*/ 1 w 150"/>
                <a:gd name="T7" fmla="*/ 1 h 109"/>
                <a:gd name="T8" fmla="*/ 1 w 150"/>
                <a:gd name="T9" fmla="*/ 0 h 109"/>
                <a:gd name="T10" fmla="*/ 0 w 150"/>
                <a:gd name="T11" fmla="*/ 0 h 109"/>
                <a:gd name="T12" fmla="*/ 0 w 150"/>
                <a:gd name="T13" fmla="*/ 1 h 109"/>
                <a:gd name="T14" fmla="*/ 0 w 150"/>
                <a:gd name="T15" fmla="*/ 1 h 109"/>
                <a:gd name="T16" fmla="*/ 1 w 150"/>
                <a:gd name="T17" fmla="*/ 1 h 109"/>
                <a:gd name="T18" fmla="*/ 0 w 150"/>
                <a:gd name="T19" fmla="*/ 1 h 109"/>
                <a:gd name="T20" fmla="*/ 0 w 150"/>
                <a:gd name="T21" fmla="*/ 1 h 109"/>
                <a:gd name="T22" fmla="*/ 1 w 150"/>
                <a:gd name="T23" fmla="*/ 2 h 109"/>
                <a:gd name="T24" fmla="*/ 0 w 150"/>
                <a:gd name="T25" fmla="*/ 2 h 109"/>
                <a:gd name="T26" fmla="*/ 1 w 150"/>
                <a:gd name="T27" fmla="*/ 2 h 109"/>
                <a:gd name="T28" fmla="*/ 3 w 150"/>
                <a:gd name="T29" fmla="*/ 2 h 109"/>
                <a:gd name="T30" fmla="*/ 3 w 150"/>
                <a:gd name="T31" fmla="*/ 2 h 109"/>
                <a:gd name="T32" fmla="*/ 4 w 150"/>
                <a:gd name="T33" fmla="*/ 2 h 109"/>
                <a:gd name="T34" fmla="*/ 5 w 150"/>
                <a:gd name="T35" fmla="*/ 1 h 109"/>
                <a:gd name="T36" fmla="*/ 5 w 150"/>
                <a:gd name="T37" fmla="*/ 1 h 109"/>
                <a:gd name="T38" fmla="*/ 4 w 150"/>
                <a:gd name="T39" fmla="*/ 1 h 109"/>
                <a:gd name="T40" fmla="*/ 4 w 150"/>
                <a:gd name="T41" fmla="*/ 0 h 1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0" h="109">
                  <a:moveTo>
                    <a:pt x="119" y="0"/>
                  </a:moveTo>
                  <a:lnTo>
                    <a:pt x="119" y="31"/>
                  </a:lnTo>
                  <a:lnTo>
                    <a:pt x="75" y="15"/>
                  </a:lnTo>
                  <a:lnTo>
                    <a:pt x="45" y="31"/>
                  </a:lnTo>
                  <a:lnTo>
                    <a:pt x="45" y="15"/>
                  </a:lnTo>
                  <a:lnTo>
                    <a:pt x="15" y="0"/>
                  </a:lnTo>
                  <a:lnTo>
                    <a:pt x="0" y="31"/>
                  </a:lnTo>
                  <a:lnTo>
                    <a:pt x="15" y="31"/>
                  </a:lnTo>
                  <a:lnTo>
                    <a:pt x="30" y="31"/>
                  </a:lnTo>
                  <a:lnTo>
                    <a:pt x="15" y="46"/>
                  </a:lnTo>
                  <a:lnTo>
                    <a:pt x="0" y="62"/>
                  </a:lnTo>
                  <a:lnTo>
                    <a:pt x="30" y="77"/>
                  </a:lnTo>
                  <a:lnTo>
                    <a:pt x="15" y="93"/>
                  </a:lnTo>
                  <a:lnTo>
                    <a:pt x="45" y="93"/>
                  </a:lnTo>
                  <a:lnTo>
                    <a:pt x="75" y="108"/>
                  </a:lnTo>
                  <a:lnTo>
                    <a:pt x="104" y="93"/>
                  </a:lnTo>
                  <a:lnTo>
                    <a:pt x="134" y="77"/>
                  </a:lnTo>
                  <a:lnTo>
                    <a:pt x="149" y="46"/>
                  </a:lnTo>
                  <a:lnTo>
                    <a:pt x="149" y="31"/>
                  </a:lnTo>
                  <a:lnTo>
                    <a:pt x="134" y="31"/>
                  </a:lnTo>
                  <a:lnTo>
                    <a:pt x="119"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47" name="Freeform 85"/>
            <p:cNvSpPr>
              <a:spLocks/>
            </p:cNvSpPr>
            <p:nvPr/>
          </p:nvSpPr>
          <p:spPr bwMode="auto">
            <a:xfrm>
              <a:off x="968" y="1751"/>
              <a:ext cx="51" cy="35"/>
            </a:xfrm>
            <a:custGeom>
              <a:avLst/>
              <a:gdLst>
                <a:gd name="T0" fmla="*/ 0 w 120"/>
                <a:gd name="T1" fmla="*/ 1 h 93"/>
                <a:gd name="T2" fmla="*/ 1 w 120"/>
                <a:gd name="T3" fmla="*/ 1 h 93"/>
                <a:gd name="T4" fmla="*/ 2 w 120"/>
                <a:gd name="T5" fmla="*/ 1 h 93"/>
                <a:gd name="T6" fmla="*/ 0 w 120"/>
                <a:gd name="T7" fmla="*/ 1 h 93"/>
                <a:gd name="T8" fmla="*/ 0 w 120"/>
                <a:gd name="T9" fmla="*/ 2 h 93"/>
                <a:gd name="T10" fmla="*/ 1 w 120"/>
                <a:gd name="T11" fmla="*/ 2 h 93"/>
                <a:gd name="T12" fmla="*/ 3 w 120"/>
                <a:gd name="T13" fmla="*/ 2 h 93"/>
                <a:gd name="T14" fmla="*/ 4 w 120"/>
                <a:gd name="T15" fmla="*/ 2 h 93"/>
                <a:gd name="T16" fmla="*/ 3 w 120"/>
                <a:gd name="T17" fmla="*/ 1 h 93"/>
                <a:gd name="T18" fmla="*/ 3 w 120"/>
                <a:gd name="T19" fmla="*/ 0 h 93"/>
                <a:gd name="T20" fmla="*/ 2 w 120"/>
                <a:gd name="T21" fmla="*/ 0 h 93"/>
                <a:gd name="T22" fmla="*/ 1 w 120"/>
                <a:gd name="T23" fmla="*/ 0 h 93"/>
                <a:gd name="T24" fmla="*/ 0 w 120"/>
                <a:gd name="T25" fmla="*/ 1 h 93"/>
                <a:gd name="T26" fmla="*/ 0 w 120"/>
                <a:gd name="T27" fmla="*/ 1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0" h="93">
                  <a:moveTo>
                    <a:pt x="15" y="46"/>
                  </a:moveTo>
                  <a:lnTo>
                    <a:pt x="45" y="46"/>
                  </a:lnTo>
                  <a:lnTo>
                    <a:pt x="60" y="61"/>
                  </a:lnTo>
                  <a:lnTo>
                    <a:pt x="15" y="61"/>
                  </a:lnTo>
                  <a:lnTo>
                    <a:pt x="15" y="77"/>
                  </a:lnTo>
                  <a:lnTo>
                    <a:pt x="45" y="77"/>
                  </a:lnTo>
                  <a:lnTo>
                    <a:pt x="74" y="77"/>
                  </a:lnTo>
                  <a:lnTo>
                    <a:pt x="119" y="92"/>
                  </a:lnTo>
                  <a:lnTo>
                    <a:pt x="104" y="46"/>
                  </a:lnTo>
                  <a:lnTo>
                    <a:pt x="89" y="15"/>
                  </a:lnTo>
                  <a:lnTo>
                    <a:pt x="60" y="0"/>
                  </a:lnTo>
                  <a:lnTo>
                    <a:pt x="30" y="15"/>
                  </a:lnTo>
                  <a:lnTo>
                    <a:pt x="0" y="46"/>
                  </a:lnTo>
                  <a:lnTo>
                    <a:pt x="15" y="46"/>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48" name="Freeform 86"/>
            <p:cNvSpPr>
              <a:spLocks/>
            </p:cNvSpPr>
            <p:nvPr/>
          </p:nvSpPr>
          <p:spPr bwMode="auto">
            <a:xfrm>
              <a:off x="1019" y="1809"/>
              <a:ext cx="26" cy="34"/>
            </a:xfrm>
            <a:custGeom>
              <a:avLst/>
              <a:gdLst>
                <a:gd name="T0" fmla="*/ 2 w 61"/>
                <a:gd name="T1" fmla="*/ 1 h 93"/>
                <a:gd name="T2" fmla="*/ 2 w 61"/>
                <a:gd name="T3" fmla="*/ 1 h 93"/>
                <a:gd name="T4" fmla="*/ 2 w 61"/>
                <a:gd name="T5" fmla="*/ 0 h 93"/>
                <a:gd name="T6" fmla="*/ 1 w 61"/>
                <a:gd name="T7" fmla="*/ 0 h 93"/>
                <a:gd name="T8" fmla="*/ 1 w 61"/>
                <a:gd name="T9" fmla="*/ 0 h 93"/>
                <a:gd name="T10" fmla="*/ 0 w 61"/>
                <a:gd name="T11" fmla="*/ 0 h 93"/>
                <a:gd name="T12" fmla="*/ 0 w 61"/>
                <a:gd name="T13" fmla="*/ 1 h 93"/>
                <a:gd name="T14" fmla="*/ 2 w 61"/>
                <a:gd name="T15" fmla="*/ 1 h 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 h="93">
                  <a:moveTo>
                    <a:pt x="60" y="92"/>
                  </a:moveTo>
                  <a:lnTo>
                    <a:pt x="60" y="46"/>
                  </a:lnTo>
                  <a:lnTo>
                    <a:pt x="60" y="15"/>
                  </a:lnTo>
                  <a:lnTo>
                    <a:pt x="45" y="31"/>
                  </a:lnTo>
                  <a:lnTo>
                    <a:pt x="30" y="15"/>
                  </a:lnTo>
                  <a:lnTo>
                    <a:pt x="15" y="0"/>
                  </a:lnTo>
                  <a:lnTo>
                    <a:pt x="0" y="46"/>
                  </a:lnTo>
                  <a:lnTo>
                    <a:pt x="60" y="92"/>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49" name="Freeform 87"/>
            <p:cNvSpPr>
              <a:spLocks/>
            </p:cNvSpPr>
            <p:nvPr/>
          </p:nvSpPr>
          <p:spPr bwMode="auto">
            <a:xfrm>
              <a:off x="1045" y="1791"/>
              <a:ext cx="39" cy="52"/>
            </a:xfrm>
            <a:custGeom>
              <a:avLst/>
              <a:gdLst>
                <a:gd name="T0" fmla="*/ 3 w 91"/>
                <a:gd name="T1" fmla="*/ 2 h 139"/>
                <a:gd name="T2" fmla="*/ 3 w 91"/>
                <a:gd name="T3" fmla="*/ 2 h 139"/>
                <a:gd name="T4" fmla="*/ 3 w 91"/>
                <a:gd name="T5" fmla="*/ 1 h 139"/>
                <a:gd name="T6" fmla="*/ 2 w 91"/>
                <a:gd name="T7" fmla="*/ 1 h 139"/>
                <a:gd name="T8" fmla="*/ 1 w 91"/>
                <a:gd name="T9" fmla="*/ 0 h 139"/>
                <a:gd name="T10" fmla="*/ 1 w 91"/>
                <a:gd name="T11" fmla="*/ 0 h 139"/>
                <a:gd name="T12" fmla="*/ 0 w 91"/>
                <a:gd name="T13" fmla="*/ 0 h 139"/>
                <a:gd name="T14" fmla="*/ 0 w 91"/>
                <a:gd name="T15" fmla="*/ 1 h 139"/>
                <a:gd name="T16" fmla="*/ 0 w 91"/>
                <a:gd name="T17" fmla="*/ 2 h 139"/>
                <a:gd name="T18" fmla="*/ 0 w 91"/>
                <a:gd name="T19" fmla="*/ 3 h 139"/>
                <a:gd name="T20" fmla="*/ 3 w 91"/>
                <a:gd name="T21" fmla="*/ 2 h 139"/>
                <a:gd name="T22" fmla="*/ 3 w 91"/>
                <a:gd name="T23" fmla="*/ 2 h 1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 h="139">
                  <a:moveTo>
                    <a:pt x="90" y="123"/>
                  </a:moveTo>
                  <a:lnTo>
                    <a:pt x="90" y="92"/>
                  </a:lnTo>
                  <a:lnTo>
                    <a:pt x="90" y="46"/>
                  </a:lnTo>
                  <a:lnTo>
                    <a:pt x="60" y="46"/>
                  </a:lnTo>
                  <a:lnTo>
                    <a:pt x="45" y="15"/>
                  </a:lnTo>
                  <a:lnTo>
                    <a:pt x="30" y="0"/>
                  </a:lnTo>
                  <a:lnTo>
                    <a:pt x="0" y="15"/>
                  </a:lnTo>
                  <a:lnTo>
                    <a:pt x="0" y="61"/>
                  </a:lnTo>
                  <a:lnTo>
                    <a:pt x="0" y="92"/>
                  </a:lnTo>
                  <a:lnTo>
                    <a:pt x="0" y="138"/>
                  </a:lnTo>
                  <a:lnTo>
                    <a:pt x="75" y="107"/>
                  </a:lnTo>
                  <a:lnTo>
                    <a:pt x="90" y="123"/>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50" name="Freeform 88"/>
            <p:cNvSpPr>
              <a:spLocks/>
            </p:cNvSpPr>
            <p:nvPr/>
          </p:nvSpPr>
          <p:spPr bwMode="auto">
            <a:xfrm>
              <a:off x="1005" y="1803"/>
              <a:ext cx="20" cy="24"/>
            </a:xfrm>
            <a:custGeom>
              <a:avLst/>
              <a:gdLst>
                <a:gd name="T0" fmla="*/ 1 w 47"/>
                <a:gd name="T1" fmla="*/ 1 h 62"/>
                <a:gd name="T2" fmla="*/ 2 w 47"/>
                <a:gd name="T3" fmla="*/ 0 h 62"/>
                <a:gd name="T4" fmla="*/ 1 w 47"/>
                <a:gd name="T5" fmla="*/ 0 h 62"/>
                <a:gd name="T6" fmla="*/ 0 w 47"/>
                <a:gd name="T7" fmla="*/ 0 h 62"/>
                <a:gd name="T8" fmla="*/ 0 w 47"/>
                <a:gd name="T9" fmla="*/ 0 h 62"/>
                <a:gd name="T10" fmla="*/ 0 w 47"/>
                <a:gd name="T11" fmla="*/ 1 h 62"/>
                <a:gd name="T12" fmla="*/ 1 w 47"/>
                <a:gd name="T13" fmla="*/ 1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62">
                  <a:moveTo>
                    <a:pt x="30" y="61"/>
                  </a:moveTo>
                  <a:lnTo>
                    <a:pt x="46" y="15"/>
                  </a:lnTo>
                  <a:lnTo>
                    <a:pt x="30" y="0"/>
                  </a:lnTo>
                  <a:lnTo>
                    <a:pt x="0" y="0"/>
                  </a:lnTo>
                  <a:lnTo>
                    <a:pt x="0" y="15"/>
                  </a:lnTo>
                  <a:lnTo>
                    <a:pt x="0" y="46"/>
                  </a:lnTo>
                  <a:lnTo>
                    <a:pt x="30" y="61"/>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51" name="Freeform 89"/>
            <p:cNvSpPr>
              <a:spLocks/>
            </p:cNvSpPr>
            <p:nvPr/>
          </p:nvSpPr>
          <p:spPr bwMode="auto">
            <a:xfrm>
              <a:off x="986" y="1780"/>
              <a:ext cx="59" cy="41"/>
            </a:xfrm>
            <a:custGeom>
              <a:avLst/>
              <a:gdLst>
                <a:gd name="T0" fmla="*/ 2 w 136"/>
                <a:gd name="T1" fmla="*/ 2 h 109"/>
                <a:gd name="T2" fmla="*/ 2 w 136"/>
                <a:gd name="T3" fmla="*/ 1 h 109"/>
                <a:gd name="T4" fmla="*/ 3 w 136"/>
                <a:gd name="T5" fmla="*/ 1 h 109"/>
                <a:gd name="T6" fmla="*/ 3 w 136"/>
                <a:gd name="T7" fmla="*/ 2 h 109"/>
                <a:gd name="T8" fmla="*/ 4 w 136"/>
                <a:gd name="T9" fmla="*/ 2 h 109"/>
                <a:gd name="T10" fmla="*/ 4 w 136"/>
                <a:gd name="T11" fmla="*/ 2 h 109"/>
                <a:gd name="T12" fmla="*/ 5 w 136"/>
                <a:gd name="T13" fmla="*/ 2 h 109"/>
                <a:gd name="T14" fmla="*/ 5 w 136"/>
                <a:gd name="T15" fmla="*/ 1 h 109"/>
                <a:gd name="T16" fmla="*/ 4 w 136"/>
                <a:gd name="T17" fmla="*/ 0 h 109"/>
                <a:gd name="T18" fmla="*/ 3 w 136"/>
                <a:gd name="T19" fmla="*/ 0 h 109"/>
                <a:gd name="T20" fmla="*/ 1 w 136"/>
                <a:gd name="T21" fmla="*/ 0 h 109"/>
                <a:gd name="T22" fmla="*/ 1 w 136"/>
                <a:gd name="T23" fmla="*/ 0 h 109"/>
                <a:gd name="T24" fmla="*/ 0 w 136"/>
                <a:gd name="T25" fmla="*/ 1 h 109"/>
                <a:gd name="T26" fmla="*/ 2 w 136"/>
                <a:gd name="T27" fmla="*/ 2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6" h="109">
                  <a:moveTo>
                    <a:pt x="45" y="77"/>
                  </a:moveTo>
                  <a:lnTo>
                    <a:pt x="45" y="62"/>
                  </a:lnTo>
                  <a:lnTo>
                    <a:pt x="75" y="62"/>
                  </a:lnTo>
                  <a:lnTo>
                    <a:pt x="90" y="77"/>
                  </a:lnTo>
                  <a:lnTo>
                    <a:pt x="105" y="93"/>
                  </a:lnTo>
                  <a:lnTo>
                    <a:pt x="120" y="108"/>
                  </a:lnTo>
                  <a:lnTo>
                    <a:pt x="135" y="93"/>
                  </a:lnTo>
                  <a:lnTo>
                    <a:pt x="135" y="46"/>
                  </a:lnTo>
                  <a:lnTo>
                    <a:pt x="105" y="15"/>
                  </a:lnTo>
                  <a:lnTo>
                    <a:pt x="75" y="15"/>
                  </a:lnTo>
                  <a:lnTo>
                    <a:pt x="30" y="0"/>
                  </a:lnTo>
                  <a:lnTo>
                    <a:pt x="30" y="15"/>
                  </a:lnTo>
                  <a:lnTo>
                    <a:pt x="0" y="31"/>
                  </a:lnTo>
                  <a:lnTo>
                    <a:pt x="45" y="77"/>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52" name="Freeform 90"/>
            <p:cNvSpPr>
              <a:spLocks/>
            </p:cNvSpPr>
            <p:nvPr/>
          </p:nvSpPr>
          <p:spPr bwMode="auto">
            <a:xfrm>
              <a:off x="973" y="1780"/>
              <a:ext cx="27" cy="11"/>
            </a:xfrm>
            <a:custGeom>
              <a:avLst/>
              <a:gdLst>
                <a:gd name="T0" fmla="*/ 1 w 61"/>
                <a:gd name="T1" fmla="*/ 0 h 32"/>
                <a:gd name="T2" fmla="*/ 2 w 61"/>
                <a:gd name="T3" fmla="*/ 0 h 32"/>
                <a:gd name="T4" fmla="*/ 2 w 61"/>
                <a:gd name="T5" fmla="*/ 0 h 32"/>
                <a:gd name="T6" fmla="*/ 1 w 61"/>
                <a:gd name="T7" fmla="*/ 0 h 32"/>
                <a:gd name="T8" fmla="*/ 0 w 61"/>
                <a:gd name="T9" fmla="*/ 0 h 32"/>
                <a:gd name="T10" fmla="*/ 0 w 61"/>
                <a:gd name="T11" fmla="*/ 0 h 32"/>
                <a:gd name="T12" fmla="*/ 1 w 61"/>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32">
                  <a:moveTo>
                    <a:pt x="30" y="31"/>
                  </a:moveTo>
                  <a:lnTo>
                    <a:pt x="60" y="16"/>
                  </a:lnTo>
                  <a:lnTo>
                    <a:pt x="60" y="0"/>
                  </a:lnTo>
                  <a:lnTo>
                    <a:pt x="30" y="0"/>
                  </a:lnTo>
                  <a:lnTo>
                    <a:pt x="0" y="0"/>
                  </a:lnTo>
                  <a:lnTo>
                    <a:pt x="15" y="31"/>
                  </a:lnTo>
                  <a:lnTo>
                    <a:pt x="30" y="31"/>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53" name="Freeform 91"/>
            <p:cNvSpPr>
              <a:spLocks/>
            </p:cNvSpPr>
            <p:nvPr/>
          </p:nvSpPr>
          <p:spPr bwMode="auto">
            <a:xfrm>
              <a:off x="973" y="1768"/>
              <a:ext cx="21" cy="6"/>
            </a:xfrm>
            <a:custGeom>
              <a:avLst/>
              <a:gdLst>
                <a:gd name="T0" fmla="*/ 0 w 46"/>
                <a:gd name="T1" fmla="*/ 0 h 17"/>
                <a:gd name="T2" fmla="*/ 0 w 46"/>
                <a:gd name="T3" fmla="*/ 0 h 17"/>
                <a:gd name="T4" fmla="*/ 2 w 46"/>
                <a:gd name="T5" fmla="*/ 0 h 17"/>
                <a:gd name="T6" fmla="*/ 1 w 46"/>
                <a:gd name="T7" fmla="*/ 0 h 17"/>
                <a:gd name="T8" fmla="*/ 0 w 46"/>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7">
                  <a:moveTo>
                    <a:pt x="0" y="0"/>
                  </a:moveTo>
                  <a:lnTo>
                    <a:pt x="0" y="16"/>
                  </a:lnTo>
                  <a:lnTo>
                    <a:pt x="45" y="16"/>
                  </a:lnTo>
                  <a:lnTo>
                    <a:pt x="30" y="0"/>
                  </a:lnTo>
                  <a:lnTo>
                    <a:pt x="0" y="0"/>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54" name="Freeform 92"/>
            <p:cNvSpPr>
              <a:spLocks/>
            </p:cNvSpPr>
            <p:nvPr/>
          </p:nvSpPr>
          <p:spPr bwMode="auto">
            <a:xfrm>
              <a:off x="980" y="1668"/>
              <a:ext cx="91" cy="100"/>
            </a:xfrm>
            <a:custGeom>
              <a:avLst/>
              <a:gdLst>
                <a:gd name="T0" fmla="*/ 0 w 210"/>
                <a:gd name="T1" fmla="*/ 5 h 263"/>
                <a:gd name="T2" fmla="*/ 1 w 210"/>
                <a:gd name="T3" fmla="*/ 5 h 263"/>
                <a:gd name="T4" fmla="*/ 2 w 210"/>
                <a:gd name="T5" fmla="*/ 5 h 263"/>
                <a:gd name="T6" fmla="*/ 3 w 210"/>
                <a:gd name="T7" fmla="*/ 5 h 263"/>
                <a:gd name="T8" fmla="*/ 4 w 210"/>
                <a:gd name="T9" fmla="*/ 5 h 263"/>
                <a:gd name="T10" fmla="*/ 5 w 210"/>
                <a:gd name="T11" fmla="*/ 5 h 263"/>
                <a:gd name="T12" fmla="*/ 7 w 210"/>
                <a:gd name="T13" fmla="*/ 5 h 263"/>
                <a:gd name="T14" fmla="*/ 7 w 210"/>
                <a:gd name="T15" fmla="*/ 5 h 263"/>
                <a:gd name="T16" fmla="*/ 7 w 210"/>
                <a:gd name="T17" fmla="*/ 2 h 263"/>
                <a:gd name="T18" fmla="*/ 7 w 210"/>
                <a:gd name="T19" fmla="*/ 2 h 263"/>
                <a:gd name="T20" fmla="*/ 7 w 210"/>
                <a:gd name="T21" fmla="*/ 1 h 263"/>
                <a:gd name="T22" fmla="*/ 7 w 210"/>
                <a:gd name="T23" fmla="*/ 1 h 263"/>
                <a:gd name="T24" fmla="*/ 5 w 210"/>
                <a:gd name="T25" fmla="*/ 0 h 263"/>
                <a:gd name="T26" fmla="*/ 5 w 210"/>
                <a:gd name="T27" fmla="*/ 1 h 263"/>
                <a:gd name="T28" fmla="*/ 3 w 210"/>
                <a:gd name="T29" fmla="*/ 1 h 263"/>
                <a:gd name="T30" fmla="*/ 3 w 210"/>
                <a:gd name="T31" fmla="*/ 2 h 263"/>
                <a:gd name="T32" fmla="*/ 2 w 210"/>
                <a:gd name="T33" fmla="*/ 2 h 263"/>
                <a:gd name="T34" fmla="*/ 2 w 210"/>
                <a:gd name="T35" fmla="*/ 3 h 263"/>
                <a:gd name="T36" fmla="*/ 0 w 210"/>
                <a:gd name="T37" fmla="*/ 3 h 263"/>
                <a:gd name="T38" fmla="*/ 0 w 210"/>
                <a:gd name="T39" fmla="*/ 3 h 263"/>
                <a:gd name="T40" fmla="*/ 0 w 210"/>
                <a:gd name="T41" fmla="*/ 4 h 263"/>
                <a:gd name="T42" fmla="*/ 0 w 210"/>
                <a:gd name="T43" fmla="*/ 5 h 2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0" h="263">
                  <a:moveTo>
                    <a:pt x="0" y="231"/>
                  </a:moveTo>
                  <a:lnTo>
                    <a:pt x="30" y="216"/>
                  </a:lnTo>
                  <a:lnTo>
                    <a:pt x="60" y="231"/>
                  </a:lnTo>
                  <a:lnTo>
                    <a:pt x="75" y="262"/>
                  </a:lnTo>
                  <a:lnTo>
                    <a:pt x="105" y="231"/>
                  </a:lnTo>
                  <a:lnTo>
                    <a:pt x="134" y="231"/>
                  </a:lnTo>
                  <a:lnTo>
                    <a:pt x="179" y="231"/>
                  </a:lnTo>
                  <a:lnTo>
                    <a:pt x="194" y="216"/>
                  </a:lnTo>
                  <a:lnTo>
                    <a:pt x="194" y="108"/>
                  </a:lnTo>
                  <a:lnTo>
                    <a:pt x="179" y="92"/>
                  </a:lnTo>
                  <a:lnTo>
                    <a:pt x="179" y="46"/>
                  </a:lnTo>
                  <a:lnTo>
                    <a:pt x="209" y="46"/>
                  </a:lnTo>
                  <a:lnTo>
                    <a:pt x="149" y="0"/>
                  </a:lnTo>
                  <a:lnTo>
                    <a:pt x="149" y="46"/>
                  </a:lnTo>
                  <a:lnTo>
                    <a:pt x="75" y="46"/>
                  </a:lnTo>
                  <a:lnTo>
                    <a:pt x="75" y="92"/>
                  </a:lnTo>
                  <a:lnTo>
                    <a:pt x="60" y="92"/>
                  </a:lnTo>
                  <a:lnTo>
                    <a:pt x="60" y="123"/>
                  </a:lnTo>
                  <a:lnTo>
                    <a:pt x="0" y="123"/>
                  </a:lnTo>
                  <a:lnTo>
                    <a:pt x="0" y="139"/>
                  </a:lnTo>
                  <a:lnTo>
                    <a:pt x="0" y="200"/>
                  </a:lnTo>
                  <a:lnTo>
                    <a:pt x="0" y="231"/>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55" name="Freeform 93"/>
            <p:cNvSpPr>
              <a:spLocks/>
            </p:cNvSpPr>
            <p:nvPr/>
          </p:nvSpPr>
          <p:spPr bwMode="auto">
            <a:xfrm>
              <a:off x="1012" y="1686"/>
              <a:ext cx="129" cy="111"/>
            </a:xfrm>
            <a:custGeom>
              <a:avLst/>
              <a:gdLst>
                <a:gd name="T0" fmla="*/ 4 w 299"/>
                <a:gd name="T1" fmla="*/ 1 h 293"/>
                <a:gd name="T2" fmla="*/ 4 w 299"/>
                <a:gd name="T3" fmla="*/ 3 h 293"/>
                <a:gd name="T4" fmla="*/ 3 w 299"/>
                <a:gd name="T5" fmla="*/ 4 h 293"/>
                <a:gd name="T6" fmla="*/ 2 w 299"/>
                <a:gd name="T7" fmla="*/ 4 h 293"/>
                <a:gd name="T8" fmla="*/ 1 w 299"/>
                <a:gd name="T9" fmla="*/ 4 h 293"/>
                <a:gd name="T10" fmla="*/ 0 w 299"/>
                <a:gd name="T11" fmla="*/ 5 h 293"/>
                <a:gd name="T12" fmla="*/ 0 w 299"/>
                <a:gd name="T13" fmla="*/ 5 h 293"/>
                <a:gd name="T14" fmla="*/ 1 w 299"/>
                <a:gd name="T15" fmla="*/ 5 h 293"/>
                <a:gd name="T16" fmla="*/ 3 w 299"/>
                <a:gd name="T17" fmla="*/ 6 h 293"/>
                <a:gd name="T18" fmla="*/ 3 w 299"/>
                <a:gd name="T19" fmla="*/ 6 h 293"/>
                <a:gd name="T20" fmla="*/ 4 w 299"/>
                <a:gd name="T21" fmla="*/ 6 h 293"/>
                <a:gd name="T22" fmla="*/ 5 w 299"/>
                <a:gd name="T23" fmla="*/ 5 h 293"/>
                <a:gd name="T24" fmla="*/ 6 w 299"/>
                <a:gd name="T25" fmla="*/ 5 h 293"/>
                <a:gd name="T26" fmla="*/ 6 w 299"/>
                <a:gd name="T27" fmla="*/ 5 h 293"/>
                <a:gd name="T28" fmla="*/ 8 w 299"/>
                <a:gd name="T29" fmla="*/ 4 h 293"/>
                <a:gd name="T30" fmla="*/ 10 w 299"/>
                <a:gd name="T31" fmla="*/ 4 h 293"/>
                <a:gd name="T32" fmla="*/ 10 w 299"/>
                <a:gd name="T33" fmla="*/ 4 h 293"/>
                <a:gd name="T34" fmla="*/ 10 w 299"/>
                <a:gd name="T35" fmla="*/ 3 h 293"/>
                <a:gd name="T36" fmla="*/ 9 w 299"/>
                <a:gd name="T37" fmla="*/ 3 h 293"/>
                <a:gd name="T38" fmla="*/ 9 w 299"/>
                <a:gd name="T39" fmla="*/ 2 h 293"/>
                <a:gd name="T40" fmla="*/ 5 w 299"/>
                <a:gd name="T41" fmla="*/ 0 h 293"/>
                <a:gd name="T42" fmla="*/ 3 w 299"/>
                <a:gd name="T43" fmla="*/ 0 h 293"/>
                <a:gd name="T44" fmla="*/ 3 w 299"/>
                <a:gd name="T45" fmla="*/ 1 h 293"/>
                <a:gd name="T46" fmla="*/ 4 w 299"/>
                <a:gd name="T47" fmla="*/ 1 h 2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99" h="293">
                  <a:moveTo>
                    <a:pt x="119" y="61"/>
                  </a:moveTo>
                  <a:lnTo>
                    <a:pt x="119" y="169"/>
                  </a:lnTo>
                  <a:lnTo>
                    <a:pt x="104" y="184"/>
                  </a:lnTo>
                  <a:lnTo>
                    <a:pt x="60" y="184"/>
                  </a:lnTo>
                  <a:lnTo>
                    <a:pt x="30" y="184"/>
                  </a:lnTo>
                  <a:lnTo>
                    <a:pt x="0" y="215"/>
                  </a:lnTo>
                  <a:lnTo>
                    <a:pt x="15" y="261"/>
                  </a:lnTo>
                  <a:lnTo>
                    <a:pt x="45" y="261"/>
                  </a:lnTo>
                  <a:lnTo>
                    <a:pt x="75" y="292"/>
                  </a:lnTo>
                  <a:lnTo>
                    <a:pt x="104" y="277"/>
                  </a:lnTo>
                  <a:lnTo>
                    <a:pt x="119" y="292"/>
                  </a:lnTo>
                  <a:lnTo>
                    <a:pt x="149" y="246"/>
                  </a:lnTo>
                  <a:lnTo>
                    <a:pt x="164" y="246"/>
                  </a:lnTo>
                  <a:lnTo>
                    <a:pt x="179" y="231"/>
                  </a:lnTo>
                  <a:lnTo>
                    <a:pt x="224" y="200"/>
                  </a:lnTo>
                  <a:lnTo>
                    <a:pt x="283" y="200"/>
                  </a:lnTo>
                  <a:lnTo>
                    <a:pt x="298" y="184"/>
                  </a:lnTo>
                  <a:lnTo>
                    <a:pt x="298" y="123"/>
                  </a:lnTo>
                  <a:lnTo>
                    <a:pt x="268" y="123"/>
                  </a:lnTo>
                  <a:lnTo>
                    <a:pt x="268" y="108"/>
                  </a:lnTo>
                  <a:lnTo>
                    <a:pt x="134" y="0"/>
                  </a:lnTo>
                  <a:lnTo>
                    <a:pt x="104" y="0"/>
                  </a:lnTo>
                  <a:lnTo>
                    <a:pt x="104" y="46"/>
                  </a:lnTo>
                  <a:lnTo>
                    <a:pt x="119" y="61"/>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56" name="Freeform 94"/>
            <p:cNvSpPr>
              <a:spLocks/>
            </p:cNvSpPr>
            <p:nvPr/>
          </p:nvSpPr>
          <p:spPr bwMode="auto">
            <a:xfrm>
              <a:off x="1063" y="1762"/>
              <a:ext cx="58" cy="47"/>
            </a:xfrm>
            <a:custGeom>
              <a:avLst/>
              <a:gdLst>
                <a:gd name="T0" fmla="*/ 3 w 136"/>
                <a:gd name="T1" fmla="*/ 0 h 124"/>
                <a:gd name="T2" fmla="*/ 2 w 136"/>
                <a:gd name="T3" fmla="*/ 1 h 124"/>
                <a:gd name="T4" fmla="*/ 1 w 136"/>
                <a:gd name="T5" fmla="*/ 1 h 124"/>
                <a:gd name="T6" fmla="*/ 1 w 136"/>
                <a:gd name="T7" fmla="*/ 1 h 124"/>
                <a:gd name="T8" fmla="*/ 0 w 136"/>
                <a:gd name="T9" fmla="*/ 2 h 124"/>
                <a:gd name="T10" fmla="*/ 0 w 136"/>
                <a:gd name="T11" fmla="*/ 3 h 124"/>
                <a:gd name="T12" fmla="*/ 1 w 136"/>
                <a:gd name="T13" fmla="*/ 3 h 124"/>
                <a:gd name="T14" fmla="*/ 1 w 136"/>
                <a:gd name="T15" fmla="*/ 2 h 124"/>
                <a:gd name="T16" fmla="*/ 3 w 136"/>
                <a:gd name="T17" fmla="*/ 2 h 124"/>
                <a:gd name="T18" fmla="*/ 4 w 136"/>
                <a:gd name="T19" fmla="*/ 2 h 124"/>
                <a:gd name="T20" fmla="*/ 5 w 136"/>
                <a:gd name="T21" fmla="*/ 2 h 124"/>
                <a:gd name="T22" fmla="*/ 5 w 136"/>
                <a:gd name="T23" fmla="*/ 1 h 124"/>
                <a:gd name="T24" fmla="*/ 4 w 136"/>
                <a:gd name="T25" fmla="*/ 1 h 124"/>
                <a:gd name="T26" fmla="*/ 3 w 136"/>
                <a:gd name="T27" fmla="*/ 0 h 1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6" h="124">
                  <a:moveTo>
                    <a:pt x="105" y="0"/>
                  </a:moveTo>
                  <a:lnTo>
                    <a:pt x="60" y="31"/>
                  </a:lnTo>
                  <a:lnTo>
                    <a:pt x="45" y="46"/>
                  </a:lnTo>
                  <a:lnTo>
                    <a:pt x="30" y="46"/>
                  </a:lnTo>
                  <a:lnTo>
                    <a:pt x="0" y="92"/>
                  </a:lnTo>
                  <a:lnTo>
                    <a:pt x="15" y="123"/>
                  </a:lnTo>
                  <a:lnTo>
                    <a:pt x="45" y="123"/>
                  </a:lnTo>
                  <a:lnTo>
                    <a:pt x="45" y="92"/>
                  </a:lnTo>
                  <a:lnTo>
                    <a:pt x="105" y="77"/>
                  </a:lnTo>
                  <a:lnTo>
                    <a:pt x="120" y="92"/>
                  </a:lnTo>
                  <a:lnTo>
                    <a:pt x="135" y="77"/>
                  </a:lnTo>
                  <a:lnTo>
                    <a:pt x="135" y="62"/>
                  </a:lnTo>
                  <a:lnTo>
                    <a:pt x="120" y="46"/>
                  </a:lnTo>
                  <a:lnTo>
                    <a:pt x="105"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57" name="Freeform 95"/>
            <p:cNvSpPr>
              <a:spLocks/>
            </p:cNvSpPr>
            <p:nvPr/>
          </p:nvSpPr>
          <p:spPr bwMode="auto">
            <a:xfrm>
              <a:off x="685" y="1831"/>
              <a:ext cx="27" cy="24"/>
            </a:xfrm>
            <a:custGeom>
              <a:avLst/>
              <a:gdLst>
                <a:gd name="T0" fmla="*/ 0 w 60"/>
                <a:gd name="T1" fmla="*/ 0 h 62"/>
                <a:gd name="T2" fmla="*/ 0 w 60"/>
                <a:gd name="T3" fmla="*/ 0 h 62"/>
                <a:gd name="T4" fmla="*/ 0 w 60"/>
                <a:gd name="T5" fmla="*/ 1 h 62"/>
                <a:gd name="T6" fmla="*/ 0 w 60"/>
                <a:gd name="T7" fmla="*/ 1 h 62"/>
                <a:gd name="T8" fmla="*/ 1 w 60"/>
                <a:gd name="T9" fmla="*/ 1 h 62"/>
                <a:gd name="T10" fmla="*/ 2 w 60"/>
                <a:gd name="T11" fmla="*/ 0 h 62"/>
                <a:gd name="T12" fmla="*/ 1 w 60"/>
                <a:gd name="T13" fmla="*/ 0 h 62"/>
                <a:gd name="T14" fmla="*/ 0 w 60"/>
                <a:gd name="T15" fmla="*/ 0 h 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62">
                  <a:moveTo>
                    <a:pt x="15" y="0"/>
                  </a:moveTo>
                  <a:lnTo>
                    <a:pt x="0" y="15"/>
                  </a:lnTo>
                  <a:lnTo>
                    <a:pt x="15" y="31"/>
                  </a:lnTo>
                  <a:lnTo>
                    <a:pt x="15" y="61"/>
                  </a:lnTo>
                  <a:lnTo>
                    <a:pt x="30" y="61"/>
                  </a:lnTo>
                  <a:lnTo>
                    <a:pt x="59" y="15"/>
                  </a:lnTo>
                  <a:lnTo>
                    <a:pt x="30" y="0"/>
                  </a:lnTo>
                  <a:lnTo>
                    <a:pt x="15" y="0"/>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GB" smtClean="0">
                <a:solidFill>
                  <a:srgbClr val="FFFFFF"/>
                </a:solidFill>
                <a:latin typeface="Arial"/>
                <a:cs typeface="Arial"/>
              </a:endParaRPr>
            </a:p>
          </p:txBody>
        </p:sp>
        <p:sp>
          <p:nvSpPr>
            <p:cNvPr id="97758" name="Freeform 96"/>
            <p:cNvSpPr>
              <a:spLocks/>
            </p:cNvSpPr>
            <p:nvPr/>
          </p:nvSpPr>
          <p:spPr bwMode="auto">
            <a:xfrm>
              <a:off x="935" y="1762"/>
              <a:ext cx="8" cy="12"/>
            </a:xfrm>
            <a:custGeom>
              <a:avLst/>
              <a:gdLst>
                <a:gd name="T0" fmla="*/ 0 w 17"/>
                <a:gd name="T1" fmla="*/ 0 h 32"/>
                <a:gd name="T2" fmla="*/ 0 w 17"/>
                <a:gd name="T3" fmla="*/ 0 h 32"/>
                <a:gd name="T4" fmla="*/ 1 w 17"/>
                <a:gd name="T5" fmla="*/ 0 h 32"/>
                <a:gd name="T6" fmla="*/ 0 w 17"/>
                <a:gd name="T7" fmla="*/ 1 h 32"/>
                <a:gd name="T8" fmla="*/ 0 w 17"/>
                <a:gd name="T9" fmla="*/ 0 h 32"/>
                <a:gd name="T10" fmla="*/ 0 w 17"/>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32">
                  <a:moveTo>
                    <a:pt x="0" y="0"/>
                  </a:moveTo>
                  <a:lnTo>
                    <a:pt x="0" y="16"/>
                  </a:lnTo>
                  <a:lnTo>
                    <a:pt x="16" y="16"/>
                  </a:lnTo>
                  <a:lnTo>
                    <a:pt x="0" y="31"/>
                  </a:lnTo>
                  <a:lnTo>
                    <a:pt x="0" y="16"/>
                  </a:lnTo>
                  <a:lnTo>
                    <a:pt x="0" y="0"/>
                  </a:lnTo>
                </a:path>
              </a:pathLst>
            </a:custGeom>
            <a:solidFill>
              <a:srgbClr val="FFFF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59" name="Freeform 97"/>
            <p:cNvSpPr>
              <a:spLocks/>
            </p:cNvSpPr>
            <p:nvPr/>
          </p:nvSpPr>
          <p:spPr bwMode="auto">
            <a:xfrm>
              <a:off x="1332" y="1890"/>
              <a:ext cx="14" cy="12"/>
            </a:xfrm>
            <a:custGeom>
              <a:avLst/>
              <a:gdLst>
                <a:gd name="T0" fmla="*/ 0 w 32"/>
                <a:gd name="T1" fmla="*/ 0 h 32"/>
                <a:gd name="T2" fmla="*/ 0 w 32"/>
                <a:gd name="T3" fmla="*/ 1 h 32"/>
                <a:gd name="T4" fmla="*/ 0 w 32"/>
                <a:gd name="T5" fmla="*/ 1 h 32"/>
                <a:gd name="T6" fmla="*/ 1 w 32"/>
                <a:gd name="T7" fmla="*/ 0 h 32"/>
                <a:gd name="T8" fmla="*/ 0 w 32"/>
                <a:gd name="T9" fmla="*/ 0 h 32"/>
                <a:gd name="T10" fmla="*/ 0 w 32"/>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32">
                  <a:moveTo>
                    <a:pt x="0" y="16"/>
                  </a:moveTo>
                  <a:lnTo>
                    <a:pt x="0" y="31"/>
                  </a:lnTo>
                  <a:lnTo>
                    <a:pt x="16" y="31"/>
                  </a:lnTo>
                  <a:lnTo>
                    <a:pt x="31" y="16"/>
                  </a:lnTo>
                  <a:lnTo>
                    <a:pt x="16" y="0"/>
                  </a:lnTo>
                  <a:lnTo>
                    <a:pt x="0" y="16"/>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60" name="Freeform 98"/>
            <p:cNvSpPr>
              <a:spLocks/>
            </p:cNvSpPr>
            <p:nvPr/>
          </p:nvSpPr>
          <p:spPr bwMode="auto">
            <a:xfrm>
              <a:off x="1269" y="1930"/>
              <a:ext cx="89" cy="76"/>
            </a:xfrm>
            <a:custGeom>
              <a:avLst/>
              <a:gdLst>
                <a:gd name="T0" fmla="*/ 1 w 209"/>
                <a:gd name="T1" fmla="*/ 1 h 202"/>
                <a:gd name="T2" fmla="*/ 1 w 209"/>
                <a:gd name="T3" fmla="*/ 2 h 202"/>
                <a:gd name="T4" fmla="*/ 0 w 209"/>
                <a:gd name="T5" fmla="*/ 2 h 202"/>
                <a:gd name="T6" fmla="*/ 0 w 209"/>
                <a:gd name="T7" fmla="*/ 3 h 202"/>
                <a:gd name="T8" fmla="*/ 1 w 209"/>
                <a:gd name="T9" fmla="*/ 4 h 202"/>
                <a:gd name="T10" fmla="*/ 2 w 209"/>
                <a:gd name="T11" fmla="*/ 4 h 202"/>
                <a:gd name="T12" fmla="*/ 2 w 209"/>
                <a:gd name="T13" fmla="*/ 4 h 202"/>
                <a:gd name="T14" fmla="*/ 3 w 209"/>
                <a:gd name="T15" fmla="*/ 4 h 202"/>
                <a:gd name="T16" fmla="*/ 4 w 209"/>
                <a:gd name="T17" fmla="*/ 3 h 202"/>
                <a:gd name="T18" fmla="*/ 4 w 209"/>
                <a:gd name="T19" fmla="*/ 3 h 202"/>
                <a:gd name="T20" fmla="*/ 4 w 209"/>
                <a:gd name="T21" fmla="*/ 3 h 202"/>
                <a:gd name="T22" fmla="*/ 5 w 209"/>
                <a:gd name="T23" fmla="*/ 3 h 202"/>
                <a:gd name="T24" fmla="*/ 7 w 209"/>
                <a:gd name="T25" fmla="*/ 3 h 202"/>
                <a:gd name="T26" fmla="*/ 6 w 209"/>
                <a:gd name="T27" fmla="*/ 3 h 202"/>
                <a:gd name="T28" fmla="*/ 7 w 209"/>
                <a:gd name="T29" fmla="*/ 2 h 202"/>
                <a:gd name="T30" fmla="*/ 7 w 209"/>
                <a:gd name="T31" fmla="*/ 1 h 202"/>
                <a:gd name="T32" fmla="*/ 7 w 209"/>
                <a:gd name="T33" fmla="*/ 1 h 202"/>
                <a:gd name="T34" fmla="*/ 6 w 209"/>
                <a:gd name="T35" fmla="*/ 0 h 202"/>
                <a:gd name="T36" fmla="*/ 4 w 209"/>
                <a:gd name="T37" fmla="*/ 0 h 202"/>
                <a:gd name="T38" fmla="*/ 4 w 209"/>
                <a:gd name="T39" fmla="*/ 1 h 202"/>
                <a:gd name="T40" fmla="*/ 4 w 209"/>
                <a:gd name="T41" fmla="*/ 1 h 202"/>
                <a:gd name="T42" fmla="*/ 5 w 209"/>
                <a:gd name="T43" fmla="*/ 2 h 202"/>
                <a:gd name="T44" fmla="*/ 5 w 209"/>
                <a:gd name="T45" fmla="*/ 2 h 202"/>
                <a:gd name="T46" fmla="*/ 4 w 209"/>
                <a:gd name="T47" fmla="*/ 2 h 202"/>
                <a:gd name="T48" fmla="*/ 3 w 209"/>
                <a:gd name="T49" fmla="*/ 2 h 202"/>
                <a:gd name="T50" fmla="*/ 1 w 209"/>
                <a:gd name="T51" fmla="*/ 1 h 2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09" h="202">
                  <a:moveTo>
                    <a:pt x="45" y="62"/>
                  </a:moveTo>
                  <a:lnTo>
                    <a:pt x="45" y="93"/>
                  </a:lnTo>
                  <a:lnTo>
                    <a:pt x="15" y="93"/>
                  </a:lnTo>
                  <a:lnTo>
                    <a:pt x="0" y="170"/>
                  </a:lnTo>
                  <a:lnTo>
                    <a:pt x="30" y="186"/>
                  </a:lnTo>
                  <a:lnTo>
                    <a:pt x="59" y="186"/>
                  </a:lnTo>
                  <a:lnTo>
                    <a:pt x="59" y="201"/>
                  </a:lnTo>
                  <a:lnTo>
                    <a:pt x="89" y="201"/>
                  </a:lnTo>
                  <a:lnTo>
                    <a:pt x="119" y="170"/>
                  </a:lnTo>
                  <a:lnTo>
                    <a:pt x="134" y="170"/>
                  </a:lnTo>
                  <a:lnTo>
                    <a:pt x="134" y="139"/>
                  </a:lnTo>
                  <a:lnTo>
                    <a:pt x="163" y="155"/>
                  </a:lnTo>
                  <a:lnTo>
                    <a:pt x="208" y="124"/>
                  </a:lnTo>
                  <a:lnTo>
                    <a:pt x="193" y="124"/>
                  </a:lnTo>
                  <a:lnTo>
                    <a:pt x="208" y="93"/>
                  </a:lnTo>
                  <a:lnTo>
                    <a:pt x="208" y="62"/>
                  </a:lnTo>
                  <a:lnTo>
                    <a:pt x="208" y="31"/>
                  </a:lnTo>
                  <a:lnTo>
                    <a:pt x="178" y="0"/>
                  </a:lnTo>
                  <a:lnTo>
                    <a:pt x="134" y="15"/>
                  </a:lnTo>
                  <a:lnTo>
                    <a:pt x="134" y="46"/>
                  </a:lnTo>
                  <a:lnTo>
                    <a:pt x="119" y="62"/>
                  </a:lnTo>
                  <a:lnTo>
                    <a:pt x="149" y="77"/>
                  </a:lnTo>
                  <a:lnTo>
                    <a:pt x="149" y="108"/>
                  </a:lnTo>
                  <a:lnTo>
                    <a:pt x="134" y="108"/>
                  </a:lnTo>
                  <a:lnTo>
                    <a:pt x="104" y="77"/>
                  </a:lnTo>
                  <a:lnTo>
                    <a:pt x="45" y="62"/>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61" name="Freeform 99"/>
            <p:cNvSpPr>
              <a:spLocks/>
            </p:cNvSpPr>
            <p:nvPr/>
          </p:nvSpPr>
          <p:spPr bwMode="auto">
            <a:xfrm>
              <a:off x="1198" y="1913"/>
              <a:ext cx="90" cy="93"/>
            </a:xfrm>
            <a:custGeom>
              <a:avLst/>
              <a:gdLst>
                <a:gd name="T0" fmla="*/ 0 w 209"/>
                <a:gd name="T1" fmla="*/ 4 h 248"/>
                <a:gd name="T2" fmla="*/ 0 w 209"/>
                <a:gd name="T3" fmla="*/ 4 h 248"/>
                <a:gd name="T4" fmla="*/ 1 w 209"/>
                <a:gd name="T5" fmla="*/ 5 h 248"/>
                <a:gd name="T6" fmla="*/ 3 w 209"/>
                <a:gd name="T7" fmla="*/ 5 h 248"/>
                <a:gd name="T8" fmla="*/ 6 w 209"/>
                <a:gd name="T9" fmla="*/ 5 h 248"/>
                <a:gd name="T10" fmla="*/ 7 w 209"/>
                <a:gd name="T11" fmla="*/ 5 h 248"/>
                <a:gd name="T12" fmla="*/ 6 w 209"/>
                <a:gd name="T13" fmla="*/ 4 h 248"/>
                <a:gd name="T14" fmla="*/ 6 w 209"/>
                <a:gd name="T15" fmla="*/ 3 h 248"/>
                <a:gd name="T16" fmla="*/ 7 w 209"/>
                <a:gd name="T17" fmla="*/ 3 h 248"/>
                <a:gd name="T18" fmla="*/ 7 w 209"/>
                <a:gd name="T19" fmla="*/ 2 h 248"/>
                <a:gd name="T20" fmla="*/ 6 w 209"/>
                <a:gd name="T21" fmla="*/ 2 h 248"/>
                <a:gd name="T22" fmla="*/ 6 w 209"/>
                <a:gd name="T23" fmla="*/ 1 h 248"/>
                <a:gd name="T24" fmla="*/ 5 w 209"/>
                <a:gd name="T25" fmla="*/ 1 h 248"/>
                <a:gd name="T26" fmla="*/ 5 w 209"/>
                <a:gd name="T27" fmla="*/ 1 h 248"/>
                <a:gd name="T28" fmla="*/ 3 w 209"/>
                <a:gd name="T29" fmla="*/ 1 h 248"/>
                <a:gd name="T30" fmla="*/ 3 w 209"/>
                <a:gd name="T31" fmla="*/ 0 h 248"/>
                <a:gd name="T32" fmla="*/ 3 w 209"/>
                <a:gd name="T33" fmla="*/ 0 h 248"/>
                <a:gd name="T34" fmla="*/ 0 w 209"/>
                <a:gd name="T35" fmla="*/ 0 h 248"/>
                <a:gd name="T36" fmla="*/ 1 w 209"/>
                <a:gd name="T37" fmla="*/ 1 h 248"/>
                <a:gd name="T38" fmla="*/ 0 w 209"/>
                <a:gd name="T39" fmla="*/ 1 h 248"/>
                <a:gd name="T40" fmla="*/ 1 w 209"/>
                <a:gd name="T41" fmla="*/ 2 h 248"/>
                <a:gd name="T42" fmla="*/ 1 w 209"/>
                <a:gd name="T43" fmla="*/ 3 h 248"/>
                <a:gd name="T44" fmla="*/ 0 w 209"/>
                <a:gd name="T45" fmla="*/ 3 h 248"/>
                <a:gd name="T46" fmla="*/ 0 w 209"/>
                <a:gd name="T47" fmla="*/ 3 h 248"/>
                <a:gd name="T48" fmla="*/ 0 w 209"/>
                <a:gd name="T49" fmla="*/ 4 h 2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9" h="248">
                  <a:moveTo>
                    <a:pt x="0" y="216"/>
                  </a:moveTo>
                  <a:lnTo>
                    <a:pt x="15" y="216"/>
                  </a:lnTo>
                  <a:lnTo>
                    <a:pt x="30" y="232"/>
                  </a:lnTo>
                  <a:lnTo>
                    <a:pt x="104" y="232"/>
                  </a:lnTo>
                  <a:lnTo>
                    <a:pt x="163" y="247"/>
                  </a:lnTo>
                  <a:lnTo>
                    <a:pt x="193" y="232"/>
                  </a:lnTo>
                  <a:lnTo>
                    <a:pt x="163" y="216"/>
                  </a:lnTo>
                  <a:lnTo>
                    <a:pt x="178" y="139"/>
                  </a:lnTo>
                  <a:lnTo>
                    <a:pt x="208" y="139"/>
                  </a:lnTo>
                  <a:lnTo>
                    <a:pt x="208" y="108"/>
                  </a:lnTo>
                  <a:lnTo>
                    <a:pt x="178" y="108"/>
                  </a:lnTo>
                  <a:lnTo>
                    <a:pt x="163" y="31"/>
                  </a:lnTo>
                  <a:lnTo>
                    <a:pt x="134" y="31"/>
                  </a:lnTo>
                  <a:lnTo>
                    <a:pt x="134" y="46"/>
                  </a:lnTo>
                  <a:lnTo>
                    <a:pt x="89" y="46"/>
                  </a:lnTo>
                  <a:lnTo>
                    <a:pt x="89" y="15"/>
                  </a:lnTo>
                  <a:lnTo>
                    <a:pt x="74" y="0"/>
                  </a:lnTo>
                  <a:lnTo>
                    <a:pt x="15" y="15"/>
                  </a:lnTo>
                  <a:lnTo>
                    <a:pt x="30" y="46"/>
                  </a:lnTo>
                  <a:lnTo>
                    <a:pt x="15" y="62"/>
                  </a:lnTo>
                  <a:lnTo>
                    <a:pt x="30" y="108"/>
                  </a:lnTo>
                  <a:lnTo>
                    <a:pt x="30" y="124"/>
                  </a:lnTo>
                  <a:lnTo>
                    <a:pt x="15" y="139"/>
                  </a:lnTo>
                  <a:lnTo>
                    <a:pt x="0" y="170"/>
                  </a:lnTo>
                  <a:lnTo>
                    <a:pt x="0" y="216"/>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62" name="Freeform 100"/>
            <p:cNvSpPr>
              <a:spLocks/>
            </p:cNvSpPr>
            <p:nvPr/>
          </p:nvSpPr>
          <p:spPr bwMode="auto">
            <a:xfrm>
              <a:off x="1351" y="1941"/>
              <a:ext cx="27" cy="65"/>
            </a:xfrm>
            <a:custGeom>
              <a:avLst/>
              <a:gdLst>
                <a:gd name="T0" fmla="*/ 0 w 62"/>
                <a:gd name="T1" fmla="*/ 0 h 171"/>
                <a:gd name="T2" fmla="*/ 0 w 62"/>
                <a:gd name="T3" fmla="*/ 1 h 171"/>
                <a:gd name="T4" fmla="*/ 0 w 62"/>
                <a:gd name="T5" fmla="*/ 1 h 171"/>
                <a:gd name="T6" fmla="*/ 0 w 62"/>
                <a:gd name="T7" fmla="*/ 2 h 171"/>
                <a:gd name="T8" fmla="*/ 0 w 62"/>
                <a:gd name="T9" fmla="*/ 2 h 171"/>
                <a:gd name="T10" fmla="*/ 1 w 62"/>
                <a:gd name="T11" fmla="*/ 2 h 171"/>
                <a:gd name="T12" fmla="*/ 1 w 62"/>
                <a:gd name="T13" fmla="*/ 3 h 171"/>
                <a:gd name="T14" fmla="*/ 2 w 62"/>
                <a:gd name="T15" fmla="*/ 4 h 171"/>
                <a:gd name="T16" fmla="*/ 2 w 62"/>
                <a:gd name="T17" fmla="*/ 3 h 171"/>
                <a:gd name="T18" fmla="*/ 2 w 62"/>
                <a:gd name="T19" fmla="*/ 3 h 171"/>
                <a:gd name="T20" fmla="*/ 2 w 62"/>
                <a:gd name="T21" fmla="*/ 2 h 171"/>
                <a:gd name="T22" fmla="*/ 2 w 62"/>
                <a:gd name="T23" fmla="*/ 2 h 171"/>
                <a:gd name="T24" fmla="*/ 1 w 62"/>
                <a:gd name="T25" fmla="*/ 1 h 171"/>
                <a:gd name="T26" fmla="*/ 1 w 62"/>
                <a:gd name="T27" fmla="*/ 1 h 171"/>
                <a:gd name="T28" fmla="*/ 1 w 62"/>
                <a:gd name="T29" fmla="*/ 0 h 171"/>
                <a:gd name="T30" fmla="*/ 0 w 62"/>
                <a:gd name="T31" fmla="*/ 0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2" h="171">
                  <a:moveTo>
                    <a:pt x="15" y="0"/>
                  </a:moveTo>
                  <a:lnTo>
                    <a:pt x="15" y="31"/>
                  </a:lnTo>
                  <a:lnTo>
                    <a:pt x="15" y="62"/>
                  </a:lnTo>
                  <a:lnTo>
                    <a:pt x="0" y="93"/>
                  </a:lnTo>
                  <a:lnTo>
                    <a:pt x="15" y="93"/>
                  </a:lnTo>
                  <a:lnTo>
                    <a:pt x="31" y="108"/>
                  </a:lnTo>
                  <a:lnTo>
                    <a:pt x="31" y="139"/>
                  </a:lnTo>
                  <a:lnTo>
                    <a:pt x="46" y="170"/>
                  </a:lnTo>
                  <a:lnTo>
                    <a:pt x="46" y="155"/>
                  </a:lnTo>
                  <a:lnTo>
                    <a:pt x="61" y="139"/>
                  </a:lnTo>
                  <a:lnTo>
                    <a:pt x="61" y="93"/>
                  </a:lnTo>
                  <a:lnTo>
                    <a:pt x="46" y="93"/>
                  </a:lnTo>
                  <a:lnTo>
                    <a:pt x="31" y="62"/>
                  </a:lnTo>
                  <a:lnTo>
                    <a:pt x="31" y="31"/>
                  </a:lnTo>
                  <a:lnTo>
                    <a:pt x="31" y="15"/>
                  </a:lnTo>
                  <a:lnTo>
                    <a:pt x="15"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63" name="Freeform 101"/>
            <p:cNvSpPr>
              <a:spLocks/>
            </p:cNvSpPr>
            <p:nvPr/>
          </p:nvSpPr>
          <p:spPr bwMode="auto">
            <a:xfrm>
              <a:off x="1198" y="1837"/>
              <a:ext cx="148" cy="135"/>
            </a:xfrm>
            <a:custGeom>
              <a:avLst/>
              <a:gdLst>
                <a:gd name="T0" fmla="*/ 6 w 344"/>
                <a:gd name="T1" fmla="*/ 5 h 354"/>
                <a:gd name="T2" fmla="*/ 6 w 344"/>
                <a:gd name="T3" fmla="*/ 6 h 354"/>
                <a:gd name="T4" fmla="*/ 7 w 344"/>
                <a:gd name="T5" fmla="*/ 6 h 354"/>
                <a:gd name="T6" fmla="*/ 9 w 344"/>
                <a:gd name="T7" fmla="*/ 7 h 354"/>
                <a:gd name="T8" fmla="*/ 10 w 344"/>
                <a:gd name="T9" fmla="*/ 7 h 354"/>
                <a:gd name="T10" fmla="*/ 11 w 344"/>
                <a:gd name="T11" fmla="*/ 7 h 354"/>
                <a:gd name="T12" fmla="*/ 11 w 344"/>
                <a:gd name="T13" fmla="*/ 7 h 354"/>
                <a:gd name="T14" fmla="*/ 9 w 344"/>
                <a:gd name="T15" fmla="*/ 6 h 354"/>
                <a:gd name="T16" fmla="*/ 10 w 344"/>
                <a:gd name="T17" fmla="*/ 6 h 354"/>
                <a:gd name="T18" fmla="*/ 10 w 344"/>
                <a:gd name="T19" fmla="*/ 5 h 354"/>
                <a:gd name="T20" fmla="*/ 12 w 344"/>
                <a:gd name="T21" fmla="*/ 5 h 354"/>
                <a:gd name="T22" fmla="*/ 11 w 344"/>
                <a:gd name="T23" fmla="*/ 5 h 354"/>
                <a:gd name="T24" fmla="*/ 11 w 344"/>
                <a:gd name="T25" fmla="*/ 5 h 354"/>
                <a:gd name="T26" fmla="*/ 10 w 344"/>
                <a:gd name="T27" fmla="*/ 3 h 354"/>
                <a:gd name="T28" fmla="*/ 11 w 344"/>
                <a:gd name="T29" fmla="*/ 3 h 354"/>
                <a:gd name="T30" fmla="*/ 11 w 344"/>
                <a:gd name="T31" fmla="*/ 3 h 354"/>
                <a:gd name="T32" fmla="*/ 11 w 344"/>
                <a:gd name="T33" fmla="*/ 2 h 354"/>
                <a:gd name="T34" fmla="*/ 11 w 344"/>
                <a:gd name="T35" fmla="*/ 2 h 354"/>
                <a:gd name="T36" fmla="*/ 11 w 344"/>
                <a:gd name="T37" fmla="*/ 2 h 354"/>
                <a:gd name="T38" fmla="*/ 12 w 344"/>
                <a:gd name="T39" fmla="*/ 1 h 354"/>
                <a:gd name="T40" fmla="*/ 11 w 344"/>
                <a:gd name="T41" fmla="*/ 1 h 354"/>
                <a:gd name="T42" fmla="*/ 11 w 344"/>
                <a:gd name="T43" fmla="*/ 0 h 354"/>
                <a:gd name="T44" fmla="*/ 9 w 344"/>
                <a:gd name="T45" fmla="*/ 0 h 354"/>
                <a:gd name="T46" fmla="*/ 9 w 344"/>
                <a:gd name="T47" fmla="*/ 0 h 354"/>
                <a:gd name="T48" fmla="*/ 8 w 344"/>
                <a:gd name="T49" fmla="*/ 0 h 354"/>
                <a:gd name="T50" fmla="*/ 6 w 344"/>
                <a:gd name="T51" fmla="*/ 0 h 354"/>
                <a:gd name="T52" fmla="*/ 6 w 344"/>
                <a:gd name="T53" fmla="*/ 0 h 354"/>
                <a:gd name="T54" fmla="*/ 5 w 344"/>
                <a:gd name="T55" fmla="*/ 0 h 354"/>
                <a:gd name="T56" fmla="*/ 4 w 344"/>
                <a:gd name="T57" fmla="*/ 0 h 354"/>
                <a:gd name="T58" fmla="*/ 3 w 344"/>
                <a:gd name="T59" fmla="*/ 1 h 354"/>
                <a:gd name="T60" fmla="*/ 3 w 344"/>
                <a:gd name="T61" fmla="*/ 1 h 354"/>
                <a:gd name="T62" fmla="*/ 3 w 344"/>
                <a:gd name="T63" fmla="*/ 2 h 354"/>
                <a:gd name="T64" fmla="*/ 3 w 344"/>
                <a:gd name="T65" fmla="*/ 3 h 354"/>
                <a:gd name="T66" fmla="*/ 2 w 344"/>
                <a:gd name="T67" fmla="*/ 3 h 354"/>
                <a:gd name="T68" fmla="*/ 1 w 344"/>
                <a:gd name="T69" fmla="*/ 4 h 354"/>
                <a:gd name="T70" fmla="*/ 0 w 344"/>
                <a:gd name="T71" fmla="*/ 4 h 354"/>
                <a:gd name="T72" fmla="*/ 0 w 344"/>
                <a:gd name="T73" fmla="*/ 4 h 354"/>
                <a:gd name="T74" fmla="*/ 0 w 344"/>
                <a:gd name="T75" fmla="*/ 5 h 354"/>
                <a:gd name="T76" fmla="*/ 3 w 344"/>
                <a:gd name="T77" fmla="*/ 4 h 354"/>
                <a:gd name="T78" fmla="*/ 3 w 344"/>
                <a:gd name="T79" fmla="*/ 5 h 354"/>
                <a:gd name="T80" fmla="*/ 3 w 344"/>
                <a:gd name="T81" fmla="*/ 5 h 354"/>
                <a:gd name="T82" fmla="*/ 5 w 344"/>
                <a:gd name="T83" fmla="*/ 5 h 354"/>
                <a:gd name="T84" fmla="*/ 5 w 344"/>
                <a:gd name="T85" fmla="*/ 5 h 354"/>
                <a:gd name="T86" fmla="*/ 6 w 344"/>
                <a:gd name="T87" fmla="*/ 5 h 3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44" h="354">
                  <a:moveTo>
                    <a:pt x="164" y="230"/>
                  </a:moveTo>
                  <a:lnTo>
                    <a:pt x="179" y="307"/>
                  </a:lnTo>
                  <a:lnTo>
                    <a:pt x="209" y="307"/>
                  </a:lnTo>
                  <a:lnTo>
                    <a:pt x="268" y="322"/>
                  </a:lnTo>
                  <a:lnTo>
                    <a:pt x="298" y="353"/>
                  </a:lnTo>
                  <a:lnTo>
                    <a:pt x="313" y="353"/>
                  </a:lnTo>
                  <a:lnTo>
                    <a:pt x="313" y="322"/>
                  </a:lnTo>
                  <a:lnTo>
                    <a:pt x="283" y="307"/>
                  </a:lnTo>
                  <a:lnTo>
                    <a:pt x="298" y="292"/>
                  </a:lnTo>
                  <a:lnTo>
                    <a:pt x="298" y="261"/>
                  </a:lnTo>
                  <a:lnTo>
                    <a:pt x="343" y="246"/>
                  </a:lnTo>
                  <a:lnTo>
                    <a:pt x="328" y="230"/>
                  </a:lnTo>
                  <a:lnTo>
                    <a:pt x="313" y="215"/>
                  </a:lnTo>
                  <a:lnTo>
                    <a:pt x="298" y="169"/>
                  </a:lnTo>
                  <a:lnTo>
                    <a:pt x="313" y="169"/>
                  </a:lnTo>
                  <a:lnTo>
                    <a:pt x="313" y="153"/>
                  </a:lnTo>
                  <a:lnTo>
                    <a:pt x="313" y="107"/>
                  </a:lnTo>
                  <a:lnTo>
                    <a:pt x="313" y="77"/>
                  </a:lnTo>
                  <a:lnTo>
                    <a:pt x="328" y="77"/>
                  </a:lnTo>
                  <a:lnTo>
                    <a:pt x="343" y="61"/>
                  </a:lnTo>
                  <a:lnTo>
                    <a:pt x="328" y="31"/>
                  </a:lnTo>
                  <a:lnTo>
                    <a:pt x="313" y="15"/>
                  </a:lnTo>
                  <a:lnTo>
                    <a:pt x="283" y="15"/>
                  </a:lnTo>
                  <a:lnTo>
                    <a:pt x="268" y="0"/>
                  </a:lnTo>
                  <a:lnTo>
                    <a:pt x="239" y="0"/>
                  </a:lnTo>
                  <a:lnTo>
                    <a:pt x="194" y="0"/>
                  </a:lnTo>
                  <a:lnTo>
                    <a:pt x="179" y="15"/>
                  </a:lnTo>
                  <a:lnTo>
                    <a:pt x="134" y="0"/>
                  </a:lnTo>
                  <a:lnTo>
                    <a:pt x="119" y="0"/>
                  </a:lnTo>
                  <a:lnTo>
                    <a:pt x="104" y="31"/>
                  </a:lnTo>
                  <a:lnTo>
                    <a:pt x="104" y="61"/>
                  </a:lnTo>
                  <a:lnTo>
                    <a:pt x="104" y="107"/>
                  </a:lnTo>
                  <a:lnTo>
                    <a:pt x="75" y="123"/>
                  </a:lnTo>
                  <a:lnTo>
                    <a:pt x="60" y="169"/>
                  </a:lnTo>
                  <a:lnTo>
                    <a:pt x="45" y="184"/>
                  </a:lnTo>
                  <a:lnTo>
                    <a:pt x="15" y="184"/>
                  </a:lnTo>
                  <a:lnTo>
                    <a:pt x="0" y="200"/>
                  </a:lnTo>
                  <a:lnTo>
                    <a:pt x="15" y="215"/>
                  </a:lnTo>
                  <a:lnTo>
                    <a:pt x="75" y="200"/>
                  </a:lnTo>
                  <a:lnTo>
                    <a:pt x="89" y="215"/>
                  </a:lnTo>
                  <a:lnTo>
                    <a:pt x="89" y="246"/>
                  </a:lnTo>
                  <a:lnTo>
                    <a:pt x="134" y="246"/>
                  </a:lnTo>
                  <a:lnTo>
                    <a:pt x="134" y="230"/>
                  </a:lnTo>
                  <a:lnTo>
                    <a:pt x="164" y="230"/>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64" name="Freeform 102"/>
            <p:cNvSpPr>
              <a:spLocks/>
            </p:cNvSpPr>
            <p:nvPr/>
          </p:nvSpPr>
          <p:spPr bwMode="auto">
            <a:xfrm>
              <a:off x="1198" y="1907"/>
              <a:ext cx="7"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16"/>
                  </a:moveTo>
                  <a:lnTo>
                    <a:pt x="16" y="0"/>
                  </a:lnTo>
                  <a:lnTo>
                    <a:pt x="0" y="0"/>
                  </a:lnTo>
                  <a:lnTo>
                    <a:pt x="0" y="16"/>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65" name="Freeform 103"/>
            <p:cNvSpPr>
              <a:spLocks/>
            </p:cNvSpPr>
            <p:nvPr/>
          </p:nvSpPr>
          <p:spPr bwMode="auto">
            <a:xfrm>
              <a:off x="538" y="1831"/>
              <a:ext cx="301" cy="297"/>
            </a:xfrm>
            <a:custGeom>
              <a:avLst/>
              <a:gdLst>
                <a:gd name="T0" fmla="*/ 14 w 702"/>
                <a:gd name="T1" fmla="*/ 16 h 784"/>
                <a:gd name="T2" fmla="*/ 12 w 702"/>
                <a:gd name="T3" fmla="*/ 15 h 784"/>
                <a:gd name="T4" fmla="*/ 13 w 702"/>
                <a:gd name="T5" fmla="*/ 13 h 784"/>
                <a:gd name="T6" fmla="*/ 12 w 702"/>
                <a:gd name="T7" fmla="*/ 13 h 784"/>
                <a:gd name="T8" fmla="*/ 12 w 702"/>
                <a:gd name="T9" fmla="*/ 12 h 784"/>
                <a:gd name="T10" fmla="*/ 11 w 702"/>
                <a:gd name="T11" fmla="*/ 11 h 784"/>
                <a:gd name="T12" fmla="*/ 10 w 702"/>
                <a:gd name="T13" fmla="*/ 11 h 784"/>
                <a:gd name="T14" fmla="*/ 10 w 702"/>
                <a:gd name="T15" fmla="*/ 9 h 784"/>
                <a:gd name="T16" fmla="*/ 9 w 702"/>
                <a:gd name="T17" fmla="*/ 9 h 784"/>
                <a:gd name="T18" fmla="*/ 6 w 702"/>
                <a:gd name="T19" fmla="*/ 7 h 784"/>
                <a:gd name="T20" fmla="*/ 5 w 702"/>
                <a:gd name="T21" fmla="*/ 7 h 784"/>
                <a:gd name="T22" fmla="*/ 4 w 702"/>
                <a:gd name="T23" fmla="*/ 6 h 784"/>
                <a:gd name="T24" fmla="*/ 3 w 702"/>
                <a:gd name="T25" fmla="*/ 7 h 784"/>
                <a:gd name="T26" fmla="*/ 3 w 702"/>
                <a:gd name="T27" fmla="*/ 6 h 784"/>
                <a:gd name="T28" fmla="*/ 1 w 702"/>
                <a:gd name="T29" fmla="*/ 6 h 784"/>
                <a:gd name="T30" fmla="*/ 0 w 702"/>
                <a:gd name="T31" fmla="*/ 6 h 784"/>
                <a:gd name="T32" fmla="*/ 0 w 702"/>
                <a:gd name="T33" fmla="*/ 5 h 784"/>
                <a:gd name="T34" fmla="*/ 3 w 702"/>
                <a:gd name="T35" fmla="*/ 4 h 784"/>
                <a:gd name="T36" fmla="*/ 3 w 702"/>
                <a:gd name="T37" fmla="*/ 3 h 784"/>
                <a:gd name="T38" fmla="*/ 3 w 702"/>
                <a:gd name="T39" fmla="*/ 2 h 784"/>
                <a:gd name="T40" fmla="*/ 2 w 702"/>
                <a:gd name="T41" fmla="*/ 2 h 784"/>
                <a:gd name="T42" fmla="*/ 3 w 702"/>
                <a:gd name="T43" fmla="*/ 1 h 784"/>
                <a:gd name="T44" fmla="*/ 4 w 702"/>
                <a:gd name="T45" fmla="*/ 2 h 784"/>
                <a:gd name="T46" fmla="*/ 6 w 702"/>
                <a:gd name="T47" fmla="*/ 2 h 784"/>
                <a:gd name="T48" fmla="*/ 5 w 702"/>
                <a:gd name="T49" fmla="*/ 1 h 784"/>
                <a:gd name="T50" fmla="*/ 6 w 702"/>
                <a:gd name="T51" fmla="*/ 1 h 784"/>
                <a:gd name="T52" fmla="*/ 8 w 702"/>
                <a:gd name="T53" fmla="*/ 0 h 784"/>
                <a:gd name="T54" fmla="*/ 9 w 702"/>
                <a:gd name="T55" fmla="*/ 1 h 784"/>
                <a:gd name="T56" fmla="*/ 10 w 702"/>
                <a:gd name="T57" fmla="*/ 1 h 784"/>
                <a:gd name="T58" fmla="*/ 10 w 702"/>
                <a:gd name="T59" fmla="*/ 1 h 784"/>
                <a:gd name="T60" fmla="*/ 13 w 702"/>
                <a:gd name="T61" fmla="*/ 1 h 784"/>
                <a:gd name="T62" fmla="*/ 14 w 702"/>
                <a:gd name="T63" fmla="*/ 1 h 784"/>
                <a:gd name="T64" fmla="*/ 14 w 702"/>
                <a:gd name="T65" fmla="*/ 2 h 784"/>
                <a:gd name="T66" fmla="*/ 14 w 702"/>
                <a:gd name="T67" fmla="*/ 3 h 784"/>
                <a:gd name="T68" fmla="*/ 15 w 702"/>
                <a:gd name="T69" fmla="*/ 3 h 784"/>
                <a:gd name="T70" fmla="*/ 15 w 702"/>
                <a:gd name="T71" fmla="*/ 3 h 784"/>
                <a:gd name="T72" fmla="*/ 18 w 702"/>
                <a:gd name="T73" fmla="*/ 3 h 784"/>
                <a:gd name="T74" fmla="*/ 18 w 702"/>
                <a:gd name="T75" fmla="*/ 3 h 784"/>
                <a:gd name="T76" fmla="*/ 20 w 702"/>
                <a:gd name="T77" fmla="*/ 3 h 784"/>
                <a:gd name="T78" fmla="*/ 21 w 702"/>
                <a:gd name="T79" fmla="*/ 3 h 784"/>
                <a:gd name="T80" fmla="*/ 24 w 702"/>
                <a:gd name="T81" fmla="*/ 5 h 784"/>
                <a:gd name="T82" fmla="*/ 23 w 702"/>
                <a:gd name="T83" fmla="*/ 6 h 784"/>
                <a:gd name="T84" fmla="*/ 21 w 702"/>
                <a:gd name="T85" fmla="*/ 9 h 784"/>
                <a:gd name="T86" fmla="*/ 21 w 702"/>
                <a:gd name="T87" fmla="*/ 10 h 784"/>
                <a:gd name="T88" fmla="*/ 21 w 702"/>
                <a:gd name="T89" fmla="*/ 11 h 784"/>
                <a:gd name="T90" fmla="*/ 20 w 702"/>
                <a:gd name="T91" fmla="*/ 11 h 784"/>
                <a:gd name="T92" fmla="*/ 17 w 702"/>
                <a:gd name="T93" fmla="*/ 12 h 784"/>
                <a:gd name="T94" fmla="*/ 15 w 702"/>
                <a:gd name="T95" fmla="*/ 13 h 7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02" h="784">
                  <a:moveTo>
                    <a:pt x="477" y="676"/>
                  </a:moveTo>
                  <a:lnTo>
                    <a:pt x="403" y="783"/>
                  </a:lnTo>
                  <a:lnTo>
                    <a:pt x="388" y="768"/>
                  </a:lnTo>
                  <a:lnTo>
                    <a:pt x="358" y="722"/>
                  </a:lnTo>
                  <a:lnTo>
                    <a:pt x="328" y="706"/>
                  </a:lnTo>
                  <a:lnTo>
                    <a:pt x="388" y="645"/>
                  </a:lnTo>
                  <a:lnTo>
                    <a:pt x="373" y="629"/>
                  </a:lnTo>
                  <a:lnTo>
                    <a:pt x="358" y="614"/>
                  </a:lnTo>
                  <a:lnTo>
                    <a:pt x="373" y="583"/>
                  </a:lnTo>
                  <a:lnTo>
                    <a:pt x="343" y="583"/>
                  </a:lnTo>
                  <a:lnTo>
                    <a:pt x="343" y="553"/>
                  </a:lnTo>
                  <a:lnTo>
                    <a:pt x="328" y="537"/>
                  </a:lnTo>
                  <a:lnTo>
                    <a:pt x="328" y="553"/>
                  </a:lnTo>
                  <a:lnTo>
                    <a:pt x="298" y="553"/>
                  </a:lnTo>
                  <a:lnTo>
                    <a:pt x="298" y="507"/>
                  </a:lnTo>
                  <a:lnTo>
                    <a:pt x="298" y="461"/>
                  </a:lnTo>
                  <a:lnTo>
                    <a:pt x="268" y="430"/>
                  </a:lnTo>
                  <a:lnTo>
                    <a:pt x="254" y="430"/>
                  </a:lnTo>
                  <a:lnTo>
                    <a:pt x="224" y="384"/>
                  </a:lnTo>
                  <a:lnTo>
                    <a:pt x="194" y="353"/>
                  </a:lnTo>
                  <a:lnTo>
                    <a:pt x="179" y="353"/>
                  </a:lnTo>
                  <a:lnTo>
                    <a:pt x="149" y="338"/>
                  </a:lnTo>
                  <a:lnTo>
                    <a:pt x="149" y="307"/>
                  </a:lnTo>
                  <a:lnTo>
                    <a:pt x="134" y="307"/>
                  </a:lnTo>
                  <a:lnTo>
                    <a:pt x="119" y="322"/>
                  </a:lnTo>
                  <a:lnTo>
                    <a:pt x="104" y="338"/>
                  </a:lnTo>
                  <a:lnTo>
                    <a:pt x="89" y="322"/>
                  </a:lnTo>
                  <a:lnTo>
                    <a:pt x="75" y="322"/>
                  </a:lnTo>
                  <a:lnTo>
                    <a:pt x="45" y="322"/>
                  </a:lnTo>
                  <a:lnTo>
                    <a:pt x="45" y="307"/>
                  </a:lnTo>
                  <a:lnTo>
                    <a:pt x="30" y="307"/>
                  </a:lnTo>
                  <a:lnTo>
                    <a:pt x="0" y="276"/>
                  </a:lnTo>
                  <a:lnTo>
                    <a:pt x="0" y="246"/>
                  </a:lnTo>
                  <a:lnTo>
                    <a:pt x="15" y="215"/>
                  </a:lnTo>
                  <a:lnTo>
                    <a:pt x="45" y="184"/>
                  </a:lnTo>
                  <a:lnTo>
                    <a:pt x="75" y="184"/>
                  </a:lnTo>
                  <a:lnTo>
                    <a:pt x="75" y="138"/>
                  </a:lnTo>
                  <a:lnTo>
                    <a:pt x="75" y="123"/>
                  </a:lnTo>
                  <a:lnTo>
                    <a:pt x="75" y="107"/>
                  </a:lnTo>
                  <a:lnTo>
                    <a:pt x="89" y="92"/>
                  </a:lnTo>
                  <a:lnTo>
                    <a:pt x="60" y="92"/>
                  </a:lnTo>
                  <a:lnTo>
                    <a:pt x="60" y="77"/>
                  </a:lnTo>
                  <a:lnTo>
                    <a:pt x="89" y="77"/>
                  </a:lnTo>
                  <a:lnTo>
                    <a:pt x="89" y="61"/>
                  </a:lnTo>
                  <a:lnTo>
                    <a:pt x="104" y="61"/>
                  </a:lnTo>
                  <a:lnTo>
                    <a:pt x="119" y="77"/>
                  </a:lnTo>
                  <a:lnTo>
                    <a:pt x="134" y="77"/>
                  </a:lnTo>
                  <a:lnTo>
                    <a:pt x="164" y="77"/>
                  </a:lnTo>
                  <a:lnTo>
                    <a:pt x="179" y="46"/>
                  </a:lnTo>
                  <a:lnTo>
                    <a:pt x="149" y="31"/>
                  </a:lnTo>
                  <a:lnTo>
                    <a:pt x="164" y="15"/>
                  </a:lnTo>
                  <a:lnTo>
                    <a:pt x="194" y="31"/>
                  </a:lnTo>
                  <a:lnTo>
                    <a:pt x="224" y="15"/>
                  </a:lnTo>
                  <a:lnTo>
                    <a:pt x="239" y="0"/>
                  </a:lnTo>
                  <a:lnTo>
                    <a:pt x="254" y="46"/>
                  </a:lnTo>
                  <a:lnTo>
                    <a:pt x="254" y="61"/>
                  </a:lnTo>
                  <a:lnTo>
                    <a:pt x="268" y="77"/>
                  </a:lnTo>
                  <a:lnTo>
                    <a:pt x="298" y="61"/>
                  </a:lnTo>
                  <a:lnTo>
                    <a:pt x="313" y="61"/>
                  </a:lnTo>
                  <a:lnTo>
                    <a:pt x="313" y="46"/>
                  </a:lnTo>
                  <a:lnTo>
                    <a:pt x="358" y="61"/>
                  </a:lnTo>
                  <a:lnTo>
                    <a:pt x="373" y="61"/>
                  </a:lnTo>
                  <a:lnTo>
                    <a:pt x="403" y="15"/>
                  </a:lnTo>
                  <a:lnTo>
                    <a:pt x="403" y="61"/>
                  </a:lnTo>
                  <a:lnTo>
                    <a:pt x="418" y="77"/>
                  </a:lnTo>
                  <a:lnTo>
                    <a:pt x="403" y="107"/>
                  </a:lnTo>
                  <a:lnTo>
                    <a:pt x="403" y="123"/>
                  </a:lnTo>
                  <a:lnTo>
                    <a:pt x="418" y="123"/>
                  </a:lnTo>
                  <a:lnTo>
                    <a:pt x="447" y="107"/>
                  </a:lnTo>
                  <a:lnTo>
                    <a:pt x="447" y="123"/>
                  </a:lnTo>
                  <a:lnTo>
                    <a:pt x="418" y="138"/>
                  </a:lnTo>
                  <a:lnTo>
                    <a:pt x="433" y="138"/>
                  </a:lnTo>
                  <a:lnTo>
                    <a:pt x="462" y="123"/>
                  </a:lnTo>
                  <a:lnTo>
                    <a:pt x="522" y="123"/>
                  </a:lnTo>
                  <a:lnTo>
                    <a:pt x="522" y="138"/>
                  </a:lnTo>
                  <a:lnTo>
                    <a:pt x="522" y="154"/>
                  </a:lnTo>
                  <a:lnTo>
                    <a:pt x="537" y="154"/>
                  </a:lnTo>
                  <a:lnTo>
                    <a:pt x="582" y="169"/>
                  </a:lnTo>
                  <a:lnTo>
                    <a:pt x="597" y="154"/>
                  </a:lnTo>
                  <a:lnTo>
                    <a:pt x="626" y="169"/>
                  </a:lnTo>
                  <a:lnTo>
                    <a:pt x="686" y="215"/>
                  </a:lnTo>
                  <a:lnTo>
                    <a:pt x="701" y="230"/>
                  </a:lnTo>
                  <a:lnTo>
                    <a:pt x="701" y="261"/>
                  </a:lnTo>
                  <a:lnTo>
                    <a:pt x="671" y="307"/>
                  </a:lnTo>
                  <a:lnTo>
                    <a:pt x="626" y="368"/>
                  </a:lnTo>
                  <a:lnTo>
                    <a:pt x="626" y="445"/>
                  </a:lnTo>
                  <a:lnTo>
                    <a:pt x="626" y="461"/>
                  </a:lnTo>
                  <a:lnTo>
                    <a:pt x="626" y="476"/>
                  </a:lnTo>
                  <a:lnTo>
                    <a:pt x="612" y="491"/>
                  </a:lnTo>
                  <a:lnTo>
                    <a:pt x="612" y="507"/>
                  </a:lnTo>
                  <a:lnTo>
                    <a:pt x="597" y="537"/>
                  </a:lnTo>
                  <a:lnTo>
                    <a:pt x="582" y="553"/>
                  </a:lnTo>
                  <a:lnTo>
                    <a:pt x="537" y="553"/>
                  </a:lnTo>
                  <a:lnTo>
                    <a:pt x="492" y="583"/>
                  </a:lnTo>
                  <a:lnTo>
                    <a:pt x="477" y="614"/>
                  </a:lnTo>
                  <a:lnTo>
                    <a:pt x="462" y="614"/>
                  </a:lnTo>
                  <a:lnTo>
                    <a:pt x="477" y="676"/>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66" name="Freeform 104"/>
            <p:cNvSpPr>
              <a:spLocks/>
            </p:cNvSpPr>
            <p:nvPr/>
          </p:nvSpPr>
          <p:spPr bwMode="auto">
            <a:xfrm>
              <a:off x="717" y="1867"/>
              <a:ext cx="7"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16" y="0"/>
                  </a:moveTo>
                  <a:lnTo>
                    <a:pt x="0" y="16"/>
                  </a:lnTo>
                  <a:lnTo>
                    <a:pt x="0" y="0"/>
                  </a:lnTo>
                  <a:lnTo>
                    <a:pt x="16"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67" name="Freeform 105"/>
            <p:cNvSpPr>
              <a:spLocks/>
            </p:cNvSpPr>
            <p:nvPr/>
          </p:nvSpPr>
          <p:spPr bwMode="auto">
            <a:xfrm>
              <a:off x="1332" y="1843"/>
              <a:ext cx="40" cy="41"/>
            </a:xfrm>
            <a:custGeom>
              <a:avLst/>
              <a:gdLst>
                <a:gd name="T0" fmla="*/ 1 w 92"/>
                <a:gd name="T1" fmla="*/ 1 h 109"/>
                <a:gd name="T2" fmla="*/ 0 w 92"/>
                <a:gd name="T3" fmla="*/ 1 h 109"/>
                <a:gd name="T4" fmla="*/ 0 w 92"/>
                <a:gd name="T5" fmla="*/ 1 h 109"/>
                <a:gd name="T6" fmla="*/ 0 w 92"/>
                <a:gd name="T7" fmla="*/ 2 h 109"/>
                <a:gd name="T8" fmla="*/ 0 w 92"/>
                <a:gd name="T9" fmla="*/ 2 h 109"/>
                <a:gd name="T10" fmla="*/ 2 w 92"/>
                <a:gd name="T11" fmla="*/ 2 h 109"/>
                <a:gd name="T12" fmla="*/ 2 w 92"/>
                <a:gd name="T13" fmla="*/ 2 h 109"/>
                <a:gd name="T14" fmla="*/ 3 w 92"/>
                <a:gd name="T15" fmla="*/ 2 h 109"/>
                <a:gd name="T16" fmla="*/ 3 w 92"/>
                <a:gd name="T17" fmla="*/ 2 h 109"/>
                <a:gd name="T18" fmla="*/ 3 w 92"/>
                <a:gd name="T19" fmla="*/ 1 h 109"/>
                <a:gd name="T20" fmla="*/ 3 w 92"/>
                <a:gd name="T21" fmla="*/ 0 h 109"/>
                <a:gd name="T22" fmla="*/ 3 w 92"/>
                <a:gd name="T23" fmla="*/ 0 h 109"/>
                <a:gd name="T24" fmla="*/ 1 w 92"/>
                <a:gd name="T25" fmla="*/ 0 h 109"/>
                <a:gd name="T26" fmla="*/ 1 w 92"/>
                <a:gd name="T27" fmla="*/ 1 h 109"/>
                <a:gd name="T28" fmla="*/ 1 w 92"/>
                <a:gd name="T29" fmla="*/ 1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2" h="109">
                  <a:moveTo>
                    <a:pt x="30" y="46"/>
                  </a:moveTo>
                  <a:lnTo>
                    <a:pt x="15" y="62"/>
                  </a:lnTo>
                  <a:lnTo>
                    <a:pt x="0" y="62"/>
                  </a:lnTo>
                  <a:lnTo>
                    <a:pt x="0" y="93"/>
                  </a:lnTo>
                  <a:lnTo>
                    <a:pt x="15" y="108"/>
                  </a:lnTo>
                  <a:lnTo>
                    <a:pt x="46" y="108"/>
                  </a:lnTo>
                  <a:lnTo>
                    <a:pt x="61" y="77"/>
                  </a:lnTo>
                  <a:lnTo>
                    <a:pt x="76" y="77"/>
                  </a:lnTo>
                  <a:lnTo>
                    <a:pt x="91" y="77"/>
                  </a:lnTo>
                  <a:lnTo>
                    <a:pt x="91" y="62"/>
                  </a:lnTo>
                  <a:lnTo>
                    <a:pt x="91" y="15"/>
                  </a:lnTo>
                  <a:lnTo>
                    <a:pt x="76" y="0"/>
                  </a:lnTo>
                  <a:lnTo>
                    <a:pt x="30" y="15"/>
                  </a:lnTo>
                  <a:lnTo>
                    <a:pt x="30" y="31"/>
                  </a:lnTo>
                  <a:lnTo>
                    <a:pt x="30" y="46"/>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68" name="Freeform 106"/>
            <p:cNvSpPr>
              <a:spLocks/>
            </p:cNvSpPr>
            <p:nvPr/>
          </p:nvSpPr>
          <p:spPr bwMode="auto">
            <a:xfrm>
              <a:off x="1185" y="1291"/>
              <a:ext cx="78" cy="146"/>
            </a:xfrm>
            <a:custGeom>
              <a:avLst/>
              <a:gdLst>
                <a:gd name="T0" fmla="*/ 0 w 179"/>
                <a:gd name="T1" fmla="*/ 6 h 384"/>
                <a:gd name="T2" fmla="*/ 0 w 179"/>
                <a:gd name="T3" fmla="*/ 6 h 384"/>
                <a:gd name="T4" fmla="*/ 1 w 179"/>
                <a:gd name="T5" fmla="*/ 8 h 384"/>
                <a:gd name="T6" fmla="*/ 2 w 179"/>
                <a:gd name="T7" fmla="*/ 8 h 384"/>
                <a:gd name="T8" fmla="*/ 2 w 179"/>
                <a:gd name="T9" fmla="*/ 7 h 384"/>
                <a:gd name="T10" fmla="*/ 3 w 179"/>
                <a:gd name="T11" fmla="*/ 7 h 384"/>
                <a:gd name="T12" fmla="*/ 3 w 179"/>
                <a:gd name="T13" fmla="*/ 6 h 384"/>
                <a:gd name="T14" fmla="*/ 3 w 179"/>
                <a:gd name="T15" fmla="*/ 6 h 384"/>
                <a:gd name="T16" fmla="*/ 4 w 179"/>
                <a:gd name="T17" fmla="*/ 6 h 384"/>
                <a:gd name="T18" fmla="*/ 4 w 179"/>
                <a:gd name="T19" fmla="*/ 5 h 384"/>
                <a:gd name="T20" fmla="*/ 3 w 179"/>
                <a:gd name="T21" fmla="*/ 5 h 384"/>
                <a:gd name="T22" fmla="*/ 3 w 179"/>
                <a:gd name="T23" fmla="*/ 4 h 384"/>
                <a:gd name="T24" fmla="*/ 3 w 179"/>
                <a:gd name="T25" fmla="*/ 3 h 384"/>
                <a:gd name="T26" fmla="*/ 4 w 179"/>
                <a:gd name="T27" fmla="*/ 3 h 384"/>
                <a:gd name="T28" fmla="*/ 5 w 179"/>
                <a:gd name="T29" fmla="*/ 3 h 384"/>
                <a:gd name="T30" fmla="*/ 5 w 179"/>
                <a:gd name="T31" fmla="*/ 2 h 384"/>
                <a:gd name="T32" fmla="*/ 7 w 179"/>
                <a:gd name="T33" fmla="*/ 2 h 384"/>
                <a:gd name="T34" fmla="*/ 6 w 179"/>
                <a:gd name="T35" fmla="*/ 1 h 384"/>
                <a:gd name="T36" fmla="*/ 5 w 179"/>
                <a:gd name="T37" fmla="*/ 0 h 384"/>
                <a:gd name="T38" fmla="*/ 5 w 179"/>
                <a:gd name="T39" fmla="*/ 0 h 384"/>
                <a:gd name="T40" fmla="*/ 4 w 179"/>
                <a:gd name="T41" fmla="*/ 0 h 384"/>
                <a:gd name="T42" fmla="*/ 4 w 179"/>
                <a:gd name="T43" fmla="*/ 0 h 384"/>
                <a:gd name="T44" fmla="*/ 3 w 179"/>
                <a:gd name="T45" fmla="*/ 0 h 384"/>
                <a:gd name="T46" fmla="*/ 2 w 179"/>
                <a:gd name="T47" fmla="*/ 2 h 384"/>
                <a:gd name="T48" fmla="*/ 0 w 179"/>
                <a:gd name="T49" fmla="*/ 3 h 384"/>
                <a:gd name="T50" fmla="*/ 0 w 179"/>
                <a:gd name="T51" fmla="*/ 5 h 384"/>
                <a:gd name="T52" fmla="*/ 0 w 179"/>
                <a:gd name="T53" fmla="*/ 6 h 3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9" h="384">
                  <a:moveTo>
                    <a:pt x="0" y="276"/>
                  </a:moveTo>
                  <a:lnTo>
                    <a:pt x="0" y="291"/>
                  </a:lnTo>
                  <a:lnTo>
                    <a:pt x="30" y="368"/>
                  </a:lnTo>
                  <a:lnTo>
                    <a:pt x="45" y="383"/>
                  </a:lnTo>
                  <a:lnTo>
                    <a:pt x="59" y="352"/>
                  </a:lnTo>
                  <a:lnTo>
                    <a:pt x="74" y="352"/>
                  </a:lnTo>
                  <a:lnTo>
                    <a:pt x="89" y="322"/>
                  </a:lnTo>
                  <a:lnTo>
                    <a:pt x="89" y="276"/>
                  </a:lnTo>
                  <a:lnTo>
                    <a:pt x="104" y="276"/>
                  </a:lnTo>
                  <a:lnTo>
                    <a:pt x="104" y="260"/>
                  </a:lnTo>
                  <a:lnTo>
                    <a:pt x="89" y="245"/>
                  </a:lnTo>
                  <a:lnTo>
                    <a:pt x="74" y="199"/>
                  </a:lnTo>
                  <a:lnTo>
                    <a:pt x="89" y="169"/>
                  </a:lnTo>
                  <a:lnTo>
                    <a:pt x="119" y="153"/>
                  </a:lnTo>
                  <a:lnTo>
                    <a:pt x="134" y="123"/>
                  </a:lnTo>
                  <a:lnTo>
                    <a:pt x="134" y="92"/>
                  </a:lnTo>
                  <a:lnTo>
                    <a:pt x="178" y="92"/>
                  </a:lnTo>
                  <a:lnTo>
                    <a:pt x="163" y="61"/>
                  </a:lnTo>
                  <a:lnTo>
                    <a:pt x="148" y="15"/>
                  </a:lnTo>
                  <a:lnTo>
                    <a:pt x="134" y="15"/>
                  </a:lnTo>
                  <a:lnTo>
                    <a:pt x="119" y="0"/>
                  </a:lnTo>
                  <a:lnTo>
                    <a:pt x="104" y="15"/>
                  </a:lnTo>
                  <a:lnTo>
                    <a:pt x="89" y="15"/>
                  </a:lnTo>
                  <a:lnTo>
                    <a:pt x="45" y="92"/>
                  </a:lnTo>
                  <a:lnTo>
                    <a:pt x="0" y="169"/>
                  </a:lnTo>
                  <a:lnTo>
                    <a:pt x="15" y="230"/>
                  </a:lnTo>
                  <a:lnTo>
                    <a:pt x="0" y="27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69" name="Freeform 107"/>
            <p:cNvSpPr>
              <a:spLocks/>
            </p:cNvSpPr>
            <p:nvPr/>
          </p:nvSpPr>
          <p:spPr bwMode="auto">
            <a:xfrm>
              <a:off x="1236" y="1274"/>
              <a:ext cx="72" cy="116"/>
            </a:xfrm>
            <a:custGeom>
              <a:avLst/>
              <a:gdLst>
                <a:gd name="T0" fmla="*/ 2 w 165"/>
                <a:gd name="T1" fmla="*/ 3 h 307"/>
                <a:gd name="T2" fmla="*/ 3 w 165"/>
                <a:gd name="T3" fmla="*/ 3 h 307"/>
                <a:gd name="T4" fmla="*/ 3 w 165"/>
                <a:gd name="T5" fmla="*/ 3 h 307"/>
                <a:gd name="T6" fmla="*/ 0 w 165"/>
                <a:gd name="T7" fmla="*/ 5 h 307"/>
                <a:gd name="T8" fmla="*/ 1 w 165"/>
                <a:gd name="T9" fmla="*/ 6 h 307"/>
                <a:gd name="T10" fmla="*/ 2 w 165"/>
                <a:gd name="T11" fmla="*/ 6 h 307"/>
                <a:gd name="T12" fmla="*/ 5 w 165"/>
                <a:gd name="T13" fmla="*/ 6 h 307"/>
                <a:gd name="T14" fmla="*/ 6 w 165"/>
                <a:gd name="T15" fmla="*/ 5 h 307"/>
                <a:gd name="T16" fmla="*/ 5 w 165"/>
                <a:gd name="T17" fmla="*/ 4 h 307"/>
                <a:gd name="T18" fmla="*/ 5 w 165"/>
                <a:gd name="T19" fmla="*/ 3 h 307"/>
                <a:gd name="T20" fmla="*/ 5 w 165"/>
                <a:gd name="T21" fmla="*/ 2 h 307"/>
                <a:gd name="T22" fmla="*/ 5 w 165"/>
                <a:gd name="T23" fmla="*/ 2 h 307"/>
                <a:gd name="T24" fmla="*/ 4 w 165"/>
                <a:gd name="T25" fmla="*/ 1 h 307"/>
                <a:gd name="T26" fmla="*/ 4 w 165"/>
                <a:gd name="T27" fmla="*/ 1 h 307"/>
                <a:gd name="T28" fmla="*/ 3 w 165"/>
                <a:gd name="T29" fmla="*/ 0 h 307"/>
                <a:gd name="T30" fmla="*/ 3 w 165"/>
                <a:gd name="T31" fmla="*/ 0 h 307"/>
                <a:gd name="T32" fmla="*/ 2 w 165"/>
                <a:gd name="T33" fmla="*/ 1 h 307"/>
                <a:gd name="T34" fmla="*/ 2 w 165"/>
                <a:gd name="T35" fmla="*/ 1 h 307"/>
                <a:gd name="T36" fmla="*/ 0 w 165"/>
                <a:gd name="T37" fmla="*/ 1 h 307"/>
                <a:gd name="T38" fmla="*/ 0 w 165"/>
                <a:gd name="T39" fmla="*/ 1 h 307"/>
                <a:gd name="T40" fmla="*/ 0 w 165"/>
                <a:gd name="T41" fmla="*/ 1 h 307"/>
                <a:gd name="T42" fmla="*/ 1 w 165"/>
                <a:gd name="T43" fmla="*/ 1 h 307"/>
                <a:gd name="T44" fmla="*/ 2 w 165"/>
                <a:gd name="T45" fmla="*/ 2 h 307"/>
                <a:gd name="T46" fmla="*/ 2 w 165"/>
                <a:gd name="T47" fmla="*/ 3 h 3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65" h="307">
                  <a:moveTo>
                    <a:pt x="60" y="138"/>
                  </a:moveTo>
                  <a:lnTo>
                    <a:pt x="75" y="138"/>
                  </a:lnTo>
                  <a:lnTo>
                    <a:pt x="75" y="153"/>
                  </a:lnTo>
                  <a:lnTo>
                    <a:pt x="15" y="230"/>
                  </a:lnTo>
                  <a:lnTo>
                    <a:pt x="30" y="275"/>
                  </a:lnTo>
                  <a:lnTo>
                    <a:pt x="60" y="306"/>
                  </a:lnTo>
                  <a:lnTo>
                    <a:pt x="134" y="275"/>
                  </a:lnTo>
                  <a:lnTo>
                    <a:pt x="164" y="214"/>
                  </a:lnTo>
                  <a:lnTo>
                    <a:pt x="149" y="184"/>
                  </a:lnTo>
                  <a:lnTo>
                    <a:pt x="134" y="138"/>
                  </a:lnTo>
                  <a:lnTo>
                    <a:pt x="149" y="122"/>
                  </a:lnTo>
                  <a:lnTo>
                    <a:pt x="134" y="77"/>
                  </a:lnTo>
                  <a:lnTo>
                    <a:pt x="119" y="61"/>
                  </a:lnTo>
                  <a:lnTo>
                    <a:pt x="119" y="31"/>
                  </a:lnTo>
                  <a:lnTo>
                    <a:pt x="89" y="0"/>
                  </a:lnTo>
                  <a:lnTo>
                    <a:pt x="75" y="15"/>
                  </a:lnTo>
                  <a:lnTo>
                    <a:pt x="60" y="46"/>
                  </a:lnTo>
                  <a:lnTo>
                    <a:pt x="45" y="46"/>
                  </a:lnTo>
                  <a:lnTo>
                    <a:pt x="0" y="31"/>
                  </a:lnTo>
                  <a:lnTo>
                    <a:pt x="0" y="46"/>
                  </a:lnTo>
                  <a:lnTo>
                    <a:pt x="15" y="61"/>
                  </a:lnTo>
                  <a:lnTo>
                    <a:pt x="30" y="61"/>
                  </a:lnTo>
                  <a:lnTo>
                    <a:pt x="45" y="107"/>
                  </a:lnTo>
                  <a:lnTo>
                    <a:pt x="60" y="138"/>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70" name="Freeform 108"/>
            <p:cNvSpPr>
              <a:spLocks/>
            </p:cNvSpPr>
            <p:nvPr/>
          </p:nvSpPr>
          <p:spPr bwMode="auto">
            <a:xfrm>
              <a:off x="775" y="1088"/>
              <a:ext cx="302" cy="302"/>
            </a:xfrm>
            <a:custGeom>
              <a:avLst/>
              <a:gdLst>
                <a:gd name="T0" fmla="*/ 3 w 702"/>
                <a:gd name="T1" fmla="*/ 15 h 799"/>
                <a:gd name="T2" fmla="*/ 2 w 702"/>
                <a:gd name="T3" fmla="*/ 14 h 799"/>
                <a:gd name="T4" fmla="*/ 2 w 702"/>
                <a:gd name="T5" fmla="*/ 14 h 799"/>
                <a:gd name="T6" fmla="*/ 0 w 702"/>
                <a:gd name="T7" fmla="*/ 12 h 799"/>
                <a:gd name="T8" fmla="*/ 2 w 702"/>
                <a:gd name="T9" fmla="*/ 10 h 799"/>
                <a:gd name="T10" fmla="*/ 1 w 702"/>
                <a:gd name="T11" fmla="*/ 10 h 799"/>
                <a:gd name="T12" fmla="*/ 2 w 702"/>
                <a:gd name="T13" fmla="*/ 9 h 799"/>
                <a:gd name="T14" fmla="*/ 3 w 702"/>
                <a:gd name="T15" fmla="*/ 8 h 799"/>
                <a:gd name="T16" fmla="*/ 3 w 702"/>
                <a:gd name="T17" fmla="*/ 8 h 799"/>
                <a:gd name="T18" fmla="*/ 3 w 702"/>
                <a:gd name="T19" fmla="*/ 7 h 799"/>
                <a:gd name="T20" fmla="*/ 3 w 702"/>
                <a:gd name="T21" fmla="*/ 6 h 799"/>
                <a:gd name="T22" fmla="*/ 0 w 702"/>
                <a:gd name="T23" fmla="*/ 5 h 799"/>
                <a:gd name="T24" fmla="*/ 0 w 702"/>
                <a:gd name="T25" fmla="*/ 5 h 799"/>
                <a:gd name="T26" fmla="*/ 2 w 702"/>
                <a:gd name="T27" fmla="*/ 5 h 799"/>
                <a:gd name="T28" fmla="*/ 0 w 702"/>
                <a:gd name="T29" fmla="*/ 4 h 799"/>
                <a:gd name="T30" fmla="*/ 5 w 702"/>
                <a:gd name="T31" fmla="*/ 2 h 799"/>
                <a:gd name="T32" fmla="*/ 8 w 702"/>
                <a:gd name="T33" fmla="*/ 0 h 799"/>
                <a:gd name="T34" fmla="*/ 21 w 702"/>
                <a:gd name="T35" fmla="*/ 0 h 799"/>
                <a:gd name="T36" fmla="*/ 16 w 702"/>
                <a:gd name="T37" fmla="*/ 2 h 799"/>
                <a:gd name="T38" fmla="*/ 17 w 702"/>
                <a:gd name="T39" fmla="*/ 2 h 799"/>
                <a:gd name="T40" fmla="*/ 22 w 702"/>
                <a:gd name="T41" fmla="*/ 2 h 799"/>
                <a:gd name="T42" fmla="*/ 23 w 702"/>
                <a:gd name="T43" fmla="*/ 3 h 799"/>
                <a:gd name="T44" fmla="*/ 22 w 702"/>
                <a:gd name="T45" fmla="*/ 3 h 799"/>
                <a:gd name="T46" fmla="*/ 19 w 702"/>
                <a:gd name="T47" fmla="*/ 5 h 799"/>
                <a:gd name="T48" fmla="*/ 20 w 702"/>
                <a:gd name="T49" fmla="*/ 5 h 799"/>
                <a:gd name="T50" fmla="*/ 18 w 702"/>
                <a:gd name="T51" fmla="*/ 6 h 799"/>
                <a:gd name="T52" fmla="*/ 20 w 702"/>
                <a:gd name="T53" fmla="*/ 7 h 799"/>
                <a:gd name="T54" fmla="*/ 15 w 702"/>
                <a:gd name="T55" fmla="*/ 9 h 799"/>
                <a:gd name="T56" fmla="*/ 16 w 702"/>
                <a:gd name="T57" fmla="*/ 10 h 799"/>
                <a:gd name="T58" fmla="*/ 18 w 702"/>
                <a:gd name="T59" fmla="*/ 11 h 799"/>
                <a:gd name="T60" fmla="*/ 13 w 702"/>
                <a:gd name="T61" fmla="*/ 11 h 799"/>
                <a:gd name="T62" fmla="*/ 12 w 702"/>
                <a:gd name="T63" fmla="*/ 12 h 799"/>
                <a:gd name="T64" fmla="*/ 8 w 702"/>
                <a:gd name="T65" fmla="*/ 14 h 799"/>
                <a:gd name="T66" fmla="*/ 6 w 702"/>
                <a:gd name="T67" fmla="*/ 16 h 799"/>
                <a:gd name="T68" fmla="*/ 5 w 702"/>
                <a:gd name="T69" fmla="*/ 16 h 799"/>
                <a:gd name="T70" fmla="*/ 3 w 702"/>
                <a:gd name="T71" fmla="*/ 16 h 7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02" h="799">
                  <a:moveTo>
                    <a:pt x="89" y="767"/>
                  </a:moveTo>
                  <a:lnTo>
                    <a:pt x="75" y="737"/>
                  </a:lnTo>
                  <a:lnTo>
                    <a:pt x="60" y="737"/>
                  </a:lnTo>
                  <a:lnTo>
                    <a:pt x="60" y="706"/>
                  </a:lnTo>
                  <a:lnTo>
                    <a:pt x="75" y="691"/>
                  </a:lnTo>
                  <a:lnTo>
                    <a:pt x="60" y="660"/>
                  </a:lnTo>
                  <a:lnTo>
                    <a:pt x="45" y="660"/>
                  </a:lnTo>
                  <a:lnTo>
                    <a:pt x="15" y="614"/>
                  </a:lnTo>
                  <a:lnTo>
                    <a:pt x="45" y="506"/>
                  </a:lnTo>
                  <a:lnTo>
                    <a:pt x="60" y="506"/>
                  </a:lnTo>
                  <a:lnTo>
                    <a:pt x="75" y="476"/>
                  </a:lnTo>
                  <a:lnTo>
                    <a:pt x="45" y="491"/>
                  </a:lnTo>
                  <a:lnTo>
                    <a:pt x="30" y="460"/>
                  </a:lnTo>
                  <a:lnTo>
                    <a:pt x="60" y="430"/>
                  </a:lnTo>
                  <a:lnTo>
                    <a:pt x="89" y="445"/>
                  </a:lnTo>
                  <a:lnTo>
                    <a:pt x="75" y="399"/>
                  </a:lnTo>
                  <a:lnTo>
                    <a:pt x="89" y="399"/>
                  </a:lnTo>
                  <a:lnTo>
                    <a:pt x="75" y="384"/>
                  </a:lnTo>
                  <a:lnTo>
                    <a:pt x="104" y="384"/>
                  </a:lnTo>
                  <a:lnTo>
                    <a:pt x="75" y="353"/>
                  </a:lnTo>
                  <a:lnTo>
                    <a:pt x="89" y="307"/>
                  </a:lnTo>
                  <a:lnTo>
                    <a:pt x="75" y="276"/>
                  </a:lnTo>
                  <a:lnTo>
                    <a:pt x="45" y="276"/>
                  </a:lnTo>
                  <a:lnTo>
                    <a:pt x="15" y="261"/>
                  </a:lnTo>
                  <a:lnTo>
                    <a:pt x="15" y="246"/>
                  </a:lnTo>
                  <a:lnTo>
                    <a:pt x="0" y="246"/>
                  </a:lnTo>
                  <a:lnTo>
                    <a:pt x="60" y="230"/>
                  </a:lnTo>
                  <a:lnTo>
                    <a:pt x="60" y="215"/>
                  </a:lnTo>
                  <a:lnTo>
                    <a:pt x="15" y="215"/>
                  </a:lnTo>
                  <a:lnTo>
                    <a:pt x="0" y="184"/>
                  </a:lnTo>
                  <a:lnTo>
                    <a:pt x="60" y="169"/>
                  </a:lnTo>
                  <a:lnTo>
                    <a:pt x="134" y="107"/>
                  </a:lnTo>
                  <a:lnTo>
                    <a:pt x="164" y="123"/>
                  </a:lnTo>
                  <a:lnTo>
                    <a:pt x="239" y="0"/>
                  </a:lnTo>
                  <a:lnTo>
                    <a:pt x="373" y="0"/>
                  </a:lnTo>
                  <a:lnTo>
                    <a:pt x="612" y="15"/>
                  </a:lnTo>
                  <a:lnTo>
                    <a:pt x="612" y="46"/>
                  </a:lnTo>
                  <a:lnTo>
                    <a:pt x="477" y="77"/>
                  </a:lnTo>
                  <a:lnTo>
                    <a:pt x="567" y="107"/>
                  </a:lnTo>
                  <a:lnTo>
                    <a:pt x="507" y="123"/>
                  </a:lnTo>
                  <a:lnTo>
                    <a:pt x="537" y="153"/>
                  </a:lnTo>
                  <a:lnTo>
                    <a:pt x="641" y="92"/>
                  </a:lnTo>
                  <a:lnTo>
                    <a:pt x="701" y="138"/>
                  </a:lnTo>
                  <a:lnTo>
                    <a:pt x="671" y="169"/>
                  </a:lnTo>
                  <a:lnTo>
                    <a:pt x="641" y="138"/>
                  </a:lnTo>
                  <a:lnTo>
                    <a:pt x="626" y="169"/>
                  </a:lnTo>
                  <a:lnTo>
                    <a:pt x="641" y="184"/>
                  </a:lnTo>
                  <a:lnTo>
                    <a:pt x="552" y="215"/>
                  </a:lnTo>
                  <a:lnTo>
                    <a:pt x="537" y="246"/>
                  </a:lnTo>
                  <a:lnTo>
                    <a:pt x="582" y="246"/>
                  </a:lnTo>
                  <a:lnTo>
                    <a:pt x="597" y="307"/>
                  </a:lnTo>
                  <a:lnTo>
                    <a:pt x="537" y="292"/>
                  </a:lnTo>
                  <a:lnTo>
                    <a:pt x="522" y="368"/>
                  </a:lnTo>
                  <a:lnTo>
                    <a:pt x="582" y="338"/>
                  </a:lnTo>
                  <a:lnTo>
                    <a:pt x="552" y="430"/>
                  </a:lnTo>
                  <a:lnTo>
                    <a:pt x="447" y="445"/>
                  </a:lnTo>
                  <a:lnTo>
                    <a:pt x="447" y="476"/>
                  </a:lnTo>
                  <a:lnTo>
                    <a:pt x="477" y="476"/>
                  </a:lnTo>
                  <a:lnTo>
                    <a:pt x="552" y="506"/>
                  </a:lnTo>
                  <a:lnTo>
                    <a:pt x="537" y="552"/>
                  </a:lnTo>
                  <a:lnTo>
                    <a:pt x="403" y="506"/>
                  </a:lnTo>
                  <a:lnTo>
                    <a:pt x="388" y="552"/>
                  </a:lnTo>
                  <a:lnTo>
                    <a:pt x="477" y="568"/>
                  </a:lnTo>
                  <a:lnTo>
                    <a:pt x="343" y="614"/>
                  </a:lnTo>
                  <a:lnTo>
                    <a:pt x="298" y="599"/>
                  </a:lnTo>
                  <a:lnTo>
                    <a:pt x="239" y="660"/>
                  </a:lnTo>
                  <a:lnTo>
                    <a:pt x="194" y="721"/>
                  </a:lnTo>
                  <a:lnTo>
                    <a:pt x="179" y="798"/>
                  </a:lnTo>
                  <a:lnTo>
                    <a:pt x="164" y="798"/>
                  </a:lnTo>
                  <a:lnTo>
                    <a:pt x="149" y="798"/>
                  </a:lnTo>
                  <a:lnTo>
                    <a:pt x="119" y="767"/>
                  </a:lnTo>
                  <a:lnTo>
                    <a:pt x="89" y="767"/>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71" name="Freeform 109"/>
            <p:cNvSpPr>
              <a:spLocks/>
            </p:cNvSpPr>
            <p:nvPr/>
          </p:nvSpPr>
          <p:spPr bwMode="auto">
            <a:xfrm>
              <a:off x="1167" y="1419"/>
              <a:ext cx="12" cy="23"/>
            </a:xfrm>
            <a:custGeom>
              <a:avLst/>
              <a:gdLst>
                <a:gd name="T0" fmla="*/ 0 w 30"/>
                <a:gd name="T1" fmla="*/ 1 h 63"/>
                <a:gd name="T2" fmla="*/ 0 w 30"/>
                <a:gd name="T3" fmla="*/ 0 h 63"/>
                <a:gd name="T4" fmla="*/ 0 w 30"/>
                <a:gd name="T5" fmla="*/ 0 h 63"/>
                <a:gd name="T6" fmla="*/ 1 w 30"/>
                <a:gd name="T7" fmla="*/ 0 h 63"/>
                <a:gd name="T8" fmla="*/ 1 w 30"/>
                <a:gd name="T9" fmla="*/ 0 h 63"/>
                <a:gd name="T10" fmla="*/ 1 w 30"/>
                <a:gd name="T11" fmla="*/ 0 h 63"/>
                <a:gd name="T12" fmla="*/ 1 w 30"/>
                <a:gd name="T13" fmla="*/ 1 h 63"/>
                <a:gd name="T14" fmla="*/ 0 w 30"/>
                <a:gd name="T15" fmla="*/ 1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63">
                  <a:moveTo>
                    <a:pt x="15" y="62"/>
                  </a:moveTo>
                  <a:lnTo>
                    <a:pt x="0" y="31"/>
                  </a:lnTo>
                  <a:lnTo>
                    <a:pt x="0" y="16"/>
                  </a:lnTo>
                  <a:lnTo>
                    <a:pt x="29" y="0"/>
                  </a:lnTo>
                  <a:lnTo>
                    <a:pt x="29" y="16"/>
                  </a:lnTo>
                  <a:lnTo>
                    <a:pt x="29" y="31"/>
                  </a:lnTo>
                  <a:lnTo>
                    <a:pt x="29" y="62"/>
                  </a:lnTo>
                  <a:lnTo>
                    <a:pt x="15" y="62"/>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72" name="Freeform 110"/>
            <p:cNvSpPr>
              <a:spLocks/>
            </p:cNvSpPr>
            <p:nvPr/>
          </p:nvSpPr>
          <p:spPr bwMode="auto">
            <a:xfrm>
              <a:off x="1167" y="1413"/>
              <a:ext cx="12" cy="7"/>
            </a:xfrm>
            <a:custGeom>
              <a:avLst/>
              <a:gdLst>
                <a:gd name="T0" fmla="*/ 0 w 30"/>
                <a:gd name="T1" fmla="*/ 0 h 17"/>
                <a:gd name="T2" fmla="*/ 1 w 30"/>
                <a:gd name="T3" fmla="*/ 0 h 17"/>
                <a:gd name="T4" fmla="*/ 1 w 30"/>
                <a:gd name="T5" fmla="*/ 0 h 17"/>
                <a:gd name="T6" fmla="*/ 0 w 30"/>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17">
                  <a:moveTo>
                    <a:pt x="0" y="16"/>
                  </a:moveTo>
                  <a:lnTo>
                    <a:pt x="29" y="0"/>
                  </a:lnTo>
                  <a:lnTo>
                    <a:pt x="29" y="16"/>
                  </a:lnTo>
                  <a:lnTo>
                    <a:pt x="0"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73" name="Freeform 111"/>
            <p:cNvSpPr>
              <a:spLocks/>
            </p:cNvSpPr>
            <p:nvPr/>
          </p:nvSpPr>
          <p:spPr bwMode="auto">
            <a:xfrm>
              <a:off x="1192" y="1425"/>
              <a:ext cx="1" cy="12"/>
            </a:xfrm>
            <a:custGeom>
              <a:avLst/>
              <a:gdLst>
                <a:gd name="T0" fmla="*/ 0 w 1"/>
                <a:gd name="T1" fmla="*/ 0 h 31"/>
                <a:gd name="T2" fmla="*/ 0 w 1"/>
                <a:gd name="T3" fmla="*/ 0 h 31"/>
                <a:gd name="T4" fmla="*/ 0 w 1"/>
                <a:gd name="T5" fmla="*/ 1 h 31"/>
                <a:gd name="T6" fmla="*/ 0 w 1"/>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1">
                  <a:moveTo>
                    <a:pt x="0" y="0"/>
                  </a:moveTo>
                  <a:lnTo>
                    <a:pt x="0" y="15"/>
                  </a:lnTo>
                  <a:lnTo>
                    <a:pt x="0" y="3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74" name="Freeform 112"/>
            <p:cNvSpPr>
              <a:spLocks/>
            </p:cNvSpPr>
            <p:nvPr/>
          </p:nvSpPr>
          <p:spPr bwMode="auto">
            <a:xfrm>
              <a:off x="1179" y="1431"/>
              <a:ext cx="7" cy="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0" y="16"/>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75" name="Freeform 113"/>
            <p:cNvSpPr>
              <a:spLocks/>
            </p:cNvSpPr>
            <p:nvPr/>
          </p:nvSpPr>
          <p:spPr bwMode="auto">
            <a:xfrm>
              <a:off x="1140" y="1262"/>
              <a:ext cx="148" cy="146"/>
            </a:xfrm>
            <a:custGeom>
              <a:avLst/>
              <a:gdLst>
                <a:gd name="T0" fmla="*/ 3 w 344"/>
                <a:gd name="T1" fmla="*/ 7 h 385"/>
                <a:gd name="T2" fmla="*/ 3 w 344"/>
                <a:gd name="T3" fmla="*/ 7 h 385"/>
                <a:gd name="T4" fmla="*/ 2 w 344"/>
                <a:gd name="T5" fmla="*/ 8 h 385"/>
                <a:gd name="T6" fmla="*/ 1 w 344"/>
                <a:gd name="T7" fmla="*/ 8 h 385"/>
                <a:gd name="T8" fmla="*/ 0 w 344"/>
                <a:gd name="T9" fmla="*/ 8 h 385"/>
                <a:gd name="T10" fmla="*/ 0 w 344"/>
                <a:gd name="T11" fmla="*/ 6 h 385"/>
                <a:gd name="T12" fmla="*/ 1 w 344"/>
                <a:gd name="T13" fmla="*/ 5 h 385"/>
                <a:gd name="T14" fmla="*/ 1 w 344"/>
                <a:gd name="T15" fmla="*/ 5 h 385"/>
                <a:gd name="T16" fmla="*/ 3 w 344"/>
                <a:gd name="T17" fmla="*/ 5 h 385"/>
                <a:gd name="T18" fmla="*/ 6 w 344"/>
                <a:gd name="T19" fmla="*/ 2 h 385"/>
                <a:gd name="T20" fmla="*/ 6 w 344"/>
                <a:gd name="T21" fmla="*/ 1 h 385"/>
                <a:gd name="T22" fmla="*/ 6 w 344"/>
                <a:gd name="T23" fmla="*/ 1 h 385"/>
                <a:gd name="T24" fmla="*/ 8 w 344"/>
                <a:gd name="T25" fmla="*/ 1 h 385"/>
                <a:gd name="T26" fmla="*/ 9 w 344"/>
                <a:gd name="T27" fmla="*/ 0 h 385"/>
                <a:gd name="T28" fmla="*/ 10 w 344"/>
                <a:gd name="T29" fmla="*/ 0 h 385"/>
                <a:gd name="T30" fmla="*/ 11 w 344"/>
                <a:gd name="T31" fmla="*/ 0 h 385"/>
                <a:gd name="T32" fmla="*/ 12 w 344"/>
                <a:gd name="T33" fmla="*/ 1 h 385"/>
                <a:gd name="T34" fmla="*/ 12 w 344"/>
                <a:gd name="T35" fmla="*/ 1 h 385"/>
                <a:gd name="T36" fmla="*/ 12 w 344"/>
                <a:gd name="T37" fmla="*/ 1 h 385"/>
                <a:gd name="T38" fmla="*/ 11 w 344"/>
                <a:gd name="T39" fmla="*/ 1 h 385"/>
                <a:gd name="T40" fmla="*/ 10 w 344"/>
                <a:gd name="T41" fmla="*/ 1 h 385"/>
                <a:gd name="T42" fmla="*/ 9 w 344"/>
                <a:gd name="T43" fmla="*/ 2 h 385"/>
                <a:gd name="T44" fmla="*/ 9 w 344"/>
                <a:gd name="T45" fmla="*/ 2 h 385"/>
                <a:gd name="T46" fmla="*/ 8 w 344"/>
                <a:gd name="T47" fmla="*/ 1 h 385"/>
                <a:gd name="T48" fmla="*/ 8 w 344"/>
                <a:gd name="T49" fmla="*/ 2 h 385"/>
                <a:gd name="T50" fmla="*/ 7 w 344"/>
                <a:gd name="T51" fmla="*/ 2 h 385"/>
                <a:gd name="T52" fmla="*/ 6 w 344"/>
                <a:gd name="T53" fmla="*/ 2 h 385"/>
                <a:gd name="T54" fmla="*/ 5 w 344"/>
                <a:gd name="T55" fmla="*/ 3 h 385"/>
                <a:gd name="T56" fmla="*/ 3 w 344"/>
                <a:gd name="T57" fmla="*/ 5 h 385"/>
                <a:gd name="T58" fmla="*/ 4 w 344"/>
                <a:gd name="T59" fmla="*/ 6 h 385"/>
                <a:gd name="T60" fmla="*/ 3 w 344"/>
                <a:gd name="T61" fmla="*/ 7 h 38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44" h="385">
                  <a:moveTo>
                    <a:pt x="104" y="353"/>
                  </a:moveTo>
                  <a:lnTo>
                    <a:pt x="89" y="353"/>
                  </a:lnTo>
                  <a:lnTo>
                    <a:pt x="60" y="384"/>
                  </a:lnTo>
                  <a:lnTo>
                    <a:pt x="45" y="384"/>
                  </a:lnTo>
                  <a:lnTo>
                    <a:pt x="15" y="369"/>
                  </a:lnTo>
                  <a:lnTo>
                    <a:pt x="0" y="276"/>
                  </a:lnTo>
                  <a:lnTo>
                    <a:pt x="30" y="261"/>
                  </a:lnTo>
                  <a:lnTo>
                    <a:pt x="45" y="230"/>
                  </a:lnTo>
                  <a:lnTo>
                    <a:pt x="75" y="215"/>
                  </a:lnTo>
                  <a:lnTo>
                    <a:pt x="164" y="77"/>
                  </a:lnTo>
                  <a:lnTo>
                    <a:pt x="164" y="61"/>
                  </a:lnTo>
                  <a:lnTo>
                    <a:pt x="179" y="46"/>
                  </a:lnTo>
                  <a:lnTo>
                    <a:pt x="239" y="31"/>
                  </a:lnTo>
                  <a:lnTo>
                    <a:pt x="254" y="15"/>
                  </a:lnTo>
                  <a:lnTo>
                    <a:pt x="298" y="15"/>
                  </a:lnTo>
                  <a:lnTo>
                    <a:pt x="328" y="0"/>
                  </a:lnTo>
                  <a:lnTo>
                    <a:pt x="343" y="31"/>
                  </a:lnTo>
                  <a:lnTo>
                    <a:pt x="343" y="46"/>
                  </a:lnTo>
                  <a:lnTo>
                    <a:pt x="343" y="61"/>
                  </a:lnTo>
                  <a:lnTo>
                    <a:pt x="313" y="31"/>
                  </a:lnTo>
                  <a:lnTo>
                    <a:pt x="298" y="46"/>
                  </a:lnTo>
                  <a:lnTo>
                    <a:pt x="283" y="77"/>
                  </a:lnTo>
                  <a:lnTo>
                    <a:pt x="268" y="77"/>
                  </a:lnTo>
                  <a:lnTo>
                    <a:pt x="224" y="61"/>
                  </a:lnTo>
                  <a:lnTo>
                    <a:pt x="224" y="77"/>
                  </a:lnTo>
                  <a:lnTo>
                    <a:pt x="209" y="92"/>
                  </a:lnTo>
                  <a:lnTo>
                    <a:pt x="194" y="92"/>
                  </a:lnTo>
                  <a:lnTo>
                    <a:pt x="149" y="169"/>
                  </a:lnTo>
                  <a:lnTo>
                    <a:pt x="104" y="246"/>
                  </a:lnTo>
                  <a:lnTo>
                    <a:pt x="119" y="307"/>
                  </a:lnTo>
                  <a:lnTo>
                    <a:pt x="104" y="353"/>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76" name="Freeform 114"/>
            <p:cNvSpPr>
              <a:spLocks/>
            </p:cNvSpPr>
            <p:nvPr/>
          </p:nvSpPr>
          <p:spPr bwMode="auto">
            <a:xfrm>
              <a:off x="1153" y="1158"/>
              <a:ext cx="51" cy="53"/>
            </a:xfrm>
            <a:custGeom>
              <a:avLst/>
              <a:gdLst>
                <a:gd name="T0" fmla="*/ 3 w 120"/>
                <a:gd name="T1" fmla="*/ 0 h 140"/>
                <a:gd name="T2" fmla="*/ 4 w 120"/>
                <a:gd name="T3" fmla="*/ 1 h 140"/>
                <a:gd name="T4" fmla="*/ 3 w 120"/>
                <a:gd name="T5" fmla="*/ 2 h 140"/>
                <a:gd name="T6" fmla="*/ 3 w 120"/>
                <a:gd name="T7" fmla="*/ 3 h 140"/>
                <a:gd name="T8" fmla="*/ 1 w 120"/>
                <a:gd name="T9" fmla="*/ 3 h 140"/>
                <a:gd name="T10" fmla="*/ 2 w 120"/>
                <a:gd name="T11" fmla="*/ 2 h 140"/>
                <a:gd name="T12" fmla="*/ 2 w 120"/>
                <a:gd name="T13" fmla="*/ 1 h 140"/>
                <a:gd name="T14" fmla="*/ 1 w 120"/>
                <a:gd name="T15" fmla="*/ 2 h 140"/>
                <a:gd name="T16" fmla="*/ 0 w 120"/>
                <a:gd name="T17" fmla="*/ 2 h 140"/>
                <a:gd name="T18" fmla="*/ 0 w 120"/>
                <a:gd name="T19" fmla="*/ 1 h 140"/>
                <a:gd name="T20" fmla="*/ 0 w 120"/>
                <a:gd name="T21" fmla="*/ 1 h 140"/>
                <a:gd name="T22" fmla="*/ 2 w 120"/>
                <a:gd name="T23" fmla="*/ 1 h 140"/>
                <a:gd name="T24" fmla="*/ 3 w 120"/>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0" h="140">
                  <a:moveTo>
                    <a:pt x="74" y="0"/>
                  </a:moveTo>
                  <a:lnTo>
                    <a:pt x="119" y="46"/>
                  </a:lnTo>
                  <a:lnTo>
                    <a:pt x="89" y="77"/>
                  </a:lnTo>
                  <a:lnTo>
                    <a:pt x="74" y="139"/>
                  </a:lnTo>
                  <a:lnTo>
                    <a:pt x="45" y="124"/>
                  </a:lnTo>
                  <a:lnTo>
                    <a:pt x="60" y="77"/>
                  </a:lnTo>
                  <a:lnTo>
                    <a:pt x="60" y="62"/>
                  </a:lnTo>
                  <a:lnTo>
                    <a:pt x="45" y="77"/>
                  </a:lnTo>
                  <a:lnTo>
                    <a:pt x="15" y="77"/>
                  </a:lnTo>
                  <a:lnTo>
                    <a:pt x="0" y="62"/>
                  </a:lnTo>
                  <a:lnTo>
                    <a:pt x="15" y="46"/>
                  </a:lnTo>
                  <a:lnTo>
                    <a:pt x="60" y="31"/>
                  </a:lnTo>
                  <a:lnTo>
                    <a:pt x="74"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77" name="Freeform 115"/>
            <p:cNvSpPr>
              <a:spLocks/>
            </p:cNvSpPr>
            <p:nvPr/>
          </p:nvSpPr>
          <p:spPr bwMode="auto">
            <a:xfrm>
              <a:off x="1192" y="1146"/>
              <a:ext cx="45" cy="24"/>
            </a:xfrm>
            <a:custGeom>
              <a:avLst/>
              <a:gdLst>
                <a:gd name="T0" fmla="*/ 0 w 104"/>
                <a:gd name="T1" fmla="*/ 0 h 62"/>
                <a:gd name="T2" fmla="*/ 0 w 104"/>
                <a:gd name="T3" fmla="*/ 1 h 62"/>
                <a:gd name="T4" fmla="*/ 1 w 104"/>
                <a:gd name="T5" fmla="*/ 1 h 62"/>
                <a:gd name="T6" fmla="*/ 3 w 104"/>
                <a:gd name="T7" fmla="*/ 1 h 62"/>
                <a:gd name="T8" fmla="*/ 3 w 104"/>
                <a:gd name="T9" fmla="*/ 0 h 62"/>
                <a:gd name="T10" fmla="*/ 3 w 104"/>
                <a:gd name="T11" fmla="*/ 0 h 62"/>
                <a:gd name="T12" fmla="*/ 0 w 104"/>
                <a:gd name="T13" fmla="*/ 0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 h="62">
                  <a:moveTo>
                    <a:pt x="15" y="15"/>
                  </a:moveTo>
                  <a:lnTo>
                    <a:pt x="0" y="31"/>
                  </a:lnTo>
                  <a:lnTo>
                    <a:pt x="29" y="61"/>
                  </a:lnTo>
                  <a:lnTo>
                    <a:pt x="88" y="61"/>
                  </a:lnTo>
                  <a:lnTo>
                    <a:pt x="103" y="15"/>
                  </a:lnTo>
                  <a:lnTo>
                    <a:pt x="74" y="0"/>
                  </a:lnTo>
                  <a:lnTo>
                    <a:pt x="15"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78" name="Freeform 116"/>
            <p:cNvSpPr>
              <a:spLocks/>
            </p:cNvSpPr>
            <p:nvPr/>
          </p:nvSpPr>
          <p:spPr bwMode="auto">
            <a:xfrm>
              <a:off x="1217" y="1174"/>
              <a:ext cx="8" cy="7"/>
            </a:xfrm>
            <a:custGeom>
              <a:avLst/>
              <a:gdLst>
                <a:gd name="T0" fmla="*/ 0 w 17"/>
                <a:gd name="T1" fmla="*/ 0 h 17"/>
                <a:gd name="T2" fmla="*/ 1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0" y="16"/>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79" name="Freeform 117"/>
            <p:cNvSpPr>
              <a:spLocks/>
            </p:cNvSpPr>
            <p:nvPr/>
          </p:nvSpPr>
          <p:spPr bwMode="auto">
            <a:xfrm>
              <a:off x="1045" y="1600"/>
              <a:ext cx="159" cy="133"/>
            </a:xfrm>
            <a:custGeom>
              <a:avLst/>
              <a:gdLst>
                <a:gd name="T0" fmla="*/ 4 w 374"/>
                <a:gd name="T1" fmla="*/ 0 h 355"/>
                <a:gd name="T2" fmla="*/ 4 w 374"/>
                <a:gd name="T3" fmla="*/ 1 h 355"/>
                <a:gd name="T4" fmla="*/ 4 w 374"/>
                <a:gd name="T5" fmla="*/ 2 h 355"/>
                <a:gd name="T6" fmla="*/ 3 w 374"/>
                <a:gd name="T7" fmla="*/ 2 h 355"/>
                <a:gd name="T8" fmla="*/ 3 w 374"/>
                <a:gd name="T9" fmla="*/ 2 h 355"/>
                <a:gd name="T10" fmla="*/ 0 w 374"/>
                <a:gd name="T11" fmla="*/ 3 h 355"/>
                <a:gd name="T12" fmla="*/ 0 w 374"/>
                <a:gd name="T13" fmla="*/ 4 h 355"/>
                <a:gd name="T14" fmla="*/ 2 w 374"/>
                <a:gd name="T15" fmla="*/ 4 h 355"/>
                <a:gd name="T16" fmla="*/ 6 w 374"/>
                <a:gd name="T17" fmla="*/ 7 h 355"/>
                <a:gd name="T18" fmla="*/ 6 w 374"/>
                <a:gd name="T19" fmla="*/ 7 h 355"/>
                <a:gd name="T20" fmla="*/ 7 w 374"/>
                <a:gd name="T21" fmla="*/ 7 h 355"/>
                <a:gd name="T22" fmla="*/ 9 w 374"/>
                <a:gd name="T23" fmla="*/ 7 h 355"/>
                <a:gd name="T24" fmla="*/ 9 w 374"/>
                <a:gd name="T25" fmla="*/ 6 h 355"/>
                <a:gd name="T26" fmla="*/ 12 w 374"/>
                <a:gd name="T27" fmla="*/ 6 h 355"/>
                <a:gd name="T28" fmla="*/ 11 w 374"/>
                <a:gd name="T29" fmla="*/ 5 h 355"/>
                <a:gd name="T30" fmla="*/ 10 w 374"/>
                <a:gd name="T31" fmla="*/ 4 h 355"/>
                <a:gd name="T32" fmla="*/ 10 w 374"/>
                <a:gd name="T33" fmla="*/ 4 h 355"/>
                <a:gd name="T34" fmla="*/ 10 w 374"/>
                <a:gd name="T35" fmla="*/ 3 h 355"/>
                <a:gd name="T36" fmla="*/ 10 w 374"/>
                <a:gd name="T37" fmla="*/ 2 h 355"/>
                <a:gd name="T38" fmla="*/ 10 w 374"/>
                <a:gd name="T39" fmla="*/ 2 h 355"/>
                <a:gd name="T40" fmla="*/ 9 w 374"/>
                <a:gd name="T41" fmla="*/ 1 h 355"/>
                <a:gd name="T42" fmla="*/ 9 w 374"/>
                <a:gd name="T43" fmla="*/ 1 h 355"/>
                <a:gd name="T44" fmla="*/ 10 w 374"/>
                <a:gd name="T45" fmla="*/ 0 h 355"/>
                <a:gd name="T46" fmla="*/ 10 w 374"/>
                <a:gd name="T47" fmla="*/ 0 h 355"/>
                <a:gd name="T48" fmla="*/ 8 w 374"/>
                <a:gd name="T49" fmla="*/ 0 h 355"/>
                <a:gd name="T50" fmla="*/ 8 w 374"/>
                <a:gd name="T51" fmla="*/ 0 h 355"/>
                <a:gd name="T52" fmla="*/ 4 w 374"/>
                <a:gd name="T53" fmla="*/ 0 h 3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74" h="355">
                  <a:moveTo>
                    <a:pt x="119" y="31"/>
                  </a:moveTo>
                  <a:lnTo>
                    <a:pt x="119" y="62"/>
                  </a:lnTo>
                  <a:lnTo>
                    <a:pt x="134" y="92"/>
                  </a:lnTo>
                  <a:lnTo>
                    <a:pt x="90" y="92"/>
                  </a:lnTo>
                  <a:lnTo>
                    <a:pt x="90" y="123"/>
                  </a:lnTo>
                  <a:lnTo>
                    <a:pt x="0" y="169"/>
                  </a:lnTo>
                  <a:lnTo>
                    <a:pt x="0" y="185"/>
                  </a:lnTo>
                  <a:lnTo>
                    <a:pt x="60" y="231"/>
                  </a:lnTo>
                  <a:lnTo>
                    <a:pt x="194" y="339"/>
                  </a:lnTo>
                  <a:lnTo>
                    <a:pt x="194" y="354"/>
                  </a:lnTo>
                  <a:lnTo>
                    <a:pt x="224" y="354"/>
                  </a:lnTo>
                  <a:lnTo>
                    <a:pt x="254" y="339"/>
                  </a:lnTo>
                  <a:lnTo>
                    <a:pt x="269" y="323"/>
                  </a:lnTo>
                  <a:lnTo>
                    <a:pt x="373" y="277"/>
                  </a:lnTo>
                  <a:lnTo>
                    <a:pt x="328" y="246"/>
                  </a:lnTo>
                  <a:lnTo>
                    <a:pt x="313" y="215"/>
                  </a:lnTo>
                  <a:lnTo>
                    <a:pt x="313" y="185"/>
                  </a:lnTo>
                  <a:lnTo>
                    <a:pt x="313" y="169"/>
                  </a:lnTo>
                  <a:lnTo>
                    <a:pt x="313" y="123"/>
                  </a:lnTo>
                  <a:lnTo>
                    <a:pt x="313" y="92"/>
                  </a:lnTo>
                  <a:lnTo>
                    <a:pt x="283" y="77"/>
                  </a:lnTo>
                  <a:lnTo>
                    <a:pt x="283" y="46"/>
                  </a:lnTo>
                  <a:lnTo>
                    <a:pt x="298" y="31"/>
                  </a:lnTo>
                  <a:lnTo>
                    <a:pt x="298" y="0"/>
                  </a:lnTo>
                  <a:lnTo>
                    <a:pt x="239" y="15"/>
                  </a:lnTo>
                  <a:lnTo>
                    <a:pt x="239" y="0"/>
                  </a:lnTo>
                  <a:lnTo>
                    <a:pt x="119" y="31"/>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80" name="Freeform 118"/>
            <p:cNvSpPr>
              <a:spLocks/>
            </p:cNvSpPr>
            <p:nvPr/>
          </p:nvSpPr>
          <p:spPr bwMode="auto">
            <a:xfrm>
              <a:off x="980" y="1668"/>
              <a:ext cx="65" cy="47"/>
            </a:xfrm>
            <a:custGeom>
              <a:avLst/>
              <a:gdLst>
                <a:gd name="T0" fmla="*/ 0 w 150"/>
                <a:gd name="T1" fmla="*/ 3 h 124"/>
                <a:gd name="T2" fmla="*/ 2 w 150"/>
                <a:gd name="T3" fmla="*/ 3 h 124"/>
                <a:gd name="T4" fmla="*/ 2 w 150"/>
                <a:gd name="T5" fmla="*/ 2 h 124"/>
                <a:gd name="T6" fmla="*/ 3 w 150"/>
                <a:gd name="T7" fmla="*/ 2 h 124"/>
                <a:gd name="T8" fmla="*/ 3 w 150"/>
                <a:gd name="T9" fmla="*/ 1 h 124"/>
                <a:gd name="T10" fmla="*/ 5 w 150"/>
                <a:gd name="T11" fmla="*/ 1 h 124"/>
                <a:gd name="T12" fmla="*/ 5 w 150"/>
                <a:gd name="T13" fmla="*/ 0 h 124"/>
                <a:gd name="T14" fmla="*/ 3 w 150"/>
                <a:gd name="T15" fmla="*/ 0 h 124"/>
                <a:gd name="T16" fmla="*/ 2 w 150"/>
                <a:gd name="T17" fmla="*/ 1 h 124"/>
                <a:gd name="T18" fmla="*/ 0 w 150"/>
                <a:gd name="T19" fmla="*/ 3 h 1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0" h="124">
                  <a:moveTo>
                    <a:pt x="0" y="123"/>
                  </a:moveTo>
                  <a:lnTo>
                    <a:pt x="60" y="123"/>
                  </a:lnTo>
                  <a:lnTo>
                    <a:pt x="60" y="92"/>
                  </a:lnTo>
                  <a:lnTo>
                    <a:pt x="75" y="92"/>
                  </a:lnTo>
                  <a:lnTo>
                    <a:pt x="75" y="46"/>
                  </a:lnTo>
                  <a:lnTo>
                    <a:pt x="149" y="46"/>
                  </a:lnTo>
                  <a:lnTo>
                    <a:pt x="149" y="0"/>
                  </a:lnTo>
                  <a:lnTo>
                    <a:pt x="75" y="0"/>
                  </a:lnTo>
                  <a:lnTo>
                    <a:pt x="45" y="31"/>
                  </a:lnTo>
                  <a:lnTo>
                    <a:pt x="0" y="123"/>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81" name="Freeform 119"/>
            <p:cNvSpPr>
              <a:spLocks/>
            </p:cNvSpPr>
            <p:nvPr/>
          </p:nvSpPr>
          <p:spPr bwMode="auto">
            <a:xfrm>
              <a:off x="1012" y="1605"/>
              <a:ext cx="90" cy="65"/>
            </a:xfrm>
            <a:custGeom>
              <a:avLst/>
              <a:gdLst>
                <a:gd name="T0" fmla="*/ 0 w 211"/>
                <a:gd name="T1" fmla="*/ 4 h 170"/>
                <a:gd name="T2" fmla="*/ 3 w 211"/>
                <a:gd name="T3" fmla="*/ 4 h 170"/>
                <a:gd name="T4" fmla="*/ 3 w 211"/>
                <a:gd name="T5" fmla="*/ 3 h 170"/>
                <a:gd name="T6" fmla="*/ 6 w 211"/>
                <a:gd name="T7" fmla="*/ 2 h 170"/>
                <a:gd name="T8" fmla="*/ 6 w 211"/>
                <a:gd name="T9" fmla="*/ 2 h 170"/>
                <a:gd name="T10" fmla="*/ 7 w 211"/>
                <a:gd name="T11" fmla="*/ 2 h 170"/>
                <a:gd name="T12" fmla="*/ 6 w 211"/>
                <a:gd name="T13" fmla="*/ 1 h 170"/>
                <a:gd name="T14" fmla="*/ 6 w 211"/>
                <a:gd name="T15" fmla="*/ 0 h 170"/>
                <a:gd name="T16" fmla="*/ 6 w 211"/>
                <a:gd name="T17" fmla="*/ 0 h 170"/>
                <a:gd name="T18" fmla="*/ 5 w 211"/>
                <a:gd name="T19" fmla="*/ 0 h 170"/>
                <a:gd name="T20" fmla="*/ 5 w 211"/>
                <a:gd name="T21" fmla="*/ 0 h 170"/>
                <a:gd name="T22" fmla="*/ 3 w 211"/>
                <a:gd name="T23" fmla="*/ 1 h 170"/>
                <a:gd name="T24" fmla="*/ 3 w 211"/>
                <a:gd name="T25" fmla="*/ 1 h 170"/>
                <a:gd name="T26" fmla="*/ 1 w 211"/>
                <a:gd name="T27" fmla="*/ 3 h 170"/>
                <a:gd name="T28" fmla="*/ 0 w 211"/>
                <a:gd name="T29" fmla="*/ 4 h 1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1" h="170">
                  <a:moveTo>
                    <a:pt x="0" y="169"/>
                  </a:moveTo>
                  <a:lnTo>
                    <a:pt x="75" y="169"/>
                  </a:lnTo>
                  <a:lnTo>
                    <a:pt x="75" y="154"/>
                  </a:lnTo>
                  <a:lnTo>
                    <a:pt x="165" y="108"/>
                  </a:lnTo>
                  <a:lnTo>
                    <a:pt x="165" y="77"/>
                  </a:lnTo>
                  <a:lnTo>
                    <a:pt x="210" y="77"/>
                  </a:lnTo>
                  <a:lnTo>
                    <a:pt x="195" y="46"/>
                  </a:lnTo>
                  <a:lnTo>
                    <a:pt x="195" y="15"/>
                  </a:lnTo>
                  <a:lnTo>
                    <a:pt x="165" y="0"/>
                  </a:lnTo>
                  <a:lnTo>
                    <a:pt x="135" y="15"/>
                  </a:lnTo>
                  <a:lnTo>
                    <a:pt x="135" y="0"/>
                  </a:lnTo>
                  <a:lnTo>
                    <a:pt x="105" y="31"/>
                  </a:lnTo>
                  <a:lnTo>
                    <a:pt x="90" y="46"/>
                  </a:lnTo>
                  <a:lnTo>
                    <a:pt x="45" y="123"/>
                  </a:lnTo>
                  <a:lnTo>
                    <a:pt x="0" y="169"/>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82" name="Freeform 120"/>
            <p:cNvSpPr>
              <a:spLocks/>
            </p:cNvSpPr>
            <p:nvPr/>
          </p:nvSpPr>
          <p:spPr bwMode="auto">
            <a:xfrm>
              <a:off x="1077" y="1478"/>
              <a:ext cx="90" cy="69"/>
            </a:xfrm>
            <a:custGeom>
              <a:avLst/>
              <a:gdLst>
                <a:gd name="T0" fmla="*/ 2 w 210"/>
                <a:gd name="T1" fmla="*/ 3 h 185"/>
                <a:gd name="T2" fmla="*/ 3 w 210"/>
                <a:gd name="T3" fmla="*/ 4 h 185"/>
                <a:gd name="T4" fmla="*/ 3 w 210"/>
                <a:gd name="T5" fmla="*/ 3 h 185"/>
                <a:gd name="T6" fmla="*/ 4 w 210"/>
                <a:gd name="T7" fmla="*/ 4 h 185"/>
                <a:gd name="T8" fmla="*/ 4 w 210"/>
                <a:gd name="T9" fmla="*/ 3 h 185"/>
                <a:gd name="T10" fmla="*/ 5 w 210"/>
                <a:gd name="T11" fmla="*/ 3 h 185"/>
                <a:gd name="T12" fmla="*/ 6 w 210"/>
                <a:gd name="T13" fmla="*/ 3 h 185"/>
                <a:gd name="T14" fmla="*/ 7 w 210"/>
                <a:gd name="T15" fmla="*/ 3 h 185"/>
                <a:gd name="T16" fmla="*/ 6 w 210"/>
                <a:gd name="T17" fmla="*/ 2 h 185"/>
                <a:gd name="T18" fmla="*/ 6 w 210"/>
                <a:gd name="T19" fmla="*/ 2 h 185"/>
                <a:gd name="T20" fmla="*/ 6 w 210"/>
                <a:gd name="T21" fmla="*/ 2 h 185"/>
                <a:gd name="T22" fmla="*/ 6 w 210"/>
                <a:gd name="T23" fmla="*/ 2 h 185"/>
                <a:gd name="T24" fmla="*/ 7 w 210"/>
                <a:gd name="T25" fmla="*/ 1 h 185"/>
                <a:gd name="T26" fmla="*/ 7 w 210"/>
                <a:gd name="T27" fmla="*/ 1 h 185"/>
                <a:gd name="T28" fmla="*/ 6 w 210"/>
                <a:gd name="T29" fmla="*/ 0 h 185"/>
                <a:gd name="T30" fmla="*/ 5 w 210"/>
                <a:gd name="T31" fmla="*/ 0 h 185"/>
                <a:gd name="T32" fmla="*/ 4 w 210"/>
                <a:gd name="T33" fmla="*/ 0 h 185"/>
                <a:gd name="T34" fmla="*/ 3 w 210"/>
                <a:gd name="T35" fmla="*/ 0 h 185"/>
                <a:gd name="T36" fmla="*/ 3 w 210"/>
                <a:gd name="T37" fmla="*/ 0 h 185"/>
                <a:gd name="T38" fmla="*/ 3 w 210"/>
                <a:gd name="T39" fmla="*/ 1 h 185"/>
                <a:gd name="T40" fmla="*/ 1 w 210"/>
                <a:gd name="T41" fmla="*/ 0 h 185"/>
                <a:gd name="T42" fmla="*/ 1 w 210"/>
                <a:gd name="T43" fmla="*/ 1 h 185"/>
                <a:gd name="T44" fmla="*/ 1 w 210"/>
                <a:gd name="T45" fmla="*/ 1 h 185"/>
                <a:gd name="T46" fmla="*/ 0 w 210"/>
                <a:gd name="T47" fmla="*/ 1 h 185"/>
                <a:gd name="T48" fmla="*/ 0 w 210"/>
                <a:gd name="T49" fmla="*/ 1 h 185"/>
                <a:gd name="T50" fmla="*/ 1 w 210"/>
                <a:gd name="T51" fmla="*/ 1 h 185"/>
                <a:gd name="T52" fmla="*/ 2 w 210"/>
                <a:gd name="T53" fmla="*/ 2 h 185"/>
                <a:gd name="T54" fmla="*/ 2 w 210"/>
                <a:gd name="T55" fmla="*/ 3 h 1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0" h="185">
                  <a:moveTo>
                    <a:pt x="60" y="169"/>
                  </a:moveTo>
                  <a:lnTo>
                    <a:pt x="90" y="184"/>
                  </a:lnTo>
                  <a:lnTo>
                    <a:pt x="90" y="169"/>
                  </a:lnTo>
                  <a:lnTo>
                    <a:pt x="134" y="184"/>
                  </a:lnTo>
                  <a:lnTo>
                    <a:pt x="134" y="169"/>
                  </a:lnTo>
                  <a:lnTo>
                    <a:pt x="149" y="169"/>
                  </a:lnTo>
                  <a:lnTo>
                    <a:pt x="194" y="169"/>
                  </a:lnTo>
                  <a:lnTo>
                    <a:pt x="209" y="153"/>
                  </a:lnTo>
                  <a:lnTo>
                    <a:pt x="194" y="123"/>
                  </a:lnTo>
                  <a:lnTo>
                    <a:pt x="194" y="107"/>
                  </a:lnTo>
                  <a:lnTo>
                    <a:pt x="179" y="107"/>
                  </a:lnTo>
                  <a:lnTo>
                    <a:pt x="179" y="92"/>
                  </a:lnTo>
                  <a:lnTo>
                    <a:pt x="209" y="61"/>
                  </a:lnTo>
                  <a:lnTo>
                    <a:pt x="209" y="46"/>
                  </a:lnTo>
                  <a:lnTo>
                    <a:pt x="179" y="15"/>
                  </a:lnTo>
                  <a:lnTo>
                    <a:pt x="149" y="15"/>
                  </a:lnTo>
                  <a:lnTo>
                    <a:pt x="119" y="0"/>
                  </a:lnTo>
                  <a:lnTo>
                    <a:pt x="105" y="0"/>
                  </a:lnTo>
                  <a:lnTo>
                    <a:pt x="105" y="15"/>
                  </a:lnTo>
                  <a:lnTo>
                    <a:pt x="75" y="46"/>
                  </a:lnTo>
                  <a:lnTo>
                    <a:pt x="45" y="31"/>
                  </a:lnTo>
                  <a:lnTo>
                    <a:pt x="45" y="46"/>
                  </a:lnTo>
                  <a:lnTo>
                    <a:pt x="30" y="46"/>
                  </a:lnTo>
                  <a:lnTo>
                    <a:pt x="15" y="46"/>
                  </a:lnTo>
                  <a:lnTo>
                    <a:pt x="0" y="61"/>
                  </a:lnTo>
                  <a:lnTo>
                    <a:pt x="45" y="77"/>
                  </a:lnTo>
                  <a:lnTo>
                    <a:pt x="60" y="123"/>
                  </a:lnTo>
                  <a:lnTo>
                    <a:pt x="60" y="169"/>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83" name="Freeform 121"/>
            <p:cNvSpPr>
              <a:spLocks/>
            </p:cNvSpPr>
            <p:nvPr/>
          </p:nvSpPr>
          <p:spPr bwMode="auto">
            <a:xfrm>
              <a:off x="1173" y="1547"/>
              <a:ext cx="7" cy="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0" y="16"/>
                  </a:lnTo>
                  <a:lnTo>
                    <a:pt x="16"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84" name="Freeform 122"/>
            <p:cNvSpPr>
              <a:spLocks/>
            </p:cNvSpPr>
            <p:nvPr/>
          </p:nvSpPr>
          <p:spPr bwMode="auto">
            <a:xfrm>
              <a:off x="1045" y="1535"/>
              <a:ext cx="90" cy="65"/>
            </a:xfrm>
            <a:custGeom>
              <a:avLst/>
              <a:gdLst>
                <a:gd name="T0" fmla="*/ 2 w 210"/>
                <a:gd name="T1" fmla="*/ 4 h 170"/>
                <a:gd name="T2" fmla="*/ 3 w 210"/>
                <a:gd name="T3" fmla="*/ 3 h 170"/>
                <a:gd name="T4" fmla="*/ 3 w 210"/>
                <a:gd name="T5" fmla="*/ 3 h 170"/>
                <a:gd name="T6" fmla="*/ 4 w 210"/>
                <a:gd name="T7" fmla="*/ 3 h 170"/>
                <a:gd name="T8" fmla="*/ 4 w 210"/>
                <a:gd name="T9" fmla="*/ 3 h 170"/>
                <a:gd name="T10" fmla="*/ 5 w 210"/>
                <a:gd name="T11" fmla="*/ 3 h 170"/>
                <a:gd name="T12" fmla="*/ 6 w 210"/>
                <a:gd name="T13" fmla="*/ 2 h 170"/>
                <a:gd name="T14" fmla="*/ 5 w 210"/>
                <a:gd name="T15" fmla="*/ 2 h 170"/>
                <a:gd name="T16" fmla="*/ 6 w 210"/>
                <a:gd name="T17" fmla="*/ 1 h 170"/>
                <a:gd name="T18" fmla="*/ 7 w 210"/>
                <a:gd name="T19" fmla="*/ 1 h 170"/>
                <a:gd name="T20" fmla="*/ 7 w 210"/>
                <a:gd name="T21" fmla="*/ 1 h 170"/>
                <a:gd name="T22" fmla="*/ 6 w 210"/>
                <a:gd name="T23" fmla="*/ 0 h 170"/>
                <a:gd name="T24" fmla="*/ 6 w 210"/>
                <a:gd name="T25" fmla="*/ 1 h 170"/>
                <a:gd name="T26" fmla="*/ 4 w 210"/>
                <a:gd name="T27" fmla="*/ 0 h 170"/>
                <a:gd name="T28" fmla="*/ 4 w 210"/>
                <a:gd name="T29" fmla="*/ 0 h 170"/>
                <a:gd name="T30" fmla="*/ 1 w 210"/>
                <a:gd name="T31" fmla="*/ 0 h 170"/>
                <a:gd name="T32" fmla="*/ 0 w 210"/>
                <a:gd name="T33" fmla="*/ 0 h 170"/>
                <a:gd name="T34" fmla="*/ 0 w 210"/>
                <a:gd name="T35" fmla="*/ 1 h 170"/>
                <a:gd name="T36" fmla="*/ 1 w 210"/>
                <a:gd name="T37" fmla="*/ 1 h 170"/>
                <a:gd name="T38" fmla="*/ 1 w 210"/>
                <a:gd name="T39" fmla="*/ 2 h 170"/>
                <a:gd name="T40" fmla="*/ 1 w 210"/>
                <a:gd name="T41" fmla="*/ 3 h 170"/>
                <a:gd name="T42" fmla="*/ 1 w 210"/>
                <a:gd name="T43" fmla="*/ 3 h 170"/>
                <a:gd name="T44" fmla="*/ 1 w 210"/>
                <a:gd name="T45" fmla="*/ 3 h 170"/>
                <a:gd name="T46" fmla="*/ 2 w 210"/>
                <a:gd name="T47" fmla="*/ 4 h 1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0" h="170">
                  <a:moveTo>
                    <a:pt x="60" y="169"/>
                  </a:moveTo>
                  <a:lnTo>
                    <a:pt x="90" y="154"/>
                  </a:lnTo>
                  <a:lnTo>
                    <a:pt x="105" y="154"/>
                  </a:lnTo>
                  <a:lnTo>
                    <a:pt x="119" y="154"/>
                  </a:lnTo>
                  <a:lnTo>
                    <a:pt x="134" y="138"/>
                  </a:lnTo>
                  <a:lnTo>
                    <a:pt x="149" y="138"/>
                  </a:lnTo>
                  <a:lnTo>
                    <a:pt x="164" y="108"/>
                  </a:lnTo>
                  <a:lnTo>
                    <a:pt x="149" y="92"/>
                  </a:lnTo>
                  <a:lnTo>
                    <a:pt x="179" y="61"/>
                  </a:lnTo>
                  <a:lnTo>
                    <a:pt x="209" y="46"/>
                  </a:lnTo>
                  <a:lnTo>
                    <a:pt x="209" y="31"/>
                  </a:lnTo>
                  <a:lnTo>
                    <a:pt x="164" y="15"/>
                  </a:lnTo>
                  <a:lnTo>
                    <a:pt x="164" y="31"/>
                  </a:lnTo>
                  <a:lnTo>
                    <a:pt x="134" y="15"/>
                  </a:lnTo>
                  <a:lnTo>
                    <a:pt x="119" y="15"/>
                  </a:lnTo>
                  <a:lnTo>
                    <a:pt x="30" y="0"/>
                  </a:lnTo>
                  <a:lnTo>
                    <a:pt x="0" y="15"/>
                  </a:lnTo>
                  <a:lnTo>
                    <a:pt x="0" y="46"/>
                  </a:lnTo>
                  <a:lnTo>
                    <a:pt x="45" y="46"/>
                  </a:lnTo>
                  <a:lnTo>
                    <a:pt x="30" y="108"/>
                  </a:lnTo>
                  <a:lnTo>
                    <a:pt x="30" y="123"/>
                  </a:lnTo>
                  <a:lnTo>
                    <a:pt x="30" y="154"/>
                  </a:lnTo>
                  <a:lnTo>
                    <a:pt x="45" y="154"/>
                  </a:lnTo>
                  <a:lnTo>
                    <a:pt x="60" y="169"/>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85" name="Freeform 123"/>
            <p:cNvSpPr>
              <a:spLocks/>
            </p:cNvSpPr>
            <p:nvPr/>
          </p:nvSpPr>
          <p:spPr bwMode="auto">
            <a:xfrm>
              <a:off x="1121" y="1570"/>
              <a:ext cx="14" cy="7"/>
            </a:xfrm>
            <a:custGeom>
              <a:avLst/>
              <a:gdLst>
                <a:gd name="T0" fmla="*/ 0 w 30"/>
                <a:gd name="T1" fmla="*/ 0 h 17"/>
                <a:gd name="T2" fmla="*/ 0 w 30"/>
                <a:gd name="T3" fmla="*/ 0 h 17"/>
                <a:gd name="T4" fmla="*/ 1 w 30"/>
                <a:gd name="T5" fmla="*/ 0 h 17"/>
                <a:gd name="T6" fmla="*/ 0 w 30"/>
                <a:gd name="T7" fmla="*/ 0 h 17"/>
                <a:gd name="T8" fmla="*/ 0 w 30"/>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0" y="0"/>
                  </a:moveTo>
                  <a:lnTo>
                    <a:pt x="15" y="16"/>
                  </a:lnTo>
                  <a:lnTo>
                    <a:pt x="29" y="0"/>
                  </a:lnTo>
                  <a:lnTo>
                    <a:pt x="15"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86" name="Freeform 124"/>
            <p:cNvSpPr>
              <a:spLocks/>
            </p:cNvSpPr>
            <p:nvPr/>
          </p:nvSpPr>
          <p:spPr bwMode="auto">
            <a:xfrm>
              <a:off x="1045" y="1552"/>
              <a:ext cx="19" cy="42"/>
            </a:xfrm>
            <a:custGeom>
              <a:avLst/>
              <a:gdLst>
                <a:gd name="T0" fmla="*/ 0 w 46"/>
                <a:gd name="T1" fmla="*/ 0 h 108"/>
                <a:gd name="T2" fmla="*/ 0 w 46"/>
                <a:gd name="T3" fmla="*/ 2 h 108"/>
                <a:gd name="T4" fmla="*/ 0 w 46"/>
                <a:gd name="T5" fmla="*/ 2 h 108"/>
                <a:gd name="T6" fmla="*/ 0 w 46"/>
                <a:gd name="T7" fmla="*/ 2 h 108"/>
                <a:gd name="T8" fmla="*/ 1 w 46"/>
                <a:gd name="T9" fmla="*/ 2 h 108"/>
                <a:gd name="T10" fmla="*/ 1 w 46"/>
                <a:gd name="T11" fmla="*/ 2 h 108"/>
                <a:gd name="T12" fmla="*/ 1 w 46"/>
                <a:gd name="T13" fmla="*/ 2 h 108"/>
                <a:gd name="T14" fmla="*/ 1 w 46"/>
                <a:gd name="T15" fmla="*/ 0 h 108"/>
                <a:gd name="T16" fmla="*/ 0 w 46"/>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108">
                  <a:moveTo>
                    <a:pt x="0" y="0"/>
                  </a:moveTo>
                  <a:lnTo>
                    <a:pt x="0" y="61"/>
                  </a:lnTo>
                  <a:lnTo>
                    <a:pt x="0" y="76"/>
                  </a:lnTo>
                  <a:lnTo>
                    <a:pt x="0" y="107"/>
                  </a:lnTo>
                  <a:lnTo>
                    <a:pt x="30" y="107"/>
                  </a:lnTo>
                  <a:lnTo>
                    <a:pt x="30" y="76"/>
                  </a:lnTo>
                  <a:lnTo>
                    <a:pt x="30" y="61"/>
                  </a:lnTo>
                  <a:lnTo>
                    <a:pt x="45"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87" name="Freeform 125"/>
            <p:cNvSpPr>
              <a:spLocks/>
            </p:cNvSpPr>
            <p:nvPr/>
          </p:nvSpPr>
          <p:spPr bwMode="auto">
            <a:xfrm>
              <a:off x="1128" y="1466"/>
              <a:ext cx="26" cy="18"/>
            </a:xfrm>
            <a:custGeom>
              <a:avLst/>
              <a:gdLst>
                <a:gd name="T0" fmla="*/ 1 w 61"/>
                <a:gd name="T1" fmla="*/ 1 h 47"/>
                <a:gd name="T2" fmla="*/ 2 w 61"/>
                <a:gd name="T3" fmla="*/ 1 h 47"/>
                <a:gd name="T4" fmla="*/ 1 w 61"/>
                <a:gd name="T5" fmla="*/ 1 h 47"/>
                <a:gd name="T6" fmla="*/ 0 w 61"/>
                <a:gd name="T7" fmla="*/ 1 h 47"/>
                <a:gd name="T8" fmla="*/ 0 w 61"/>
                <a:gd name="T9" fmla="*/ 0 h 47"/>
                <a:gd name="T10" fmla="*/ 1 w 61"/>
                <a:gd name="T11" fmla="*/ 0 h 47"/>
                <a:gd name="T12" fmla="*/ 1 w 61"/>
                <a:gd name="T13" fmla="*/ 0 h 47"/>
                <a:gd name="T14" fmla="*/ 2 w 61"/>
                <a:gd name="T15" fmla="*/ 0 h 47"/>
                <a:gd name="T16" fmla="*/ 2 w 61"/>
                <a:gd name="T17" fmla="*/ 1 h 47"/>
                <a:gd name="T18" fmla="*/ 1 w 61"/>
                <a:gd name="T19" fmla="*/ 1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47">
                  <a:moveTo>
                    <a:pt x="45" y="46"/>
                  </a:moveTo>
                  <a:lnTo>
                    <a:pt x="60" y="46"/>
                  </a:lnTo>
                  <a:lnTo>
                    <a:pt x="30" y="46"/>
                  </a:lnTo>
                  <a:lnTo>
                    <a:pt x="0" y="31"/>
                  </a:lnTo>
                  <a:lnTo>
                    <a:pt x="15" y="15"/>
                  </a:lnTo>
                  <a:lnTo>
                    <a:pt x="30" y="15"/>
                  </a:lnTo>
                  <a:lnTo>
                    <a:pt x="45" y="0"/>
                  </a:lnTo>
                  <a:lnTo>
                    <a:pt x="60" y="15"/>
                  </a:lnTo>
                  <a:lnTo>
                    <a:pt x="60" y="31"/>
                  </a:lnTo>
                  <a:lnTo>
                    <a:pt x="45" y="4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88" name="Freeform 126"/>
            <p:cNvSpPr>
              <a:spLocks/>
            </p:cNvSpPr>
            <p:nvPr/>
          </p:nvSpPr>
          <p:spPr bwMode="auto">
            <a:xfrm>
              <a:off x="1134" y="1453"/>
              <a:ext cx="26" cy="19"/>
            </a:xfrm>
            <a:custGeom>
              <a:avLst/>
              <a:gdLst>
                <a:gd name="T0" fmla="*/ 0 w 60"/>
                <a:gd name="T1" fmla="*/ 1 h 48"/>
                <a:gd name="T2" fmla="*/ 0 w 60"/>
                <a:gd name="T3" fmla="*/ 1 h 48"/>
                <a:gd name="T4" fmla="*/ 1 w 60"/>
                <a:gd name="T5" fmla="*/ 1 h 48"/>
                <a:gd name="T6" fmla="*/ 1 w 60"/>
                <a:gd name="T7" fmla="*/ 1 h 48"/>
                <a:gd name="T8" fmla="*/ 2 w 60"/>
                <a:gd name="T9" fmla="*/ 0 h 48"/>
                <a:gd name="T10" fmla="*/ 2 w 60"/>
                <a:gd name="T11" fmla="*/ 0 h 48"/>
                <a:gd name="T12" fmla="*/ 1 w 60"/>
                <a:gd name="T13" fmla="*/ 0 h 48"/>
                <a:gd name="T14" fmla="*/ 0 w 60"/>
                <a:gd name="T15" fmla="*/ 0 h 48"/>
                <a:gd name="T16" fmla="*/ 0 w 60"/>
                <a:gd name="T17" fmla="*/ 1 h 48"/>
                <a:gd name="T18" fmla="*/ 0 w 60"/>
                <a:gd name="T19" fmla="*/ 1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48">
                  <a:moveTo>
                    <a:pt x="0" y="47"/>
                  </a:moveTo>
                  <a:lnTo>
                    <a:pt x="15" y="47"/>
                  </a:lnTo>
                  <a:lnTo>
                    <a:pt x="30" y="31"/>
                  </a:lnTo>
                  <a:lnTo>
                    <a:pt x="44" y="47"/>
                  </a:lnTo>
                  <a:lnTo>
                    <a:pt x="59" y="16"/>
                  </a:lnTo>
                  <a:lnTo>
                    <a:pt x="59" y="0"/>
                  </a:lnTo>
                  <a:lnTo>
                    <a:pt x="30" y="0"/>
                  </a:lnTo>
                  <a:lnTo>
                    <a:pt x="15" y="0"/>
                  </a:lnTo>
                  <a:lnTo>
                    <a:pt x="0" y="31"/>
                  </a:lnTo>
                  <a:lnTo>
                    <a:pt x="0" y="47"/>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89" name="Freeform 127"/>
            <p:cNvSpPr>
              <a:spLocks/>
            </p:cNvSpPr>
            <p:nvPr/>
          </p:nvSpPr>
          <p:spPr bwMode="auto">
            <a:xfrm>
              <a:off x="1071" y="1401"/>
              <a:ext cx="50" cy="83"/>
            </a:xfrm>
            <a:custGeom>
              <a:avLst/>
              <a:gdLst>
                <a:gd name="T0" fmla="*/ 1 w 121"/>
                <a:gd name="T1" fmla="*/ 0 h 217"/>
                <a:gd name="T2" fmla="*/ 0 w 121"/>
                <a:gd name="T3" fmla="*/ 0 h 217"/>
                <a:gd name="T4" fmla="*/ 0 w 121"/>
                <a:gd name="T5" fmla="*/ 0 h 217"/>
                <a:gd name="T6" fmla="*/ 0 w 121"/>
                <a:gd name="T7" fmla="*/ 1 h 217"/>
                <a:gd name="T8" fmla="*/ 0 w 121"/>
                <a:gd name="T9" fmla="*/ 2 h 217"/>
                <a:gd name="T10" fmla="*/ 0 w 121"/>
                <a:gd name="T11" fmla="*/ 2 h 217"/>
                <a:gd name="T12" fmla="*/ 0 w 121"/>
                <a:gd name="T13" fmla="*/ 2 h 217"/>
                <a:gd name="T14" fmla="*/ 1 w 121"/>
                <a:gd name="T15" fmla="*/ 2 h 217"/>
                <a:gd name="T16" fmla="*/ 1 w 121"/>
                <a:gd name="T17" fmla="*/ 2 h 217"/>
                <a:gd name="T18" fmla="*/ 1 w 121"/>
                <a:gd name="T19" fmla="*/ 3 h 217"/>
                <a:gd name="T20" fmla="*/ 1 w 121"/>
                <a:gd name="T21" fmla="*/ 3 h 217"/>
                <a:gd name="T22" fmla="*/ 1 w 121"/>
                <a:gd name="T23" fmla="*/ 3 h 217"/>
                <a:gd name="T24" fmla="*/ 0 w 121"/>
                <a:gd name="T25" fmla="*/ 4 h 217"/>
                <a:gd name="T26" fmla="*/ 1 w 121"/>
                <a:gd name="T27" fmla="*/ 4 h 217"/>
                <a:gd name="T28" fmla="*/ 1 w 121"/>
                <a:gd name="T29" fmla="*/ 4 h 217"/>
                <a:gd name="T30" fmla="*/ 1 w 121"/>
                <a:gd name="T31" fmla="*/ 4 h 217"/>
                <a:gd name="T32" fmla="*/ 0 w 121"/>
                <a:gd name="T33" fmla="*/ 5 h 217"/>
                <a:gd name="T34" fmla="*/ 0 w 121"/>
                <a:gd name="T35" fmla="*/ 5 h 217"/>
                <a:gd name="T36" fmla="*/ 1 w 121"/>
                <a:gd name="T37" fmla="*/ 4 h 217"/>
                <a:gd name="T38" fmla="*/ 2 w 121"/>
                <a:gd name="T39" fmla="*/ 4 h 217"/>
                <a:gd name="T40" fmla="*/ 3 w 121"/>
                <a:gd name="T41" fmla="*/ 4 h 217"/>
                <a:gd name="T42" fmla="*/ 4 w 121"/>
                <a:gd name="T43" fmla="*/ 4 h 217"/>
                <a:gd name="T44" fmla="*/ 3 w 121"/>
                <a:gd name="T45" fmla="*/ 4 h 217"/>
                <a:gd name="T46" fmla="*/ 4 w 121"/>
                <a:gd name="T47" fmla="*/ 4 h 217"/>
                <a:gd name="T48" fmla="*/ 4 w 121"/>
                <a:gd name="T49" fmla="*/ 3 h 217"/>
                <a:gd name="T50" fmla="*/ 4 w 121"/>
                <a:gd name="T51" fmla="*/ 3 h 217"/>
                <a:gd name="T52" fmla="*/ 3 w 121"/>
                <a:gd name="T53" fmla="*/ 3 h 217"/>
                <a:gd name="T54" fmla="*/ 2 w 121"/>
                <a:gd name="T55" fmla="*/ 1 h 217"/>
                <a:gd name="T56" fmla="*/ 1 w 121"/>
                <a:gd name="T57" fmla="*/ 1 h 217"/>
                <a:gd name="T58" fmla="*/ 2 w 121"/>
                <a:gd name="T59" fmla="*/ 1 h 217"/>
                <a:gd name="T60" fmla="*/ 1 w 121"/>
                <a:gd name="T61" fmla="*/ 1 h 217"/>
                <a:gd name="T62" fmla="*/ 1 w 121"/>
                <a:gd name="T63" fmla="*/ 0 h 2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1" h="217">
                  <a:moveTo>
                    <a:pt x="45" y="0"/>
                  </a:moveTo>
                  <a:lnTo>
                    <a:pt x="15" y="0"/>
                  </a:lnTo>
                  <a:lnTo>
                    <a:pt x="0" y="15"/>
                  </a:lnTo>
                  <a:lnTo>
                    <a:pt x="15" y="62"/>
                  </a:lnTo>
                  <a:lnTo>
                    <a:pt x="15" y="77"/>
                  </a:lnTo>
                  <a:lnTo>
                    <a:pt x="15" y="93"/>
                  </a:lnTo>
                  <a:lnTo>
                    <a:pt x="15" y="108"/>
                  </a:lnTo>
                  <a:lnTo>
                    <a:pt x="45" y="93"/>
                  </a:lnTo>
                  <a:lnTo>
                    <a:pt x="45" y="108"/>
                  </a:lnTo>
                  <a:lnTo>
                    <a:pt x="45" y="139"/>
                  </a:lnTo>
                  <a:lnTo>
                    <a:pt x="30" y="139"/>
                  </a:lnTo>
                  <a:lnTo>
                    <a:pt x="30" y="154"/>
                  </a:lnTo>
                  <a:lnTo>
                    <a:pt x="15" y="170"/>
                  </a:lnTo>
                  <a:lnTo>
                    <a:pt x="30" y="170"/>
                  </a:lnTo>
                  <a:lnTo>
                    <a:pt x="45" y="185"/>
                  </a:lnTo>
                  <a:lnTo>
                    <a:pt x="30" y="185"/>
                  </a:lnTo>
                  <a:lnTo>
                    <a:pt x="0" y="216"/>
                  </a:lnTo>
                  <a:lnTo>
                    <a:pt x="15" y="216"/>
                  </a:lnTo>
                  <a:lnTo>
                    <a:pt x="45" y="201"/>
                  </a:lnTo>
                  <a:lnTo>
                    <a:pt x="60" y="201"/>
                  </a:lnTo>
                  <a:lnTo>
                    <a:pt x="105" y="201"/>
                  </a:lnTo>
                  <a:lnTo>
                    <a:pt x="120" y="185"/>
                  </a:lnTo>
                  <a:lnTo>
                    <a:pt x="105" y="185"/>
                  </a:lnTo>
                  <a:lnTo>
                    <a:pt x="120" y="170"/>
                  </a:lnTo>
                  <a:lnTo>
                    <a:pt x="120" y="154"/>
                  </a:lnTo>
                  <a:lnTo>
                    <a:pt x="120" y="139"/>
                  </a:lnTo>
                  <a:lnTo>
                    <a:pt x="105" y="139"/>
                  </a:lnTo>
                  <a:lnTo>
                    <a:pt x="60" y="62"/>
                  </a:lnTo>
                  <a:lnTo>
                    <a:pt x="45" y="62"/>
                  </a:lnTo>
                  <a:lnTo>
                    <a:pt x="60" y="31"/>
                  </a:lnTo>
                  <a:lnTo>
                    <a:pt x="30" y="31"/>
                  </a:lnTo>
                  <a:lnTo>
                    <a:pt x="4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90" name="Freeform 128"/>
            <p:cNvSpPr>
              <a:spLocks/>
            </p:cNvSpPr>
            <p:nvPr/>
          </p:nvSpPr>
          <p:spPr bwMode="auto">
            <a:xfrm>
              <a:off x="1057" y="1437"/>
              <a:ext cx="14" cy="11"/>
            </a:xfrm>
            <a:custGeom>
              <a:avLst/>
              <a:gdLst>
                <a:gd name="T0" fmla="*/ 0 w 31"/>
                <a:gd name="T1" fmla="*/ 0 h 32"/>
                <a:gd name="T2" fmla="*/ 0 w 31"/>
                <a:gd name="T3" fmla="*/ 0 h 32"/>
                <a:gd name="T4" fmla="*/ 0 w 31"/>
                <a:gd name="T5" fmla="*/ 0 h 32"/>
                <a:gd name="T6" fmla="*/ 1 w 31"/>
                <a:gd name="T7" fmla="*/ 0 h 32"/>
                <a:gd name="T8" fmla="*/ 1 w 31"/>
                <a:gd name="T9" fmla="*/ 0 h 32"/>
                <a:gd name="T10" fmla="*/ 1 w 31"/>
                <a:gd name="T11" fmla="*/ 0 h 32"/>
                <a:gd name="T12" fmla="*/ 0 w 31"/>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2">
                  <a:moveTo>
                    <a:pt x="15" y="0"/>
                  </a:moveTo>
                  <a:lnTo>
                    <a:pt x="0" y="16"/>
                  </a:lnTo>
                  <a:lnTo>
                    <a:pt x="15" y="31"/>
                  </a:lnTo>
                  <a:lnTo>
                    <a:pt x="30" y="31"/>
                  </a:lnTo>
                  <a:lnTo>
                    <a:pt x="30" y="16"/>
                  </a:lnTo>
                  <a:lnTo>
                    <a:pt x="30" y="0"/>
                  </a:lnTo>
                  <a:lnTo>
                    <a:pt x="1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91" name="Freeform 129"/>
            <p:cNvSpPr>
              <a:spLocks/>
            </p:cNvSpPr>
            <p:nvPr/>
          </p:nvSpPr>
          <p:spPr bwMode="auto">
            <a:xfrm>
              <a:off x="1063" y="1401"/>
              <a:ext cx="9" cy="7"/>
            </a:xfrm>
            <a:custGeom>
              <a:avLst/>
              <a:gdLst>
                <a:gd name="T0" fmla="*/ 0 w 18"/>
                <a:gd name="T1" fmla="*/ 0 h 17"/>
                <a:gd name="T2" fmla="*/ 2 w 18"/>
                <a:gd name="T3" fmla="*/ 0 h 17"/>
                <a:gd name="T4" fmla="*/ 2 w 18"/>
                <a:gd name="T5" fmla="*/ 0 h 17"/>
                <a:gd name="T6" fmla="*/ 0 w 18"/>
                <a:gd name="T7" fmla="*/ 0 h 17"/>
                <a:gd name="T8" fmla="*/ 0 w 18"/>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7">
                  <a:moveTo>
                    <a:pt x="0" y="16"/>
                  </a:moveTo>
                  <a:lnTo>
                    <a:pt x="17" y="16"/>
                  </a:lnTo>
                  <a:lnTo>
                    <a:pt x="17" y="0"/>
                  </a:lnTo>
                  <a:lnTo>
                    <a:pt x="0" y="0"/>
                  </a:lnTo>
                  <a:lnTo>
                    <a:pt x="0"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92" name="Freeform 130"/>
            <p:cNvSpPr>
              <a:spLocks/>
            </p:cNvSpPr>
            <p:nvPr/>
          </p:nvSpPr>
          <p:spPr bwMode="auto">
            <a:xfrm>
              <a:off x="1037" y="1437"/>
              <a:ext cx="34" cy="35"/>
            </a:xfrm>
            <a:custGeom>
              <a:avLst/>
              <a:gdLst>
                <a:gd name="T0" fmla="*/ 3 w 77"/>
                <a:gd name="T1" fmla="*/ 0 h 94"/>
                <a:gd name="T2" fmla="*/ 2 w 77"/>
                <a:gd name="T3" fmla="*/ 0 h 94"/>
                <a:gd name="T4" fmla="*/ 2 w 77"/>
                <a:gd name="T5" fmla="*/ 0 h 94"/>
                <a:gd name="T6" fmla="*/ 2 w 77"/>
                <a:gd name="T7" fmla="*/ 0 h 94"/>
                <a:gd name="T8" fmla="*/ 2 w 77"/>
                <a:gd name="T9" fmla="*/ 0 h 94"/>
                <a:gd name="T10" fmla="*/ 1 w 77"/>
                <a:gd name="T11" fmla="*/ 0 h 94"/>
                <a:gd name="T12" fmla="*/ 0 w 77"/>
                <a:gd name="T13" fmla="*/ 0 h 94"/>
                <a:gd name="T14" fmla="*/ 0 w 77"/>
                <a:gd name="T15" fmla="*/ 1 h 94"/>
                <a:gd name="T16" fmla="*/ 0 w 77"/>
                <a:gd name="T17" fmla="*/ 1 h 94"/>
                <a:gd name="T18" fmla="*/ 0 w 77"/>
                <a:gd name="T19" fmla="*/ 1 h 94"/>
                <a:gd name="T20" fmla="*/ 0 w 77"/>
                <a:gd name="T21" fmla="*/ 2 h 94"/>
                <a:gd name="T22" fmla="*/ 1 w 77"/>
                <a:gd name="T23" fmla="*/ 2 h 94"/>
                <a:gd name="T24" fmla="*/ 2 w 77"/>
                <a:gd name="T25" fmla="*/ 1 h 94"/>
                <a:gd name="T26" fmla="*/ 3 w 77"/>
                <a:gd name="T27" fmla="*/ 1 h 94"/>
                <a:gd name="T28" fmla="*/ 3 w 77"/>
                <a:gd name="T29" fmla="*/ 0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7" h="94">
                  <a:moveTo>
                    <a:pt x="76" y="31"/>
                  </a:moveTo>
                  <a:lnTo>
                    <a:pt x="61" y="31"/>
                  </a:lnTo>
                  <a:lnTo>
                    <a:pt x="46" y="16"/>
                  </a:lnTo>
                  <a:lnTo>
                    <a:pt x="61" y="0"/>
                  </a:lnTo>
                  <a:lnTo>
                    <a:pt x="46" y="0"/>
                  </a:lnTo>
                  <a:lnTo>
                    <a:pt x="30" y="16"/>
                  </a:lnTo>
                  <a:lnTo>
                    <a:pt x="15" y="16"/>
                  </a:lnTo>
                  <a:lnTo>
                    <a:pt x="15" y="47"/>
                  </a:lnTo>
                  <a:lnTo>
                    <a:pt x="15" y="62"/>
                  </a:lnTo>
                  <a:lnTo>
                    <a:pt x="0" y="78"/>
                  </a:lnTo>
                  <a:lnTo>
                    <a:pt x="15" y="93"/>
                  </a:lnTo>
                  <a:lnTo>
                    <a:pt x="30" y="93"/>
                  </a:lnTo>
                  <a:lnTo>
                    <a:pt x="61" y="78"/>
                  </a:lnTo>
                  <a:lnTo>
                    <a:pt x="76" y="47"/>
                  </a:lnTo>
                  <a:lnTo>
                    <a:pt x="76"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93" name="Freeform 131"/>
            <p:cNvSpPr>
              <a:spLocks/>
            </p:cNvSpPr>
            <p:nvPr/>
          </p:nvSpPr>
          <p:spPr bwMode="auto">
            <a:xfrm>
              <a:off x="1173" y="1861"/>
              <a:ext cx="46" cy="41"/>
            </a:xfrm>
            <a:custGeom>
              <a:avLst/>
              <a:gdLst>
                <a:gd name="T0" fmla="*/ 2 w 105"/>
                <a:gd name="T1" fmla="*/ 2 h 109"/>
                <a:gd name="T2" fmla="*/ 2 w 105"/>
                <a:gd name="T3" fmla="*/ 2 h 109"/>
                <a:gd name="T4" fmla="*/ 2 w 105"/>
                <a:gd name="T5" fmla="*/ 2 h 109"/>
                <a:gd name="T6" fmla="*/ 3 w 105"/>
                <a:gd name="T7" fmla="*/ 1 h 109"/>
                <a:gd name="T8" fmla="*/ 3 w 105"/>
                <a:gd name="T9" fmla="*/ 1 h 109"/>
                <a:gd name="T10" fmla="*/ 4 w 105"/>
                <a:gd name="T11" fmla="*/ 0 h 109"/>
                <a:gd name="T12" fmla="*/ 3 w 105"/>
                <a:gd name="T13" fmla="*/ 0 h 109"/>
                <a:gd name="T14" fmla="*/ 2 w 105"/>
                <a:gd name="T15" fmla="*/ 0 h 109"/>
                <a:gd name="T16" fmla="*/ 2 w 105"/>
                <a:gd name="T17" fmla="*/ 0 h 109"/>
                <a:gd name="T18" fmla="*/ 0 w 105"/>
                <a:gd name="T19" fmla="*/ 0 h 109"/>
                <a:gd name="T20" fmla="*/ 0 w 105"/>
                <a:gd name="T21" fmla="*/ 1 h 109"/>
                <a:gd name="T22" fmla="*/ 2 w 105"/>
                <a:gd name="T23" fmla="*/ 2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109">
                  <a:moveTo>
                    <a:pt x="45" y="108"/>
                  </a:moveTo>
                  <a:lnTo>
                    <a:pt x="59" y="93"/>
                  </a:lnTo>
                  <a:lnTo>
                    <a:pt x="59" y="77"/>
                  </a:lnTo>
                  <a:lnTo>
                    <a:pt x="89" y="62"/>
                  </a:lnTo>
                  <a:lnTo>
                    <a:pt x="89" y="31"/>
                  </a:lnTo>
                  <a:lnTo>
                    <a:pt x="104" y="15"/>
                  </a:lnTo>
                  <a:lnTo>
                    <a:pt x="74" y="0"/>
                  </a:lnTo>
                  <a:lnTo>
                    <a:pt x="45" y="0"/>
                  </a:lnTo>
                  <a:lnTo>
                    <a:pt x="45" y="15"/>
                  </a:lnTo>
                  <a:lnTo>
                    <a:pt x="15" y="15"/>
                  </a:lnTo>
                  <a:lnTo>
                    <a:pt x="0" y="46"/>
                  </a:lnTo>
                  <a:lnTo>
                    <a:pt x="45" y="108"/>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94" name="Freeform 132"/>
            <p:cNvSpPr>
              <a:spLocks/>
            </p:cNvSpPr>
            <p:nvPr/>
          </p:nvSpPr>
          <p:spPr bwMode="auto">
            <a:xfrm>
              <a:off x="1179" y="1861"/>
              <a:ext cx="14" cy="6"/>
            </a:xfrm>
            <a:custGeom>
              <a:avLst/>
              <a:gdLst>
                <a:gd name="T0" fmla="*/ 0 w 32"/>
                <a:gd name="T1" fmla="*/ 0 h 17"/>
                <a:gd name="T2" fmla="*/ 1 w 32"/>
                <a:gd name="T3" fmla="*/ 0 h 17"/>
                <a:gd name="T4" fmla="*/ 1 w 32"/>
                <a:gd name="T5" fmla="*/ 0 h 17"/>
                <a:gd name="T6" fmla="*/ 0 w 32"/>
                <a:gd name="T7" fmla="*/ 0 h 17"/>
                <a:gd name="T8" fmla="*/ 0 w 32"/>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7">
                  <a:moveTo>
                    <a:pt x="0" y="16"/>
                  </a:moveTo>
                  <a:lnTo>
                    <a:pt x="31" y="16"/>
                  </a:lnTo>
                  <a:lnTo>
                    <a:pt x="31" y="0"/>
                  </a:lnTo>
                  <a:lnTo>
                    <a:pt x="0" y="0"/>
                  </a:lnTo>
                  <a:lnTo>
                    <a:pt x="0" y="16"/>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95" name="Freeform 133"/>
            <p:cNvSpPr>
              <a:spLocks/>
            </p:cNvSpPr>
            <p:nvPr/>
          </p:nvSpPr>
          <p:spPr bwMode="auto">
            <a:xfrm>
              <a:off x="1128" y="1774"/>
              <a:ext cx="91" cy="69"/>
            </a:xfrm>
            <a:custGeom>
              <a:avLst/>
              <a:gdLst>
                <a:gd name="T0" fmla="*/ 4 w 210"/>
                <a:gd name="T1" fmla="*/ 4 h 185"/>
                <a:gd name="T2" fmla="*/ 4 w 210"/>
                <a:gd name="T3" fmla="*/ 3 h 185"/>
                <a:gd name="T4" fmla="*/ 5 w 210"/>
                <a:gd name="T5" fmla="*/ 3 h 185"/>
                <a:gd name="T6" fmla="*/ 5 w 210"/>
                <a:gd name="T7" fmla="*/ 3 h 185"/>
                <a:gd name="T8" fmla="*/ 7 w 210"/>
                <a:gd name="T9" fmla="*/ 2 h 185"/>
                <a:gd name="T10" fmla="*/ 7 w 210"/>
                <a:gd name="T11" fmla="*/ 1 h 185"/>
                <a:gd name="T12" fmla="*/ 7 w 210"/>
                <a:gd name="T13" fmla="*/ 0 h 185"/>
                <a:gd name="T14" fmla="*/ 7 w 210"/>
                <a:gd name="T15" fmla="*/ 0 h 185"/>
                <a:gd name="T16" fmla="*/ 5 w 210"/>
                <a:gd name="T17" fmla="*/ 0 h 185"/>
                <a:gd name="T18" fmla="*/ 4 w 210"/>
                <a:gd name="T19" fmla="*/ 0 h 185"/>
                <a:gd name="T20" fmla="*/ 1 w 210"/>
                <a:gd name="T21" fmla="*/ 0 h 185"/>
                <a:gd name="T22" fmla="*/ 0 w 210"/>
                <a:gd name="T23" fmla="*/ 0 h 185"/>
                <a:gd name="T24" fmla="*/ 0 w 210"/>
                <a:gd name="T25" fmla="*/ 1 h 185"/>
                <a:gd name="T26" fmla="*/ 0 w 210"/>
                <a:gd name="T27" fmla="*/ 2 h 185"/>
                <a:gd name="T28" fmla="*/ 0 w 210"/>
                <a:gd name="T29" fmla="*/ 3 h 185"/>
                <a:gd name="T30" fmla="*/ 1 w 210"/>
                <a:gd name="T31" fmla="*/ 3 h 185"/>
                <a:gd name="T32" fmla="*/ 2 w 210"/>
                <a:gd name="T33" fmla="*/ 4 h 185"/>
                <a:gd name="T34" fmla="*/ 3 w 210"/>
                <a:gd name="T35" fmla="*/ 4 h 185"/>
                <a:gd name="T36" fmla="*/ 4 w 210"/>
                <a:gd name="T37" fmla="*/ 4 h 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0" h="185">
                  <a:moveTo>
                    <a:pt x="105" y="184"/>
                  </a:moveTo>
                  <a:lnTo>
                    <a:pt x="105" y="153"/>
                  </a:lnTo>
                  <a:lnTo>
                    <a:pt x="134" y="138"/>
                  </a:lnTo>
                  <a:lnTo>
                    <a:pt x="149" y="138"/>
                  </a:lnTo>
                  <a:lnTo>
                    <a:pt x="179" y="92"/>
                  </a:lnTo>
                  <a:lnTo>
                    <a:pt x="209" y="46"/>
                  </a:lnTo>
                  <a:lnTo>
                    <a:pt x="209" y="15"/>
                  </a:lnTo>
                  <a:lnTo>
                    <a:pt x="179" y="0"/>
                  </a:lnTo>
                  <a:lnTo>
                    <a:pt x="134" y="0"/>
                  </a:lnTo>
                  <a:lnTo>
                    <a:pt x="105" y="15"/>
                  </a:lnTo>
                  <a:lnTo>
                    <a:pt x="30" y="0"/>
                  </a:lnTo>
                  <a:lnTo>
                    <a:pt x="15" y="31"/>
                  </a:lnTo>
                  <a:lnTo>
                    <a:pt x="15" y="61"/>
                  </a:lnTo>
                  <a:lnTo>
                    <a:pt x="0" y="92"/>
                  </a:lnTo>
                  <a:lnTo>
                    <a:pt x="0" y="138"/>
                  </a:lnTo>
                  <a:lnTo>
                    <a:pt x="30" y="138"/>
                  </a:lnTo>
                  <a:lnTo>
                    <a:pt x="45" y="184"/>
                  </a:lnTo>
                  <a:lnTo>
                    <a:pt x="75" y="184"/>
                  </a:lnTo>
                  <a:lnTo>
                    <a:pt x="105" y="184"/>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96" name="Freeform 134"/>
            <p:cNvSpPr>
              <a:spLocks/>
            </p:cNvSpPr>
            <p:nvPr/>
          </p:nvSpPr>
          <p:spPr bwMode="auto">
            <a:xfrm>
              <a:off x="1115" y="1785"/>
              <a:ext cx="20" cy="42"/>
            </a:xfrm>
            <a:custGeom>
              <a:avLst/>
              <a:gdLst>
                <a:gd name="T0" fmla="*/ 1 w 46"/>
                <a:gd name="T1" fmla="*/ 2 h 108"/>
                <a:gd name="T2" fmla="*/ 1 w 46"/>
                <a:gd name="T3" fmla="*/ 2 h 108"/>
                <a:gd name="T4" fmla="*/ 2 w 46"/>
                <a:gd name="T5" fmla="*/ 1 h 108"/>
                <a:gd name="T6" fmla="*/ 2 w 46"/>
                <a:gd name="T7" fmla="*/ 0 h 108"/>
                <a:gd name="T8" fmla="*/ 0 w 46"/>
                <a:gd name="T9" fmla="*/ 0 h 108"/>
                <a:gd name="T10" fmla="*/ 0 w 46"/>
                <a:gd name="T11" fmla="*/ 0 h 108"/>
                <a:gd name="T12" fmla="*/ 0 w 46"/>
                <a:gd name="T13" fmla="*/ 1 h 108"/>
                <a:gd name="T14" fmla="*/ 0 w 46"/>
                <a:gd name="T15" fmla="*/ 2 h 108"/>
                <a:gd name="T16" fmla="*/ 1 w 46"/>
                <a:gd name="T17" fmla="*/ 2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108">
                  <a:moveTo>
                    <a:pt x="30" y="107"/>
                  </a:moveTo>
                  <a:lnTo>
                    <a:pt x="30" y="61"/>
                  </a:lnTo>
                  <a:lnTo>
                    <a:pt x="45" y="31"/>
                  </a:lnTo>
                  <a:lnTo>
                    <a:pt x="45" y="0"/>
                  </a:lnTo>
                  <a:lnTo>
                    <a:pt x="15" y="0"/>
                  </a:lnTo>
                  <a:lnTo>
                    <a:pt x="15" y="15"/>
                  </a:lnTo>
                  <a:lnTo>
                    <a:pt x="0" y="31"/>
                  </a:lnTo>
                  <a:lnTo>
                    <a:pt x="15" y="107"/>
                  </a:lnTo>
                  <a:lnTo>
                    <a:pt x="30" y="107"/>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97" name="Freeform 135"/>
            <p:cNvSpPr>
              <a:spLocks/>
            </p:cNvSpPr>
            <p:nvPr/>
          </p:nvSpPr>
          <p:spPr bwMode="auto">
            <a:xfrm>
              <a:off x="1108" y="1791"/>
              <a:ext cx="13" cy="36"/>
            </a:xfrm>
            <a:custGeom>
              <a:avLst/>
              <a:gdLst>
                <a:gd name="T0" fmla="*/ 1 w 32"/>
                <a:gd name="T1" fmla="*/ 2 h 93"/>
                <a:gd name="T2" fmla="*/ 0 w 32"/>
                <a:gd name="T3" fmla="*/ 0 h 93"/>
                <a:gd name="T4" fmla="*/ 0 w 32"/>
                <a:gd name="T5" fmla="*/ 0 h 93"/>
                <a:gd name="T6" fmla="*/ 0 w 32"/>
                <a:gd name="T7" fmla="*/ 2 h 93"/>
                <a:gd name="T8" fmla="*/ 1 w 32"/>
                <a:gd name="T9" fmla="*/ 2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93">
                  <a:moveTo>
                    <a:pt x="31" y="92"/>
                  </a:moveTo>
                  <a:lnTo>
                    <a:pt x="16" y="15"/>
                  </a:lnTo>
                  <a:lnTo>
                    <a:pt x="0" y="0"/>
                  </a:lnTo>
                  <a:lnTo>
                    <a:pt x="16" y="92"/>
                  </a:lnTo>
                  <a:lnTo>
                    <a:pt x="31" y="92"/>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98" name="Freeform 136"/>
            <p:cNvSpPr>
              <a:spLocks/>
            </p:cNvSpPr>
            <p:nvPr/>
          </p:nvSpPr>
          <p:spPr bwMode="auto">
            <a:xfrm>
              <a:off x="1083" y="1791"/>
              <a:ext cx="32" cy="47"/>
            </a:xfrm>
            <a:custGeom>
              <a:avLst/>
              <a:gdLst>
                <a:gd name="T0" fmla="*/ 3 w 75"/>
                <a:gd name="T1" fmla="*/ 2 h 124"/>
                <a:gd name="T2" fmla="*/ 2 w 75"/>
                <a:gd name="T3" fmla="*/ 0 h 124"/>
                <a:gd name="T4" fmla="*/ 0 w 75"/>
                <a:gd name="T5" fmla="*/ 0 h 124"/>
                <a:gd name="T6" fmla="*/ 0 w 75"/>
                <a:gd name="T7" fmla="*/ 1 h 124"/>
                <a:gd name="T8" fmla="*/ 0 w 75"/>
                <a:gd name="T9" fmla="*/ 2 h 124"/>
                <a:gd name="T10" fmla="*/ 0 w 75"/>
                <a:gd name="T11" fmla="*/ 3 h 124"/>
                <a:gd name="T12" fmla="*/ 1 w 75"/>
                <a:gd name="T13" fmla="*/ 3 h 124"/>
                <a:gd name="T14" fmla="*/ 3 w 75"/>
                <a:gd name="T15" fmla="*/ 2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5" h="124">
                  <a:moveTo>
                    <a:pt x="74" y="92"/>
                  </a:moveTo>
                  <a:lnTo>
                    <a:pt x="59" y="0"/>
                  </a:lnTo>
                  <a:lnTo>
                    <a:pt x="0" y="15"/>
                  </a:lnTo>
                  <a:lnTo>
                    <a:pt x="0" y="46"/>
                  </a:lnTo>
                  <a:lnTo>
                    <a:pt x="0" y="92"/>
                  </a:lnTo>
                  <a:lnTo>
                    <a:pt x="0" y="123"/>
                  </a:lnTo>
                  <a:lnTo>
                    <a:pt x="30" y="123"/>
                  </a:lnTo>
                  <a:lnTo>
                    <a:pt x="74" y="92"/>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99" name="Freeform 137"/>
            <p:cNvSpPr>
              <a:spLocks/>
            </p:cNvSpPr>
            <p:nvPr/>
          </p:nvSpPr>
          <p:spPr bwMode="auto">
            <a:xfrm>
              <a:off x="1108" y="1704"/>
              <a:ext cx="111" cy="82"/>
            </a:xfrm>
            <a:custGeom>
              <a:avLst/>
              <a:gdLst>
                <a:gd name="T0" fmla="*/ 8 w 255"/>
                <a:gd name="T1" fmla="*/ 0 h 217"/>
                <a:gd name="T2" fmla="*/ 4 w 255"/>
                <a:gd name="T3" fmla="*/ 1 h 217"/>
                <a:gd name="T4" fmla="*/ 4 w 255"/>
                <a:gd name="T5" fmla="*/ 1 h 217"/>
                <a:gd name="T6" fmla="*/ 3 w 255"/>
                <a:gd name="T7" fmla="*/ 2 h 217"/>
                <a:gd name="T8" fmla="*/ 3 w 255"/>
                <a:gd name="T9" fmla="*/ 3 h 217"/>
                <a:gd name="T10" fmla="*/ 2 w 255"/>
                <a:gd name="T11" fmla="*/ 3 h 217"/>
                <a:gd name="T12" fmla="*/ 0 w 255"/>
                <a:gd name="T13" fmla="*/ 3 h 217"/>
                <a:gd name="T14" fmla="*/ 0 w 255"/>
                <a:gd name="T15" fmla="*/ 4 h 217"/>
                <a:gd name="T16" fmla="*/ 1 w 255"/>
                <a:gd name="T17" fmla="*/ 5 h 217"/>
                <a:gd name="T18" fmla="*/ 2 w 255"/>
                <a:gd name="T19" fmla="*/ 5 h 217"/>
                <a:gd name="T20" fmla="*/ 3 w 255"/>
                <a:gd name="T21" fmla="*/ 4 h 217"/>
                <a:gd name="T22" fmla="*/ 5 w 255"/>
                <a:gd name="T23" fmla="*/ 4 h 217"/>
                <a:gd name="T24" fmla="*/ 7 w 255"/>
                <a:gd name="T25" fmla="*/ 4 h 217"/>
                <a:gd name="T26" fmla="*/ 8 w 255"/>
                <a:gd name="T27" fmla="*/ 4 h 217"/>
                <a:gd name="T28" fmla="*/ 9 w 255"/>
                <a:gd name="T29" fmla="*/ 4 h 217"/>
                <a:gd name="T30" fmla="*/ 9 w 255"/>
                <a:gd name="T31" fmla="*/ 3 h 217"/>
                <a:gd name="T32" fmla="*/ 9 w 255"/>
                <a:gd name="T33" fmla="*/ 3 h 217"/>
                <a:gd name="T34" fmla="*/ 9 w 255"/>
                <a:gd name="T35" fmla="*/ 1 h 217"/>
                <a:gd name="T36" fmla="*/ 9 w 255"/>
                <a:gd name="T37" fmla="*/ 1 h 217"/>
                <a:gd name="T38" fmla="*/ 9 w 255"/>
                <a:gd name="T39" fmla="*/ 0 h 217"/>
                <a:gd name="T40" fmla="*/ 8 w 255"/>
                <a:gd name="T41" fmla="*/ 0 h 2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5" h="217">
                  <a:moveTo>
                    <a:pt x="224" y="0"/>
                  </a:moveTo>
                  <a:lnTo>
                    <a:pt x="120" y="46"/>
                  </a:lnTo>
                  <a:lnTo>
                    <a:pt x="105" y="62"/>
                  </a:lnTo>
                  <a:lnTo>
                    <a:pt x="75" y="77"/>
                  </a:lnTo>
                  <a:lnTo>
                    <a:pt x="75" y="139"/>
                  </a:lnTo>
                  <a:lnTo>
                    <a:pt x="60" y="154"/>
                  </a:lnTo>
                  <a:lnTo>
                    <a:pt x="0" y="154"/>
                  </a:lnTo>
                  <a:lnTo>
                    <a:pt x="15" y="201"/>
                  </a:lnTo>
                  <a:lnTo>
                    <a:pt x="30" y="216"/>
                  </a:lnTo>
                  <a:lnTo>
                    <a:pt x="60" y="216"/>
                  </a:lnTo>
                  <a:lnTo>
                    <a:pt x="75" y="185"/>
                  </a:lnTo>
                  <a:lnTo>
                    <a:pt x="149" y="201"/>
                  </a:lnTo>
                  <a:lnTo>
                    <a:pt x="179" y="185"/>
                  </a:lnTo>
                  <a:lnTo>
                    <a:pt x="224" y="185"/>
                  </a:lnTo>
                  <a:lnTo>
                    <a:pt x="239" y="185"/>
                  </a:lnTo>
                  <a:lnTo>
                    <a:pt x="239" y="154"/>
                  </a:lnTo>
                  <a:lnTo>
                    <a:pt x="254" y="139"/>
                  </a:lnTo>
                  <a:lnTo>
                    <a:pt x="254" y="62"/>
                  </a:lnTo>
                  <a:lnTo>
                    <a:pt x="254" y="46"/>
                  </a:lnTo>
                  <a:lnTo>
                    <a:pt x="254" y="15"/>
                  </a:lnTo>
                  <a:lnTo>
                    <a:pt x="224"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00" name="Freeform 138"/>
            <p:cNvSpPr>
              <a:spLocks/>
            </p:cNvSpPr>
            <p:nvPr/>
          </p:nvSpPr>
          <p:spPr bwMode="auto">
            <a:xfrm>
              <a:off x="1204" y="1704"/>
              <a:ext cx="84" cy="117"/>
            </a:xfrm>
            <a:custGeom>
              <a:avLst/>
              <a:gdLst>
                <a:gd name="T0" fmla="*/ 7 w 194"/>
                <a:gd name="T1" fmla="*/ 2 h 309"/>
                <a:gd name="T2" fmla="*/ 1 w 194"/>
                <a:gd name="T3" fmla="*/ 0 h 309"/>
                <a:gd name="T4" fmla="*/ 1 w 194"/>
                <a:gd name="T5" fmla="*/ 0 h 309"/>
                <a:gd name="T6" fmla="*/ 1 w 194"/>
                <a:gd name="T7" fmla="*/ 1 h 309"/>
                <a:gd name="T8" fmla="*/ 1 w 194"/>
                <a:gd name="T9" fmla="*/ 1 h 309"/>
                <a:gd name="T10" fmla="*/ 1 w 194"/>
                <a:gd name="T11" fmla="*/ 3 h 309"/>
                <a:gd name="T12" fmla="*/ 0 w 194"/>
                <a:gd name="T13" fmla="*/ 3 h 309"/>
                <a:gd name="T14" fmla="*/ 0 w 194"/>
                <a:gd name="T15" fmla="*/ 4 h 309"/>
                <a:gd name="T16" fmla="*/ 0 w 194"/>
                <a:gd name="T17" fmla="*/ 4 h 309"/>
                <a:gd name="T18" fmla="*/ 1 w 194"/>
                <a:gd name="T19" fmla="*/ 4 h 309"/>
                <a:gd name="T20" fmla="*/ 1 w 194"/>
                <a:gd name="T21" fmla="*/ 5 h 309"/>
                <a:gd name="T22" fmla="*/ 0 w 194"/>
                <a:gd name="T23" fmla="*/ 6 h 309"/>
                <a:gd name="T24" fmla="*/ 1 w 194"/>
                <a:gd name="T25" fmla="*/ 6 h 309"/>
                <a:gd name="T26" fmla="*/ 5 w 194"/>
                <a:gd name="T27" fmla="*/ 6 h 309"/>
                <a:gd name="T28" fmla="*/ 6 w 194"/>
                <a:gd name="T29" fmla="*/ 5 h 309"/>
                <a:gd name="T30" fmla="*/ 6 w 194"/>
                <a:gd name="T31" fmla="*/ 5 h 309"/>
                <a:gd name="T32" fmla="*/ 5 w 194"/>
                <a:gd name="T33" fmla="*/ 5 h 309"/>
                <a:gd name="T34" fmla="*/ 6 w 194"/>
                <a:gd name="T35" fmla="*/ 4 h 309"/>
                <a:gd name="T36" fmla="*/ 6 w 194"/>
                <a:gd name="T37" fmla="*/ 3 h 309"/>
                <a:gd name="T38" fmla="*/ 6 w 194"/>
                <a:gd name="T39" fmla="*/ 3 h 309"/>
                <a:gd name="T40" fmla="*/ 7 w 194"/>
                <a:gd name="T41" fmla="*/ 3 h 309"/>
                <a:gd name="T42" fmla="*/ 7 w 194"/>
                <a:gd name="T43" fmla="*/ 2 h 3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4" h="309">
                  <a:moveTo>
                    <a:pt x="193" y="77"/>
                  </a:moveTo>
                  <a:lnTo>
                    <a:pt x="45" y="0"/>
                  </a:lnTo>
                  <a:lnTo>
                    <a:pt x="30" y="15"/>
                  </a:lnTo>
                  <a:lnTo>
                    <a:pt x="30" y="46"/>
                  </a:lnTo>
                  <a:lnTo>
                    <a:pt x="30" y="62"/>
                  </a:lnTo>
                  <a:lnTo>
                    <a:pt x="30" y="139"/>
                  </a:lnTo>
                  <a:lnTo>
                    <a:pt x="15" y="154"/>
                  </a:lnTo>
                  <a:lnTo>
                    <a:pt x="15" y="185"/>
                  </a:lnTo>
                  <a:lnTo>
                    <a:pt x="0" y="185"/>
                  </a:lnTo>
                  <a:lnTo>
                    <a:pt x="30" y="200"/>
                  </a:lnTo>
                  <a:lnTo>
                    <a:pt x="45" y="262"/>
                  </a:lnTo>
                  <a:lnTo>
                    <a:pt x="15" y="277"/>
                  </a:lnTo>
                  <a:lnTo>
                    <a:pt x="45" y="308"/>
                  </a:lnTo>
                  <a:lnTo>
                    <a:pt x="134" y="277"/>
                  </a:lnTo>
                  <a:lnTo>
                    <a:pt x="163" y="246"/>
                  </a:lnTo>
                  <a:lnTo>
                    <a:pt x="178" y="231"/>
                  </a:lnTo>
                  <a:lnTo>
                    <a:pt x="148" y="216"/>
                  </a:lnTo>
                  <a:lnTo>
                    <a:pt x="163" y="185"/>
                  </a:lnTo>
                  <a:lnTo>
                    <a:pt x="163" y="169"/>
                  </a:lnTo>
                  <a:lnTo>
                    <a:pt x="163" y="139"/>
                  </a:lnTo>
                  <a:lnTo>
                    <a:pt x="193" y="154"/>
                  </a:lnTo>
                  <a:lnTo>
                    <a:pt x="193" y="77"/>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01" name="Line 139"/>
            <p:cNvSpPr>
              <a:spLocks noChangeShapeType="1"/>
            </p:cNvSpPr>
            <p:nvPr/>
          </p:nvSpPr>
          <p:spPr bwMode="auto">
            <a:xfrm>
              <a:off x="1167" y="1867"/>
              <a:ext cx="0" cy="5"/>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02" name="Line 140"/>
            <p:cNvSpPr>
              <a:spLocks noChangeShapeType="1"/>
            </p:cNvSpPr>
            <p:nvPr/>
          </p:nvSpPr>
          <p:spPr bwMode="auto">
            <a:xfrm>
              <a:off x="1146" y="1482"/>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03" name="Freeform 141"/>
            <p:cNvSpPr>
              <a:spLocks/>
            </p:cNvSpPr>
            <p:nvPr/>
          </p:nvSpPr>
          <p:spPr bwMode="auto">
            <a:xfrm>
              <a:off x="1146" y="1442"/>
              <a:ext cx="58" cy="64"/>
            </a:xfrm>
            <a:custGeom>
              <a:avLst/>
              <a:gdLst>
                <a:gd name="T0" fmla="*/ 3 w 135"/>
                <a:gd name="T1" fmla="*/ 3 h 170"/>
                <a:gd name="T2" fmla="*/ 1 w 135"/>
                <a:gd name="T3" fmla="*/ 3 h 170"/>
                <a:gd name="T4" fmla="*/ 1 w 135"/>
                <a:gd name="T5" fmla="*/ 3 h 170"/>
                <a:gd name="T6" fmla="*/ 0 w 135"/>
                <a:gd name="T7" fmla="*/ 2 h 170"/>
                <a:gd name="T8" fmla="*/ 0 w 135"/>
                <a:gd name="T9" fmla="*/ 2 h 170"/>
                <a:gd name="T10" fmla="*/ 0 w 135"/>
                <a:gd name="T11" fmla="*/ 2 h 170"/>
                <a:gd name="T12" fmla="*/ 0 w 135"/>
                <a:gd name="T13" fmla="*/ 2 h 170"/>
                <a:gd name="T14" fmla="*/ 1 w 135"/>
                <a:gd name="T15" fmla="*/ 1 h 170"/>
                <a:gd name="T16" fmla="*/ 1 w 135"/>
                <a:gd name="T17" fmla="*/ 1 h 170"/>
                <a:gd name="T18" fmla="*/ 1 w 135"/>
                <a:gd name="T19" fmla="*/ 0 h 170"/>
                <a:gd name="T20" fmla="*/ 2 w 135"/>
                <a:gd name="T21" fmla="*/ 0 h 170"/>
                <a:gd name="T22" fmla="*/ 3 w 135"/>
                <a:gd name="T23" fmla="*/ 0 h 170"/>
                <a:gd name="T24" fmla="*/ 3 w 135"/>
                <a:gd name="T25" fmla="*/ 0 h 170"/>
                <a:gd name="T26" fmla="*/ 3 w 135"/>
                <a:gd name="T27" fmla="*/ 1 h 170"/>
                <a:gd name="T28" fmla="*/ 3 w 135"/>
                <a:gd name="T29" fmla="*/ 1 h 170"/>
                <a:gd name="T30" fmla="*/ 3 w 135"/>
                <a:gd name="T31" fmla="*/ 1 h 170"/>
                <a:gd name="T32" fmla="*/ 3 w 135"/>
                <a:gd name="T33" fmla="*/ 2 h 170"/>
                <a:gd name="T34" fmla="*/ 3 w 135"/>
                <a:gd name="T35" fmla="*/ 2 h 170"/>
                <a:gd name="T36" fmla="*/ 3 w 135"/>
                <a:gd name="T37" fmla="*/ 2 h 170"/>
                <a:gd name="T38" fmla="*/ 4 w 135"/>
                <a:gd name="T39" fmla="*/ 2 h 170"/>
                <a:gd name="T40" fmla="*/ 5 w 135"/>
                <a:gd name="T41" fmla="*/ 3 h 170"/>
                <a:gd name="T42" fmla="*/ 5 w 135"/>
                <a:gd name="T43" fmla="*/ 3 h 170"/>
                <a:gd name="T44" fmla="*/ 3 w 135"/>
                <a:gd name="T45" fmla="*/ 3 h 170"/>
                <a:gd name="T46" fmla="*/ 3 w 135"/>
                <a:gd name="T47" fmla="*/ 3 h 1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5" h="170">
                  <a:moveTo>
                    <a:pt x="74" y="169"/>
                  </a:moveTo>
                  <a:lnTo>
                    <a:pt x="45" y="154"/>
                  </a:lnTo>
                  <a:lnTo>
                    <a:pt x="45" y="138"/>
                  </a:lnTo>
                  <a:lnTo>
                    <a:pt x="15" y="108"/>
                  </a:lnTo>
                  <a:lnTo>
                    <a:pt x="0" y="108"/>
                  </a:lnTo>
                  <a:lnTo>
                    <a:pt x="15" y="92"/>
                  </a:lnTo>
                  <a:lnTo>
                    <a:pt x="15" y="77"/>
                  </a:lnTo>
                  <a:lnTo>
                    <a:pt x="30" y="46"/>
                  </a:lnTo>
                  <a:lnTo>
                    <a:pt x="30" y="31"/>
                  </a:lnTo>
                  <a:lnTo>
                    <a:pt x="45" y="15"/>
                  </a:lnTo>
                  <a:lnTo>
                    <a:pt x="60" y="0"/>
                  </a:lnTo>
                  <a:lnTo>
                    <a:pt x="74" y="0"/>
                  </a:lnTo>
                  <a:lnTo>
                    <a:pt x="89" y="15"/>
                  </a:lnTo>
                  <a:lnTo>
                    <a:pt x="89" y="31"/>
                  </a:lnTo>
                  <a:lnTo>
                    <a:pt x="89" y="46"/>
                  </a:lnTo>
                  <a:lnTo>
                    <a:pt x="74" y="61"/>
                  </a:lnTo>
                  <a:lnTo>
                    <a:pt x="74" y="77"/>
                  </a:lnTo>
                  <a:lnTo>
                    <a:pt x="74" y="92"/>
                  </a:lnTo>
                  <a:lnTo>
                    <a:pt x="89" y="92"/>
                  </a:lnTo>
                  <a:lnTo>
                    <a:pt x="119" y="108"/>
                  </a:lnTo>
                  <a:lnTo>
                    <a:pt x="134" y="138"/>
                  </a:lnTo>
                  <a:lnTo>
                    <a:pt x="134" y="154"/>
                  </a:lnTo>
                  <a:lnTo>
                    <a:pt x="89" y="154"/>
                  </a:lnTo>
                  <a:lnTo>
                    <a:pt x="74" y="169"/>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04" name="Freeform 142"/>
            <p:cNvSpPr>
              <a:spLocks/>
            </p:cNvSpPr>
            <p:nvPr/>
          </p:nvSpPr>
          <p:spPr bwMode="auto">
            <a:xfrm>
              <a:off x="1198" y="1471"/>
              <a:ext cx="71" cy="30"/>
            </a:xfrm>
            <a:custGeom>
              <a:avLst/>
              <a:gdLst>
                <a:gd name="T0" fmla="*/ 3 w 165"/>
                <a:gd name="T1" fmla="*/ 0 h 78"/>
                <a:gd name="T2" fmla="*/ 1 w 165"/>
                <a:gd name="T3" fmla="*/ 0 h 78"/>
                <a:gd name="T4" fmla="*/ 0 w 165"/>
                <a:gd name="T5" fmla="*/ 0 h 78"/>
                <a:gd name="T6" fmla="*/ 0 w 165"/>
                <a:gd name="T7" fmla="*/ 1 h 78"/>
                <a:gd name="T8" fmla="*/ 0 w 165"/>
                <a:gd name="T9" fmla="*/ 1 h 78"/>
                <a:gd name="T10" fmla="*/ 1 w 165"/>
                <a:gd name="T11" fmla="*/ 1 h 78"/>
                <a:gd name="T12" fmla="*/ 1 w 165"/>
                <a:gd name="T13" fmla="*/ 1 h 78"/>
                <a:gd name="T14" fmla="*/ 2 w 165"/>
                <a:gd name="T15" fmla="*/ 1 h 78"/>
                <a:gd name="T16" fmla="*/ 3 w 165"/>
                <a:gd name="T17" fmla="*/ 2 h 78"/>
                <a:gd name="T18" fmla="*/ 3 w 165"/>
                <a:gd name="T19" fmla="*/ 2 h 78"/>
                <a:gd name="T20" fmla="*/ 3 w 165"/>
                <a:gd name="T21" fmla="*/ 1 h 78"/>
                <a:gd name="T22" fmla="*/ 5 w 165"/>
                <a:gd name="T23" fmla="*/ 1 h 78"/>
                <a:gd name="T24" fmla="*/ 5 w 165"/>
                <a:gd name="T25" fmla="*/ 1 h 78"/>
                <a:gd name="T26" fmla="*/ 6 w 165"/>
                <a:gd name="T27" fmla="*/ 1 h 78"/>
                <a:gd name="T28" fmla="*/ 5 w 165"/>
                <a:gd name="T29" fmla="*/ 1 h 78"/>
                <a:gd name="T30" fmla="*/ 3 w 165"/>
                <a:gd name="T31" fmla="*/ 1 h 78"/>
                <a:gd name="T32" fmla="*/ 3 w 165"/>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5" h="78">
                  <a:moveTo>
                    <a:pt x="75" y="15"/>
                  </a:moveTo>
                  <a:lnTo>
                    <a:pt x="30" y="0"/>
                  </a:lnTo>
                  <a:lnTo>
                    <a:pt x="0" y="15"/>
                  </a:lnTo>
                  <a:lnTo>
                    <a:pt x="0" y="31"/>
                  </a:lnTo>
                  <a:lnTo>
                    <a:pt x="15" y="62"/>
                  </a:lnTo>
                  <a:lnTo>
                    <a:pt x="30" y="62"/>
                  </a:lnTo>
                  <a:lnTo>
                    <a:pt x="45" y="46"/>
                  </a:lnTo>
                  <a:lnTo>
                    <a:pt x="60" y="62"/>
                  </a:lnTo>
                  <a:lnTo>
                    <a:pt x="75" y="77"/>
                  </a:lnTo>
                  <a:lnTo>
                    <a:pt x="104" y="77"/>
                  </a:lnTo>
                  <a:lnTo>
                    <a:pt x="104" y="62"/>
                  </a:lnTo>
                  <a:lnTo>
                    <a:pt x="134" y="62"/>
                  </a:lnTo>
                  <a:lnTo>
                    <a:pt x="149" y="62"/>
                  </a:lnTo>
                  <a:lnTo>
                    <a:pt x="164" y="62"/>
                  </a:lnTo>
                  <a:lnTo>
                    <a:pt x="134" y="31"/>
                  </a:lnTo>
                  <a:lnTo>
                    <a:pt x="104" y="31"/>
                  </a:lnTo>
                  <a:lnTo>
                    <a:pt x="75"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05" name="Freeform 143"/>
            <p:cNvSpPr>
              <a:spLocks/>
            </p:cNvSpPr>
            <p:nvPr/>
          </p:nvSpPr>
          <p:spPr bwMode="auto">
            <a:xfrm>
              <a:off x="1179" y="1442"/>
              <a:ext cx="32" cy="42"/>
            </a:xfrm>
            <a:custGeom>
              <a:avLst/>
              <a:gdLst>
                <a:gd name="T0" fmla="*/ 0 w 75"/>
                <a:gd name="T1" fmla="*/ 0 h 109"/>
                <a:gd name="T2" fmla="*/ 0 w 75"/>
                <a:gd name="T3" fmla="*/ 1 h 109"/>
                <a:gd name="T4" fmla="*/ 0 w 75"/>
                <a:gd name="T5" fmla="*/ 1 h 109"/>
                <a:gd name="T6" fmla="*/ 0 w 75"/>
                <a:gd name="T7" fmla="*/ 1 h 109"/>
                <a:gd name="T8" fmla="*/ 0 w 75"/>
                <a:gd name="T9" fmla="*/ 1 h 109"/>
                <a:gd name="T10" fmla="*/ 0 w 75"/>
                <a:gd name="T11" fmla="*/ 2 h 109"/>
                <a:gd name="T12" fmla="*/ 0 w 75"/>
                <a:gd name="T13" fmla="*/ 2 h 109"/>
                <a:gd name="T14" fmla="*/ 0 w 75"/>
                <a:gd name="T15" fmla="*/ 2 h 109"/>
                <a:gd name="T16" fmla="*/ 1 w 75"/>
                <a:gd name="T17" fmla="*/ 2 h 109"/>
                <a:gd name="T18" fmla="*/ 1 w 75"/>
                <a:gd name="T19" fmla="*/ 2 h 109"/>
                <a:gd name="T20" fmla="*/ 3 w 75"/>
                <a:gd name="T21" fmla="*/ 2 h 109"/>
                <a:gd name="T22" fmla="*/ 2 w 75"/>
                <a:gd name="T23" fmla="*/ 1 h 109"/>
                <a:gd name="T24" fmla="*/ 3 w 75"/>
                <a:gd name="T25" fmla="*/ 0 h 109"/>
                <a:gd name="T26" fmla="*/ 1 w 75"/>
                <a:gd name="T27" fmla="*/ 0 h 109"/>
                <a:gd name="T28" fmla="*/ 0 w 75"/>
                <a:gd name="T29" fmla="*/ 0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 h="109">
                  <a:moveTo>
                    <a:pt x="15" y="15"/>
                  </a:moveTo>
                  <a:lnTo>
                    <a:pt x="15" y="31"/>
                  </a:lnTo>
                  <a:lnTo>
                    <a:pt x="15" y="46"/>
                  </a:lnTo>
                  <a:lnTo>
                    <a:pt x="15" y="62"/>
                  </a:lnTo>
                  <a:lnTo>
                    <a:pt x="0" y="62"/>
                  </a:lnTo>
                  <a:lnTo>
                    <a:pt x="0" y="77"/>
                  </a:lnTo>
                  <a:lnTo>
                    <a:pt x="0" y="93"/>
                  </a:lnTo>
                  <a:lnTo>
                    <a:pt x="15" y="93"/>
                  </a:lnTo>
                  <a:lnTo>
                    <a:pt x="30" y="108"/>
                  </a:lnTo>
                  <a:lnTo>
                    <a:pt x="44" y="108"/>
                  </a:lnTo>
                  <a:lnTo>
                    <a:pt x="74" y="77"/>
                  </a:lnTo>
                  <a:lnTo>
                    <a:pt x="59" y="31"/>
                  </a:lnTo>
                  <a:lnTo>
                    <a:pt x="74" y="15"/>
                  </a:lnTo>
                  <a:lnTo>
                    <a:pt x="44" y="0"/>
                  </a:lnTo>
                  <a:lnTo>
                    <a:pt x="15"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06" name="Freeform 144"/>
            <p:cNvSpPr>
              <a:spLocks/>
            </p:cNvSpPr>
            <p:nvPr/>
          </p:nvSpPr>
          <p:spPr bwMode="auto">
            <a:xfrm>
              <a:off x="1160" y="1506"/>
              <a:ext cx="83" cy="76"/>
            </a:xfrm>
            <a:custGeom>
              <a:avLst/>
              <a:gdLst>
                <a:gd name="T0" fmla="*/ 0 w 196"/>
                <a:gd name="T1" fmla="*/ 2 h 201"/>
                <a:gd name="T2" fmla="*/ 1 w 196"/>
                <a:gd name="T3" fmla="*/ 1 h 201"/>
                <a:gd name="T4" fmla="*/ 1 w 196"/>
                <a:gd name="T5" fmla="*/ 2 h 201"/>
                <a:gd name="T6" fmla="*/ 2 w 196"/>
                <a:gd name="T7" fmla="*/ 2 h 201"/>
                <a:gd name="T8" fmla="*/ 3 w 196"/>
                <a:gd name="T9" fmla="*/ 3 h 201"/>
                <a:gd name="T10" fmla="*/ 4 w 196"/>
                <a:gd name="T11" fmla="*/ 3 h 201"/>
                <a:gd name="T12" fmla="*/ 5 w 196"/>
                <a:gd name="T13" fmla="*/ 3 h 201"/>
                <a:gd name="T14" fmla="*/ 5 w 196"/>
                <a:gd name="T15" fmla="*/ 4 h 201"/>
                <a:gd name="T16" fmla="*/ 5 w 196"/>
                <a:gd name="T17" fmla="*/ 4 h 201"/>
                <a:gd name="T18" fmla="*/ 6 w 196"/>
                <a:gd name="T19" fmla="*/ 4 h 201"/>
                <a:gd name="T20" fmla="*/ 6 w 196"/>
                <a:gd name="T21" fmla="*/ 3 h 201"/>
                <a:gd name="T22" fmla="*/ 6 w 196"/>
                <a:gd name="T23" fmla="*/ 3 h 201"/>
                <a:gd name="T24" fmla="*/ 6 w 196"/>
                <a:gd name="T25" fmla="*/ 3 h 201"/>
                <a:gd name="T26" fmla="*/ 6 w 196"/>
                <a:gd name="T27" fmla="*/ 3 h 201"/>
                <a:gd name="T28" fmla="*/ 5 w 196"/>
                <a:gd name="T29" fmla="*/ 3 h 201"/>
                <a:gd name="T30" fmla="*/ 4 w 196"/>
                <a:gd name="T31" fmla="*/ 2 h 201"/>
                <a:gd name="T32" fmla="*/ 3 w 196"/>
                <a:gd name="T33" fmla="*/ 2 h 201"/>
                <a:gd name="T34" fmla="*/ 3 w 196"/>
                <a:gd name="T35" fmla="*/ 2 h 201"/>
                <a:gd name="T36" fmla="*/ 3 w 196"/>
                <a:gd name="T37" fmla="*/ 1 h 201"/>
                <a:gd name="T38" fmla="*/ 3 w 196"/>
                <a:gd name="T39" fmla="*/ 1 h 201"/>
                <a:gd name="T40" fmla="*/ 3 w 196"/>
                <a:gd name="T41" fmla="*/ 1 h 201"/>
                <a:gd name="T42" fmla="*/ 3 w 196"/>
                <a:gd name="T43" fmla="*/ 0 h 201"/>
                <a:gd name="T44" fmla="*/ 3 w 196"/>
                <a:gd name="T45" fmla="*/ 0 h 201"/>
                <a:gd name="T46" fmla="*/ 1 w 196"/>
                <a:gd name="T47" fmla="*/ 0 h 201"/>
                <a:gd name="T48" fmla="*/ 1 w 196"/>
                <a:gd name="T49" fmla="*/ 1 h 201"/>
                <a:gd name="T50" fmla="*/ 0 w 196"/>
                <a:gd name="T51" fmla="*/ 1 h 201"/>
                <a:gd name="T52" fmla="*/ 0 w 196"/>
                <a:gd name="T53" fmla="*/ 1 h 201"/>
                <a:gd name="T54" fmla="*/ 0 w 196"/>
                <a:gd name="T55" fmla="*/ 1 h 201"/>
                <a:gd name="T56" fmla="*/ 0 w 196"/>
                <a:gd name="T57" fmla="*/ 2 h 20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96" h="201">
                  <a:moveTo>
                    <a:pt x="15" y="77"/>
                  </a:moveTo>
                  <a:lnTo>
                    <a:pt x="30" y="62"/>
                  </a:lnTo>
                  <a:lnTo>
                    <a:pt x="45" y="77"/>
                  </a:lnTo>
                  <a:lnTo>
                    <a:pt x="60" y="92"/>
                  </a:lnTo>
                  <a:lnTo>
                    <a:pt x="105" y="138"/>
                  </a:lnTo>
                  <a:lnTo>
                    <a:pt x="120" y="138"/>
                  </a:lnTo>
                  <a:lnTo>
                    <a:pt x="150" y="154"/>
                  </a:lnTo>
                  <a:lnTo>
                    <a:pt x="150" y="185"/>
                  </a:lnTo>
                  <a:lnTo>
                    <a:pt x="150" y="200"/>
                  </a:lnTo>
                  <a:lnTo>
                    <a:pt x="165" y="200"/>
                  </a:lnTo>
                  <a:lnTo>
                    <a:pt x="180" y="169"/>
                  </a:lnTo>
                  <a:lnTo>
                    <a:pt x="165" y="169"/>
                  </a:lnTo>
                  <a:lnTo>
                    <a:pt x="180" y="154"/>
                  </a:lnTo>
                  <a:lnTo>
                    <a:pt x="195" y="154"/>
                  </a:lnTo>
                  <a:lnTo>
                    <a:pt x="150" y="123"/>
                  </a:lnTo>
                  <a:lnTo>
                    <a:pt x="120" y="108"/>
                  </a:lnTo>
                  <a:lnTo>
                    <a:pt x="105" y="77"/>
                  </a:lnTo>
                  <a:lnTo>
                    <a:pt x="90" y="77"/>
                  </a:lnTo>
                  <a:lnTo>
                    <a:pt x="90" y="46"/>
                  </a:lnTo>
                  <a:lnTo>
                    <a:pt x="105" y="46"/>
                  </a:lnTo>
                  <a:lnTo>
                    <a:pt x="105" y="31"/>
                  </a:lnTo>
                  <a:lnTo>
                    <a:pt x="105" y="15"/>
                  </a:lnTo>
                  <a:lnTo>
                    <a:pt x="90" y="0"/>
                  </a:lnTo>
                  <a:lnTo>
                    <a:pt x="45" y="15"/>
                  </a:lnTo>
                  <a:lnTo>
                    <a:pt x="30" y="31"/>
                  </a:lnTo>
                  <a:lnTo>
                    <a:pt x="15" y="31"/>
                  </a:lnTo>
                  <a:lnTo>
                    <a:pt x="0" y="31"/>
                  </a:lnTo>
                  <a:lnTo>
                    <a:pt x="0" y="46"/>
                  </a:lnTo>
                  <a:lnTo>
                    <a:pt x="15" y="77"/>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07" name="Freeform 145"/>
            <p:cNvSpPr>
              <a:spLocks/>
            </p:cNvSpPr>
            <p:nvPr/>
          </p:nvSpPr>
          <p:spPr bwMode="auto">
            <a:xfrm>
              <a:off x="1204" y="1582"/>
              <a:ext cx="21" cy="12"/>
            </a:xfrm>
            <a:custGeom>
              <a:avLst/>
              <a:gdLst>
                <a:gd name="T0" fmla="*/ 2 w 46"/>
                <a:gd name="T1" fmla="*/ 0 h 31"/>
                <a:gd name="T2" fmla="*/ 1 w 46"/>
                <a:gd name="T3" fmla="*/ 0 h 31"/>
                <a:gd name="T4" fmla="*/ 0 w 46"/>
                <a:gd name="T5" fmla="*/ 0 h 31"/>
                <a:gd name="T6" fmla="*/ 0 w 46"/>
                <a:gd name="T7" fmla="*/ 0 h 31"/>
                <a:gd name="T8" fmla="*/ 1 w 46"/>
                <a:gd name="T9" fmla="*/ 1 h 31"/>
                <a:gd name="T10" fmla="*/ 2 w 46"/>
                <a:gd name="T11" fmla="*/ 0 h 31"/>
                <a:gd name="T12" fmla="*/ 1 w 46"/>
                <a:gd name="T13" fmla="*/ 0 h 31"/>
                <a:gd name="T14" fmla="*/ 2 w 46"/>
                <a:gd name="T15" fmla="*/ 0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31">
                  <a:moveTo>
                    <a:pt x="45" y="0"/>
                  </a:moveTo>
                  <a:lnTo>
                    <a:pt x="30" y="0"/>
                  </a:lnTo>
                  <a:lnTo>
                    <a:pt x="0" y="0"/>
                  </a:lnTo>
                  <a:lnTo>
                    <a:pt x="0" y="15"/>
                  </a:lnTo>
                  <a:lnTo>
                    <a:pt x="30" y="30"/>
                  </a:lnTo>
                  <a:lnTo>
                    <a:pt x="45" y="15"/>
                  </a:lnTo>
                  <a:lnTo>
                    <a:pt x="30" y="15"/>
                  </a:lnTo>
                  <a:lnTo>
                    <a:pt x="4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08" name="Freeform 146"/>
            <p:cNvSpPr>
              <a:spLocks/>
            </p:cNvSpPr>
            <p:nvPr/>
          </p:nvSpPr>
          <p:spPr bwMode="auto">
            <a:xfrm>
              <a:off x="1173" y="1558"/>
              <a:ext cx="7" cy="18"/>
            </a:xfrm>
            <a:custGeom>
              <a:avLst/>
              <a:gdLst>
                <a:gd name="T0" fmla="*/ 0 w 17"/>
                <a:gd name="T1" fmla="*/ 0 h 47"/>
                <a:gd name="T2" fmla="*/ 0 w 17"/>
                <a:gd name="T3" fmla="*/ 1 h 47"/>
                <a:gd name="T4" fmla="*/ 0 w 17"/>
                <a:gd name="T5" fmla="*/ 1 h 47"/>
                <a:gd name="T6" fmla="*/ 0 w 17"/>
                <a:gd name="T7" fmla="*/ 1 h 47"/>
                <a:gd name="T8" fmla="*/ 0 w 17"/>
                <a:gd name="T9" fmla="*/ 0 h 47"/>
                <a:gd name="T10" fmla="*/ 0 w 17"/>
                <a:gd name="T11" fmla="*/ 0 h 47"/>
                <a:gd name="T12" fmla="*/ 0 w 17"/>
                <a:gd name="T13" fmla="*/ 0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47">
                  <a:moveTo>
                    <a:pt x="0" y="15"/>
                  </a:moveTo>
                  <a:lnTo>
                    <a:pt x="0" y="31"/>
                  </a:lnTo>
                  <a:lnTo>
                    <a:pt x="0" y="46"/>
                  </a:lnTo>
                  <a:lnTo>
                    <a:pt x="16" y="31"/>
                  </a:lnTo>
                  <a:lnTo>
                    <a:pt x="16" y="15"/>
                  </a:lnTo>
                  <a:lnTo>
                    <a:pt x="0" y="0"/>
                  </a:lnTo>
                  <a:lnTo>
                    <a:pt x="0"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09" name="Freeform 147"/>
            <p:cNvSpPr>
              <a:spLocks/>
            </p:cNvSpPr>
            <p:nvPr/>
          </p:nvSpPr>
          <p:spPr bwMode="auto">
            <a:xfrm>
              <a:off x="1153" y="1500"/>
              <a:ext cx="26" cy="18"/>
            </a:xfrm>
            <a:custGeom>
              <a:avLst/>
              <a:gdLst>
                <a:gd name="T0" fmla="*/ 2 w 60"/>
                <a:gd name="T1" fmla="*/ 0 h 47"/>
                <a:gd name="T2" fmla="*/ 1 w 60"/>
                <a:gd name="T3" fmla="*/ 0 h 47"/>
                <a:gd name="T4" fmla="*/ 0 w 60"/>
                <a:gd name="T5" fmla="*/ 1 h 47"/>
                <a:gd name="T6" fmla="*/ 0 w 60"/>
                <a:gd name="T7" fmla="*/ 1 h 47"/>
                <a:gd name="T8" fmla="*/ 0 w 60"/>
                <a:gd name="T9" fmla="*/ 1 h 47"/>
                <a:gd name="T10" fmla="*/ 1 w 60"/>
                <a:gd name="T11" fmla="*/ 1 h 47"/>
                <a:gd name="T12" fmla="*/ 1 w 60"/>
                <a:gd name="T13" fmla="*/ 1 h 47"/>
                <a:gd name="T14" fmla="*/ 2 w 60"/>
                <a:gd name="T15" fmla="*/ 1 h 47"/>
                <a:gd name="T16" fmla="*/ 2 w 60"/>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47">
                  <a:moveTo>
                    <a:pt x="59" y="15"/>
                  </a:moveTo>
                  <a:lnTo>
                    <a:pt x="30" y="0"/>
                  </a:lnTo>
                  <a:lnTo>
                    <a:pt x="0" y="31"/>
                  </a:lnTo>
                  <a:lnTo>
                    <a:pt x="0" y="46"/>
                  </a:lnTo>
                  <a:lnTo>
                    <a:pt x="15" y="46"/>
                  </a:lnTo>
                  <a:lnTo>
                    <a:pt x="30" y="46"/>
                  </a:lnTo>
                  <a:lnTo>
                    <a:pt x="44" y="46"/>
                  </a:lnTo>
                  <a:lnTo>
                    <a:pt x="59" y="31"/>
                  </a:lnTo>
                  <a:lnTo>
                    <a:pt x="59"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10" name="Freeform 148"/>
            <p:cNvSpPr>
              <a:spLocks/>
            </p:cNvSpPr>
            <p:nvPr/>
          </p:nvSpPr>
          <p:spPr bwMode="auto">
            <a:xfrm>
              <a:off x="1179" y="1488"/>
              <a:ext cx="51" cy="25"/>
            </a:xfrm>
            <a:custGeom>
              <a:avLst/>
              <a:gdLst>
                <a:gd name="T0" fmla="*/ 2 w 120"/>
                <a:gd name="T1" fmla="*/ 0 h 63"/>
                <a:gd name="T2" fmla="*/ 2 w 120"/>
                <a:gd name="T3" fmla="*/ 1 h 63"/>
                <a:gd name="T4" fmla="*/ 0 w 120"/>
                <a:gd name="T5" fmla="*/ 1 h 63"/>
                <a:gd name="T6" fmla="*/ 0 w 120"/>
                <a:gd name="T7" fmla="*/ 1 h 63"/>
                <a:gd name="T8" fmla="*/ 0 w 120"/>
                <a:gd name="T9" fmla="*/ 2 h 63"/>
                <a:gd name="T10" fmla="*/ 1 w 120"/>
                <a:gd name="T11" fmla="*/ 1 h 63"/>
                <a:gd name="T12" fmla="*/ 2 w 120"/>
                <a:gd name="T13" fmla="*/ 2 h 63"/>
                <a:gd name="T14" fmla="*/ 3 w 120"/>
                <a:gd name="T15" fmla="*/ 2 h 63"/>
                <a:gd name="T16" fmla="*/ 4 w 120"/>
                <a:gd name="T17" fmla="*/ 1 h 63"/>
                <a:gd name="T18" fmla="*/ 3 w 120"/>
                <a:gd name="T19" fmla="*/ 0 h 63"/>
                <a:gd name="T20" fmla="*/ 3 w 120"/>
                <a:gd name="T21" fmla="*/ 0 h 63"/>
                <a:gd name="T22" fmla="*/ 3 w 120"/>
                <a:gd name="T23" fmla="*/ 0 h 63"/>
                <a:gd name="T24" fmla="*/ 2 w 120"/>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0" h="63">
                  <a:moveTo>
                    <a:pt x="60" y="16"/>
                  </a:moveTo>
                  <a:lnTo>
                    <a:pt x="60" y="31"/>
                  </a:lnTo>
                  <a:lnTo>
                    <a:pt x="15" y="31"/>
                  </a:lnTo>
                  <a:lnTo>
                    <a:pt x="0" y="47"/>
                  </a:lnTo>
                  <a:lnTo>
                    <a:pt x="0" y="62"/>
                  </a:lnTo>
                  <a:lnTo>
                    <a:pt x="45" y="47"/>
                  </a:lnTo>
                  <a:lnTo>
                    <a:pt x="60" y="62"/>
                  </a:lnTo>
                  <a:lnTo>
                    <a:pt x="104" y="62"/>
                  </a:lnTo>
                  <a:lnTo>
                    <a:pt x="119" y="31"/>
                  </a:lnTo>
                  <a:lnTo>
                    <a:pt x="104" y="16"/>
                  </a:lnTo>
                  <a:lnTo>
                    <a:pt x="89" y="0"/>
                  </a:lnTo>
                  <a:lnTo>
                    <a:pt x="74" y="16"/>
                  </a:lnTo>
                  <a:lnTo>
                    <a:pt x="60"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11" name="Freeform 149"/>
            <p:cNvSpPr>
              <a:spLocks/>
            </p:cNvSpPr>
            <p:nvPr/>
          </p:nvSpPr>
          <p:spPr bwMode="auto">
            <a:xfrm>
              <a:off x="1224" y="1494"/>
              <a:ext cx="45" cy="24"/>
            </a:xfrm>
            <a:custGeom>
              <a:avLst/>
              <a:gdLst>
                <a:gd name="T0" fmla="*/ 3 w 105"/>
                <a:gd name="T1" fmla="*/ 0 h 62"/>
                <a:gd name="T2" fmla="*/ 3 w 105"/>
                <a:gd name="T3" fmla="*/ 0 h 62"/>
                <a:gd name="T4" fmla="*/ 1 w 105"/>
                <a:gd name="T5" fmla="*/ 0 h 62"/>
                <a:gd name="T6" fmla="*/ 1 w 105"/>
                <a:gd name="T7" fmla="*/ 0 h 62"/>
                <a:gd name="T8" fmla="*/ 0 w 105"/>
                <a:gd name="T9" fmla="*/ 0 h 62"/>
                <a:gd name="T10" fmla="*/ 0 w 105"/>
                <a:gd name="T11" fmla="*/ 1 h 62"/>
                <a:gd name="T12" fmla="*/ 1 w 105"/>
                <a:gd name="T13" fmla="*/ 1 h 62"/>
                <a:gd name="T14" fmla="*/ 1 w 105"/>
                <a:gd name="T15" fmla="*/ 1 h 62"/>
                <a:gd name="T16" fmla="*/ 3 w 105"/>
                <a:gd name="T17" fmla="*/ 1 h 62"/>
                <a:gd name="T18" fmla="*/ 3 w 105"/>
                <a:gd name="T19" fmla="*/ 1 h 62"/>
                <a:gd name="T20" fmla="*/ 3 w 105"/>
                <a:gd name="T21" fmla="*/ 0 h 62"/>
                <a:gd name="T22" fmla="*/ 3 w 105"/>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62">
                  <a:moveTo>
                    <a:pt x="89" y="0"/>
                  </a:moveTo>
                  <a:lnTo>
                    <a:pt x="74" y="0"/>
                  </a:lnTo>
                  <a:lnTo>
                    <a:pt x="45" y="0"/>
                  </a:lnTo>
                  <a:lnTo>
                    <a:pt x="45" y="15"/>
                  </a:lnTo>
                  <a:lnTo>
                    <a:pt x="15" y="15"/>
                  </a:lnTo>
                  <a:lnTo>
                    <a:pt x="0" y="46"/>
                  </a:lnTo>
                  <a:lnTo>
                    <a:pt x="30" y="61"/>
                  </a:lnTo>
                  <a:lnTo>
                    <a:pt x="45" y="46"/>
                  </a:lnTo>
                  <a:lnTo>
                    <a:pt x="74" y="61"/>
                  </a:lnTo>
                  <a:lnTo>
                    <a:pt x="89" y="31"/>
                  </a:lnTo>
                  <a:lnTo>
                    <a:pt x="104" y="15"/>
                  </a:lnTo>
                  <a:lnTo>
                    <a:pt x="89"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12" name="Freeform 150"/>
            <p:cNvSpPr>
              <a:spLocks/>
            </p:cNvSpPr>
            <p:nvPr/>
          </p:nvSpPr>
          <p:spPr bwMode="auto">
            <a:xfrm>
              <a:off x="1248" y="1547"/>
              <a:ext cx="15" cy="23"/>
            </a:xfrm>
            <a:custGeom>
              <a:avLst/>
              <a:gdLst>
                <a:gd name="T0" fmla="*/ 0 w 30"/>
                <a:gd name="T1" fmla="*/ 0 h 62"/>
                <a:gd name="T2" fmla="*/ 0 w 30"/>
                <a:gd name="T3" fmla="*/ 1 h 62"/>
                <a:gd name="T4" fmla="*/ 2 w 30"/>
                <a:gd name="T5" fmla="*/ 1 h 62"/>
                <a:gd name="T6" fmla="*/ 2 w 30"/>
                <a:gd name="T7" fmla="*/ 1 h 62"/>
                <a:gd name="T8" fmla="*/ 1 w 30"/>
                <a:gd name="T9" fmla="*/ 0 h 62"/>
                <a:gd name="T10" fmla="*/ 0 w 30"/>
                <a:gd name="T11" fmla="*/ 0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62">
                  <a:moveTo>
                    <a:pt x="0" y="15"/>
                  </a:moveTo>
                  <a:lnTo>
                    <a:pt x="0" y="46"/>
                  </a:lnTo>
                  <a:lnTo>
                    <a:pt x="29" y="61"/>
                  </a:lnTo>
                  <a:lnTo>
                    <a:pt x="29" y="46"/>
                  </a:lnTo>
                  <a:lnTo>
                    <a:pt x="15" y="0"/>
                  </a:lnTo>
                  <a:lnTo>
                    <a:pt x="0"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13" name="Oval 151"/>
            <p:cNvSpPr>
              <a:spLocks noChangeArrowheads="1"/>
            </p:cNvSpPr>
            <p:nvPr/>
          </p:nvSpPr>
          <p:spPr bwMode="auto">
            <a:xfrm>
              <a:off x="1198" y="1594"/>
              <a:ext cx="6" cy="5"/>
            </a:xfrm>
            <a:prstGeom prst="ellipse">
              <a:avLst/>
            </a:prstGeom>
            <a:solidFill>
              <a:srgbClr val="C0C0C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7814" name="Freeform 152"/>
            <p:cNvSpPr>
              <a:spLocks/>
            </p:cNvSpPr>
            <p:nvPr/>
          </p:nvSpPr>
          <p:spPr bwMode="auto">
            <a:xfrm>
              <a:off x="1167" y="1593"/>
              <a:ext cx="31" cy="53"/>
            </a:xfrm>
            <a:custGeom>
              <a:avLst/>
              <a:gdLst>
                <a:gd name="T0" fmla="*/ 0 w 75"/>
                <a:gd name="T1" fmla="*/ 0 h 140"/>
                <a:gd name="T2" fmla="*/ 0 w 75"/>
                <a:gd name="T3" fmla="*/ 1 h 140"/>
                <a:gd name="T4" fmla="*/ 0 w 75"/>
                <a:gd name="T5" fmla="*/ 1 h 140"/>
                <a:gd name="T6" fmla="*/ 0 w 75"/>
                <a:gd name="T7" fmla="*/ 2 h 140"/>
                <a:gd name="T8" fmla="*/ 1 w 75"/>
                <a:gd name="T9" fmla="*/ 2 h 140"/>
                <a:gd name="T10" fmla="*/ 1 w 75"/>
                <a:gd name="T11" fmla="*/ 3 h 140"/>
                <a:gd name="T12" fmla="*/ 1 w 75"/>
                <a:gd name="T13" fmla="*/ 3 h 140"/>
                <a:gd name="T14" fmla="*/ 1 w 75"/>
                <a:gd name="T15" fmla="*/ 2 h 140"/>
                <a:gd name="T16" fmla="*/ 2 w 75"/>
                <a:gd name="T17" fmla="*/ 2 h 140"/>
                <a:gd name="T18" fmla="*/ 2 w 75"/>
                <a:gd name="T19" fmla="*/ 2 h 140"/>
                <a:gd name="T20" fmla="*/ 1 w 75"/>
                <a:gd name="T21" fmla="*/ 2 h 140"/>
                <a:gd name="T22" fmla="*/ 2 w 75"/>
                <a:gd name="T23" fmla="*/ 0 h 140"/>
                <a:gd name="T24" fmla="*/ 1 w 75"/>
                <a:gd name="T25" fmla="*/ 0 h 140"/>
                <a:gd name="T26" fmla="*/ 0 w 75"/>
                <a:gd name="T27" fmla="*/ 0 h 1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5" h="140">
                  <a:moveTo>
                    <a:pt x="15" y="15"/>
                  </a:moveTo>
                  <a:lnTo>
                    <a:pt x="15" y="46"/>
                  </a:lnTo>
                  <a:lnTo>
                    <a:pt x="0" y="62"/>
                  </a:lnTo>
                  <a:lnTo>
                    <a:pt x="0" y="93"/>
                  </a:lnTo>
                  <a:lnTo>
                    <a:pt x="30" y="108"/>
                  </a:lnTo>
                  <a:lnTo>
                    <a:pt x="30" y="139"/>
                  </a:lnTo>
                  <a:lnTo>
                    <a:pt x="44" y="139"/>
                  </a:lnTo>
                  <a:lnTo>
                    <a:pt x="44" y="108"/>
                  </a:lnTo>
                  <a:lnTo>
                    <a:pt x="59" y="108"/>
                  </a:lnTo>
                  <a:lnTo>
                    <a:pt x="74" y="93"/>
                  </a:lnTo>
                  <a:lnTo>
                    <a:pt x="44" y="77"/>
                  </a:lnTo>
                  <a:lnTo>
                    <a:pt x="59" y="15"/>
                  </a:lnTo>
                  <a:lnTo>
                    <a:pt x="44" y="0"/>
                  </a:lnTo>
                  <a:lnTo>
                    <a:pt x="15" y="15"/>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15" name="Freeform 153"/>
            <p:cNvSpPr>
              <a:spLocks/>
            </p:cNvSpPr>
            <p:nvPr/>
          </p:nvSpPr>
          <p:spPr bwMode="auto">
            <a:xfrm>
              <a:off x="1179" y="1628"/>
              <a:ext cx="116" cy="105"/>
            </a:xfrm>
            <a:custGeom>
              <a:avLst/>
              <a:gdLst>
                <a:gd name="T0" fmla="*/ 1 w 270"/>
                <a:gd name="T1" fmla="*/ 0 h 278"/>
                <a:gd name="T2" fmla="*/ 1 w 270"/>
                <a:gd name="T3" fmla="*/ 0 h 278"/>
                <a:gd name="T4" fmla="*/ 0 w 270"/>
                <a:gd name="T5" fmla="*/ 0 h 278"/>
                <a:gd name="T6" fmla="*/ 0 w 270"/>
                <a:gd name="T7" fmla="*/ 1 h 278"/>
                <a:gd name="T8" fmla="*/ 0 w 270"/>
                <a:gd name="T9" fmla="*/ 1 h 278"/>
                <a:gd name="T10" fmla="*/ 0 w 270"/>
                <a:gd name="T11" fmla="*/ 2 h 278"/>
                <a:gd name="T12" fmla="*/ 0 w 270"/>
                <a:gd name="T13" fmla="*/ 2 h 278"/>
                <a:gd name="T14" fmla="*/ 0 w 270"/>
                <a:gd name="T15" fmla="*/ 3 h 278"/>
                <a:gd name="T16" fmla="*/ 0 w 270"/>
                <a:gd name="T17" fmla="*/ 3 h 278"/>
                <a:gd name="T18" fmla="*/ 2 w 270"/>
                <a:gd name="T19" fmla="*/ 4 h 278"/>
                <a:gd name="T20" fmla="*/ 3 w 270"/>
                <a:gd name="T21" fmla="*/ 5 h 278"/>
                <a:gd name="T22" fmla="*/ 3 w 270"/>
                <a:gd name="T23" fmla="*/ 4 h 278"/>
                <a:gd name="T24" fmla="*/ 9 w 270"/>
                <a:gd name="T25" fmla="*/ 6 h 278"/>
                <a:gd name="T26" fmla="*/ 9 w 270"/>
                <a:gd name="T27" fmla="*/ 5 h 278"/>
                <a:gd name="T28" fmla="*/ 9 w 270"/>
                <a:gd name="T29" fmla="*/ 5 h 278"/>
                <a:gd name="T30" fmla="*/ 9 w 270"/>
                <a:gd name="T31" fmla="*/ 5 h 278"/>
                <a:gd name="T32" fmla="*/ 9 w 270"/>
                <a:gd name="T33" fmla="*/ 2 h 278"/>
                <a:gd name="T34" fmla="*/ 9 w 270"/>
                <a:gd name="T35" fmla="*/ 1 h 278"/>
                <a:gd name="T36" fmla="*/ 9 w 270"/>
                <a:gd name="T37" fmla="*/ 1 h 278"/>
                <a:gd name="T38" fmla="*/ 7 w 270"/>
                <a:gd name="T39" fmla="*/ 0 h 278"/>
                <a:gd name="T40" fmla="*/ 6 w 270"/>
                <a:gd name="T41" fmla="*/ 0 h 278"/>
                <a:gd name="T42" fmla="*/ 6 w 270"/>
                <a:gd name="T43" fmla="*/ 1 h 278"/>
                <a:gd name="T44" fmla="*/ 6 w 270"/>
                <a:gd name="T45" fmla="*/ 1 h 278"/>
                <a:gd name="T46" fmla="*/ 3 w 270"/>
                <a:gd name="T47" fmla="*/ 1 h 278"/>
                <a:gd name="T48" fmla="*/ 1 w 270"/>
                <a:gd name="T49" fmla="*/ 0 h 2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0" h="278">
                  <a:moveTo>
                    <a:pt x="45" y="0"/>
                  </a:moveTo>
                  <a:lnTo>
                    <a:pt x="30" y="15"/>
                  </a:lnTo>
                  <a:lnTo>
                    <a:pt x="15" y="15"/>
                  </a:lnTo>
                  <a:lnTo>
                    <a:pt x="15" y="46"/>
                  </a:lnTo>
                  <a:lnTo>
                    <a:pt x="0" y="46"/>
                  </a:lnTo>
                  <a:lnTo>
                    <a:pt x="0" y="92"/>
                  </a:lnTo>
                  <a:lnTo>
                    <a:pt x="0" y="108"/>
                  </a:lnTo>
                  <a:lnTo>
                    <a:pt x="0" y="139"/>
                  </a:lnTo>
                  <a:lnTo>
                    <a:pt x="15" y="169"/>
                  </a:lnTo>
                  <a:lnTo>
                    <a:pt x="60" y="200"/>
                  </a:lnTo>
                  <a:lnTo>
                    <a:pt x="90" y="215"/>
                  </a:lnTo>
                  <a:lnTo>
                    <a:pt x="105" y="200"/>
                  </a:lnTo>
                  <a:lnTo>
                    <a:pt x="254" y="277"/>
                  </a:lnTo>
                  <a:lnTo>
                    <a:pt x="254" y="262"/>
                  </a:lnTo>
                  <a:lnTo>
                    <a:pt x="269" y="262"/>
                  </a:lnTo>
                  <a:lnTo>
                    <a:pt x="269" y="231"/>
                  </a:lnTo>
                  <a:lnTo>
                    <a:pt x="269" y="92"/>
                  </a:lnTo>
                  <a:lnTo>
                    <a:pt x="254" y="62"/>
                  </a:lnTo>
                  <a:lnTo>
                    <a:pt x="269" y="31"/>
                  </a:lnTo>
                  <a:lnTo>
                    <a:pt x="209" y="0"/>
                  </a:lnTo>
                  <a:lnTo>
                    <a:pt x="179" y="15"/>
                  </a:lnTo>
                  <a:lnTo>
                    <a:pt x="194" y="46"/>
                  </a:lnTo>
                  <a:lnTo>
                    <a:pt x="164" y="62"/>
                  </a:lnTo>
                  <a:lnTo>
                    <a:pt x="105" y="31"/>
                  </a:lnTo>
                  <a:lnTo>
                    <a:pt x="45" y="0"/>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16" name="Freeform 154"/>
            <p:cNvSpPr>
              <a:spLocks/>
            </p:cNvSpPr>
            <p:nvPr/>
          </p:nvSpPr>
          <p:spPr bwMode="auto">
            <a:xfrm>
              <a:off x="1204" y="1512"/>
              <a:ext cx="71" cy="53"/>
            </a:xfrm>
            <a:custGeom>
              <a:avLst/>
              <a:gdLst>
                <a:gd name="T0" fmla="*/ 1 w 165"/>
                <a:gd name="T1" fmla="*/ 0 h 139"/>
                <a:gd name="T2" fmla="*/ 3 w 165"/>
                <a:gd name="T3" fmla="*/ 0 h 139"/>
                <a:gd name="T4" fmla="*/ 3 w 165"/>
                <a:gd name="T5" fmla="*/ 0 h 139"/>
                <a:gd name="T6" fmla="*/ 4 w 165"/>
                <a:gd name="T7" fmla="*/ 0 h 139"/>
                <a:gd name="T8" fmla="*/ 5 w 165"/>
                <a:gd name="T9" fmla="*/ 1 h 139"/>
                <a:gd name="T10" fmla="*/ 5 w 165"/>
                <a:gd name="T11" fmla="*/ 1 h 139"/>
                <a:gd name="T12" fmla="*/ 5 w 165"/>
                <a:gd name="T13" fmla="*/ 2 h 139"/>
                <a:gd name="T14" fmla="*/ 6 w 165"/>
                <a:gd name="T15" fmla="*/ 2 h 139"/>
                <a:gd name="T16" fmla="*/ 5 w 165"/>
                <a:gd name="T17" fmla="*/ 3 h 139"/>
                <a:gd name="T18" fmla="*/ 4 w 165"/>
                <a:gd name="T19" fmla="*/ 2 h 139"/>
                <a:gd name="T20" fmla="*/ 3 w 165"/>
                <a:gd name="T21" fmla="*/ 2 h 139"/>
                <a:gd name="T22" fmla="*/ 2 w 165"/>
                <a:gd name="T23" fmla="*/ 1 h 139"/>
                <a:gd name="T24" fmla="*/ 1 w 165"/>
                <a:gd name="T25" fmla="*/ 1 h 139"/>
                <a:gd name="T26" fmla="*/ 1 w 165"/>
                <a:gd name="T27" fmla="*/ 1 h 139"/>
                <a:gd name="T28" fmla="*/ 0 w 165"/>
                <a:gd name="T29" fmla="*/ 1 h 139"/>
                <a:gd name="T30" fmla="*/ 0 w 165"/>
                <a:gd name="T31" fmla="*/ 1 h 139"/>
                <a:gd name="T32" fmla="*/ 0 w 165"/>
                <a:gd name="T33" fmla="*/ 1 h 139"/>
                <a:gd name="T34" fmla="*/ 0 w 165"/>
                <a:gd name="T35" fmla="*/ 0 h 139"/>
                <a:gd name="T36" fmla="*/ 0 w 165"/>
                <a:gd name="T37" fmla="*/ 0 h 139"/>
                <a:gd name="T38" fmla="*/ 1 w 165"/>
                <a:gd name="T39" fmla="*/ 0 h 1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5" h="139">
                  <a:moveTo>
                    <a:pt x="45" y="0"/>
                  </a:moveTo>
                  <a:lnTo>
                    <a:pt x="75" y="15"/>
                  </a:lnTo>
                  <a:lnTo>
                    <a:pt x="89" y="0"/>
                  </a:lnTo>
                  <a:lnTo>
                    <a:pt x="119" y="15"/>
                  </a:lnTo>
                  <a:lnTo>
                    <a:pt x="149" y="31"/>
                  </a:lnTo>
                  <a:lnTo>
                    <a:pt x="149" y="46"/>
                  </a:lnTo>
                  <a:lnTo>
                    <a:pt x="149" y="77"/>
                  </a:lnTo>
                  <a:lnTo>
                    <a:pt x="164" y="107"/>
                  </a:lnTo>
                  <a:lnTo>
                    <a:pt x="134" y="138"/>
                  </a:lnTo>
                  <a:lnTo>
                    <a:pt x="119" y="92"/>
                  </a:lnTo>
                  <a:lnTo>
                    <a:pt x="104" y="107"/>
                  </a:lnTo>
                  <a:lnTo>
                    <a:pt x="60" y="61"/>
                  </a:lnTo>
                  <a:lnTo>
                    <a:pt x="45" y="61"/>
                  </a:lnTo>
                  <a:lnTo>
                    <a:pt x="30" y="46"/>
                  </a:lnTo>
                  <a:lnTo>
                    <a:pt x="15" y="31"/>
                  </a:lnTo>
                  <a:lnTo>
                    <a:pt x="15" y="46"/>
                  </a:lnTo>
                  <a:lnTo>
                    <a:pt x="0" y="31"/>
                  </a:lnTo>
                  <a:lnTo>
                    <a:pt x="0" y="15"/>
                  </a:lnTo>
                  <a:lnTo>
                    <a:pt x="0" y="0"/>
                  </a:lnTo>
                  <a:lnTo>
                    <a:pt x="4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17" name="Freeform 155"/>
            <p:cNvSpPr>
              <a:spLocks/>
            </p:cNvSpPr>
            <p:nvPr/>
          </p:nvSpPr>
          <p:spPr bwMode="auto">
            <a:xfrm>
              <a:off x="1262" y="1547"/>
              <a:ext cx="38" cy="47"/>
            </a:xfrm>
            <a:custGeom>
              <a:avLst/>
              <a:gdLst>
                <a:gd name="T0" fmla="*/ 0 w 91"/>
                <a:gd name="T1" fmla="*/ 1 h 123"/>
                <a:gd name="T2" fmla="*/ 0 w 91"/>
                <a:gd name="T3" fmla="*/ 2 h 123"/>
                <a:gd name="T4" fmla="*/ 0 w 91"/>
                <a:gd name="T5" fmla="*/ 2 h 123"/>
                <a:gd name="T6" fmla="*/ 1 w 91"/>
                <a:gd name="T7" fmla="*/ 2 h 123"/>
                <a:gd name="T8" fmla="*/ 0 w 91"/>
                <a:gd name="T9" fmla="*/ 2 h 123"/>
                <a:gd name="T10" fmla="*/ 1 w 91"/>
                <a:gd name="T11" fmla="*/ 3 h 123"/>
                <a:gd name="T12" fmla="*/ 1 w 91"/>
                <a:gd name="T13" fmla="*/ 2 h 123"/>
                <a:gd name="T14" fmla="*/ 1 w 91"/>
                <a:gd name="T15" fmla="*/ 2 h 123"/>
                <a:gd name="T16" fmla="*/ 2 w 91"/>
                <a:gd name="T17" fmla="*/ 2 h 123"/>
                <a:gd name="T18" fmla="*/ 2 w 91"/>
                <a:gd name="T19" fmla="*/ 2 h 123"/>
                <a:gd name="T20" fmla="*/ 1 w 91"/>
                <a:gd name="T21" fmla="*/ 1 h 123"/>
                <a:gd name="T22" fmla="*/ 1 w 91"/>
                <a:gd name="T23" fmla="*/ 1 h 123"/>
                <a:gd name="T24" fmla="*/ 2 w 91"/>
                <a:gd name="T25" fmla="*/ 1 h 123"/>
                <a:gd name="T26" fmla="*/ 2 w 91"/>
                <a:gd name="T27" fmla="*/ 0 h 123"/>
                <a:gd name="T28" fmla="*/ 3 w 91"/>
                <a:gd name="T29" fmla="*/ 1 h 123"/>
                <a:gd name="T30" fmla="*/ 3 w 91"/>
                <a:gd name="T31" fmla="*/ 0 h 123"/>
                <a:gd name="T32" fmla="*/ 2 w 91"/>
                <a:gd name="T33" fmla="*/ 0 h 123"/>
                <a:gd name="T34" fmla="*/ 2 w 91"/>
                <a:gd name="T35" fmla="*/ 0 h 123"/>
                <a:gd name="T36" fmla="*/ 1 w 91"/>
                <a:gd name="T37" fmla="*/ 0 h 123"/>
                <a:gd name="T38" fmla="*/ 0 w 91"/>
                <a:gd name="T39" fmla="*/ 1 h 123"/>
                <a:gd name="T40" fmla="*/ 0 w 91"/>
                <a:gd name="T41" fmla="*/ 1 h 1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123">
                  <a:moveTo>
                    <a:pt x="0" y="61"/>
                  </a:moveTo>
                  <a:lnTo>
                    <a:pt x="0" y="76"/>
                  </a:lnTo>
                  <a:lnTo>
                    <a:pt x="15" y="92"/>
                  </a:lnTo>
                  <a:lnTo>
                    <a:pt x="30" y="92"/>
                  </a:lnTo>
                  <a:lnTo>
                    <a:pt x="15" y="92"/>
                  </a:lnTo>
                  <a:lnTo>
                    <a:pt x="30" y="122"/>
                  </a:lnTo>
                  <a:lnTo>
                    <a:pt x="45" y="107"/>
                  </a:lnTo>
                  <a:lnTo>
                    <a:pt x="45" y="92"/>
                  </a:lnTo>
                  <a:lnTo>
                    <a:pt x="60" y="107"/>
                  </a:lnTo>
                  <a:lnTo>
                    <a:pt x="60" y="76"/>
                  </a:lnTo>
                  <a:lnTo>
                    <a:pt x="45" y="61"/>
                  </a:lnTo>
                  <a:lnTo>
                    <a:pt x="30" y="31"/>
                  </a:lnTo>
                  <a:lnTo>
                    <a:pt x="60" y="46"/>
                  </a:lnTo>
                  <a:lnTo>
                    <a:pt x="60" y="15"/>
                  </a:lnTo>
                  <a:lnTo>
                    <a:pt x="90" y="31"/>
                  </a:lnTo>
                  <a:lnTo>
                    <a:pt x="90" y="15"/>
                  </a:lnTo>
                  <a:lnTo>
                    <a:pt x="75" y="15"/>
                  </a:lnTo>
                  <a:lnTo>
                    <a:pt x="60" y="0"/>
                  </a:lnTo>
                  <a:lnTo>
                    <a:pt x="30" y="15"/>
                  </a:lnTo>
                  <a:lnTo>
                    <a:pt x="0" y="46"/>
                  </a:lnTo>
                  <a:lnTo>
                    <a:pt x="0" y="6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18" name="Freeform 156"/>
            <p:cNvSpPr>
              <a:spLocks/>
            </p:cNvSpPr>
            <p:nvPr/>
          </p:nvSpPr>
          <p:spPr bwMode="auto">
            <a:xfrm>
              <a:off x="1256" y="1494"/>
              <a:ext cx="64" cy="41"/>
            </a:xfrm>
            <a:custGeom>
              <a:avLst/>
              <a:gdLst>
                <a:gd name="T0" fmla="*/ 1 w 150"/>
                <a:gd name="T1" fmla="*/ 0 h 108"/>
                <a:gd name="T2" fmla="*/ 0 w 150"/>
                <a:gd name="T3" fmla="*/ 1 h 108"/>
                <a:gd name="T4" fmla="*/ 0 w 150"/>
                <a:gd name="T5" fmla="*/ 1 h 108"/>
                <a:gd name="T6" fmla="*/ 1 w 150"/>
                <a:gd name="T7" fmla="*/ 2 h 108"/>
                <a:gd name="T8" fmla="*/ 1 w 150"/>
                <a:gd name="T9" fmla="*/ 2 h 108"/>
                <a:gd name="T10" fmla="*/ 1 w 150"/>
                <a:gd name="T11" fmla="*/ 2 h 108"/>
                <a:gd name="T12" fmla="*/ 3 w 150"/>
                <a:gd name="T13" fmla="*/ 2 h 108"/>
                <a:gd name="T14" fmla="*/ 3 w 150"/>
                <a:gd name="T15" fmla="*/ 2 h 108"/>
                <a:gd name="T16" fmla="*/ 4 w 150"/>
                <a:gd name="T17" fmla="*/ 2 h 108"/>
                <a:gd name="T18" fmla="*/ 4 w 150"/>
                <a:gd name="T19" fmla="*/ 2 h 108"/>
                <a:gd name="T20" fmla="*/ 5 w 150"/>
                <a:gd name="T21" fmla="*/ 1 h 108"/>
                <a:gd name="T22" fmla="*/ 4 w 150"/>
                <a:gd name="T23" fmla="*/ 1 h 108"/>
                <a:gd name="T24" fmla="*/ 4 w 150"/>
                <a:gd name="T25" fmla="*/ 1 h 108"/>
                <a:gd name="T26" fmla="*/ 3 w 150"/>
                <a:gd name="T27" fmla="*/ 0 h 108"/>
                <a:gd name="T28" fmla="*/ 3 w 150"/>
                <a:gd name="T29" fmla="*/ 0 h 108"/>
                <a:gd name="T30" fmla="*/ 1 w 150"/>
                <a:gd name="T31" fmla="*/ 0 h 1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0" h="108">
                  <a:moveTo>
                    <a:pt x="30" y="15"/>
                  </a:moveTo>
                  <a:lnTo>
                    <a:pt x="15" y="31"/>
                  </a:lnTo>
                  <a:lnTo>
                    <a:pt x="0" y="61"/>
                  </a:lnTo>
                  <a:lnTo>
                    <a:pt x="30" y="76"/>
                  </a:lnTo>
                  <a:lnTo>
                    <a:pt x="30" y="92"/>
                  </a:lnTo>
                  <a:lnTo>
                    <a:pt x="45" y="107"/>
                  </a:lnTo>
                  <a:lnTo>
                    <a:pt x="89" y="107"/>
                  </a:lnTo>
                  <a:lnTo>
                    <a:pt x="104" y="92"/>
                  </a:lnTo>
                  <a:lnTo>
                    <a:pt x="134" y="107"/>
                  </a:lnTo>
                  <a:lnTo>
                    <a:pt x="134" y="76"/>
                  </a:lnTo>
                  <a:lnTo>
                    <a:pt x="149" y="61"/>
                  </a:lnTo>
                  <a:lnTo>
                    <a:pt x="119" y="61"/>
                  </a:lnTo>
                  <a:lnTo>
                    <a:pt x="119" y="31"/>
                  </a:lnTo>
                  <a:lnTo>
                    <a:pt x="89" y="0"/>
                  </a:lnTo>
                  <a:lnTo>
                    <a:pt x="75" y="15"/>
                  </a:lnTo>
                  <a:lnTo>
                    <a:pt x="30"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19" name="Freeform 157"/>
            <p:cNvSpPr>
              <a:spLocks/>
            </p:cNvSpPr>
            <p:nvPr/>
          </p:nvSpPr>
          <p:spPr bwMode="auto">
            <a:xfrm>
              <a:off x="1269" y="1530"/>
              <a:ext cx="45" cy="23"/>
            </a:xfrm>
            <a:custGeom>
              <a:avLst/>
              <a:gdLst>
                <a:gd name="T0" fmla="*/ 3 w 105"/>
                <a:gd name="T1" fmla="*/ 0 h 62"/>
                <a:gd name="T2" fmla="*/ 3 w 105"/>
                <a:gd name="T3" fmla="*/ 0 h 62"/>
                <a:gd name="T4" fmla="*/ 2 w 105"/>
                <a:gd name="T5" fmla="*/ 0 h 62"/>
                <a:gd name="T6" fmla="*/ 0 w 105"/>
                <a:gd name="T7" fmla="*/ 0 h 62"/>
                <a:gd name="T8" fmla="*/ 0 w 105"/>
                <a:gd name="T9" fmla="*/ 0 h 62"/>
                <a:gd name="T10" fmla="*/ 0 w 105"/>
                <a:gd name="T11" fmla="*/ 0 h 62"/>
                <a:gd name="T12" fmla="*/ 0 w 105"/>
                <a:gd name="T13" fmla="*/ 1 h 62"/>
                <a:gd name="T14" fmla="*/ 1 w 105"/>
                <a:gd name="T15" fmla="*/ 1 h 62"/>
                <a:gd name="T16" fmla="*/ 2 w 105"/>
                <a:gd name="T17" fmla="*/ 1 h 62"/>
                <a:gd name="T18" fmla="*/ 3 w 105"/>
                <a:gd name="T19" fmla="*/ 1 h 62"/>
                <a:gd name="T20" fmla="*/ 3 w 105"/>
                <a:gd name="T21" fmla="*/ 1 h 62"/>
                <a:gd name="T22" fmla="*/ 3 w 105"/>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62">
                  <a:moveTo>
                    <a:pt x="104" y="15"/>
                  </a:moveTo>
                  <a:lnTo>
                    <a:pt x="74" y="0"/>
                  </a:lnTo>
                  <a:lnTo>
                    <a:pt x="59" y="15"/>
                  </a:lnTo>
                  <a:lnTo>
                    <a:pt x="15" y="15"/>
                  </a:lnTo>
                  <a:lnTo>
                    <a:pt x="0" y="0"/>
                  </a:lnTo>
                  <a:lnTo>
                    <a:pt x="0" y="31"/>
                  </a:lnTo>
                  <a:lnTo>
                    <a:pt x="15" y="61"/>
                  </a:lnTo>
                  <a:lnTo>
                    <a:pt x="45" y="46"/>
                  </a:lnTo>
                  <a:lnTo>
                    <a:pt x="59" y="61"/>
                  </a:lnTo>
                  <a:lnTo>
                    <a:pt x="74" y="61"/>
                  </a:lnTo>
                  <a:lnTo>
                    <a:pt x="89" y="46"/>
                  </a:lnTo>
                  <a:lnTo>
                    <a:pt x="104"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20" name="Freeform 158"/>
            <p:cNvSpPr>
              <a:spLocks/>
            </p:cNvSpPr>
            <p:nvPr/>
          </p:nvSpPr>
          <p:spPr bwMode="auto">
            <a:xfrm>
              <a:off x="1287" y="1634"/>
              <a:ext cx="91" cy="81"/>
            </a:xfrm>
            <a:custGeom>
              <a:avLst/>
              <a:gdLst>
                <a:gd name="T0" fmla="*/ 0 w 211"/>
                <a:gd name="T1" fmla="*/ 0 h 216"/>
                <a:gd name="T2" fmla="*/ 0 w 211"/>
                <a:gd name="T3" fmla="*/ 1 h 216"/>
                <a:gd name="T4" fmla="*/ 0 w 211"/>
                <a:gd name="T5" fmla="*/ 2 h 216"/>
                <a:gd name="T6" fmla="*/ 0 w 211"/>
                <a:gd name="T7" fmla="*/ 4 h 216"/>
                <a:gd name="T8" fmla="*/ 6 w 211"/>
                <a:gd name="T9" fmla="*/ 4 h 216"/>
                <a:gd name="T10" fmla="*/ 6 w 211"/>
                <a:gd name="T11" fmla="*/ 4 h 216"/>
                <a:gd name="T12" fmla="*/ 7 w 211"/>
                <a:gd name="T13" fmla="*/ 4 h 216"/>
                <a:gd name="T14" fmla="*/ 5 w 211"/>
                <a:gd name="T15" fmla="*/ 1 h 216"/>
                <a:gd name="T16" fmla="*/ 5 w 211"/>
                <a:gd name="T17" fmla="*/ 1 h 216"/>
                <a:gd name="T18" fmla="*/ 6 w 211"/>
                <a:gd name="T19" fmla="*/ 2 h 216"/>
                <a:gd name="T20" fmla="*/ 6 w 211"/>
                <a:gd name="T21" fmla="*/ 1 h 216"/>
                <a:gd name="T22" fmla="*/ 6 w 211"/>
                <a:gd name="T23" fmla="*/ 0 h 216"/>
                <a:gd name="T24" fmla="*/ 5 w 211"/>
                <a:gd name="T25" fmla="*/ 0 h 216"/>
                <a:gd name="T26" fmla="*/ 4 w 211"/>
                <a:gd name="T27" fmla="*/ 0 h 216"/>
                <a:gd name="T28" fmla="*/ 3 w 211"/>
                <a:gd name="T29" fmla="*/ 0 h 216"/>
                <a:gd name="T30" fmla="*/ 0 w 211"/>
                <a:gd name="T31" fmla="*/ 0 h 2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216">
                  <a:moveTo>
                    <a:pt x="15" y="15"/>
                  </a:moveTo>
                  <a:lnTo>
                    <a:pt x="0" y="46"/>
                  </a:lnTo>
                  <a:lnTo>
                    <a:pt x="15" y="77"/>
                  </a:lnTo>
                  <a:lnTo>
                    <a:pt x="15" y="215"/>
                  </a:lnTo>
                  <a:lnTo>
                    <a:pt x="165" y="200"/>
                  </a:lnTo>
                  <a:lnTo>
                    <a:pt x="180" y="215"/>
                  </a:lnTo>
                  <a:lnTo>
                    <a:pt x="210" y="184"/>
                  </a:lnTo>
                  <a:lnTo>
                    <a:pt x="135" y="61"/>
                  </a:lnTo>
                  <a:lnTo>
                    <a:pt x="135" y="46"/>
                  </a:lnTo>
                  <a:lnTo>
                    <a:pt x="165" y="92"/>
                  </a:lnTo>
                  <a:lnTo>
                    <a:pt x="180" y="61"/>
                  </a:lnTo>
                  <a:lnTo>
                    <a:pt x="165" y="15"/>
                  </a:lnTo>
                  <a:lnTo>
                    <a:pt x="150" y="15"/>
                  </a:lnTo>
                  <a:lnTo>
                    <a:pt x="120" y="0"/>
                  </a:lnTo>
                  <a:lnTo>
                    <a:pt x="90" y="15"/>
                  </a:lnTo>
                  <a:lnTo>
                    <a:pt x="15" y="15"/>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21" name="Line 159"/>
            <p:cNvSpPr>
              <a:spLocks noChangeShapeType="1"/>
            </p:cNvSpPr>
            <p:nvPr/>
          </p:nvSpPr>
          <p:spPr bwMode="auto">
            <a:xfrm>
              <a:off x="1358" y="1640"/>
              <a:ext cx="0"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22" name="Line 160"/>
            <p:cNvSpPr>
              <a:spLocks noChangeShapeType="1"/>
            </p:cNvSpPr>
            <p:nvPr/>
          </p:nvSpPr>
          <p:spPr bwMode="auto">
            <a:xfrm>
              <a:off x="1358" y="1646"/>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23" name="Line 161"/>
            <p:cNvSpPr>
              <a:spLocks noChangeShapeType="1"/>
            </p:cNvSpPr>
            <p:nvPr/>
          </p:nvSpPr>
          <p:spPr bwMode="auto">
            <a:xfrm flipV="1">
              <a:off x="1372" y="1646"/>
              <a:ext cx="0" cy="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24" name="Line 162"/>
            <p:cNvSpPr>
              <a:spLocks noChangeShapeType="1"/>
            </p:cNvSpPr>
            <p:nvPr/>
          </p:nvSpPr>
          <p:spPr bwMode="auto">
            <a:xfrm flipV="1">
              <a:off x="1372" y="1640"/>
              <a:ext cx="0"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25" name="Line 163"/>
            <p:cNvSpPr>
              <a:spLocks noChangeShapeType="1"/>
            </p:cNvSpPr>
            <p:nvPr/>
          </p:nvSpPr>
          <p:spPr bwMode="auto">
            <a:xfrm flipV="1">
              <a:off x="1372" y="1634"/>
              <a:ext cx="0" cy="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26" name="Line 164"/>
            <p:cNvSpPr>
              <a:spLocks noChangeShapeType="1"/>
            </p:cNvSpPr>
            <p:nvPr/>
          </p:nvSpPr>
          <p:spPr bwMode="auto">
            <a:xfrm flipV="1">
              <a:off x="1372" y="1617"/>
              <a:ext cx="6" cy="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27" name="Freeform 165"/>
            <p:cNvSpPr>
              <a:spLocks/>
            </p:cNvSpPr>
            <p:nvPr/>
          </p:nvSpPr>
          <p:spPr bwMode="auto">
            <a:xfrm>
              <a:off x="1346" y="1600"/>
              <a:ext cx="12" cy="11"/>
            </a:xfrm>
            <a:custGeom>
              <a:avLst/>
              <a:gdLst>
                <a:gd name="T0" fmla="*/ 1 w 30"/>
                <a:gd name="T1" fmla="*/ 0 h 31"/>
                <a:gd name="T2" fmla="*/ 0 w 30"/>
                <a:gd name="T3" fmla="*/ 0 h 31"/>
                <a:gd name="T4" fmla="*/ 0 w 30"/>
                <a:gd name="T5" fmla="*/ 0 h 31"/>
                <a:gd name="T6" fmla="*/ 1 w 30"/>
                <a:gd name="T7" fmla="*/ 0 h 31"/>
                <a:gd name="T8" fmla="*/ 1 w 30"/>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1">
                  <a:moveTo>
                    <a:pt x="29" y="0"/>
                  </a:moveTo>
                  <a:lnTo>
                    <a:pt x="0" y="15"/>
                  </a:lnTo>
                  <a:lnTo>
                    <a:pt x="0" y="30"/>
                  </a:lnTo>
                  <a:lnTo>
                    <a:pt x="29" y="15"/>
                  </a:lnTo>
                  <a:lnTo>
                    <a:pt x="29" y="0"/>
                  </a:lnTo>
                </a:path>
              </a:pathLst>
            </a:custGeom>
            <a:solidFill>
              <a:srgbClr val="FFFF0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GB" smtClean="0">
                <a:solidFill>
                  <a:srgbClr val="FFFFFF"/>
                </a:solidFill>
                <a:latin typeface="Arial"/>
                <a:cs typeface="Arial"/>
              </a:endParaRPr>
            </a:p>
          </p:txBody>
        </p:sp>
        <p:sp>
          <p:nvSpPr>
            <p:cNvPr id="97828" name="Freeform 166"/>
            <p:cNvSpPr>
              <a:spLocks/>
            </p:cNvSpPr>
            <p:nvPr/>
          </p:nvSpPr>
          <p:spPr bwMode="auto">
            <a:xfrm>
              <a:off x="1372" y="1617"/>
              <a:ext cx="0" cy="17"/>
            </a:xfrm>
            <a:custGeom>
              <a:avLst/>
              <a:gdLst>
                <a:gd name="T0" fmla="*/ 0 w 1"/>
                <a:gd name="T1" fmla="*/ 0 h 47"/>
                <a:gd name="T2" fmla="*/ 0 w 1"/>
                <a:gd name="T3" fmla="*/ 1 h 47"/>
                <a:gd name="T4" fmla="*/ 0 w 1"/>
                <a:gd name="T5" fmla="*/ 0 h 47"/>
                <a:gd name="T6" fmla="*/ 0 w 1"/>
                <a:gd name="T7" fmla="*/ 0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47">
                  <a:moveTo>
                    <a:pt x="0" y="0"/>
                  </a:moveTo>
                  <a:lnTo>
                    <a:pt x="0" y="46"/>
                  </a:lnTo>
                  <a:lnTo>
                    <a:pt x="0" y="31"/>
                  </a:lnTo>
                  <a:lnTo>
                    <a:pt x="0"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29" name="Line 167"/>
            <p:cNvSpPr>
              <a:spLocks noChangeShapeType="1"/>
            </p:cNvSpPr>
            <p:nvPr/>
          </p:nvSpPr>
          <p:spPr bwMode="auto">
            <a:xfrm>
              <a:off x="1372" y="1634"/>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30" name="Line 168"/>
            <p:cNvSpPr>
              <a:spLocks noChangeShapeType="1"/>
            </p:cNvSpPr>
            <p:nvPr/>
          </p:nvSpPr>
          <p:spPr bwMode="auto">
            <a:xfrm>
              <a:off x="1372" y="1628"/>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31" name="Line 169"/>
            <p:cNvSpPr>
              <a:spLocks noChangeShapeType="1"/>
            </p:cNvSpPr>
            <p:nvPr/>
          </p:nvSpPr>
          <p:spPr bwMode="auto">
            <a:xfrm>
              <a:off x="1372" y="1622"/>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32" name="Line 170"/>
            <p:cNvSpPr>
              <a:spLocks noChangeShapeType="1"/>
            </p:cNvSpPr>
            <p:nvPr/>
          </p:nvSpPr>
          <p:spPr bwMode="auto">
            <a:xfrm>
              <a:off x="1372" y="1617"/>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33" name="Line 171"/>
            <p:cNvSpPr>
              <a:spLocks noChangeShapeType="1"/>
            </p:cNvSpPr>
            <p:nvPr/>
          </p:nvSpPr>
          <p:spPr bwMode="auto">
            <a:xfrm>
              <a:off x="1372" y="1617"/>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34" name="Line 172"/>
            <p:cNvSpPr>
              <a:spLocks noChangeShapeType="1"/>
            </p:cNvSpPr>
            <p:nvPr/>
          </p:nvSpPr>
          <p:spPr bwMode="auto">
            <a:xfrm>
              <a:off x="1372" y="1622"/>
              <a:ext cx="0"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35" name="Line 173"/>
            <p:cNvSpPr>
              <a:spLocks noChangeShapeType="1"/>
            </p:cNvSpPr>
            <p:nvPr/>
          </p:nvSpPr>
          <p:spPr bwMode="auto">
            <a:xfrm>
              <a:off x="1372" y="1628"/>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36" name="Line 174"/>
            <p:cNvSpPr>
              <a:spLocks noChangeShapeType="1"/>
            </p:cNvSpPr>
            <p:nvPr/>
          </p:nvSpPr>
          <p:spPr bwMode="auto">
            <a:xfrm flipH="1">
              <a:off x="1365" y="1628"/>
              <a:ext cx="6"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37" name="Line 175"/>
            <p:cNvSpPr>
              <a:spLocks noChangeShapeType="1"/>
            </p:cNvSpPr>
            <p:nvPr/>
          </p:nvSpPr>
          <p:spPr bwMode="auto">
            <a:xfrm>
              <a:off x="1365" y="1634"/>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38" name="Line 176"/>
            <p:cNvSpPr>
              <a:spLocks noChangeShapeType="1"/>
            </p:cNvSpPr>
            <p:nvPr/>
          </p:nvSpPr>
          <p:spPr bwMode="auto">
            <a:xfrm>
              <a:off x="1372" y="1634"/>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39" name="Freeform 177"/>
            <p:cNvSpPr>
              <a:spLocks/>
            </p:cNvSpPr>
            <p:nvPr/>
          </p:nvSpPr>
          <p:spPr bwMode="auto">
            <a:xfrm>
              <a:off x="1358" y="1617"/>
              <a:ext cx="14" cy="41"/>
            </a:xfrm>
            <a:custGeom>
              <a:avLst/>
              <a:gdLst>
                <a:gd name="T0" fmla="*/ 0 w 32"/>
                <a:gd name="T1" fmla="*/ 1 h 108"/>
                <a:gd name="T2" fmla="*/ 0 w 32"/>
                <a:gd name="T3" fmla="*/ 2 h 108"/>
                <a:gd name="T4" fmla="*/ 1 w 32"/>
                <a:gd name="T5" fmla="*/ 1 h 108"/>
                <a:gd name="T6" fmla="*/ 1 w 32"/>
                <a:gd name="T7" fmla="*/ 1 h 108"/>
                <a:gd name="T8" fmla="*/ 1 w 32"/>
                <a:gd name="T9" fmla="*/ 0 h 108"/>
                <a:gd name="T10" fmla="*/ 0 w 32"/>
                <a:gd name="T11" fmla="*/ 1 h 1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108">
                  <a:moveTo>
                    <a:pt x="0" y="61"/>
                  </a:moveTo>
                  <a:lnTo>
                    <a:pt x="16" y="107"/>
                  </a:lnTo>
                  <a:lnTo>
                    <a:pt x="31" y="46"/>
                  </a:lnTo>
                  <a:lnTo>
                    <a:pt x="31" y="31"/>
                  </a:lnTo>
                  <a:lnTo>
                    <a:pt x="31" y="0"/>
                  </a:lnTo>
                  <a:lnTo>
                    <a:pt x="0" y="61"/>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40" name="Freeform 178"/>
            <p:cNvSpPr>
              <a:spLocks/>
            </p:cNvSpPr>
            <p:nvPr/>
          </p:nvSpPr>
          <p:spPr bwMode="auto">
            <a:xfrm>
              <a:off x="1372" y="1605"/>
              <a:ext cx="6" cy="12"/>
            </a:xfrm>
            <a:custGeom>
              <a:avLst/>
              <a:gdLst>
                <a:gd name="T0" fmla="*/ 0 w 17"/>
                <a:gd name="T1" fmla="*/ 1 h 32"/>
                <a:gd name="T2" fmla="*/ 0 w 17"/>
                <a:gd name="T3" fmla="*/ 0 h 32"/>
                <a:gd name="T4" fmla="*/ 0 w 17"/>
                <a:gd name="T5" fmla="*/ 0 h 32"/>
                <a:gd name="T6" fmla="*/ 0 w 17"/>
                <a:gd name="T7" fmla="*/ 1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0" y="31"/>
                  </a:moveTo>
                  <a:lnTo>
                    <a:pt x="16" y="16"/>
                  </a:lnTo>
                  <a:lnTo>
                    <a:pt x="0" y="0"/>
                  </a:lnTo>
                  <a:lnTo>
                    <a:pt x="0" y="31"/>
                  </a:lnTo>
                </a:path>
              </a:pathLst>
            </a:custGeom>
            <a:solidFill>
              <a:srgbClr val="FFFF0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GB" smtClean="0">
                <a:solidFill>
                  <a:srgbClr val="FFFFFF"/>
                </a:solidFill>
                <a:latin typeface="Arial"/>
                <a:cs typeface="Arial"/>
              </a:endParaRPr>
            </a:p>
          </p:txBody>
        </p:sp>
        <p:sp>
          <p:nvSpPr>
            <p:cNvPr id="97841" name="Freeform 179"/>
            <p:cNvSpPr>
              <a:spLocks/>
            </p:cNvSpPr>
            <p:nvPr/>
          </p:nvSpPr>
          <p:spPr bwMode="auto">
            <a:xfrm>
              <a:off x="1217" y="1791"/>
              <a:ext cx="97" cy="70"/>
            </a:xfrm>
            <a:custGeom>
              <a:avLst/>
              <a:gdLst>
                <a:gd name="T0" fmla="*/ 8 w 224"/>
                <a:gd name="T1" fmla="*/ 3 h 185"/>
                <a:gd name="T2" fmla="*/ 7 w 224"/>
                <a:gd name="T3" fmla="*/ 1 h 185"/>
                <a:gd name="T4" fmla="*/ 6 w 224"/>
                <a:gd name="T5" fmla="*/ 1 h 185"/>
                <a:gd name="T6" fmla="*/ 6 w 224"/>
                <a:gd name="T7" fmla="*/ 0 h 185"/>
                <a:gd name="T8" fmla="*/ 5 w 224"/>
                <a:gd name="T9" fmla="*/ 0 h 185"/>
                <a:gd name="T10" fmla="*/ 5 w 224"/>
                <a:gd name="T11" fmla="*/ 0 h 185"/>
                <a:gd name="T12" fmla="*/ 3 w 224"/>
                <a:gd name="T13" fmla="*/ 1 h 185"/>
                <a:gd name="T14" fmla="*/ 0 w 224"/>
                <a:gd name="T15" fmla="*/ 2 h 185"/>
                <a:gd name="T16" fmla="*/ 0 w 224"/>
                <a:gd name="T17" fmla="*/ 2 h 185"/>
                <a:gd name="T18" fmla="*/ 0 w 224"/>
                <a:gd name="T19" fmla="*/ 3 h 185"/>
                <a:gd name="T20" fmla="*/ 1 w 224"/>
                <a:gd name="T21" fmla="*/ 4 h 185"/>
                <a:gd name="T22" fmla="*/ 1 w 224"/>
                <a:gd name="T23" fmla="*/ 3 h 185"/>
                <a:gd name="T24" fmla="*/ 2 w 224"/>
                <a:gd name="T25" fmla="*/ 3 h 185"/>
                <a:gd name="T26" fmla="*/ 3 w 224"/>
                <a:gd name="T27" fmla="*/ 3 h 185"/>
                <a:gd name="T28" fmla="*/ 3 w 224"/>
                <a:gd name="T29" fmla="*/ 3 h 185"/>
                <a:gd name="T30" fmla="*/ 5 w 224"/>
                <a:gd name="T31" fmla="*/ 3 h 185"/>
                <a:gd name="T32" fmla="*/ 5 w 224"/>
                <a:gd name="T33" fmla="*/ 3 h 185"/>
                <a:gd name="T34" fmla="*/ 7 w 224"/>
                <a:gd name="T35" fmla="*/ 3 h 185"/>
                <a:gd name="T36" fmla="*/ 8 w 224"/>
                <a:gd name="T37" fmla="*/ 3 h 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4" h="185">
                  <a:moveTo>
                    <a:pt x="223" y="123"/>
                  </a:moveTo>
                  <a:lnTo>
                    <a:pt x="193" y="61"/>
                  </a:lnTo>
                  <a:lnTo>
                    <a:pt x="164" y="61"/>
                  </a:lnTo>
                  <a:lnTo>
                    <a:pt x="164" y="15"/>
                  </a:lnTo>
                  <a:lnTo>
                    <a:pt x="149" y="0"/>
                  </a:lnTo>
                  <a:lnTo>
                    <a:pt x="134" y="15"/>
                  </a:lnTo>
                  <a:lnTo>
                    <a:pt x="104" y="46"/>
                  </a:lnTo>
                  <a:lnTo>
                    <a:pt x="15" y="77"/>
                  </a:lnTo>
                  <a:lnTo>
                    <a:pt x="0" y="107"/>
                  </a:lnTo>
                  <a:lnTo>
                    <a:pt x="15" y="153"/>
                  </a:lnTo>
                  <a:lnTo>
                    <a:pt x="30" y="184"/>
                  </a:lnTo>
                  <a:lnTo>
                    <a:pt x="45" y="153"/>
                  </a:lnTo>
                  <a:lnTo>
                    <a:pt x="59" y="153"/>
                  </a:lnTo>
                  <a:lnTo>
                    <a:pt x="74" y="123"/>
                  </a:lnTo>
                  <a:lnTo>
                    <a:pt x="89" y="123"/>
                  </a:lnTo>
                  <a:lnTo>
                    <a:pt x="134" y="138"/>
                  </a:lnTo>
                  <a:lnTo>
                    <a:pt x="149" y="123"/>
                  </a:lnTo>
                  <a:lnTo>
                    <a:pt x="193" y="123"/>
                  </a:lnTo>
                  <a:lnTo>
                    <a:pt x="223" y="123"/>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42" name="Freeform 180"/>
            <p:cNvSpPr>
              <a:spLocks/>
            </p:cNvSpPr>
            <p:nvPr/>
          </p:nvSpPr>
          <p:spPr bwMode="auto">
            <a:xfrm>
              <a:off x="1332" y="1878"/>
              <a:ext cx="7" cy="18"/>
            </a:xfrm>
            <a:custGeom>
              <a:avLst/>
              <a:gdLst>
                <a:gd name="T0" fmla="*/ 0 w 17"/>
                <a:gd name="T1" fmla="*/ 0 h 47"/>
                <a:gd name="T2" fmla="*/ 0 w 17"/>
                <a:gd name="T3" fmla="*/ 1 h 47"/>
                <a:gd name="T4" fmla="*/ 0 w 17"/>
                <a:gd name="T5" fmla="*/ 1 h 47"/>
                <a:gd name="T6" fmla="*/ 0 w 17"/>
                <a:gd name="T7" fmla="*/ 0 h 47"/>
                <a:gd name="T8" fmla="*/ 0 w 17"/>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47">
                  <a:moveTo>
                    <a:pt x="0" y="0"/>
                  </a:moveTo>
                  <a:lnTo>
                    <a:pt x="0" y="46"/>
                  </a:lnTo>
                  <a:lnTo>
                    <a:pt x="16" y="31"/>
                  </a:lnTo>
                  <a:lnTo>
                    <a:pt x="16" y="15"/>
                  </a:lnTo>
                  <a:lnTo>
                    <a:pt x="0" y="0"/>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43" name="Freeform 181"/>
            <p:cNvSpPr>
              <a:spLocks/>
            </p:cNvSpPr>
            <p:nvPr/>
          </p:nvSpPr>
          <p:spPr bwMode="auto">
            <a:xfrm>
              <a:off x="1192" y="1849"/>
              <a:ext cx="51" cy="58"/>
            </a:xfrm>
            <a:custGeom>
              <a:avLst/>
              <a:gdLst>
                <a:gd name="T0" fmla="*/ 4 w 120"/>
                <a:gd name="T1" fmla="*/ 0 h 154"/>
                <a:gd name="T2" fmla="*/ 3 w 120"/>
                <a:gd name="T3" fmla="*/ 0 h 154"/>
                <a:gd name="T4" fmla="*/ 3 w 120"/>
                <a:gd name="T5" fmla="*/ 1 h 154"/>
                <a:gd name="T6" fmla="*/ 1 w 120"/>
                <a:gd name="T7" fmla="*/ 1 h 154"/>
                <a:gd name="T8" fmla="*/ 2 w 120"/>
                <a:gd name="T9" fmla="*/ 1 h 154"/>
                <a:gd name="T10" fmla="*/ 1 w 120"/>
                <a:gd name="T11" fmla="*/ 1 h 154"/>
                <a:gd name="T12" fmla="*/ 1 w 120"/>
                <a:gd name="T13" fmla="*/ 2 h 154"/>
                <a:gd name="T14" fmla="*/ 0 w 120"/>
                <a:gd name="T15" fmla="*/ 2 h 154"/>
                <a:gd name="T16" fmla="*/ 0 w 120"/>
                <a:gd name="T17" fmla="*/ 2 h 154"/>
                <a:gd name="T18" fmla="*/ 0 w 120"/>
                <a:gd name="T19" fmla="*/ 3 h 154"/>
                <a:gd name="T20" fmla="*/ 0 w 120"/>
                <a:gd name="T21" fmla="*/ 3 h 154"/>
                <a:gd name="T22" fmla="*/ 1 w 120"/>
                <a:gd name="T23" fmla="*/ 3 h 154"/>
                <a:gd name="T24" fmla="*/ 2 w 120"/>
                <a:gd name="T25" fmla="*/ 3 h 154"/>
                <a:gd name="T26" fmla="*/ 3 w 120"/>
                <a:gd name="T27" fmla="*/ 3 h 154"/>
                <a:gd name="T28" fmla="*/ 3 w 120"/>
                <a:gd name="T29" fmla="*/ 2 h 154"/>
                <a:gd name="T30" fmla="*/ 4 w 120"/>
                <a:gd name="T31" fmla="*/ 2 h 154"/>
                <a:gd name="T32" fmla="*/ 4 w 120"/>
                <a:gd name="T33" fmla="*/ 1 h 154"/>
                <a:gd name="T34" fmla="*/ 4 w 120"/>
                <a:gd name="T35" fmla="*/ 0 h 1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0" h="154">
                  <a:moveTo>
                    <a:pt x="119" y="0"/>
                  </a:moveTo>
                  <a:lnTo>
                    <a:pt x="104" y="0"/>
                  </a:lnTo>
                  <a:lnTo>
                    <a:pt x="89" y="31"/>
                  </a:lnTo>
                  <a:lnTo>
                    <a:pt x="30" y="31"/>
                  </a:lnTo>
                  <a:lnTo>
                    <a:pt x="60" y="46"/>
                  </a:lnTo>
                  <a:lnTo>
                    <a:pt x="45" y="61"/>
                  </a:lnTo>
                  <a:lnTo>
                    <a:pt x="45" y="92"/>
                  </a:lnTo>
                  <a:lnTo>
                    <a:pt x="15" y="107"/>
                  </a:lnTo>
                  <a:lnTo>
                    <a:pt x="15" y="122"/>
                  </a:lnTo>
                  <a:lnTo>
                    <a:pt x="0" y="138"/>
                  </a:lnTo>
                  <a:lnTo>
                    <a:pt x="15" y="153"/>
                  </a:lnTo>
                  <a:lnTo>
                    <a:pt x="30" y="153"/>
                  </a:lnTo>
                  <a:lnTo>
                    <a:pt x="60" y="153"/>
                  </a:lnTo>
                  <a:lnTo>
                    <a:pt x="74" y="138"/>
                  </a:lnTo>
                  <a:lnTo>
                    <a:pt x="89" y="92"/>
                  </a:lnTo>
                  <a:lnTo>
                    <a:pt x="119" y="77"/>
                  </a:lnTo>
                  <a:lnTo>
                    <a:pt x="119" y="31"/>
                  </a:lnTo>
                  <a:lnTo>
                    <a:pt x="119" y="0"/>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44" name="Freeform 182"/>
            <p:cNvSpPr>
              <a:spLocks/>
            </p:cNvSpPr>
            <p:nvPr/>
          </p:nvSpPr>
          <p:spPr bwMode="auto">
            <a:xfrm>
              <a:off x="1173" y="1780"/>
              <a:ext cx="57" cy="81"/>
            </a:xfrm>
            <a:custGeom>
              <a:avLst/>
              <a:gdLst>
                <a:gd name="T0" fmla="*/ 0 w 134"/>
                <a:gd name="T1" fmla="*/ 4 h 216"/>
                <a:gd name="T2" fmla="*/ 1 w 134"/>
                <a:gd name="T3" fmla="*/ 4 h 216"/>
                <a:gd name="T4" fmla="*/ 3 w 134"/>
                <a:gd name="T5" fmla="*/ 4 h 216"/>
                <a:gd name="T6" fmla="*/ 4 w 134"/>
                <a:gd name="T7" fmla="*/ 4 h 216"/>
                <a:gd name="T8" fmla="*/ 4 w 134"/>
                <a:gd name="T9" fmla="*/ 4 h 216"/>
                <a:gd name="T10" fmla="*/ 3 w 134"/>
                <a:gd name="T11" fmla="*/ 3 h 216"/>
                <a:gd name="T12" fmla="*/ 4 w 134"/>
                <a:gd name="T13" fmla="*/ 2 h 216"/>
                <a:gd name="T14" fmla="*/ 3 w 134"/>
                <a:gd name="T15" fmla="*/ 2 h 216"/>
                <a:gd name="T16" fmla="*/ 4 w 134"/>
                <a:gd name="T17" fmla="*/ 1 h 216"/>
                <a:gd name="T18" fmla="*/ 3 w 134"/>
                <a:gd name="T19" fmla="*/ 0 h 216"/>
                <a:gd name="T20" fmla="*/ 3 w 134"/>
                <a:gd name="T21" fmla="*/ 1 h 216"/>
                <a:gd name="T22" fmla="*/ 3 w 134"/>
                <a:gd name="T23" fmla="*/ 2 h 216"/>
                <a:gd name="T24" fmla="*/ 1 w 134"/>
                <a:gd name="T25" fmla="*/ 2 h 216"/>
                <a:gd name="T26" fmla="*/ 1 w 134"/>
                <a:gd name="T27" fmla="*/ 2 h 216"/>
                <a:gd name="T28" fmla="*/ 0 w 134"/>
                <a:gd name="T29" fmla="*/ 3 h 216"/>
                <a:gd name="T30" fmla="*/ 0 w 134"/>
                <a:gd name="T31" fmla="*/ 3 h 216"/>
                <a:gd name="T32" fmla="*/ 0 w 134"/>
                <a:gd name="T33" fmla="*/ 4 h 216"/>
                <a:gd name="T34" fmla="*/ 0 w 134"/>
                <a:gd name="T35" fmla="*/ 4 h 2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4" h="216">
                  <a:moveTo>
                    <a:pt x="15" y="215"/>
                  </a:moveTo>
                  <a:lnTo>
                    <a:pt x="44" y="215"/>
                  </a:lnTo>
                  <a:lnTo>
                    <a:pt x="74" y="215"/>
                  </a:lnTo>
                  <a:lnTo>
                    <a:pt x="133" y="215"/>
                  </a:lnTo>
                  <a:lnTo>
                    <a:pt x="118" y="184"/>
                  </a:lnTo>
                  <a:lnTo>
                    <a:pt x="103" y="138"/>
                  </a:lnTo>
                  <a:lnTo>
                    <a:pt x="118" y="108"/>
                  </a:lnTo>
                  <a:lnTo>
                    <a:pt x="89" y="77"/>
                  </a:lnTo>
                  <a:lnTo>
                    <a:pt x="118" y="61"/>
                  </a:lnTo>
                  <a:lnTo>
                    <a:pt x="103" y="0"/>
                  </a:lnTo>
                  <a:lnTo>
                    <a:pt x="103" y="31"/>
                  </a:lnTo>
                  <a:lnTo>
                    <a:pt x="74" y="77"/>
                  </a:lnTo>
                  <a:lnTo>
                    <a:pt x="44" y="123"/>
                  </a:lnTo>
                  <a:lnTo>
                    <a:pt x="30" y="123"/>
                  </a:lnTo>
                  <a:lnTo>
                    <a:pt x="0" y="138"/>
                  </a:lnTo>
                  <a:lnTo>
                    <a:pt x="0" y="169"/>
                  </a:lnTo>
                  <a:lnTo>
                    <a:pt x="15" y="184"/>
                  </a:lnTo>
                  <a:lnTo>
                    <a:pt x="15" y="215"/>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45" name="Freeform 183"/>
            <p:cNvSpPr>
              <a:spLocks/>
            </p:cNvSpPr>
            <p:nvPr/>
          </p:nvSpPr>
          <p:spPr bwMode="auto">
            <a:xfrm>
              <a:off x="1269" y="1704"/>
              <a:ext cx="134" cy="157"/>
            </a:xfrm>
            <a:custGeom>
              <a:avLst/>
              <a:gdLst>
                <a:gd name="T0" fmla="*/ 9 w 314"/>
                <a:gd name="T1" fmla="*/ 0 h 416"/>
                <a:gd name="T2" fmla="*/ 7 w 314"/>
                <a:gd name="T3" fmla="*/ 1 h 416"/>
                <a:gd name="T4" fmla="*/ 7 w 314"/>
                <a:gd name="T5" fmla="*/ 0 h 416"/>
                <a:gd name="T6" fmla="*/ 2 w 314"/>
                <a:gd name="T7" fmla="*/ 1 h 416"/>
                <a:gd name="T8" fmla="*/ 2 w 314"/>
                <a:gd name="T9" fmla="*/ 1 h 416"/>
                <a:gd name="T10" fmla="*/ 1 w 314"/>
                <a:gd name="T11" fmla="*/ 1 h 416"/>
                <a:gd name="T12" fmla="*/ 1 w 314"/>
                <a:gd name="T13" fmla="*/ 2 h 416"/>
                <a:gd name="T14" fmla="*/ 1 w 314"/>
                <a:gd name="T15" fmla="*/ 3 h 416"/>
                <a:gd name="T16" fmla="*/ 0 w 314"/>
                <a:gd name="T17" fmla="*/ 3 h 416"/>
                <a:gd name="T18" fmla="*/ 0 w 314"/>
                <a:gd name="T19" fmla="*/ 3 h 416"/>
                <a:gd name="T20" fmla="*/ 0 w 314"/>
                <a:gd name="T21" fmla="*/ 4 h 416"/>
                <a:gd name="T22" fmla="*/ 0 w 314"/>
                <a:gd name="T23" fmla="*/ 5 h 416"/>
                <a:gd name="T24" fmla="*/ 1 w 314"/>
                <a:gd name="T25" fmla="*/ 5 h 416"/>
                <a:gd name="T26" fmla="*/ 1 w 314"/>
                <a:gd name="T27" fmla="*/ 5 h 416"/>
                <a:gd name="T28" fmla="*/ 1 w 314"/>
                <a:gd name="T29" fmla="*/ 6 h 416"/>
                <a:gd name="T30" fmla="*/ 3 w 314"/>
                <a:gd name="T31" fmla="*/ 6 h 416"/>
                <a:gd name="T32" fmla="*/ 3 w 314"/>
                <a:gd name="T33" fmla="*/ 7 h 416"/>
                <a:gd name="T34" fmla="*/ 4 w 314"/>
                <a:gd name="T35" fmla="*/ 8 h 416"/>
                <a:gd name="T36" fmla="*/ 5 w 314"/>
                <a:gd name="T37" fmla="*/ 8 h 416"/>
                <a:gd name="T38" fmla="*/ 6 w 314"/>
                <a:gd name="T39" fmla="*/ 8 h 416"/>
                <a:gd name="T40" fmla="*/ 6 w 314"/>
                <a:gd name="T41" fmla="*/ 8 h 416"/>
                <a:gd name="T42" fmla="*/ 6 w 314"/>
                <a:gd name="T43" fmla="*/ 8 h 416"/>
                <a:gd name="T44" fmla="*/ 6 w 314"/>
                <a:gd name="T45" fmla="*/ 8 h 416"/>
                <a:gd name="T46" fmla="*/ 7 w 314"/>
                <a:gd name="T47" fmla="*/ 8 h 416"/>
                <a:gd name="T48" fmla="*/ 9 w 314"/>
                <a:gd name="T49" fmla="*/ 8 h 416"/>
                <a:gd name="T50" fmla="*/ 8 w 314"/>
                <a:gd name="T51" fmla="*/ 6 h 416"/>
                <a:gd name="T52" fmla="*/ 7 w 314"/>
                <a:gd name="T53" fmla="*/ 6 h 416"/>
                <a:gd name="T54" fmla="*/ 8 w 314"/>
                <a:gd name="T55" fmla="*/ 6 h 416"/>
                <a:gd name="T56" fmla="*/ 8 w 314"/>
                <a:gd name="T57" fmla="*/ 5 h 416"/>
                <a:gd name="T58" fmla="*/ 8 w 314"/>
                <a:gd name="T59" fmla="*/ 5 h 416"/>
                <a:gd name="T60" fmla="*/ 9 w 314"/>
                <a:gd name="T61" fmla="*/ 4 h 416"/>
                <a:gd name="T62" fmla="*/ 9 w 314"/>
                <a:gd name="T63" fmla="*/ 3 h 416"/>
                <a:gd name="T64" fmla="*/ 9 w 314"/>
                <a:gd name="T65" fmla="*/ 2 h 416"/>
                <a:gd name="T66" fmla="*/ 10 w 314"/>
                <a:gd name="T67" fmla="*/ 2 h 416"/>
                <a:gd name="T68" fmla="*/ 9 w 314"/>
                <a:gd name="T69" fmla="*/ 2 h 416"/>
                <a:gd name="T70" fmla="*/ 9 w 314"/>
                <a:gd name="T71" fmla="*/ 1 h 416"/>
                <a:gd name="T72" fmla="*/ 9 w 314"/>
                <a:gd name="T73" fmla="*/ 0 h 4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14" h="416">
                  <a:moveTo>
                    <a:pt x="253" y="0"/>
                  </a:moveTo>
                  <a:lnTo>
                    <a:pt x="224" y="31"/>
                  </a:lnTo>
                  <a:lnTo>
                    <a:pt x="209" y="15"/>
                  </a:lnTo>
                  <a:lnTo>
                    <a:pt x="60" y="31"/>
                  </a:lnTo>
                  <a:lnTo>
                    <a:pt x="60" y="61"/>
                  </a:lnTo>
                  <a:lnTo>
                    <a:pt x="45" y="61"/>
                  </a:lnTo>
                  <a:lnTo>
                    <a:pt x="45" y="77"/>
                  </a:lnTo>
                  <a:lnTo>
                    <a:pt x="45" y="154"/>
                  </a:lnTo>
                  <a:lnTo>
                    <a:pt x="15" y="138"/>
                  </a:lnTo>
                  <a:lnTo>
                    <a:pt x="15" y="169"/>
                  </a:lnTo>
                  <a:lnTo>
                    <a:pt x="15" y="184"/>
                  </a:lnTo>
                  <a:lnTo>
                    <a:pt x="0" y="215"/>
                  </a:lnTo>
                  <a:lnTo>
                    <a:pt x="30" y="231"/>
                  </a:lnTo>
                  <a:lnTo>
                    <a:pt x="45" y="246"/>
                  </a:lnTo>
                  <a:lnTo>
                    <a:pt x="45" y="292"/>
                  </a:lnTo>
                  <a:lnTo>
                    <a:pt x="75" y="292"/>
                  </a:lnTo>
                  <a:lnTo>
                    <a:pt x="104" y="354"/>
                  </a:lnTo>
                  <a:lnTo>
                    <a:pt x="119" y="369"/>
                  </a:lnTo>
                  <a:lnTo>
                    <a:pt x="149" y="369"/>
                  </a:lnTo>
                  <a:lnTo>
                    <a:pt x="164" y="384"/>
                  </a:lnTo>
                  <a:lnTo>
                    <a:pt x="179" y="415"/>
                  </a:lnTo>
                  <a:lnTo>
                    <a:pt x="179" y="400"/>
                  </a:lnTo>
                  <a:lnTo>
                    <a:pt x="179" y="384"/>
                  </a:lnTo>
                  <a:lnTo>
                    <a:pt x="224" y="369"/>
                  </a:lnTo>
                  <a:lnTo>
                    <a:pt x="268" y="369"/>
                  </a:lnTo>
                  <a:lnTo>
                    <a:pt x="238" y="307"/>
                  </a:lnTo>
                  <a:lnTo>
                    <a:pt x="209" y="292"/>
                  </a:lnTo>
                  <a:lnTo>
                    <a:pt x="238" y="277"/>
                  </a:lnTo>
                  <a:lnTo>
                    <a:pt x="238" y="246"/>
                  </a:lnTo>
                  <a:lnTo>
                    <a:pt x="238" y="215"/>
                  </a:lnTo>
                  <a:lnTo>
                    <a:pt x="268" y="200"/>
                  </a:lnTo>
                  <a:lnTo>
                    <a:pt x="268" y="138"/>
                  </a:lnTo>
                  <a:lnTo>
                    <a:pt x="283" y="123"/>
                  </a:lnTo>
                  <a:lnTo>
                    <a:pt x="313" y="108"/>
                  </a:lnTo>
                  <a:lnTo>
                    <a:pt x="283" y="92"/>
                  </a:lnTo>
                  <a:lnTo>
                    <a:pt x="268" y="31"/>
                  </a:lnTo>
                  <a:lnTo>
                    <a:pt x="253"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46" name="Freeform 184"/>
            <p:cNvSpPr>
              <a:spLocks/>
            </p:cNvSpPr>
            <p:nvPr/>
          </p:nvSpPr>
          <p:spPr bwMode="auto">
            <a:xfrm>
              <a:off x="1435" y="1965"/>
              <a:ext cx="59" cy="99"/>
            </a:xfrm>
            <a:custGeom>
              <a:avLst/>
              <a:gdLst>
                <a:gd name="T0" fmla="*/ 4 w 135"/>
                <a:gd name="T1" fmla="*/ 0 h 263"/>
                <a:gd name="T2" fmla="*/ 3 w 135"/>
                <a:gd name="T3" fmla="*/ 0 h 263"/>
                <a:gd name="T4" fmla="*/ 3 w 135"/>
                <a:gd name="T5" fmla="*/ 1 h 263"/>
                <a:gd name="T6" fmla="*/ 3 w 135"/>
                <a:gd name="T7" fmla="*/ 1 h 263"/>
                <a:gd name="T8" fmla="*/ 1 w 135"/>
                <a:gd name="T9" fmla="*/ 2 h 263"/>
                <a:gd name="T10" fmla="*/ 0 w 135"/>
                <a:gd name="T11" fmla="*/ 2 h 263"/>
                <a:gd name="T12" fmla="*/ 0 w 135"/>
                <a:gd name="T13" fmla="*/ 3 h 263"/>
                <a:gd name="T14" fmla="*/ 0 w 135"/>
                <a:gd name="T15" fmla="*/ 4 h 263"/>
                <a:gd name="T16" fmla="*/ 0 w 135"/>
                <a:gd name="T17" fmla="*/ 4 h 263"/>
                <a:gd name="T18" fmla="*/ 0 w 135"/>
                <a:gd name="T19" fmla="*/ 5 h 263"/>
                <a:gd name="T20" fmla="*/ 0 w 135"/>
                <a:gd name="T21" fmla="*/ 5 h 263"/>
                <a:gd name="T22" fmla="*/ 2 w 135"/>
                <a:gd name="T23" fmla="*/ 5 h 263"/>
                <a:gd name="T24" fmla="*/ 3 w 135"/>
                <a:gd name="T25" fmla="*/ 3 h 263"/>
                <a:gd name="T26" fmla="*/ 4 w 135"/>
                <a:gd name="T27" fmla="*/ 2 h 263"/>
                <a:gd name="T28" fmla="*/ 5 w 135"/>
                <a:gd name="T29" fmla="*/ 1 h 263"/>
                <a:gd name="T30" fmla="*/ 4 w 135"/>
                <a:gd name="T31" fmla="*/ 0 h 2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5" h="263">
                  <a:moveTo>
                    <a:pt x="104" y="0"/>
                  </a:moveTo>
                  <a:lnTo>
                    <a:pt x="89" y="15"/>
                  </a:lnTo>
                  <a:lnTo>
                    <a:pt x="89" y="31"/>
                  </a:lnTo>
                  <a:lnTo>
                    <a:pt x="74" y="62"/>
                  </a:lnTo>
                  <a:lnTo>
                    <a:pt x="30" y="77"/>
                  </a:lnTo>
                  <a:lnTo>
                    <a:pt x="15" y="108"/>
                  </a:lnTo>
                  <a:lnTo>
                    <a:pt x="15" y="170"/>
                  </a:lnTo>
                  <a:lnTo>
                    <a:pt x="15" y="185"/>
                  </a:lnTo>
                  <a:lnTo>
                    <a:pt x="0" y="185"/>
                  </a:lnTo>
                  <a:lnTo>
                    <a:pt x="0" y="247"/>
                  </a:lnTo>
                  <a:lnTo>
                    <a:pt x="15" y="262"/>
                  </a:lnTo>
                  <a:lnTo>
                    <a:pt x="60" y="262"/>
                  </a:lnTo>
                  <a:lnTo>
                    <a:pt x="89" y="170"/>
                  </a:lnTo>
                  <a:lnTo>
                    <a:pt x="119" y="77"/>
                  </a:lnTo>
                  <a:lnTo>
                    <a:pt x="134" y="62"/>
                  </a:lnTo>
                  <a:lnTo>
                    <a:pt x="104"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47" name="Freeform 185"/>
            <p:cNvSpPr>
              <a:spLocks/>
            </p:cNvSpPr>
            <p:nvPr/>
          </p:nvSpPr>
          <p:spPr bwMode="auto">
            <a:xfrm>
              <a:off x="1192" y="1994"/>
              <a:ext cx="103" cy="94"/>
            </a:xfrm>
            <a:custGeom>
              <a:avLst/>
              <a:gdLst>
                <a:gd name="T0" fmla="*/ 0 w 239"/>
                <a:gd name="T1" fmla="*/ 0 h 247"/>
                <a:gd name="T2" fmla="*/ 0 w 239"/>
                <a:gd name="T3" fmla="*/ 1 h 247"/>
                <a:gd name="T4" fmla="*/ 1 w 239"/>
                <a:gd name="T5" fmla="*/ 1 h 247"/>
                <a:gd name="T6" fmla="*/ 1 w 239"/>
                <a:gd name="T7" fmla="*/ 3 h 247"/>
                <a:gd name="T8" fmla="*/ 2 w 239"/>
                <a:gd name="T9" fmla="*/ 4 h 247"/>
                <a:gd name="T10" fmla="*/ 3 w 239"/>
                <a:gd name="T11" fmla="*/ 5 h 247"/>
                <a:gd name="T12" fmla="*/ 3 w 239"/>
                <a:gd name="T13" fmla="*/ 5 h 247"/>
                <a:gd name="T14" fmla="*/ 3 w 239"/>
                <a:gd name="T15" fmla="*/ 5 h 247"/>
                <a:gd name="T16" fmla="*/ 5 w 239"/>
                <a:gd name="T17" fmla="*/ 5 h 247"/>
                <a:gd name="T18" fmla="*/ 5 w 239"/>
                <a:gd name="T19" fmla="*/ 3 h 247"/>
                <a:gd name="T20" fmla="*/ 5 w 239"/>
                <a:gd name="T21" fmla="*/ 2 h 247"/>
                <a:gd name="T22" fmla="*/ 6 w 239"/>
                <a:gd name="T23" fmla="*/ 2 h 247"/>
                <a:gd name="T24" fmla="*/ 6 w 239"/>
                <a:gd name="T25" fmla="*/ 1 h 247"/>
                <a:gd name="T26" fmla="*/ 7 w 239"/>
                <a:gd name="T27" fmla="*/ 1 h 247"/>
                <a:gd name="T28" fmla="*/ 8 w 239"/>
                <a:gd name="T29" fmla="*/ 1 h 247"/>
                <a:gd name="T30" fmla="*/ 8 w 239"/>
                <a:gd name="T31" fmla="*/ 0 h 247"/>
                <a:gd name="T32" fmla="*/ 7 w 239"/>
                <a:gd name="T33" fmla="*/ 0 h 247"/>
                <a:gd name="T34" fmla="*/ 6 w 239"/>
                <a:gd name="T35" fmla="*/ 1 h 247"/>
                <a:gd name="T36" fmla="*/ 4 w 239"/>
                <a:gd name="T37" fmla="*/ 0 h 247"/>
                <a:gd name="T38" fmla="*/ 1 w 239"/>
                <a:gd name="T39" fmla="*/ 0 h 247"/>
                <a:gd name="T40" fmla="*/ 1 w 239"/>
                <a:gd name="T41" fmla="*/ 0 h 247"/>
                <a:gd name="T42" fmla="*/ 0 w 239"/>
                <a:gd name="T43" fmla="*/ 0 h 2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9" h="247">
                  <a:moveTo>
                    <a:pt x="15" y="0"/>
                  </a:moveTo>
                  <a:lnTo>
                    <a:pt x="0" y="31"/>
                  </a:lnTo>
                  <a:lnTo>
                    <a:pt x="30" y="46"/>
                  </a:lnTo>
                  <a:lnTo>
                    <a:pt x="45" y="123"/>
                  </a:lnTo>
                  <a:lnTo>
                    <a:pt x="60" y="185"/>
                  </a:lnTo>
                  <a:lnTo>
                    <a:pt x="89" y="246"/>
                  </a:lnTo>
                  <a:lnTo>
                    <a:pt x="104" y="231"/>
                  </a:lnTo>
                  <a:lnTo>
                    <a:pt x="104" y="246"/>
                  </a:lnTo>
                  <a:lnTo>
                    <a:pt x="149" y="231"/>
                  </a:lnTo>
                  <a:lnTo>
                    <a:pt x="149" y="169"/>
                  </a:lnTo>
                  <a:lnTo>
                    <a:pt x="149" y="108"/>
                  </a:lnTo>
                  <a:lnTo>
                    <a:pt x="164" y="108"/>
                  </a:lnTo>
                  <a:lnTo>
                    <a:pt x="164" y="46"/>
                  </a:lnTo>
                  <a:lnTo>
                    <a:pt x="193" y="31"/>
                  </a:lnTo>
                  <a:lnTo>
                    <a:pt x="238" y="31"/>
                  </a:lnTo>
                  <a:lnTo>
                    <a:pt x="238" y="15"/>
                  </a:lnTo>
                  <a:lnTo>
                    <a:pt x="208" y="15"/>
                  </a:lnTo>
                  <a:lnTo>
                    <a:pt x="179" y="31"/>
                  </a:lnTo>
                  <a:lnTo>
                    <a:pt x="119" y="15"/>
                  </a:lnTo>
                  <a:lnTo>
                    <a:pt x="45" y="15"/>
                  </a:lnTo>
                  <a:lnTo>
                    <a:pt x="30" y="0"/>
                  </a:lnTo>
                  <a:lnTo>
                    <a:pt x="15" y="0"/>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48" name="Freeform 186"/>
            <p:cNvSpPr>
              <a:spLocks/>
            </p:cNvSpPr>
            <p:nvPr/>
          </p:nvSpPr>
          <p:spPr bwMode="auto">
            <a:xfrm>
              <a:off x="1230" y="2041"/>
              <a:ext cx="122" cy="93"/>
            </a:xfrm>
            <a:custGeom>
              <a:avLst/>
              <a:gdLst>
                <a:gd name="T0" fmla="*/ 0 w 284"/>
                <a:gd name="T1" fmla="*/ 3 h 246"/>
                <a:gd name="T2" fmla="*/ 0 w 284"/>
                <a:gd name="T3" fmla="*/ 3 h 246"/>
                <a:gd name="T4" fmla="*/ 0 w 284"/>
                <a:gd name="T5" fmla="*/ 4 h 246"/>
                <a:gd name="T6" fmla="*/ 0 w 284"/>
                <a:gd name="T7" fmla="*/ 5 h 246"/>
                <a:gd name="T8" fmla="*/ 1 w 284"/>
                <a:gd name="T9" fmla="*/ 5 h 246"/>
                <a:gd name="T10" fmla="*/ 3 w 284"/>
                <a:gd name="T11" fmla="*/ 5 h 246"/>
                <a:gd name="T12" fmla="*/ 3 w 284"/>
                <a:gd name="T13" fmla="*/ 5 h 246"/>
                <a:gd name="T14" fmla="*/ 4 w 284"/>
                <a:gd name="T15" fmla="*/ 5 h 246"/>
                <a:gd name="T16" fmla="*/ 5 w 284"/>
                <a:gd name="T17" fmla="*/ 5 h 246"/>
                <a:gd name="T18" fmla="*/ 5 w 284"/>
                <a:gd name="T19" fmla="*/ 5 h 246"/>
                <a:gd name="T20" fmla="*/ 6 w 284"/>
                <a:gd name="T21" fmla="*/ 5 h 246"/>
                <a:gd name="T22" fmla="*/ 8 w 284"/>
                <a:gd name="T23" fmla="*/ 4 h 246"/>
                <a:gd name="T24" fmla="*/ 9 w 284"/>
                <a:gd name="T25" fmla="*/ 3 h 246"/>
                <a:gd name="T26" fmla="*/ 9 w 284"/>
                <a:gd name="T27" fmla="*/ 3 h 246"/>
                <a:gd name="T28" fmla="*/ 9 w 284"/>
                <a:gd name="T29" fmla="*/ 2 h 246"/>
                <a:gd name="T30" fmla="*/ 9 w 284"/>
                <a:gd name="T31" fmla="*/ 2 h 246"/>
                <a:gd name="T32" fmla="*/ 9 w 284"/>
                <a:gd name="T33" fmla="*/ 2 h 246"/>
                <a:gd name="T34" fmla="*/ 8 w 284"/>
                <a:gd name="T35" fmla="*/ 2 h 246"/>
                <a:gd name="T36" fmla="*/ 9 w 284"/>
                <a:gd name="T37" fmla="*/ 1 h 246"/>
                <a:gd name="T38" fmla="*/ 9 w 284"/>
                <a:gd name="T39" fmla="*/ 1 h 246"/>
                <a:gd name="T40" fmla="*/ 9 w 284"/>
                <a:gd name="T41" fmla="*/ 0 h 246"/>
                <a:gd name="T42" fmla="*/ 9 w 284"/>
                <a:gd name="T43" fmla="*/ 0 h 246"/>
                <a:gd name="T44" fmla="*/ 8 w 284"/>
                <a:gd name="T45" fmla="*/ 0 h 246"/>
                <a:gd name="T46" fmla="*/ 8 w 284"/>
                <a:gd name="T47" fmla="*/ 0 h 246"/>
                <a:gd name="T48" fmla="*/ 6 w 284"/>
                <a:gd name="T49" fmla="*/ 0 h 246"/>
                <a:gd name="T50" fmla="*/ 6 w 284"/>
                <a:gd name="T51" fmla="*/ 1 h 246"/>
                <a:gd name="T52" fmla="*/ 5 w 284"/>
                <a:gd name="T53" fmla="*/ 1 h 246"/>
                <a:gd name="T54" fmla="*/ 3 w 284"/>
                <a:gd name="T55" fmla="*/ 1 h 246"/>
                <a:gd name="T56" fmla="*/ 3 w 284"/>
                <a:gd name="T57" fmla="*/ 2 h 246"/>
                <a:gd name="T58" fmla="*/ 3 w 284"/>
                <a:gd name="T59" fmla="*/ 1 h 246"/>
                <a:gd name="T60" fmla="*/ 2 w 284"/>
                <a:gd name="T61" fmla="*/ 1 h 246"/>
                <a:gd name="T62" fmla="*/ 2 w 284"/>
                <a:gd name="T63" fmla="*/ 2 h 246"/>
                <a:gd name="T64" fmla="*/ 0 w 284"/>
                <a:gd name="T65" fmla="*/ 3 h 246"/>
                <a:gd name="T66" fmla="*/ 0 w 284"/>
                <a:gd name="T67" fmla="*/ 2 h 246"/>
                <a:gd name="T68" fmla="*/ 0 w 284"/>
                <a:gd name="T69" fmla="*/ 3 h 2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84" h="246">
                  <a:moveTo>
                    <a:pt x="0" y="123"/>
                  </a:moveTo>
                  <a:lnTo>
                    <a:pt x="0" y="153"/>
                  </a:lnTo>
                  <a:lnTo>
                    <a:pt x="15" y="199"/>
                  </a:lnTo>
                  <a:lnTo>
                    <a:pt x="15" y="230"/>
                  </a:lnTo>
                  <a:lnTo>
                    <a:pt x="30" y="245"/>
                  </a:lnTo>
                  <a:lnTo>
                    <a:pt x="89" y="230"/>
                  </a:lnTo>
                  <a:lnTo>
                    <a:pt x="104" y="245"/>
                  </a:lnTo>
                  <a:lnTo>
                    <a:pt x="119" y="230"/>
                  </a:lnTo>
                  <a:lnTo>
                    <a:pt x="134" y="230"/>
                  </a:lnTo>
                  <a:lnTo>
                    <a:pt x="149" y="230"/>
                  </a:lnTo>
                  <a:lnTo>
                    <a:pt x="164" y="230"/>
                  </a:lnTo>
                  <a:lnTo>
                    <a:pt x="223" y="184"/>
                  </a:lnTo>
                  <a:lnTo>
                    <a:pt x="253" y="138"/>
                  </a:lnTo>
                  <a:lnTo>
                    <a:pt x="268" y="123"/>
                  </a:lnTo>
                  <a:lnTo>
                    <a:pt x="283" y="92"/>
                  </a:lnTo>
                  <a:lnTo>
                    <a:pt x="268" y="92"/>
                  </a:lnTo>
                  <a:lnTo>
                    <a:pt x="253" y="92"/>
                  </a:lnTo>
                  <a:lnTo>
                    <a:pt x="238" y="77"/>
                  </a:lnTo>
                  <a:lnTo>
                    <a:pt x="253" y="61"/>
                  </a:lnTo>
                  <a:lnTo>
                    <a:pt x="268" y="61"/>
                  </a:lnTo>
                  <a:lnTo>
                    <a:pt x="268" y="15"/>
                  </a:lnTo>
                  <a:lnTo>
                    <a:pt x="268" y="0"/>
                  </a:lnTo>
                  <a:lnTo>
                    <a:pt x="238" y="0"/>
                  </a:lnTo>
                  <a:lnTo>
                    <a:pt x="223" y="0"/>
                  </a:lnTo>
                  <a:lnTo>
                    <a:pt x="179" y="15"/>
                  </a:lnTo>
                  <a:lnTo>
                    <a:pt x="179" y="46"/>
                  </a:lnTo>
                  <a:lnTo>
                    <a:pt x="149" y="61"/>
                  </a:lnTo>
                  <a:lnTo>
                    <a:pt x="104" y="46"/>
                  </a:lnTo>
                  <a:lnTo>
                    <a:pt x="74" y="77"/>
                  </a:lnTo>
                  <a:lnTo>
                    <a:pt x="74" y="61"/>
                  </a:lnTo>
                  <a:lnTo>
                    <a:pt x="60" y="46"/>
                  </a:lnTo>
                  <a:lnTo>
                    <a:pt x="60" y="107"/>
                  </a:lnTo>
                  <a:lnTo>
                    <a:pt x="15" y="123"/>
                  </a:lnTo>
                  <a:lnTo>
                    <a:pt x="15" y="107"/>
                  </a:lnTo>
                  <a:lnTo>
                    <a:pt x="0" y="123"/>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49" name="Freeform 187"/>
            <p:cNvSpPr>
              <a:spLocks/>
            </p:cNvSpPr>
            <p:nvPr/>
          </p:nvSpPr>
          <p:spPr bwMode="auto">
            <a:xfrm>
              <a:off x="1307" y="2088"/>
              <a:ext cx="20" cy="12"/>
            </a:xfrm>
            <a:custGeom>
              <a:avLst/>
              <a:gdLst>
                <a:gd name="T0" fmla="*/ 1 w 46"/>
                <a:gd name="T1" fmla="*/ 0 h 31"/>
                <a:gd name="T2" fmla="*/ 0 w 46"/>
                <a:gd name="T3" fmla="*/ 0 h 31"/>
                <a:gd name="T4" fmla="*/ 0 w 46"/>
                <a:gd name="T5" fmla="*/ 0 h 31"/>
                <a:gd name="T6" fmla="*/ 0 w 46"/>
                <a:gd name="T7" fmla="*/ 1 h 31"/>
                <a:gd name="T8" fmla="*/ 0 w 46"/>
                <a:gd name="T9" fmla="*/ 1 h 31"/>
                <a:gd name="T10" fmla="*/ 1 w 46"/>
                <a:gd name="T11" fmla="*/ 1 h 31"/>
                <a:gd name="T12" fmla="*/ 2 w 46"/>
                <a:gd name="T13" fmla="*/ 0 h 31"/>
                <a:gd name="T14" fmla="*/ 1 w 46"/>
                <a:gd name="T15" fmla="*/ 0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31">
                  <a:moveTo>
                    <a:pt x="30" y="0"/>
                  </a:moveTo>
                  <a:lnTo>
                    <a:pt x="15" y="0"/>
                  </a:lnTo>
                  <a:lnTo>
                    <a:pt x="0" y="15"/>
                  </a:lnTo>
                  <a:lnTo>
                    <a:pt x="0" y="30"/>
                  </a:lnTo>
                  <a:lnTo>
                    <a:pt x="15" y="30"/>
                  </a:lnTo>
                  <a:lnTo>
                    <a:pt x="30" y="30"/>
                  </a:lnTo>
                  <a:lnTo>
                    <a:pt x="45" y="15"/>
                  </a:lnTo>
                  <a:lnTo>
                    <a:pt x="30" y="0"/>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50" name="Freeform 188"/>
            <p:cNvSpPr>
              <a:spLocks/>
            </p:cNvSpPr>
            <p:nvPr/>
          </p:nvSpPr>
          <p:spPr bwMode="auto">
            <a:xfrm>
              <a:off x="1332" y="2064"/>
              <a:ext cx="14" cy="12"/>
            </a:xfrm>
            <a:custGeom>
              <a:avLst/>
              <a:gdLst>
                <a:gd name="T0" fmla="*/ 1 w 32"/>
                <a:gd name="T1" fmla="*/ 1 h 32"/>
                <a:gd name="T2" fmla="*/ 1 w 32"/>
                <a:gd name="T3" fmla="*/ 0 h 32"/>
                <a:gd name="T4" fmla="*/ 0 w 32"/>
                <a:gd name="T5" fmla="*/ 0 h 32"/>
                <a:gd name="T6" fmla="*/ 0 w 32"/>
                <a:gd name="T7" fmla="*/ 0 h 32"/>
                <a:gd name="T8" fmla="*/ 0 w 32"/>
                <a:gd name="T9" fmla="*/ 1 h 32"/>
                <a:gd name="T10" fmla="*/ 1 w 32"/>
                <a:gd name="T11" fmla="*/ 1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32">
                  <a:moveTo>
                    <a:pt x="31" y="31"/>
                  </a:moveTo>
                  <a:lnTo>
                    <a:pt x="31" y="0"/>
                  </a:lnTo>
                  <a:lnTo>
                    <a:pt x="16" y="0"/>
                  </a:lnTo>
                  <a:lnTo>
                    <a:pt x="0" y="16"/>
                  </a:lnTo>
                  <a:lnTo>
                    <a:pt x="16" y="31"/>
                  </a:lnTo>
                  <a:lnTo>
                    <a:pt x="31" y="31"/>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51" name="Freeform 189"/>
            <p:cNvSpPr>
              <a:spLocks/>
            </p:cNvSpPr>
            <p:nvPr/>
          </p:nvSpPr>
          <p:spPr bwMode="auto">
            <a:xfrm>
              <a:off x="1256" y="2006"/>
              <a:ext cx="71" cy="65"/>
            </a:xfrm>
            <a:custGeom>
              <a:avLst/>
              <a:gdLst>
                <a:gd name="T0" fmla="*/ 6 w 165"/>
                <a:gd name="T1" fmla="*/ 2 h 170"/>
                <a:gd name="T2" fmla="*/ 5 w 165"/>
                <a:gd name="T3" fmla="*/ 1 h 170"/>
                <a:gd name="T4" fmla="*/ 5 w 165"/>
                <a:gd name="T5" fmla="*/ 1 h 170"/>
                <a:gd name="T6" fmla="*/ 4 w 165"/>
                <a:gd name="T7" fmla="*/ 1 h 170"/>
                <a:gd name="T8" fmla="*/ 4 w 165"/>
                <a:gd name="T9" fmla="*/ 1 h 170"/>
                <a:gd name="T10" fmla="*/ 3 w 165"/>
                <a:gd name="T11" fmla="*/ 0 h 170"/>
                <a:gd name="T12" fmla="*/ 1 w 165"/>
                <a:gd name="T13" fmla="*/ 0 h 170"/>
                <a:gd name="T14" fmla="*/ 0 w 165"/>
                <a:gd name="T15" fmla="*/ 0 h 170"/>
                <a:gd name="T16" fmla="*/ 0 w 165"/>
                <a:gd name="T17" fmla="*/ 2 h 170"/>
                <a:gd name="T18" fmla="*/ 0 w 165"/>
                <a:gd name="T19" fmla="*/ 2 h 170"/>
                <a:gd name="T20" fmla="*/ 0 w 165"/>
                <a:gd name="T21" fmla="*/ 3 h 170"/>
                <a:gd name="T22" fmla="*/ 0 w 165"/>
                <a:gd name="T23" fmla="*/ 3 h 170"/>
                <a:gd name="T24" fmla="*/ 0 w 165"/>
                <a:gd name="T25" fmla="*/ 4 h 170"/>
                <a:gd name="T26" fmla="*/ 1 w 165"/>
                <a:gd name="T27" fmla="*/ 3 h 170"/>
                <a:gd name="T28" fmla="*/ 3 w 165"/>
                <a:gd name="T29" fmla="*/ 3 h 170"/>
                <a:gd name="T30" fmla="*/ 4 w 165"/>
                <a:gd name="T31" fmla="*/ 3 h 170"/>
                <a:gd name="T32" fmla="*/ 4 w 165"/>
                <a:gd name="T33" fmla="*/ 2 h 170"/>
                <a:gd name="T34" fmla="*/ 6 w 165"/>
                <a:gd name="T35" fmla="*/ 2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5" h="170">
                  <a:moveTo>
                    <a:pt x="164" y="92"/>
                  </a:moveTo>
                  <a:lnTo>
                    <a:pt x="134" y="61"/>
                  </a:lnTo>
                  <a:lnTo>
                    <a:pt x="134" y="46"/>
                  </a:lnTo>
                  <a:lnTo>
                    <a:pt x="119" y="46"/>
                  </a:lnTo>
                  <a:lnTo>
                    <a:pt x="119" y="31"/>
                  </a:lnTo>
                  <a:lnTo>
                    <a:pt x="89" y="0"/>
                  </a:lnTo>
                  <a:lnTo>
                    <a:pt x="45" y="0"/>
                  </a:lnTo>
                  <a:lnTo>
                    <a:pt x="15" y="15"/>
                  </a:lnTo>
                  <a:lnTo>
                    <a:pt x="15" y="77"/>
                  </a:lnTo>
                  <a:lnTo>
                    <a:pt x="0" y="77"/>
                  </a:lnTo>
                  <a:lnTo>
                    <a:pt x="0" y="138"/>
                  </a:lnTo>
                  <a:lnTo>
                    <a:pt x="15" y="154"/>
                  </a:lnTo>
                  <a:lnTo>
                    <a:pt x="15" y="169"/>
                  </a:lnTo>
                  <a:lnTo>
                    <a:pt x="45" y="138"/>
                  </a:lnTo>
                  <a:lnTo>
                    <a:pt x="89" y="154"/>
                  </a:lnTo>
                  <a:lnTo>
                    <a:pt x="119" y="138"/>
                  </a:lnTo>
                  <a:lnTo>
                    <a:pt x="119" y="108"/>
                  </a:lnTo>
                  <a:lnTo>
                    <a:pt x="164" y="92"/>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52" name="Freeform 190"/>
            <p:cNvSpPr>
              <a:spLocks/>
            </p:cNvSpPr>
            <p:nvPr/>
          </p:nvSpPr>
          <p:spPr bwMode="auto">
            <a:xfrm>
              <a:off x="1338" y="1953"/>
              <a:ext cx="72" cy="123"/>
            </a:xfrm>
            <a:custGeom>
              <a:avLst/>
              <a:gdLst>
                <a:gd name="T0" fmla="*/ 6 w 166"/>
                <a:gd name="T1" fmla="*/ 0 h 324"/>
                <a:gd name="T2" fmla="*/ 4 w 166"/>
                <a:gd name="T3" fmla="*/ 0 h 324"/>
                <a:gd name="T4" fmla="*/ 3 w 166"/>
                <a:gd name="T5" fmla="*/ 0 h 324"/>
                <a:gd name="T6" fmla="*/ 3 w 166"/>
                <a:gd name="T7" fmla="*/ 1 h 324"/>
                <a:gd name="T8" fmla="*/ 3 w 166"/>
                <a:gd name="T9" fmla="*/ 1 h 324"/>
                <a:gd name="T10" fmla="*/ 3 w 166"/>
                <a:gd name="T11" fmla="*/ 1 h 324"/>
                <a:gd name="T12" fmla="*/ 3 w 166"/>
                <a:gd name="T13" fmla="*/ 1 h 324"/>
                <a:gd name="T14" fmla="*/ 3 w 166"/>
                <a:gd name="T15" fmla="*/ 2 h 324"/>
                <a:gd name="T16" fmla="*/ 3 w 166"/>
                <a:gd name="T17" fmla="*/ 3 h 324"/>
                <a:gd name="T18" fmla="*/ 3 w 166"/>
                <a:gd name="T19" fmla="*/ 3 h 324"/>
                <a:gd name="T20" fmla="*/ 2 w 166"/>
                <a:gd name="T21" fmla="*/ 2 h 324"/>
                <a:gd name="T22" fmla="*/ 2 w 166"/>
                <a:gd name="T23" fmla="*/ 2 h 324"/>
                <a:gd name="T24" fmla="*/ 2 w 166"/>
                <a:gd name="T25" fmla="*/ 1 h 324"/>
                <a:gd name="T26" fmla="*/ 0 w 166"/>
                <a:gd name="T27" fmla="*/ 2 h 324"/>
                <a:gd name="T28" fmla="*/ 1 w 166"/>
                <a:gd name="T29" fmla="*/ 3 h 324"/>
                <a:gd name="T30" fmla="*/ 1 w 166"/>
                <a:gd name="T31" fmla="*/ 4 h 324"/>
                <a:gd name="T32" fmla="*/ 1 w 166"/>
                <a:gd name="T33" fmla="*/ 4 h 324"/>
                <a:gd name="T34" fmla="*/ 0 w 166"/>
                <a:gd name="T35" fmla="*/ 5 h 324"/>
                <a:gd name="T36" fmla="*/ 0 w 166"/>
                <a:gd name="T37" fmla="*/ 5 h 324"/>
                <a:gd name="T38" fmla="*/ 0 w 166"/>
                <a:gd name="T39" fmla="*/ 6 h 324"/>
                <a:gd name="T40" fmla="*/ 0 w 166"/>
                <a:gd name="T41" fmla="*/ 7 h 324"/>
                <a:gd name="T42" fmla="*/ 1 w 166"/>
                <a:gd name="T43" fmla="*/ 7 h 324"/>
                <a:gd name="T44" fmla="*/ 1 w 166"/>
                <a:gd name="T45" fmla="*/ 6 h 324"/>
                <a:gd name="T46" fmla="*/ 3 w 166"/>
                <a:gd name="T47" fmla="*/ 6 h 324"/>
                <a:gd name="T48" fmla="*/ 3 w 166"/>
                <a:gd name="T49" fmla="*/ 5 h 324"/>
                <a:gd name="T50" fmla="*/ 3 w 166"/>
                <a:gd name="T51" fmla="*/ 5 h 324"/>
                <a:gd name="T52" fmla="*/ 2 w 166"/>
                <a:gd name="T53" fmla="*/ 4 h 324"/>
                <a:gd name="T54" fmla="*/ 5 w 166"/>
                <a:gd name="T55" fmla="*/ 3 h 324"/>
                <a:gd name="T56" fmla="*/ 5 w 166"/>
                <a:gd name="T57" fmla="*/ 3 h 324"/>
                <a:gd name="T58" fmla="*/ 6 w 166"/>
                <a:gd name="T59" fmla="*/ 0 h 3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6" h="324">
                  <a:moveTo>
                    <a:pt x="165" y="0"/>
                  </a:moveTo>
                  <a:lnTo>
                    <a:pt x="105" y="15"/>
                  </a:lnTo>
                  <a:lnTo>
                    <a:pt x="75" y="15"/>
                  </a:lnTo>
                  <a:lnTo>
                    <a:pt x="75" y="31"/>
                  </a:lnTo>
                  <a:lnTo>
                    <a:pt x="75" y="46"/>
                  </a:lnTo>
                  <a:lnTo>
                    <a:pt x="75" y="62"/>
                  </a:lnTo>
                  <a:lnTo>
                    <a:pt x="90" y="62"/>
                  </a:lnTo>
                  <a:lnTo>
                    <a:pt x="90" y="108"/>
                  </a:lnTo>
                  <a:lnTo>
                    <a:pt x="75" y="123"/>
                  </a:lnTo>
                  <a:lnTo>
                    <a:pt x="75" y="138"/>
                  </a:lnTo>
                  <a:lnTo>
                    <a:pt x="60" y="108"/>
                  </a:lnTo>
                  <a:lnTo>
                    <a:pt x="60" y="77"/>
                  </a:lnTo>
                  <a:lnTo>
                    <a:pt x="45" y="62"/>
                  </a:lnTo>
                  <a:lnTo>
                    <a:pt x="0" y="92"/>
                  </a:lnTo>
                  <a:lnTo>
                    <a:pt x="30" y="123"/>
                  </a:lnTo>
                  <a:lnTo>
                    <a:pt x="30" y="185"/>
                  </a:lnTo>
                  <a:lnTo>
                    <a:pt x="30" y="200"/>
                  </a:lnTo>
                  <a:lnTo>
                    <a:pt x="15" y="231"/>
                  </a:lnTo>
                  <a:lnTo>
                    <a:pt x="15" y="246"/>
                  </a:lnTo>
                  <a:lnTo>
                    <a:pt x="15" y="292"/>
                  </a:lnTo>
                  <a:lnTo>
                    <a:pt x="15" y="323"/>
                  </a:lnTo>
                  <a:lnTo>
                    <a:pt x="30" y="323"/>
                  </a:lnTo>
                  <a:lnTo>
                    <a:pt x="30" y="292"/>
                  </a:lnTo>
                  <a:lnTo>
                    <a:pt x="75" y="277"/>
                  </a:lnTo>
                  <a:lnTo>
                    <a:pt x="75" y="261"/>
                  </a:lnTo>
                  <a:lnTo>
                    <a:pt x="75" y="231"/>
                  </a:lnTo>
                  <a:lnTo>
                    <a:pt x="60" y="185"/>
                  </a:lnTo>
                  <a:lnTo>
                    <a:pt x="135" y="123"/>
                  </a:lnTo>
                  <a:lnTo>
                    <a:pt x="150" y="123"/>
                  </a:lnTo>
                  <a:lnTo>
                    <a:pt x="165" y="0"/>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53" name="Freeform 191"/>
            <p:cNvSpPr>
              <a:spLocks/>
            </p:cNvSpPr>
            <p:nvPr/>
          </p:nvSpPr>
          <p:spPr bwMode="auto">
            <a:xfrm>
              <a:off x="1294" y="1982"/>
              <a:ext cx="58" cy="60"/>
            </a:xfrm>
            <a:custGeom>
              <a:avLst/>
              <a:gdLst>
                <a:gd name="T0" fmla="*/ 3 w 134"/>
                <a:gd name="T1" fmla="*/ 0 h 155"/>
                <a:gd name="T2" fmla="*/ 3 w 134"/>
                <a:gd name="T3" fmla="*/ 0 h 155"/>
                <a:gd name="T4" fmla="*/ 3 w 134"/>
                <a:gd name="T5" fmla="*/ 1 h 155"/>
                <a:gd name="T6" fmla="*/ 2 w 134"/>
                <a:gd name="T7" fmla="*/ 1 h 155"/>
                <a:gd name="T8" fmla="*/ 1 w 134"/>
                <a:gd name="T9" fmla="*/ 1 h 155"/>
                <a:gd name="T10" fmla="*/ 0 w 134"/>
                <a:gd name="T11" fmla="*/ 1 h 155"/>
                <a:gd name="T12" fmla="*/ 1 w 134"/>
                <a:gd name="T13" fmla="*/ 2 h 155"/>
                <a:gd name="T14" fmla="*/ 1 w 134"/>
                <a:gd name="T15" fmla="*/ 2 h 155"/>
                <a:gd name="T16" fmla="*/ 1 w 134"/>
                <a:gd name="T17" fmla="*/ 2 h 155"/>
                <a:gd name="T18" fmla="*/ 1 w 134"/>
                <a:gd name="T19" fmla="*/ 3 h 155"/>
                <a:gd name="T20" fmla="*/ 3 w 134"/>
                <a:gd name="T21" fmla="*/ 3 h 155"/>
                <a:gd name="T22" fmla="*/ 3 w 134"/>
                <a:gd name="T23" fmla="*/ 3 h 155"/>
                <a:gd name="T24" fmla="*/ 4 w 134"/>
                <a:gd name="T25" fmla="*/ 3 h 155"/>
                <a:gd name="T26" fmla="*/ 5 w 134"/>
                <a:gd name="T27" fmla="*/ 3 h 155"/>
                <a:gd name="T28" fmla="*/ 5 w 134"/>
                <a:gd name="T29" fmla="*/ 2 h 155"/>
                <a:gd name="T30" fmla="*/ 5 w 134"/>
                <a:gd name="T31" fmla="*/ 1 h 155"/>
                <a:gd name="T32" fmla="*/ 3 w 134"/>
                <a:gd name="T33" fmla="*/ 0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4" h="155">
                  <a:moveTo>
                    <a:pt x="103" y="15"/>
                  </a:moveTo>
                  <a:lnTo>
                    <a:pt x="74" y="0"/>
                  </a:lnTo>
                  <a:lnTo>
                    <a:pt x="74" y="31"/>
                  </a:lnTo>
                  <a:lnTo>
                    <a:pt x="59" y="31"/>
                  </a:lnTo>
                  <a:lnTo>
                    <a:pt x="30" y="62"/>
                  </a:lnTo>
                  <a:lnTo>
                    <a:pt x="0" y="62"/>
                  </a:lnTo>
                  <a:lnTo>
                    <a:pt x="30" y="92"/>
                  </a:lnTo>
                  <a:lnTo>
                    <a:pt x="30" y="108"/>
                  </a:lnTo>
                  <a:lnTo>
                    <a:pt x="44" y="108"/>
                  </a:lnTo>
                  <a:lnTo>
                    <a:pt x="44" y="123"/>
                  </a:lnTo>
                  <a:lnTo>
                    <a:pt x="74" y="154"/>
                  </a:lnTo>
                  <a:lnTo>
                    <a:pt x="89" y="154"/>
                  </a:lnTo>
                  <a:lnTo>
                    <a:pt x="118" y="154"/>
                  </a:lnTo>
                  <a:lnTo>
                    <a:pt x="133" y="123"/>
                  </a:lnTo>
                  <a:lnTo>
                    <a:pt x="133" y="108"/>
                  </a:lnTo>
                  <a:lnTo>
                    <a:pt x="133" y="46"/>
                  </a:lnTo>
                  <a:lnTo>
                    <a:pt x="103" y="15"/>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54" name="Oval 192"/>
            <p:cNvSpPr>
              <a:spLocks noChangeArrowheads="1"/>
            </p:cNvSpPr>
            <p:nvPr/>
          </p:nvSpPr>
          <p:spPr bwMode="auto">
            <a:xfrm>
              <a:off x="1506" y="2006"/>
              <a:ext cx="6" cy="6"/>
            </a:xfrm>
            <a:prstGeom prst="ellipse">
              <a:avLst/>
            </a:prstGeom>
            <a:solidFill>
              <a:srgbClr val="00FF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spcBef>
                  <a:spcPct val="50000"/>
                </a:spcBef>
              </a:pPr>
              <a:endParaRPr lang="en-US" sz="2800" smtClean="0">
                <a:solidFill>
                  <a:srgbClr val="FFFFFF"/>
                </a:solidFill>
                <a:latin typeface="Arial"/>
                <a:cs typeface="Arial"/>
              </a:endParaRPr>
            </a:p>
          </p:txBody>
        </p:sp>
        <p:sp>
          <p:nvSpPr>
            <p:cNvPr id="97855" name="Oval 193"/>
            <p:cNvSpPr>
              <a:spLocks noChangeArrowheads="1"/>
            </p:cNvSpPr>
            <p:nvPr/>
          </p:nvSpPr>
          <p:spPr bwMode="auto">
            <a:xfrm>
              <a:off x="1499" y="2018"/>
              <a:ext cx="7" cy="5"/>
            </a:xfrm>
            <a:prstGeom prst="ellipse">
              <a:avLst/>
            </a:prstGeom>
            <a:solidFill>
              <a:srgbClr val="00FF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spcBef>
                  <a:spcPct val="50000"/>
                </a:spcBef>
              </a:pPr>
              <a:endParaRPr lang="en-US" sz="2800" smtClean="0">
                <a:solidFill>
                  <a:srgbClr val="FFFFFF"/>
                </a:solidFill>
                <a:latin typeface="Arial"/>
                <a:cs typeface="Arial"/>
              </a:endParaRPr>
            </a:p>
          </p:txBody>
        </p:sp>
        <p:sp>
          <p:nvSpPr>
            <p:cNvPr id="97856" name="Freeform 194"/>
            <p:cNvSpPr>
              <a:spLocks/>
            </p:cNvSpPr>
            <p:nvPr/>
          </p:nvSpPr>
          <p:spPr bwMode="auto">
            <a:xfrm>
              <a:off x="1499" y="2017"/>
              <a:ext cx="8" cy="7"/>
            </a:xfrm>
            <a:custGeom>
              <a:avLst/>
              <a:gdLst>
                <a:gd name="T0" fmla="*/ 1 w 17"/>
                <a:gd name="T1" fmla="*/ 0 h 17"/>
                <a:gd name="T2" fmla="*/ 0 w 17"/>
                <a:gd name="T3" fmla="*/ 0 h 17"/>
                <a:gd name="T4" fmla="*/ 1 w 17"/>
                <a:gd name="T5" fmla="*/ 0 h 17"/>
                <a:gd name="T6" fmla="*/ 1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16" y="0"/>
                  </a:moveTo>
                  <a:lnTo>
                    <a:pt x="0" y="0"/>
                  </a:lnTo>
                  <a:lnTo>
                    <a:pt x="16" y="16"/>
                  </a:lnTo>
                  <a:lnTo>
                    <a:pt x="16" y="0"/>
                  </a:lnTo>
                </a:path>
              </a:pathLst>
            </a:custGeom>
            <a:solidFill>
              <a:srgbClr val="00FF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57" name="Line 195"/>
            <p:cNvSpPr>
              <a:spLocks noChangeShapeType="1"/>
            </p:cNvSpPr>
            <p:nvPr/>
          </p:nvSpPr>
          <p:spPr bwMode="auto">
            <a:xfrm>
              <a:off x="1512" y="2006"/>
              <a:ext cx="0"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58" name="Line 196"/>
            <p:cNvSpPr>
              <a:spLocks noChangeShapeType="1"/>
            </p:cNvSpPr>
            <p:nvPr/>
          </p:nvSpPr>
          <p:spPr bwMode="auto">
            <a:xfrm>
              <a:off x="1365" y="1652"/>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59" name="Line 197"/>
            <p:cNvSpPr>
              <a:spLocks noChangeShapeType="1"/>
            </p:cNvSpPr>
            <p:nvPr/>
          </p:nvSpPr>
          <p:spPr bwMode="auto">
            <a:xfrm>
              <a:off x="1365" y="1652"/>
              <a:ext cx="0" cy="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60" name="Line 198"/>
            <p:cNvSpPr>
              <a:spLocks noChangeShapeType="1"/>
            </p:cNvSpPr>
            <p:nvPr/>
          </p:nvSpPr>
          <p:spPr bwMode="auto">
            <a:xfrm>
              <a:off x="1372" y="1652"/>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61" name="Freeform 199"/>
            <p:cNvSpPr>
              <a:spLocks/>
            </p:cNvSpPr>
            <p:nvPr/>
          </p:nvSpPr>
          <p:spPr bwMode="auto">
            <a:xfrm>
              <a:off x="1429" y="1785"/>
              <a:ext cx="13" cy="12"/>
            </a:xfrm>
            <a:custGeom>
              <a:avLst/>
              <a:gdLst>
                <a:gd name="T0" fmla="*/ 0 w 31"/>
                <a:gd name="T1" fmla="*/ 0 h 31"/>
                <a:gd name="T2" fmla="*/ 0 w 31"/>
                <a:gd name="T3" fmla="*/ 0 h 31"/>
                <a:gd name="T4" fmla="*/ 0 w 31"/>
                <a:gd name="T5" fmla="*/ 0 h 31"/>
                <a:gd name="T6" fmla="*/ 0 w 31"/>
                <a:gd name="T7" fmla="*/ 1 h 31"/>
                <a:gd name="T8" fmla="*/ 1 w 31"/>
                <a:gd name="T9" fmla="*/ 0 h 31"/>
                <a:gd name="T10" fmla="*/ 0 w 31"/>
                <a:gd name="T11" fmla="*/ 0 h 31"/>
                <a:gd name="T12" fmla="*/ 0 w 31"/>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1">
                  <a:moveTo>
                    <a:pt x="15" y="0"/>
                  </a:moveTo>
                  <a:lnTo>
                    <a:pt x="0" y="0"/>
                  </a:lnTo>
                  <a:lnTo>
                    <a:pt x="0" y="15"/>
                  </a:lnTo>
                  <a:lnTo>
                    <a:pt x="0" y="30"/>
                  </a:lnTo>
                  <a:lnTo>
                    <a:pt x="30" y="15"/>
                  </a:lnTo>
                  <a:lnTo>
                    <a:pt x="15" y="15"/>
                  </a:lnTo>
                  <a:lnTo>
                    <a:pt x="15" y="0"/>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62" name="Freeform 200"/>
            <p:cNvSpPr>
              <a:spLocks/>
            </p:cNvSpPr>
            <p:nvPr/>
          </p:nvSpPr>
          <p:spPr bwMode="auto">
            <a:xfrm>
              <a:off x="1358" y="1744"/>
              <a:ext cx="116" cy="106"/>
            </a:xfrm>
            <a:custGeom>
              <a:avLst/>
              <a:gdLst>
                <a:gd name="T0" fmla="*/ 6 w 270"/>
                <a:gd name="T1" fmla="*/ 2 h 278"/>
                <a:gd name="T2" fmla="*/ 6 w 270"/>
                <a:gd name="T3" fmla="*/ 2 h 278"/>
                <a:gd name="T4" fmla="*/ 5 w 270"/>
                <a:gd name="T5" fmla="*/ 1 h 278"/>
                <a:gd name="T6" fmla="*/ 4 w 270"/>
                <a:gd name="T7" fmla="*/ 1 h 278"/>
                <a:gd name="T8" fmla="*/ 3 w 270"/>
                <a:gd name="T9" fmla="*/ 0 h 278"/>
                <a:gd name="T10" fmla="*/ 3 w 270"/>
                <a:gd name="T11" fmla="*/ 0 h 278"/>
                <a:gd name="T12" fmla="*/ 2 w 270"/>
                <a:gd name="T13" fmla="*/ 1 h 278"/>
                <a:gd name="T14" fmla="*/ 2 w 270"/>
                <a:gd name="T15" fmla="*/ 2 h 278"/>
                <a:gd name="T16" fmla="*/ 1 w 270"/>
                <a:gd name="T17" fmla="*/ 2 h 278"/>
                <a:gd name="T18" fmla="*/ 1 w 270"/>
                <a:gd name="T19" fmla="*/ 3 h 278"/>
                <a:gd name="T20" fmla="*/ 1 w 270"/>
                <a:gd name="T21" fmla="*/ 3 h 278"/>
                <a:gd name="T22" fmla="*/ 0 w 270"/>
                <a:gd name="T23" fmla="*/ 4 h 278"/>
                <a:gd name="T24" fmla="*/ 1 w 270"/>
                <a:gd name="T25" fmla="*/ 4 h 278"/>
                <a:gd name="T26" fmla="*/ 2 w 270"/>
                <a:gd name="T27" fmla="*/ 5 h 278"/>
                <a:gd name="T28" fmla="*/ 3 w 270"/>
                <a:gd name="T29" fmla="*/ 5 h 278"/>
                <a:gd name="T30" fmla="*/ 4 w 270"/>
                <a:gd name="T31" fmla="*/ 6 h 278"/>
                <a:gd name="T32" fmla="*/ 5 w 270"/>
                <a:gd name="T33" fmla="*/ 5 h 278"/>
                <a:gd name="T34" fmla="*/ 5 w 270"/>
                <a:gd name="T35" fmla="*/ 5 h 278"/>
                <a:gd name="T36" fmla="*/ 6 w 270"/>
                <a:gd name="T37" fmla="*/ 5 h 278"/>
                <a:gd name="T38" fmla="*/ 6 w 270"/>
                <a:gd name="T39" fmla="*/ 5 h 278"/>
                <a:gd name="T40" fmla="*/ 8 w 270"/>
                <a:gd name="T41" fmla="*/ 5 h 278"/>
                <a:gd name="T42" fmla="*/ 9 w 270"/>
                <a:gd name="T43" fmla="*/ 4 h 278"/>
                <a:gd name="T44" fmla="*/ 8 w 270"/>
                <a:gd name="T45" fmla="*/ 4 h 278"/>
                <a:gd name="T46" fmla="*/ 6 w 270"/>
                <a:gd name="T47" fmla="*/ 3 h 278"/>
                <a:gd name="T48" fmla="*/ 6 w 270"/>
                <a:gd name="T49" fmla="*/ 3 h 278"/>
                <a:gd name="T50" fmla="*/ 6 w 270"/>
                <a:gd name="T51" fmla="*/ 3 h 278"/>
                <a:gd name="T52" fmla="*/ 6 w 270"/>
                <a:gd name="T53" fmla="*/ 2 h 2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0" h="278">
                  <a:moveTo>
                    <a:pt x="164" y="108"/>
                  </a:moveTo>
                  <a:lnTo>
                    <a:pt x="179" y="108"/>
                  </a:lnTo>
                  <a:lnTo>
                    <a:pt x="149" y="62"/>
                  </a:lnTo>
                  <a:lnTo>
                    <a:pt x="120" y="62"/>
                  </a:lnTo>
                  <a:lnTo>
                    <a:pt x="105" y="0"/>
                  </a:lnTo>
                  <a:lnTo>
                    <a:pt x="75" y="15"/>
                  </a:lnTo>
                  <a:lnTo>
                    <a:pt x="60" y="31"/>
                  </a:lnTo>
                  <a:lnTo>
                    <a:pt x="60" y="92"/>
                  </a:lnTo>
                  <a:lnTo>
                    <a:pt x="30" y="108"/>
                  </a:lnTo>
                  <a:lnTo>
                    <a:pt x="30" y="139"/>
                  </a:lnTo>
                  <a:lnTo>
                    <a:pt x="30" y="169"/>
                  </a:lnTo>
                  <a:lnTo>
                    <a:pt x="0" y="185"/>
                  </a:lnTo>
                  <a:lnTo>
                    <a:pt x="30" y="200"/>
                  </a:lnTo>
                  <a:lnTo>
                    <a:pt x="60" y="262"/>
                  </a:lnTo>
                  <a:lnTo>
                    <a:pt x="90" y="262"/>
                  </a:lnTo>
                  <a:lnTo>
                    <a:pt x="120" y="277"/>
                  </a:lnTo>
                  <a:lnTo>
                    <a:pt x="135" y="262"/>
                  </a:lnTo>
                  <a:lnTo>
                    <a:pt x="149" y="262"/>
                  </a:lnTo>
                  <a:lnTo>
                    <a:pt x="164" y="262"/>
                  </a:lnTo>
                  <a:lnTo>
                    <a:pt x="179" y="246"/>
                  </a:lnTo>
                  <a:lnTo>
                    <a:pt x="224" y="246"/>
                  </a:lnTo>
                  <a:lnTo>
                    <a:pt x="269" y="185"/>
                  </a:lnTo>
                  <a:lnTo>
                    <a:pt x="239" y="200"/>
                  </a:lnTo>
                  <a:lnTo>
                    <a:pt x="194" y="169"/>
                  </a:lnTo>
                  <a:lnTo>
                    <a:pt x="164" y="139"/>
                  </a:lnTo>
                  <a:lnTo>
                    <a:pt x="164" y="123"/>
                  </a:lnTo>
                  <a:lnTo>
                    <a:pt x="164" y="108"/>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63" name="Freeform 201"/>
            <p:cNvSpPr>
              <a:spLocks/>
            </p:cNvSpPr>
            <p:nvPr/>
          </p:nvSpPr>
          <p:spPr bwMode="auto">
            <a:xfrm>
              <a:off x="1332" y="1878"/>
              <a:ext cx="78" cy="82"/>
            </a:xfrm>
            <a:custGeom>
              <a:avLst/>
              <a:gdLst>
                <a:gd name="T0" fmla="*/ 6 w 181"/>
                <a:gd name="T1" fmla="*/ 2 h 216"/>
                <a:gd name="T2" fmla="*/ 5 w 181"/>
                <a:gd name="T3" fmla="*/ 1 h 216"/>
                <a:gd name="T4" fmla="*/ 5 w 181"/>
                <a:gd name="T5" fmla="*/ 1 h 216"/>
                <a:gd name="T6" fmla="*/ 3 w 181"/>
                <a:gd name="T7" fmla="*/ 0 h 216"/>
                <a:gd name="T8" fmla="*/ 3 w 181"/>
                <a:gd name="T9" fmla="*/ 0 h 216"/>
                <a:gd name="T10" fmla="*/ 3 w 181"/>
                <a:gd name="T11" fmla="*/ 1 h 216"/>
                <a:gd name="T12" fmla="*/ 1 w 181"/>
                <a:gd name="T13" fmla="*/ 1 h 216"/>
                <a:gd name="T14" fmla="*/ 1 w 181"/>
                <a:gd name="T15" fmla="*/ 0 h 216"/>
                <a:gd name="T16" fmla="*/ 0 w 181"/>
                <a:gd name="T17" fmla="*/ 0 h 216"/>
                <a:gd name="T18" fmla="*/ 0 w 181"/>
                <a:gd name="T19" fmla="*/ 1 h 216"/>
                <a:gd name="T20" fmla="*/ 1 w 181"/>
                <a:gd name="T21" fmla="*/ 1 h 216"/>
                <a:gd name="T22" fmla="*/ 0 w 181"/>
                <a:gd name="T23" fmla="*/ 1 h 216"/>
                <a:gd name="T24" fmla="*/ 0 w 181"/>
                <a:gd name="T25" fmla="*/ 1 h 216"/>
                <a:gd name="T26" fmla="*/ 0 w 181"/>
                <a:gd name="T27" fmla="*/ 2 h 216"/>
                <a:gd name="T28" fmla="*/ 0 w 181"/>
                <a:gd name="T29" fmla="*/ 2 h 216"/>
                <a:gd name="T30" fmla="*/ 1 w 181"/>
                <a:gd name="T31" fmla="*/ 3 h 216"/>
                <a:gd name="T32" fmla="*/ 1 w 181"/>
                <a:gd name="T33" fmla="*/ 3 h 216"/>
                <a:gd name="T34" fmla="*/ 2 w 181"/>
                <a:gd name="T35" fmla="*/ 3 h 216"/>
                <a:gd name="T36" fmla="*/ 3 w 181"/>
                <a:gd name="T37" fmla="*/ 4 h 216"/>
                <a:gd name="T38" fmla="*/ 3 w 181"/>
                <a:gd name="T39" fmla="*/ 4 h 216"/>
                <a:gd name="T40" fmla="*/ 3 w 181"/>
                <a:gd name="T41" fmla="*/ 5 h 216"/>
                <a:gd name="T42" fmla="*/ 4 w 181"/>
                <a:gd name="T43" fmla="*/ 5 h 216"/>
                <a:gd name="T44" fmla="*/ 6 w 181"/>
                <a:gd name="T45" fmla="*/ 4 h 216"/>
                <a:gd name="T46" fmla="*/ 6 w 181"/>
                <a:gd name="T47" fmla="*/ 3 h 216"/>
                <a:gd name="T48" fmla="*/ 6 w 181"/>
                <a:gd name="T49" fmla="*/ 3 h 216"/>
                <a:gd name="T50" fmla="*/ 6 w 181"/>
                <a:gd name="T51" fmla="*/ 3 h 216"/>
                <a:gd name="T52" fmla="*/ 6 w 181"/>
                <a:gd name="T53" fmla="*/ 2 h 216"/>
                <a:gd name="T54" fmla="*/ 6 w 181"/>
                <a:gd name="T55" fmla="*/ 2 h 2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1" h="216">
                  <a:moveTo>
                    <a:pt x="180" y="77"/>
                  </a:moveTo>
                  <a:lnTo>
                    <a:pt x="150" y="61"/>
                  </a:lnTo>
                  <a:lnTo>
                    <a:pt x="135" y="46"/>
                  </a:lnTo>
                  <a:lnTo>
                    <a:pt x="90" y="0"/>
                  </a:lnTo>
                  <a:lnTo>
                    <a:pt x="75" y="15"/>
                  </a:lnTo>
                  <a:lnTo>
                    <a:pt x="75" y="31"/>
                  </a:lnTo>
                  <a:lnTo>
                    <a:pt x="45" y="46"/>
                  </a:lnTo>
                  <a:lnTo>
                    <a:pt x="45" y="15"/>
                  </a:lnTo>
                  <a:lnTo>
                    <a:pt x="15" y="15"/>
                  </a:lnTo>
                  <a:lnTo>
                    <a:pt x="15" y="31"/>
                  </a:lnTo>
                  <a:lnTo>
                    <a:pt x="30" y="46"/>
                  </a:lnTo>
                  <a:lnTo>
                    <a:pt x="15" y="61"/>
                  </a:lnTo>
                  <a:lnTo>
                    <a:pt x="0" y="61"/>
                  </a:lnTo>
                  <a:lnTo>
                    <a:pt x="15" y="108"/>
                  </a:lnTo>
                  <a:lnTo>
                    <a:pt x="0" y="108"/>
                  </a:lnTo>
                  <a:lnTo>
                    <a:pt x="30" y="123"/>
                  </a:lnTo>
                  <a:lnTo>
                    <a:pt x="30" y="138"/>
                  </a:lnTo>
                  <a:lnTo>
                    <a:pt x="60" y="169"/>
                  </a:lnTo>
                  <a:lnTo>
                    <a:pt x="75" y="184"/>
                  </a:lnTo>
                  <a:lnTo>
                    <a:pt x="90" y="184"/>
                  </a:lnTo>
                  <a:lnTo>
                    <a:pt x="90" y="215"/>
                  </a:lnTo>
                  <a:lnTo>
                    <a:pt x="120" y="215"/>
                  </a:lnTo>
                  <a:lnTo>
                    <a:pt x="180" y="200"/>
                  </a:lnTo>
                  <a:lnTo>
                    <a:pt x="180" y="169"/>
                  </a:lnTo>
                  <a:lnTo>
                    <a:pt x="165" y="154"/>
                  </a:lnTo>
                  <a:lnTo>
                    <a:pt x="180" y="123"/>
                  </a:lnTo>
                  <a:lnTo>
                    <a:pt x="165" y="108"/>
                  </a:lnTo>
                  <a:lnTo>
                    <a:pt x="180" y="77"/>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64" name="Freeform 202"/>
            <p:cNvSpPr>
              <a:spLocks/>
            </p:cNvSpPr>
            <p:nvPr/>
          </p:nvSpPr>
          <p:spPr bwMode="auto">
            <a:xfrm>
              <a:off x="1422" y="1785"/>
              <a:ext cx="77" cy="99"/>
            </a:xfrm>
            <a:custGeom>
              <a:avLst/>
              <a:gdLst>
                <a:gd name="T0" fmla="*/ 6 w 180"/>
                <a:gd name="T1" fmla="*/ 0 h 262"/>
                <a:gd name="T2" fmla="*/ 6 w 180"/>
                <a:gd name="T3" fmla="*/ 0 h 262"/>
                <a:gd name="T4" fmla="*/ 5 w 180"/>
                <a:gd name="T5" fmla="*/ 0 h 262"/>
                <a:gd name="T6" fmla="*/ 4 w 180"/>
                <a:gd name="T7" fmla="*/ 0 h 262"/>
                <a:gd name="T8" fmla="*/ 4 w 180"/>
                <a:gd name="T9" fmla="*/ 0 h 262"/>
                <a:gd name="T10" fmla="*/ 3 w 180"/>
                <a:gd name="T11" fmla="*/ 1 h 262"/>
                <a:gd name="T12" fmla="*/ 2 w 180"/>
                <a:gd name="T13" fmla="*/ 1 h 262"/>
                <a:gd name="T14" fmla="*/ 1 w 180"/>
                <a:gd name="T15" fmla="*/ 0 h 262"/>
                <a:gd name="T16" fmla="*/ 0 w 180"/>
                <a:gd name="T17" fmla="*/ 1 h 262"/>
                <a:gd name="T18" fmla="*/ 1 w 180"/>
                <a:gd name="T19" fmla="*/ 1 h 262"/>
                <a:gd name="T20" fmla="*/ 3 w 180"/>
                <a:gd name="T21" fmla="*/ 2 h 262"/>
                <a:gd name="T22" fmla="*/ 4 w 180"/>
                <a:gd name="T23" fmla="*/ 2 h 262"/>
                <a:gd name="T24" fmla="*/ 3 w 180"/>
                <a:gd name="T25" fmla="*/ 3 h 262"/>
                <a:gd name="T26" fmla="*/ 1 w 180"/>
                <a:gd name="T27" fmla="*/ 3 h 262"/>
                <a:gd name="T28" fmla="*/ 0 w 180"/>
                <a:gd name="T29" fmla="*/ 3 h 262"/>
                <a:gd name="T30" fmla="*/ 0 w 180"/>
                <a:gd name="T31" fmla="*/ 3 h 262"/>
                <a:gd name="T32" fmla="*/ 0 w 180"/>
                <a:gd name="T33" fmla="*/ 3 h 262"/>
                <a:gd name="T34" fmla="*/ 0 w 180"/>
                <a:gd name="T35" fmla="*/ 5 h 262"/>
                <a:gd name="T36" fmla="*/ 0 w 180"/>
                <a:gd name="T37" fmla="*/ 5 h 262"/>
                <a:gd name="T38" fmla="*/ 0 w 180"/>
                <a:gd name="T39" fmla="*/ 5 h 262"/>
                <a:gd name="T40" fmla="*/ 1 w 180"/>
                <a:gd name="T41" fmla="*/ 5 h 262"/>
                <a:gd name="T42" fmla="*/ 2 w 180"/>
                <a:gd name="T43" fmla="*/ 5 h 262"/>
                <a:gd name="T44" fmla="*/ 4 w 180"/>
                <a:gd name="T45" fmla="*/ 3 h 262"/>
                <a:gd name="T46" fmla="*/ 4 w 180"/>
                <a:gd name="T47" fmla="*/ 3 h 262"/>
                <a:gd name="T48" fmla="*/ 5 w 180"/>
                <a:gd name="T49" fmla="*/ 2 h 262"/>
                <a:gd name="T50" fmla="*/ 5 w 180"/>
                <a:gd name="T51" fmla="*/ 2 h 262"/>
                <a:gd name="T52" fmla="*/ 6 w 180"/>
                <a:gd name="T53" fmla="*/ 1 h 262"/>
                <a:gd name="T54" fmla="*/ 6 w 180"/>
                <a:gd name="T55" fmla="*/ 0 h 2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0" h="262">
                  <a:moveTo>
                    <a:pt x="179" y="0"/>
                  </a:moveTo>
                  <a:lnTo>
                    <a:pt x="164" y="0"/>
                  </a:lnTo>
                  <a:lnTo>
                    <a:pt x="149" y="15"/>
                  </a:lnTo>
                  <a:lnTo>
                    <a:pt x="134" y="15"/>
                  </a:lnTo>
                  <a:lnTo>
                    <a:pt x="119" y="15"/>
                  </a:lnTo>
                  <a:lnTo>
                    <a:pt x="75" y="31"/>
                  </a:lnTo>
                  <a:lnTo>
                    <a:pt x="60" y="31"/>
                  </a:lnTo>
                  <a:lnTo>
                    <a:pt x="45" y="15"/>
                  </a:lnTo>
                  <a:lnTo>
                    <a:pt x="15" y="31"/>
                  </a:lnTo>
                  <a:lnTo>
                    <a:pt x="45" y="61"/>
                  </a:lnTo>
                  <a:lnTo>
                    <a:pt x="90" y="92"/>
                  </a:lnTo>
                  <a:lnTo>
                    <a:pt x="119" y="77"/>
                  </a:lnTo>
                  <a:lnTo>
                    <a:pt x="75" y="138"/>
                  </a:lnTo>
                  <a:lnTo>
                    <a:pt x="30" y="138"/>
                  </a:lnTo>
                  <a:lnTo>
                    <a:pt x="15" y="154"/>
                  </a:lnTo>
                  <a:lnTo>
                    <a:pt x="0" y="154"/>
                  </a:lnTo>
                  <a:lnTo>
                    <a:pt x="0" y="169"/>
                  </a:lnTo>
                  <a:lnTo>
                    <a:pt x="0" y="261"/>
                  </a:lnTo>
                  <a:lnTo>
                    <a:pt x="15" y="261"/>
                  </a:lnTo>
                  <a:lnTo>
                    <a:pt x="15" y="246"/>
                  </a:lnTo>
                  <a:lnTo>
                    <a:pt x="45" y="230"/>
                  </a:lnTo>
                  <a:lnTo>
                    <a:pt x="60" y="215"/>
                  </a:lnTo>
                  <a:lnTo>
                    <a:pt x="119" y="154"/>
                  </a:lnTo>
                  <a:lnTo>
                    <a:pt x="119" y="138"/>
                  </a:lnTo>
                  <a:lnTo>
                    <a:pt x="149" y="92"/>
                  </a:lnTo>
                  <a:lnTo>
                    <a:pt x="149" y="77"/>
                  </a:lnTo>
                  <a:lnTo>
                    <a:pt x="179" y="61"/>
                  </a:lnTo>
                  <a:lnTo>
                    <a:pt x="179"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65" name="Freeform 203"/>
            <p:cNvSpPr>
              <a:spLocks/>
            </p:cNvSpPr>
            <p:nvPr/>
          </p:nvSpPr>
          <p:spPr bwMode="auto">
            <a:xfrm>
              <a:off x="1365" y="1843"/>
              <a:ext cx="65" cy="64"/>
            </a:xfrm>
            <a:custGeom>
              <a:avLst/>
              <a:gdLst>
                <a:gd name="T0" fmla="*/ 5 w 150"/>
                <a:gd name="T1" fmla="*/ 2 h 170"/>
                <a:gd name="T2" fmla="*/ 5 w 150"/>
                <a:gd name="T3" fmla="*/ 2 h 170"/>
                <a:gd name="T4" fmla="*/ 5 w 150"/>
                <a:gd name="T5" fmla="*/ 0 h 170"/>
                <a:gd name="T6" fmla="*/ 5 w 150"/>
                <a:gd name="T7" fmla="*/ 0 h 170"/>
                <a:gd name="T8" fmla="*/ 4 w 150"/>
                <a:gd name="T9" fmla="*/ 0 h 170"/>
                <a:gd name="T10" fmla="*/ 4 w 150"/>
                <a:gd name="T11" fmla="*/ 0 h 170"/>
                <a:gd name="T12" fmla="*/ 3 w 150"/>
                <a:gd name="T13" fmla="*/ 0 h 170"/>
                <a:gd name="T14" fmla="*/ 2 w 150"/>
                <a:gd name="T15" fmla="*/ 0 h 170"/>
                <a:gd name="T16" fmla="*/ 0 w 150"/>
                <a:gd name="T17" fmla="*/ 0 h 170"/>
                <a:gd name="T18" fmla="*/ 0 w 150"/>
                <a:gd name="T19" fmla="*/ 0 h 170"/>
                <a:gd name="T20" fmla="*/ 0 w 150"/>
                <a:gd name="T21" fmla="*/ 1 h 170"/>
                <a:gd name="T22" fmla="*/ 0 w 150"/>
                <a:gd name="T23" fmla="*/ 2 h 170"/>
                <a:gd name="T24" fmla="*/ 0 w 150"/>
                <a:gd name="T25" fmla="*/ 2 h 170"/>
                <a:gd name="T26" fmla="*/ 2 w 150"/>
                <a:gd name="T27" fmla="*/ 3 h 170"/>
                <a:gd name="T28" fmla="*/ 3 w 150"/>
                <a:gd name="T29" fmla="*/ 3 h 170"/>
                <a:gd name="T30" fmla="*/ 4 w 150"/>
                <a:gd name="T31" fmla="*/ 3 h 170"/>
                <a:gd name="T32" fmla="*/ 4 w 150"/>
                <a:gd name="T33" fmla="*/ 3 h 170"/>
                <a:gd name="T34" fmla="*/ 5 w 150"/>
                <a:gd name="T35" fmla="*/ 3 h 170"/>
                <a:gd name="T36" fmla="*/ 5 w 150"/>
                <a:gd name="T37" fmla="*/ 2 h 1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0" h="170">
                  <a:moveTo>
                    <a:pt x="149" y="108"/>
                  </a:moveTo>
                  <a:lnTo>
                    <a:pt x="134" y="108"/>
                  </a:lnTo>
                  <a:lnTo>
                    <a:pt x="134" y="15"/>
                  </a:lnTo>
                  <a:lnTo>
                    <a:pt x="134" y="0"/>
                  </a:lnTo>
                  <a:lnTo>
                    <a:pt x="119" y="0"/>
                  </a:lnTo>
                  <a:lnTo>
                    <a:pt x="104" y="15"/>
                  </a:lnTo>
                  <a:lnTo>
                    <a:pt x="75" y="0"/>
                  </a:lnTo>
                  <a:lnTo>
                    <a:pt x="45" y="0"/>
                  </a:lnTo>
                  <a:lnTo>
                    <a:pt x="0" y="0"/>
                  </a:lnTo>
                  <a:lnTo>
                    <a:pt x="15" y="15"/>
                  </a:lnTo>
                  <a:lnTo>
                    <a:pt x="15" y="61"/>
                  </a:lnTo>
                  <a:lnTo>
                    <a:pt x="15" y="77"/>
                  </a:lnTo>
                  <a:lnTo>
                    <a:pt x="15" y="92"/>
                  </a:lnTo>
                  <a:lnTo>
                    <a:pt x="60" y="138"/>
                  </a:lnTo>
                  <a:lnTo>
                    <a:pt x="75" y="154"/>
                  </a:lnTo>
                  <a:lnTo>
                    <a:pt x="104" y="169"/>
                  </a:lnTo>
                  <a:lnTo>
                    <a:pt x="119" y="138"/>
                  </a:lnTo>
                  <a:lnTo>
                    <a:pt x="134" y="138"/>
                  </a:lnTo>
                  <a:lnTo>
                    <a:pt x="149" y="108"/>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66" name="Oval 204"/>
            <p:cNvSpPr>
              <a:spLocks noChangeArrowheads="1"/>
            </p:cNvSpPr>
            <p:nvPr/>
          </p:nvSpPr>
          <p:spPr bwMode="auto">
            <a:xfrm>
              <a:off x="1448" y="1948"/>
              <a:ext cx="0" cy="5"/>
            </a:xfrm>
            <a:prstGeom prst="ellipse">
              <a:avLst/>
            </a:prstGeom>
            <a:solidFill>
              <a:srgbClr val="00FF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spcBef>
                  <a:spcPct val="50000"/>
                </a:spcBef>
              </a:pPr>
              <a:endParaRPr lang="en-US" sz="2800" smtClean="0">
                <a:solidFill>
                  <a:srgbClr val="FFFFFF"/>
                </a:solidFill>
                <a:latin typeface="Arial"/>
                <a:cs typeface="Arial"/>
              </a:endParaRPr>
            </a:p>
          </p:txBody>
        </p:sp>
        <p:sp>
          <p:nvSpPr>
            <p:cNvPr id="97867" name="Oval 205"/>
            <p:cNvSpPr>
              <a:spLocks noChangeArrowheads="1"/>
            </p:cNvSpPr>
            <p:nvPr/>
          </p:nvSpPr>
          <p:spPr bwMode="auto">
            <a:xfrm>
              <a:off x="1506" y="1901"/>
              <a:ext cx="1" cy="6"/>
            </a:xfrm>
            <a:prstGeom prst="ellipse">
              <a:avLst/>
            </a:prstGeom>
            <a:solidFill>
              <a:srgbClr val="00FF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spcBef>
                  <a:spcPct val="50000"/>
                </a:spcBef>
              </a:pPr>
              <a:endParaRPr lang="en-US" sz="2800" smtClean="0">
                <a:solidFill>
                  <a:srgbClr val="FFFFFF"/>
                </a:solidFill>
                <a:latin typeface="Arial"/>
                <a:cs typeface="Arial"/>
              </a:endParaRPr>
            </a:p>
          </p:txBody>
        </p:sp>
        <p:sp>
          <p:nvSpPr>
            <p:cNvPr id="97868" name="Freeform 206"/>
            <p:cNvSpPr>
              <a:spLocks/>
            </p:cNvSpPr>
            <p:nvPr/>
          </p:nvSpPr>
          <p:spPr bwMode="auto">
            <a:xfrm>
              <a:off x="1435" y="1744"/>
              <a:ext cx="33" cy="36"/>
            </a:xfrm>
            <a:custGeom>
              <a:avLst/>
              <a:gdLst>
                <a:gd name="T0" fmla="*/ 1 w 76"/>
                <a:gd name="T1" fmla="*/ 2 h 93"/>
                <a:gd name="T2" fmla="*/ 0 w 76"/>
                <a:gd name="T3" fmla="*/ 1 h 93"/>
                <a:gd name="T4" fmla="*/ 0 w 76"/>
                <a:gd name="T5" fmla="*/ 1 h 93"/>
                <a:gd name="T6" fmla="*/ 0 w 76"/>
                <a:gd name="T7" fmla="*/ 0 h 93"/>
                <a:gd name="T8" fmla="*/ 0 w 76"/>
                <a:gd name="T9" fmla="*/ 0 h 93"/>
                <a:gd name="T10" fmla="*/ 3 w 76"/>
                <a:gd name="T11" fmla="*/ 0 h 93"/>
                <a:gd name="T12" fmla="*/ 2 w 76"/>
                <a:gd name="T13" fmla="*/ 2 h 93"/>
                <a:gd name="T14" fmla="*/ 1 w 76"/>
                <a:gd name="T15" fmla="*/ 2 h 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 h="93">
                  <a:moveTo>
                    <a:pt x="30" y="77"/>
                  </a:moveTo>
                  <a:lnTo>
                    <a:pt x="15" y="61"/>
                  </a:lnTo>
                  <a:lnTo>
                    <a:pt x="0" y="31"/>
                  </a:lnTo>
                  <a:lnTo>
                    <a:pt x="0" y="15"/>
                  </a:lnTo>
                  <a:lnTo>
                    <a:pt x="15" y="0"/>
                  </a:lnTo>
                  <a:lnTo>
                    <a:pt x="75" y="15"/>
                  </a:lnTo>
                  <a:lnTo>
                    <a:pt x="45" y="92"/>
                  </a:lnTo>
                  <a:lnTo>
                    <a:pt x="30" y="77"/>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69" name="Line 207"/>
            <p:cNvSpPr>
              <a:spLocks noChangeShapeType="1"/>
            </p:cNvSpPr>
            <p:nvPr/>
          </p:nvSpPr>
          <p:spPr bwMode="auto">
            <a:xfrm>
              <a:off x="1435" y="1744"/>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70" name="Line 208"/>
            <p:cNvSpPr>
              <a:spLocks noChangeShapeType="1"/>
            </p:cNvSpPr>
            <p:nvPr/>
          </p:nvSpPr>
          <p:spPr bwMode="auto">
            <a:xfrm flipV="1">
              <a:off x="1442" y="1738"/>
              <a:ext cx="0"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71" name="Line 209"/>
            <p:cNvSpPr>
              <a:spLocks noChangeShapeType="1"/>
            </p:cNvSpPr>
            <p:nvPr/>
          </p:nvSpPr>
          <p:spPr bwMode="auto">
            <a:xfrm>
              <a:off x="1448" y="1739"/>
              <a:ext cx="0" cy="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72" name="Freeform 210"/>
            <p:cNvSpPr>
              <a:spLocks/>
            </p:cNvSpPr>
            <p:nvPr/>
          </p:nvSpPr>
          <p:spPr bwMode="auto">
            <a:xfrm>
              <a:off x="1486" y="1664"/>
              <a:ext cx="8" cy="11"/>
            </a:xfrm>
            <a:custGeom>
              <a:avLst/>
              <a:gdLst>
                <a:gd name="T0" fmla="*/ 1 w 17"/>
                <a:gd name="T1" fmla="*/ 0 h 31"/>
                <a:gd name="T2" fmla="*/ 0 w 17"/>
                <a:gd name="T3" fmla="*/ 0 h 31"/>
                <a:gd name="T4" fmla="*/ 1 w 17"/>
                <a:gd name="T5" fmla="*/ 0 h 31"/>
                <a:gd name="T6" fmla="*/ 1 w 17"/>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1">
                  <a:moveTo>
                    <a:pt x="16" y="0"/>
                  </a:moveTo>
                  <a:lnTo>
                    <a:pt x="0" y="15"/>
                  </a:lnTo>
                  <a:lnTo>
                    <a:pt x="16" y="30"/>
                  </a:lnTo>
                  <a:lnTo>
                    <a:pt x="16" y="0"/>
                  </a:lnTo>
                </a:path>
              </a:pathLst>
            </a:custGeom>
            <a:solidFill>
              <a:srgbClr val="FFFF0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GB" smtClean="0">
                <a:solidFill>
                  <a:srgbClr val="FFFFFF"/>
                </a:solidFill>
                <a:latin typeface="Arial"/>
                <a:cs typeface="Arial"/>
              </a:endParaRPr>
            </a:p>
          </p:txBody>
        </p:sp>
        <p:sp>
          <p:nvSpPr>
            <p:cNvPr id="97873" name="Freeform 211"/>
            <p:cNvSpPr>
              <a:spLocks/>
            </p:cNvSpPr>
            <p:nvPr/>
          </p:nvSpPr>
          <p:spPr bwMode="auto">
            <a:xfrm>
              <a:off x="1442" y="1652"/>
              <a:ext cx="32" cy="6"/>
            </a:xfrm>
            <a:custGeom>
              <a:avLst/>
              <a:gdLst>
                <a:gd name="T0" fmla="*/ 3 w 75"/>
                <a:gd name="T1" fmla="*/ 0 h 17"/>
                <a:gd name="T2" fmla="*/ 2 w 75"/>
                <a:gd name="T3" fmla="*/ 0 h 17"/>
                <a:gd name="T4" fmla="*/ 1 w 75"/>
                <a:gd name="T5" fmla="*/ 0 h 17"/>
                <a:gd name="T6" fmla="*/ 1 w 75"/>
                <a:gd name="T7" fmla="*/ 0 h 17"/>
                <a:gd name="T8" fmla="*/ 0 w 75"/>
                <a:gd name="T9" fmla="*/ 0 h 17"/>
                <a:gd name="T10" fmla="*/ 1 w 75"/>
                <a:gd name="T11" fmla="*/ 0 h 17"/>
                <a:gd name="T12" fmla="*/ 3 w 75"/>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 h="17">
                  <a:moveTo>
                    <a:pt x="74" y="16"/>
                  </a:moveTo>
                  <a:lnTo>
                    <a:pt x="59" y="16"/>
                  </a:lnTo>
                  <a:lnTo>
                    <a:pt x="44" y="16"/>
                  </a:lnTo>
                  <a:lnTo>
                    <a:pt x="30" y="0"/>
                  </a:lnTo>
                  <a:lnTo>
                    <a:pt x="0" y="0"/>
                  </a:lnTo>
                  <a:lnTo>
                    <a:pt x="44" y="0"/>
                  </a:lnTo>
                  <a:lnTo>
                    <a:pt x="74" y="16"/>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74" name="Line 212"/>
            <p:cNvSpPr>
              <a:spLocks noChangeShapeType="1"/>
            </p:cNvSpPr>
            <p:nvPr/>
          </p:nvSpPr>
          <p:spPr bwMode="auto">
            <a:xfrm>
              <a:off x="1454" y="1744"/>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75" name="Line 213"/>
            <p:cNvSpPr>
              <a:spLocks noChangeShapeType="1"/>
            </p:cNvSpPr>
            <p:nvPr/>
          </p:nvSpPr>
          <p:spPr bwMode="auto">
            <a:xfrm>
              <a:off x="1468" y="1744"/>
              <a:ext cx="0" cy="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76" name="Line 214"/>
            <p:cNvSpPr>
              <a:spLocks noChangeShapeType="1"/>
            </p:cNvSpPr>
            <p:nvPr/>
          </p:nvSpPr>
          <p:spPr bwMode="auto">
            <a:xfrm>
              <a:off x="1474" y="1744"/>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77" name="Line 215"/>
            <p:cNvSpPr>
              <a:spLocks noChangeShapeType="1"/>
            </p:cNvSpPr>
            <p:nvPr/>
          </p:nvSpPr>
          <p:spPr bwMode="auto">
            <a:xfrm flipV="1">
              <a:off x="1480" y="1738"/>
              <a:ext cx="6"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78" name="Freeform 216"/>
            <p:cNvSpPr>
              <a:spLocks/>
            </p:cNvSpPr>
            <p:nvPr/>
          </p:nvSpPr>
          <p:spPr bwMode="auto">
            <a:xfrm>
              <a:off x="1454" y="1733"/>
              <a:ext cx="65" cy="47"/>
            </a:xfrm>
            <a:custGeom>
              <a:avLst/>
              <a:gdLst>
                <a:gd name="T0" fmla="*/ 1 w 151"/>
                <a:gd name="T1" fmla="*/ 1 h 123"/>
                <a:gd name="T2" fmla="*/ 0 w 151"/>
                <a:gd name="T3" fmla="*/ 3 h 123"/>
                <a:gd name="T4" fmla="*/ 1 w 151"/>
                <a:gd name="T5" fmla="*/ 2 h 123"/>
                <a:gd name="T6" fmla="*/ 4 w 151"/>
                <a:gd name="T7" fmla="*/ 1 h 123"/>
                <a:gd name="T8" fmla="*/ 5 w 151"/>
                <a:gd name="T9" fmla="*/ 1 h 123"/>
                <a:gd name="T10" fmla="*/ 5 w 151"/>
                <a:gd name="T11" fmla="*/ 1 h 123"/>
                <a:gd name="T12" fmla="*/ 5 w 151"/>
                <a:gd name="T13" fmla="*/ 0 h 123"/>
                <a:gd name="T14" fmla="*/ 2 w 151"/>
                <a:gd name="T15" fmla="*/ 1 h 123"/>
                <a:gd name="T16" fmla="*/ 1 w 151"/>
                <a:gd name="T17" fmla="*/ 1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1" h="123">
                  <a:moveTo>
                    <a:pt x="30" y="46"/>
                  </a:moveTo>
                  <a:lnTo>
                    <a:pt x="0" y="122"/>
                  </a:lnTo>
                  <a:lnTo>
                    <a:pt x="30" y="107"/>
                  </a:lnTo>
                  <a:lnTo>
                    <a:pt x="120" y="61"/>
                  </a:lnTo>
                  <a:lnTo>
                    <a:pt x="135" y="46"/>
                  </a:lnTo>
                  <a:lnTo>
                    <a:pt x="150" y="31"/>
                  </a:lnTo>
                  <a:lnTo>
                    <a:pt x="135" y="0"/>
                  </a:lnTo>
                  <a:lnTo>
                    <a:pt x="60" y="31"/>
                  </a:lnTo>
                  <a:lnTo>
                    <a:pt x="30" y="46"/>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79" name="Line 217"/>
            <p:cNvSpPr>
              <a:spLocks noChangeShapeType="1"/>
            </p:cNvSpPr>
            <p:nvPr/>
          </p:nvSpPr>
          <p:spPr bwMode="auto">
            <a:xfrm>
              <a:off x="1486" y="1739"/>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80" name="Freeform 218"/>
            <p:cNvSpPr>
              <a:spLocks/>
            </p:cNvSpPr>
            <p:nvPr/>
          </p:nvSpPr>
          <p:spPr bwMode="auto">
            <a:xfrm>
              <a:off x="1204" y="1419"/>
              <a:ext cx="71" cy="76"/>
            </a:xfrm>
            <a:custGeom>
              <a:avLst/>
              <a:gdLst>
                <a:gd name="T0" fmla="*/ 0 w 165"/>
                <a:gd name="T1" fmla="*/ 2 h 202"/>
                <a:gd name="T2" fmla="*/ 0 w 165"/>
                <a:gd name="T3" fmla="*/ 2 h 202"/>
                <a:gd name="T4" fmla="*/ 0 w 165"/>
                <a:gd name="T5" fmla="*/ 3 h 202"/>
                <a:gd name="T6" fmla="*/ 2 w 165"/>
                <a:gd name="T7" fmla="*/ 3 h 202"/>
                <a:gd name="T8" fmla="*/ 3 w 165"/>
                <a:gd name="T9" fmla="*/ 3 h 202"/>
                <a:gd name="T10" fmla="*/ 4 w 165"/>
                <a:gd name="T11" fmla="*/ 3 h 202"/>
                <a:gd name="T12" fmla="*/ 5 w 165"/>
                <a:gd name="T13" fmla="*/ 4 h 202"/>
                <a:gd name="T14" fmla="*/ 6 w 165"/>
                <a:gd name="T15" fmla="*/ 3 h 202"/>
                <a:gd name="T16" fmla="*/ 5 w 165"/>
                <a:gd name="T17" fmla="*/ 2 h 202"/>
                <a:gd name="T18" fmla="*/ 5 w 165"/>
                <a:gd name="T19" fmla="*/ 2 h 202"/>
                <a:gd name="T20" fmla="*/ 3 w 165"/>
                <a:gd name="T21" fmla="*/ 0 h 202"/>
                <a:gd name="T22" fmla="*/ 3 w 165"/>
                <a:gd name="T23" fmla="*/ 1 h 202"/>
                <a:gd name="T24" fmla="*/ 3 w 165"/>
                <a:gd name="T25" fmla="*/ 1 h 202"/>
                <a:gd name="T26" fmla="*/ 2 w 165"/>
                <a:gd name="T27" fmla="*/ 1 h 202"/>
                <a:gd name="T28" fmla="*/ 0 w 165"/>
                <a:gd name="T29" fmla="*/ 2 h 2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5" h="202">
                  <a:moveTo>
                    <a:pt x="15" y="77"/>
                  </a:moveTo>
                  <a:lnTo>
                    <a:pt x="0" y="93"/>
                  </a:lnTo>
                  <a:lnTo>
                    <a:pt x="15" y="139"/>
                  </a:lnTo>
                  <a:lnTo>
                    <a:pt x="60" y="155"/>
                  </a:lnTo>
                  <a:lnTo>
                    <a:pt x="89" y="170"/>
                  </a:lnTo>
                  <a:lnTo>
                    <a:pt x="119" y="170"/>
                  </a:lnTo>
                  <a:lnTo>
                    <a:pt x="149" y="201"/>
                  </a:lnTo>
                  <a:lnTo>
                    <a:pt x="164" y="139"/>
                  </a:lnTo>
                  <a:lnTo>
                    <a:pt x="149" y="108"/>
                  </a:lnTo>
                  <a:lnTo>
                    <a:pt x="149" y="77"/>
                  </a:lnTo>
                  <a:lnTo>
                    <a:pt x="104" y="0"/>
                  </a:lnTo>
                  <a:lnTo>
                    <a:pt x="104" y="46"/>
                  </a:lnTo>
                  <a:lnTo>
                    <a:pt x="75" y="62"/>
                  </a:lnTo>
                  <a:lnTo>
                    <a:pt x="60" y="46"/>
                  </a:lnTo>
                  <a:lnTo>
                    <a:pt x="15" y="77"/>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81" name="Freeform 219"/>
            <p:cNvSpPr>
              <a:spLocks/>
            </p:cNvSpPr>
            <p:nvPr/>
          </p:nvSpPr>
          <p:spPr bwMode="auto">
            <a:xfrm>
              <a:off x="1282" y="1605"/>
              <a:ext cx="18" cy="0"/>
            </a:xfrm>
            <a:custGeom>
              <a:avLst/>
              <a:gdLst>
                <a:gd name="T0" fmla="*/ 1 w 46"/>
                <a:gd name="T1" fmla="*/ 0 h 1"/>
                <a:gd name="T2" fmla="*/ 1 w 46"/>
                <a:gd name="T3" fmla="*/ 0 h 1"/>
                <a:gd name="T4" fmla="*/ 0 w 46"/>
                <a:gd name="T5" fmla="*/ 0 h 1"/>
                <a:gd name="T6" fmla="*/ 1 w 46"/>
                <a:gd name="T7" fmla="*/ 0 h 1"/>
                <a:gd name="T8" fmla="*/ 1 w 46"/>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
                  <a:moveTo>
                    <a:pt x="45" y="0"/>
                  </a:moveTo>
                  <a:lnTo>
                    <a:pt x="30" y="0"/>
                  </a:lnTo>
                  <a:lnTo>
                    <a:pt x="0" y="0"/>
                  </a:lnTo>
                  <a:lnTo>
                    <a:pt x="30" y="0"/>
                  </a:lnTo>
                  <a:lnTo>
                    <a:pt x="45" y="0"/>
                  </a:lnTo>
                </a:path>
              </a:pathLst>
            </a:custGeom>
            <a:solidFill>
              <a:srgbClr val="00FF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82" name="Freeform 220"/>
            <p:cNvSpPr>
              <a:spLocks/>
            </p:cNvSpPr>
            <p:nvPr/>
          </p:nvSpPr>
          <p:spPr bwMode="auto">
            <a:xfrm>
              <a:off x="1372" y="1582"/>
              <a:ext cx="50" cy="47"/>
            </a:xfrm>
            <a:custGeom>
              <a:avLst/>
              <a:gdLst>
                <a:gd name="T0" fmla="*/ 0 w 120"/>
                <a:gd name="T1" fmla="*/ 1 h 124"/>
                <a:gd name="T2" fmla="*/ 0 w 120"/>
                <a:gd name="T3" fmla="*/ 2 h 124"/>
                <a:gd name="T4" fmla="*/ 0 w 120"/>
                <a:gd name="T5" fmla="*/ 2 h 124"/>
                <a:gd name="T6" fmla="*/ 0 w 120"/>
                <a:gd name="T7" fmla="*/ 3 h 124"/>
                <a:gd name="T8" fmla="*/ 1 w 120"/>
                <a:gd name="T9" fmla="*/ 3 h 124"/>
                <a:gd name="T10" fmla="*/ 1 w 120"/>
                <a:gd name="T11" fmla="*/ 2 h 124"/>
                <a:gd name="T12" fmla="*/ 3 w 120"/>
                <a:gd name="T13" fmla="*/ 1 h 124"/>
                <a:gd name="T14" fmla="*/ 3 w 120"/>
                <a:gd name="T15" fmla="*/ 1 h 124"/>
                <a:gd name="T16" fmla="*/ 4 w 120"/>
                <a:gd name="T17" fmla="*/ 0 h 124"/>
                <a:gd name="T18" fmla="*/ 3 w 120"/>
                <a:gd name="T19" fmla="*/ 0 h 124"/>
                <a:gd name="T20" fmla="*/ 1 w 120"/>
                <a:gd name="T21" fmla="*/ 1 h 124"/>
                <a:gd name="T22" fmla="*/ 0 w 120"/>
                <a:gd name="T23" fmla="*/ 1 h 124"/>
                <a:gd name="T24" fmla="*/ 0 w 120"/>
                <a:gd name="T25" fmla="*/ 1 h 124"/>
                <a:gd name="T26" fmla="*/ 0 w 120"/>
                <a:gd name="T27" fmla="*/ 1 h 1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0" h="124">
                  <a:moveTo>
                    <a:pt x="0" y="62"/>
                  </a:moveTo>
                  <a:lnTo>
                    <a:pt x="15" y="77"/>
                  </a:lnTo>
                  <a:lnTo>
                    <a:pt x="0" y="92"/>
                  </a:lnTo>
                  <a:lnTo>
                    <a:pt x="0" y="123"/>
                  </a:lnTo>
                  <a:lnTo>
                    <a:pt x="30" y="123"/>
                  </a:lnTo>
                  <a:lnTo>
                    <a:pt x="45" y="92"/>
                  </a:lnTo>
                  <a:lnTo>
                    <a:pt x="89" y="62"/>
                  </a:lnTo>
                  <a:lnTo>
                    <a:pt x="104" y="31"/>
                  </a:lnTo>
                  <a:lnTo>
                    <a:pt x="119" y="15"/>
                  </a:lnTo>
                  <a:lnTo>
                    <a:pt x="104" y="0"/>
                  </a:lnTo>
                  <a:lnTo>
                    <a:pt x="30" y="31"/>
                  </a:lnTo>
                  <a:lnTo>
                    <a:pt x="15" y="46"/>
                  </a:lnTo>
                  <a:lnTo>
                    <a:pt x="0" y="46"/>
                  </a:lnTo>
                  <a:lnTo>
                    <a:pt x="0" y="62"/>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83" name="Freeform 221"/>
            <p:cNvSpPr>
              <a:spLocks/>
            </p:cNvSpPr>
            <p:nvPr/>
          </p:nvSpPr>
          <p:spPr bwMode="auto">
            <a:xfrm>
              <a:off x="1365" y="1617"/>
              <a:ext cx="33" cy="41"/>
            </a:xfrm>
            <a:custGeom>
              <a:avLst/>
              <a:gdLst>
                <a:gd name="T0" fmla="*/ 3 w 76"/>
                <a:gd name="T1" fmla="*/ 0 h 108"/>
                <a:gd name="T2" fmla="*/ 2 w 76"/>
                <a:gd name="T3" fmla="*/ 0 h 108"/>
                <a:gd name="T4" fmla="*/ 2 w 76"/>
                <a:gd name="T5" fmla="*/ 1 h 108"/>
                <a:gd name="T6" fmla="*/ 0 w 76"/>
                <a:gd name="T7" fmla="*/ 1 h 108"/>
                <a:gd name="T8" fmla="*/ 0 w 76"/>
                <a:gd name="T9" fmla="*/ 1 h 108"/>
                <a:gd name="T10" fmla="*/ 0 w 76"/>
                <a:gd name="T11" fmla="*/ 2 h 108"/>
                <a:gd name="T12" fmla="*/ 2 w 76"/>
                <a:gd name="T13" fmla="*/ 2 h 108"/>
                <a:gd name="T14" fmla="*/ 3 w 76"/>
                <a:gd name="T15" fmla="*/ 1 h 108"/>
                <a:gd name="T16" fmla="*/ 2 w 76"/>
                <a:gd name="T17" fmla="*/ 1 h 108"/>
                <a:gd name="T18" fmla="*/ 3 w 76"/>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108">
                  <a:moveTo>
                    <a:pt x="75" y="15"/>
                  </a:moveTo>
                  <a:lnTo>
                    <a:pt x="60" y="0"/>
                  </a:lnTo>
                  <a:lnTo>
                    <a:pt x="45" y="31"/>
                  </a:lnTo>
                  <a:lnTo>
                    <a:pt x="15" y="31"/>
                  </a:lnTo>
                  <a:lnTo>
                    <a:pt x="15" y="46"/>
                  </a:lnTo>
                  <a:lnTo>
                    <a:pt x="0" y="107"/>
                  </a:lnTo>
                  <a:lnTo>
                    <a:pt x="60" y="76"/>
                  </a:lnTo>
                  <a:lnTo>
                    <a:pt x="75" y="61"/>
                  </a:lnTo>
                  <a:lnTo>
                    <a:pt x="45" y="31"/>
                  </a:lnTo>
                  <a:lnTo>
                    <a:pt x="75" y="15"/>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84" name="Freeform 222"/>
            <p:cNvSpPr>
              <a:spLocks/>
            </p:cNvSpPr>
            <p:nvPr/>
          </p:nvSpPr>
          <p:spPr bwMode="auto">
            <a:xfrm>
              <a:off x="1300" y="1547"/>
              <a:ext cx="135" cy="53"/>
            </a:xfrm>
            <a:custGeom>
              <a:avLst/>
              <a:gdLst>
                <a:gd name="T0" fmla="*/ 6 w 315"/>
                <a:gd name="T1" fmla="*/ 3 h 139"/>
                <a:gd name="T2" fmla="*/ 6 w 315"/>
                <a:gd name="T3" fmla="*/ 3 h 139"/>
                <a:gd name="T4" fmla="*/ 6 w 315"/>
                <a:gd name="T5" fmla="*/ 3 h 139"/>
                <a:gd name="T6" fmla="*/ 9 w 315"/>
                <a:gd name="T7" fmla="*/ 2 h 139"/>
                <a:gd name="T8" fmla="*/ 11 w 315"/>
                <a:gd name="T9" fmla="*/ 2 h 139"/>
                <a:gd name="T10" fmla="*/ 10 w 315"/>
                <a:gd name="T11" fmla="*/ 1 h 139"/>
                <a:gd name="T12" fmla="*/ 11 w 315"/>
                <a:gd name="T13" fmla="*/ 1 h 139"/>
                <a:gd name="T14" fmla="*/ 11 w 315"/>
                <a:gd name="T15" fmla="*/ 1 h 139"/>
                <a:gd name="T16" fmla="*/ 10 w 315"/>
                <a:gd name="T17" fmla="*/ 1 h 139"/>
                <a:gd name="T18" fmla="*/ 10 w 315"/>
                <a:gd name="T19" fmla="*/ 0 h 139"/>
                <a:gd name="T20" fmla="*/ 9 w 315"/>
                <a:gd name="T21" fmla="*/ 0 h 139"/>
                <a:gd name="T22" fmla="*/ 9 w 315"/>
                <a:gd name="T23" fmla="*/ 0 h 139"/>
                <a:gd name="T24" fmla="*/ 8 w 315"/>
                <a:gd name="T25" fmla="*/ 1 h 139"/>
                <a:gd name="T26" fmla="*/ 7 w 315"/>
                <a:gd name="T27" fmla="*/ 0 h 139"/>
                <a:gd name="T28" fmla="*/ 7 w 315"/>
                <a:gd name="T29" fmla="*/ 1 h 139"/>
                <a:gd name="T30" fmla="*/ 5 w 315"/>
                <a:gd name="T31" fmla="*/ 0 h 139"/>
                <a:gd name="T32" fmla="*/ 3 w 315"/>
                <a:gd name="T33" fmla="*/ 0 h 139"/>
                <a:gd name="T34" fmla="*/ 3 w 315"/>
                <a:gd name="T35" fmla="*/ 1 h 139"/>
                <a:gd name="T36" fmla="*/ 1 w 315"/>
                <a:gd name="T37" fmla="*/ 1 h 139"/>
                <a:gd name="T38" fmla="*/ 1 w 315"/>
                <a:gd name="T39" fmla="*/ 1 h 139"/>
                <a:gd name="T40" fmla="*/ 0 w 315"/>
                <a:gd name="T41" fmla="*/ 1 h 139"/>
                <a:gd name="T42" fmla="*/ 0 w 315"/>
                <a:gd name="T43" fmla="*/ 1 h 139"/>
                <a:gd name="T44" fmla="*/ 0 w 315"/>
                <a:gd name="T45" fmla="*/ 2 h 139"/>
                <a:gd name="T46" fmla="*/ 0 w 315"/>
                <a:gd name="T47" fmla="*/ 2 h 139"/>
                <a:gd name="T48" fmla="*/ 0 w 315"/>
                <a:gd name="T49" fmla="*/ 2 h 139"/>
                <a:gd name="T50" fmla="*/ 0 w 315"/>
                <a:gd name="T51" fmla="*/ 2 h 139"/>
                <a:gd name="T52" fmla="*/ 0 w 315"/>
                <a:gd name="T53" fmla="*/ 2 h 139"/>
                <a:gd name="T54" fmla="*/ 1 w 315"/>
                <a:gd name="T55" fmla="*/ 3 h 139"/>
                <a:gd name="T56" fmla="*/ 3 w 315"/>
                <a:gd name="T57" fmla="*/ 3 h 139"/>
                <a:gd name="T58" fmla="*/ 3 w 315"/>
                <a:gd name="T59" fmla="*/ 3 h 139"/>
                <a:gd name="T60" fmla="*/ 3 w 315"/>
                <a:gd name="T61" fmla="*/ 3 h 139"/>
                <a:gd name="T62" fmla="*/ 5 w 315"/>
                <a:gd name="T63" fmla="*/ 2 h 139"/>
                <a:gd name="T64" fmla="*/ 6 w 315"/>
                <a:gd name="T65" fmla="*/ 2 h 139"/>
                <a:gd name="T66" fmla="*/ 6 w 315"/>
                <a:gd name="T67" fmla="*/ 3 h 1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15" h="139">
                  <a:moveTo>
                    <a:pt x="164" y="138"/>
                  </a:moveTo>
                  <a:lnTo>
                    <a:pt x="179" y="138"/>
                  </a:lnTo>
                  <a:lnTo>
                    <a:pt x="194" y="123"/>
                  </a:lnTo>
                  <a:lnTo>
                    <a:pt x="269" y="92"/>
                  </a:lnTo>
                  <a:lnTo>
                    <a:pt x="314" y="92"/>
                  </a:lnTo>
                  <a:lnTo>
                    <a:pt x="299" y="61"/>
                  </a:lnTo>
                  <a:lnTo>
                    <a:pt x="314" y="46"/>
                  </a:lnTo>
                  <a:lnTo>
                    <a:pt x="314" y="31"/>
                  </a:lnTo>
                  <a:lnTo>
                    <a:pt x="299" y="31"/>
                  </a:lnTo>
                  <a:lnTo>
                    <a:pt x="299" y="15"/>
                  </a:lnTo>
                  <a:lnTo>
                    <a:pt x="284" y="0"/>
                  </a:lnTo>
                  <a:lnTo>
                    <a:pt x="254" y="0"/>
                  </a:lnTo>
                  <a:lnTo>
                    <a:pt x="224" y="31"/>
                  </a:lnTo>
                  <a:lnTo>
                    <a:pt x="209" y="15"/>
                  </a:lnTo>
                  <a:lnTo>
                    <a:pt x="209" y="31"/>
                  </a:lnTo>
                  <a:lnTo>
                    <a:pt x="150" y="0"/>
                  </a:lnTo>
                  <a:lnTo>
                    <a:pt x="105" y="0"/>
                  </a:lnTo>
                  <a:lnTo>
                    <a:pt x="75" y="31"/>
                  </a:lnTo>
                  <a:lnTo>
                    <a:pt x="45" y="31"/>
                  </a:lnTo>
                  <a:lnTo>
                    <a:pt x="30" y="46"/>
                  </a:lnTo>
                  <a:lnTo>
                    <a:pt x="0" y="46"/>
                  </a:lnTo>
                  <a:lnTo>
                    <a:pt x="0" y="61"/>
                  </a:lnTo>
                  <a:lnTo>
                    <a:pt x="15" y="77"/>
                  </a:lnTo>
                  <a:lnTo>
                    <a:pt x="0" y="77"/>
                  </a:lnTo>
                  <a:lnTo>
                    <a:pt x="15" y="92"/>
                  </a:lnTo>
                  <a:lnTo>
                    <a:pt x="0" y="92"/>
                  </a:lnTo>
                  <a:lnTo>
                    <a:pt x="15" y="107"/>
                  </a:lnTo>
                  <a:lnTo>
                    <a:pt x="30" y="138"/>
                  </a:lnTo>
                  <a:lnTo>
                    <a:pt x="75" y="138"/>
                  </a:lnTo>
                  <a:lnTo>
                    <a:pt x="90" y="123"/>
                  </a:lnTo>
                  <a:lnTo>
                    <a:pt x="105" y="138"/>
                  </a:lnTo>
                  <a:lnTo>
                    <a:pt x="150" y="107"/>
                  </a:lnTo>
                  <a:lnTo>
                    <a:pt x="164" y="107"/>
                  </a:lnTo>
                  <a:lnTo>
                    <a:pt x="164" y="138"/>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85" name="Freeform 223"/>
            <p:cNvSpPr>
              <a:spLocks/>
            </p:cNvSpPr>
            <p:nvPr/>
          </p:nvSpPr>
          <p:spPr bwMode="auto">
            <a:xfrm>
              <a:off x="1300" y="1547"/>
              <a:ext cx="20" cy="11"/>
            </a:xfrm>
            <a:custGeom>
              <a:avLst/>
              <a:gdLst>
                <a:gd name="T0" fmla="*/ 0 w 46"/>
                <a:gd name="T1" fmla="*/ 0 h 31"/>
                <a:gd name="T2" fmla="*/ 0 w 46"/>
                <a:gd name="T3" fmla="*/ 0 h 31"/>
                <a:gd name="T4" fmla="*/ 0 w 46"/>
                <a:gd name="T5" fmla="*/ 0 h 31"/>
                <a:gd name="T6" fmla="*/ 0 w 46"/>
                <a:gd name="T7" fmla="*/ 0 h 31"/>
                <a:gd name="T8" fmla="*/ 1 w 46"/>
                <a:gd name="T9" fmla="*/ 0 h 31"/>
                <a:gd name="T10" fmla="*/ 2 w 46"/>
                <a:gd name="T11" fmla="*/ 0 h 31"/>
                <a:gd name="T12" fmla="*/ 0 w 46"/>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1">
                  <a:moveTo>
                    <a:pt x="15" y="0"/>
                  </a:moveTo>
                  <a:lnTo>
                    <a:pt x="0" y="15"/>
                  </a:lnTo>
                  <a:lnTo>
                    <a:pt x="0" y="30"/>
                  </a:lnTo>
                  <a:lnTo>
                    <a:pt x="15" y="30"/>
                  </a:lnTo>
                  <a:lnTo>
                    <a:pt x="30" y="30"/>
                  </a:lnTo>
                  <a:lnTo>
                    <a:pt x="45" y="15"/>
                  </a:lnTo>
                  <a:lnTo>
                    <a:pt x="15"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86" name="Freeform 224"/>
            <p:cNvSpPr>
              <a:spLocks/>
            </p:cNvSpPr>
            <p:nvPr/>
          </p:nvSpPr>
          <p:spPr bwMode="auto">
            <a:xfrm>
              <a:off x="1391" y="1582"/>
              <a:ext cx="83" cy="70"/>
            </a:xfrm>
            <a:custGeom>
              <a:avLst/>
              <a:gdLst>
                <a:gd name="T0" fmla="*/ 3 w 194"/>
                <a:gd name="T1" fmla="*/ 0 h 185"/>
                <a:gd name="T2" fmla="*/ 2 w 194"/>
                <a:gd name="T3" fmla="*/ 0 h 185"/>
                <a:gd name="T4" fmla="*/ 3 w 194"/>
                <a:gd name="T5" fmla="*/ 0 h 185"/>
                <a:gd name="T6" fmla="*/ 2 w 194"/>
                <a:gd name="T7" fmla="*/ 1 h 185"/>
                <a:gd name="T8" fmla="*/ 1 w 194"/>
                <a:gd name="T9" fmla="*/ 1 h 185"/>
                <a:gd name="T10" fmla="*/ 0 w 194"/>
                <a:gd name="T11" fmla="*/ 2 h 185"/>
                <a:gd name="T12" fmla="*/ 0 w 194"/>
                <a:gd name="T13" fmla="*/ 2 h 185"/>
                <a:gd name="T14" fmla="*/ 1 w 194"/>
                <a:gd name="T15" fmla="*/ 3 h 185"/>
                <a:gd name="T16" fmla="*/ 3 w 194"/>
                <a:gd name="T17" fmla="*/ 3 h 185"/>
                <a:gd name="T18" fmla="*/ 3 w 194"/>
                <a:gd name="T19" fmla="*/ 3 h 185"/>
                <a:gd name="T20" fmla="*/ 3 w 194"/>
                <a:gd name="T21" fmla="*/ 3 h 185"/>
                <a:gd name="T22" fmla="*/ 4 w 194"/>
                <a:gd name="T23" fmla="*/ 4 h 185"/>
                <a:gd name="T24" fmla="*/ 6 w 194"/>
                <a:gd name="T25" fmla="*/ 4 h 185"/>
                <a:gd name="T26" fmla="*/ 6 w 194"/>
                <a:gd name="T27" fmla="*/ 3 h 185"/>
                <a:gd name="T28" fmla="*/ 6 w 194"/>
                <a:gd name="T29" fmla="*/ 3 h 185"/>
                <a:gd name="T30" fmla="*/ 6 w 194"/>
                <a:gd name="T31" fmla="*/ 3 h 185"/>
                <a:gd name="T32" fmla="*/ 6 w 194"/>
                <a:gd name="T33" fmla="*/ 2 h 185"/>
                <a:gd name="T34" fmla="*/ 4 w 194"/>
                <a:gd name="T35" fmla="*/ 2 h 185"/>
                <a:gd name="T36" fmla="*/ 4 w 194"/>
                <a:gd name="T37" fmla="*/ 1 h 185"/>
                <a:gd name="T38" fmla="*/ 4 w 194"/>
                <a:gd name="T39" fmla="*/ 1 h 185"/>
                <a:gd name="T40" fmla="*/ 4 w 194"/>
                <a:gd name="T41" fmla="*/ 0 h 185"/>
                <a:gd name="T42" fmla="*/ 3 w 194"/>
                <a:gd name="T43" fmla="*/ 0 h 1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4" h="185">
                  <a:moveTo>
                    <a:pt x="104" y="0"/>
                  </a:moveTo>
                  <a:lnTo>
                    <a:pt x="59" y="0"/>
                  </a:lnTo>
                  <a:lnTo>
                    <a:pt x="74" y="15"/>
                  </a:lnTo>
                  <a:lnTo>
                    <a:pt x="59" y="31"/>
                  </a:lnTo>
                  <a:lnTo>
                    <a:pt x="45" y="61"/>
                  </a:lnTo>
                  <a:lnTo>
                    <a:pt x="0" y="92"/>
                  </a:lnTo>
                  <a:lnTo>
                    <a:pt x="15" y="107"/>
                  </a:lnTo>
                  <a:lnTo>
                    <a:pt x="30" y="123"/>
                  </a:lnTo>
                  <a:lnTo>
                    <a:pt x="89" y="138"/>
                  </a:lnTo>
                  <a:lnTo>
                    <a:pt x="89" y="153"/>
                  </a:lnTo>
                  <a:lnTo>
                    <a:pt x="104" y="153"/>
                  </a:lnTo>
                  <a:lnTo>
                    <a:pt x="119" y="184"/>
                  </a:lnTo>
                  <a:lnTo>
                    <a:pt x="163" y="184"/>
                  </a:lnTo>
                  <a:lnTo>
                    <a:pt x="178" y="153"/>
                  </a:lnTo>
                  <a:lnTo>
                    <a:pt x="193" y="169"/>
                  </a:lnTo>
                  <a:lnTo>
                    <a:pt x="193" y="153"/>
                  </a:lnTo>
                  <a:lnTo>
                    <a:pt x="163" y="107"/>
                  </a:lnTo>
                  <a:lnTo>
                    <a:pt x="134" y="77"/>
                  </a:lnTo>
                  <a:lnTo>
                    <a:pt x="134" y="46"/>
                  </a:lnTo>
                  <a:lnTo>
                    <a:pt x="134" y="31"/>
                  </a:lnTo>
                  <a:lnTo>
                    <a:pt x="119" y="15"/>
                  </a:lnTo>
                  <a:lnTo>
                    <a:pt x="104"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87" name="Freeform 225"/>
            <p:cNvSpPr>
              <a:spLocks/>
            </p:cNvSpPr>
            <p:nvPr/>
          </p:nvSpPr>
          <p:spPr bwMode="auto">
            <a:xfrm>
              <a:off x="1365" y="1622"/>
              <a:ext cx="166" cy="129"/>
            </a:xfrm>
            <a:custGeom>
              <a:avLst/>
              <a:gdLst>
                <a:gd name="T0" fmla="*/ 10 w 388"/>
                <a:gd name="T1" fmla="*/ 3 h 340"/>
                <a:gd name="T2" fmla="*/ 10 w 388"/>
                <a:gd name="T3" fmla="*/ 4 h 340"/>
                <a:gd name="T4" fmla="*/ 10 w 388"/>
                <a:gd name="T5" fmla="*/ 3 h 340"/>
                <a:gd name="T6" fmla="*/ 11 w 388"/>
                <a:gd name="T7" fmla="*/ 4 h 340"/>
                <a:gd name="T8" fmla="*/ 11 w 388"/>
                <a:gd name="T9" fmla="*/ 4 h 340"/>
                <a:gd name="T10" fmla="*/ 12 w 388"/>
                <a:gd name="T11" fmla="*/ 4 h 340"/>
                <a:gd name="T12" fmla="*/ 13 w 388"/>
                <a:gd name="T13" fmla="*/ 5 h 340"/>
                <a:gd name="T14" fmla="*/ 13 w 388"/>
                <a:gd name="T15" fmla="*/ 5 h 340"/>
                <a:gd name="T16" fmla="*/ 12 w 388"/>
                <a:gd name="T17" fmla="*/ 6 h 340"/>
                <a:gd name="T18" fmla="*/ 9 w 388"/>
                <a:gd name="T19" fmla="*/ 7 h 340"/>
                <a:gd name="T20" fmla="*/ 8 w 388"/>
                <a:gd name="T21" fmla="*/ 7 h 340"/>
                <a:gd name="T22" fmla="*/ 6 w 388"/>
                <a:gd name="T23" fmla="*/ 7 h 340"/>
                <a:gd name="T24" fmla="*/ 6 w 388"/>
                <a:gd name="T25" fmla="*/ 7 h 340"/>
                <a:gd name="T26" fmla="*/ 4 w 388"/>
                <a:gd name="T27" fmla="*/ 6 h 340"/>
                <a:gd name="T28" fmla="*/ 4 w 388"/>
                <a:gd name="T29" fmla="*/ 5 h 340"/>
                <a:gd name="T30" fmla="*/ 3 w 388"/>
                <a:gd name="T31" fmla="*/ 5 h 340"/>
                <a:gd name="T32" fmla="*/ 3 w 388"/>
                <a:gd name="T33" fmla="*/ 5 h 340"/>
                <a:gd name="T34" fmla="*/ 3 w 388"/>
                <a:gd name="T35" fmla="*/ 5 h 340"/>
                <a:gd name="T36" fmla="*/ 3 w 388"/>
                <a:gd name="T37" fmla="*/ 4 h 340"/>
                <a:gd name="T38" fmla="*/ 2 w 388"/>
                <a:gd name="T39" fmla="*/ 4 h 340"/>
                <a:gd name="T40" fmla="*/ 2 w 388"/>
                <a:gd name="T41" fmla="*/ 3 h 340"/>
                <a:gd name="T42" fmla="*/ 0 w 388"/>
                <a:gd name="T43" fmla="*/ 2 h 340"/>
                <a:gd name="T44" fmla="*/ 0 w 388"/>
                <a:gd name="T45" fmla="*/ 2 h 340"/>
                <a:gd name="T46" fmla="*/ 2 w 388"/>
                <a:gd name="T47" fmla="*/ 1 h 340"/>
                <a:gd name="T48" fmla="*/ 3 w 388"/>
                <a:gd name="T49" fmla="*/ 1 h 340"/>
                <a:gd name="T50" fmla="*/ 1 w 388"/>
                <a:gd name="T51" fmla="*/ 0 h 340"/>
                <a:gd name="T52" fmla="*/ 3 w 388"/>
                <a:gd name="T53" fmla="*/ 0 h 340"/>
                <a:gd name="T54" fmla="*/ 3 w 388"/>
                <a:gd name="T55" fmla="*/ 0 h 340"/>
                <a:gd name="T56" fmla="*/ 5 w 388"/>
                <a:gd name="T57" fmla="*/ 1 h 340"/>
                <a:gd name="T58" fmla="*/ 5 w 388"/>
                <a:gd name="T59" fmla="*/ 1 h 340"/>
                <a:gd name="T60" fmla="*/ 6 w 388"/>
                <a:gd name="T61" fmla="*/ 1 h 340"/>
                <a:gd name="T62" fmla="*/ 6 w 388"/>
                <a:gd name="T63" fmla="*/ 2 h 340"/>
                <a:gd name="T64" fmla="*/ 7 w 388"/>
                <a:gd name="T65" fmla="*/ 2 h 340"/>
                <a:gd name="T66" fmla="*/ 8 w 388"/>
                <a:gd name="T67" fmla="*/ 2 h 340"/>
                <a:gd name="T68" fmla="*/ 8 w 388"/>
                <a:gd name="T69" fmla="*/ 2 h 340"/>
                <a:gd name="T70" fmla="*/ 9 w 388"/>
                <a:gd name="T71" fmla="*/ 2 h 340"/>
                <a:gd name="T72" fmla="*/ 9 w 388"/>
                <a:gd name="T73" fmla="*/ 2 h 340"/>
                <a:gd name="T74" fmla="*/ 10 w 388"/>
                <a:gd name="T75" fmla="*/ 3 h 3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88" h="340">
                  <a:moveTo>
                    <a:pt x="298" y="170"/>
                  </a:moveTo>
                  <a:lnTo>
                    <a:pt x="313" y="185"/>
                  </a:lnTo>
                  <a:lnTo>
                    <a:pt x="298" y="170"/>
                  </a:lnTo>
                  <a:lnTo>
                    <a:pt x="327" y="185"/>
                  </a:lnTo>
                  <a:lnTo>
                    <a:pt x="327" y="200"/>
                  </a:lnTo>
                  <a:lnTo>
                    <a:pt x="372" y="200"/>
                  </a:lnTo>
                  <a:lnTo>
                    <a:pt x="387" y="216"/>
                  </a:lnTo>
                  <a:lnTo>
                    <a:pt x="387" y="247"/>
                  </a:lnTo>
                  <a:lnTo>
                    <a:pt x="342" y="293"/>
                  </a:lnTo>
                  <a:lnTo>
                    <a:pt x="268" y="324"/>
                  </a:lnTo>
                  <a:lnTo>
                    <a:pt x="238" y="339"/>
                  </a:lnTo>
                  <a:lnTo>
                    <a:pt x="179" y="324"/>
                  </a:lnTo>
                  <a:lnTo>
                    <a:pt x="164" y="339"/>
                  </a:lnTo>
                  <a:lnTo>
                    <a:pt x="134" y="308"/>
                  </a:lnTo>
                  <a:lnTo>
                    <a:pt x="119" y="262"/>
                  </a:lnTo>
                  <a:lnTo>
                    <a:pt x="104" y="262"/>
                  </a:lnTo>
                  <a:lnTo>
                    <a:pt x="104" y="231"/>
                  </a:lnTo>
                  <a:lnTo>
                    <a:pt x="104" y="216"/>
                  </a:lnTo>
                  <a:lnTo>
                    <a:pt x="74" y="185"/>
                  </a:lnTo>
                  <a:lnTo>
                    <a:pt x="60" y="185"/>
                  </a:lnTo>
                  <a:lnTo>
                    <a:pt x="60" y="170"/>
                  </a:lnTo>
                  <a:lnTo>
                    <a:pt x="15" y="92"/>
                  </a:lnTo>
                  <a:lnTo>
                    <a:pt x="0" y="92"/>
                  </a:lnTo>
                  <a:lnTo>
                    <a:pt x="60" y="62"/>
                  </a:lnTo>
                  <a:lnTo>
                    <a:pt x="74" y="46"/>
                  </a:lnTo>
                  <a:lnTo>
                    <a:pt x="45" y="15"/>
                  </a:lnTo>
                  <a:lnTo>
                    <a:pt x="74" y="0"/>
                  </a:lnTo>
                  <a:lnTo>
                    <a:pt x="89" y="15"/>
                  </a:lnTo>
                  <a:lnTo>
                    <a:pt x="149" y="31"/>
                  </a:lnTo>
                  <a:lnTo>
                    <a:pt x="149" y="46"/>
                  </a:lnTo>
                  <a:lnTo>
                    <a:pt x="164" y="46"/>
                  </a:lnTo>
                  <a:lnTo>
                    <a:pt x="179" y="77"/>
                  </a:lnTo>
                  <a:lnTo>
                    <a:pt x="208" y="77"/>
                  </a:lnTo>
                  <a:lnTo>
                    <a:pt x="223" y="92"/>
                  </a:lnTo>
                  <a:lnTo>
                    <a:pt x="238" y="92"/>
                  </a:lnTo>
                  <a:lnTo>
                    <a:pt x="253" y="92"/>
                  </a:lnTo>
                  <a:lnTo>
                    <a:pt x="268" y="92"/>
                  </a:lnTo>
                  <a:lnTo>
                    <a:pt x="298" y="170"/>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88" name="Freeform 226"/>
            <p:cNvSpPr>
              <a:spLocks/>
            </p:cNvSpPr>
            <p:nvPr/>
          </p:nvSpPr>
          <p:spPr bwMode="auto">
            <a:xfrm>
              <a:off x="1628" y="1564"/>
              <a:ext cx="205" cy="245"/>
            </a:xfrm>
            <a:custGeom>
              <a:avLst/>
              <a:gdLst>
                <a:gd name="T0" fmla="*/ 5 w 478"/>
                <a:gd name="T1" fmla="*/ 1 h 646"/>
                <a:gd name="T2" fmla="*/ 3 w 478"/>
                <a:gd name="T3" fmla="*/ 2 h 646"/>
                <a:gd name="T4" fmla="*/ 3 w 478"/>
                <a:gd name="T5" fmla="*/ 3 h 646"/>
                <a:gd name="T6" fmla="*/ 3 w 478"/>
                <a:gd name="T7" fmla="*/ 3 h 646"/>
                <a:gd name="T8" fmla="*/ 1 w 478"/>
                <a:gd name="T9" fmla="*/ 5 h 646"/>
                <a:gd name="T10" fmla="*/ 1 w 478"/>
                <a:gd name="T11" fmla="*/ 5 h 646"/>
                <a:gd name="T12" fmla="*/ 0 w 478"/>
                <a:gd name="T13" fmla="*/ 5 h 646"/>
                <a:gd name="T14" fmla="*/ 1 w 478"/>
                <a:gd name="T15" fmla="*/ 6 h 646"/>
                <a:gd name="T16" fmla="*/ 0 w 478"/>
                <a:gd name="T17" fmla="*/ 7 h 646"/>
                <a:gd name="T18" fmla="*/ 1 w 478"/>
                <a:gd name="T19" fmla="*/ 8 h 646"/>
                <a:gd name="T20" fmla="*/ 2 w 478"/>
                <a:gd name="T21" fmla="*/ 8 h 646"/>
                <a:gd name="T22" fmla="*/ 3 w 478"/>
                <a:gd name="T23" fmla="*/ 7 h 646"/>
                <a:gd name="T24" fmla="*/ 3 w 478"/>
                <a:gd name="T25" fmla="*/ 8 h 646"/>
                <a:gd name="T26" fmla="*/ 4 w 478"/>
                <a:gd name="T27" fmla="*/ 11 h 646"/>
                <a:gd name="T28" fmla="*/ 6 w 478"/>
                <a:gd name="T29" fmla="*/ 13 h 646"/>
                <a:gd name="T30" fmla="*/ 6 w 478"/>
                <a:gd name="T31" fmla="*/ 13 h 646"/>
                <a:gd name="T32" fmla="*/ 8 w 478"/>
                <a:gd name="T33" fmla="*/ 13 h 646"/>
                <a:gd name="T34" fmla="*/ 8 w 478"/>
                <a:gd name="T35" fmla="*/ 11 h 646"/>
                <a:gd name="T36" fmla="*/ 8 w 478"/>
                <a:gd name="T37" fmla="*/ 10 h 646"/>
                <a:gd name="T38" fmla="*/ 9 w 478"/>
                <a:gd name="T39" fmla="*/ 9 h 646"/>
                <a:gd name="T40" fmla="*/ 11 w 478"/>
                <a:gd name="T41" fmla="*/ 8 h 646"/>
                <a:gd name="T42" fmla="*/ 12 w 478"/>
                <a:gd name="T43" fmla="*/ 7 h 646"/>
                <a:gd name="T44" fmla="*/ 12 w 478"/>
                <a:gd name="T45" fmla="*/ 6 h 646"/>
                <a:gd name="T46" fmla="*/ 11 w 478"/>
                <a:gd name="T47" fmla="*/ 5 h 646"/>
                <a:gd name="T48" fmla="*/ 13 w 478"/>
                <a:gd name="T49" fmla="*/ 5 h 646"/>
                <a:gd name="T50" fmla="*/ 14 w 478"/>
                <a:gd name="T51" fmla="*/ 6 h 646"/>
                <a:gd name="T52" fmla="*/ 14 w 478"/>
                <a:gd name="T53" fmla="*/ 6 h 646"/>
                <a:gd name="T54" fmla="*/ 15 w 478"/>
                <a:gd name="T55" fmla="*/ 7 h 646"/>
                <a:gd name="T56" fmla="*/ 15 w 478"/>
                <a:gd name="T57" fmla="*/ 6 h 646"/>
                <a:gd name="T58" fmla="*/ 15 w 478"/>
                <a:gd name="T59" fmla="*/ 5 h 646"/>
                <a:gd name="T60" fmla="*/ 16 w 478"/>
                <a:gd name="T61" fmla="*/ 3 h 646"/>
                <a:gd name="T62" fmla="*/ 15 w 478"/>
                <a:gd name="T63" fmla="*/ 4 h 646"/>
                <a:gd name="T64" fmla="*/ 13 w 478"/>
                <a:gd name="T65" fmla="*/ 4 h 646"/>
                <a:gd name="T66" fmla="*/ 13 w 478"/>
                <a:gd name="T67" fmla="*/ 5 h 646"/>
                <a:gd name="T68" fmla="*/ 12 w 478"/>
                <a:gd name="T69" fmla="*/ 5 h 646"/>
                <a:gd name="T70" fmla="*/ 11 w 478"/>
                <a:gd name="T71" fmla="*/ 5 h 646"/>
                <a:gd name="T72" fmla="*/ 9 w 478"/>
                <a:gd name="T73" fmla="*/ 5 h 646"/>
                <a:gd name="T74" fmla="*/ 6 w 478"/>
                <a:gd name="T75" fmla="*/ 4 h 646"/>
                <a:gd name="T76" fmla="*/ 6 w 478"/>
                <a:gd name="T77" fmla="*/ 3 h 6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78" h="646">
                  <a:moveTo>
                    <a:pt x="149" y="108"/>
                  </a:moveTo>
                  <a:lnTo>
                    <a:pt x="149" y="61"/>
                  </a:lnTo>
                  <a:lnTo>
                    <a:pt x="60" y="0"/>
                  </a:lnTo>
                  <a:lnTo>
                    <a:pt x="104" y="77"/>
                  </a:lnTo>
                  <a:lnTo>
                    <a:pt x="75" y="108"/>
                  </a:lnTo>
                  <a:lnTo>
                    <a:pt x="89" y="123"/>
                  </a:lnTo>
                  <a:lnTo>
                    <a:pt x="89" y="138"/>
                  </a:lnTo>
                  <a:lnTo>
                    <a:pt x="75" y="154"/>
                  </a:lnTo>
                  <a:lnTo>
                    <a:pt x="60" y="200"/>
                  </a:lnTo>
                  <a:lnTo>
                    <a:pt x="45" y="215"/>
                  </a:lnTo>
                  <a:lnTo>
                    <a:pt x="45" y="230"/>
                  </a:lnTo>
                  <a:lnTo>
                    <a:pt x="30" y="230"/>
                  </a:lnTo>
                  <a:lnTo>
                    <a:pt x="15" y="230"/>
                  </a:lnTo>
                  <a:lnTo>
                    <a:pt x="15" y="246"/>
                  </a:lnTo>
                  <a:lnTo>
                    <a:pt x="15" y="261"/>
                  </a:lnTo>
                  <a:lnTo>
                    <a:pt x="30" y="292"/>
                  </a:lnTo>
                  <a:lnTo>
                    <a:pt x="0" y="323"/>
                  </a:lnTo>
                  <a:lnTo>
                    <a:pt x="15" y="338"/>
                  </a:lnTo>
                  <a:lnTo>
                    <a:pt x="15" y="353"/>
                  </a:lnTo>
                  <a:lnTo>
                    <a:pt x="30" y="384"/>
                  </a:lnTo>
                  <a:lnTo>
                    <a:pt x="60" y="384"/>
                  </a:lnTo>
                  <a:lnTo>
                    <a:pt x="60" y="369"/>
                  </a:lnTo>
                  <a:lnTo>
                    <a:pt x="60" y="353"/>
                  </a:lnTo>
                  <a:lnTo>
                    <a:pt x="75" y="353"/>
                  </a:lnTo>
                  <a:lnTo>
                    <a:pt x="89" y="399"/>
                  </a:lnTo>
                  <a:lnTo>
                    <a:pt x="75" y="399"/>
                  </a:lnTo>
                  <a:lnTo>
                    <a:pt x="104" y="461"/>
                  </a:lnTo>
                  <a:lnTo>
                    <a:pt x="134" y="522"/>
                  </a:lnTo>
                  <a:lnTo>
                    <a:pt x="149" y="553"/>
                  </a:lnTo>
                  <a:lnTo>
                    <a:pt x="164" y="599"/>
                  </a:lnTo>
                  <a:lnTo>
                    <a:pt x="179" y="645"/>
                  </a:lnTo>
                  <a:lnTo>
                    <a:pt x="194" y="630"/>
                  </a:lnTo>
                  <a:lnTo>
                    <a:pt x="209" y="630"/>
                  </a:lnTo>
                  <a:lnTo>
                    <a:pt x="224" y="599"/>
                  </a:lnTo>
                  <a:lnTo>
                    <a:pt x="224" y="568"/>
                  </a:lnTo>
                  <a:lnTo>
                    <a:pt x="224" y="538"/>
                  </a:lnTo>
                  <a:lnTo>
                    <a:pt x="224" y="476"/>
                  </a:lnTo>
                  <a:lnTo>
                    <a:pt x="239" y="476"/>
                  </a:lnTo>
                  <a:lnTo>
                    <a:pt x="253" y="461"/>
                  </a:lnTo>
                  <a:lnTo>
                    <a:pt x="253" y="445"/>
                  </a:lnTo>
                  <a:lnTo>
                    <a:pt x="283" y="415"/>
                  </a:lnTo>
                  <a:lnTo>
                    <a:pt x="328" y="384"/>
                  </a:lnTo>
                  <a:lnTo>
                    <a:pt x="328" y="353"/>
                  </a:lnTo>
                  <a:lnTo>
                    <a:pt x="343" y="353"/>
                  </a:lnTo>
                  <a:lnTo>
                    <a:pt x="373" y="338"/>
                  </a:lnTo>
                  <a:lnTo>
                    <a:pt x="343" y="292"/>
                  </a:lnTo>
                  <a:lnTo>
                    <a:pt x="343" y="261"/>
                  </a:lnTo>
                  <a:lnTo>
                    <a:pt x="328" y="246"/>
                  </a:lnTo>
                  <a:lnTo>
                    <a:pt x="373" y="246"/>
                  </a:lnTo>
                  <a:lnTo>
                    <a:pt x="373" y="261"/>
                  </a:lnTo>
                  <a:lnTo>
                    <a:pt x="417" y="261"/>
                  </a:lnTo>
                  <a:lnTo>
                    <a:pt x="417" y="292"/>
                  </a:lnTo>
                  <a:lnTo>
                    <a:pt x="402" y="292"/>
                  </a:lnTo>
                  <a:lnTo>
                    <a:pt x="417" y="307"/>
                  </a:lnTo>
                  <a:lnTo>
                    <a:pt x="417" y="338"/>
                  </a:lnTo>
                  <a:lnTo>
                    <a:pt x="432" y="338"/>
                  </a:lnTo>
                  <a:lnTo>
                    <a:pt x="432" y="292"/>
                  </a:lnTo>
                  <a:lnTo>
                    <a:pt x="447" y="292"/>
                  </a:lnTo>
                  <a:lnTo>
                    <a:pt x="447" y="246"/>
                  </a:lnTo>
                  <a:lnTo>
                    <a:pt x="462" y="230"/>
                  </a:lnTo>
                  <a:lnTo>
                    <a:pt x="477" y="184"/>
                  </a:lnTo>
                  <a:lnTo>
                    <a:pt x="477" y="169"/>
                  </a:lnTo>
                  <a:lnTo>
                    <a:pt x="462" y="169"/>
                  </a:lnTo>
                  <a:lnTo>
                    <a:pt x="447" y="184"/>
                  </a:lnTo>
                  <a:lnTo>
                    <a:pt x="432" y="169"/>
                  </a:lnTo>
                  <a:lnTo>
                    <a:pt x="388" y="200"/>
                  </a:lnTo>
                  <a:lnTo>
                    <a:pt x="388" y="215"/>
                  </a:lnTo>
                  <a:lnTo>
                    <a:pt x="388" y="230"/>
                  </a:lnTo>
                  <a:lnTo>
                    <a:pt x="343" y="230"/>
                  </a:lnTo>
                  <a:lnTo>
                    <a:pt x="343" y="215"/>
                  </a:lnTo>
                  <a:lnTo>
                    <a:pt x="328" y="200"/>
                  </a:lnTo>
                  <a:lnTo>
                    <a:pt x="328" y="215"/>
                  </a:lnTo>
                  <a:lnTo>
                    <a:pt x="328" y="230"/>
                  </a:lnTo>
                  <a:lnTo>
                    <a:pt x="283" y="246"/>
                  </a:lnTo>
                  <a:lnTo>
                    <a:pt x="239" y="230"/>
                  </a:lnTo>
                  <a:lnTo>
                    <a:pt x="194" y="200"/>
                  </a:lnTo>
                  <a:lnTo>
                    <a:pt x="194" y="169"/>
                  </a:lnTo>
                  <a:lnTo>
                    <a:pt x="164" y="154"/>
                  </a:lnTo>
                  <a:lnTo>
                    <a:pt x="149" y="108"/>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89" name="Freeform 227"/>
            <p:cNvSpPr>
              <a:spLocks/>
            </p:cNvSpPr>
            <p:nvPr/>
          </p:nvSpPr>
          <p:spPr bwMode="auto">
            <a:xfrm>
              <a:off x="1429" y="1564"/>
              <a:ext cx="153" cy="117"/>
            </a:xfrm>
            <a:custGeom>
              <a:avLst/>
              <a:gdLst>
                <a:gd name="T0" fmla="*/ 0 w 358"/>
                <a:gd name="T1" fmla="*/ 0 h 308"/>
                <a:gd name="T2" fmla="*/ 0 w 358"/>
                <a:gd name="T3" fmla="*/ 0 h 308"/>
                <a:gd name="T4" fmla="*/ 0 w 358"/>
                <a:gd name="T5" fmla="*/ 1 h 308"/>
                <a:gd name="T6" fmla="*/ 1 w 358"/>
                <a:gd name="T7" fmla="*/ 1 h 308"/>
                <a:gd name="T8" fmla="*/ 1 w 358"/>
                <a:gd name="T9" fmla="*/ 2 h 308"/>
                <a:gd name="T10" fmla="*/ 1 w 358"/>
                <a:gd name="T11" fmla="*/ 2 h 308"/>
                <a:gd name="T12" fmla="*/ 1 w 358"/>
                <a:gd name="T13" fmla="*/ 3 h 308"/>
                <a:gd name="T14" fmla="*/ 3 w 358"/>
                <a:gd name="T15" fmla="*/ 3 h 308"/>
                <a:gd name="T16" fmla="*/ 3 w 358"/>
                <a:gd name="T17" fmla="*/ 4 h 308"/>
                <a:gd name="T18" fmla="*/ 4 w 358"/>
                <a:gd name="T19" fmla="*/ 4 h 308"/>
                <a:gd name="T20" fmla="*/ 6 w 358"/>
                <a:gd name="T21" fmla="*/ 5 h 308"/>
                <a:gd name="T22" fmla="*/ 8 w 358"/>
                <a:gd name="T23" fmla="*/ 6 h 308"/>
                <a:gd name="T24" fmla="*/ 8 w 358"/>
                <a:gd name="T25" fmla="*/ 5 h 308"/>
                <a:gd name="T26" fmla="*/ 9 w 358"/>
                <a:gd name="T27" fmla="*/ 5 h 308"/>
                <a:gd name="T28" fmla="*/ 9 w 358"/>
                <a:gd name="T29" fmla="*/ 6 h 308"/>
                <a:gd name="T30" fmla="*/ 11 w 358"/>
                <a:gd name="T31" fmla="*/ 6 h 308"/>
                <a:gd name="T32" fmla="*/ 11 w 358"/>
                <a:gd name="T33" fmla="*/ 6 h 308"/>
                <a:gd name="T34" fmla="*/ 12 w 358"/>
                <a:gd name="T35" fmla="*/ 5 h 308"/>
                <a:gd name="T36" fmla="*/ 11 w 358"/>
                <a:gd name="T37" fmla="*/ 5 h 308"/>
                <a:gd name="T38" fmla="*/ 11 w 358"/>
                <a:gd name="T39" fmla="*/ 5 h 308"/>
                <a:gd name="T40" fmla="*/ 10 w 358"/>
                <a:gd name="T41" fmla="*/ 4 h 308"/>
                <a:gd name="T42" fmla="*/ 11 w 358"/>
                <a:gd name="T43" fmla="*/ 3 h 308"/>
                <a:gd name="T44" fmla="*/ 11 w 358"/>
                <a:gd name="T45" fmla="*/ 3 h 308"/>
                <a:gd name="T46" fmla="*/ 10 w 358"/>
                <a:gd name="T47" fmla="*/ 3 h 308"/>
                <a:gd name="T48" fmla="*/ 10 w 358"/>
                <a:gd name="T49" fmla="*/ 3 h 308"/>
                <a:gd name="T50" fmla="*/ 10 w 358"/>
                <a:gd name="T51" fmla="*/ 2 h 308"/>
                <a:gd name="T52" fmla="*/ 10 w 358"/>
                <a:gd name="T53" fmla="*/ 1 h 308"/>
                <a:gd name="T54" fmla="*/ 10 w 358"/>
                <a:gd name="T55" fmla="*/ 1 h 308"/>
                <a:gd name="T56" fmla="*/ 7 w 358"/>
                <a:gd name="T57" fmla="*/ 0 h 308"/>
                <a:gd name="T58" fmla="*/ 6 w 358"/>
                <a:gd name="T59" fmla="*/ 0 h 308"/>
                <a:gd name="T60" fmla="*/ 6 w 358"/>
                <a:gd name="T61" fmla="*/ 1 h 308"/>
                <a:gd name="T62" fmla="*/ 6 w 358"/>
                <a:gd name="T63" fmla="*/ 1 h 308"/>
                <a:gd name="T64" fmla="*/ 5 w 358"/>
                <a:gd name="T65" fmla="*/ 1 h 308"/>
                <a:gd name="T66" fmla="*/ 4 w 358"/>
                <a:gd name="T67" fmla="*/ 1 h 308"/>
                <a:gd name="T68" fmla="*/ 3 w 358"/>
                <a:gd name="T69" fmla="*/ 1 h 308"/>
                <a:gd name="T70" fmla="*/ 3 w 358"/>
                <a:gd name="T71" fmla="*/ 0 h 308"/>
                <a:gd name="T72" fmla="*/ 1 w 358"/>
                <a:gd name="T73" fmla="*/ 0 h 308"/>
                <a:gd name="T74" fmla="*/ 0 w 358"/>
                <a:gd name="T75" fmla="*/ 0 h 3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8" h="308">
                  <a:moveTo>
                    <a:pt x="15" y="0"/>
                  </a:moveTo>
                  <a:lnTo>
                    <a:pt x="0" y="15"/>
                  </a:lnTo>
                  <a:lnTo>
                    <a:pt x="15" y="46"/>
                  </a:lnTo>
                  <a:lnTo>
                    <a:pt x="30" y="61"/>
                  </a:lnTo>
                  <a:lnTo>
                    <a:pt x="45" y="77"/>
                  </a:lnTo>
                  <a:lnTo>
                    <a:pt x="45" y="92"/>
                  </a:lnTo>
                  <a:lnTo>
                    <a:pt x="45" y="123"/>
                  </a:lnTo>
                  <a:lnTo>
                    <a:pt x="74" y="154"/>
                  </a:lnTo>
                  <a:lnTo>
                    <a:pt x="104" y="200"/>
                  </a:lnTo>
                  <a:lnTo>
                    <a:pt x="134" y="200"/>
                  </a:lnTo>
                  <a:lnTo>
                    <a:pt x="164" y="246"/>
                  </a:lnTo>
                  <a:lnTo>
                    <a:pt x="223" y="276"/>
                  </a:lnTo>
                  <a:lnTo>
                    <a:pt x="238" y="261"/>
                  </a:lnTo>
                  <a:lnTo>
                    <a:pt x="253" y="261"/>
                  </a:lnTo>
                  <a:lnTo>
                    <a:pt x="268" y="292"/>
                  </a:lnTo>
                  <a:lnTo>
                    <a:pt x="327" y="307"/>
                  </a:lnTo>
                  <a:lnTo>
                    <a:pt x="342" y="276"/>
                  </a:lnTo>
                  <a:lnTo>
                    <a:pt x="357" y="261"/>
                  </a:lnTo>
                  <a:lnTo>
                    <a:pt x="342" y="246"/>
                  </a:lnTo>
                  <a:lnTo>
                    <a:pt x="327" y="215"/>
                  </a:lnTo>
                  <a:lnTo>
                    <a:pt x="312" y="184"/>
                  </a:lnTo>
                  <a:lnTo>
                    <a:pt x="327" y="169"/>
                  </a:lnTo>
                  <a:lnTo>
                    <a:pt x="327" y="154"/>
                  </a:lnTo>
                  <a:lnTo>
                    <a:pt x="312" y="154"/>
                  </a:lnTo>
                  <a:lnTo>
                    <a:pt x="298" y="123"/>
                  </a:lnTo>
                  <a:lnTo>
                    <a:pt x="298" y="92"/>
                  </a:lnTo>
                  <a:lnTo>
                    <a:pt x="298" y="61"/>
                  </a:lnTo>
                  <a:lnTo>
                    <a:pt x="298" y="46"/>
                  </a:lnTo>
                  <a:lnTo>
                    <a:pt x="208" y="15"/>
                  </a:lnTo>
                  <a:lnTo>
                    <a:pt x="193" y="15"/>
                  </a:lnTo>
                  <a:lnTo>
                    <a:pt x="179" y="31"/>
                  </a:lnTo>
                  <a:lnTo>
                    <a:pt x="179" y="46"/>
                  </a:lnTo>
                  <a:lnTo>
                    <a:pt x="149" y="61"/>
                  </a:lnTo>
                  <a:lnTo>
                    <a:pt x="119" y="61"/>
                  </a:lnTo>
                  <a:lnTo>
                    <a:pt x="89" y="31"/>
                  </a:lnTo>
                  <a:lnTo>
                    <a:pt x="74" y="0"/>
                  </a:lnTo>
                  <a:lnTo>
                    <a:pt x="30" y="15"/>
                  </a:lnTo>
                  <a:lnTo>
                    <a:pt x="15"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90" name="Line 228"/>
            <p:cNvSpPr>
              <a:spLocks noChangeShapeType="1"/>
            </p:cNvSpPr>
            <p:nvPr/>
          </p:nvSpPr>
          <p:spPr bwMode="auto">
            <a:xfrm>
              <a:off x="1499" y="1733"/>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91" name="Line 229"/>
            <p:cNvSpPr>
              <a:spLocks noChangeShapeType="1"/>
            </p:cNvSpPr>
            <p:nvPr/>
          </p:nvSpPr>
          <p:spPr bwMode="auto">
            <a:xfrm flipV="1">
              <a:off x="1506" y="1727"/>
              <a:ext cx="12"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92" name="Line 230"/>
            <p:cNvSpPr>
              <a:spLocks noChangeShapeType="1"/>
            </p:cNvSpPr>
            <p:nvPr/>
          </p:nvSpPr>
          <p:spPr bwMode="auto">
            <a:xfrm flipV="1">
              <a:off x="1518" y="1715"/>
              <a:ext cx="6"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93" name="Line 231"/>
            <p:cNvSpPr>
              <a:spLocks noChangeShapeType="1"/>
            </p:cNvSpPr>
            <p:nvPr/>
          </p:nvSpPr>
          <p:spPr bwMode="auto">
            <a:xfrm flipV="1">
              <a:off x="1524" y="1710"/>
              <a:ext cx="7" cy="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94" name="Line 232"/>
            <p:cNvSpPr>
              <a:spLocks noChangeShapeType="1"/>
            </p:cNvSpPr>
            <p:nvPr/>
          </p:nvSpPr>
          <p:spPr bwMode="auto">
            <a:xfrm flipH="1" flipV="1">
              <a:off x="1524" y="1703"/>
              <a:ext cx="7"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95" name="Line 233"/>
            <p:cNvSpPr>
              <a:spLocks noChangeShapeType="1"/>
            </p:cNvSpPr>
            <p:nvPr/>
          </p:nvSpPr>
          <p:spPr bwMode="auto">
            <a:xfrm flipH="1">
              <a:off x="1518" y="1704"/>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96" name="Line 234"/>
            <p:cNvSpPr>
              <a:spLocks noChangeShapeType="1"/>
            </p:cNvSpPr>
            <p:nvPr/>
          </p:nvSpPr>
          <p:spPr bwMode="auto">
            <a:xfrm flipH="1">
              <a:off x="1506" y="1698"/>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97" name="Line 235"/>
            <p:cNvSpPr>
              <a:spLocks noChangeShapeType="1"/>
            </p:cNvSpPr>
            <p:nvPr/>
          </p:nvSpPr>
          <p:spPr bwMode="auto">
            <a:xfrm>
              <a:off x="1512" y="1733"/>
              <a:ext cx="0"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98" name="Line 236"/>
            <p:cNvSpPr>
              <a:spLocks noChangeShapeType="1"/>
            </p:cNvSpPr>
            <p:nvPr/>
          </p:nvSpPr>
          <p:spPr bwMode="auto">
            <a:xfrm>
              <a:off x="1512" y="1739"/>
              <a:ext cx="6" cy="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99" name="Freeform 237"/>
            <p:cNvSpPr>
              <a:spLocks/>
            </p:cNvSpPr>
            <p:nvPr/>
          </p:nvSpPr>
          <p:spPr bwMode="auto">
            <a:xfrm>
              <a:off x="1512" y="1680"/>
              <a:ext cx="45" cy="65"/>
            </a:xfrm>
            <a:custGeom>
              <a:avLst/>
              <a:gdLst>
                <a:gd name="T0" fmla="*/ 2 w 106"/>
                <a:gd name="T1" fmla="*/ 0 h 170"/>
                <a:gd name="T2" fmla="*/ 1 w 106"/>
                <a:gd name="T3" fmla="*/ 1 h 170"/>
                <a:gd name="T4" fmla="*/ 1 w 106"/>
                <a:gd name="T5" fmla="*/ 1 h 170"/>
                <a:gd name="T6" fmla="*/ 1 w 106"/>
                <a:gd name="T7" fmla="*/ 2 h 170"/>
                <a:gd name="T8" fmla="*/ 0 w 106"/>
                <a:gd name="T9" fmla="*/ 3 h 170"/>
                <a:gd name="T10" fmla="*/ 0 w 106"/>
                <a:gd name="T11" fmla="*/ 4 h 170"/>
                <a:gd name="T12" fmla="*/ 1 w 106"/>
                <a:gd name="T13" fmla="*/ 4 h 170"/>
                <a:gd name="T14" fmla="*/ 1 w 106"/>
                <a:gd name="T15" fmla="*/ 3 h 170"/>
                <a:gd name="T16" fmla="*/ 2 w 106"/>
                <a:gd name="T17" fmla="*/ 3 h 170"/>
                <a:gd name="T18" fmla="*/ 3 w 106"/>
                <a:gd name="T19" fmla="*/ 3 h 170"/>
                <a:gd name="T20" fmla="*/ 3 w 106"/>
                <a:gd name="T21" fmla="*/ 3 h 170"/>
                <a:gd name="T22" fmla="*/ 3 w 106"/>
                <a:gd name="T23" fmla="*/ 2 h 170"/>
                <a:gd name="T24" fmla="*/ 3 w 106"/>
                <a:gd name="T25" fmla="*/ 2 h 170"/>
                <a:gd name="T26" fmla="*/ 3 w 106"/>
                <a:gd name="T27" fmla="*/ 1 h 170"/>
                <a:gd name="T28" fmla="*/ 3 w 106"/>
                <a:gd name="T29" fmla="*/ 0 h 170"/>
                <a:gd name="T30" fmla="*/ 3 w 106"/>
                <a:gd name="T31" fmla="*/ 0 h 170"/>
                <a:gd name="T32" fmla="*/ 2 w 106"/>
                <a:gd name="T33" fmla="*/ 0 h 1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170">
                  <a:moveTo>
                    <a:pt x="60" y="0"/>
                  </a:moveTo>
                  <a:lnTo>
                    <a:pt x="30" y="46"/>
                  </a:lnTo>
                  <a:lnTo>
                    <a:pt x="45" y="61"/>
                  </a:lnTo>
                  <a:lnTo>
                    <a:pt x="45" y="92"/>
                  </a:lnTo>
                  <a:lnTo>
                    <a:pt x="0" y="138"/>
                  </a:lnTo>
                  <a:lnTo>
                    <a:pt x="15" y="169"/>
                  </a:lnTo>
                  <a:lnTo>
                    <a:pt x="45" y="169"/>
                  </a:lnTo>
                  <a:lnTo>
                    <a:pt x="45" y="154"/>
                  </a:lnTo>
                  <a:lnTo>
                    <a:pt x="60" y="154"/>
                  </a:lnTo>
                  <a:lnTo>
                    <a:pt x="75" y="123"/>
                  </a:lnTo>
                  <a:lnTo>
                    <a:pt x="90" y="123"/>
                  </a:lnTo>
                  <a:lnTo>
                    <a:pt x="90" y="108"/>
                  </a:lnTo>
                  <a:lnTo>
                    <a:pt x="105" y="77"/>
                  </a:lnTo>
                  <a:lnTo>
                    <a:pt x="105" y="46"/>
                  </a:lnTo>
                  <a:lnTo>
                    <a:pt x="90" y="15"/>
                  </a:lnTo>
                  <a:lnTo>
                    <a:pt x="75" y="15"/>
                  </a:lnTo>
                  <a:lnTo>
                    <a:pt x="60"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00" name="Freeform 238"/>
            <p:cNvSpPr>
              <a:spLocks/>
            </p:cNvSpPr>
            <p:nvPr/>
          </p:nvSpPr>
          <p:spPr bwMode="auto">
            <a:xfrm>
              <a:off x="1506" y="1674"/>
              <a:ext cx="32" cy="25"/>
            </a:xfrm>
            <a:custGeom>
              <a:avLst/>
              <a:gdLst>
                <a:gd name="T0" fmla="*/ 0 w 75"/>
                <a:gd name="T1" fmla="*/ 1 h 63"/>
                <a:gd name="T2" fmla="*/ 0 w 75"/>
                <a:gd name="T3" fmla="*/ 2 h 63"/>
                <a:gd name="T4" fmla="*/ 1 w 75"/>
                <a:gd name="T5" fmla="*/ 2 h 63"/>
                <a:gd name="T6" fmla="*/ 3 w 75"/>
                <a:gd name="T7" fmla="*/ 0 h 63"/>
                <a:gd name="T8" fmla="*/ 3 w 75"/>
                <a:gd name="T9" fmla="*/ 0 h 63"/>
                <a:gd name="T10" fmla="*/ 2 w 75"/>
                <a:gd name="T11" fmla="*/ 0 h 63"/>
                <a:gd name="T12" fmla="*/ 1 w 75"/>
                <a:gd name="T13" fmla="*/ 1 h 63"/>
                <a:gd name="T14" fmla="*/ 0 w 75"/>
                <a:gd name="T15" fmla="*/ 1 h 63"/>
                <a:gd name="T16" fmla="*/ 0 w 75"/>
                <a:gd name="T17" fmla="*/ 1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63">
                  <a:moveTo>
                    <a:pt x="0" y="47"/>
                  </a:moveTo>
                  <a:lnTo>
                    <a:pt x="0" y="62"/>
                  </a:lnTo>
                  <a:lnTo>
                    <a:pt x="44" y="62"/>
                  </a:lnTo>
                  <a:lnTo>
                    <a:pt x="74" y="16"/>
                  </a:lnTo>
                  <a:lnTo>
                    <a:pt x="74" y="0"/>
                  </a:lnTo>
                  <a:lnTo>
                    <a:pt x="59" y="0"/>
                  </a:lnTo>
                  <a:lnTo>
                    <a:pt x="30" y="31"/>
                  </a:lnTo>
                  <a:lnTo>
                    <a:pt x="15" y="31"/>
                  </a:lnTo>
                  <a:lnTo>
                    <a:pt x="0" y="47"/>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01" name="Freeform 239"/>
            <p:cNvSpPr>
              <a:spLocks/>
            </p:cNvSpPr>
            <p:nvPr/>
          </p:nvSpPr>
          <p:spPr bwMode="auto">
            <a:xfrm>
              <a:off x="1531" y="1668"/>
              <a:ext cx="7"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16"/>
                  </a:moveTo>
                  <a:lnTo>
                    <a:pt x="16" y="16"/>
                  </a:lnTo>
                  <a:lnTo>
                    <a:pt x="16" y="0"/>
                  </a:lnTo>
                  <a:lnTo>
                    <a:pt x="0" y="16"/>
                  </a:lnTo>
                </a:path>
              </a:pathLst>
            </a:custGeom>
            <a:solidFill>
              <a:srgbClr val="00FF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02" name="Freeform 240"/>
            <p:cNvSpPr>
              <a:spLocks/>
            </p:cNvSpPr>
            <p:nvPr/>
          </p:nvSpPr>
          <p:spPr bwMode="auto">
            <a:xfrm>
              <a:off x="1493" y="1674"/>
              <a:ext cx="7" cy="18"/>
            </a:xfrm>
            <a:custGeom>
              <a:avLst/>
              <a:gdLst>
                <a:gd name="T0" fmla="*/ 0 w 17"/>
                <a:gd name="T1" fmla="*/ 1 h 47"/>
                <a:gd name="T2" fmla="*/ 0 w 17"/>
                <a:gd name="T3" fmla="*/ 1 h 47"/>
                <a:gd name="T4" fmla="*/ 0 w 17"/>
                <a:gd name="T5" fmla="*/ 0 h 47"/>
                <a:gd name="T6" fmla="*/ 0 w 17"/>
                <a:gd name="T7" fmla="*/ 0 h 47"/>
                <a:gd name="T8" fmla="*/ 0 w 17"/>
                <a:gd name="T9" fmla="*/ 0 h 47"/>
                <a:gd name="T10" fmla="*/ 0 w 17"/>
                <a:gd name="T11" fmla="*/ 1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7">
                  <a:moveTo>
                    <a:pt x="0" y="31"/>
                  </a:moveTo>
                  <a:lnTo>
                    <a:pt x="16" y="46"/>
                  </a:lnTo>
                  <a:lnTo>
                    <a:pt x="16" y="15"/>
                  </a:lnTo>
                  <a:lnTo>
                    <a:pt x="16" y="0"/>
                  </a:lnTo>
                  <a:lnTo>
                    <a:pt x="0" y="15"/>
                  </a:lnTo>
                  <a:lnTo>
                    <a:pt x="0" y="31"/>
                  </a:lnTo>
                </a:path>
              </a:pathLst>
            </a:custGeom>
            <a:solidFill>
              <a:srgbClr val="FFFF0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GB" smtClean="0">
                <a:solidFill>
                  <a:srgbClr val="FFFFFF"/>
                </a:solidFill>
                <a:latin typeface="Arial"/>
                <a:cs typeface="Arial"/>
              </a:endParaRPr>
            </a:p>
          </p:txBody>
        </p:sp>
        <p:sp>
          <p:nvSpPr>
            <p:cNvPr id="97903" name="Line 241"/>
            <p:cNvSpPr>
              <a:spLocks noChangeShapeType="1"/>
            </p:cNvSpPr>
            <p:nvPr/>
          </p:nvSpPr>
          <p:spPr bwMode="auto">
            <a:xfrm>
              <a:off x="1506" y="1698"/>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04" name="Line 242"/>
            <p:cNvSpPr>
              <a:spLocks noChangeShapeType="1"/>
            </p:cNvSpPr>
            <p:nvPr/>
          </p:nvSpPr>
          <p:spPr bwMode="auto">
            <a:xfrm flipH="1" flipV="1">
              <a:off x="1499" y="1692"/>
              <a:ext cx="7"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05" name="Line 243"/>
            <p:cNvSpPr>
              <a:spLocks noChangeShapeType="1"/>
            </p:cNvSpPr>
            <p:nvPr/>
          </p:nvSpPr>
          <p:spPr bwMode="auto">
            <a:xfrm>
              <a:off x="1531" y="1692"/>
              <a:ext cx="0"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06" name="Line 244"/>
            <p:cNvSpPr>
              <a:spLocks noChangeShapeType="1"/>
            </p:cNvSpPr>
            <p:nvPr/>
          </p:nvSpPr>
          <p:spPr bwMode="auto">
            <a:xfrm>
              <a:off x="1538" y="1680"/>
              <a:ext cx="0"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07" name="Line 245"/>
            <p:cNvSpPr>
              <a:spLocks noChangeShapeType="1"/>
            </p:cNvSpPr>
            <p:nvPr/>
          </p:nvSpPr>
          <p:spPr bwMode="auto">
            <a:xfrm>
              <a:off x="1531" y="1686"/>
              <a:ext cx="0"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08" name="Freeform 246"/>
            <p:cNvSpPr>
              <a:spLocks/>
            </p:cNvSpPr>
            <p:nvPr/>
          </p:nvSpPr>
          <p:spPr bwMode="auto">
            <a:xfrm>
              <a:off x="1774" y="1640"/>
              <a:ext cx="20" cy="12"/>
            </a:xfrm>
            <a:custGeom>
              <a:avLst/>
              <a:gdLst>
                <a:gd name="T0" fmla="*/ 0 w 46"/>
                <a:gd name="T1" fmla="*/ 0 h 32"/>
                <a:gd name="T2" fmla="*/ 0 w 46"/>
                <a:gd name="T3" fmla="*/ 0 h 32"/>
                <a:gd name="T4" fmla="*/ 0 w 46"/>
                <a:gd name="T5" fmla="*/ 1 h 32"/>
                <a:gd name="T6" fmla="*/ 2 w 46"/>
                <a:gd name="T7" fmla="*/ 1 h 32"/>
                <a:gd name="T8" fmla="*/ 2 w 46"/>
                <a:gd name="T9" fmla="*/ 0 h 32"/>
                <a:gd name="T10" fmla="*/ 2 w 46"/>
                <a:gd name="T11" fmla="*/ 0 h 32"/>
                <a:gd name="T12" fmla="*/ 0 w 46"/>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2">
                  <a:moveTo>
                    <a:pt x="15" y="16"/>
                  </a:moveTo>
                  <a:lnTo>
                    <a:pt x="0" y="16"/>
                  </a:lnTo>
                  <a:lnTo>
                    <a:pt x="0" y="31"/>
                  </a:lnTo>
                  <a:lnTo>
                    <a:pt x="45" y="31"/>
                  </a:lnTo>
                  <a:lnTo>
                    <a:pt x="45" y="16"/>
                  </a:lnTo>
                  <a:lnTo>
                    <a:pt x="45" y="0"/>
                  </a:lnTo>
                  <a:lnTo>
                    <a:pt x="15" y="16"/>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09" name="Freeform 247"/>
            <p:cNvSpPr>
              <a:spLocks/>
            </p:cNvSpPr>
            <p:nvPr/>
          </p:nvSpPr>
          <p:spPr bwMode="auto">
            <a:xfrm>
              <a:off x="1557" y="1558"/>
              <a:ext cx="97" cy="88"/>
            </a:xfrm>
            <a:custGeom>
              <a:avLst/>
              <a:gdLst>
                <a:gd name="T0" fmla="*/ 0 w 225"/>
                <a:gd name="T1" fmla="*/ 2 h 232"/>
                <a:gd name="T2" fmla="*/ 0 w 225"/>
                <a:gd name="T3" fmla="*/ 2 h 232"/>
                <a:gd name="T4" fmla="*/ 0 w 225"/>
                <a:gd name="T5" fmla="*/ 3 h 232"/>
                <a:gd name="T6" fmla="*/ 0 w 225"/>
                <a:gd name="T7" fmla="*/ 3 h 232"/>
                <a:gd name="T8" fmla="*/ 1 w 225"/>
                <a:gd name="T9" fmla="*/ 3 h 232"/>
                <a:gd name="T10" fmla="*/ 1 w 225"/>
                <a:gd name="T11" fmla="*/ 4 h 232"/>
                <a:gd name="T12" fmla="*/ 0 w 225"/>
                <a:gd name="T13" fmla="*/ 4 h 232"/>
                <a:gd name="T14" fmla="*/ 1 w 225"/>
                <a:gd name="T15" fmla="*/ 5 h 232"/>
                <a:gd name="T16" fmla="*/ 3 w 225"/>
                <a:gd name="T17" fmla="*/ 5 h 232"/>
                <a:gd name="T18" fmla="*/ 3 w 225"/>
                <a:gd name="T19" fmla="*/ 4 h 232"/>
                <a:gd name="T20" fmla="*/ 3 w 225"/>
                <a:gd name="T21" fmla="*/ 4 h 232"/>
                <a:gd name="T22" fmla="*/ 4 w 225"/>
                <a:gd name="T23" fmla="*/ 4 h 232"/>
                <a:gd name="T24" fmla="*/ 5 w 225"/>
                <a:gd name="T25" fmla="*/ 3 h 232"/>
                <a:gd name="T26" fmla="*/ 5 w 225"/>
                <a:gd name="T27" fmla="*/ 3 h 232"/>
                <a:gd name="T28" fmla="*/ 6 w 225"/>
                <a:gd name="T29" fmla="*/ 3 h 232"/>
                <a:gd name="T30" fmla="*/ 6 w 225"/>
                <a:gd name="T31" fmla="*/ 2 h 232"/>
                <a:gd name="T32" fmla="*/ 6 w 225"/>
                <a:gd name="T33" fmla="*/ 2 h 232"/>
                <a:gd name="T34" fmla="*/ 6 w 225"/>
                <a:gd name="T35" fmla="*/ 2 h 232"/>
                <a:gd name="T36" fmla="*/ 6 w 225"/>
                <a:gd name="T37" fmla="*/ 1 h 232"/>
                <a:gd name="T38" fmla="*/ 7 w 225"/>
                <a:gd name="T39" fmla="*/ 1 h 232"/>
                <a:gd name="T40" fmla="*/ 7 w 225"/>
                <a:gd name="T41" fmla="*/ 1 h 232"/>
                <a:gd name="T42" fmla="*/ 8 w 225"/>
                <a:gd name="T43" fmla="*/ 0 h 232"/>
                <a:gd name="T44" fmla="*/ 7 w 225"/>
                <a:gd name="T45" fmla="*/ 0 h 232"/>
                <a:gd name="T46" fmla="*/ 6 w 225"/>
                <a:gd name="T47" fmla="*/ 1 h 232"/>
                <a:gd name="T48" fmla="*/ 6 w 225"/>
                <a:gd name="T49" fmla="*/ 0 h 232"/>
                <a:gd name="T50" fmla="*/ 5 w 225"/>
                <a:gd name="T51" fmla="*/ 0 h 232"/>
                <a:gd name="T52" fmla="*/ 5 w 225"/>
                <a:gd name="T53" fmla="*/ 0 h 232"/>
                <a:gd name="T54" fmla="*/ 3 w 225"/>
                <a:gd name="T55" fmla="*/ 1 h 232"/>
                <a:gd name="T56" fmla="*/ 3 w 225"/>
                <a:gd name="T57" fmla="*/ 1 h 232"/>
                <a:gd name="T58" fmla="*/ 2 w 225"/>
                <a:gd name="T59" fmla="*/ 1 h 232"/>
                <a:gd name="T60" fmla="*/ 1 w 225"/>
                <a:gd name="T61" fmla="*/ 1 h 232"/>
                <a:gd name="T62" fmla="*/ 1 w 225"/>
                <a:gd name="T63" fmla="*/ 2 h 232"/>
                <a:gd name="T64" fmla="*/ 0 w 225"/>
                <a:gd name="T65" fmla="*/ 2 h 2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232">
                  <a:moveTo>
                    <a:pt x="0" y="77"/>
                  </a:moveTo>
                  <a:lnTo>
                    <a:pt x="0" y="108"/>
                  </a:lnTo>
                  <a:lnTo>
                    <a:pt x="0" y="139"/>
                  </a:lnTo>
                  <a:lnTo>
                    <a:pt x="15" y="169"/>
                  </a:lnTo>
                  <a:lnTo>
                    <a:pt x="30" y="169"/>
                  </a:lnTo>
                  <a:lnTo>
                    <a:pt x="30" y="185"/>
                  </a:lnTo>
                  <a:lnTo>
                    <a:pt x="15" y="200"/>
                  </a:lnTo>
                  <a:lnTo>
                    <a:pt x="30" y="231"/>
                  </a:lnTo>
                  <a:lnTo>
                    <a:pt x="74" y="216"/>
                  </a:lnTo>
                  <a:lnTo>
                    <a:pt x="89" y="200"/>
                  </a:lnTo>
                  <a:lnTo>
                    <a:pt x="104" y="185"/>
                  </a:lnTo>
                  <a:lnTo>
                    <a:pt x="119" y="185"/>
                  </a:lnTo>
                  <a:lnTo>
                    <a:pt x="134" y="169"/>
                  </a:lnTo>
                  <a:lnTo>
                    <a:pt x="149" y="139"/>
                  </a:lnTo>
                  <a:lnTo>
                    <a:pt x="164" y="123"/>
                  </a:lnTo>
                  <a:lnTo>
                    <a:pt x="164" y="108"/>
                  </a:lnTo>
                  <a:lnTo>
                    <a:pt x="164" y="92"/>
                  </a:lnTo>
                  <a:lnTo>
                    <a:pt x="178" y="77"/>
                  </a:lnTo>
                  <a:lnTo>
                    <a:pt x="164" y="46"/>
                  </a:lnTo>
                  <a:lnTo>
                    <a:pt x="193" y="31"/>
                  </a:lnTo>
                  <a:lnTo>
                    <a:pt x="208" y="31"/>
                  </a:lnTo>
                  <a:lnTo>
                    <a:pt x="224" y="15"/>
                  </a:lnTo>
                  <a:lnTo>
                    <a:pt x="193" y="15"/>
                  </a:lnTo>
                  <a:lnTo>
                    <a:pt x="178" y="31"/>
                  </a:lnTo>
                  <a:lnTo>
                    <a:pt x="164" y="15"/>
                  </a:lnTo>
                  <a:lnTo>
                    <a:pt x="149" y="0"/>
                  </a:lnTo>
                  <a:lnTo>
                    <a:pt x="134" y="15"/>
                  </a:lnTo>
                  <a:lnTo>
                    <a:pt x="104" y="31"/>
                  </a:lnTo>
                  <a:lnTo>
                    <a:pt x="89" y="31"/>
                  </a:lnTo>
                  <a:lnTo>
                    <a:pt x="59" y="31"/>
                  </a:lnTo>
                  <a:lnTo>
                    <a:pt x="45" y="62"/>
                  </a:lnTo>
                  <a:lnTo>
                    <a:pt x="30" y="77"/>
                  </a:lnTo>
                  <a:lnTo>
                    <a:pt x="0" y="77"/>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10" name="Freeform 248"/>
            <p:cNvSpPr>
              <a:spLocks/>
            </p:cNvSpPr>
            <p:nvPr/>
          </p:nvSpPr>
          <p:spPr bwMode="auto">
            <a:xfrm>
              <a:off x="1570" y="1564"/>
              <a:ext cx="102" cy="123"/>
            </a:xfrm>
            <a:custGeom>
              <a:avLst/>
              <a:gdLst>
                <a:gd name="T0" fmla="*/ 4 w 239"/>
                <a:gd name="T1" fmla="*/ 7 h 323"/>
                <a:gd name="T2" fmla="*/ 6 w 239"/>
                <a:gd name="T3" fmla="*/ 6 h 323"/>
                <a:gd name="T4" fmla="*/ 5 w 239"/>
                <a:gd name="T5" fmla="*/ 5 h 323"/>
                <a:gd name="T6" fmla="*/ 5 w 239"/>
                <a:gd name="T7" fmla="*/ 5 h 323"/>
                <a:gd name="T8" fmla="*/ 5 w 239"/>
                <a:gd name="T9" fmla="*/ 5 h 323"/>
                <a:gd name="T10" fmla="*/ 6 w 239"/>
                <a:gd name="T11" fmla="*/ 5 h 323"/>
                <a:gd name="T12" fmla="*/ 6 w 239"/>
                <a:gd name="T13" fmla="*/ 5 h 323"/>
                <a:gd name="T14" fmla="*/ 6 w 239"/>
                <a:gd name="T15" fmla="*/ 5 h 323"/>
                <a:gd name="T16" fmla="*/ 6 w 239"/>
                <a:gd name="T17" fmla="*/ 4 h 323"/>
                <a:gd name="T18" fmla="*/ 7 w 239"/>
                <a:gd name="T19" fmla="*/ 3 h 323"/>
                <a:gd name="T20" fmla="*/ 7 w 239"/>
                <a:gd name="T21" fmla="*/ 3 h 323"/>
                <a:gd name="T22" fmla="*/ 7 w 239"/>
                <a:gd name="T23" fmla="*/ 3 h 323"/>
                <a:gd name="T24" fmla="*/ 7 w 239"/>
                <a:gd name="T25" fmla="*/ 2 h 323"/>
                <a:gd name="T26" fmla="*/ 8 w 239"/>
                <a:gd name="T27" fmla="*/ 2 h 323"/>
                <a:gd name="T28" fmla="*/ 7 w 239"/>
                <a:gd name="T29" fmla="*/ 1 h 323"/>
                <a:gd name="T30" fmla="*/ 6 w 239"/>
                <a:gd name="T31" fmla="*/ 0 h 323"/>
                <a:gd name="T32" fmla="*/ 6 w 239"/>
                <a:gd name="T33" fmla="*/ 0 h 323"/>
                <a:gd name="T34" fmla="*/ 6 w 239"/>
                <a:gd name="T35" fmla="*/ 0 h 323"/>
                <a:gd name="T36" fmla="*/ 4 w 239"/>
                <a:gd name="T37" fmla="*/ 1 h 323"/>
                <a:gd name="T38" fmla="*/ 5 w 239"/>
                <a:gd name="T39" fmla="*/ 1 h 323"/>
                <a:gd name="T40" fmla="*/ 4 w 239"/>
                <a:gd name="T41" fmla="*/ 2 h 323"/>
                <a:gd name="T42" fmla="*/ 4 w 239"/>
                <a:gd name="T43" fmla="*/ 2 h 323"/>
                <a:gd name="T44" fmla="*/ 4 w 239"/>
                <a:gd name="T45" fmla="*/ 2 h 323"/>
                <a:gd name="T46" fmla="*/ 4 w 239"/>
                <a:gd name="T47" fmla="*/ 3 h 323"/>
                <a:gd name="T48" fmla="*/ 3 w 239"/>
                <a:gd name="T49" fmla="*/ 3 h 323"/>
                <a:gd name="T50" fmla="*/ 3 w 239"/>
                <a:gd name="T51" fmla="*/ 3 h 323"/>
                <a:gd name="T52" fmla="*/ 3 w 239"/>
                <a:gd name="T53" fmla="*/ 3 h 323"/>
                <a:gd name="T54" fmla="*/ 2 w 239"/>
                <a:gd name="T55" fmla="*/ 4 h 323"/>
                <a:gd name="T56" fmla="*/ 1 w 239"/>
                <a:gd name="T57" fmla="*/ 4 h 323"/>
                <a:gd name="T58" fmla="*/ 0 w 239"/>
                <a:gd name="T59" fmla="*/ 5 h 323"/>
                <a:gd name="T60" fmla="*/ 0 w 239"/>
                <a:gd name="T61" fmla="*/ 5 h 323"/>
                <a:gd name="T62" fmla="*/ 1 w 239"/>
                <a:gd name="T63" fmla="*/ 5 h 323"/>
                <a:gd name="T64" fmla="*/ 0 w 239"/>
                <a:gd name="T65" fmla="*/ 6 h 323"/>
                <a:gd name="T66" fmla="*/ 0 w 239"/>
                <a:gd name="T67" fmla="*/ 6 h 323"/>
                <a:gd name="T68" fmla="*/ 0 w 239"/>
                <a:gd name="T69" fmla="*/ 6 h 323"/>
                <a:gd name="T70" fmla="*/ 3 w 239"/>
                <a:gd name="T71" fmla="*/ 6 h 323"/>
                <a:gd name="T72" fmla="*/ 4 w 239"/>
                <a:gd name="T73" fmla="*/ 7 h 3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39" h="323">
                  <a:moveTo>
                    <a:pt x="134" y="322"/>
                  </a:moveTo>
                  <a:lnTo>
                    <a:pt x="164" y="291"/>
                  </a:lnTo>
                  <a:lnTo>
                    <a:pt x="149" y="261"/>
                  </a:lnTo>
                  <a:lnTo>
                    <a:pt x="149" y="245"/>
                  </a:lnTo>
                  <a:lnTo>
                    <a:pt x="149" y="230"/>
                  </a:lnTo>
                  <a:lnTo>
                    <a:pt x="164" y="230"/>
                  </a:lnTo>
                  <a:lnTo>
                    <a:pt x="179" y="230"/>
                  </a:lnTo>
                  <a:lnTo>
                    <a:pt x="179" y="215"/>
                  </a:lnTo>
                  <a:lnTo>
                    <a:pt x="193" y="199"/>
                  </a:lnTo>
                  <a:lnTo>
                    <a:pt x="208" y="153"/>
                  </a:lnTo>
                  <a:lnTo>
                    <a:pt x="223" y="138"/>
                  </a:lnTo>
                  <a:lnTo>
                    <a:pt x="223" y="123"/>
                  </a:lnTo>
                  <a:lnTo>
                    <a:pt x="208" y="107"/>
                  </a:lnTo>
                  <a:lnTo>
                    <a:pt x="238" y="77"/>
                  </a:lnTo>
                  <a:lnTo>
                    <a:pt x="223" y="46"/>
                  </a:lnTo>
                  <a:lnTo>
                    <a:pt x="193" y="0"/>
                  </a:lnTo>
                  <a:lnTo>
                    <a:pt x="179" y="15"/>
                  </a:lnTo>
                  <a:lnTo>
                    <a:pt x="164" y="15"/>
                  </a:lnTo>
                  <a:lnTo>
                    <a:pt x="134" y="31"/>
                  </a:lnTo>
                  <a:lnTo>
                    <a:pt x="149" y="61"/>
                  </a:lnTo>
                  <a:lnTo>
                    <a:pt x="134" y="77"/>
                  </a:lnTo>
                  <a:lnTo>
                    <a:pt x="134" y="92"/>
                  </a:lnTo>
                  <a:lnTo>
                    <a:pt x="134" y="107"/>
                  </a:lnTo>
                  <a:lnTo>
                    <a:pt x="119" y="123"/>
                  </a:lnTo>
                  <a:lnTo>
                    <a:pt x="104" y="153"/>
                  </a:lnTo>
                  <a:lnTo>
                    <a:pt x="89" y="169"/>
                  </a:lnTo>
                  <a:lnTo>
                    <a:pt x="74" y="169"/>
                  </a:lnTo>
                  <a:lnTo>
                    <a:pt x="60" y="184"/>
                  </a:lnTo>
                  <a:lnTo>
                    <a:pt x="45" y="199"/>
                  </a:lnTo>
                  <a:lnTo>
                    <a:pt x="0" y="215"/>
                  </a:lnTo>
                  <a:lnTo>
                    <a:pt x="15" y="245"/>
                  </a:lnTo>
                  <a:lnTo>
                    <a:pt x="30" y="261"/>
                  </a:lnTo>
                  <a:lnTo>
                    <a:pt x="15" y="276"/>
                  </a:lnTo>
                  <a:lnTo>
                    <a:pt x="0" y="307"/>
                  </a:lnTo>
                  <a:lnTo>
                    <a:pt x="15" y="307"/>
                  </a:lnTo>
                  <a:lnTo>
                    <a:pt x="89" y="291"/>
                  </a:lnTo>
                  <a:lnTo>
                    <a:pt x="134" y="322"/>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11" name="Line 249"/>
            <p:cNvSpPr>
              <a:spLocks noChangeShapeType="1"/>
            </p:cNvSpPr>
            <p:nvPr/>
          </p:nvSpPr>
          <p:spPr bwMode="auto">
            <a:xfrm>
              <a:off x="1653" y="1605"/>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12" name="Freeform 250"/>
            <p:cNvSpPr>
              <a:spLocks/>
            </p:cNvSpPr>
            <p:nvPr/>
          </p:nvSpPr>
          <p:spPr bwMode="auto">
            <a:xfrm>
              <a:off x="1769" y="1657"/>
              <a:ext cx="44" cy="42"/>
            </a:xfrm>
            <a:custGeom>
              <a:avLst/>
              <a:gdLst>
                <a:gd name="T0" fmla="*/ 0 w 106"/>
                <a:gd name="T1" fmla="*/ 0 h 109"/>
                <a:gd name="T2" fmla="*/ 0 w 106"/>
                <a:gd name="T3" fmla="*/ 0 h 109"/>
                <a:gd name="T4" fmla="*/ 0 w 106"/>
                <a:gd name="T5" fmla="*/ 1 h 109"/>
                <a:gd name="T6" fmla="*/ 1 w 106"/>
                <a:gd name="T7" fmla="*/ 2 h 109"/>
                <a:gd name="T8" fmla="*/ 2 w 106"/>
                <a:gd name="T9" fmla="*/ 2 h 109"/>
                <a:gd name="T10" fmla="*/ 2 w 106"/>
                <a:gd name="T11" fmla="*/ 2 h 109"/>
                <a:gd name="T12" fmla="*/ 2 w 106"/>
                <a:gd name="T13" fmla="*/ 2 h 109"/>
                <a:gd name="T14" fmla="*/ 2 w 106"/>
                <a:gd name="T15" fmla="*/ 2 h 109"/>
                <a:gd name="T16" fmla="*/ 3 w 106"/>
                <a:gd name="T17" fmla="*/ 2 h 109"/>
                <a:gd name="T18" fmla="*/ 2 w 106"/>
                <a:gd name="T19" fmla="*/ 2 h 109"/>
                <a:gd name="T20" fmla="*/ 2 w 106"/>
                <a:gd name="T21" fmla="*/ 1 h 109"/>
                <a:gd name="T22" fmla="*/ 2 w 106"/>
                <a:gd name="T23" fmla="*/ 1 h 109"/>
                <a:gd name="T24" fmla="*/ 2 w 106"/>
                <a:gd name="T25" fmla="*/ 1 h 109"/>
                <a:gd name="T26" fmla="*/ 2 w 106"/>
                <a:gd name="T27" fmla="*/ 0 h 109"/>
                <a:gd name="T28" fmla="*/ 1 w 106"/>
                <a:gd name="T29" fmla="*/ 0 h 109"/>
                <a:gd name="T30" fmla="*/ 1 w 106"/>
                <a:gd name="T31" fmla="*/ 0 h 109"/>
                <a:gd name="T32" fmla="*/ 0 w 106"/>
                <a:gd name="T33" fmla="*/ 0 h 1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109">
                  <a:moveTo>
                    <a:pt x="0" y="0"/>
                  </a:moveTo>
                  <a:lnTo>
                    <a:pt x="15" y="15"/>
                  </a:lnTo>
                  <a:lnTo>
                    <a:pt x="15" y="46"/>
                  </a:lnTo>
                  <a:lnTo>
                    <a:pt x="45" y="93"/>
                  </a:lnTo>
                  <a:lnTo>
                    <a:pt x="60" y="93"/>
                  </a:lnTo>
                  <a:lnTo>
                    <a:pt x="60" y="77"/>
                  </a:lnTo>
                  <a:lnTo>
                    <a:pt x="90" y="93"/>
                  </a:lnTo>
                  <a:lnTo>
                    <a:pt x="90" y="108"/>
                  </a:lnTo>
                  <a:lnTo>
                    <a:pt x="105" y="108"/>
                  </a:lnTo>
                  <a:lnTo>
                    <a:pt x="90" y="93"/>
                  </a:lnTo>
                  <a:lnTo>
                    <a:pt x="90" y="62"/>
                  </a:lnTo>
                  <a:lnTo>
                    <a:pt x="75" y="46"/>
                  </a:lnTo>
                  <a:lnTo>
                    <a:pt x="90" y="46"/>
                  </a:lnTo>
                  <a:lnTo>
                    <a:pt x="90" y="15"/>
                  </a:lnTo>
                  <a:lnTo>
                    <a:pt x="45" y="15"/>
                  </a:lnTo>
                  <a:lnTo>
                    <a:pt x="45" y="0"/>
                  </a:lnTo>
                  <a:lnTo>
                    <a:pt x="0"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13" name="Freeform 251"/>
            <p:cNvSpPr>
              <a:spLocks/>
            </p:cNvSpPr>
            <p:nvPr/>
          </p:nvSpPr>
          <p:spPr bwMode="auto">
            <a:xfrm>
              <a:off x="1711" y="1628"/>
              <a:ext cx="58" cy="30"/>
            </a:xfrm>
            <a:custGeom>
              <a:avLst/>
              <a:gdLst>
                <a:gd name="T0" fmla="*/ 1 w 135"/>
                <a:gd name="T1" fmla="*/ 0 h 77"/>
                <a:gd name="T2" fmla="*/ 0 w 135"/>
                <a:gd name="T3" fmla="*/ 0 h 77"/>
                <a:gd name="T4" fmla="*/ 0 w 135"/>
                <a:gd name="T5" fmla="*/ 1 h 77"/>
                <a:gd name="T6" fmla="*/ 1 w 135"/>
                <a:gd name="T7" fmla="*/ 2 h 77"/>
                <a:gd name="T8" fmla="*/ 3 w 135"/>
                <a:gd name="T9" fmla="*/ 2 h 77"/>
                <a:gd name="T10" fmla="*/ 5 w 135"/>
                <a:gd name="T11" fmla="*/ 2 h 77"/>
                <a:gd name="T12" fmla="*/ 5 w 135"/>
                <a:gd name="T13" fmla="*/ 1 h 77"/>
                <a:gd name="T14" fmla="*/ 3 w 135"/>
                <a:gd name="T15" fmla="*/ 1 h 77"/>
                <a:gd name="T16" fmla="*/ 1 w 135"/>
                <a:gd name="T17" fmla="*/ 0 h 77"/>
                <a:gd name="T18" fmla="*/ 1 w 135"/>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5" h="77">
                  <a:moveTo>
                    <a:pt x="30" y="0"/>
                  </a:moveTo>
                  <a:lnTo>
                    <a:pt x="0" y="0"/>
                  </a:lnTo>
                  <a:lnTo>
                    <a:pt x="0" y="30"/>
                  </a:lnTo>
                  <a:lnTo>
                    <a:pt x="45" y="61"/>
                  </a:lnTo>
                  <a:lnTo>
                    <a:pt x="89" y="76"/>
                  </a:lnTo>
                  <a:lnTo>
                    <a:pt x="134" y="61"/>
                  </a:lnTo>
                  <a:lnTo>
                    <a:pt x="134" y="46"/>
                  </a:lnTo>
                  <a:lnTo>
                    <a:pt x="89" y="30"/>
                  </a:lnTo>
                  <a:lnTo>
                    <a:pt x="45" y="15"/>
                  </a:lnTo>
                  <a:lnTo>
                    <a:pt x="30" y="0"/>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14" name="Line 252"/>
            <p:cNvSpPr>
              <a:spLocks noChangeShapeType="1"/>
            </p:cNvSpPr>
            <p:nvPr/>
          </p:nvSpPr>
          <p:spPr bwMode="auto">
            <a:xfrm>
              <a:off x="1653" y="1593"/>
              <a:ext cx="0" cy="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15" name="Freeform 253"/>
            <p:cNvSpPr>
              <a:spLocks/>
            </p:cNvSpPr>
            <p:nvPr/>
          </p:nvSpPr>
          <p:spPr bwMode="auto">
            <a:xfrm>
              <a:off x="1251" y="1117"/>
              <a:ext cx="1000" cy="465"/>
            </a:xfrm>
            <a:custGeom>
              <a:avLst/>
              <a:gdLst>
                <a:gd name="T0" fmla="*/ 29 w 2327"/>
                <a:gd name="T1" fmla="*/ 20 h 1231"/>
                <a:gd name="T2" fmla="*/ 22 w 2327"/>
                <a:gd name="T3" fmla="*/ 20 h 1231"/>
                <a:gd name="T4" fmla="*/ 23 w 2327"/>
                <a:gd name="T5" fmla="*/ 21 h 1231"/>
                <a:gd name="T6" fmla="*/ 37 w 2327"/>
                <a:gd name="T7" fmla="*/ 18 h 1231"/>
                <a:gd name="T8" fmla="*/ 34 w 2327"/>
                <a:gd name="T9" fmla="*/ 21 h 1231"/>
                <a:gd name="T10" fmla="*/ 31 w 2327"/>
                <a:gd name="T11" fmla="*/ 23 h 1231"/>
                <a:gd name="T12" fmla="*/ 29 w 2327"/>
                <a:gd name="T13" fmla="*/ 23 h 1231"/>
                <a:gd name="T14" fmla="*/ 26 w 2327"/>
                <a:gd name="T15" fmla="*/ 25 h 1231"/>
                <a:gd name="T16" fmla="*/ 21 w 2327"/>
                <a:gd name="T17" fmla="*/ 24 h 1231"/>
                <a:gd name="T18" fmla="*/ 18 w 2327"/>
                <a:gd name="T19" fmla="*/ 23 h 1231"/>
                <a:gd name="T20" fmla="*/ 18 w 2327"/>
                <a:gd name="T21" fmla="*/ 21 h 1231"/>
                <a:gd name="T22" fmla="*/ 15 w 2327"/>
                <a:gd name="T23" fmla="*/ 21 h 1231"/>
                <a:gd name="T24" fmla="*/ 17 w 2327"/>
                <a:gd name="T25" fmla="*/ 24 h 1231"/>
                <a:gd name="T26" fmla="*/ 14 w 2327"/>
                <a:gd name="T27" fmla="*/ 23 h 1231"/>
                <a:gd name="T28" fmla="*/ 9 w 2327"/>
                <a:gd name="T29" fmla="*/ 22 h 1231"/>
                <a:gd name="T30" fmla="*/ 8 w 2327"/>
                <a:gd name="T31" fmla="*/ 22 h 1231"/>
                <a:gd name="T32" fmla="*/ 4 w 2327"/>
                <a:gd name="T33" fmla="*/ 21 h 1231"/>
                <a:gd name="T34" fmla="*/ 1 w 2327"/>
                <a:gd name="T35" fmla="*/ 20 h 1231"/>
                <a:gd name="T36" fmla="*/ 0 w 2327"/>
                <a:gd name="T37" fmla="*/ 15 h 1231"/>
                <a:gd name="T38" fmla="*/ 3 w 2327"/>
                <a:gd name="T39" fmla="*/ 15 h 1231"/>
                <a:gd name="T40" fmla="*/ 3 w 2327"/>
                <a:gd name="T41" fmla="*/ 11 h 1231"/>
                <a:gd name="T42" fmla="*/ 3 w 2327"/>
                <a:gd name="T43" fmla="*/ 9 h 1231"/>
                <a:gd name="T44" fmla="*/ 6 w 2327"/>
                <a:gd name="T45" fmla="*/ 11 h 1231"/>
                <a:gd name="T46" fmla="*/ 7 w 2327"/>
                <a:gd name="T47" fmla="*/ 12 h 1231"/>
                <a:gd name="T48" fmla="*/ 10 w 2327"/>
                <a:gd name="T49" fmla="*/ 10 h 1231"/>
                <a:gd name="T50" fmla="*/ 11 w 2327"/>
                <a:gd name="T51" fmla="*/ 9 h 1231"/>
                <a:gd name="T52" fmla="*/ 14 w 2327"/>
                <a:gd name="T53" fmla="*/ 9 h 1231"/>
                <a:gd name="T54" fmla="*/ 20 w 2327"/>
                <a:gd name="T55" fmla="*/ 8 h 1231"/>
                <a:gd name="T56" fmla="*/ 21 w 2327"/>
                <a:gd name="T57" fmla="*/ 5 h 1231"/>
                <a:gd name="T58" fmla="*/ 22 w 2327"/>
                <a:gd name="T59" fmla="*/ 9 h 1231"/>
                <a:gd name="T60" fmla="*/ 26 w 2327"/>
                <a:gd name="T61" fmla="*/ 8 h 1231"/>
                <a:gd name="T62" fmla="*/ 22 w 2327"/>
                <a:gd name="T63" fmla="*/ 5 h 1231"/>
                <a:gd name="T64" fmla="*/ 24 w 2327"/>
                <a:gd name="T65" fmla="*/ 5 h 1231"/>
                <a:gd name="T66" fmla="*/ 31 w 2327"/>
                <a:gd name="T67" fmla="*/ 1 h 1231"/>
                <a:gd name="T68" fmla="*/ 35 w 2327"/>
                <a:gd name="T69" fmla="*/ 0 h 1231"/>
                <a:gd name="T70" fmla="*/ 37 w 2327"/>
                <a:gd name="T71" fmla="*/ 2 h 1231"/>
                <a:gd name="T72" fmla="*/ 41 w 2327"/>
                <a:gd name="T73" fmla="*/ 1 h 1231"/>
                <a:gd name="T74" fmla="*/ 55 w 2327"/>
                <a:gd name="T75" fmla="*/ 1 h 1231"/>
                <a:gd name="T76" fmla="*/ 69 w 2327"/>
                <a:gd name="T77" fmla="*/ 1 h 1231"/>
                <a:gd name="T78" fmla="*/ 75 w 2327"/>
                <a:gd name="T79" fmla="*/ 1 h 1231"/>
                <a:gd name="T80" fmla="*/ 76 w 2327"/>
                <a:gd name="T81" fmla="*/ 2 h 1231"/>
                <a:gd name="T82" fmla="*/ 77 w 2327"/>
                <a:gd name="T83" fmla="*/ 5 h 1231"/>
                <a:gd name="T84" fmla="*/ 72 w 2327"/>
                <a:gd name="T85" fmla="*/ 6 h 1231"/>
                <a:gd name="T86" fmla="*/ 73 w 2327"/>
                <a:gd name="T87" fmla="*/ 8 h 1231"/>
                <a:gd name="T88" fmla="*/ 73 w 2327"/>
                <a:gd name="T89" fmla="*/ 11 h 1231"/>
                <a:gd name="T90" fmla="*/ 71 w 2327"/>
                <a:gd name="T91" fmla="*/ 6 h 1231"/>
                <a:gd name="T92" fmla="*/ 68 w 2327"/>
                <a:gd name="T93" fmla="*/ 6 h 1231"/>
                <a:gd name="T94" fmla="*/ 64 w 2327"/>
                <a:gd name="T95" fmla="*/ 8 h 1231"/>
                <a:gd name="T96" fmla="*/ 61 w 2327"/>
                <a:gd name="T97" fmla="*/ 12 h 1231"/>
                <a:gd name="T98" fmla="*/ 64 w 2327"/>
                <a:gd name="T99" fmla="*/ 14 h 1231"/>
                <a:gd name="T100" fmla="*/ 63 w 2327"/>
                <a:gd name="T101" fmla="*/ 17 h 1231"/>
                <a:gd name="T102" fmla="*/ 59 w 2327"/>
                <a:gd name="T103" fmla="*/ 15 h 1231"/>
                <a:gd name="T104" fmla="*/ 54 w 2327"/>
                <a:gd name="T105" fmla="*/ 13 h 1231"/>
                <a:gd name="T106" fmla="*/ 52 w 2327"/>
                <a:gd name="T107" fmla="*/ 16 h 1231"/>
                <a:gd name="T108" fmla="*/ 49 w 2327"/>
                <a:gd name="T109" fmla="*/ 17 h 1231"/>
                <a:gd name="T110" fmla="*/ 41 w 2327"/>
                <a:gd name="T111" fmla="*/ 16 h 12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27" h="1231">
                  <a:moveTo>
                    <a:pt x="1082" y="881"/>
                  </a:moveTo>
                  <a:lnTo>
                    <a:pt x="948" y="941"/>
                  </a:lnTo>
                  <a:lnTo>
                    <a:pt x="904" y="941"/>
                  </a:lnTo>
                  <a:lnTo>
                    <a:pt x="889" y="972"/>
                  </a:lnTo>
                  <a:lnTo>
                    <a:pt x="859" y="972"/>
                  </a:lnTo>
                  <a:lnTo>
                    <a:pt x="859" y="957"/>
                  </a:lnTo>
                  <a:lnTo>
                    <a:pt x="667" y="1017"/>
                  </a:lnTo>
                  <a:lnTo>
                    <a:pt x="667" y="1002"/>
                  </a:lnTo>
                  <a:lnTo>
                    <a:pt x="652" y="987"/>
                  </a:lnTo>
                  <a:lnTo>
                    <a:pt x="637" y="1002"/>
                  </a:lnTo>
                  <a:lnTo>
                    <a:pt x="637" y="1017"/>
                  </a:lnTo>
                  <a:lnTo>
                    <a:pt x="652" y="1048"/>
                  </a:lnTo>
                  <a:lnTo>
                    <a:pt x="667" y="1048"/>
                  </a:lnTo>
                  <a:lnTo>
                    <a:pt x="667" y="1033"/>
                  </a:lnTo>
                  <a:lnTo>
                    <a:pt x="667" y="1017"/>
                  </a:lnTo>
                  <a:lnTo>
                    <a:pt x="859" y="957"/>
                  </a:lnTo>
                  <a:lnTo>
                    <a:pt x="859" y="926"/>
                  </a:lnTo>
                  <a:lnTo>
                    <a:pt x="948" y="926"/>
                  </a:lnTo>
                  <a:lnTo>
                    <a:pt x="948" y="941"/>
                  </a:lnTo>
                  <a:lnTo>
                    <a:pt x="1082" y="881"/>
                  </a:lnTo>
                  <a:lnTo>
                    <a:pt x="1067" y="941"/>
                  </a:lnTo>
                  <a:lnTo>
                    <a:pt x="1007" y="941"/>
                  </a:lnTo>
                  <a:lnTo>
                    <a:pt x="1022" y="972"/>
                  </a:lnTo>
                  <a:lnTo>
                    <a:pt x="993" y="987"/>
                  </a:lnTo>
                  <a:lnTo>
                    <a:pt x="1007" y="1017"/>
                  </a:lnTo>
                  <a:lnTo>
                    <a:pt x="993" y="1078"/>
                  </a:lnTo>
                  <a:lnTo>
                    <a:pt x="948" y="1109"/>
                  </a:lnTo>
                  <a:lnTo>
                    <a:pt x="933" y="1093"/>
                  </a:lnTo>
                  <a:lnTo>
                    <a:pt x="904" y="1124"/>
                  </a:lnTo>
                  <a:lnTo>
                    <a:pt x="919" y="1139"/>
                  </a:lnTo>
                  <a:lnTo>
                    <a:pt x="933" y="1169"/>
                  </a:lnTo>
                  <a:lnTo>
                    <a:pt x="904" y="1169"/>
                  </a:lnTo>
                  <a:lnTo>
                    <a:pt x="889" y="1184"/>
                  </a:lnTo>
                  <a:lnTo>
                    <a:pt x="874" y="1169"/>
                  </a:lnTo>
                  <a:lnTo>
                    <a:pt x="859" y="1154"/>
                  </a:lnTo>
                  <a:lnTo>
                    <a:pt x="844" y="1169"/>
                  </a:lnTo>
                  <a:lnTo>
                    <a:pt x="815" y="1184"/>
                  </a:lnTo>
                  <a:lnTo>
                    <a:pt x="800" y="1184"/>
                  </a:lnTo>
                  <a:lnTo>
                    <a:pt x="770" y="1184"/>
                  </a:lnTo>
                  <a:lnTo>
                    <a:pt x="756" y="1215"/>
                  </a:lnTo>
                  <a:lnTo>
                    <a:pt x="741" y="1230"/>
                  </a:lnTo>
                  <a:lnTo>
                    <a:pt x="711" y="1230"/>
                  </a:lnTo>
                  <a:lnTo>
                    <a:pt x="711" y="1215"/>
                  </a:lnTo>
                  <a:lnTo>
                    <a:pt x="622" y="1184"/>
                  </a:lnTo>
                  <a:lnTo>
                    <a:pt x="607" y="1184"/>
                  </a:lnTo>
                  <a:lnTo>
                    <a:pt x="593" y="1200"/>
                  </a:lnTo>
                  <a:lnTo>
                    <a:pt x="563" y="1139"/>
                  </a:lnTo>
                  <a:lnTo>
                    <a:pt x="578" y="1139"/>
                  </a:lnTo>
                  <a:lnTo>
                    <a:pt x="563" y="1109"/>
                  </a:lnTo>
                  <a:lnTo>
                    <a:pt x="548" y="1124"/>
                  </a:lnTo>
                  <a:lnTo>
                    <a:pt x="548" y="1093"/>
                  </a:lnTo>
                  <a:lnTo>
                    <a:pt x="519" y="1063"/>
                  </a:lnTo>
                  <a:lnTo>
                    <a:pt x="504" y="1048"/>
                  </a:lnTo>
                  <a:lnTo>
                    <a:pt x="519" y="1048"/>
                  </a:lnTo>
                  <a:lnTo>
                    <a:pt x="519" y="1017"/>
                  </a:lnTo>
                  <a:lnTo>
                    <a:pt x="533" y="1017"/>
                  </a:lnTo>
                  <a:lnTo>
                    <a:pt x="533" y="987"/>
                  </a:lnTo>
                  <a:lnTo>
                    <a:pt x="504" y="987"/>
                  </a:lnTo>
                  <a:lnTo>
                    <a:pt x="489" y="987"/>
                  </a:lnTo>
                  <a:lnTo>
                    <a:pt x="444" y="1017"/>
                  </a:lnTo>
                  <a:lnTo>
                    <a:pt x="444" y="1048"/>
                  </a:lnTo>
                  <a:lnTo>
                    <a:pt x="489" y="1109"/>
                  </a:lnTo>
                  <a:lnTo>
                    <a:pt x="504" y="1139"/>
                  </a:lnTo>
                  <a:lnTo>
                    <a:pt x="504" y="1200"/>
                  </a:lnTo>
                  <a:lnTo>
                    <a:pt x="489" y="1169"/>
                  </a:lnTo>
                  <a:lnTo>
                    <a:pt x="444" y="1184"/>
                  </a:lnTo>
                  <a:lnTo>
                    <a:pt x="430" y="1169"/>
                  </a:lnTo>
                  <a:lnTo>
                    <a:pt x="430" y="1154"/>
                  </a:lnTo>
                  <a:lnTo>
                    <a:pt x="415" y="1154"/>
                  </a:lnTo>
                  <a:lnTo>
                    <a:pt x="415" y="1139"/>
                  </a:lnTo>
                  <a:lnTo>
                    <a:pt x="400" y="1124"/>
                  </a:lnTo>
                  <a:lnTo>
                    <a:pt x="370" y="1124"/>
                  </a:lnTo>
                  <a:lnTo>
                    <a:pt x="356" y="1093"/>
                  </a:lnTo>
                  <a:lnTo>
                    <a:pt x="326" y="1093"/>
                  </a:lnTo>
                  <a:lnTo>
                    <a:pt x="281" y="1048"/>
                  </a:lnTo>
                  <a:lnTo>
                    <a:pt x="296" y="1017"/>
                  </a:lnTo>
                  <a:lnTo>
                    <a:pt x="267" y="1017"/>
                  </a:lnTo>
                  <a:lnTo>
                    <a:pt x="237" y="1033"/>
                  </a:lnTo>
                  <a:lnTo>
                    <a:pt x="267" y="1048"/>
                  </a:lnTo>
                  <a:lnTo>
                    <a:pt x="222" y="1063"/>
                  </a:lnTo>
                  <a:lnTo>
                    <a:pt x="207" y="1033"/>
                  </a:lnTo>
                  <a:lnTo>
                    <a:pt x="163" y="1033"/>
                  </a:lnTo>
                  <a:lnTo>
                    <a:pt x="163" y="1048"/>
                  </a:lnTo>
                  <a:lnTo>
                    <a:pt x="133" y="1048"/>
                  </a:lnTo>
                  <a:lnTo>
                    <a:pt x="133" y="1017"/>
                  </a:lnTo>
                  <a:lnTo>
                    <a:pt x="104" y="987"/>
                  </a:lnTo>
                  <a:lnTo>
                    <a:pt x="89" y="1002"/>
                  </a:lnTo>
                  <a:lnTo>
                    <a:pt x="44" y="1002"/>
                  </a:lnTo>
                  <a:lnTo>
                    <a:pt x="30" y="987"/>
                  </a:lnTo>
                  <a:lnTo>
                    <a:pt x="44" y="987"/>
                  </a:lnTo>
                  <a:lnTo>
                    <a:pt x="59" y="926"/>
                  </a:lnTo>
                  <a:lnTo>
                    <a:pt x="44" y="896"/>
                  </a:lnTo>
                  <a:lnTo>
                    <a:pt x="44" y="866"/>
                  </a:lnTo>
                  <a:lnTo>
                    <a:pt x="0" y="790"/>
                  </a:lnTo>
                  <a:lnTo>
                    <a:pt x="15" y="759"/>
                  </a:lnTo>
                  <a:lnTo>
                    <a:pt x="30" y="774"/>
                  </a:lnTo>
                  <a:lnTo>
                    <a:pt x="44" y="759"/>
                  </a:lnTo>
                  <a:lnTo>
                    <a:pt x="30" y="729"/>
                  </a:lnTo>
                  <a:lnTo>
                    <a:pt x="59" y="714"/>
                  </a:lnTo>
                  <a:lnTo>
                    <a:pt x="89" y="729"/>
                  </a:lnTo>
                  <a:lnTo>
                    <a:pt x="119" y="699"/>
                  </a:lnTo>
                  <a:lnTo>
                    <a:pt x="104" y="683"/>
                  </a:lnTo>
                  <a:lnTo>
                    <a:pt x="133" y="623"/>
                  </a:lnTo>
                  <a:lnTo>
                    <a:pt x="119" y="592"/>
                  </a:lnTo>
                  <a:lnTo>
                    <a:pt x="104" y="547"/>
                  </a:lnTo>
                  <a:lnTo>
                    <a:pt x="119" y="531"/>
                  </a:lnTo>
                  <a:lnTo>
                    <a:pt x="104" y="486"/>
                  </a:lnTo>
                  <a:lnTo>
                    <a:pt x="89" y="471"/>
                  </a:lnTo>
                  <a:lnTo>
                    <a:pt x="89" y="440"/>
                  </a:lnTo>
                  <a:lnTo>
                    <a:pt x="89" y="425"/>
                  </a:lnTo>
                  <a:lnTo>
                    <a:pt x="163" y="440"/>
                  </a:lnTo>
                  <a:lnTo>
                    <a:pt x="252" y="456"/>
                  </a:lnTo>
                  <a:lnTo>
                    <a:pt x="252" y="486"/>
                  </a:lnTo>
                  <a:lnTo>
                    <a:pt x="237" y="516"/>
                  </a:lnTo>
                  <a:lnTo>
                    <a:pt x="193" y="516"/>
                  </a:lnTo>
                  <a:lnTo>
                    <a:pt x="133" y="486"/>
                  </a:lnTo>
                  <a:lnTo>
                    <a:pt x="148" y="516"/>
                  </a:lnTo>
                  <a:lnTo>
                    <a:pt x="163" y="531"/>
                  </a:lnTo>
                  <a:lnTo>
                    <a:pt x="178" y="577"/>
                  </a:lnTo>
                  <a:lnTo>
                    <a:pt x="207" y="577"/>
                  </a:lnTo>
                  <a:lnTo>
                    <a:pt x="207" y="547"/>
                  </a:lnTo>
                  <a:lnTo>
                    <a:pt x="237" y="562"/>
                  </a:lnTo>
                  <a:lnTo>
                    <a:pt x="237" y="531"/>
                  </a:lnTo>
                  <a:lnTo>
                    <a:pt x="267" y="501"/>
                  </a:lnTo>
                  <a:lnTo>
                    <a:pt x="296" y="501"/>
                  </a:lnTo>
                  <a:lnTo>
                    <a:pt x="281" y="471"/>
                  </a:lnTo>
                  <a:lnTo>
                    <a:pt x="281" y="440"/>
                  </a:lnTo>
                  <a:lnTo>
                    <a:pt x="311" y="440"/>
                  </a:lnTo>
                  <a:lnTo>
                    <a:pt x="311" y="456"/>
                  </a:lnTo>
                  <a:lnTo>
                    <a:pt x="326" y="471"/>
                  </a:lnTo>
                  <a:lnTo>
                    <a:pt x="356" y="471"/>
                  </a:lnTo>
                  <a:lnTo>
                    <a:pt x="341" y="440"/>
                  </a:lnTo>
                  <a:lnTo>
                    <a:pt x="415" y="410"/>
                  </a:lnTo>
                  <a:lnTo>
                    <a:pt x="400" y="456"/>
                  </a:lnTo>
                  <a:lnTo>
                    <a:pt x="400" y="471"/>
                  </a:lnTo>
                  <a:lnTo>
                    <a:pt x="430" y="425"/>
                  </a:lnTo>
                  <a:lnTo>
                    <a:pt x="489" y="410"/>
                  </a:lnTo>
                  <a:lnTo>
                    <a:pt x="504" y="410"/>
                  </a:lnTo>
                  <a:lnTo>
                    <a:pt x="489" y="380"/>
                  </a:lnTo>
                  <a:lnTo>
                    <a:pt x="593" y="380"/>
                  </a:lnTo>
                  <a:lnTo>
                    <a:pt x="593" y="395"/>
                  </a:lnTo>
                  <a:lnTo>
                    <a:pt x="563" y="319"/>
                  </a:lnTo>
                  <a:lnTo>
                    <a:pt x="578" y="304"/>
                  </a:lnTo>
                  <a:lnTo>
                    <a:pt x="578" y="258"/>
                  </a:lnTo>
                  <a:lnTo>
                    <a:pt x="607" y="258"/>
                  </a:lnTo>
                  <a:lnTo>
                    <a:pt x="622" y="304"/>
                  </a:lnTo>
                  <a:lnTo>
                    <a:pt x="667" y="380"/>
                  </a:lnTo>
                  <a:lnTo>
                    <a:pt x="682" y="410"/>
                  </a:lnTo>
                  <a:lnTo>
                    <a:pt x="667" y="440"/>
                  </a:lnTo>
                  <a:lnTo>
                    <a:pt x="637" y="456"/>
                  </a:lnTo>
                  <a:lnTo>
                    <a:pt x="682" y="471"/>
                  </a:lnTo>
                  <a:lnTo>
                    <a:pt x="696" y="410"/>
                  </a:lnTo>
                  <a:lnTo>
                    <a:pt x="696" y="380"/>
                  </a:lnTo>
                  <a:lnTo>
                    <a:pt x="711" y="380"/>
                  </a:lnTo>
                  <a:lnTo>
                    <a:pt x="756" y="410"/>
                  </a:lnTo>
                  <a:lnTo>
                    <a:pt x="711" y="364"/>
                  </a:lnTo>
                  <a:lnTo>
                    <a:pt x="682" y="364"/>
                  </a:lnTo>
                  <a:lnTo>
                    <a:pt x="667" y="319"/>
                  </a:lnTo>
                  <a:lnTo>
                    <a:pt x="637" y="304"/>
                  </a:lnTo>
                  <a:lnTo>
                    <a:pt x="652" y="258"/>
                  </a:lnTo>
                  <a:lnTo>
                    <a:pt x="682" y="289"/>
                  </a:lnTo>
                  <a:lnTo>
                    <a:pt x="682" y="258"/>
                  </a:lnTo>
                  <a:lnTo>
                    <a:pt x="741" y="273"/>
                  </a:lnTo>
                  <a:lnTo>
                    <a:pt x="741" y="243"/>
                  </a:lnTo>
                  <a:lnTo>
                    <a:pt x="711" y="243"/>
                  </a:lnTo>
                  <a:lnTo>
                    <a:pt x="696" y="213"/>
                  </a:lnTo>
                  <a:lnTo>
                    <a:pt x="741" y="182"/>
                  </a:lnTo>
                  <a:lnTo>
                    <a:pt x="726" y="167"/>
                  </a:lnTo>
                  <a:lnTo>
                    <a:pt x="800" y="91"/>
                  </a:lnTo>
                  <a:lnTo>
                    <a:pt x="919" y="61"/>
                  </a:lnTo>
                  <a:lnTo>
                    <a:pt x="919" y="30"/>
                  </a:lnTo>
                  <a:lnTo>
                    <a:pt x="933" y="0"/>
                  </a:lnTo>
                  <a:lnTo>
                    <a:pt x="978" y="0"/>
                  </a:lnTo>
                  <a:lnTo>
                    <a:pt x="993" y="30"/>
                  </a:lnTo>
                  <a:lnTo>
                    <a:pt x="1022" y="0"/>
                  </a:lnTo>
                  <a:lnTo>
                    <a:pt x="1052" y="0"/>
                  </a:lnTo>
                  <a:lnTo>
                    <a:pt x="1067" y="0"/>
                  </a:lnTo>
                  <a:lnTo>
                    <a:pt x="1096" y="30"/>
                  </a:lnTo>
                  <a:lnTo>
                    <a:pt x="1082" y="61"/>
                  </a:lnTo>
                  <a:lnTo>
                    <a:pt x="1067" y="91"/>
                  </a:lnTo>
                  <a:lnTo>
                    <a:pt x="1096" y="106"/>
                  </a:lnTo>
                  <a:lnTo>
                    <a:pt x="1082" y="137"/>
                  </a:lnTo>
                  <a:lnTo>
                    <a:pt x="1156" y="61"/>
                  </a:lnTo>
                  <a:lnTo>
                    <a:pt x="1185" y="91"/>
                  </a:lnTo>
                  <a:lnTo>
                    <a:pt x="1200" y="46"/>
                  </a:lnTo>
                  <a:lnTo>
                    <a:pt x="1333" y="61"/>
                  </a:lnTo>
                  <a:lnTo>
                    <a:pt x="1452" y="106"/>
                  </a:lnTo>
                  <a:lnTo>
                    <a:pt x="1467" y="76"/>
                  </a:lnTo>
                  <a:lnTo>
                    <a:pt x="1526" y="46"/>
                  </a:lnTo>
                  <a:lnTo>
                    <a:pt x="1600" y="46"/>
                  </a:lnTo>
                  <a:lnTo>
                    <a:pt x="1644" y="61"/>
                  </a:lnTo>
                  <a:lnTo>
                    <a:pt x="1733" y="30"/>
                  </a:lnTo>
                  <a:lnTo>
                    <a:pt x="1837" y="46"/>
                  </a:lnTo>
                  <a:lnTo>
                    <a:pt x="1941" y="106"/>
                  </a:lnTo>
                  <a:lnTo>
                    <a:pt x="2015" y="61"/>
                  </a:lnTo>
                  <a:lnTo>
                    <a:pt x="2030" y="91"/>
                  </a:lnTo>
                  <a:lnTo>
                    <a:pt x="2059" y="76"/>
                  </a:lnTo>
                  <a:lnTo>
                    <a:pt x="2059" y="46"/>
                  </a:lnTo>
                  <a:lnTo>
                    <a:pt x="2133" y="30"/>
                  </a:lnTo>
                  <a:lnTo>
                    <a:pt x="2193" y="61"/>
                  </a:lnTo>
                  <a:lnTo>
                    <a:pt x="2296" y="46"/>
                  </a:lnTo>
                  <a:lnTo>
                    <a:pt x="2326" y="106"/>
                  </a:lnTo>
                  <a:lnTo>
                    <a:pt x="2296" y="106"/>
                  </a:lnTo>
                  <a:lnTo>
                    <a:pt x="2237" y="91"/>
                  </a:lnTo>
                  <a:lnTo>
                    <a:pt x="2237" y="121"/>
                  </a:lnTo>
                  <a:lnTo>
                    <a:pt x="2252" y="137"/>
                  </a:lnTo>
                  <a:lnTo>
                    <a:pt x="2296" y="137"/>
                  </a:lnTo>
                  <a:lnTo>
                    <a:pt x="2311" y="137"/>
                  </a:lnTo>
                  <a:lnTo>
                    <a:pt x="2311" y="182"/>
                  </a:lnTo>
                  <a:lnTo>
                    <a:pt x="2267" y="228"/>
                  </a:lnTo>
                  <a:lnTo>
                    <a:pt x="2237" y="273"/>
                  </a:lnTo>
                  <a:lnTo>
                    <a:pt x="2193" y="258"/>
                  </a:lnTo>
                  <a:lnTo>
                    <a:pt x="2148" y="258"/>
                  </a:lnTo>
                  <a:lnTo>
                    <a:pt x="2133" y="304"/>
                  </a:lnTo>
                  <a:lnTo>
                    <a:pt x="2119" y="273"/>
                  </a:lnTo>
                  <a:lnTo>
                    <a:pt x="2089" y="304"/>
                  </a:lnTo>
                  <a:lnTo>
                    <a:pt x="2104" y="364"/>
                  </a:lnTo>
                  <a:lnTo>
                    <a:pt x="2133" y="364"/>
                  </a:lnTo>
                  <a:lnTo>
                    <a:pt x="2133" y="395"/>
                  </a:lnTo>
                  <a:lnTo>
                    <a:pt x="2148" y="410"/>
                  </a:lnTo>
                  <a:lnTo>
                    <a:pt x="2148" y="456"/>
                  </a:lnTo>
                  <a:lnTo>
                    <a:pt x="2163" y="471"/>
                  </a:lnTo>
                  <a:lnTo>
                    <a:pt x="2148" y="486"/>
                  </a:lnTo>
                  <a:lnTo>
                    <a:pt x="2163" y="531"/>
                  </a:lnTo>
                  <a:lnTo>
                    <a:pt x="2148" y="531"/>
                  </a:lnTo>
                  <a:lnTo>
                    <a:pt x="2133" y="607"/>
                  </a:lnTo>
                  <a:lnTo>
                    <a:pt x="2045" y="456"/>
                  </a:lnTo>
                  <a:lnTo>
                    <a:pt x="2030" y="395"/>
                  </a:lnTo>
                  <a:lnTo>
                    <a:pt x="2045" y="395"/>
                  </a:lnTo>
                  <a:lnTo>
                    <a:pt x="2074" y="289"/>
                  </a:lnTo>
                  <a:lnTo>
                    <a:pt x="2045" y="213"/>
                  </a:lnTo>
                  <a:lnTo>
                    <a:pt x="2015" y="228"/>
                  </a:lnTo>
                  <a:lnTo>
                    <a:pt x="2030" y="243"/>
                  </a:lnTo>
                  <a:lnTo>
                    <a:pt x="2030" y="289"/>
                  </a:lnTo>
                  <a:lnTo>
                    <a:pt x="2000" y="289"/>
                  </a:lnTo>
                  <a:lnTo>
                    <a:pt x="2000" y="243"/>
                  </a:lnTo>
                  <a:lnTo>
                    <a:pt x="1956" y="304"/>
                  </a:lnTo>
                  <a:lnTo>
                    <a:pt x="1956" y="380"/>
                  </a:lnTo>
                  <a:lnTo>
                    <a:pt x="1926" y="395"/>
                  </a:lnTo>
                  <a:lnTo>
                    <a:pt x="1882" y="380"/>
                  </a:lnTo>
                  <a:lnTo>
                    <a:pt x="1882" y="395"/>
                  </a:lnTo>
                  <a:lnTo>
                    <a:pt x="1793" y="425"/>
                  </a:lnTo>
                  <a:lnTo>
                    <a:pt x="1763" y="547"/>
                  </a:lnTo>
                  <a:lnTo>
                    <a:pt x="1748" y="577"/>
                  </a:lnTo>
                  <a:lnTo>
                    <a:pt x="1793" y="592"/>
                  </a:lnTo>
                  <a:lnTo>
                    <a:pt x="1807" y="623"/>
                  </a:lnTo>
                  <a:lnTo>
                    <a:pt x="1837" y="577"/>
                  </a:lnTo>
                  <a:lnTo>
                    <a:pt x="1867" y="592"/>
                  </a:lnTo>
                  <a:lnTo>
                    <a:pt x="1882" y="607"/>
                  </a:lnTo>
                  <a:lnTo>
                    <a:pt x="1896" y="683"/>
                  </a:lnTo>
                  <a:lnTo>
                    <a:pt x="1911" y="744"/>
                  </a:lnTo>
                  <a:lnTo>
                    <a:pt x="1882" y="896"/>
                  </a:lnTo>
                  <a:lnTo>
                    <a:pt x="1837" y="926"/>
                  </a:lnTo>
                  <a:lnTo>
                    <a:pt x="1807" y="866"/>
                  </a:lnTo>
                  <a:lnTo>
                    <a:pt x="1837" y="850"/>
                  </a:lnTo>
                  <a:lnTo>
                    <a:pt x="1837" y="774"/>
                  </a:lnTo>
                  <a:lnTo>
                    <a:pt x="1807" y="774"/>
                  </a:lnTo>
                  <a:lnTo>
                    <a:pt x="1793" y="790"/>
                  </a:lnTo>
                  <a:lnTo>
                    <a:pt x="1778" y="790"/>
                  </a:lnTo>
                  <a:lnTo>
                    <a:pt x="1719" y="744"/>
                  </a:lnTo>
                  <a:lnTo>
                    <a:pt x="1719" y="759"/>
                  </a:lnTo>
                  <a:lnTo>
                    <a:pt x="1689" y="729"/>
                  </a:lnTo>
                  <a:lnTo>
                    <a:pt x="1644" y="683"/>
                  </a:lnTo>
                  <a:lnTo>
                    <a:pt x="1600" y="653"/>
                  </a:lnTo>
                  <a:lnTo>
                    <a:pt x="1570" y="653"/>
                  </a:lnTo>
                  <a:lnTo>
                    <a:pt x="1556" y="699"/>
                  </a:lnTo>
                  <a:lnTo>
                    <a:pt x="1570" y="699"/>
                  </a:lnTo>
                  <a:lnTo>
                    <a:pt x="1570" y="729"/>
                  </a:lnTo>
                  <a:lnTo>
                    <a:pt x="1556" y="774"/>
                  </a:lnTo>
                  <a:lnTo>
                    <a:pt x="1541" y="790"/>
                  </a:lnTo>
                  <a:lnTo>
                    <a:pt x="1526" y="790"/>
                  </a:lnTo>
                  <a:lnTo>
                    <a:pt x="1482" y="790"/>
                  </a:lnTo>
                  <a:lnTo>
                    <a:pt x="1467" y="805"/>
                  </a:lnTo>
                  <a:lnTo>
                    <a:pt x="1437" y="805"/>
                  </a:lnTo>
                  <a:lnTo>
                    <a:pt x="1422" y="820"/>
                  </a:lnTo>
                  <a:lnTo>
                    <a:pt x="1348" y="790"/>
                  </a:lnTo>
                  <a:lnTo>
                    <a:pt x="1304" y="805"/>
                  </a:lnTo>
                  <a:lnTo>
                    <a:pt x="1289" y="790"/>
                  </a:lnTo>
                  <a:lnTo>
                    <a:pt x="1230" y="759"/>
                  </a:lnTo>
                  <a:lnTo>
                    <a:pt x="1215" y="805"/>
                  </a:lnTo>
                  <a:lnTo>
                    <a:pt x="1215" y="835"/>
                  </a:lnTo>
                  <a:lnTo>
                    <a:pt x="1170" y="835"/>
                  </a:lnTo>
                  <a:lnTo>
                    <a:pt x="1126" y="835"/>
                  </a:lnTo>
                  <a:lnTo>
                    <a:pt x="1082" y="881"/>
                  </a:lnTo>
                </a:path>
              </a:pathLst>
            </a:custGeom>
            <a:solidFill>
              <a:srgbClr val="FF0040"/>
            </a:solidFill>
            <a:ln w="9525"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16" name="Freeform 254"/>
            <p:cNvSpPr>
              <a:spLocks/>
            </p:cNvSpPr>
            <p:nvPr/>
          </p:nvSpPr>
          <p:spPr bwMode="auto">
            <a:xfrm>
              <a:off x="1248" y="1117"/>
              <a:ext cx="1007" cy="471"/>
            </a:xfrm>
            <a:custGeom>
              <a:avLst/>
              <a:gdLst>
                <a:gd name="T0" fmla="*/ 34 w 2342"/>
                <a:gd name="T1" fmla="*/ 20 h 1246"/>
                <a:gd name="T2" fmla="*/ 31 w 2342"/>
                <a:gd name="T3" fmla="*/ 23 h 1246"/>
                <a:gd name="T4" fmla="*/ 30 w 2342"/>
                <a:gd name="T5" fmla="*/ 24 h 1246"/>
                <a:gd name="T6" fmla="*/ 26 w 2342"/>
                <a:gd name="T7" fmla="*/ 25 h 1246"/>
                <a:gd name="T8" fmla="*/ 21 w 2342"/>
                <a:gd name="T9" fmla="*/ 25 h 1246"/>
                <a:gd name="T10" fmla="*/ 19 w 2342"/>
                <a:gd name="T11" fmla="*/ 23 h 1246"/>
                <a:gd name="T12" fmla="*/ 18 w 2342"/>
                <a:gd name="T13" fmla="*/ 22 h 1246"/>
                <a:gd name="T14" fmla="*/ 17 w 2342"/>
                <a:gd name="T15" fmla="*/ 20 h 1246"/>
                <a:gd name="T16" fmla="*/ 17 w 2342"/>
                <a:gd name="T17" fmla="*/ 25 h 1246"/>
                <a:gd name="T18" fmla="*/ 14 w 2342"/>
                <a:gd name="T19" fmla="*/ 24 h 1246"/>
                <a:gd name="T20" fmla="*/ 11 w 2342"/>
                <a:gd name="T21" fmla="*/ 23 h 1246"/>
                <a:gd name="T22" fmla="*/ 9 w 2342"/>
                <a:gd name="T23" fmla="*/ 22 h 1246"/>
                <a:gd name="T24" fmla="*/ 5 w 2342"/>
                <a:gd name="T25" fmla="*/ 22 h 1246"/>
                <a:gd name="T26" fmla="*/ 1 w 2342"/>
                <a:gd name="T27" fmla="*/ 20 h 1246"/>
                <a:gd name="T28" fmla="*/ 0 w 2342"/>
                <a:gd name="T29" fmla="*/ 16 h 1246"/>
                <a:gd name="T30" fmla="*/ 2 w 2342"/>
                <a:gd name="T31" fmla="*/ 15 h 1246"/>
                <a:gd name="T32" fmla="*/ 4 w 2342"/>
                <a:gd name="T33" fmla="*/ 12 h 1246"/>
                <a:gd name="T34" fmla="*/ 3 w 2342"/>
                <a:gd name="T35" fmla="*/ 9 h 1246"/>
                <a:gd name="T36" fmla="*/ 8 w 2342"/>
                <a:gd name="T37" fmla="*/ 11 h 1246"/>
                <a:gd name="T38" fmla="*/ 6 w 2342"/>
                <a:gd name="T39" fmla="*/ 12 h 1246"/>
                <a:gd name="T40" fmla="*/ 9 w 2342"/>
                <a:gd name="T41" fmla="*/ 11 h 1246"/>
                <a:gd name="T42" fmla="*/ 11 w 2342"/>
                <a:gd name="T43" fmla="*/ 9 h 1246"/>
                <a:gd name="T44" fmla="*/ 14 w 2342"/>
                <a:gd name="T45" fmla="*/ 9 h 1246"/>
                <a:gd name="T46" fmla="*/ 17 w 2342"/>
                <a:gd name="T47" fmla="*/ 8 h 1246"/>
                <a:gd name="T48" fmla="*/ 20 w 2342"/>
                <a:gd name="T49" fmla="*/ 5 h 1246"/>
                <a:gd name="T50" fmla="*/ 23 w 2342"/>
                <a:gd name="T51" fmla="*/ 9 h 1246"/>
                <a:gd name="T52" fmla="*/ 25 w 2342"/>
                <a:gd name="T53" fmla="*/ 8 h 1246"/>
                <a:gd name="T54" fmla="*/ 22 w 2342"/>
                <a:gd name="T55" fmla="*/ 6 h 1246"/>
                <a:gd name="T56" fmla="*/ 25 w 2342"/>
                <a:gd name="T57" fmla="*/ 5 h 1246"/>
                <a:gd name="T58" fmla="*/ 28 w 2342"/>
                <a:gd name="T59" fmla="*/ 2 h 1246"/>
                <a:gd name="T60" fmla="*/ 34 w 2342"/>
                <a:gd name="T61" fmla="*/ 1 h 1246"/>
                <a:gd name="T62" fmla="*/ 37 w 2342"/>
                <a:gd name="T63" fmla="*/ 1 h 1246"/>
                <a:gd name="T64" fmla="*/ 41 w 2342"/>
                <a:gd name="T65" fmla="*/ 2 h 1246"/>
                <a:gd name="T66" fmla="*/ 52 w 2342"/>
                <a:gd name="T67" fmla="*/ 1 h 1246"/>
                <a:gd name="T68" fmla="*/ 67 w 2342"/>
                <a:gd name="T69" fmla="*/ 2 h 1246"/>
                <a:gd name="T70" fmla="*/ 74 w 2342"/>
                <a:gd name="T71" fmla="*/ 1 h 1246"/>
                <a:gd name="T72" fmla="*/ 77 w 2342"/>
                <a:gd name="T73" fmla="*/ 2 h 1246"/>
                <a:gd name="T74" fmla="*/ 80 w 2342"/>
                <a:gd name="T75" fmla="*/ 4 h 1246"/>
                <a:gd name="T76" fmla="*/ 74 w 2342"/>
                <a:gd name="T77" fmla="*/ 6 h 1246"/>
                <a:gd name="T78" fmla="*/ 74 w 2342"/>
                <a:gd name="T79" fmla="*/ 8 h 1246"/>
                <a:gd name="T80" fmla="*/ 74 w 2342"/>
                <a:gd name="T81" fmla="*/ 11 h 1246"/>
                <a:gd name="T82" fmla="*/ 71 w 2342"/>
                <a:gd name="T83" fmla="*/ 8 h 1246"/>
                <a:gd name="T84" fmla="*/ 70 w 2342"/>
                <a:gd name="T85" fmla="*/ 6 h 1246"/>
                <a:gd name="T86" fmla="*/ 66 w 2342"/>
                <a:gd name="T87" fmla="*/ 8 h 1246"/>
                <a:gd name="T88" fmla="*/ 60 w 2342"/>
                <a:gd name="T89" fmla="*/ 12 h 1246"/>
                <a:gd name="T90" fmla="*/ 64 w 2342"/>
                <a:gd name="T91" fmla="*/ 12 h 1246"/>
                <a:gd name="T92" fmla="*/ 62 w 2342"/>
                <a:gd name="T93" fmla="*/ 18 h 1246"/>
                <a:gd name="T94" fmla="*/ 61 w 2342"/>
                <a:gd name="T95" fmla="*/ 16 h 1246"/>
                <a:gd name="T96" fmla="*/ 55 w 2342"/>
                <a:gd name="T97" fmla="*/ 14 h 1246"/>
                <a:gd name="T98" fmla="*/ 53 w 2342"/>
                <a:gd name="T99" fmla="*/ 16 h 1246"/>
                <a:gd name="T100" fmla="*/ 49 w 2342"/>
                <a:gd name="T101" fmla="*/ 17 h 1246"/>
                <a:gd name="T102" fmla="*/ 42 w 2342"/>
                <a:gd name="T103" fmla="*/ 16 h 1246"/>
                <a:gd name="T104" fmla="*/ 37 w 2342"/>
                <a:gd name="T105" fmla="*/ 18 h 12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1246">
                  <a:moveTo>
                    <a:pt x="1088" y="891"/>
                  </a:moveTo>
                  <a:lnTo>
                    <a:pt x="1074" y="953"/>
                  </a:lnTo>
                  <a:lnTo>
                    <a:pt x="1014" y="953"/>
                  </a:lnTo>
                  <a:lnTo>
                    <a:pt x="1029" y="984"/>
                  </a:lnTo>
                  <a:lnTo>
                    <a:pt x="999" y="999"/>
                  </a:lnTo>
                  <a:lnTo>
                    <a:pt x="1014" y="1030"/>
                  </a:lnTo>
                  <a:lnTo>
                    <a:pt x="999" y="1091"/>
                  </a:lnTo>
                  <a:lnTo>
                    <a:pt x="954" y="1122"/>
                  </a:lnTo>
                  <a:lnTo>
                    <a:pt x="939" y="1107"/>
                  </a:lnTo>
                  <a:lnTo>
                    <a:pt x="910" y="1137"/>
                  </a:lnTo>
                  <a:lnTo>
                    <a:pt x="924" y="1153"/>
                  </a:lnTo>
                  <a:lnTo>
                    <a:pt x="939" y="1184"/>
                  </a:lnTo>
                  <a:lnTo>
                    <a:pt x="910" y="1184"/>
                  </a:lnTo>
                  <a:lnTo>
                    <a:pt x="895" y="1199"/>
                  </a:lnTo>
                  <a:lnTo>
                    <a:pt x="880" y="1184"/>
                  </a:lnTo>
                  <a:lnTo>
                    <a:pt x="865" y="1168"/>
                  </a:lnTo>
                  <a:lnTo>
                    <a:pt x="850" y="1184"/>
                  </a:lnTo>
                  <a:lnTo>
                    <a:pt x="820" y="1199"/>
                  </a:lnTo>
                  <a:lnTo>
                    <a:pt x="805" y="1199"/>
                  </a:lnTo>
                  <a:lnTo>
                    <a:pt x="775" y="1199"/>
                  </a:lnTo>
                  <a:lnTo>
                    <a:pt x="760" y="1230"/>
                  </a:lnTo>
                  <a:lnTo>
                    <a:pt x="746" y="1245"/>
                  </a:lnTo>
                  <a:lnTo>
                    <a:pt x="716" y="1245"/>
                  </a:lnTo>
                  <a:lnTo>
                    <a:pt x="716" y="1230"/>
                  </a:lnTo>
                  <a:lnTo>
                    <a:pt x="626" y="1199"/>
                  </a:lnTo>
                  <a:lnTo>
                    <a:pt x="611" y="1199"/>
                  </a:lnTo>
                  <a:lnTo>
                    <a:pt x="596" y="1214"/>
                  </a:lnTo>
                  <a:lnTo>
                    <a:pt x="567" y="1153"/>
                  </a:lnTo>
                  <a:lnTo>
                    <a:pt x="582" y="1153"/>
                  </a:lnTo>
                  <a:lnTo>
                    <a:pt x="567" y="1122"/>
                  </a:lnTo>
                  <a:lnTo>
                    <a:pt x="552" y="1137"/>
                  </a:lnTo>
                  <a:lnTo>
                    <a:pt x="552" y="1107"/>
                  </a:lnTo>
                  <a:lnTo>
                    <a:pt x="522" y="1076"/>
                  </a:lnTo>
                  <a:lnTo>
                    <a:pt x="507" y="1061"/>
                  </a:lnTo>
                  <a:lnTo>
                    <a:pt x="522" y="1061"/>
                  </a:lnTo>
                  <a:lnTo>
                    <a:pt x="522" y="1030"/>
                  </a:lnTo>
                  <a:lnTo>
                    <a:pt x="537" y="1030"/>
                  </a:lnTo>
                  <a:lnTo>
                    <a:pt x="537" y="999"/>
                  </a:lnTo>
                  <a:lnTo>
                    <a:pt x="507" y="999"/>
                  </a:lnTo>
                  <a:lnTo>
                    <a:pt x="492" y="999"/>
                  </a:lnTo>
                  <a:lnTo>
                    <a:pt x="447" y="1030"/>
                  </a:lnTo>
                  <a:lnTo>
                    <a:pt x="447" y="1061"/>
                  </a:lnTo>
                  <a:lnTo>
                    <a:pt x="492" y="1122"/>
                  </a:lnTo>
                  <a:lnTo>
                    <a:pt x="507" y="1153"/>
                  </a:lnTo>
                  <a:lnTo>
                    <a:pt x="507" y="1214"/>
                  </a:lnTo>
                  <a:lnTo>
                    <a:pt x="492" y="1184"/>
                  </a:lnTo>
                  <a:lnTo>
                    <a:pt x="447" y="1199"/>
                  </a:lnTo>
                  <a:lnTo>
                    <a:pt x="432" y="1184"/>
                  </a:lnTo>
                  <a:lnTo>
                    <a:pt x="432" y="1168"/>
                  </a:lnTo>
                  <a:lnTo>
                    <a:pt x="418" y="1168"/>
                  </a:lnTo>
                  <a:lnTo>
                    <a:pt x="418" y="1153"/>
                  </a:lnTo>
                  <a:lnTo>
                    <a:pt x="403" y="1137"/>
                  </a:lnTo>
                  <a:lnTo>
                    <a:pt x="373" y="1137"/>
                  </a:lnTo>
                  <a:lnTo>
                    <a:pt x="358" y="1107"/>
                  </a:lnTo>
                  <a:lnTo>
                    <a:pt x="328" y="1107"/>
                  </a:lnTo>
                  <a:lnTo>
                    <a:pt x="283" y="1061"/>
                  </a:lnTo>
                  <a:lnTo>
                    <a:pt x="298" y="1030"/>
                  </a:lnTo>
                  <a:lnTo>
                    <a:pt x="268" y="1030"/>
                  </a:lnTo>
                  <a:lnTo>
                    <a:pt x="239" y="1045"/>
                  </a:lnTo>
                  <a:lnTo>
                    <a:pt x="268" y="1061"/>
                  </a:lnTo>
                  <a:lnTo>
                    <a:pt x="224" y="1076"/>
                  </a:lnTo>
                  <a:lnTo>
                    <a:pt x="209" y="1045"/>
                  </a:lnTo>
                  <a:lnTo>
                    <a:pt x="164" y="1045"/>
                  </a:lnTo>
                  <a:lnTo>
                    <a:pt x="164" y="1061"/>
                  </a:lnTo>
                  <a:lnTo>
                    <a:pt x="134" y="1061"/>
                  </a:lnTo>
                  <a:lnTo>
                    <a:pt x="134" y="1030"/>
                  </a:lnTo>
                  <a:lnTo>
                    <a:pt x="104" y="999"/>
                  </a:lnTo>
                  <a:lnTo>
                    <a:pt x="89" y="1014"/>
                  </a:lnTo>
                  <a:lnTo>
                    <a:pt x="45" y="1014"/>
                  </a:lnTo>
                  <a:lnTo>
                    <a:pt x="30" y="999"/>
                  </a:lnTo>
                  <a:lnTo>
                    <a:pt x="45" y="999"/>
                  </a:lnTo>
                  <a:lnTo>
                    <a:pt x="60" y="938"/>
                  </a:lnTo>
                  <a:lnTo>
                    <a:pt x="45" y="907"/>
                  </a:lnTo>
                  <a:lnTo>
                    <a:pt x="45" y="876"/>
                  </a:lnTo>
                  <a:lnTo>
                    <a:pt x="0" y="799"/>
                  </a:lnTo>
                  <a:lnTo>
                    <a:pt x="15" y="769"/>
                  </a:lnTo>
                  <a:lnTo>
                    <a:pt x="30" y="784"/>
                  </a:lnTo>
                  <a:lnTo>
                    <a:pt x="45" y="769"/>
                  </a:lnTo>
                  <a:lnTo>
                    <a:pt x="30" y="738"/>
                  </a:lnTo>
                  <a:lnTo>
                    <a:pt x="60" y="722"/>
                  </a:lnTo>
                  <a:lnTo>
                    <a:pt x="89" y="738"/>
                  </a:lnTo>
                  <a:lnTo>
                    <a:pt x="119" y="707"/>
                  </a:lnTo>
                  <a:lnTo>
                    <a:pt x="104" y="692"/>
                  </a:lnTo>
                  <a:lnTo>
                    <a:pt x="134" y="630"/>
                  </a:lnTo>
                  <a:lnTo>
                    <a:pt x="119" y="599"/>
                  </a:lnTo>
                  <a:lnTo>
                    <a:pt x="104" y="553"/>
                  </a:lnTo>
                  <a:lnTo>
                    <a:pt x="119" y="538"/>
                  </a:lnTo>
                  <a:lnTo>
                    <a:pt x="104" y="492"/>
                  </a:lnTo>
                  <a:lnTo>
                    <a:pt x="89" y="476"/>
                  </a:lnTo>
                  <a:lnTo>
                    <a:pt x="89" y="446"/>
                  </a:lnTo>
                  <a:lnTo>
                    <a:pt x="89" y="430"/>
                  </a:lnTo>
                  <a:lnTo>
                    <a:pt x="164" y="446"/>
                  </a:lnTo>
                  <a:lnTo>
                    <a:pt x="253" y="461"/>
                  </a:lnTo>
                  <a:lnTo>
                    <a:pt x="253" y="492"/>
                  </a:lnTo>
                  <a:lnTo>
                    <a:pt x="239" y="523"/>
                  </a:lnTo>
                  <a:lnTo>
                    <a:pt x="194" y="523"/>
                  </a:lnTo>
                  <a:lnTo>
                    <a:pt x="134" y="492"/>
                  </a:lnTo>
                  <a:lnTo>
                    <a:pt x="149" y="523"/>
                  </a:lnTo>
                  <a:lnTo>
                    <a:pt x="164" y="538"/>
                  </a:lnTo>
                  <a:lnTo>
                    <a:pt x="179" y="584"/>
                  </a:lnTo>
                  <a:lnTo>
                    <a:pt x="209" y="584"/>
                  </a:lnTo>
                  <a:lnTo>
                    <a:pt x="209" y="553"/>
                  </a:lnTo>
                  <a:lnTo>
                    <a:pt x="239" y="569"/>
                  </a:lnTo>
                  <a:lnTo>
                    <a:pt x="239" y="538"/>
                  </a:lnTo>
                  <a:lnTo>
                    <a:pt x="268" y="507"/>
                  </a:lnTo>
                  <a:lnTo>
                    <a:pt x="298" y="507"/>
                  </a:lnTo>
                  <a:lnTo>
                    <a:pt x="283" y="476"/>
                  </a:lnTo>
                  <a:lnTo>
                    <a:pt x="283" y="446"/>
                  </a:lnTo>
                  <a:lnTo>
                    <a:pt x="313" y="446"/>
                  </a:lnTo>
                  <a:lnTo>
                    <a:pt x="313" y="461"/>
                  </a:lnTo>
                  <a:lnTo>
                    <a:pt x="328" y="476"/>
                  </a:lnTo>
                  <a:lnTo>
                    <a:pt x="358" y="476"/>
                  </a:lnTo>
                  <a:lnTo>
                    <a:pt x="343" y="446"/>
                  </a:lnTo>
                  <a:lnTo>
                    <a:pt x="418" y="415"/>
                  </a:lnTo>
                  <a:lnTo>
                    <a:pt x="403" y="461"/>
                  </a:lnTo>
                  <a:lnTo>
                    <a:pt x="403" y="476"/>
                  </a:lnTo>
                  <a:lnTo>
                    <a:pt x="432" y="430"/>
                  </a:lnTo>
                  <a:lnTo>
                    <a:pt x="492" y="415"/>
                  </a:lnTo>
                  <a:lnTo>
                    <a:pt x="507" y="415"/>
                  </a:lnTo>
                  <a:lnTo>
                    <a:pt x="492" y="384"/>
                  </a:lnTo>
                  <a:lnTo>
                    <a:pt x="596" y="384"/>
                  </a:lnTo>
                  <a:lnTo>
                    <a:pt x="596" y="400"/>
                  </a:lnTo>
                  <a:lnTo>
                    <a:pt x="567" y="323"/>
                  </a:lnTo>
                  <a:lnTo>
                    <a:pt x="582" y="307"/>
                  </a:lnTo>
                  <a:lnTo>
                    <a:pt x="582" y="261"/>
                  </a:lnTo>
                  <a:lnTo>
                    <a:pt x="611" y="261"/>
                  </a:lnTo>
                  <a:lnTo>
                    <a:pt x="626" y="307"/>
                  </a:lnTo>
                  <a:lnTo>
                    <a:pt x="671" y="384"/>
                  </a:lnTo>
                  <a:lnTo>
                    <a:pt x="686" y="415"/>
                  </a:lnTo>
                  <a:lnTo>
                    <a:pt x="671" y="446"/>
                  </a:lnTo>
                  <a:lnTo>
                    <a:pt x="641" y="461"/>
                  </a:lnTo>
                  <a:lnTo>
                    <a:pt x="686" y="476"/>
                  </a:lnTo>
                  <a:lnTo>
                    <a:pt x="701" y="415"/>
                  </a:lnTo>
                  <a:lnTo>
                    <a:pt x="701" y="384"/>
                  </a:lnTo>
                  <a:lnTo>
                    <a:pt x="716" y="384"/>
                  </a:lnTo>
                  <a:lnTo>
                    <a:pt x="760" y="415"/>
                  </a:lnTo>
                  <a:lnTo>
                    <a:pt x="716" y="369"/>
                  </a:lnTo>
                  <a:lnTo>
                    <a:pt x="686" y="369"/>
                  </a:lnTo>
                  <a:lnTo>
                    <a:pt x="671" y="323"/>
                  </a:lnTo>
                  <a:lnTo>
                    <a:pt x="641" y="307"/>
                  </a:lnTo>
                  <a:lnTo>
                    <a:pt x="656" y="261"/>
                  </a:lnTo>
                  <a:lnTo>
                    <a:pt x="686" y="292"/>
                  </a:lnTo>
                  <a:lnTo>
                    <a:pt x="686" y="261"/>
                  </a:lnTo>
                  <a:lnTo>
                    <a:pt x="746" y="277"/>
                  </a:lnTo>
                  <a:lnTo>
                    <a:pt x="746" y="246"/>
                  </a:lnTo>
                  <a:lnTo>
                    <a:pt x="716" y="246"/>
                  </a:lnTo>
                  <a:lnTo>
                    <a:pt x="701" y="215"/>
                  </a:lnTo>
                  <a:lnTo>
                    <a:pt x="746" y="184"/>
                  </a:lnTo>
                  <a:lnTo>
                    <a:pt x="731" y="169"/>
                  </a:lnTo>
                  <a:lnTo>
                    <a:pt x="805" y="92"/>
                  </a:lnTo>
                  <a:lnTo>
                    <a:pt x="924" y="61"/>
                  </a:lnTo>
                  <a:lnTo>
                    <a:pt x="924" y="31"/>
                  </a:lnTo>
                  <a:lnTo>
                    <a:pt x="939" y="0"/>
                  </a:lnTo>
                  <a:lnTo>
                    <a:pt x="984" y="0"/>
                  </a:lnTo>
                  <a:lnTo>
                    <a:pt x="999" y="31"/>
                  </a:lnTo>
                  <a:lnTo>
                    <a:pt x="1029" y="0"/>
                  </a:lnTo>
                  <a:lnTo>
                    <a:pt x="1059" y="0"/>
                  </a:lnTo>
                  <a:lnTo>
                    <a:pt x="1074" y="0"/>
                  </a:lnTo>
                  <a:lnTo>
                    <a:pt x="1103" y="31"/>
                  </a:lnTo>
                  <a:lnTo>
                    <a:pt x="1088" y="61"/>
                  </a:lnTo>
                  <a:lnTo>
                    <a:pt x="1074" y="92"/>
                  </a:lnTo>
                  <a:lnTo>
                    <a:pt x="1103" y="108"/>
                  </a:lnTo>
                  <a:lnTo>
                    <a:pt x="1088" y="138"/>
                  </a:lnTo>
                  <a:lnTo>
                    <a:pt x="1163" y="61"/>
                  </a:lnTo>
                  <a:lnTo>
                    <a:pt x="1193" y="92"/>
                  </a:lnTo>
                  <a:lnTo>
                    <a:pt x="1208" y="46"/>
                  </a:lnTo>
                  <a:lnTo>
                    <a:pt x="1342" y="61"/>
                  </a:lnTo>
                  <a:lnTo>
                    <a:pt x="1461" y="108"/>
                  </a:lnTo>
                  <a:lnTo>
                    <a:pt x="1476" y="77"/>
                  </a:lnTo>
                  <a:lnTo>
                    <a:pt x="1536" y="46"/>
                  </a:lnTo>
                  <a:lnTo>
                    <a:pt x="1610" y="46"/>
                  </a:lnTo>
                  <a:lnTo>
                    <a:pt x="1655" y="61"/>
                  </a:lnTo>
                  <a:lnTo>
                    <a:pt x="1745" y="31"/>
                  </a:lnTo>
                  <a:lnTo>
                    <a:pt x="1849" y="46"/>
                  </a:lnTo>
                  <a:lnTo>
                    <a:pt x="1953" y="108"/>
                  </a:lnTo>
                  <a:lnTo>
                    <a:pt x="2028" y="61"/>
                  </a:lnTo>
                  <a:lnTo>
                    <a:pt x="2043" y="92"/>
                  </a:lnTo>
                  <a:lnTo>
                    <a:pt x="2073" y="77"/>
                  </a:lnTo>
                  <a:lnTo>
                    <a:pt x="2073" y="46"/>
                  </a:lnTo>
                  <a:lnTo>
                    <a:pt x="2147" y="31"/>
                  </a:lnTo>
                  <a:lnTo>
                    <a:pt x="2207" y="61"/>
                  </a:lnTo>
                  <a:lnTo>
                    <a:pt x="2311" y="46"/>
                  </a:lnTo>
                  <a:lnTo>
                    <a:pt x="2341" y="108"/>
                  </a:lnTo>
                  <a:lnTo>
                    <a:pt x="2311" y="108"/>
                  </a:lnTo>
                  <a:lnTo>
                    <a:pt x="2252" y="92"/>
                  </a:lnTo>
                  <a:lnTo>
                    <a:pt x="2252" y="123"/>
                  </a:lnTo>
                  <a:lnTo>
                    <a:pt x="2266" y="138"/>
                  </a:lnTo>
                  <a:lnTo>
                    <a:pt x="2311" y="138"/>
                  </a:lnTo>
                  <a:lnTo>
                    <a:pt x="2326" y="138"/>
                  </a:lnTo>
                  <a:lnTo>
                    <a:pt x="2326" y="184"/>
                  </a:lnTo>
                  <a:lnTo>
                    <a:pt x="2281" y="231"/>
                  </a:lnTo>
                  <a:lnTo>
                    <a:pt x="2252" y="277"/>
                  </a:lnTo>
                  <a:lnTo>
                    <a:pt x="2207" y="261"/>
                  </a:lnTo>
                  <a:lnTo>
                    <a:pt x="2162" y="261"/>
                  </a:lnTo>
                  <a:lnTo>
                    <a:pt x="2147" y="307"/>
                  </a:lnTo>
                  <a:lnTo>
                    <a:pt x="2132" y="277"/>
                  </a:lnTo>
                  <a:lnTo>
                    <a:pt x="2102" y="307"/>
                  </a:lnTo>
                  <a:lnTo>
                    <a:pt x="2117" y="369"/>
                  </a:lnTo>
                  <a:lnTo>
                    <a:pt x="2147" y="369"/>
                  </a:lnTo>
                  <a:lnTo>
                    <a:pt x="2147" y="400"/>
                  </a:lnTo>
                  <a:lnTo>
                    <a:pt x="2162" y="415"/>
                  </a:lnTo>
                  <a:lnTo>
                    <a:pt x="2162" y="461"/>
                  </a:lnTo>
                  <a:lnTo>
                    <a:pt x="2177" y="476"/>
                  </a:lnTo>
                  <a:lnTo>
                    <a:pt x="2162" y="492"/>
                  </a:lnTo>
                  <a:lnTo>
                    <a:pt x="2177" y="538"/>
                  </a:lnTo>
                  <a:lnTo>
                    <a:pt x="2162" y="538"/>
                  </a:lnTo>
                  <a:lnTo>
                    <a:pt x="2147" y="615"/>
                  </a:lnTo>
                  <a:lnTo>
                    <a:pt x="2058" y="461"/>
                  </a:lnTo>
                  <a:lnTo>
                    <a:pt x="2043" y="400"/>
                  </a:lnTo>
                  <a:lnTo>
                    <a:pt x="2058" y="400"/>
                  </a:lnTo>
                  <a:lnTo>
                    <a:pt x="2088" y="292"/>
                  </a:lnTo>
                  <a:lnTo>
                    <a:pt x="2058" y="215"/>
                  </a:lnTo>
                  <a:lnTo>
                    <a:pt x="2028" y="231"/>
                  </a:lnTo>
                  <a:lnTo>
                    <a:pt x="2043" y="246"/>
                  </a:lnTo>
                  <a:lnTo>
                    <a:pt x="2043" y="292"/>
                  </a:lnTo>
                  <a:lnTo>
                    <a:pt x="2013" y="292"/>
                  </a:lnTo>
                  <a:lnTo>
                    <a:pt x="2013" y="246"/>
                  </a:lnTo>
                  <a:lnTo>
                    <a:pt x="1968" y="307"/>
                  </a:lnTo>
                  <a:lnTo>
                    <a:pt x="1968" y="384"/>
                  </a:lnTo>
                  <a:lnTo>
                    <a:pt x="1938" y="400"/>
                  </a:lnTo>
                  <a:lnTo>
                    <a:pt x="1894" y="384"/>
                  </a:lnTo>
                  <a:lnTo>
                    <a:pt x="1894" y="400"/>
                  </a:lnTo>
                  <a:lnTo>
                    <a:pt x="1804" y="430"/>
                  </a:lnTo>
                  <a:lnTo>
                    <a:pt x="1774" y="553"/>
                  </a:lnTo>
                  <a:lnTo>
                    <a:pt x="1759" y="584"/>
                  </a:lnTo>
                  <a:lnTo>
                    <a:pt x="1804" y="599"/>
                  </a:lnTo>
                  <a:lnTo>
                    <a:pt x="1819" y="630"/>
                  </a:lnTo>
                  <a:lnTo>
                    <a:pt x="1849" y="584"/>
                  </a:lnTo>
                  <a:lnTo>
                    <a:pt x="1879" y="599"/>
                  </a:lnTo>
                  <a:lnTo>
                    <a:pt x="1894" y="615"/>
                  </a:lnTo>
                  <a:lnTo>
                    <a:pt x="1909" y="692"/>
                  </a:lnTo>
                  <a:lnTo>
                    <a:pt x="1923" y="753"/>
                  </a:lnTo>
                  <a:lnTo>
                    <a:pt x="1894" y="907"/>
                  </a:lnTo>
                  <a:lnTo>
                    <a:pt x="1849" y="938"/>
                  </a:lnTo>
                  <a:lnTo>
                    <a:pt x="1819" y="876"/>
                  </a:lnTo>
                  <a:lnTo>
                    <a:pt x="1849" y="861"/>
                  </a:lnTo>
                  <a:lnTo>
                    <a:pt x="1849" y="784"/>
                  </a:lnTo>
                  <a:lnTo>
                    <a:pt x="1819" y="784"/>
                  </a:lnTo>
                  <a:lnTo>
                    <a:pt x="1804" y="799"/>
                  </a:lnTo>
                  <a:lnTo>
                    <a:pt x="1789" y="799"/>
                  </a:lnTo>
                  <a:lnTo>
                    <a:pt x="1730" y="753"/>
                  </a:lnTo>
                  <a:lnTo>
                    <a:pt x="1730" y="769"/>
                  </a:lnTo>
                  <a:lnTo>
                    <a:pt x="1700" y="738"/>
                  </a:lnTo>
                  <a:lnTo>
                    <a:pt x="1655" y="692"/>
                  </a:lnTo>
                  <a:lnTo>
                    <a:pt x="1610" y="661"/>
                  </a:lnTo>
                  <a:lnTo>
                    <a:pt x="1581" y="661"/>
                  </a:lnTo>
                  <a:lnTo>
                    <a:pt x="1566" y="707"/>
                  </a:lnTo>
                  <a:lnTo>
                    <a:pt x="1581" y="707"/>
                  </a:lnTo>
                  <a:lnTo>
                    <a:pt x="1581" y="738"/>
                  </a:lnTo>
                  <a:lnTo>
                    <a:pt x="1566" y="784"/>
                  </a:lnTo>
                  <a:lnTo>
                    <a:pt x="1551" y="799"/>
                  </a:lnTo>
                  <a:lnTo>
                    <a:pt x="1536" y="799"/>
                  </a:lnTo>
                  <a:lnTo>
                    <a:pt x="1491" y="799"/>
                  </a:lnTo>
                  <a:lnTo>
                    <a:pt x="1476" y="815"/>
                  </a:lnTo>
                  <a:lnTo>
                    <a:pt x="1446" y="815"/>
                  </a:lnTo>
                  <a:lnTo>
                    <a:pt x="1431" y="830"/>
                  </a:lnTo>
                  <a:lnTo>
                    <a:pt x="1357" y="799"/>
                  </a:lnTo>
                  <a:lnTo>
                    <a:pt x="1312" y="815"/>
                  </a:lnTo>
                  <a:lnTo>
                    <a:pt x="1297" y="799"/>
                  </a:lnTo>
                  <a:lnTo>
                    <a:pt x="1238" y="769"/>
                  </a:lnTo>
                  <a:lnTo>
                    <a:pt x="1223" y="815"/>
                  </a:lnTo>
                  <a:lnTo>
                    <a:pt x="1223" y="845"/>
                  </a:lnTo>
                  <a:lnTo>
                    <a:pt x="1178" y="845"/>
                  </a:lnTo>
                  <a:lnTo>
                    <a:pt x="1133" y="845"/>
                  </a:lnTo>
                  <a:lnTo>
                    <a:pt x="1088" y="891"/>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17" name="Freeform 255"/>
            <p:cNvSpPr>
              <a:spLocks/>
            </p:cNvSpPr>
            <p:nvPr/>
          </p:nvSpPr>
          <p:spPr bwMode="auto">
            <a:xfrm>
              <a:off x="1621" y="1471"/>
              <a:ext cx="38" cy="19"/>
            </a:xfrm>
            <a:custGeom>
              <a:avLst/>
              <a:gdLst>
                <a:gd name="T0" fmla="*/ 1 w 90"/>
                <a:gd name="T1" fmla="*/ 1 h 47"/>
                <a:gd name="T2" fmla="*/ 0 w 90"/>
                <a:gd name="T3" fmla="*/ 1 h 47"/>
                <a:gd name="T4" fmla="*/ 0 w 90"/>
                <a:gd name="T5" fmla="*/ 0 h 47"/>
                <a:gd name="T6" fmla="*/ 3 w 90"/>
                <a:gd name="T7" fmla="*/ 0 h 47"/>
                <a:gd name="T8" fmla="*/ 3 w 90"/>
                <a:gd name="T9" fmla="*/ 0 h 47"/>
                <a:gd name="T10" fmla="*/ 1 w 90"/>
                <a:gd name="T11" fmla="*/ 0 h 47"/>
                <a:gd name="T12" fmla="*/ 1 w 90"/>
                <a:gd name="T13" fmla="*/ 1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 h="47">
                  <a:moveTo>
                    <a:pt x="30" y="46"/>
                  </a:moveTo>
                  <a:lnTo>
                    <a:pt x="0" y="46"/>
                  </a:lnTo>
                  <a:lnTo>
                    <a:pt x="0" y="0"/>
                  </a:lnTo>
                  <a:lnTo>
                    <a:pt x="89" y="0"/>
                  </a:lnTo>
                  <a:lnTo>
                    <a:pt x="89" y="15"/>
                  </a:lnTo>
                  <a:lnTo>
                    <a:pt x="45" y="15"/>
                  </a:lnTo>
                  <a:lnTo>
                    <a:pt x="30" y="46"/>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18" name="Freeform 256"/>
            <p:cNvSpPr>
              <a:spLocks/>
            </p:cNvSpPr>
            <p:nvPr/>
          </p:nvSpPr>
          <p:spPr bwMode="auto">
            <a:xfrm>
              <a:off x="1524" y="1494"/>
              <a:ext cx="14" cy="24"/>
            </a:xfrm>
            <a:custGeom>
              <a:avLst/>
              <a:gdLst>
                <a:gd name="T0" fmla="*/ 1 w 31"/>
                <a:gd name="T1" fmla="*/ 1 h 62"/>
                <a:gd name="T2" fmla="*/ 1 w 31"/>
                <a:gd name="T3" fmla="*/ 0 h 62"/>
                <a:gd name="T4" fmla="*/ 0 w 31"/>
                <a:gd name="T5" fmla="*/ 0 h 62"/>
                <a:gd name="T6" fmla="*/ 0 w 31"/>
                <a:gd name="T7" fmla="*/ 0 h 62"/>
                <a:gd name="T8" fmla="*/ 0 w 31"/>
                <a:gd name="T9" fmla="*/ 1 h 62"/>
                <a:gd name="T10" fmla="*/ 0 w 31"/>
                <a:gd name="T11" fmla="*/ 1 h 62"/>
                <a:gd name="T12" fmla="*/ 1 w 31"/>
                <a:gd name="T13" fmla="*/ 1 h 62"/>
                <a:gd name="T14" fmla="*/ 1 w 31"/>
                <a:gd name="T15" fmla="*/ 1 h 62"/>
                <a:gd name="T16" fmla="*/ 1 w 31"/>
                <a:gd name="T17" fmla="*/ 1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62">
                  <a:moveTo>
                    <a:pt x="30" y="31"/>
                  </a:moveTo>
                  <a:lnTo>
                    <a:pt x="30" y="15"/>
                  </a:lnTo>
                  <a:lnTo>
                    <a:pt x="15" y="0"/>
                  </a:lnTo>
                  <a:lnTo>
                    <a:pt x="0" y="15"/>
                  </a:lnTo>
                  <a:lnTo>
                    <a:pt x="0" y="31"/>
                  </a:lnTo>
                  <a:lnTo>
                    <a:pt x="15" y="61"/>
                  </a:lnTo>
                  <a:lnTo>
                    <a:pt x="30" y="61"/>
                  </a:lnTo>
                  <a:lnTo>
                    <a:pt x="30" y="46"/>
                  </a:lnTo>
                  <a:lnTo>
                    <a:pt x="30" y="31"/>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19" name="Freeform 257"/>
            <p:cNvSpPr>
              <a:spLocks/>
            </p:cNvSpPr>
            <p:nvPr/>
          </p:nvSpPr>
          <p:spPr bwMode="auto">
            <a:xfrm>
              <a:off x="1416" y="1164"/>
              <a:ext cx="58" cy="58"/>
            </a:xfrm>
            <a:custGeom>
              <a:avLst/>
              <a:gdLst>
                <a:gd name="T0" fmla="*/ 0 w 134"/>
                <a:gd name="T1" fmla="*/ 3 h 156"/>
                <a:gd name="T2" fmla="*/ 0 w 134"/>
                <a:gd name="T3" fmla="*/ 3 h 156"/>
                <a:gd name="T4" fmla="*/ 2 w 134"/>
                <a:gd name="T5" fmla="*/ 2 h 156"/>
                <a:gd name="T6" fmla="*/ 3 w 134"/>
                <a:gd name="T7" fmla="*/ 1 h 156"/>
                <a:gd name="T8" fmla="*/ 5 w 134"/>
                <a:gd name="T9" fmla="*/ 0 h 156"/>
                <a:gd name="T10" fmla="*/ 4 w 134"/>
                <a:gd name="T11" fmla="*/ 0 h 156"/>
                <a:gd name="T12" fmla="*/ 3 w 134"/>
                <a:gd name="T13" fmla="*/ 0 h 156"/>
                <a:gd name="T14" fmla="*/ 3 w 134"/>
                <a:gd name="T15" fmla="*/ 0 h 156"/>
                <a:gd name="T16" fmla="*/ 3 w 134"/>
                <a:gd name="T17" fmla="*/ 0 h 156"/>
                <a:gd name="T18" fmla="*/ 1 w 134"/>
                <a:gd name="T19" fmla="*/ 1 h 156"/>
                <a:gd name="T20" fmla="*/ 0 w 134"/>
                <a:gd name="T21" fmla="*/ 2 h 156"/>
                <a:gd name="T22" fmla="*/ 0 w 134"/>
                <a:gd name="T23" fmla="*/ 3 h 156"/>
                <a:gd name="T24" fmla="*/ 0 w 134"/>
                <a:gd name="T25" fmla="*/ 3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4" h="156">
                  <a:moveTo>
                    <a:pt x="15" y="155"/>
                  </a:moveTo>
                  <a:lnTo>
                    <a:pt x="15" y="140"/>
                  </a:lnTo>
                  <a:lnTo>
                    <a:pt x="59" y="93"/>
                  </a:lnTo>
                  <a:lnTo>
                    <a:pt x="103" y="47"/>
                  </a:lnTo>
                  <a:lnTo>
                    <a:pt x="133" y="31"/>
                  </a:lnTo>
                  <a:lnTo>
                    <a:pt x="118" y="0"/>
                  </a:lnTo>
                  <a:lnTo>
                    <a:pt x="103" y="0"/>
                  </a:lnTo>
                  <a:lnTo>
                    <a:pt x="89" y="16"/>
                  </a:lnTo>
                  <a:lnTo>
                    <a:pt x="74" y="31"/>
                  </a:lnTo>
                  <a:lnTo>
                    <a:pt x="30" y="62"/>
                  </a:lnTo>
                  <a:lnTo>
                    <a:pt x="0" y="109"/>
                  </a:lnTo>
                  <a:lnTo>
                    <a:pt x="0" y="140"/>
                  </a:lnTo>
                  <a:lnTo>
                    <a:pt x="15" y="155"/>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20" name="Freeform 258"/>
            <p:cNvSpPr>
              <a:spLocks/>
            </p:cNvSpPr>
            <p:nvPr/>
          </p:nvSpPr>
          <p:spPr bwMode="auto">
            <a:xfrm>
              <a:off x="2056" y="1331"/>
              <a:ext cx="59" cy="88"/>
            </a:xfrm>
            <a:custGeom>
              <a:avLst/>
              <a:gdLst>
                <a:gd name="T0" fmla="*/ 0 w 136"/>
                <a:gd name="T1" fmla="*/ 0 h 231"/>
                <a:gd name="T2" fmla="*/ 1 w 136"/>
                <a:gd name="T3" fmla="*/ 1 h 231"/>
                <a:gd name="T4" fmla="*/ 2 w 136"/>
                <a:gd name="T5" fmla="*/ 2 h 231"/>
                <a:gd name="T6" fmla="*/ 2 w 136"/>
                <a:gd name="T7" fmla="*/ 3 h 231"/>
                <a:gd name="T8" fmla="*/ 3 w 136"/>
                <a:gd name="T9" fmla="*/ 3 h 231"/>
                <a:gd name="T10" fmla="*/ 3 w 136"/>
                <a:gd name="T11" fmla="*/ 4 h 231"/>
                <a:gd name="T12" fmla="*/ 4 w 136"/>
                <a:gd name="T13" fmla="*/ 5 h 231"/>
                <a:gd name="T14" fmla="*/ 4 w 136"/>
                <a:gd name="T15" fmla="*/ 5 h 231"/>
                <a:gd name="T16" fmla="*/ 5 w 136"/>
                <a:gd name="T17" fmla="*/ 5 h 231"/>
                <a:gd name="T18" fmla="*/ 5 w 136"/>
                <a:gd name="T19" fmla="*/ 5 h 231"/>
                <a:gd name="T20" fmla="*/ 4 w 136"/>
                <a:gd name="T21" fmla="*/ 4 h 231"/>
                <a:gd name="T22" fmla="*/ 3 w 136"/>
                <a:gd name="T23" fmla="*/ 3 h 231"/>
                <a:gd name="T24" fmla="*/ 4 w 136"/>
                <a:gd name="T25" fmla="*/ 3 h 231"/>
                <a:gd name="T26" fmla="*/ 3 w 136"/>
                <a:gd name="T27" fmla="*/ 2 h 231"/>
                <a:gd name="T28" fmla="*/ 2 w 136"/>
                <a:gd name="T29" fmla="*/ 1 h 231"/>
                <a:gd name="T30" fmla="*/ 0 w 136"/>
                <a:gd name="T31" fmla="*/ 0 h 2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6" h="231">
                  <a:moveTo>
                    <a:pt x="0" y="0"/>
                  </a:moveTo>
                  <a:lnTo>
                    <a:pt x="30" y="61"/>
                  </a:lnTo>
                  <a:lnTo>
                    <a:pt x="45" y="77"/>
                  </a:lnTo>
                  <a:lnTo>
                    <a:pt x="60" y="153"/>
                  </a:lnTo>
                  <a:lnTo>
                    <a:pt x="75" y="169"/>
                  </a:lnTo>
                  <a:lnTo>
                    <a:pt x="90" y="199"/>
                  </a:lnTo>
                  <a:lnTo>
                    <a:pt x="105" y="230"/>
                  </a:lnTo>
                  <a:lnTo>
                    <a:pt x="105" y="215"/>
                  </a:lnTo>
                  <a:lnTo>
                    <a:pt x="135" y="230"/>
                  </a:lnTo>
                  <a:lnTo>
                    <a:pt x="135" y="215"/>
                  </a:lnTo>
                  <a:lnTo>
                    <a:pt x="105" y="184"/>
                  </a:lnTo>
                  <a:lnTo>
                    <a:pt x="90" y="138"/>
                  </a:lnTo>
                  <a:lnTo>
                    <a:pt x="105" y="153"/>
                  </a:lnTo>
                  <a:lnTo>
                    <a:pt x="90" y="107"/>
                  </a:lnTo>
                  <a:lnTo>
                    <a:pt x="45" y="61"/>
                  </a:lnTo>
                  <a:lnTo>
                    <a:pt x="0"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21" name="Freeform 259"/>
            <p:cNvSpPr>
              <a:spLocks/>
            </p:cNvSpPr>
            <p:nvPr/>
          </p:nvSpPr>
          <p:spPr bwMode="auto">
            <a:xfrm>
              <a:off x="1589" y="1076"/>
              <a:ext cx="39" cy="35"/>
            </a:xfrm>
            <a:custGeom>
              <a:avLst/>
              <a:gdLst>
                <a:gd name="T0" fmla="*/ 3 w 90"/>
                <a:gd name="T1" fmla="*/ 1 h 93"/>
                <a:gd name="T2" fmla="*/ 0 w 90"/>
                <a:gd name="T3" fmla="*/ 0 h 93"/>
                <a:gd name="T4" fmla="*/ 0 w 90"/>
                <a:gd name="T5" fmla="*/ 1 h 93"/>
                <a:gd name="T6" fmla="*/ 1 w 90"/>
                <a:gd name="T7" fmla="*/ 2 h 93"/>
                <a:gd name="T8" fmla="*/ 3 w 90"/>
                <a:gd name="T9" fmla="*/ 2 h 93"/>
                <a:gd name="T10" fmla="*/ 3 w 90"/>
                <a:gd name="T11" fmla="*/ 1 h 93"/>
                <a:gd name="T12" fmla="*/ 3 w 90"/>
                <a:gd name="T13" fmla="*/ 1 h 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 h="93">
                  <a:moveTo>
                    <a:pt x="74" y="31"/>
                  </a:moveTo>
                  <a:lnTo>
                    <a:pt x="15" y="0"/>
                  </a:lnTo>
                  <a:lnTo>
                    <a:pt x="0" y="31"/>
                  </a:lnTo>
                  <a:lnTo>
                    <a:pt x="30" y="92"/>
                  </a:lnTo>
                  <a:lnTo>
                    <a:pt x="74" y="77"/>
                  </a:lnTo>
                  <a:lnTo>
                    <a:pt x="89" y="31"/>
                  </a:lnTo>
                  <a:lnTo>
                    <a:pt x="74" y="31"/>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22" name="Freeform 260"/>
            <p:cNvSpPr>
              <a:spLocks/>
            </p:cNvSpPr>
            <p:nvPr/>
          </p:nvSpPr>
          <p:spPr bwMode="auto">
            <a:xfrm>
              <a:off x="1403" y="1227"/>
              <a:ext cx="39" cy="30"/>
            </a:xfrm>
            <a:custGeom>
              <a:avLst/>
              <a:gdLst>
                <a:gd name="T0" fmla="*/ 1 w 91"/>
                <a:gd name="T1" fmla="*/ 0 h 78"/>
                <a:gd name="T2" fmla="*/ 0 w 91"/>
                <a:gd name="T3" fmla="*/ 0 h 78"/>
                <a:gd name="T4" fmla="*/ 0 w 91"/>
                <a:gd name="T5" fmla="*/ 1 h 78"/>
                <a:gd name="T6" fmla="*/ 0 w 91"/>
                <a:gd name="T7" fmla="*/ 1 h 78"/>
                <a:gd name="T8" fmla="*/ 1 w 91"/>
                <a:gd name="T9" fmla="*/ 1 h 78"/>
                <a:gd name="T10" fmla="*/ 1 w 91"/>
                <a:gd name="T11" fmla="*/ 2 h 78"/>
                <a:gd name="T12" fmla="*/ 3 w 91"/>
                <a:gd name="T13" fmla="*/ 1 h 78"/>
                <a:gd name="T14" fmla="*/ 1 w 91"/>
                <a:gd name="T15" fmla="*/ 1 h 78"/>
                <a:gd name="T16" fmla="*/ 1 w 91"/>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 h="78">
                  <a:moveTo>
                    <a:pt x="45" y="0"/>
                  </a:moveTo>
                  <a:lnTo>
                    <a:pt x="15" y="0"/>
                  </a:lnTo>
                  <a:lnTo>
                    <a:pt x="0" y="31"/>
                  </a:lnTo>
                  <a:lnTo>
                    <a:pt x="15" y="62"/>
                  </a:lnTo>
                  <a:lnTo>
                    <a:pt x="30" y="62"/>
                  </a:lnTo>
                  <a:lnTo>
                    <a:pt x="45" y="77"/>
                  </a:lnTo>
                  <a:lnTo>
                    <a:pt x="90" y="62"/>
                  </a:lnTo>
                  <a:lnTo>
                    <a:pt x="45" y="31"/>
                  </a:lnTo>
                  <a:lnTo>
                    <a:pt x="45"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23" name="Freeform 261"/>
            <p:cNvSpPr>
              <a:spLocks/>
            </p:cNvSpPr>
            <p:nvPr/>
          </p:nvSpPr>
          <p:spPr bwMode="auto">
            <a:xfrm>
              <a:off x="1633" y="1088"/>
              <a:ext cx="21" cy="23"/>
            </a:xfrm>
            <a:custGeom>
              <a:avLst/>
              <a:gdLst>
                <a:gd name="T0" fmla="*/ 0 w 47"/>
                <a:gd name="T1" fmla="*/ 0 h 62"/>
                <a:gd name="T2" fmla="*/ 0 w 47"/>
                <a:gd name="T3" fmla="*/ 1 h 62"/>
                <a:gd name="T4" fmla="*/ 0 w 47"/>
                <a:gd name="T5" fmla="*/ 1 h 62"/>
                <a:gd name="T6" fmla="*/ 2 w 47"/>
                <a:gd name="T7" fmla="*/ 0 h 62"/>
                <a:gd name="T8" fmla="*/ 1 w 47"/>
                <a:gd name="T9" fmla="*/ 0 h 62"/>
                <a:gd name="T10" fmla="*/ 0 w 47"/>
                <a:gd name="T11" fmla="*/ 0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2">
                  <a:moveTo>
                    <a:pt x="0" y="0"/>
                  </a:moveTo>
                  <a:lnTo>
                    <a:pt x="0" y="46"/>
                  </a:lnTo>
                  <a:lnTo>
                    <a:pt x="15" y="61"/>
                  </a:lnTo>
                  <a:lnTo>
                    <a:pt x="46" y="31"/>
                  </a:lnTo>
                  <a:lnTo>
                    <a:pt x="30" y="0"/>
                  </a:lnTo>
                  <a:lnTo>
                    <a:pt x="0"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24" name="Freeform 262"/>
            <p:cNvSpPr>
              <a:spLocks/>
            </p:cNvSpPr>
            <p:nvPr/>
          </p:nvSpPr>
          <p:spPr bwMode="auto">
            <a:xfrm>
              <a:off x="1890" y="1099"/>
              <a:ext cx="19" cy="12"/>
            </a:xfrm>
            <a:custGeom>
              <a:avLst/>
              <a:gdLst>
                <a:gd name="T0" fmla="*/ 0 w 45"/>
                <a:gd name="T1" fmla="*/ 0 h 32"/>
                <a:gd name="T2" fmla="*/ 1 w 45"/>
                <a:gd name="T3" fmla="*/ 0 h 32"/>
                <a:gd name="T4" fmla="*/ 1 w 45"/>
                <a:gd name="T5" fmla="*/ 1 h 32"/>
                <a:gd name="T6" fmla="*/ 0 w 45"/>
                <a:gd name="T7" fmla="*/ 0 h 32"/>
                <a:gd name="T8" fmla="*/ 0 w 45"/>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0"/>
                  </a:moveTo>
                  <a:lnTo>
                    <a:pt x="44" y="16"/>
                  </a:lnTo>
                  <a:lnTo>
                    <a:pt x="44" y="31"/>
                  </a:lnTo>
                  <a:lnTo>
                    <a:pt x="0" y="16"/>
                  </a:lnTo>
                  <a:lnTo>
                    <a:pt x="0"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25" name="Freeform 263"/>
            <p:cNvSpPr>
              <a:spLocks/>
            </p:cNvSpPr>
            <p:nvPr/>
          </p:nvSpPr>
          <p:spPr bwMode="auto">
            <a:xfrm>
              <a:off x="2140" y="1105"/>
              <a:ext cx="20" cy="12"/>
            </a:xfrm>
            <a:custGeom>
              <a:avLst/>
              <a:gdLst>
                <a:gd name="T0" fmla="*/ 0 w 46"/>
                <a:gd name="T1" fmla="*/ 0 h 31"/>
                <a:gd name="T2" fmla="*/ 0 w 46"/>
                <a:gd name="T3" fmla="*/ 1 h 31"/>
                <a:gd name="T4" fmla="*/ 1 w 46"/>
                <a:gd name="T5" fmla="*/ 0 h 31"/>
                <a:gd name="T6" fmla="*/ 2 w 46"/>
                <a:gd name="T7" fmla="*/ 0 h 31"/>
                <a:gd name="T8" fmla="*/ 0 w 46"/>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1">
                  <a:moveTo>
                    <a:pt x="0" y="0"/>
                  </a:moveTo>
                  <a:lnTo>
                    <a:pt x="0" y="30"/>
                  </a:lnTo>
                  <a:lnTo>
                    <a:pt x="30" y="15"/>
                  </a:lnTo>
                  <a:lnTo>
                    <a:pt x="45" y="0"/>
                  </a:lnTo>
                  <a:lnTo>
                    <a:pt x="0"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26" name="Freeform 264"/>
            <p:cNvSpPr>
              <a:spLocks/>
            </p:cNvSpPr>
            <p:nvPr/>
          </p:nvSpPr>
          <p:spPr bwMode="auto">
            <a:xfrm>
              <a:off x="1865" y="1099"/>
              <a:ext cx="13" cy="18"/>
            </a:xfrm>
            <a:custGeom>
              <a:avLst/>
              <a:gdLst>
                <a:gd name="T0" fmla="*/ 0 w 30"/>
                <a:gd name="T1" fmla="*/ 0 h 47"/>
                <a:gd name="T2" fmla="*/ 0 w 30"/>
                <a:gd name="T3" fmla="*/ 1 h 47"/>
                <a:gd name="T4" fmla="*/ 1 w 30"/>
                <a:gd name="T5" fmla="*/ 1 h 47"/>
                <a:gd name="T6" fmla="*/ 1 w 30"/>
                <a:gd name="T7" fmla="*/ 0 h 47"/>
                <a:gd name="T8" fmla="*/ 0 w 30"/>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47">
                  <a:moveTo>
                    <a:pt x="0" y="0"/>
                  </a:moveTo>
                  <a:lnTo>
                    <a:pt x="0" y="31"/>
                  </a:lnTo>
                  <a:lnTo>
                    <a:pt x="29" y="46"/>
                  </a:lnTo>
                  <a:lnTo>
                    <a:pt x="29" y="15"/>
                  </a:lnTo>
                  <a:lnTo>
                    <a:pt x="0"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27" name="Freeform 265"/>
            <p:cNvSpPr>
              <a:spLocks/>
            </p:cNvSpPr>
            <p:nvPr/>
          </p:nvSpPr>
          <p:spPr bwMode="auto">
            <a:xfrm>
              <a:off x="1448" y="1251"/>
              <a:ext cx="13" cy="11"/>
            </a:xfrm>
            <a:custGeom>
              <a:avLst/>
              <a:gdLst>
                <a:gd name="T0" fmla="*/ 0 w 30"/>
                <a:gd name="T1" fmla="*/ 0 h 32"/>
                <a:gd name="T2" fmla="*/ 1 w 30"/>
                <a:gd name="T3" fmla="*/ 0 h 32"/>
                <a:gd name="T4" fmla="*/ 0 w 30"/>
                <a:gd name="T5" fmla="*/ 0 h 32"/>
                <a:gd name="T6" fmla="*/ 0 w 30"/>
                <a:gd name="T7" fmla="*/ 0 h 32"/>
                <a:gd name="T8" fmla="*/ 0 w 30"/>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2">
                  <a:moveTo>
                    <a:pt x="0" y="0"/>
                  </a:moveTo>
                  <a:lnTo>
                    <a:pt x="29" y="16"/>
                  </a:lnTo>
                  <a:lnTo>
                    <a:pt x="15" y="31"/>
                  </a:lnTo>
                  <a:lnTo>
                    <a:pt x="0" y="31"/>
                  </a:lnTo>
                  <a:lnTo>
                    <a:pt x="0"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28" name="Freeform 266"/>
            <p:cNvSpPr>
              <a:spLocks/>
            </p:cNvSpPr>
            <p:nvPr/>
          </p:nvSpPr>
          <p:spPr bwMode="auto">
            <a:xfrm>
              <a:off x="2198" y="1285"/>
              <a:ext cx="19" cy="7"/>
            </a:xfrm>
            <a:custGeom>
              <a:avLst/>
              <a:gdLst>
                <a:gd name="T0" fmla="*/ 0 w 45"/>
                <a:gd name="T1" fmla="*/ 0 h 17"/>
                <a:gd name="T2" fmla="*/ 0 w 45"/>
                <a:gd name="T3" fmla="*/ 0 h 17"/>
                <a:gd name="T4" fmla="*/ 1 w 45"/>
                <a:gd name="T5" fmla="*/ 0 h 17"/>
                <a:gd name="T6" fmla="*/ 0 w 45"/>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17">
                  <a:moveTo>
                    <a:pt x="14" y="0"/>
                  </a:moveTo>
                  <a:lnTo>
                    <a:pt x="0" y="0"/>
                  </a:lnTo>
                  <a:lnTo>
                    <a:pt x="44" y="16"/>
                  </a:lnTo>
                  <a:lnTo>
                    <a:pt x="14"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29" name="Line 267"/>
            <p:cNvSpPr>
              <a:spLocks noChangeShapeType="1"/>
            </p:cNvSpPr>
            <p:nvPr/>
          </p:nvSpPr>
          <p:spPr bwMode="auto">
            <a:xfrm>
              <a:off x="2262" y="1303"/>
              <a:ext cx="6"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30" name="Line 268"/>
            <p:cNvSpPr>
              <a:spLocks noChangeShapeType="1"/>
            </p:cNvSpPr>
            <p:nvPr/>
          </p:nvSpPr>
          <p:spPr bwMode="auto">
            <a:xfrm>
              <a:off x="1653" y="1564"/>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31" name="Line 269"/>
            <p:cNvSpPr>
              <a:spLocks noChangeShapeType="1"/>
            </p:cNvSpPr>
            <p:nvPr/>
          </p:nvSpPr>
          <p:spPr bwMode="auto">
            <a:xfrm>
              <a:off x="1646" y="1570"/>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32" name="Line 270"/>
            <p:cNvSpPr>
              <a:spLocks noChangeShapeType="1"/>
            </p:cNvSpPr>
            <p:nvPr/>
          </p:nvSpPr>
          <p:spPr bwMode="auto">
            <a:xfrm>
              <a:off x="1646" y="1570"/>
              <a:ext cx="0"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33" name="Line 271"/>
            <p:cNvSpPr>
              <a:spLocks noChangeShapeType="1"/>
            </p:cNvSpPr>
            <p:nvPr/>
          </p:nvSpPr>
          <p:spPr bwMode="auto">
            <a:xfrm flipH="1">
              <a:off x="1641" y="1576"/>
              <a:ext cx="5"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34" name="Line 272"/>
            <p:cNvSpPr>
              <a:spLocks noChangeShapeType="1"/>
            </p:cNvSpPr>
            <p:nvPr/>
          </p:nvSpPr>
          <p:spPr bwMode="auto">
            <a:xfrm>
              <a:off x="1641" y="1576"/>
              <a:ext cx="5"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35" name="Line 273"/>
            <p:cNvSpPr>
              <a:spLocks noChangeShapeType="1"/>
            </p:cNvSpPr>
            <p:nvPr/>
          </p:nvSpPr>
          <p:spPr bwMode="auto">
            <a:xfrm>
              <a:off x="1646" y="1582"/>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36" name="Line 274"/>
            <p:cNvSpPr>
              <a:spLocks noChangeShapeType="1"/>
            </p:cNvSpPr>
            <p:nvPr/>
          </p:nvSpPr>
          <p:spPr bwMode="auto">
            <a:xfrm>
              <a:off x="1653" y="1582"/>
              <a:ext cx="0"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37" name="Line 275"/>
            <p:cNvSpPr>
              <a:spLocks noChangeShapeType="1"/>
            </p:cNvSpPr>
            <p:nvPr/>
          </p:nvSpPr>
          <p:spPr bwMode="auto">
            <a:xfrm>
              <a:off x="1653" y="1588"/>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38" name="Line 276"/>
            <p:cNvSpPr>
              <a:spLocks noChangeShapeType="1"/>
            </p:cNvSpPr>
            <p:nvPr/>
          </p:nvSpPr>
          <p:spPr bwMode="auto">
            <a:xfrm>
              <a:off x="1653" y="1588"/>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39" name="Line 277"/>
            <p:cNvSpPr>
              <a:spLocks noChangeShapeType="1"/>
            </p:cNvSpPr>
            <p:nvPr/>
          </p:nvSpPr>
          <p:spPr bwMode="auto">
            <a:xfrm>
              <a:off x="1659" y="1588"/>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40" name="Line 278"/>
            <p:cNvSpPr>
              <a:spLocks noChangeShapeType="1"/>
            </p:cNvSpPr>
            <p:nvPr/>
          </p:nvSpPr>
          <p:spPr bwMode="auto">
            <a:xfrm>
              <a:off x="1672" y="1582"/>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41" name="Line 279"/>
            <p:cNvSpPr>
              <a:spLocks noChangeShapeType="1"/>
            </p:cNvSpPr>
            <p:nvPr/>
          </p:nvSpPr>
          <p:spPr bwMode="auto">
            <a:xfrm flipV="1">
              <a:off x="1672" y="1576"/>
              <a:ext cx="7"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42" name="Freeform 280"/>
            <p:cNvSpPr>
              <a:spLocks/>
            </p:cNvSpPr>
            <p:nvPr/>
          </p:nvSpPr>
          <p:spPr bwMode="auto">
            <a:xfrm>
              <a:off x="1717" y="1407"/>
              <a:ext cx="225" cy="99"/>
            </a:xfrm>
            <a:custGeom>
              <a:avLst/>
              <a:gdLst>
                <a:gd name="T0" fmla="*/ 15 w 523"/>
                <a:gd name="T1" fmla="*/ 1 h 262"/>
                <a:gd name="T2" fmla="*/ 14 w 523"/>
                <a:gd name="T3" fmla="*/ 1 h 262"/>
                <a:gd name="T4" fmla="*/ 13 w 523"/>
                <a:gd name="T5" fmla="*/ 1 h 262"/>
                <a:gd name="T6" fmla="*/ 12 w 523"/>
                <a:gd name="T7" fmla="*/ 1 h 262"/>
                <a:gd name="T8" fmla="*/ 12 w 523"/>
                <a:gd name="T9" fmla="*/ 1 h 262"/>
                <a:gd name="T10" fmla="*/ 9 w 523"/>
                <a:gd name="T11" fmla="*/ 1 h 262"/>
                <a:gd name="T12" fmla="*/ 8 w 523"/>
                <a:gd name="T13" fmla="*/ 1 h 262"/>
                <a:gd name="T14" fmla="*/ 7 w 523"/>
                <a:gd name="T15" fmla="*/ 1 h 262"/>
                <a:gd name="T16" fmla="*/ 5 w 523"/>
                <a:gd name="T17" fmla="*/ 0 h 262"/>
                <a:gd name="T18" fmla="*/ 5 w 523"/>
                <a:gd name="T19" fmla="*/ 1 h 262"/>
                <a:gd name="T20" fmla="*/ 5 w 523"/>
                <a:gd name="T21" fmla="*/ 2 h 262"/>
                <a:gd name="T22" fmla="*/ 3 w 523"/>
                <a:gd name="T23" fmla="*/ 2 h 262"/>
                <a:gd name="T24" fmla="*/ 1 w 523"/>
                <a:gd name="T25" fmla="*/ 2 h 262"/>
                <a:gd name="T26" fmla="*/ 0 w 523"/>
                <a:gd name="T27" fmla="*/ 2 h 262"/>
                <a:gd name="T28" fmla="*/ 0 w 523"/>
                <a:gd name="T29" fmla="*/ 3 h 262"/>
                <a:gd name="T30" fmla="*/ 1 w 523"/>
                <a:gd name="T31" fmla="*/ 3 h 262"/>
                <a:gd name="T32" fmla="*/ 2 w 523"/>
                <a:gd name="T33" fmla="*/ 3 h 262"/>
                <a:gd name="T34" fmla="*/ 3 w 523"/>
                <a:gd name="T35" fmla="*/ 4 h 262"/>
                <a:gd name="T36" fmla="*/ 3 w 523"/>
                <a:gd name="T37" fmla="*/ 4 h 262"/>
                <a:gd name="T38" fmla="*/ 6 w 523"/>
                <a:gd name="T39" fmla="*/ 5 h 262"/>
                <a:gd name="T40" fmla="*/ 6 w 523"/>
                <a:gd name="T41" fmla="*/ 5 h 262"/>
                <a:gd name="T42" fmla="*/ 8 w 523"/>
                <a:gd name="T43" fmla="*/ 5 h 262"/>
                <a:gd name="T44" fmla="*/ 9 w 523"/>
                <a:gd name="T45" fmla="*/ 5 h 262"/>
                <a:gd name="T46" fmla="*/ 9 w 523"/>
                <a:gd name="T47" fmla="*/ 5 h 262"/>
                <a:gd name="T48" fmla="*/ 12 w 523"/>
                <a:gd name="T49" fmla="*/ 5 h 262"/>
                <a:gd name="T50" fmla="*/ 12 w 523"/>
                <a:gd name="T51" fmla="*/ 5 h 262"/>
                <a:gd name="T52" fmla="*/ 14 w 523"/>
                <a:gd name="T53" fmla="*/ 5 h 262"/>
                <a:gd name="T54" fmla="*/ 14 w 523"/>
                <a:gd name="T55" fmla="*/ 4 h 262"/>
                <a:gd name="T56" fmla="*/ 14 w 523"/>
                <a:gd name="T57" fmla="*/ 4 h 262"/>
                <a:gd name="T58" fmla="*/ 15 w 523"/>
                <a:gd name="T59" fmla="*/ 3 h 262"/>
                <a:gd name="T60" fmla="*/ 15 w 523"/>
                <a:gd name="T61" fmla="*/ 3 h 262"/>
                <a:gd name="T62" fmla="*/ 16 w 523"/>
                <a:gd name="T63" fmla="*/ 3 h 262"/>
                <a:gd name="T64" fmla="*/ 17 w 523"/>
                <a:gd name="T65" fmla="*/ 2 h 262"/>
                <a:gd name="T66" fmla="*/ 18 w 523"/>
                <a:gd name="T67" fmla="*/ 2 h 262"/>
                <a:gd name="T68" fmla="*/ 17 w 523"/>
                <a:gd name="T69" fmla="*/ 1 h 262"/>
                <a:gd name="T70" fmla="*/ 16 w 523"/>
                <a:gd name="T71" fmla="*/ 1 h 262"/>
                <a:gd name="T72" fmla="*/ 15 w 523"/>
                <a:gd name="T73" fmla="*/ 1 h 2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3" h="262">
                  <a:moveTo>
                    <a:pt x="447" y="31"/>
                  </a:moveTo>
                  <a:lnTo>
                    <a:pt x="403" y="31"/>
                  </a:lnTo>
                  <a:lnTo>
                    <a:pt x="388" y="46"/>
                  </a:lnTo>
                  <a:lnTo>
                    <a:pt x="358" y="46"/>
                  </a:lnTo>
                  <a:lnTo>
                    <a:pt x="343" y="61"/>
                  </a:lnTo>
                  <a:lnTo>
                    <a:pt x="268" y="31"/>
                  </a:lnTo>
                  <a:lnTo>
                    <a:pt x="224" y="46"/>
                  </a:lnTo>
                  <a:lnTo>
                    <a:pt x="209" y="31"/>
                  </a:lnTo>
                  <a:lnTo>
                    <a:pt x="149" y="0"/>
                  </a:lnTo>
                  <a:lnTo>
                    <a:pt x="134" y="46"/>
                  </a:lnTo>
                  <a:lnTo>
                    <a:pt x="134" y="77"/>
                  </a:lnTo>
                  <a:lnTo>
                    <a:pt x="89" y="77"/>
                  </a:lnTo>
                  <a:lnTo>
                    <a:pt x="45" y="77"/>
                  </a:lnTo>
                  <a:lnTo>
                    <a:pt x="0" y="123"/>
                  </a:lnTo>
                  <a:lnTo>
                    <a:pt x="15" y="138"/>
                  </a:lnTo>
                  <a:lnTo>
                    <a:pt x="30" y="154"/>
                  </a:lnTo>
                  <a:lnTo>
                    <a:pt x="60" y="154"/>
                  </a:lnTo>
                  <a:lnTo>
                    <a:pt x="75" y="184"/>
                  </a:lnTo>
                  <a:lnTo>
                    <a:pt x="75" y="200"/>
                  </a:lnTo>
                  <a:lnTo>
                    <a:pt x="164" y="230"/>
                  </a:lnTo>
                  <a:lnTo>
                    <a:pt x="179" y="261"/>
                  </a:lnTo>
                  <a:lnTo>
                    <a:pt x="239" y="230"/>
                  </a:lnTo>
                  <a:lnTo>
                    <a:pt x="254" y="246"/>
                  </a:lnTo>
                  <a:lnTo>
                    <a:pt x="268" y="261"/>
                  </a:lnTo>
                  <a:lnTo>
                    <a:pt x="343" y="261"/>
                  </a:lnTo>
                  <a:lnTo>
                    <a:pt x="358" y="246"/>
                  </a:lnTo>
                  <a:lnTo>
                    <a:pt x="403" y="230"/>
                  </a:lnTo>
                  <a:lnTo>
                    <a:pt x="418" y="200"/>
                  </a:lnTo>
                  <a:lnTo>
                    <a:pt x="403" y="184"/>
                  </a:lnTo>
                  <a:lnTo>
                    <a:pt x="433" y="154"/>
                  </a:lnTo>
                  <a:lnTo>
                    <a:pt x="447" y="154"/>
                  </a:lnTo>
                  <a:lnTo>
                    <a:pt x="477" y="138"/>
                  </a:lnTo>
                  <a:lnTo>
                    <a:pt x="492" y="107"/>
                  </a:lnTo>
                  <a:lnTo>
                    <a:pt x="522" y="92"/>
                  </a:lnTo>
                  <a:lnTo>
                    <a:pt x="492" y="61"/>
                  </a:lnTo>
                  <a:lnTo>
                    <a:pt x="462" y="61"/>
                  </a:lnTo>
                  <a:lnTo>
                    <a:pt x="447" y="31"/>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43" name="Freeform 281"/>
            <p:cNvSpPr>
              <a:spLocks/>
            </p:cNvSpPr>
            <p:nvPr/>
          </p:nvSpPr>
          <p:spPr bwMode="auto">
            <a:xfrm>
              <a:off x="1641" y="1367"/>
              <a:ext cx="403" cy="332"/>
            </a:xfrm>
            <a:custGeom>
              <a:avLst/>
              <a:gdLst>
                <a:gd name="T0" fmla="*/ 23 w 941"/>
                <a:gd name="T1" fmla="*/ 5 h 877"/>
                <a:gd name="T2" fmla="*/ 21 w 941"/>
                <a:gd name="T3" fmla="*/ 5 h 877"/>
                <a:gd name="T4" fmla="*/ 20 w 941"/>
                <a:gd name="T5" fmla="*/ 6 h 877"/>
                <a:gd name="T6" fmla="*/ 20 w 941"/>
                <a:gd name="T7" fmla="*/ 7 h 877"/>
                <a:gd name="T8" fmla="*/ 18 w 941"/>
                <a:gd name="T9" fmla="*/ 8 h 877"/>
                <a:gd name="T10" fmla="*/ 15 w 941"/>
                <a:gd name="T11" fmla="*/ 7 h 877"/>
                <a:gd name="T12" fmla="*/ 12 w 941"/>
                <a:gd name="T13" fmla="*/ 8 h 877"/>
                <a:gd name="T14" fmla="*/ 9 w 941"/>
                <a:gd name="T15" fmla="*/ 6 h 877"/>
                <a:gd name="T16" fmla="*/ 8 w 941"/>
                <a:gd name="T17" fmla="*/ 5 h 877"/>
                <a:gd name="T18" fmla="*/ 6 w 941"/>
                <a:gd name="T19" fmla="*/ 5 h 877"/>
                <a:gd name="T20" fmla="*/ 6 w 941"/>
                <a:gd name="T21" fmla="*/ 6 h 877"/>
                <a:gd name="T22" fmla="*/ 4 w 941"/>
                <a:gd name="T23" fmla="*/ 6 h 877"/>
                <a:gd name="T24" fmla="*/ 3 w 941"/>
                <a:gd name="T25" fmla="*/ 8 h 877"/>
                <a:gd name="T26" fmla="*/ 1 w 941"/>
                <a:gd name="T27" fmla="*/ 9 h 877"/>
                <a:gd name="T28" fmla="*/ 0 w 941"/>
                <a:gd name="T29" fmla="*/ 10 h 877"/>
                <a:gd name="T30" fmla="*/ 1 w 941"/>
                <a:gd name="T31" fmla="*/ 11 h 877"/>
                <a:gd name="T32" fmla="*/ 4 w 941"/>
                <a:gd name="T33" fmla="*/ 12 h 877"/>
                <a:gd name="T34" fmla="*/ 4 w 941"/>
                <a:gd name="T35" fmla="*/ 14 h 877"/>
                <a:gd name="T36" fmla="*/ 6 w 941"/>
                <a:gd name="T37" fmla="*/ 14 h 877"/>
                <a:gd name="T38" fmla="*/ 9 w 941"/>
                <a:gd name="T39" fmla="*/ 15 h 877"/>
                <a:gd name="T40" fmla="*/ 10 w 941"/>
                <a:gd name="T41" fmla="*/ 15 h 877"/>
                <a:gd name="T42" fmla="*/ 11 w 941"/>
                <a:gd name="T43" fmla="*/ 15 h 877"/>
                <a:gd name="T44" fmla="*/ 14 w 941"/>
                <a:gd name="T45" fmla="*/ 14 h 877"/>
                <a:gd name="T46" fmla="*/ 15 w 941"/>
                <a:gd name="T47" fmla="*/ 14 h 877"/>
                <a:gd name="T48" fmla="*/ 15 w 941"/>
                <a:gd name="T49" fmla="*/ 14 h 877"/>
                <a:gd name="T50" fmla="*/ 16 w 941"/>
                <a:gd name="T51" fmla="*/ 15 h 877"/>
                <a:gd name="T52" fmla="*/ 16 w 941"/>
                <a:gd name="T53" fmla="*/ 16 h 877"/>
                <a:gd name="T54" fmla="*/ 17 w 941"/>
                <a:gd name="T55" fmla="*/ 16 h 877"/>
                <a:gd name="T56" fmla="*/ 18 w 941"/>
                <a:gd name="T57" fmla="*/ 18 h 877"/>
                <a:gd name="T58" fmla="*/ 19 w 941"/>
                <a:gd name="T59" fmla="*/ 18 h 877"/>
                <a:gd name="T60" fmla="*/ 20 w 941"/>
                <a:gd name="T61" fmla="*/ 17 h 877"/>
                <a:gd name="T62" fmla="*/ 21 w 941"/>
                <a:gd name="T63" fmla="*/ 17 h 877"/>
                <a:gd name="T64" fmla="*/ 22 w 941"/>
                <a:gd name="T65" fmla="*/ 17 h 877"/>
                <a:gd name="T66" fmla="*/ 24 w 941"/>
                <a:gd name="T67" fmla="*/ 17 h 877"/>
                <a:gd name="T68" fmla="*/ 24 w 941"/>
                <a:gd name="T69" fmla="*/ 18 h 877"/>
                <a:gd name="T70" fmla="*/ 24 w 941"/>
                <a:gd name="T71" fmla="*/ 17 h 877"/>
                <a:gd name="T72" fmla="*/ 26 w 941"/>
                <a:gd name="T73" fmla="*/ 17 h 877"/>
                <a:gd name="T74" fmla="*/ 26 w 941"/>
                <a:gd name="T75" fmla="*/ 17 h 877"/>
                <a:gd name="T76" fmla="*/ 29 w 941"/>
                <a:gd name="T77" fmla="*/ 16 h 877"/>
                <a:gd name="T78" fmla="*/ 29 w 941"/>
                <a:gd name="T79" fmla="*/ 13 h 877"/>
                <a:gd name="T80" fmla="*/ 29 w 941"/>
                <a:gd name="T81" fmla="*/ 12 h 877"/>
                <a:gd name="T82" fmla="*/ 28 w 941"/>
                <a:gd name="T83" fmla="*/ 11 h 877"/>
                <a:gd name="T84" fmla="*/ 27 w 941"/>
                <a:gd name="T85" fmla="*/ 10 h 877"/>
                <a:gd name="T86" fmla="*/ 28 w 941"/>
                <a:gd name="T87" fmla="*/ 9 h 877"/>
                <a:gd name="T88" fmla="*/ 27 w 941"/>
                <a:gd name="T89" fmla="*/ 9 h 877"/>
                <a:gd name="T90" fmla="*/ 25 w 941"/>
                <a:gd name="T91" fmla="*/ 8 h 877"/>
                <a:gd name="T92" fmla="*/ 27 w 941"/>
                <a:gd name="T93" fmla="*/ 7 h 877"/>
                <a:gd name="T94" fmla="*/ 27 w 941"/>
                <a:gd name="T95" fmla="*/ 8 h 877"/>
                <a:gd name="T96" fmla="*/ 29 w 941"/>
                <a:gd name="T97" fmla="*/ 8 h 877"/>
                <a:gd name="T98" fmla="*/ 30 w 941"/>
                <a:gd name="T99" fmla="*/ 6 h 877"/>
                <a:gd name="T100" fmla="*/ 32 w 941"/>
                <a:gd name="T101" fmla="*/ 6 h 877"/>
                <a:gd name="T102" fmla="*/ 32 w 941"/>
                <a:gd name="T103" fmla="*/ 4 h 877"/>
                <a:gd name="T104" fmla="*/ 31 w 941"/>
                <a:gd name="T105" fmla="*/ 3 h 877"/>
                <a:gd name="T106" fmla="*/ 30 w 941"/>
                <a:gd name="T107" fmla="*/ 3 h 877"/>
                <a:gd name="T108" fmla="*/ 28 w 941"/>
                <a:gd name="T109" fmla="*/ 2 h 877"/>
                <a:gd name="T110" fmla="*/ 25 w 941"/>
                <a:gd name="T111" fmla="*/ 1 h 877"/>
                <a:gd name="T112" fmla="*/ 23 w 941"/>
                <a:gd name="T113" fmla="*/ 0 h 877"/>
                <a:gd name="T114" fmla="*/ 23 w 941"/>
                <a:gd name="T115" fmla="*/ 1 h 877"/>
                <a:gd name="T116" fmla="*/ 22 w 941"/>
                <a:gd name="T117" fmla="*/ 3 h 877"/>
                <a:gd name="T118" fmla="*/ 21 w 941"/>
                <a:gd name="T119" fmla="*/ 3 h 877"/>
                <a:gd name="T120" fmla="*/ 23 w 941"/>
                <a:gd name="T121" fmla="*/ 3 h 8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41" h="877">
                  <a:moveTo>
                    <a:pt x="701" y="200"/>
                  </a:moveTo>
                  <a:lnTo>
                    <a:pt x="671" y="215"/>
                  </a:lnTo>
                  <a:lnTo>
                    <a:pt x="657" y="246"/>
                  </a:lnTo>
                  <a:lnTo>
                    <a:pt x="627" y="261"/>
                  </a:lnTo>
                  <a:lnTo>
                    <a:pt x="612" y="261"/>
                  </a:lnTo>
                  <a:lnTo>
                    <a:pt x="582" y="292"/>
                  </a:lnTo>
                  <a:lnTo>
                    <a:pt x="597" y="307"/>
                  </a:lnTo>
                  <a:lnTo>
                    <a:pt x="582" y="338"/>
                  </a:lnTo>
                  <a:lnTo>
                    <a:pt x="537" y="353"/>
                  </a:lnTo>
                  <a:lnTo>
                    <a:pt x="522" y="369"/>
                  </a:lnTo>
                  <a:lnTo>
                    <a:pt x="448" y="369"/>
                  </a:lnTo>
                  <a:lnTo>
                    <a:pt x="433" y="353"/>
                  </a:lnTo>
                  <a:lnTo>
                    <a:pt x="418" y="338"/>
                  </a:lnTo>
                  <a:lnTo>
                    <a:pt x="358" y="369"/>
                  </a:lnTo>
                  <a:lnTo>
                    <a:pt x="343" y="338"/>
                  </a:lnTo>
                  <a:lnTo>
                    <a:pt x="254" y="307"/>
                  </a:lnTo>
                  <a:lnTo>
                    <a:pt x="254" y="292"/>
                  </a:lnTo>
                  <a:lnTo>
                    <a:pt x="239" y="261"/>
                  </a:lnTo>
                  <a:lnTo>
                    <a:pt x="209" y="261"/>
                  </a:lnTo>
                  <a:lnTo>
                    <a:pt x="194" y="246"/>
                  </a:lnTo>
                  <a:lnTo>
                    <a:pt x="179" y="231"/>
                  </a:lnTo>
                  <a:lnTo>
                    <a:pt x="164" y="292"/>
                  </a:lnTo>
                  <a:lnTo>
                    <a:pt x="104" y="292"/>
                  </a:lnTo>
                  <a:lnTo>
                    <a:pt x="119" y="323"/>
                  </a:lnTo>
                  <a:lnTo>
                    <a:pt x="90" y="338"/>
                  </a:lnTo>
                  <a:lnTo>
                    <a:pt x="104" y="369"/>
                  </a:lnTo>
                  <a:lnTo>
                    <a:pt x="90" y="430"/>
                  </a:lnTo>
                  <a:lnTo>
                    <a:pt x="45" y="461"/>
                  </a:lnTo>
                  <a:lnTo>
                    <a:pt x="30" y="446"/>
                  </a:lnTo>
                  <a:lnTo>
                    <a:pt x="0" y="476"/>
                  </a:lnTo>
                  <a:lnTo>
                    <a:pt x="15" y="492"/>
                  </a:lnTo>
                  <a:lnTo>
                    <a:pt x="30" y="523"/>
                  </a:lnTo>
                  <a:lnTo>
                    <a:pt x="75" y="553"/>
                  </a:lnTo>
                  <a:lnTo>
                    <a:pt x="119" y="584"/>
                  </a:lnTo>
                  <a:lnTo>
                    <a:pt x="119" y="630"/>
                  </a:lnTo>
                  <a:lnTo>
                    <a:pt x="134" y="676"/>
                  </a:lnTo>
                  <a:lnTo>
                    <a:pt x="164" y="692"/>
                  </a:lnTo>
                  <a:lnTo>
                    <a:pt x="194" y="692"/>
                  </a:lnTo>
                  <a:lnTo>
                    <a:pt x="209" y="707"/>
                  </a:lnTo>
                  <a:lnTo>
                    <a:pt x="254" y="722"/>
                  </a:lnTo>
                  <a:lnTo>
                    <a:pt x="298" y="738"/>
                  </a:lnTo>
                  <a:lnTo>
                    <a:pt x="298" y="722"/>
                  </a:lnTo>
                  <a:lnTo>
                    <a:pt x="313" y="738"/>
                  </a:lnTo>
                  <a:lnTo>
                    <a:pt x="328" y="738"/>
                  </a:lnTo>
                  <a:lnTo>
                    <a:pt x="358" y="722"/>
                  </a:lnTo>
                  <a:lnTo>
                    <a:pt x="403" y="692"/>
                  </a:lnTo>
                  <a:lnTo>
                    <a:pt x="418" y="707"/>
                  </a:lnTo>
                  <a:lnTo>
                    <a:pt x="433" y="692"/>
                  </a:lnTo>
                  <a:lnTo>
                    <a:pt x="448" y="692"/>
                  </a:lnTo>
                  <a:lnTo>
                    <a:pt x="448" y="707"/>
                  </a:lnTo>
                  <a:lnTo>
                    <a:pt x="477" y="707"/>
                  </a:lnTo>
                  <a:lnTo>
                    <a:pt x="477" y="722"/>
                  </a:lnTo>
                  <a:lnTo>
                    <a:pt x="492" y="768"/>
                  </a:lnTo>
                  <a:lnTo>
                    <a:pt x="477" y="784"/>
                  </a:lnTo>
                  <a:lnTo>
                    <a:pt x="477" y="815"/>
                  </a:lnTo>
                  <a:lnTo>
                    <a:pt x="492" y="799"/>
                  </a:lnTo>
                  <a:lnTo>
                    <a:pt x="507" y="861"/>
                  </a:lnTo>
                  <a:lnTo>
                    <a:pt x="537" y="861"/>
                  </a:lnTo>
                  <a:lnTo>
                    <a:pt x="552" y="876"/>
                  </a:lnTo>
                  <a:lnTo>
                    <a:pt x="567" y="861"/>
                  </a:lnTo>
                  <a:lnTo>
                    <a:pt x="567" y="845"/>
                  </a:lnTo>
                  <a:lnTo>
                    <a:pt x="582" y="830"/>
                  </a:lnTo>
                  <a:lnTo>
                    <a:pt x="597" y="830"/>
                  </a:lnTo>
                  <a:lnTo>
                    <a:pt x="627" y="815"/>
                  </a:lnTo>
                  <a:lnTo>
                    <a:pt x="642" y="830"/>
                  </a:lnTo>
                  <a:lnTo>
                    <a:pt x="642" y="845"/>
                  </a:lnTo>
                  <a:lnTo>
                    <a:pt x="671" y="861"/>
                  </a:lnTo>
                  <a:lnTo>
                    <a:pt x="701" y="845"/>
                  </a:lnTo>
                  <a:lnTo>
                    <a:pt x="701" y="861"/>
                  </a:lnTo>
                  <a:lnTo>
                    <a:pt x="716" y="876"/>
                  </a:lnTo>
                  <a:lnTo>
                    <a:pt x="716" y="861"/>
                  </a:lnTo>
                  <a:lnTo>
                    <a:pt x="716" y="845"/>
                  </a:lnTo>
                  <a:lnTo>
                    <a:pt x="761" y="830"/>
                  </a:lnTo>
                  <a:lnTo>
                    <a:pt x="761" y="815"/>
                  </a:lnTo>
                  <a:lnTo>
                    <a:pt x="776" y="830"/>
                  </a:lnTo>
                  <a:lnTo>
                    <a:pt x="776" y="815"/>
                  </a:lnTo>
                  <a:lnTo>
                    <a:pt x="806" y="815"/>
                  </a:lnTo>
                  <a:lnTo>
                    <a:pt x="850" y="753"/>
                  </a:lnTo>
                  <a:lnTo>
                    <a:pt x="880" y="645"/>
                  </a:lnTo>
                  <a:lnTo>
                    <a:pt x="865" y="630"/>
                  </a:lnTo>
                  <a:lnTo>
                    <a:pt x="850" y="615"/>
                  </a:lnTo>
                  <a:lnTo>
                    <a:pt x="865" y="599"/>
                  </a:lnTo>
                  <a:lnTo>
                    <a:pt x="865" y="584"/>
                  </a:lnTo>
                  <a:lnTo>
                    <a:pt x="836" y="538"/>
                  </a:lnTo>
                  <a:lnTo>
                    <a:pt x="806" y="523"/>
                  </a:lnTo>
                  <a:lnTo>
                    <a:pt x="806" y="492"/>
                  </a:lnTo>
                  <a:lnTo>
                    <a:pt x="821" y="461"/>
                  </a:lnTo>
                  <a:lnTo>
                    <a:pt x="836" y="461"/>
                  </a:lnTo>
                  <a:lnTo>
                    <a:pt x="836" y="446"/>
                  </a:lnTo>
                  <a:lnTo>
                    <a:pt x="806" y="430"/>
                  </a:lnTo>
                  <a:lnTo>
                    <a:pt x="791" y="461"/>
                  </a:lnTo>
                  <a:lnTo>
                    <a:pt x="746" y="415"/>
                  </a:lnTo>
                  <a:lnTo>
                    <a:pt x="761" y="400"/>
                  </a:lnTo>
                  <a:lnTo>
                    <a:pt x="806" y="353"/>
                  </a:lnTo>
                  <a:lnTo>
                    <a:pt x="821" y="369"/>
                  </a:lnTo>
                  <a:lnTo>
                    <a:pt x="806" y="400"/>
                  </a:lnTo>
                  <a:lnTo>
                    <a:pt x="821" y="384"/>
                  </a:lnTo>
                  <a:lnTo>
                    <a:pt x="865" y="369"/>
                  </a:lnTo>
                  <a:lnTo>
                    <a:pt x="865" y="323"/>
                  </a:lnTo>
                  <a:lnTo>
                    <a:pt x="895" y="323"/>
                  </a:lnTo>
                  <a:lnTo>
                    <a:pt x="910" y="277"/>
                  </a:lnTo>
                  <a:lnTo>
                    <a:pt x="940" y="277"/>
                  </a:lnTo>
                  <a:lnTo>
                    <a:pt x="910" y="215"/>
                  </a:lnTo>
                  <a:lnTo>
                    <a:pt x="940" y="200"/>
                  </a:lnTo>
                  <a:lnTo>
                    <a:pt x="940" y="123"/>
                  </a:lnTo>
                  <a:lnTo>
                    <a:pt x="910" y="123"/>
                  </a:lnTo>
                  <a:lnTo>
                    <a:pt x="895" y="138"/>
                  </a:lnTo>
                  <a:lnTo>
                    <a:pt x="880" y="138"/>
                  </a:lnTo>
                  <a:lnTo>
                    <a:pt x="821" y="92"/>
                  </a:lnTo>
                  <a:lnTo>
                    <a:pt x="821" y="108"/>
                  </a:lnTo>
                  <a:lnTo>
                    <a:pt x="791" y="77"/>
                  </a:lnTo>
                  <a:lnTo>
                    <a:pt x="746" y="31"/>
                  </a:lnTo>
                  <a:lnTo>
                    <a:pt x="701" y="0"/>
                  </a:lnTo>
                  <a:lnTo>
                    <a:pt x="671" y="0"/>
                  </a:lnTo>
                  <a:lnTo>
                    <a:pt x="657" y="46"/>
                  </a:lnTo>
                  <a:lnTo>
                    <a:pt x="671" y="46"/>
                  </a:lnTo>
                  <a:lnTo>
                    <a:pt x="671" y="77"/>
                  </a:lnTo>
                  <a:lnTo>
                    <a:pt x="657" y="123"/>
                  </a:lnTo>
                  <a:lnTo>
                    <a:pt x="642" y="138"/>
                  </a:lnTo>
                  <a:lnTo>
                    <a:pt x="627" y="138"/>
                  </a:lnTo>
                  <a:lnTo>
                    <a:pt x="642" y="169"/>
                  </a:lnTo>
                  <a:lnTo>
                    <a:pt x="671" y="169"/>
                  </a:lnTo>
                  <a:lnTo>
                    <a:pt x="701" y="200"/>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44" name="Freeform 282"/>
            <p:cNvSpPr>
              <a:spLocks/>
            </p:cNvSpPr>
            <p:nvPr/>
          </p:nvSpPr>
          <p:spPr bwMode="auto">
            <a:xfrm>
              <a:off x="1935" y="1704"/>
              <a:ext cx="20" cy="11"/>
            </a:xfrm>
            <a:custGeom>
              <a:avLst/>
              <a:gdLst>
                <a:gd name="T0" fmla="*/ 2 w 46"/>
                <a:gd name="T1" fmla="*/ 0 h 32"/>
                <a:gd name="T2" fmla="*/ 0 w 46"/>
                <a:gd name="T3" fmla="*/ 0 h 32"/>
                <a:gd name="T4" fmla="*/ 0 w 46"/>
                <a:gd name="T5" fmla="*/ 0 h 32"/>
                <a:gd name="T6" fmla="*/ 1 w 46"/>
                <a:gd name="T7" fmla="*/ 0 h 32"/>
                <a:gd name="T8" fmla="*/ 2 w 46"/>
                <a:gd name="T9" fmla="*/ 0 h 32"/>
                <a:gd name="T10" fmla="*/ 2 w 46"/>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32">
                  <a:moveTo>
                    <a:pt x="45" y="0"/>
                  </a:moveTo>
                  <a:lnTo>
                    <a:pt x="15" y="0"/>
                  </a:lnTo>
                  <a:lnTo>
                    <a:pt x="0" y="31"/>
                  </a:lnTo>
                  <a:lnTo>
                    <a:pt x="30" y="31"/>
                  </a:lnTo>
                  <a:lnTo>
                    <a:pt x="45" y="16"/>
                  </a:lnTo>
                  <a:lnTo>
                    <a:pt x="45"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45" name="Line 283"/>
            <p:cNvSpPr>
              <a:spLocks noChangeShapeType="1"/>
            </p:cNvSpPr>
            <p:nvPr/>
          </p:nvSpPr>
          <p:spPr bwMode="auto">
            <a:xfrm>
              <a:off x="1659" y="1605"/>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46" name="Line 284"/>
            <p:cNvSpPr>
              <a:spLocks noChangeShapeType="1"/>
            </p:cNvSpPr>
            <p:nvPr/>
          </p:nvSpPr>
          <p:spPr bwMode="auto">
            <a:xfrm>
              <a:off x="1794" y="1640"/>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47" name="Line 285"/>
            <p:cNvSpPr>
              <a:spLocks noChangeShapeType="1"/>
            </p:cNvSpPr>
            <p:nvPr/>
          </p:nvSpPr>
          <p:spPr bwMode="auto">
            <a:xfrm flipV="1">
              <a:off x="1807" y="1634"/>
              <a:ext cx="0" cy="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48" name="Line 286"/>
            <p:cNvSpPr>
              <a:spLocks noChangeShapeType="1"/>
            </p:cNvSpPr>
            <p:nvPr/>
          </p:nvSpPr>
          <p:spPr bwMode="auto">
            <a:xfrm>
              <a:off x="1813" y="1634"/>
              <a:ext cx="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49" name="Line 287"/>
            <p:cNvSpPr>
              <a:spLocks noChangeShapeType="1"/>
            </p:cNvSpPr>
            <p:nvPr/>
          </p:nvSpPr>
          <p:spPr bwMode="auto">
            <a:xfrm>
              <a:off x="1813" y="1634"/>
              <a:ext cx="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50" name="Line 288"/>
            <p:cNvSpPr>
              <a:spLocks noChangeShapeType="1"/>
            </p:cNvSpPr>
            <p:nvPr/>
          </p:nvSpPr>
          <p:spPr bwMode="auto">
            <a:xfrm>
              <a:off x="1821" y="1634"/>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51" name="Line 289"/>
            <p:cNvSpPr>
              <a:spLocks noChangeShapeType="1"/>
            </p:cNvSpPr>
            <p:nvPr/>
          </p:nvSpPr>
          <p:spPr bwMode="auto">
            <a:xfrm flipV="1">
              <a:off x="1826" y="1628"/>
              <a:ext cx="0"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52" name="Line 290"/>
            <p:cNvSpPr>
              <a:spLocks noChangeShapeType="1"/>
            </p:cNvSpPr>
            <p:nvPr/>
          </p:nvSpPr>
          <p:spPr bwMode="auto">
            <a:xfrm>
              <a:off x="1826" y="1628"/>
              <a:ext cx="6"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53" name="Line 291"/>
            <p:cNvSpPr>
              <a:spLocks noChangeShapeType="1"/>
            </p:cNvSpPr>
            <p:nvPr/>
          </p:nvSpPr>
          <p:spPr bwMode="auto">
            <a:xfrm>
              <a:off x="1832" y="1634"/>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54" name="Line 292"/>
            <p:cNvSpPr>
              <a:spLocks noChangeShapeType="1"/>
            </p:cNvSpPr>
            <p:nvPr/>
          </p:nvSpPr>
          <p:spPr bwMode="auto">
            <a:xfrm>
              <a:off x="1665" y="1605"/>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55" name="Line 293"/>
            <p:cNvSpPr>
              <a:spLocks noChangeShapeType="1"/>
            </p:cNvSpPr>
            <p:nvPr/>
          </p:nvSpPr>
          <p:spPr bwMode="auto">
            <a:xfrm>
              <a:off x="1672" y="1600"/>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56" name="Line 294"/>
            <p:cNvSpPr>
              <a:spLocks noChangeShapeType="1"/>
            </p:cNvSpPr>
            <p:nvPr/>
          </p:nvSpPr>
          <p:spPr bwMode="auto">
            <a:xfrm>
              <a:off x="1679" y="1600"/>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57" name="Line 295"/>
            <p:cNvSpPr>
              <a:spLocks noChangeShapeType="1"/>
            </p:cNvSpPr>
            <p:nvPr/>
          </p:nvSpPr>
          <p:spPr bwMode="auto">
            <a:xfrm>
              <a:off x="1685" y="1605"/>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58" name="Freeform 296"/>
            <p:cNvSpPr>
              <a:spLocks/>
            </p:cNvSpPr>
            <p:nvPr/>
          </p:nvSpPr>
          <p:spPr bwMode="auto">
            <a:xfrm>
              <a:off x="1890" y="1674"/>
              <a:ext cx="58" cy="129"/>
            </a:xfrm>
            <a:custGeom>
              <a:avLst/>
              <a:gdLst>
                <a:gd name="T0" fmla="*/ 0 w 135"/>
                <a:gd name="T1" fmla="*/ 0 h 340"/>
                <a:gd name="T2" fmla="*/ 0 w 135"/>
                <a:gd name="T3" fmla="*/ 1 h 340"/>
                <a:gd name="T4" fmla="*/ 0 w 135"/>
                <a:gd name="T5" fmla="*/ 1 h 340"/>
                <a:gd name="T6" fmla="*/ 1 w 135"/>
                <a:gd name="T7" fmla="*/ 2 h 340"/>
                <a:gd name="T8" fmla="*/ 1 w 135"/>
                <a:gd name="T9" fmla="*/ 2 h 340"/>
                <a:gd name="T10" fmla="*/ 3 w 135"/>
                <a:gd name="T11" fmla="*/ 3 h 340"/>
                <a:gd name="T12" fmla="*/ 3 w 135"/>
                <a:gd name="T13" fmla="*/ 3 h 340"/>
                <a:gd name="T14" fmla="*/ 3 w 135"/>
                <a:gd name="T15" fmla="*/ 4 h 340"/>
                <a:gd name="T16" fmla="*/ 3 w 135"/>
                <a:gd name="T17" fmla="*/ 5 h 340"/>
                <a:gd name="T18" fmla="*/ 3 w 135"/>
                <a:gd name="T19" fmla="*/ 5 h 340"/>
                <a:gd name="T20" fmla="*/ 3 w 135"/>
                <a:gd name="T21" fmla="*/ 5 h 340"/>
                <a:gd name="T22" fmla="*/ 3 w 135"/>
                <a:gd name="T23" fmla="*/ 5 h 340"/>
                <a:gd name="T24" fmla="*/ 1 w 135"/>
                <a:gd name="T25" fmla="*/ 6 h 340"/>
                <a:gd name="T26" fmla="*/ 2 w 135"/>
                <a:gd name="T27" fmla="*/ 6 h 340"/>
                <a:gd name="T28" fmla="*/ 1 w 135"/>
                <a:gd name="T29" fmla="*/ 6 h 340"/>
                <a:gd name="T30" fmla="*/ 2 w 135"/>
                <a:gd name="T31" fmla="*/ 7 h 340"/>
                <a:gd name="T32" fmla="*/ 3 w 135"/>
                <a:gd name="T33" fmla="*/ 7 h 340"/>
                <a:gd name="T34" fmla="*/ 3 w 135"/>
                <a:gd name="T35" fmla="*/ 6 h 340"/>
                <a:gd name="T36" fmla="*/ 4 w 135"/>
                <a:gd name="T37" fmla="*/ 5 h 340"/>
                <a:gd name="T38" fmla="*/ 5 w 135"/>
                <a:gd name="T39" fmla="*/ 5 h 340"/>
                <a:gd name="T40" fmla="*/ 4 w 135"/>
                <a:gd name="T41" fmla="*/ 4 h 340"/>
                <a:gd name="T42" fmla="*/ 3 w 135"/>
                <a:gd name="T43" fmla="*/ 3 h 340"/>
                <a:gd name="T44" fmla="*/ 2 w 135"/>
                <a:gd name="T45" fmla="*/ 2 h 340"/>
                <a:gd name="T46" fmla="*/ 1 w 135"/>
                <a:gd name="T47" fmla="*/ 2 h 340"/>
                <a:gd name="T48" fmla="*/ 3 w 135"/>
                <a:gd name="T49" fmla="*/ 1 h 340"/>
                <a:gd name="T50" fmla="*/ 3 w 135"/>
                <a:gd name="T51" fmla="*/ 1 h 340"/>
                <a:gd name="T52" fmla="*/ 2 w 135"/>
                <a:gd name="T53" fmla="*/ 1 h 340"/>
                <a:gd name="T54" fmla="*/ 2 w 135"/>
                <a:gd name="T55" fmla="*/ 0 h 340"/>
                <a:gd name="T56" fmla="*/ 1 w 135"/>
                <a:gd name="T57" fmla="*/ 0 h 340"/>
                <a:gd name="T58" fmla="*/ 0 w 135"/>
                <a:gd name="T59" fmla="*/ 0 h 340"/>
                <a:gd name="T60" fmla="*/ 0 w 135"/>
                <a:gd name="T61" fmla="*/ 0 h 3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35" h="340">
                  <a:moveTo>
                    <a:pt x="0" y="15"/>
                  </a:moveTo>
                  <a:lnTo>
                    <a:pt x="0" y="46"/>
                  </a:lnTo>
                  <a:lnTo>
                    <a:pt x="15" y="46"/>
                  </a:lnTo>
                  <a:lnTo>
                    <a:pt x="30" y="77"/>
                  </a:lnTo>
                  <a:lnTo>
                    <a:pt x="45" y="108"/>
                  </a:lnTo>
                  <a:lnTo>
                    <a:pt x="74" y="154"/>
                  </a:lnTo>
                  <a:lnTo>
                    <a:pt x="89" y="170"/>
                  </a:lnTo>
                  <a:lnTo>
                    <a:pt x="89" y="200"/>
                  </a:lnTo>
                  <a:lnTo>
                    <a:pt x="89" y="247"/>
                  </a:lnTo>
                  <a:lnTo>
                    <a:pt x="89" y="262"/>
                  </a:lnTo>
                  <a:lnTo>
                    <a:pt x="74" y="247"/>
                  </a:lnTo>
                  <a:lnTo>
                    <a:pt x="74" y="262"/>
                  </a:lnTo>
                  <a:lnTo>
                    <a:pt x="45" y="293"/>
                  </a:lnTo>
                  <a:lnTo>
                    <a:pt x="60" y="293"/>
                  </a:lnTo>
                  <a:lnTo>
                    <a:pt x="45" y="308"/>
                  </a:lnTo>
                  <a:lnTo>
                    <a:pt x="60" y="339"/>
                  </a:lnTo>
                  <a:lnTo>
                    <a:pt x="74" y="339"/>
                  </a:lnTo>
                  <a:lnTo>
                    <a:pt x="89" y="293"/>
                  </a:lnTo>
                  <a:lnTo>
                    <a:pt x="119" y="262"/>
                  </a:lnTo>
                  <a:lnTo>
                    <a:pt x="134" y="231"/>
                  </a:lnTo>
                  <a:lnTo>
                    <a:pt x="119" y="185"/>
                  </a:lnTo>
                  <a:lnTo>
                    <a:pt x="104" y="154"/>
                  </a:lnTo>
                  <a:lnTo>
                    <a:pt x="60" y="108"/>
                  </a:lnTo>
                  <a:lnTo>
                    <a:pt x="45" y="77"/>
                  </a:lnTo>
                  <a:lnTo>
                    <a:pt x="74" y="62"/>
                  </a:lnTo>
                  <a:lnTo>
                    <a:pt x="89" y="46"/>
                  </a:lnTo>
                  <a:lnTo>
                    <a:pt x="60" y="31"/>
                  </a:lnTo>
                  <a:lnTo>
                    <a:pt x="60" y="15"/>
                  </a:lnTo>
                  <a:lnTo>
                    <a:pt x="45" y="0"/>
                  </a:lnTo>
                  <a:lnTo>
                    <a:pt x="15" y="15"/>
                  </a:lnTo>
                  <a:lnTo>
                    <a:pt x="0" y="15"/>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59" name="Freeform 297"/>
            <p:cNvSpPr>
              <a:spLocks/>
            </p:cNvSpPr>
            <p:nvPr/>
          </p:nvSpPr>
          <p:spPr bwMode="auto">
            <a:xfrm>
              <a:off x="1896" y="1751"/>
              <a:ext cx="33" cy="35"/>
            </a:xfrm>
            <a:custGeom>
              <a:avLst/>
              <a:gdLst>
                <a:gd name="T0" fmla="*/ 0 w 75"/>
                <a:gd name="T1" fmla="*/ 1 h 93"/>
                <a:gd name="T2" fmla="*/ 0 w 75"/>
                <a:gd name="T3" fmla="*/ 1 h 93"/>
                <a:gd name="T4" fmla="*/ 0 w 75"/>
                <a:gd name="T5" fmla="*/ 2 h 93"/>
                <a:gd name="T6" fmla="*/ 1 w 75"/>
                <a:gd name="T7" fmla="*/ 2 h 93"/>
                <a:gd name="T8" fmla="*/ 2 w 75"/>
                <a:gd name="T9" fmla="*/ 1 h 93"/>
                <a:gd name="T10" fmla="*/ 2 w 75"/>
                <a:gd name="T11" fmla="*/ 1 h 93"/>
                <a:gd name="T12" fmla="*/ 3 w 75"/>
                <a:gd name="T13" fmla="*/ 1 h 93"/>
                <a:gd name="T14" fmla="*/ 3 w 75"/>
                <a:gd name="T15" fmla="*/ 1 h 93"/>
                <a:gd name="T16" fmla="*/ 3 w 75"/>
                <a:gd name="T17" fmla="*/ 0 h 93"/>
                <a:gd name="T18" fmla="*/ 2 w 75"/>
                <a:gd name="T19" fmla="*/ 0 h 93"/>
                <a:gd name="T20" fmla="*/ 2 w 75"/>
                <a:gd name="T21" fmla="*/ 0 h 93"/>
                <a:gd name="T22" fmla="*/ 0 w 75"/>
                <a:gd name="T23" fmla="*/ 0 h 93"/>
                <a:gd name="T24" fmla="*/ 0 w 75"/>
                <a:gd name="T25" fmla="*/ 1 h 93"/>
                <a:gd name="T26" fmla="*/ 0 w 75"/>
                <a:gd name="T27" fmla="*/ 1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5" h="93">
                  <a:moveTo>
                    <a:pt x="0" y="61"/>
                  </a:moveTo>
                  <a:lnTo>
                    <a:pt x="15" y="61"/>
                  </a:lnTo>
                  <a:lnTo>
                    <a:pt x="15" y="77"/>
                  </a:lnTo>
                  <a:lnTo>
                    <a:pt x="30" y="92"/>
                  </a:lnTo>
                  <a:lnTo>
                    <a:pt x="59" y="61"/>
                  </a:lnTo>
                  <a:lnTo>
                    <a:pt x="59" y="46"/>
                  </a:lnTo>
                  <a:lnTo>
                    <a:pt x="74" y="61"/>
                  </a:lnTo>
                  <a:lnTo>
                    <a:pt x="74" y="46"/>
                  </a:lnTo>
                  <a:lnTo>
                    <a:pt x="74" y="0"/>
                  </a:lnTo>
                  <a:lnTo>
                    <a:pt x="59" y="0"/>
                  </a:lnTo>
                  <a:lnTo>
                    <a:pt x="44" y="0"/>
                  </a:lnTo>
                  <a:lnTo>
                    <a:pt x="15" y="0"/>
                  </a:lnTo>
                  <a:lnTo>
                    <a:pt x="0" y="31"/>
                  </a:lnTo>
                  <a:lnTo>
                    <a:pt x="0" y="61"/>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60" name="Freeform 298"/>
            <p:cNvSpPr>
              <a:spLocks/>
            </p:cNvSpPr>
            <p:nvPr/>
          </p:nvSpPr>
          <p:spPr bwMode="auto">
            <a:xfrm>
              <a:off x="1807" y="1634"/>
              <a:ext cx="65" cy="152"/>
            </a:xfrm>
            <a:custGeom>
              <a:avLst/>
              <a:gdLst>
                <a:gd name="T0" fmla="*/ 5 w 151"/>
                <a:gd name="T1" fmla="*/ 3 h 401"/>
                <a:gd name="T2" fmla="*/ 4 w 151"/>
                <a:gd name="T3" fmla="*/ 3 h 401"/>
                <a:gd name="T4" fmla="*/ 3 w 151"/>
                <a:gd name="T5" fmla="*/ 2 h 401"/>
                <a:gd name="T6" fmla="*/ 3 w 151"/>
                <a:gd name="T7" fmla="*/ 2 h 401"/>
                <a:gd name="T8" fmla="*/ 3 w 151"/>
                <a:gd name="T9" fmla="*/ 2 h 401"/>
                <a:gd name="T10" fmla="*/ 3 w 151"/>
                <a:gd name="T11" fmla="*/ 1 h 401"/>
                <a:gd name="T12" fmla="*/ 3 w 151"/>
                <a:gd name="T13" fmla="*/ 0 h 401"/>
                <a:gd name="T14" fmla="*/ 3 w 151"/>
                <a:gd name="T15" fmla="*/ 0 h 401"/>
                <a:gd name="T16" fmla="*/ 2 w 151"/>
                <a:gd name="T17" fmla="*/ 0 h 401"/>
                <a:gd name="T18" fmla="*/ 1 w 151"/>
                <a:gd name="T19" fmla="*/ 1 h 401"/>
                <a:gd name="T20" fmla="*/ 1 w 151"/>
                <a:gd name="T21" fmla="*/ 1 h 401"/>
                <a:gd name="T22" fmla="*/ 1 w 151"/>
                <a:gd name="T23" fmla="*/ 2 h 401"/>
                <a:gd name="T24" fmla="*/ 0 w 151"/>
                <a:gd name="T25" fmla="*/ 2 h 401"/>
                <a:gd name="T26" fmla="*/ 0 w 151"/>
                <a:gd name="T27" fmla="*/ 3 h 401"/>
                <a:gd name="T28" fmla="*/ 0 w 151"/>
                <a:gd name="T29" fmla="*/ 3 h 401"/>
                <a:gd name="T30" fmla="*/ 0 w 151"/>
                <a:gd name="T31" fmla="*/ 3 h 401"/>
                <a:gd name="T32" fmla="*/ 0 w 151"/>
                <a:gd name="T33" fmla="*/ 3 h 401"/>
                <a:gd name="T34" fmla="*/ 0 w 151"/>
                <a:gd name="T35" fmla="*/ 4 h 401"/>
                <a:gd name="T36" fmla="*/ 1 w 151"/>
                <a:gd name="T37" fmla="*/ 4 h 401"/>
                <a:gd name="T38" fmla="*/ 2 w 151"/>
                <a:gd name="T39" fmla="*/ 5 h 401"/>
                <a:gd name="T40" fmla="*/ 1 w 151"/>
                <a:gd name="T41" fmla="*/ 6 h 401"/>
                <a:gd name="T42" fmla="*/ 3 w 151"/>
                <a:gd name="T43" fmla="*/ 6 h 401"/>
                <a:gd name="T44" fmla="*/ 3 w 151"/>
                <a:gd name="T45" fmla="*/ 5 h 401"/>
                <a:gd name="T46" fmla="*/ 4 w 151"/>
                <a:gd name="T47" fmla="*/ 6 h 401"/>
                <a:gd name="T48" fmla="*/ 4 w 151"/>
                <a:gd name="T49" fmla="*/ 6 h 401"/>
                <a:gd name="T50" fmla="*/ 5 w 151"/>
                <a:gd name="T51" fmla="*/ 8 h 401"/>
                <a:gd name="T52" fmla="*/ 5 w 151"/>
                <a:gd name="T53" fmla="*/ 8 h 401"/>
                <a:gd name="T54" fmla="*/ 5 w 151"/>
                <a:gd name="T55" fmla="*/ 8 h 401"/>
                <a:gd name="T56" fmla="*/ 5 w 151"/>
                <a:gd name="T57" fmla="*/ 6 h 401"/>
                <a:gd name="T58" fmla="*/ 5 w 151"/>
                <a:gd name="T59" fmla="*/ 5 h 401"/>
                <a:gd name="T60" fmla="*/ 3 w 151"/>
                <a:gd name="T61" fmla="*/ 5 h 401"/>
                <a:gd name="T62" fmla="*/ 4 w 151"/>
                <a:gd name="T63" fmla="*/ 4 h 401"/>
                <a:gd name="T64" fmla="*/ 5 w 151"/>
                <a:gd name="T65" fmla="*/ 4 h 401"/>
                <a:gd name="T66" fmla="*/ 5 w 151"/>
                <a:gd name="T67" fmla="*/ 3 h 4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1" h="401">
                  <a:moveTo>
                    <a:pt x="150" y="154"/>
                  </a:moveTo>
                  <a:lnTo>
                    <a:pt x="120" y="154"/>
                  </a:lnTo>
                  <a:lnTo>
                    <a:pt x="105" y="92"/>
                  </a:lnTo>
                  <a:lnTo>
                    <a:pt x="90" y="108"/>
                  </a:lnTo>
                  <a:lnTo>
                    <a:pt x="90" y="77"/>
                  </a:lnTo>
                  <a:lnTo>
                    <a:pt x="105" y="62"/>
                  </a:lnTo>
                  <a:lnTo>
                    <a:pt x="90" y="15"/>
                  </a:lnTo>
                  <a:lnTo>
                    <a:pt x="90" y="0"/>
                  </a:lnTo>
                  <a:lnTo>
                    <a:pt x="60" y="0"/>
                  </a:lnTo>
                  <a:lnTo>
                    <a:pt x="45" y="46"/>
                  </a:lnTo>
                  <a:lnTo>
                    <a:pt x="30" y="62"/>
                  </a:lnTo>
                  <a:lnTo>
                    <a:pt x="30" y="108"/>
                  </a:lnTo>
                  <a:lnTo>
                    <a:pt x="15" y="108"/>
                  </a:lnTo>
                  <a:lnTo>
                    <a:pt x="15" y="154"/>
                  </a:lnTo>
                  <a:lnTo>
                    <a:pt x="0" y="154"/>
                  </a:lnTo>
                  <a:lnTo>
                    <a:pt x="15" y="169"/>
                  </a:lnTo>
                  <a:lnTo>
                    <a:pt x="0" y="169"/>
                  </a:lnTo>
                  <a:lnTo>
                    <a:pt x="15" y="200"/>
                  </a:lnTo>
                  <a:lnTo>
                    <a:pt x="30" y="200"/>
                  </a:lnTo>
                  <a:lnTo>
                    <a:pt x="60" y="246"/>
                  </a:lnTo>
                  <a:lnTo>
                    <a:pt x="45" y="277"/>
                  </a:lnTo>
                  <a:lnTo>
                    <a:pt x="75" y="277"/>
                  </a:lnTo>
                  <a:lnTo>
                    <a:pt x="90" y="262"/>
                  </a:lnTo>
                  <a:lnTo>
                    <a:pt x="120" y="308"/>
                  </a:lnTo>
                  <a:lnTo>
                    <a:pt x="120" y="323"/>
                  </a:lnTo>
                  <a:lnTo>
                    <a:pt x="135" y="369"/>
                  </a:lnTo>
                  <a:lnTo>
                    <a:pt x="135" y="400"/>
                  </a:lnTo>
                  <a:lnTo>
                    <a:pt x="150" y="369"/>
                  </a:lnTo>
                  <a:lnTo>
                    <a:pt x="135" y="292"/>
                  </a:lnTo>
                  <a:lnTo>
                    <a:pt x="135" y="262"/>
                  </a:lnTo>
                  <a:lnTo>
                    <a:pt x="105" y="215"/>
                  </a:lnTo>
                  <a:lnTo>
                    <a:pt x="120" y="185"/>
                  </a:lnTo>
                  <a:lnTo>
                    <a:pt x="150" y="185"/>
                  </a:lnTo>
                  <a:lnTo>
                    <a:pt x="150" y="154"/>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61" name="Freeform 299"/>
            <p:cNvSpPr>
              <a:spLocks/>
            </p:cNvSpPr>
            <p:nvPr/>
          </p:nvSpPr>
          <p:spPr bwMode="auto">
            <a:xfrm>
              <a:off x="1872" y="1680"/>
              <a:ext cx="57" cy="71"/>
            </a:xfrm>
            <a:custGeom>
              <a:avLst/>
              <a:gdLst>
                <a:gd name="T0" fmla="*/ 0 w 134"/>
                <a:gd name="T1" fmla="*/ 1 h 186"/>
                <a:gd name="T2" fmla="*/ 0 w 134"/>
                <a:gd name="T3" fmla="*/ 1 h 186"/>
                <a:gd name="T4" fmla="*/ 0 w 134"/>
                <a:gd name="T5" fmla="*/ 2 h 186"/>
                <a:gd name="T6" fmla="*/ 0 w 134"/>
                <a:gd name="T7" fmla="*/ 2 h 186"/>
                <a:gd name="T8" fmla="*/ 1 w 134"/>
                <a:gd name="T9" fmla="*/ 2 h 186"/>
                <a:gd name="T10" fmla="*/ 1 w 134"/>
                <a:gd name="T11" fmla="*/ 3 h 186"/>
                <a:gd name="T12" fmla="*/ 2 w 134"/>
                <a:gd name="T13" fmla="*/ 2 h 186"/>
                <a:gd name="T14" fmla="*/ 3 w 134"/>
                <a:gd name="T15" fmla="*/ 3 h 186"/>
                <a:gd name="T16" fmla="*/ 3 w 134"/>
                <a:gd name="T17" fmla="*/ 3 h 186"/>
                <a:gd name="T18" fmla="*/ 3 w 134"/>
                <a:gd name="T19" fmla="*/ 4 h 186"/>
                <a:gd name="T20" fmla="*/ 4 w 134"/>
                <a:gd name="T21" fmla="*/ 4 h 186"/>
                <a:gd name="T22" fmla="*/ 4 w 134"/>
                <a:gd name="T23" fmla="*/ 4 h 186"/>
                <a:gd name="T24" fmla="*/ 4 w 134"/>
                <a:gd name="T25" fmla="*/ 3 h 186"/>
                <a:gd name="T26" fmla="*/ 4 w 134"/>
                <a:gd name="T27" fmla="*/ 3 h 186"/>
                <a:gd name="T28" fmla="*/ 3 w 134"/>
                <a:gd name="T29" fmla="*/ 2 h 186"/>
                <a:gd name="T30" fmla="*/ 3 w 134"/>
                <a:gd name="T31" fmla="*/ 1 h 186"/>
                <a:gd name="T32" fmla="*/ 2 w 134"/>
                <a:gd name="T33" fmla="*/ 1 h 186"/>
                <a:gd name="T34" fmla="*/ 1 w 134"/>
                <a:gd name="T35" fmla="*/ 1 h 186"/>
                <a:gd name="T36" fmla="*/ 1 w 134"/>
                <a:gd name="T37" fmla="*/ 0 h 186"/>
                <a:gd name="T38" fmla="*/ 1 w 134"/>
                <a:gd name="T39" fmla="*/ 0 h 186"/>
                <a:gd name="T40" fmla="*/ 1 w 134"/>
                <a:gd name="T41" fmla="*/ 1 h 186"/>
                <a:gd name="T42" fmla="*/ 0 w 134"/>
                <a:gd name="T43" fmla="*/ 1 h 186"/>
                <a:gd name="T44" fmla="*/ 0 w 134"/>
                <a:gd name="T45" fmla="*/ 1 h 1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4" h="186">
                  <a:moveTo>
                    <a:pt x="0" y="31"/>
                  </a:moveTo>
                  <a:lnTo>
                    <a:pt x="0" y="62"/>
                  </a:lnTo>
                  <a:lnTo>
                    <a:pt x="0" y="77"/>
                  </a:lnTo>
                  <a:lnTo>
                    <a:pt x="15" y="77"/>
                  </a:lnTo>
                  <a:lnTo>
                    <a:pt x="30" y="108"/>
                  </a:lnTo>
                  <a:lnTo>
                    <a:pt x="44" y="123"/>
                  </a:lnTo>
                  <a:lnTo>
                    <a:pt x="59" y="108"/>
                  </a:lnTo>
                  <a:lnTo>
                    <a:pt x="74" y="123"/>
                  </a:lnTo>
                  <a:lnTo>
                    <a:pt x="89" y="139"/>
                  </a:lnTo>
                  <a:lnTo>
                    <a:pt x="103" y="170"/>
                  </a:lnTo>
                  <a:lnTo>
                    <a:pt x="118" y="185"/>
                  </a:lnTo>
                  <a:lnTo>
                    <a:pt x="133" y="185"/>
                  </a:lnTo>
                  <a:lnTo>
                    <a:pt x="133" y="154"/>
                  </a:lnTo>
                  <a:lnTo>
                    <a:pt x="118" y="139"/>
                  </a:lnTo>
                  <a:lnTo>
                    <a:pt x="89" y="93"/>
                  </a:lnTo>
                  <a:lnTo>
                    <a:pt x="74" y="62"/>
                  </a:lnTo>
                  <a:lnTo>
                    <a:pt x="59" y="31"/>
                  </a:lnTo>
                  <a:lnTo>
                    <a:pt x="44" y="31"/>
                  </a:lnTo>
                  <a:lnTo>
                    <a:pt x="44" y="0"/>
                  </a:lnTo>
                  <a:lnTo>
                    <a:pt x="30" y="15"/>
                  </a:lnTo>
                  <a:lnTo>
                    <a:pt x="30" y="31"/>
                  </a:lnTo>
                  <a:lnTo>
                    <a:pt x="15" y="46"/>
                  </a:lnTo>
                  <a:lnTo>
                    <a:pt x="0" y="31"/>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62" name="Oval 300"/>
            <p:cNvSpPr>
              <a:spLocks noChangeArrowheads="1"/>
            </p:cNvSpPr>
            <p:nvPr/>
          </p:nvSpPr>
          <p:spPr bwMode="auto">
            <a:xfrm>
              <a:off x="1986" y="1668"/>
              <a:ext cx="1" cy="6"/>
            </a:xfrm>
            <a:prstGeom prst="ellipse">
              <a:avLst/>
            </a:prstGeom>
            <a:solidFill>
              <a:srgbClr val="00FF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spcBef>
                  <a:spcPct val="50000"/>
                </a:spcBef>
              </a:pPr>
              <a:endParaRPr lang="en-US" sz="2800" smtClean="0">
                <a:solidFill>
                  <a:srgbClr val="FFFFFF"/>
                </a:solidFill>
                <a:latin typeface="Arial"/>
                <a:cs typeface="Arial"/>
              </a:endParaRPr>
            </a:p>
          </p:txBody>
        </p:sp>
        <p:sp>
          <p:nvSpPr>
            <p:cNvPr id="97963" name="Oval 301"/>
            <p:cNvSpPr>
              <a:spLocks noChangeArrowheads="1"/>
            </p:cNvSpPr>
            <p:nvPr/>
          </p:nvSpPr>
          <p:spPr bwMode="auto">
            <a:xfrm>
              <a:off x="1974" y="1668"/>
              <a:ext cx="5" cy="6"/>
            </a:xfrm>
            <a:prstGeom prst="ellipse">
              <a:avLst/>
            </a:prstGeom>
            <a:solidFill>
              <a:srgbClr val="FF004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7964" name="Freeform 302"/>
            <p:cNvSpPr>
              <a:spLocks/>
            </p:cNvSpPr>
            <p:nvPr/>
          </p:nvSpPr>
          <p:spPr bwMode="auto">
            <a:xfrm>
              <a:off x="1813" y="1367"/>
              <a:ext cx="13" cy="35"/>
            </a:xfrm>
            <a:custGeom>
              <a:avLst/>
              <a:gdLst>
                <a:gd name="T0" fmla="*/ 0 w 30"/>
                <a:gd name="T1" fmla="*/ 0 h 93"/>
                <a:gd name="T2" fmla="*/ 0 w 30"/>
                <a:gd name="T3" fmla="*/ 1 h 93"/>
                <a:gd name="T4" fmla="*/ 0 w 30"/>
                <a:gd name="T5" fmla="*/ 2 h 93"/>
                <a:gd name="T6" fmla="*/ 1 w 30"/>
                <a:gd name="T7" fmla="*/ 2 h 93"/>
                <a:gd name="T8" fmla="*/ 1 w 30"/>
                <a:gd name="T9" fmla="*/ 1 h 93"/>
                <a:gd name="T10" fmla="*/ 0 w 30"/>
                <a:gd name="T11" fmla="*/ 0 h 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93">
                  <a:moveTo>
                    <a:pt x="15" y="0"/>
                  </a:moveTo>
                  <a:lnTo>
                    <a:pt x="15" y="46"/>
                  </a:lnTo>
                  <a:lnTo>
                    <a:pt x="0" y="92"/>
                  </a:lnTo>
                  <a:lnTo>
                    <a:pt x="29" y="92"/>
                  </a:lnTo>
                  <a:lnTo>
                    <a:pt x="29" y="46"/>
                  </a:lnTo>
                  <a:lnTo>
                    <a:pt x="15" y="0"/>
                  </a:lnTo>
                </a:path>
              </a:pathLst>
            </a:custGeom>
            <a:solidFill>
              <a:srgbClr val="FFFF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65" name="Line 303"/>
            <p:cNvSpPr>
              <a:spLocks noChangeShapeType="1"/>
            </p:cNvSpPr>
            <p:nvPr/>
          </p:nvSpPr>
          <p:spPr bwMode="auto">
            <a:xfrm>
              <a:off x="2031" y="1524"/>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66" name="Line 304"/>
            <p:cNvSpPr>
              <a:spLocks noChangeShapeType="1"/>
            </p:cNvSpPr>
            <p:nvPr/>
          </p:nvSpPr>
          <p:spPr bwMode="auto">
            <a:xfrm>
              <a:off x="2038" y="1524"/>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67" name="Line 305"/>
            <p:cNvSpPr>
              <a:spLocks noChangeShapeType="1"/>
            </p:cNvSpPr>
            <p:nvPr/>
          </p:nvSpPr>
          <p:spPr bwMode="auto">
            <a:xfrm flipV="1">
              <a:off x="2038" y="1517"/>
              <a:ext cx="0"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68" name="Line 306"/>
            <p:cNvSpPr>
              <a:spLocks noChangeShapeType="1"/>
            </p:cNvSpPr>
            <p:nvPr/>
          </p:nvSpPr>
          <p:spPr bwMode="auto">
            <a:xfrm>
              <a:off x="2038" y="1518"/>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69" name="Line 307"/>
            <p:cNvSpPr>
              <a:spLocks noChangeShapeType="1"/>
            </p:cNvSpPr>
            <p:nvPr/>
          </p:nvSpPr>
          <p:spPr bwMode="auto">
            <a:xfrm>
              <a:off x="2038" y="1518"/>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70" name="Line 308"/>
            <p:cNvSpPr>
              <a:spLocks noChangeShapeType="1"/>
            </p:cNvSpPr>
            <p:nvPr/>
          </p:nvSpPr>
          <p:spPr bwMode="auto">
            <a:xfrm>
              <a:off x="2044" y="1518"/>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71" name="Line 309"/>
            <p:cNvSpPr>
              <a:spLocks noChangeShapeType="1"/>
            </p:cNvSpPr>
            <p:nvPr/>
          </p:nvSpPr>
          <p:spPr bwMode="auto">
            <a:xfrm>
              <a:off x="2044" y="1518"/>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72" name="Freeform 310"/>
            <p:cNvSpPr>
              <a:spLocks/>
            </p:cNvSpPr>
            <p:nvPr/>
          </p:nvSpPr>
          <p:spPr bwMode="auto">
            <a:xfrm>
              <a:off x="2031" y="1518"/>
              <a:ext cx="26" cy="40"/>
            </a:xfrm>
            <a:custGeom>
              <a:avLst/>
              <a:gdLst>
                <a:gd name="T0" fmla="*/ 1 w 61"/>
                <a:gd name="T1" fmla="*/ 0 h 108"/>
                <a:gd name="T2" fmla="*/ 0 w 61"/>
                <a:gd name="T3" fmla="*/ 0 h 108"/>
                <a:gd name="T4" fmla="*/ 0 w 61"/>
                <a:gd name="T5" fmla="*/ 0 h 108"/>
                <a:gd name="T6" fmla="*/ 0 w 61"/>
                <a:gd name="T7" fmla="*/ 1 h 108"/>
                <a:gd name="T8" fmla="*/ 0 w 61"/>
                <a:gd name="T9" fmla="*/ 1 h 108"/>
                <a:gd name="T10" fmla="*/ 0 w 61"/>
                <a:gd name="T11" fmla="*/ 2 h 108"/>
                <a:gd name="T12" fmla="*/ 2 w 61"/>
                <a:gd name="T13" fmla="*/ 1 h 108"/>
                <a:gd name="T14" fmla="*/ 2 w 61"/>
                <a:gd name="T15" fmla="*/ 1 h 108"/>
                <a:gd name="T16" fmla="*/ 2 w 61"/>
                <a:gd name="T17" fmla="*/ 0 h 108"/>
                <a:gd name="T18" fmla="*/ 1 w 61"/>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108">
                  <a:moveTo>
                    <a:pt x="30" y="0"/>
                  </a:moveTo>
                  <a:lnTo>
                    <a:pt x="0" y="15"/>
                  </a:lnTo>
                  <a:lnTo>
                    <a:pt x="15" y="31"/>
                  </a:lnTo>
                  <a:lnTo>
                    <a:pt x="0" y="46"/>
                  </a:lnTo>
                  <a:lnTo>
                    <a:pt x="15" y="46"/>
                  </a:lnTo>
                  <a:lnTo>
                    <a:pt x="15" y="107"/>
                  </a:lnTo>
                  <a:lnTo>
                    <a:pt x="60" y="76"/>
                  </a:lnTo>
                  <a:lnTo>
                    <a:pt x="60" y="46"/>
                  </a:lnTo>
                  <a:lnTo>
                    <a:pt x="60" y="31"/>
                  </a:lnTo>
                  <a:lnTo>
                    <a:pt x="3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73" name="Freeform 311"/>
            <p:cNvSpPr>
              <a:spLocks/>
            </p:cNvSpPr>
            <p:nvPr/>
          </p:nvSpPr>
          <p:spPr bwMode="auto">
            <a:xfrm>
              <a:off x="2012" y="1471"/>
              <a:ext cx="32" cy="53"/>
            </a:xfrm>
            <a:custGeom>
              <a:avLst/>
              <a:gdLst>
                <a:gd name="T0" fmla="*/ 3 w 75"/>
                <a:gd name="T1" fmla="*/ 0 h 139"/>
                <a:gd name="T2" fmla="*/ 1 w 75"/>
                <a:gd name="T3" fmla="*/ 0 h 139"/>
                <a:gd name="T4" fmla="*/ 1 w 75"/>
                <a:gd name="T5" fmla="*/ 1 h 139"/>
                <a:gd name="T6" fmla="*/ 0 w 75"/>
                <a:gd name="T7" fmla="*/ 1 h 139"/>
                <a:gd name="T8" fmla="*/ 0 w 75"/>
                <a:gd name="T9" fmla="*/ 2 h 139"/>
                <a:gd name="T10" fmla="*/ 0 w 75"/>
                <a:gd name="T11" fmla="*/ 2 h 139"/>
                <a:gd name="T12" fmla="*/ 0 w 75"/>
                <a:gd name="T13" fmla="*/ 3 h 139"/>
                <a:gd name="T14" fmla="*/ 1 w 75"/>
                <a:gd name="T15" fmla="*/ 3 h 139"/>
                <a:gd name="T16" fmla="*/ 1 w 75"/>
                <a:gd name="T17" fmla="*/ 3 h 139"/>
                <a:gd name="T18" fmla="*/ 3 w 75"/>
                <a:gd name="T19" fmla="*/ 3 h 139"/>
                <a:gd name="T20" fmla="*/ 2 w 75"/>
                <a:gd name="T21" fmla="*/ 2 h 139"/>
                <a:gd name="T22" fmla="*/ 1 w 75"/>
                <a:gd name="T23" fmla="*/ 2 h 139"/>
                <a:gd name="T24" fmla="*/ 3 w 75"/>
                <a:gd name="T25" fmla="*/ 1 h 139"/>
                <a:gd name="T26" fmla="*/ 2 w 75"/>
                <a:gd name="T27" fmla="*/ 1 h 139"/>
                <a:gd name="T28" fmla="*/ 3 w 75"/>
                <a:gd name="T29" fmla="*/ 0 h 1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 h="139">
                  <a:moveTo>
                    <a:pt x="74" y="0"/>
                  </a:moveTo>
                  <a:lnTo>
                    <a:pt x="44" y="0"/>
                  </a:lnTo>
                  <a:lnTo>
                    <a:pt x="30" y="46"/>
                  </a:lnTo>
                  <a:lnTo>
                    <a:pt x="0" y="46"/>
                  </a:lnTo>
                  <a:lnTo>
                    <a:pt x="0" y="92"/>
                  </a:lnTo>
                  <a:lnTo>
                    <a:pt x="15" y="107"/>
                  </a:lnTo>
                  <a:lnTo>
                    <a:pt x="0" y="123"/>
                  </a:lnTo>
                  <a:lnTo>
                    <a:pt x="30" y="138"/>
                  </a:lnTo>
                  <a:lnTo>
                    <a:pt x="44" y="138"/>
                  </a:lnTo>
                  <a:lnTo>
                    <a:pt x="74" y="123"/>
                  </a:lnTo>
                  <a:lnTo>
                    <a:pt x="59" y="107"/>
                  </a:lnTo>
                  <a:lnTo>
                    <a:pt x="44" y="92"/>
                  </a:lnTo>
                  <a:lnTo>
                    <a:pt x="74" y="46"/>
                  </a:lnTo>
                  <a:lnTo>
                    <a:pt x="59" y="31"/>
                  </a:lnTo>
                  <a:lnTo>
                    <a:pt x="74" y="0"/>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74" name="Freeform 312"/>
            <p:cNvSpPr>
              <a:spLocks/>
            </p:cNvSpPr>
            <p:nvPr/>
          </p:nvSpPr>
          <p:spPr bwMode="auto">
            <a:xfrm>
              <a:off x="2070" y="1478"/>
              <a:ext cx="70" cy="75"/>
            </a:xfrm>
            <a:custGeom>
              <a:avLst/>
              <a:gdLst>
                <a:gd name="T0" fmla="*/ 4 w 165"/>
                <a:gd name="T1" fmla="*/ 0 h 200"/>
                <a:gd name="T2" fmla="*/ 3 w 165"/>
                <a:gd name="T3" fmla="*/ 1 h 200"/>
                <a:gd name="T4" fmla="*/ 4 w 165"/>
                <a:gd name="T5" fmla="*/ 1 h 200"/>
                <a:gd name="T6" fmla="*/ 4 w 165"/>
                <a:gd name="T7" fmla="*/ 2 h 200"/>
                <a:gd name="T8" fmla="*/ 3 w 165"/>
                <a:gd name="T9" fmla="*/ 2 h 200"/>
                <a:gd name="T10" fmla="*/ 3 w 165"/>
                <a:gd name="T11" fmla="*/ 2 h 200"/>
                <a:gd name="T12" fmla="*/ 3 w 165"/>
                <a:gd name="T13" fmla="*/ 3 h 200"/>
                <a:gd name="T14" fmla="*/ 2 w 165"/>
                <a:gd name="T15" fmla="*/ 3 h 200"/>
                <a:gd name="T16" fmla="*/ 1 w 165"/>
                <a:gd name="T17" fmla="*/ 3 h 200"/>
                <a:gd name="T18" fmla="*/ 0 w 165"/>
                <a:gd name="T19" fmla="*/ 4 h 200"/>
                <a:gd name="T20" fmla="*/ 0 w 165"/>
                <a:gd name="T21" fmla="*/ 4 h 200"/>
                <a:gd name="T22" fmla="*/ 1 w 165"/>
                <a:gd name="T23" fmla="*/ 4 h 200"/>
                <a:gd name="T24" fmla="*/ 3 w 165"/>
                <a:gd name="T25" fmla="*/ 4 h 200"/>
                <a:gd name="T26" fmla="*/ 3 w 165"/>
                <a:gd name="T27" fmla="*/ 4 h 200"/>
                <a:gd name="T28" fmla="*/ 3 w 165"/>
                <a:gd name="T29" fmla="*/ 4 h 200"/>
                <a:gd name="T30" fmla="*/ 3 w 165"/>
                <a:gd name="T31" fmla="*/ 3 h 200"/>
                <a:gd name="T32" fmla="*/ 4 w 165"/>
                <a:gd name="T33" fmla="*/ 4 h 200"/>
                <a:gd name="T34" fmla="*/ 4 w 165"/>
                <a:gd name="T35" fmla="*/ 3 h 200"/>
                <a:gd name="T36" fmla="*/ 6 w 165"/>
                <a:gd name="T37" fmla="*/ 3 h 200"/>
                <a:gd name="T38" fmla="*/ 5 w 165"/>
                <a:gd name="T39" fmla="*/ 2 h 200"/>
                <a:gd name="T40" fmla="*/ 6 w 165"/>
                <a:gd name="T41" fmla="*/ 2 h 200"/>
                <a:gd name="T42" fmla="*/ 5 w 165"/>
                <a:gd name="T43" fmla="*/ 1 h 200"/>
                <a:gd name="T44" fmla="*/ 4 w 165"/>
                <a:gd name="T45" fmla="*/ 0 h 2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5" h="200">
                  <a:moveTo>
                    <a:pt x="119" y="0"/>
                  </a:moveTo>
                  <a:lnTo>
                    <a:pt x="104" y="31"/>
                  </a:lnTo>
                  <a:lnTo>
                    <a:pt x="119" y="46"/>
                  </a:lnTo>
                  <a:lnTo>
                    <a:pt x="119" y="92"/>
                  </a:lnTo>
                  <a:lnTo>
                    <a:pt x="104" y="122"/>
                  </a:lnTo>
                  <a:lnTo>
                    <a:pt x="89" y="107"/>
                  </a:lnTo>
                  <a:lnTo>
                    <a:pt x="75" y="153"/>
                  </a:lnTo>
                  <a:lnTo>
                    <a:pt x="60" y="153"/>
                  </a:lnTo>
                  <a:lnTo>
                    <a:pt x="30" y="153"/>
                  </a:lnTo>
                  <a:lnTo>
                    <a:pt x="0" y="199"/>
                  </a:lnTo>
                  <a:lnTo>
                    <a:pt x="15" y="199"/>
                  </a:lnTo>
                  <a:lnTo>
                    <a:pt x="30" y="199"/>
                  </a:lnTo>
                  <a:lnTo>
                    <a:pt x="75" y="184"/>
                  </a:lnTo>
                  <a:lnTo>
                    <a:pt x="89" y="199"/>
                  </a:lnTo>
                  <a:lnTo>
                    <a:pt x="104" y="184"/>
                  </a:lnTo>
                  <a:lnTo>
                    <a:pt x="104" y="168"/>
                  </a:lnTo>
                  <a:lnTo>
                    <a:pt x="119" y="184"/>
                  </a:lnTo>
                  <a:lnTo>
                    <a:pt x="134" y="168"/>
                  </a:lnTo>
                  <a:lnTo>
                    <a:pt x="164" y="153"/>
                  </a:lnTo>
                  <a:lnTo>
                    <a:pt x="149" y="77"/>
                  </a:lnTo>
                  <a:lnTo>
                    <a:pt x="164" y="77"/>
                  </a:lnTo>
                  <a:lnTo>
                    <a:pt x="149" y="31"/>
                  </a:lnTo>
                  <a:lnTo>
                    <a:pt x="119"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75" name="Freeform 313"/>
            <p:cNvSpPr>
              <a:spLocks/>
            </p:cNvSpPr>
            <p:nvPr/>
          </p:nvSpPr>
          <p:spPr bwMode="auto">
            <a:xfrm>
              <a:off x="2101" y="1431"/>
              <a:ext cx="39" cy="47"/>
            </a:xfrm>
            <a:custGeom>
              <a:avLst/>
              <a:gdLst>
                <a:gd name="T0" fmla="*/ 0 w 91"/>
                <a:gd name="T1" fmla="*/ 0 h 125"/>
                <a:gd name="T2" fmla="*/ 1 w 91"/>
                <a:gd name="T3" fmla="*/ 1 h 125"/>
                <a:gd name="T4" fmla="*/ 0 w 91"/>
                <a:gd name="T5" fmla="*/ 1 h 125"/>
                <a:gd name="T6" fmla="*/ 0 w 91"/>
                <a:gd name="T7" fmla="*/ 2 h 125"/>
                <a:gd name="T8" fmla="*/ 0 w 91"/>
                <a:gd name="T9" fmla="*/ 2 h 125"/>
                <a:gd name="T10" fmla="*/ 1 w 91"/>
                <a:gd name="T11" fmla="*/ 3 h 125"/>
                <a:gd name="T12" fmla="*/ 1 w 91"/>
                <a:gd name="T13" fmla="*/ 2 h 125"/>
                <a:gd name="T14" fmla="*/ 1 w 91"/>
                <a:gd name="T15" fmla="*/ 2 h 125"/>
                <a:gd name="T16" fmla="*/ 3 w 91"/>
                <a:gd name="T17" fmla="*/ 2 h 125"/>
                <a:gd name="T18" fmla="*/ 3 w 91"/>
                <a:gd name="T19" fmla="*/ 1 h 125"/>
                <a:gd name="T20" fmla="*/ 3 w 91"/>
                <a:gd name="T21" fmla="*/ 1 h 125"/>
                <a:gd name="T22" fmla="*/ 3 w 91"/>
                <a:gd name="T23" fmla="*/ 0 h 125"/>
                <a:gd name="T24" fmla="*/ 2 w 91"/>
                <a:gd name="T25" fmla="*/ 0 h 125"/>
                <a:gd name="T26" fmla="*/ 0 w 91"/>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1" h="125">
                  <a:moveTo>
                    <a:pt x="15" y="0"/>
                  </a:moveTo>
                  <a:lnTo>
                    <a:pt x="30" y="62"/>
                  </a:lnTo>
                  <a:lnTo>
                    <a:pt x="15" y="62"/>
                  </a:lnTo>
                  <a:lnTo>
                    <a:pt x="0" y="78"/>
                  </a:lnTo>
                  <a:lnTo>
                    <a:pt x="0" y="109"/>
                  </a:lnTo>
                  <a:lnTo>
                    <a:pt x="30" y="124"/>
                  </a:lnTo>
                  <a:lnTo>
                    <a:pt x="45" y="93"/>
                  </a:lnTo>
                  <a:lnTo>
                    <a:pt x="30" y="78"/>
                  </a:lnTo>
                  <a:lnTo>
                    <a:pt x="75" y="78"/>
                  </a:lnTo>
                  <a:lnTo>
                    <a:pt x="75" y="62"/>
                  </a:lnTo>
                  <a:lnTo>
                    <a:pt x="90" y="47"/>
                  </a:lnTo>
                  <a:lnTo>
                    <a:pt x="75" y="16"/>
                  </a:lnTo>
                  <a:lnTo>
                    <a:pt x="60" y="16"/>
                  </a:lnTo>
                  <a:lnTo>
                    <a:pt x="1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76" name="Freeform 314"/>
            <p:cNvSpPr>
              <a:spLocks/>
            </p:cNvSpPr>
            <p:nvPr/>
          </p:nvSpPr>
          <p:spPr bwMode="auto">
            <a:xfrm>
              <a:off x="2070" y="1558"/>
              <a:ext cx="12" cy="24"/>
            </a:xfrm>
            <a:custGeom>
              <a:avLst/>
              <a:gdLst>
                <a:gd name="T0" fmla="*/ 0 w 30"/>
                <a:gd name="T1" fmla="*/ 0 h 63"/>
                <a:gd name="T2" fmla="*/ 0 w 30"/>
                <a:gd name="T3" fmla="*/ 1 h 63"/>
                <a:gd name="T4" fmla="*/ 0 w 30"/>
                <a:gd name="T5" fmla="*/ 0 h 63"/>
                <a:gd name="T6" fmla="*/ 0 w 30"/>
                <a:gd name="T7" fmla="*/ 1 h 63"/>
                <a:gd name="T8" fmla="*/ 1 w 30"/>
                <a:gd name="T9" fmla="*/ 1 h 63"/>
                <a:gd name="T10" fmla="*/ 1 w 30"/>
                <a:gd name="T11" fmla="*/ 0 h 63"/>
                <a:gd name="T12" fmla="*/ 0 w 30"/>
                <a:gd name="T13" fmla="*/ 0 h 63"/>
                <a:gd name="T14" fmla="*/ 0 w 30"/>
                <a:gd name="T15" fmla="*/ 0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63">
                  <a:moveTo>
                    <a:pt x="0" y="16"/>
                  </a:moveTo>
                  <a:lnTo>
                    <a:pt x="0" y="31"/>
                  </a:lnTo>
                  <a:lnTo>
                    <a:pt x="15" y="16"/>
                  </a:lnTo>
                  <a:lnTo>
                    <a:pt x="15" y="62"/>
                  </a:lnTo>
                  <a:lnTo>
                    <a:pt x="29" y="62"/>
                  </a:lnTo>
                  <a:lnTo>
                    <a:pt x="29" y="16"/>
                  </a:lnTo>
                  <a:lnTo>
                    <a:pt x="15" y="0"/>
                  </a:lnTo>
                  <a:lnTo>
                    <a:pt x="0"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77" name="Freeform 315"/>
            <p:cNvSpPr>
              <a:spLocks/>
            </p:cNvSpPr>
            <p:nvPr/>
          </p:nvSpPr>
          <p:spPr bwMode="auto">
            <a:xfrm>
              <a:off x="2081" y="1552"/>
              <a:ext cx="20" cy="13"/>
            </a:xfrm>
            <a:custGeom>
              <a:avLst/>
              <a:gdLst>
                <a:gd name="T0" fmla="*/ 0 w 46"/>
                <a:gd name="T1" fmla="*/ 1 h 32"/>
                <a:gd name="T2" fmla="*/ 1 w 46"/>
                <a:gd name="T3" fmla="*/ 0 h 32"/>
                <a:gd name="T4" fmla="*/ 2 w 46"/>
                <a:gd name="T5" fmla="*/ 0 h 32"/>
                <a:gd name="T6" fmla="*/ 1 w 46"/>
                <a:gd name="T7" fmla="*/ 0 h 32"/>
                <a:gd name="T8" fmla="*/ 0 w 46"/>
                <a:gd name="T9" fmla="*/ 0 h 32"/>
                <a:gd name="T10" fmla="*/ 0 w 46"/>
                <a:gd name="T11" fmla="*/ 0 h 32"/>
                <a:gd name="T12" fmla="*/ 0 w 46"/>
                <a:gd name="T13" fmla="*/ 1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2">
                  <a:moveTo>
                    <a:pt x="15" y="31"/>
                  </a:moveTo>
                  <a:lnTo>
                    <a:pt x="30" y="16"/>
                  </a:lnTo>
                  <a:lnTo>
                    <a:pt x="45" y="0"/>
                  </a:lnTo>
                  <a:lnTo>
                    <a:pt x="30" y="0"/>
                  </a:lnTo>
                  <a:lnTo>
                    <a:pt x="15" y="0"/>
                  </a:lnTo>
                  <a:lnTo>
                    <a:pt x="0" y="16"/>
                  </a:lnTo>
                  <a:lnTo>
                    <a:pt x="15"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78" name="Freeform 316"/>
            <p:cNvSpPr>
              <a:spLocks/>
            </p:cNvSpPr>
            <p:nvPr/>
          </p:nvSpPr>
          <p:spPr bwMode="auto">
            <a:xfrm>
              <a:off x="1724" y="1797"/>
              <a:ext cx="13" cy="30"/>
            </a:xfrm>
            <a:custGeom>
              <a:avLst/>
              <a:gdLst>
                <a:gd name="T0" fmla="*/ 0 w 30"/>
                <a:gd name="T1" fmla="*/ 0 h 78"/>
                <a:gd name="T2" fmla="*/ 0 w 30"/>
                <a:gd name="T3" fmla="*/ 1 h 78"/>
                <a:gd name="T4" fmla="*/ 0 w 30"/>
                <a:gd name="T5" fmla="*/ 1 h 78"/>
                <a:gd name="T6" fmla="*/ 0 w 30"/>
                <a:gd name="T7" fmla="*/ 2 h 78"/>
                <a:gd name="T8" fmla="*/ 1 w 30"/>
                <a:gd name="T9" fmla="*/ 1 h 78"/>
                <a:gd name="T10" fmla="*/ 1 w 30"/>
                <a:gd name="T11" fmla="*/ 1 h 78"/>
                <a:gd name="T12" fmla="*/ 0 w 30"/>
                <a:gd name="T13" fmla="*/ 0 h 78"/>
                <a:gd name="T14" fmla="*/ 0 w 30"/>
                <a:gd name="T15" fmla="*/ 0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78">
                  <a:moveTo>
                    <a:pt x="0" y="0"/>
                  </a:moveTo>
                  <a:lnTo>
                    <a:pt x="0" y="31"/>
                  </a:lnTo>
                  <a:lnTo>
                    <a:pt x="0" y="62"/>
                  </a:lnTo>
                  <a:lnTo>
                    <a:pt x="15" y="77"/>
                  </a:lnTo>
                  <a:lnTo>
                    <a:pt x="29" y="62"/>
                  </a:lnTo>
                  <a:lnTo>
                    <a:pt x="29" y="46"/>
                  </a:lnTo>
                  <a:lnTo>
                    <a:pt x="15" y="15"/>
                  </a:lnTo>
                  <a:lnTo>
                    <a:pt x="0"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79" name="Freeform 317"/>
            <p:cNvSpPr>
              <a:spLocks/>
            </p:cNvSpPr>
            <p:nvPr/>
          </p:nvSpPr>
          <p:spPr bwMode="auto">
            <a:xfrm>
              <a:off x="2018" y="1652"/>
              <a:ext cx="13" cy="23"/>
            </a:xfrm>
            <a:custGeom>
              <a:avLst/>
              <a:gdLst>
                <a:gd name="T0" fmla="*/ 0 w 30"/>
                <a:gd name="T1" fmla="*/ 0 h 62"/>
                <a:gd name="T2" fmla="*/ 0 w 30"/>
                <a:gd name="T3" fmla="*/ 0 h 62"/>
                <a:gd name="T4" fmla="*/ 0 w 30"/>
                <a:gd name="T5" fmla="*/ 0 h 62"/>
                <a:gd name="T6" fmla="*/ 0 w 30"/>
                <a:gd name="T7" fmla="*/ 1 h 62"/>
                <a:gd name="T8" fmla="*/ 0 w 30"/>
                <a:gd name="T9" fmla="*/ 1 h 62"/>
                <a:gd name="T10" fmla="*/ 1 w 30"/>
                <a:gd name="T11" fmla="*/ 1 h 62"/>
                <a:gd name="T12" fmla="*/ 1 w 30"/>
                <a:gd name="T13" fmla="*/ 0 h 62"/>
                <a:gd name="T14" fmla="*/ 0 w 30"/>
                <a:gd name="T15" fmla="*/ 0 h 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62">
                  <a:moveTo>
                    <a:pt x="15" y="0"/>
                  </a:moveTo>
                  <a:lnTo>
                    <a:pt x="0" y="0"/>
                  </a:lnTo>
                  <a:lnTo>
                    <a:pt x="0" y="15"/>
                  </a:lnTo>
                  <a:lnTo>
                    <a:pt x="15" y="61"/>
                  </a:lnTo>
                  <a:lnTo>
                    <a:pt x="15" y="46"/>
                  </a:lnTo>
                  <a:lnTo>
                    <a:pt x="29" y="46"/>
                  </a:lnTo>
                  <a:lnTo>
                    <a:pt x="29" y="0"/>
                  </a:lnTo>
                  <a:lnTo>
                    <a:pt x="15" y="0"/>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80" name="Freeform 318"/>
            <p:cNvSpPr>
              <a:spLocks/>
            </p:cNvSpPr>
            <p:nvPr/>
          </p:nvSpPr>
          <p:spPr bwMode="auto">
            <a:xfrm>
              <a:off x="1960" y="1814"/>
              <a:ext cx="65" cy="53"/>
            </a:xfrm>
            <a:custGeom>
              <a:avLst/>
              <a:gdLst>
                <a:gd name="T0" fmla="*/ 0 w 151"/>
                <a:gd name="T1" fmla="*/ 3 h 140"/>
                <a:gd name="T2" fmla="*/ 0 w 151"/>
                <a:gd name="T3" fmla="*/ 3 h 140"/>
                <a:gd name="T4" fmla="*/ 1 w 151"/>
                <a:gd name="T5" fmla="*/ 3 h 140"/>
                <a:gd name="T6" fmla="*/ 1 w 151"/>
                <a:gd name="T7" fmla="*/ 3 h 140"/>
                <a:gd name="T8" fmla="*/ 3 w 151"/>
                <a:gd name="T9" fmla="*/ 3 h 140"/>
                <a:gd name="T10" fmla="*/ 3 w 151"/>
                <a:gd name="T11" fmla="*/ 2 h 140"/>
                <a:gd name="T12" fmla="*/ 3 w 151"/>
                <a:gd name="T13" fmla="*/ 1 h 140"/>
                <a:gd name="T14" fmla="*/ 5 w 151"/>
                <a:gd name="T15" fmla="*/ 2 h 140"/>
                <a:gd name="T16" fmla="*/ 5 w 151"/>
                <a:gd name="T17" fmla="*/ 1 h 140"/>
                <a:gd name="T18" fmla="*/ 5 w 151"/>
                <a:gd name="T19" fmla="*/ 1 h 140"/>
                <a:gd name="T20" fmla="*/ 5 w 151"/>
                <a:gd name="T21" fmla="*/ 1 h 140"/>
                <a:gd name="T22" fmla="*/ 5 w 151"/>
                <a:gd name="T23" fmla="*/ 1 h 140"/>
                <a:gd name="T24" fmla="*/ 4 w 151"/>
                <a:gd name="T25" fmla="*/ 0 h 140"/>
                <a:gd name="T26" fmla="*/ 3 w 151"/>
                <a:gd name="T27" fmla="*/ 0 h 140"/>
                <a:gd name="T28" fmla="*/ 3 w 151"/>
                <a:gd name="T29" fmla="*/ 1 h 140"/>
                <a:gd name="T30" fmla="*/ 3 w 151"/>
                <a:gd name="T31" fmla="*/ 1 h 140"/>
                <a:gd name="T32" fmla="*/ 3 w 151"/>
                <a:gd name="T33" fmla="*/ 1 h 140"/>
                <a:gd name="T34" fmla="*/ 1 w 151"/>
                <a:gd name="T35" fmla="*/ 2 h 140"/>
                <a:gd name="T36" fmla="*/ 0 w 151"/>
                <a:gd name="T37" fmla="*/ 2 h 140"/>
                <a:gd name="T38" fmla="*/ 0 w 151"/>
                <a:gd name="T39" fmla="*/ 3 h 140"/>
                <a:gd name="T40" fmla="*/ 0 w 151"/>
                <a:gd name="T41" fmla="*/ 3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1" h="140">
                  <a:moveTo>
                    <a:pt x="0" y="124"/>
                  </a:moveTo>
                  <a:lnTo>
                    <a:pt x="0" y="139"/>
                  </a:lnTo>
                  <a:lnTo>
                    <a:pt x="30" y="139"/>
                  </a:lnTo>
                  <a:lnTo>
                    <a:pt x="45" y="124"/>
                  </a:lnTo>
                  <a:lnTo>
                    <a:pt x="90" y="124"/>
                  </a:lnTo>
                  <a:lnTo>
                    <a:pt x="105" y="77"/>
                  </a:lnTo>
                  <a:lnTo>
                    <a:pt x="105" y="62"/>
                  </a:lnTo>
                  <a:lnTo>
                    <a:pt x="135" y="77"/>
                  </a:lnTo>
                  <a:lnTo>
                    <a:pt x="150" y="62"/>
                  </a:lnTo>
                  <a:lnTo>
                    <a:pt x="135" y="46"/>
                  </a:lnTo>
                  <a:lnTo>
                    <a:pt x="150" y="31"/>
                  </a:lnTo>
                  <a:lnTo>
                    <a:pt x="135" y="31"/>
                  </a:lnTo>
                  <a:lnTo>
                    <a:pt x="120" y="0"/>
                  </a:lnTo>
                  <a:lnTo>
                    <a:pt x="105" y="15"/>
                  </a:lnTo>
                  <a:lnTo>
                    <a:pt x="90" y="46"/>
                  </a:lnTo>
                  <a:lnTo>
                    <a:pt x="90" y="62"/>
                  </a:lnTo>
                  <a:lnTo>
                    <a:pt x="75" y="62"/>
                  </a:lnTo>
                  <a:lnTo>
                    <a:pt x="45" y="93"/>
                  </a:lnTo>
                  <a:lnTo>
                    <a:pt x="15" y="93"/>
                  </a:lnTo>
                  <a:lnTo>
                    <a:pt x="15" y="124"/>
                  </a:lnTo>
                  <a:lnTo>
                    <a:pt x="0" y="124"/>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GB" smtClean="0">
                <a:solidFill>
                  <a:srgbClr val="FFFFFF"/>
                </a:solidFill>
                <a:latin typeface="Arial"/>
                <a:cs typeface="Arial"/>
              </a:endParaRPr>
            </a:p>
          </p:txBody>
        </p:sp>
        <p:sp>
          <p:nvSpPr>
            <p:cNvPr id="97981" name="Freeform 319"/>
            <p:cNvSpPr>
              <a:spLocks/>
            </p:cNvSpPr>
            <p:nvPr/>
          </p:nvSpPr>
          <p:spPr bwMode="auto">
            <a:xfrm>
              <a:off x="1877" y="1814"/>
              <a:ext cx="39" cy="47"/>
            </a:xfrm>
            <a:custGeom>
              <a:avLst/>
              <a:gdLst>
                <a:gd name="T0" fmla="*/ 0 w 91"/>
                <a:gd name="T1" fmla="*/ 0 h 124"/>
                <a:gd name="T2" fmla="*/ 0 w 91"/>
                <a:gd name="T3" fmla="*/ 1 h 124"/>
                <a:gd name="T4" fmla="*/ 1 w 91"/>
                <a:gd name="T5" fmla="*/ 2 h 124"/>
                <a:gd name="T6" fmla="*/ 2 w 91"/>
                <a:gd name="T7" fmla="*/ 3 h 124"/>
                <a:gd name="T8" fmla="*/ 3 w 91"/>
                <a:gd name="T9" fmla="*/ 2 h 124"/>
                <a:gd name="T10" fmla="*/ 3 w 91"/>
                <a:gd name="T11" fmla="*/ 2 h 124"/>
                <a:gd name="T12" fmla="*/ 3 w 91"/>
                <a:gd name="T13" fmla="*/ 2 h 124"/>
                <a:gd name="T14" fmla="*/ 3 w 91"/>
                <a:gd name="T15" fmla="*/ 1 h 124"/>
                <a:gd name="T16" fmla="*/ 3 w 91"/>
                <a:gd name="T17" fmla="*/ 1 h 124"/>
                <a:gd name="T18" fmla="*/ 1 w 91"/>
                <a:gd name="T19" fmla="*/ 1 h 124"/>
                <a:gd name="T20" fmla="*/ 1 w 91"/>
                <a:gd name="T21" fmla="*/ 0 h 124"/>
                <a:gd name="T22" fmla="*/ 0 w 91"/>
                <a:gd name="T23" fmla="*/ 0 h 1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 h="124">
                  <a:moveTo>
                    <a:pt x="0" y="0"/>
                  </a:moveTo>
                  <a:lnTo>
                    <a:pt x="15" y="31"/>
                  </a:lnTo>
                  <a:lnTo>
                    <a:pt x="30" y="92"/>
                  </a:lnTo>
                  <a:lnTo>
                    <a:pt x="60" y="123"/>
                  </a:lnTo>
                  <a:lnTo>
                    <a:pt x="75" y="108"/>
                  </a:lnTo>
                  <a:lnTo>
                    <a:pt x="90" y="108"/>
                  </a:lnTo>
                  <a:lnTo>
                    <a:pt x="75" y="77"/>
                  </a:lnTo>
                  <a:lnTo>
                    <a:pt x="75" y="62"/>
                  </a:lnTo>
                  <a:lnTo>
                    <a:pt x="75" y="46"/>
                  </a:lnTo>
                  <a:lnTo>
                    <a:pt x="45" y="31"/>
                  </a:lnTo>
                  <a:lnTo>
                    <a:pt x="30" y="15"/>
                  </a:lnTo>
                  <a:lnTo>
                    <a:pt x="0" y="0"/>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GB" smtClean="0">
                <a:solidFill>
                  <a:srgbClr val="FFFFFF"/>
                </a:solidFill>
                <a:latin typeface="Arial"/>
                <a:cs typeface="Arial"/>
              </a:endParaRPr>
            </a:p>
          </p:txBody>
        </p:sp>
        <p:sp>
          <p:nvSpPr>
            <p:cNvPr id="97982" name="Freeform 320"/>
            <p:cNvSpPr>
              <a:spLocks/>
            </p:cNvSpPr>
            <p:nvPr/>
          </p:nvSpPr>
          <p:spPr bwMode="auto">
            <a:xfrm>
              <a:off x="1852" y="1704"/>
              <a:ext cx="70" cy="123"/>
            </a:xfrm>
            <a:custGeom>
              <a:avLst/>
              <a:gdLst>
                <a:gd name="T0" fmla="*/ 1 w 165"/>
                <a:gd name="T1" fmla="*/ 0 h 324"/>
                <a:gd name="T2" fmla="*/ 0 w 165"/>
                <a:gd name="T3" fmla="*/ 0 h 324"/>
                <a:gd name="T4" fmla="*/ 0 w 165"/>
                <a:gd name="T5" fmla="*/ 1 h 324"/>
                <a:gd name="T6" fmla="*/ 1 w 165"/>
                <a:gd name="T7" fmla="*/ 2 h 324"/>
                <a:gd name="T8" fmla="*/ 1 w 165"/>
                <a:gd name="T9" fmla="*/ 2 h 324"/>
                <a:gd name="T10" fmla="*/ 1 w 165"/>
                <a:gd name="T11" fmla="*/ 4 h 324"/>
                <a:gd name="T12" fmla="*/ 1 w 165"/>
                <a:gd name="T13" fmla="*/ 5 h 324"/>
                <a:gd name="T14" fmla="*/ 1 w 165"/>
                <a:gd name="T15" fmla="*/ 5 h 324"/>
                <a:gd name="T16" fmla="*/ 1 w 165"/>
                <a:gd name="T17" fmla="*/ 5 h 324"/>
                <a:gd name="T18" fmla="*/ 2 w 165"/>
                <a:gd name="T19" fmla="*/ 6 h 324"/>
                <a:gd name="T20" fmla="*/ 3 w 165"/>
                <a:gd name="T21" fmla="*/ 6 h 324"/>
                <a:gd name="T22" fmla="*/ 3 w 165"/>
                <a:gd name="T23" fmla="*/ 7 h 324"/>
                <a:gd name="T24" fmla="*/ 3 w 165"/>
                <a:gd name="T25" fmla="*/ 6 h 324"/>
                <a:gd name="T26" fmla="*/ 3 w 165"/>
                <a:gd name="T27" fmla="*/ 6 h 324"/>
                <a:gd name="T28" fmla="*/ 3 w 165"/>
                <a:gd name="T29" fmla="*/ 5 h 324"/>
                <a:gd name="T30" fmla="*/ 2 w 165"/>
                <a:gd name="T31" fmla="*/ 5 h 324"/>
                <a:gd name="T32" fmla="*/ 1 w 165"/>
                <a:gd name="T33" fmla="*/ 5 h 324"/>
                <a:gd name="T34" fmla="*/ 1 w 165"/>
                <a:gd name="T35" fmla="*/ 5 h 324"/>
                <a:gd name="T36" fmla="*/ 2 w 165"/>
                <a:gd name="T37" fmla="*/ 4 h 324"/>
                <a:gd name="T38" fmla="*/ 2 w 165"/>
                <a:gd name="T39" fmla="*/ 3 h 324"/>
                <a:gd name="T40" fmla="*/ 2 w 165"/>
                <a:gd name="T41" fmla="*/ 3 h 324"/>
                <a:gd name="T42" fmla="*/ 3 w 165"/>
                <a:gd name="T43" fmla="*/ 3 h 324"/>
                <a:gd name="T44" fmla="*/ 3 w 165"/>
                <a:gd name="T45" fmla="*/ 4 h 324"/>
                <a:gd name="T46" fmla="*/ 3 w 165"/>
                <a:gd name="T47" fmla="*/ 3 h 324"/>
                <a:gd name="T48" fmla="*/ 4 w 165"/>
                <a:gd name="T49" fmla="*/ 3 h 324"/>
                <a:gd name="T50" fmla="*/ 5 w 165"/>
                <a:gd name="T51" fmla="*/ 3 h 324"/>
                <a:gd name="T52" fmla="*/ 6 w 165"/>
                <a:gd name="T53" fmla="*/ 3 h 324"/>
                <a:gd name="T54" fmla="*/ 5 w 165"/>
                <a:gd name="T55" fmla="*/ 2 h 324"/>
                <a:gd name="T56" fmla="*/ 4 w 165"/>
                <a:gd name="T57" fmla="*/ 2 h 324"/>
                <a:gd name="T58" fmla="*/ 4 w 165"/>
                <a:gd name="T59" fmla="*/ 1 h 324"/>
                <a:gd name="T60" fmla="*/ 3 w 165"/>
                <a:gd name="T61" fmla="*/ 1 h 324"/>
                <a:gd name="T62" fmla="*/ 3 w 165"/>
                <a:gd name="T63" fmla="*/ 1 h 324"/>
                <a:gd name="T64" fmla="*/ 3 w 165"/>
                <a:gd name="T65" fmla="*/ 1 h 324"/>
                <a:gd name="T66" fmla="*/ 2 w 165"/>
                <a:gd name="T67" fmla="*/ 0 h 324"/>
                <a:gd name="T68" fmla="*/ 1 w 165"/>
                <a:gd name="T69" fmla="*/ 0 h 324"/>
                <a:gd name="T70" fmla="*/ 1 w 165"/>
                <a:gd name="T71" fmla="*/ 0 h 3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5" h="324">
                  <a:moveTo>
                    <a:pt x="45" y="0"/>
                  </a:moveTo>
                  <a:lnTo>
                    <a:pt x="15" y="0"/>
                  </a:lnTo>
                  <a:lnTo>
                    <a:pt x="0" y="31"/>
                  </a:lnTo>
                  <a:lnTo>
                    <a:pt x="30" y="77"/>
                  </a:lnTo>
                  <a:lnTo>
                    <a:pt x="30" y="108"/>
                  </a:lnTo>
                  <a:lnTo>
                    <a:pt x="45" y="185"/>
                  </a:lnTo>
                  <a:lnTo>
                    <a:pt x="30" y="215"/>
                  </a:lnTo>
                  <a:lnTo>
                    <a:pt x="30" y="261"/>
                  </a:lnTo>
                  <a:lnTo>
                    <a:pt x="45" y="261"/>
                  </a:lnTo>
                  <a:lnTo>
                    <a:pt x="60" y="292"/>
                  </a:lnTo>
                  <a:lnTo>
                    <a:pt x="89" y="308"/>
                  </a:lnTo>
                  <a:lnTo>
                    <a:pt x="104" y="323"/>
                  </a:lnTo>
                  <a:lnTo>
                    <a:pt x="89" y="292"/>
                  </a:lnTo>
                  <a:lnTo>
                    <a:pt x="75" y="277"/>
                  </a:lnTo>
                  <a:lnTo>
                    <a:pt x="75" y="261"/>
                  </a:lnTo>
                  <a:lnTo>
                    <a:pt x="60" y="246"/>
                  </a:lnTo>
                  <a:lnTo>
                    <a:pt x="45" y="246"/>
                  </a:lnTo>
                  <a:lnTo>
                    <a:pt x="45" y="231"/>
                  </a:lnTo>
                  <a:lnTo>
                    <a:pt x="60" y="185"/>
                  </a:lnTo>
                  <a:lnTo>
                    <a:pt x="60" y="154"/>
                  </a:lnTo>
                  <a:lnTo>
                    <a:pt x="60" y="138"/>
                  </a:lnTo>
                  <a:lnTo>
                    <a:pt x="75" y="154"/>
                  </a:lnTo>
                  <a:lnTo>
                    <a:pt x="104" y="185"/>
                  </a:lnTo>
                  <a:lnTo>
                    <a:pt x="104" y="154"/>
                  </a:lnTo>
                  <a:lnTo>
                    <a:pt x="119" y="123"/>
                  </a:lnTo>
                  <a:lnTo>
                    <a:pt x="149" y="123"/>
                  </a:lnTo>
                  <a:lnTo>
                    <a:pt x="164" y="123"/>
                  </a:lnTo>
                  <a:lnTo>
                    <a:pt x="149" y="108"/>
                  </a:lnTo>
                  <a:lnTo>
                    <a:pt x="134" y="77"/>
                  </a:lnTo>
                  <a:lnTo>
                    <a:pt x="119" y="62"/>
                  </a:lnTo>
                  <a:lnTo>
                    <a:pt x="104" y="46"/>
                  </a:lnTo>
                  <a:lnTo>
                    <a:pt x="89" y="62"/>
                  </a:lnTo>
                  <a:lnTo>
                    <a:pt x="75" y="46"/>
                  </a:lnTo>
                  <a:lnTo>
                    <a:pt x="60" y="15"/>
                  </a:lnTo>
                  <a:lnTo>
                    <a:pt x="45" y="15"/>
                  </a:lnTo>
                  <a:lnTo>
                    <a:pt x="45"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83" name="Freeform 321"/>
            <p:cNvSpPr>
              <a:spLocks/>
            </p:cNvSpPr>
            <p:nvPr/>
          </p:nvSpPr>
          <p:spPr bwMode="auto">
            <a:xfrm>
              <a:off x="1948" y="1837"/>
              <a:ext cx="77" cy="76"/>
            </a:xfrm>
            <a:custGeom>
              <a:avLst/>
              <a:gdLst>
                <a:gd name="T0" fmla="*/ 6 w 181"/>
                <a:gd name="T1" fmla="*/ 0 h 200"/>
                <a:gd name="T2" fmla="*/ 6 w 181"/>
                <a:gd name="T3" fmla="*/ 1 h 200"/>
                <a:gd name="T4" fmla="*/ 6 w 181"/>
                <a:gd name="T5" fmla="*/ 1 h 200"/>
                <a:gd name="T6" fmla="*/ 6 w 181"/>
                <a:gd name="T7" fmla="*/ 2 h 200"/>
                <a:gd name="T8" fmla="*/ 6 w 181"/>
                <a:gd name="T9" fmla="*/ 2 h 200"/>
                <a:gd name="T10" fmla="*/ 6 w 181"/>
                <a:gd name="T11" fmla="*/ 2 h 200"/>
                <a:gd name="T12" fmla="*/ 4 w 181"/>
                <a:gd name="T13" fmla="*/ 3 h 200"/>
                <a:gd name="T14" fmla="*/ 5 w 181"/>
                <a:gd name="T15" fmla="*/ 3 h 200"/>
                <a:gd name="T16" fmla="*/ 4 w 181"/>
                <a:gd name="T17" fmla="*/ 4 h 200"/>
                <a:gd name="T18" fmla="*/ 3 w 181"/>
                <a:gd name="T19" fmla="*/ 4 h 200"/>
                <a:gd name="T20" fmla="*/ 3 w 181"/>
                <a:gd name="T21" fmla="*/ 4 h 200"/>
                <a:gd name="T22" fmla="*/ 3 w 181"/>
                <a:gd name="T23" fmla="*/ 3 h 200"/>
                <a:gd name="T24" fmla="*/ 2 w 181"/>
                <a:gd name="T25" fmla="*/ 4 h 200"/>
                <a:gd name="T26" fmla="*/ 1 w 181"/>
                <a:gd name="T27" fmla="*/ 3 h 200"/>
                <a:gd name="T28" fmla="*/ 1 w 181"/>
                <a:gd name="T29" fmla="*/ 3 h 200"/>
                <a:gd name="T30" fmla="*/ 0 w 181"/>
                <a:gd name="T31" fmla="*/ 2 h 200"/>
                <a:gd name="T32" fmla="*/ 0 w 181"/>
                <a:gd name="T33" fmla="*/ 2 h 200"/>
                <a:gd name="T34" fmla="*/ 1 w 181"/>
                <a:gd name="T35" fmla="*/ 1 h 200"/>
                <a:gd name="T36" fmla="*/ 1 w 181"/>
                <a:gd name="T37" fmla="*/ 2 h 200"/>
                <a:gd name="T38" fmla="*/ 2 w 181"/>
                <a:gd name="T39" fmla="*/ 2 h 200"/>
                <a:gd name="T40" fmla="*/ 3 w 181"/>
                <a:gd name="T41" fmla="*/ 1 h 200"/>
                <a:gd name="T42" fmla="*/ 4 w 181"/>
                <a:gd name="T43" fmla="*/ 1 h 200"/>
                <a:gd name="T44" fmla="*/ 4 w 181"/>
                <a:gd name="T45" fmla="*/ 0 h 200"/>
                <a:gd name="T46" fmla="*/ 4 w 181"/>
                <a:gd name="T47" fmla="*/ 0 h 200"/>
                <a:gd name="T48" fmla="*/ 6 w 181"/>
                <a:gd name="T49" fmla="*/ 0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1" h="200">
                  <a:moveTo>
                    <a:pt x="165" y="15"/>
                  </a:moveTo>
                  <a:lnTo>
                    <a:pt x="180" y="46"/>
                  </a:lnTo>
                  <a:lnTo>
                    <a:pt x="180" y="61"/>
                  </a:lnTo>
                  <a:lnTo>
                    <a:pt x="180" y="77"/>
                  </a:lnTo>
                  <a:lnTo>
                    <a:pt x="165" y="92"/>
                  </a:lnTo>
                  <a:lnTo>
                    <a:pt x="165" y="122"/>
                  </a:lnTo>
                  <a:lnTo>
                    <a:pt x="135" y="153"/>
                  </a:lnTo>
                  <a:lnTo>
                    <a:pt x="150" y="153"/>
                  </a:lnTo>
                  <a:lnTo>
                    <a:pt x="135" y="184"/>
                  </a:lnTo>
                  <a:lnTo>
                    <a:pt x="105" y="199"/>
                  </a:lnTo>
                  <a:lnTo>
                    <a:pt x="105" y="184"/>
                  </a:lnTo>
                  <a:lnTo>
                    <a:pt x="75" y="168"/>
                  </a:lnTo>
                  <a:lnTo>
                    <a:pt x="60" y="184"/>
                  </a:lnTo>
                  <a:lnTo>
                    <a:pt x="30" y="168"/>
                  </a:lnTo>
                  <a:lnTo>
                    <a:pt x="30" y="138"/>
                  </a:lnTo>
                  <a:lnTo>
                    <a:pt x="0" y="107"/>
                  </a:lnTo>
                  <a:lnTo>
                    <a:pt x="0" y="92"/>
                  </a:lnTo>
                  <a:lnTo>
                    <a:pt x="30" y="61"/>
                  </a:lnTo>
                  <a:lnTo>
                    <a:pt x="30" y="77"/>
                  </a:lnTo>
                  <a:lnTo>
                    <a:pt x="60" y="77"/>
                  </a:lnTo>
                  <a:lnTo>
                    <a:pt x="75" y="61"/>
                  </a:lnTo>
                  <a:lnTo>
                    <a:pt x="120" y="61"/>
                  </a:lnTo>
                  <a:lnTo>
                    <a:pt x="135" y="15"/>
                  </a:lnTo>
                  <a:lnTo>
                    <a:pt x="135" y="0"/>
                  </a:lnTo>
                  <a:lnTo>
                    <a:pt x="165" y="15"/>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84" name="Freeform 322"/>
            <p:cNvSpPr>
              <a:spLocks/>
            </p:cNvSpPr>
            <p:nvPr/>
          </p:nvSpPr>
          <p:spPr bwMode="auto">
            <a:xfrm>
              <a:off x="1852" y="1825"/>
              <a:ext cx="77" cy="94"/>
            </a:xfrm>
            <a:custGeom>
              <a:avLst/>
              <a:gdLst>
                <a:gd name="T0" fmla="*/ 0 w 179"/>
                <a:gd name="T1" fmla="*/ 0 h 247"/>
                <a:gd name="T2" fmla="*/ 1 w 179"/>
                <a:gd name="T3" fmla="*/ 0 h 247"/>
                <a:gd name="T4" fmla="*/ 1 w 179"/>
                <a:gd name="T5" fmla="*/ 1 h 247"/>
                <a:gd name="T6" fmla="*/ 3 w 179"/>
                <a:gd name="T7" fmla="*/ 1 h 247"/>
                <a:gd name="T8" fmla="*/ 3 w 179"/>
                <a:gd name="T9" fmla="*/ 2 h 247"/>
                <a:gd name="T10" fmla="*/ 5 w 179"/>
                <a:gd name="T11" fmla="*/ 2 h 247"/>
                <a:gd name="T12" fmla="*/ 5 w 179"/>
                <a:gd name="T13" fmla="*/ 3 h 247"/>
                <a:gd name="T14" fmla="*/ 5 w 179"/>
                <a:gd name="T15" fmla="*/ 3 h 247"/>
                <a:gd name="T16" fmla="*/ 6 w 179"/>
                <a:gd name="T17" fmla="*/ 4 h 247"/>
                <a:gd name="T18" fmla="*/ 6 w 179"/>
                <a:gd name="T19" fmla="*/ 5 h 247"/>
                <a:gd name="T20" fmla="*/ 5 w 179"/>
                <a:gd name="T21" fmla="*/ 5 h 247"/>
                <a:gd name="T22" fmla="*/ 3 w 179"/>
                <a:gd name="T23" fmla="*/ 4 h 247"/>
                <a:gd name="T24" fmla="*/ 3 w 179"/>
                <a:gd name="T25" fmla="*/ 3 h 247"/>
                <a:gd name="T26" fmla="*/ 2 w 179"/>
                <a:gd name="T27" fmla="*/ 2 h 247"/>
                <a:gd name="T28" fmla="*/ 2 w 179"/>
                <a:gd name="T29" fmla="*/ 2 h 247"/>
                <a:gd name="T30" fmla="*/ 0 w 179"/>
                <a:gd name="T31" fmla="*/ 1 h 247"/>
                <a:gd name="T32" fmla="*/ 0 w 179"/>
                <a:gd name="T33" fmla="*/ 0 h 247"/>
                <a:gd name="T34" fmla="*/ 0 w 179"/>
                <a:gd name="T35" fmla="*/ 0 h 2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9" h="247">
                  <a:moveTo>
                    <a:pt x="0" y="0"/>
                  </a:moveTo>
                  <a:lnTo>
                    <a:pt x="30" y="0"/>
                  </a:lnTo>
                  <a:lnTo>
                    <a:pt x="45" y="31"/>
                  </a:lnTo>
                  <a:lnTo>
                    <a:pt x="74" y="46"/>
                  </a:lnTo>
                  <a:lnTo>
                    <a:pt x="89" y="77"/>
                  </a:lnTo>
                  <a:lnTo>
                    <a:pt x="134" y="108"/>
                  </a:lnTo>
                  <a:lnTo>
                    <a:pt x="134" y="138"/>
                  </a:lnTo>
                  <a:lnTo>
                    <a:pt x="148" y="154"/>
                  </a:lnTo>
                  <a:lnTo>
                    <a:pt x="178" y="185"/>
                  </a:lnTo>
                  <a:lnTo>
                    <a:pt x="163" y="246"/>
                  </a:lnTo>
                  <a:lnTo>
                    <a:pt x="148" y="246"/>
                  </a:lnTo>
                  <a:lnTo>
                    <a:pt x="104" y="200"/>
                  </a:lnTo>
                  <a:lnTo>
                    <a:pt x="89" y="154"/>
                  </a:lnTo>
                  <a:lnTo>
                    <a:pt x="59" y="108"/>
                  </a:lnTo>
                  <a:lnTo>
                    <a:pt x="59" y="92"/>
                  </a:lnTo>
                  <a:lnTo>
                    <a:pt x="15" y="46"/>
                  </a:lnTo>
                  <a:lnTo>
                    <a:pt x="0" y="15"/>
                  </a:lnTo>
                  <a:lnTo>
                    <a:pt x="0"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85" name="Freeform 323"/>
            <p:cNvSpPr>
              <a:spLocks/>
            </p:cNvSpPr>
            <p:nvPr/>
          </p:nvSpPr>
          <p:spPr bwMode="auto">
            <a:xfrm>
              <a:off x="2127" y="1878"/>
              <a:ext cx="77" cy="76"/>
            </a:xfrm>
            <a:custGeom>
              <a:avLst/>
              <a:gdLst>
                <a:gd name="T0" fmla="*/ 6 w 180"/>
                <a:gd name="T1" fmla="*/ 1 h 201"/>
                <a:gd name="T2" fmla="*/ 6 w 180"/>
                <a:gd name="T3" fmla="*/ 4 h 201"/>
                <a:gd name="T4" fmla="*/ 4 w 180"/>
                <a:gd name="T5" fmla="*/ 4 h 201"/>
                <a:gd name="T6" fmla="*/ 4 w 180"/>
                <a:gd name="T7" fmla="*/ 3 h 201"/>
                <a:gd name="T8" fmla="*/ 1 w 180"/>
                <a:gd name="T9" fmla="*/ 1 h 201"/>
                <a:gd name="T10" fmla="*/ 1 w 180"/>
                <a:gd name="T11" fmla="*/ 2 h 201"/>
                <a:gd name="T12" fmla="*/ 0 w 180"/>
                <a:gd name="T13" fmla="*/ 1 h 201"/>
                <a:gd name="T14" fmla="*/ 1 w 180"/>
                <a:gd name="T15" fmla="*/ 1 h 201"/>
                <a:gd name="T16" fmla="*/ 0 w 180"/>
                <a:gd name="T17" fmla="*/ 0 h 201"/>
                <a:gd name="T18" fmla="*/ 0 w 180"/>
                <a:gd name="T19" fmla="*/ 0 h 201"/>
                <a:gd name="T20" fmla="*/ 1 w 180"/>
                <a:gd name="T21" fmla="*/ 0 h 201"/>
                <a:gd name="T22" fmla="*/ 1 w 180"/>
                <a:gd name="T23" fmla="*/ 0 h 201"/>
                <a:gd name="T24" fmla="*/ 2 w 180"/>
                <a:gd name="T25" fmla="*/ 1 h 201"/>
                <a:gd name="T26" fmla="*/ 3 w 180"/>
                <a:gd name="T27" fmla="*/ 1 h 201"/>
                <a:gd name="T28" fmla="*/ 3 w 180"/>
                <a:gd name="T29" fmla="*/ 1 h 201"/>
                <a:gd name="T30" fmla="*/ 4 w 180"/>
                <a:gd name="T31" fmla="*/ 1 h 201"/>
                <a:gd name="T32" fmla="*/ 6 w 180"/>
                <a:gd name="T33" fmla="*/ 1 h 2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0" h="201">
                  <a:moveTo>
                    <a:pt x="179" y="46"/>
                  </a:moveTo>
                  <a:lnTo>
                    <a:pt x="179" y="200"/>
                  </a:lnTo>
                  <a:lnTo>
                    <a:pt x="134" y="185"/>
                  </a:lnTo>
                  <a:lnTo>
                    <a:pt x="119" y="123"/>
                  </a:lnTo>
                  <a:lnTo>
                    <a:pt x="45" y="62"/>
                  </a:lnTo>
                  <a:lnTo>
                    <a:pt x="30" y="77"/>
                  </a:lnTo>
                  <a:lnTo>
                    <a:pt x="15" y="46"/>
                  </a:lnTo>
                  <a:lnTo>
                    <a:pt x="30" y="46"/>
                  </a:lnTo>
                  <a:lnTo>
                    <a:pt x="0" y="15"/>
                  </a:lnTo>
                  <a:lnTo>
                    <a:pt x="0" y="0"/>
                  </a:lnTo>
                  <a:lnTo>
                    <a:pt x="30" y="0"/>
                  </a:lnTo>
                  <a:lnTo>
                    <a:pt x="45" y="15"/>
                  </a:lnTo>
                  <a:lnTo>
                    <a:pt x="60" y="46"/>
                  </a:lnTo>
                  <a:lnTo>
                    <a:pt x="75" y="62"/>
                  </a:lnTo>
                  <a:lnTo>
                    <a:pt x="90" y="46"/>
                  </a:lnTo>
                  <a:lnTo>
                    <a:pt x="119" y="31"/>
                  </a:lnTo>
                  <a:lnTo>
                    <a:pt x="179" y="46"/>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86" name="Freeform 324"/>
            <p:cNvSpPr>
              <a:spLocks/>
            </p:cNvSpPr>
            <p:nvPr/>
          </p:nvSpPr>
          <p:spPr bwMode="auto">
            <a:xfrm>
              <a:off x="2031" y="1861"/>
              <a:ext cx="46" cy="58"/>
            </a:xfrm>
            <a:custGeom>
              <a:avLst/>
              <a:gdLst>
                <a:gd name="T0" fmla="*/ 4 w 106"/>
                <a:gd name="T1" fmla="*/ 0 h 155"/>
                <a:gd name="T2" fmla="*/ 3 w 106"/>
                <a:gd name="T3" fmla="*/ 0 h 155"/>
                <a:gd name="T4" fmla="*/ 1 w 106"/>
                <a:gd name="T5" fmla="*/ 0 h 155"/>
                <a:gd name="T6" fmla="*/ 1 w 106"/>
                <a:gd name="T7" fmla="*/ 1 h 155"/>
                <a:gd name="T8" fmla="*/ 2 w 106"/>
                <a:gd name="T9" fmla="*/ 1 h 155"/>
                <a:gd name="T10" fmla="*/ 2 w 106"/>
                <a:gd name="T11" fmla="*/ 1 h 155"/>
                <a:gd name="T12" fmla="*/ 2 w 106"/>
                <a:gd name="T13" fmla="*/ 1 h 155"/>
                <a:gd name="T14" fmla="*/ 2 w 106"/>
                <a:gd name="T15" fmla="*/ 1 h 155"/>
                <a:gd name="T16" fmla="*/ 2 w 106"/>
                <a:gd name="T17" fmla="*/ 2 h 155"/>
                <a:gd name="T18" fmla="*/ 2 w 106"/>
                <a:gd name="T19" fmla="*/ 3 h 155"/>
                <a:gd name="T20" fmla="*/ 2 w 106"/>
                <a:gd name="T21" fmla="*/ 2 h 155"/>
                <a:gd name="T22" fmla="*/ 1 w 106"/>
                <a:gd name="T23" fmla="*/ 2 h 155"/>
                <a:gd name="T24" fmla="*/ 1 w 106"/>
                <a:gd name="T25" fmla="*/ 3 h 155"/>
                <a:gd name="T26" fmla="*/ 0 w 106"/>
                <a:gd name="T27" fmla="*/ 3 h 155"/>
                <a:gd name="T28" fmla="*/ 0 w 106"/>
                <a:gd name="T29" fmla="*/ 2 h 155"/>
                <a:gd name="T30" fmla="*/ 0 w 106"/>
                <a:gd name="T31" fmla="*/ 2 h 155"/>
                <a:gd name="T32" fmla="*/ 0 w 106"/>
                <a:gd name="T33" fmla="*/ 1 h 155"/>
                <a:gd name="T34" fmla="*/ 0 w 106"/>
                <a:gd name="T35" fmla="*/ 0 h 155"/>
                <a:gd name="T36" fmla="*/ 1 w 106"/>
                <a:gd name="T37" fmla="*/ 0 h 155"/>
                <a:gd name="T38" fmla="*/ 3 w 106"/>
                <a:gd name="T39" fmla="*/ 0 h 155"/>
                <a:gd name="T40" fmla="*/ 4 w 106"/>
                <a:gd name="T41" fmla="*/ 0 h 1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6" h="155">
                  <a:moveTo>
                    <a:pt x="105" y="0"/>
                  </a:moveTo>
                  <a:lnTo>
                    <a:pt x="90" y="15"/>
                  </a:lnTo>
                  <a:lnTo>
                    <a:pt x="30" y="15"/>
                  </a:lnTo>
                  <a:lnTo>
                    <a:pt x="30" y="62"/>
                  </a:lnTo>
                  <a:lnTo>
                    <a:pt x="45" y="46"/>
                  </a:lnTo>
                  <a:lnTo>
                    <a:pt x="60" y="46"/>
                  </a:lnTo>
                  <a:lnTo>
                    <a:pt x="45" y="77"/>
                  </a:lnTo>
                  <a:lnTo>
                    <a:pt x="60" y="77"/>
                  </a:lnTo>
                  <a:lnTo>
                    <a:pt x="60" y="123"/>
                  </a:lnTo>
                  <a:lnTo>
                    <a:pt x="45" y="139"/>
                  </a:lnTo>
                  <a:lnTo>
                    <a:pt x="45" y="92"/>
                  </a:lnTo>
                  <a:lnTo>
                    <a:pt x="30" y="92"/>
                  </a:lnTo>
                  <a:lnTo>
                    <a:pt x="30" y="154"/>
                  </a:lnTo>
                  <a:lnTo>
                    <a:pt x="0" y="154"/>
                  </a:lnTo>
                  <a:lnTo>
                    <a:pt x="15" y="108"/>
                  </a:lnTo>
                  <a:lnTo>
                    <a:pt x="0" y="108"/>
                  </a:lnTo>
                  <a:lnTo>
                    <a:pt x="15" y="46"/>
                  </a:lnTo>
                  <a:lnTo>
                    <a:pt x="15" y="15"/>
                  </a:lnTo>
                  <a:lnTo>
                    <a:pt x="30" y="0"/>
                  </a:lnTo>
                  <a:lnTo>
                    <a:pt x="75" y="0"/>
                  </a:lnTo>
                  <a:lnTo>
                    <a:pt x="105"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87" name="Freeform 325"/>
            <p:cNvSpPr>
              <a:spLocks/>
            </p:cNvSpPr>
            <p:nvPr/>
          </p:nvSpPr>
          <p:spPr bwMode="auto">
            <a:xfrm>
              <a:off x="1928" y="1919"/>
              <a:ext cx="65" cy="29"/>
            </a:xfrm>
            <a:custGeom>
              <a:avLst/>
              <a:gdLst>
                <a:gd name="T0" fmla="*/ 0 w 152"/>
                <a:gd name="T1" fmla="*/ 1 h 77"/>
                <a:gd name="T2" fmla="*/ 0 w 152"/>
                <a:gd name="T3" fmla="*/ 0 h 77"/>
                <a:gd name="T4" fmla="*/ 2 w 152"/>
                <a:gd name="T5" fmla="*/ 0 h 77"/>
                <a:gd name="T6" fmla="*/ 3 w 152"/>
                <a:gd name="T7" fmla="*/ 1 h 77"/>
                <a:gd name="T8" fmla="*/ 3 w 152"/>
                <a:gd name="T9" fmla="*/ 0 h 77"/>
                <a:gd name="T10" fmla="*/ 4 w 152"/>
                <a:gd name="T11" fmla="*/ 1 h 77"/>
                <a:gd name="T12" fmla="*/ 5 w 152"/>
                <a:gd name="T13" fmla="*/ 1 h 77"/>
                <a:gd name="T14" fmla="*/ 5 w 152"/>
                <a:gd name="T15" fmla="*/ 1 h 77"/>
                <a:gd name="T16" fmla="*/ 5 w 152"/>
                <a:gd name="T17" fmla="*/ 2 h 77"/>
                <a:gd name="T18" fmla="*/ 3 w 152"/>
                <a:gd name="T19" fmla="*/ 1 h 77"/>
                <a:gd name="T20" fmla="*/ 3 w 152"/>
                <a:gd name="T21" fmla="*/ 1 h 77"/>
                <a:gd name="T22" fmla="*/ 2 w 152"/>
                <a:gd name="T23" fmla="*/ 1 h 77"/>
                <a:gd name="T24" fmla="*/ 0 w 152"/>
                <a:gd name="T25" fmla="*/ 1 h 77"/>
                <a:gd name="T26" fmla="*/ 0 w 152"/>
                <a:gd name="T27" fmla="*/ 1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2" h="77">
                  <a:moveTo>
                    <a:pt x="0" y="30"/>
                  </a:moveTo>
                  <a:lnTo>
                    <a:pt x="15" y="0"/>
                  </a:lnTo>
                  <a:lnTo>
                    <a:pt x="60" y="15"/>
                  </a:lnTo>
                  <a:lnTo>
                    <a:pt x="76" y="30"/>
                  </a:lnTo>
                  <a:lnTo>
                    <a:pt x="91" y="15"/>
                  </a:lnTo>
                  <a:lnTo>
                    <a:pt x="121" y="30"/>
                  </a:lnTo>
                  <a:lnTo>
                    <a:pt x="136" y="30"/>
                  </a:lnTo>
                  <a:lnTo>
                    <a:pt x="151" y="46"/>
                  </a:lnTo>
                  <a:lnTo>
                    <a:pt x="151" y="76"/>
                  </a:lnTo>
                  <a:lnTo>
                    <a:pt x="91" y="61"/>
                  </a:lnTo>
                  <a:lnTo>
                    <a:pt x="76" y="46"/>
                  </a:lnTo>
                  <a:lnTo>
                    <a:pt x="60" y="61"/>
                  </a:lnTo>
                  <a:lnTo>
                    <a:pt x="15" y="30"/>
                  </a:lnTo>
                  <a:lnTo>
                    <a:pt x="0" y="3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88" name="Freeform 326"/>
            <p:cNvSpPr>
              <a:spLocks/>
            </p:cNvSpPr>
            <p:nvPr/>
          </p:nvSpPr>
          <p:spPr bwMode="auto">
            <a:xfrm>
              <a:off x="2088" y="1849"/>
              <a:ext cx="20" cy="29"/>
            </a:xfrm>
            <a:custGeom>
              <a:avLst/>
              <a:gdLst>
                <a:gd name="T0" fmla="*/ 1 w 45"/>
                <a:gd name="T1" fmla="*/ 2 h 77"/>
                <a:gd name="T2" fmla="*/ 0 w 45"/>
                <a:gd name="T3" fmla="*/ 0 h 77"/>
                <a:gd name="T4" fmla="*/ 0 w 45"/>
                <a:gd name="T5" fmla="*/ 0 h 77"/>
                <a:gd name="T6" fmla="*/ 2 w 45"/>
                <a:gd name="T7" fmla="*/ 2 h 77"/>
                <a:gd name="T8" fmla="*/ 1 w 45"/>
                <a:gd name="T9" fmla="*/ 2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77">
                  <a:moveTo>
                    <a:pt x="29" y="76"/>
                  </a:moveTo>
                  <a:lnTo>
                    <a:pt x="0" y="15"/>
                  </a:lnTo>
                  <a:lnTo>
                    <a:pt x="15" y="0"/>
                  </a:lnTo>
                  <a:lnTo>
                    <a:pt x="44" y="76"/>
                  </a:lnTo>
                  <a:lnTo>
                    <a:pt x="29" y="76"/>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89" name="Freeform 327"/>
            <p:cNvSpPr>
              <a:spLocks/>
            </p:cNvSpPr>
            <p:nvPr/>
          </p:nvSpPr>
          <p:spPr bwMode="auto">
            <a:xfrm>
              <a:off x="2038" y="1941"/>
              <a:ext cx="19" cy="7"/>
            </a:xfrm>
            <a:custGeom>
              <a:avLst/>
              <a:gdLst>
                <a:gd name="T0" fmla="*/ 0 w 45"/>
                <a:gd name="T1" fmla="*/ 0 h 17"/>
                <a:gd name="T2" fmla="*/ 1 w 45"/>
                <a:gd name="T3" fmla="*/ 0 h 17"/>
                <a:gd name="T4" fmla="*/ 1 w 45"/>
                <a:gd name="T5" fmla="*/ 0 h 17"/>
                <a:gd name="T6" fmla="*/ 0 w 45"/>
                <a:gd name="T7" fmla="*/ 0 h 17"/>
                <a:gd name="T8" fmla="*/ 0 w 45"/>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17">
                  <a:moveTo>
                    <a:pt x="0" y="0"/>
                  </a:moveTo>
                  <a:lnTo>
                    <a:pt x="44" y="0"/>
                  </a:lnTo>
                  <a:lnTo>
                    <a:pt x="44" y="16"/>
                  </a:lnTo>
                  <a:lnTo>
                    <a:pt x="0" y="16"/>
                  </a:lnTo>
                  <a:lnTo>
                    <a:pt x="0"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90" name="Freeform 328"/>
            <p:cNvSpPr>
              <a:spLocks/>
            </p:cNvSpPr>
            <p:nvPr/>
          </p:nvSpPr>
          <p:spPr bwMode="auto">
            <a:xfrm>
              <a:off x="2064" y="1947"/>
              <a:ext cx="25" cy="13"/>
            </a:xfrm>
            <a:custGeom>
              <a:avLst/>
              <a:gdLst>
                <a:gd name="T0" fmla="*/ 0 w 60"/>
                <a:gd name="T1" fmla="*/ 1 h 32"/>
                <a:gd name="T2" fmla="*/ 0 w 60"/>
                <a:gd name="T3" fmla="*/ 0 h 32"/>
                <a:gd name="T4" fmla="*/ 0 w 60"/>
                <a:gd name="T5" fmla="*/ 0 h 32"/>
                <a:gd name="T6" fmla="*/ 2 w 60"/>
                <a:gd name="T7" fmla="*/ 0 h 32"/>
                <a:gd name="T8" fmla="*/ 1 w 60"/>
                <a:gd name="T9" fmla="*/ 0 h 32"/>
                <a:gd name="T10" fmla="*/ 0 w 60"/>
                <a:gd name="T11" fmla="*/ 1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2">
                  <a:moveTo>
                    <a:pt x="0" y="31"/>
                  </a:moveTo>
                  <a:lnTo>
                    <a:pt x="0" y="16"/>
                  </a:lnTo>
                  <a:lnTo>
                    <a:pt x="15" y="0"/>
                  </a:lnTo>
                  <a:lnTo>
                    <a:pt x="59" y="0"/>
                  </a:lnTo>
                  <a:lnTo>
                    <a:pt x="30" y="16"/>
                  </a:lnTo>
                  <a:lnTo>
                    <a:pt x="0" y="31"/>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91" name="Freeform 329"/>
            <p:cNvSpPr>
              <a:spLocks/>
            </p:cNvSpPr>
            <p:nvPr/>
          </p:nvSpPr>
          <p:spPr bwMode="auto">
            <a:xfrm>
              <a:off x="2095" y="1895"/>
              <a:ext cx="26" cy="12"/>
            </a:xfrm>
            <a:custGeom>
              <a:avLst/>
              <a:gdLst>
                <a:gd name="T0" fmla="*/ 0 w 60"/>
                <a:gd name="T1" fmla="*/ 0 h 32"/>
                <a:gd name="T2" fmla="*/ 0 w 60"/>
                <a:gd name="T3" fmla="*/ 1 h 32"/>
                <a:gd name="T4" fmla="*/ 1 w 60"/>
                <a:gd name="T5" fmla="*/ 0 h 32"/>
                <a:gd name="T6" fmla="*/ 2 w 60"/>
                <a:gd name="T7" fmla="*/ 0 h 32"/>
                <a:gd name="T8" fmla="*/ 2 w 60"/>
                <a:gd name="T9" fmla="*/ 0 h 32"/>
                <a:gd name="T10" fmla="*/ 0 w 60"/>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2">
                  <a:moveTo>
                    <a:pt x="0" y="16"/>
                  </a:moveTo>
                  <a:lnTo>
                    <a:pt x="15" y="31"/>
                  </a:lnTo>
                  <a:lnTo>
                    <a:pt x="30" y="16"/>
                  </a:lnTo>
                  <a:lnTo>
                    <a:pt x="59" y="16"/>
                  </a:lnTo>
                  <a:lnTo>
                    <a:pt x="59" y="0"/>
                  </a:lnTo>
                  <a:lnTo>
                    <a:pt x="0" y="16"/>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92" name="Freeform 330"/>
            <p:cNvSpPr>
              <a:spLocks/>
            </p:cNvSpPr>
            <p:nvPr/>
          </p:nvSpPr>
          <p:spPr bwMode="auto">
            <a:xfrm>
              <a:off x="2005" y="1937"/>
              <a:ext cx="20" cy="11"/>
            </a:xfrm>
            <a:custGeom>
              <a:avLst/>
              <a:gdLst>
                <a:gd name="T0" fmla="*/ 0 w 46"/>
                <a:gd name="T1" fmla="*/ 0 h 31"/>
                <a:gd name="T2" fmla="*/ 0 w 46"/>
                <a:gd name="T3" fmla="*/ 0 h 31"/>
                <a:gd name="T4" fmla="*/ 2 w 46"/>
                <a:gd name="T5" fmla="*/ 0 h 31"/>
                <a:gd name="T6" fmla="*/ 0 w 46"/>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1">
                  <a:moveTo>
                    <a:pt x="0" y="0"/>
                  </a:moveTo>
                  <a:lnTo>
                    <a:pt x="0" y="30"/>
                  </a:lnTo>
                  <a:lnTo>
                    <a:pt x="45" y="30"/>
                  </a:lnTo>
                  <a:lnTo>
                    <a:pt x="0"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93" name="Freeform 331"/>
            <p:cNvSpPr>
              <a:spLocks/>
            </p:cNvSpPr>
            <p:nvPr/>
          </p:nvSpPr>
          <p:spPr bwMode="auto">
            <a:xfrm>
              <a:off x="2031" y="1953"/>
              <a:ext cx="13" cy="7"/>
            </a:xfrm>
            <a:custGeom>
              <a:avLst/>
              <a:gdLst>
                <a:gd name="T0" fmla="*/ 0 w 32"/>
                <a:gd name="T1" fmla="*/ 0 h 17"/>
                <a:gd name="T2" fmla="*/ 1 w 32"/>
                <a:gd name="T3" fmla="*/ 0 h 17"/>
                <a:gd name="T4" fmla="*/ 1 w 32"/>
                <a:gd name="T5" fmla="*/ 0 h 17"/>
                <a:gd name="T6" fmla="*/ 0 w 32"/>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17">
                  <a:moveTo>
                    <a:pt x="0" y="0"/>
                  </a:moveTo>
                  <a:lnTo>
                    <a:pt x="31" y="0"/>
                  </a:lnTo>
                  <a:lnTo>
                    <a:pt x="31" y="16"/>
                  </a:lnTo>
                  <a:lnTo>
                    <a:pt x="0"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94" name="Freeform 332"/>
            <p:cNvSpPr>
              <a:spLocks/>
            </p:cNvSpPr>
            <p:nvPr/>
          </p:nvSpPr>
          <p:spPr bwMode="auto">
            <a:xfrm>
              <a:off x="2172" y="1937"/>
              <a:ext cx="14" cy="11"/>
            </a:xfrm>
            <a:custGeom>
              <a:avLst/>
              <a:gdLst>
                <a:gd name="T0" fmla="*/ 0 w 32"/>
                <a:gd name="T1" fmla="*/ 0 h 31"/>
                <a:gd name="T2" fmla="*/ 1 w 32"/>
                <a:gd name="T3" fmla="*/ 0 h 31"/>
                <a:gd name="T4" fmla="*/ 0 w 32"/>
                <a:gd name="T5" fmla="*/ 0 h 31"/>
                <a:gd name="T6" fmla="*/ 0 w 32"/>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31">
                  <a:moveTo>
                    <a:pt x="0" y="0"/>
                  </a:moveTo>
                  <a:lnTo>
                    <a:pt x="31" y="30"/>
                  </a:lnTo>
                  <a:lnTo>
                    <a:pt x="16" y="30"/>
                  </a:lnTo>
                  <a:lnTo>
                    <a:pt x="0"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95" name="Freeform 333"/>
            <p:cNvSpPr>
              <a:spLocks/>
            </p:cNvSpPr>
            <p:nvPr/>
          </p:nvSpPr>
          <p:spPr bwMode="auto">
            <a:xfrm>
              <a:off x="2076" y="1901"/>
              <a:ext cx="13" cy="7"/>
            </a:xfrm>
            <a:custGeom>
              <a:avLst/>
              <a:gdLst>
                <a:gd name="T0" fmla="*/ 0 w 31"/>
                <a:gd name="T1" fmla="*/ 0 h 17"/>
                <a:gd name="T2" fmla="*/ 1 w 31"/>
                <a:gd name="T3" fmla="*/ 0 h 17"/>
                <a:gd name="T4" fmla="*/ 0 w 31"/>
                <a:gd name="T5" fmla="*/ 0 h 17"/>
                <a:gd name="T6" fmla="*/ 0 w 3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17">
                  <a:moveTo>
                    <a:pt x="0" y="0"/>
                  </a:moveTo>
                  <a:lnTo>
                    <a:pt x="30" y="0"/>
                  </a:lnTo>
                  <a:lnTo>
                    <a:pt x="15" y="16"/>
                  </a:lnTo>
                  <a:lnTo>
                    <a:pt x="0"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96" name="Line 334"/>
            <p:cNvSpPr>
              <a:spLocks noChangeShapeType="1"/>
            </p:cNvSpPr>
            <p:nvPr/>
          </p:nvSpPr>
          <p:spPr bwMode="auto">
            <a:xfrm>
              <a:off x="1928" y="1884"/>
              <a:ext cx="7" cy="1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97" name="Oval 335"/>
            <p:cNvSpPr>
              <a:spLocks noChangeArrowheads="1"/>
            </p:cNvSpPr>
            <p:nvPr/>
          </p:nvSpPr>
          <p:spPr bwMode="auto">
            <a:xfrm>
              <a:off x="1903" y="1849"/>
              <a:ext cx="6" cy="6"/>
            </a:xfrm>
            <a:prstGeom prst="ellipse">
              <a:avLst/>
            </a:prstGeom>
            <a:solidFill>
              <a:srgbClr val="00FF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spcBef>
                  <a:spcPct val="50000"/>
                </a:spcBef>
              </a:pPr>
              <a:endParaRPr lang="en-US" sz="2800" smtClean="0">
                <a:solidFill>
                  <a:srgbClr val="FFFFFF"/>
                </a:solidFill>
                <a:latin typeface="Arial"/>
                <a:cs typeface="Arial"/>
              </a:endParaRPr>
            </a:p>
          </p:txBody>
        </p:sp>
        <p:sp>
          <p:nvSpPr>
            <p:cNvPr id="97998" name="Oval 336"/>
            <p:cNvSpPr>
              <a:spLocks noChangeArrowheads="1"/>
            </p:cNvSpPr>
            <p:nvPr/>
          </p:nvSpPr>
          <p:spPr bwMode="auto">
            <a:xfrm>
              <a:off x="1993" y="1825"/>
              <a:ext cx="6" cy="6"/>
            </a:xfrm>
            <a:prstGeom prst="ellipse">
              <a:avLst/>
            </a:prstGeom>
            <a:solidFill>
              <a:srgbClr val="00FF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spcBef>
                  <a:spcPct val="50000"/>
                </a:spcBef>
              </a:pPr>
              <a:endParaRPr lang="en-US" sz="2800" smtClean="0">
                <a:solidFill>
                  <a:srgbClr val="FFFFFF"/>
                </a:solidFill>
                <a:latin typeface="Arial"/>
                <a:cs typeface="Arial"/>
              </a:endParaRPr>
            </a:p>
          </p:txBody>
        </p:sp>
        <p:sp>
          <p:nvSpPr>
            <p:cNvPr id="97999" name="Oval 337"/>
            <p:cNvSpPr>
              <a:spLocks noChangeArrowheads="1"/>
            </p:cNvSpPr>
            <p:nvPr/>
          </p:nvSpPr>
          <p:spPr bwMode="auto">
            <a:xfrm>
              <a:off x="1679" y="1831"/>
              <a:ext cx="6" cy="6"/>
            </a:xfrm>
            <a:prstGeom prst="ellipse">
              <a:avLst/>
            </a:prstGeom>
            <a:solidFill>
              <a:srgbClr val="00FF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spcBef>
                  <a:spcPct val="50000"/>
                </a:spcBef>
              </a:pPr>
              <a:endParaRPr lang="en-US" sz="2800" smtClean="0">
                <a:solidFill>
                  <a:srgbClr val="FFFFFF"/>
                </a:solidFill>
                <a:latin typeface="Arial"/>
                <a:cs typeface="Arial"/>
              </a:endParaRPr>
            </a:p>
          </p:txBody>
        </p:sp>
        <p:sp>
          <p:nvSpPr>
            <p:cNvPr id="98000" name="Freeform 338"/>
            <p:cNvSpPr>
              <a:spLocks/>
            </p:cNvSpPr>
            <p:nvPr/>
          </p:nvSpPr>
          <p:spPr bwMode="auto">
            <a:xfrm>
              <a:off x="2031" y="1704"/>
              <a:ext cx="33" cy="53"/>
            </a:xfrm>
            <a:custGeom>
              <a:avLst/>
              <a:gdLst>
                <a:gd name="T0" fmla="*/ 1 w 77"/>
                <a:gd name="T1" fmla="*/ 0 h 140"/>
                <a:gd name="T2" fmla="*/ 0 w 77"/>
                <a:gd name="T3" fmla="*/ 0 h 140"/>
                <a:gd name="T4" fmla="*/ 0 w 77"/>
                <a:gd name="T5" fmla="*/ 1 h 140"/>
                <a:gd name="T6" fmla="*/ 0 w 77"/>
                <a:gd name="T7" fmla="*/ 2 h 140"/>
                <a:gd name="T8" fmla="*/ 0 w 77"/>
                <a:gd name="T9" fmla="*/ 1 h 140"/>
                <a:gd name="T10" fmla="*/ 0 w 77"/>
                <a:gd name="T11" fmla="*/ 2 h 140"/>
                <a:gd name="T12" fmla="*/ 0 w 77"/>
                <a:gd name="T13" fmla="*/ 2 h 140"/>
                <a:gd name="T14" fmla="*/ 1 w 77"/>
                <a:gd name="T15" fmla="*/ 2 h 140"/>
                <a:gd name="T16" fmla="*/ 1 w 77"/>
                <a:gd name="T17" fmla="*/ 3 h 140"/>
                <a:gd name="T18" fmla="*/ 2 w 77"/>
                <a:gd name="T19" fmla="*/ 3 h 140"/>
                <a:gd name="T20" fmla="*/ 3 w 77"/>
                <a:gd name="T21" fmla="*/ 3 h 140"/>
                <a:gd name="T22" fmla="*/ 3 w 77"/>
                <a:gd name="T23" fmla="*/ 2 h 140"/>
                <a:gd name="T24" fmla="*/ 2 w 77"/>
                <a:gd name="T25" fmla="*/ 2 h 140"/>
                <a:gd name="T26" fmla="*/ 1 w 77"/>
                <a:gd name="T27" fmla="*/ 2 h 140"/>
                <a:gd name="T28" fmla="*/ 2 w 77"/>
                <a:gd name="T29" fmla="*/ 1 h 140"/>
                <a:gd name="T30" fmla="*/ 1 w 77"/>
                <a:gd name="T31" fmla="*/ 1 h 140"/>
                <a:gd name="T32" fmla="*/ 1 w 77"/>
                <a:gd name="T33" fmla="*/ 0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 h="140">
                  <a:moveTo>
                    <a:pt x="30" y="15"/>
                  </a:moveTo>
                  <a:lnTo>
                    <a:pt x="15" y="0"/>
                  </a:lnTo>
                  <a:lnTo>
                    <a:pt x="0" y="46"/>
                  </a:lnTo>
                  <a:lnTo>
                    <a:pt x="0" y="77"/>
                  </a:lnTo>
                  <a:lnTo>
                    <a:pt x="0" y="62"/>
                  </a:lnTo>
                  <a:lnTo>
                    <a:pt x="0" y="93"/>
                  </a:lnTo>
                  <a:lnTo>
                    <a:pt x="0" y="108"/>
                  </a:lnTo>
                  <a:lnTo>
                    <a:pt x="30" y="108"/>
                  </a:lnTo>
                  <a:lnTo>
                    <a:pt x="30" y="124"/>
                  </a:lnTo>
                  <a:lnTo>
                    <a:pt x="61" y="124"/>
                  </a:lnTo>
                  <a:lnTo>
                    <a:pt x="76" y="139"/>
                  </a:lnTo>
                  <a:lnTo>
                    <a:pt x="76" y="108"/>
                  </a:lnTo>
                  <a:lnTo>
                    <a:pt x="46" y="108"/>
                  </a:lnTo>
                  <a:lnTo>
                    <a:pt x="30" y="77"/>
                  </a:lnTo>
                  <a:lnTo>
                    <a:pt x="46" y="46"/>
                  </a:lnTo>
                  <a:lnTo>
                    <a:pt x="30" y="31"/>
                  </a:lnTo>
                  <a:lnTo>
                    <a:pt x="30" y="15"/>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8001" name="Freeform 339"/>
            <p:cNvSpPr>
              <a:spLocks/>
            </p:cNvSpPr>
            <p:nvPr/>
          </p:nvSpPr>
          <p:spPr bwMode="auto">
            <a:xfrm>
              <a:off x="2050" y="1785"/>
              <a:ext cx="39" cy="30"/>
            </a:xfrm>
            <a:custGeom>
              <a:avLst/>
              <a:gdLst>
                <a:gd name="T0" fmla="*/ 2 w 91"/>
                <a:gd name="T1" fmla="*/ 0 h 77"/>
                <a:gd name="T2" fmla="*/ 1 w 91"/>
                <a:gd name="T3" fmla="*/ 1 h 77"/>
                <a:gd name="T4" fmla="*/ 0 w 91"/>
                <a:gd name="T5" fmla="*/ 1 h 77"/>
                <a:gd name="T6" fmla="*/ 0 w 91"/>
                <a:gd name="T7" fmla="*/ 2 h 77"/>
                <a:gd name="T8" fmla="*/ 1 w 91"/>
                <a:gd name="T9" fmla="*/ 1 h 77"/>
                <a:gd name="T10" fmla="*/ 1 w 91"/>
                <a:gd name="T11" fmla="*/ 1 h 77"/>
                <a:gd name="T12" fmla="*/ 1 w 91"/>
                <a:gd name="T13" fmla="*/ 2 h 77"/>
                <a:gd name="T14" fmla="*/ 3 w 91"/>
                <a:gd name="T15" fmla="*/ 2 h 77"/>
                <a:gd name="T16" fmla="*/ 3 w 91"/>
                <a:gd name="T17" fmla="*/ 2 h 77"/>
                <a:gd name="T18" fmla="*/ 3 w 91"/>
                <a:gd name="T19" fmla="*/ 2 h 77"/>
                <a:gd name="T20" fmla="*/ 3 w 91"/>
                <a:gd name="T21" fmla="*/ 2 h 77"/>
                <a:gd name="T22" fmla="*/ 3 w 91"/>
                <a:gd name="T23" fmla="*/ 0 h 77"/>
                <a:gd name="T24" fmla="*/ 2 w 91"/>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77">
                  <a:moveTo>
                    <a:pt x="60" y="0"/>
                  </a:moveTo>
                  <a:lnTo>
                    <a:pt x="45" y="30"/>
                  </a:lnTo>
                  <a:lnTo>
                    <a:pt x="15" y="30"/>
                  </a:lnTo>
                  <a:lnTo>
                    <a:pt x="0" y="61"/>
                  </a:lnTo>
                  <a:lnTo>
                    <a:pt x="30" y="46"/>
                  </a:lnTo>
                  <a:lnTo>
                    <a:pt x="45" y="46"/>
                  </a:lnTo>
                  <a:lnTo>
                    <a:pt x="45" y="76"/>
                  </a:lnTo>
                  <a:lnTo>
                    <a:pt x="75" y="76"/>
                  </a:lnTo>
                  <a:lnTo>
                    <a:pt x="75" y="61"/>
                  </a:lnTo>
                  <a:lnTo>
                    <a:pt x="90" y="76"/>
                  </a:lnTo>
                  <a:lnTo>
                    <a:pt x="90" y="61"/>
                  </a:lnTo>
                  <a:lnTo>
                    <a:pt x="75" y="15"/>
                  </a:lnTo>
                  <a:lnTo>
                    <a:pt x="60"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8002" name="Freeform 340"/>
            <p:cNvSpPr>
              <a:spLocks/>
            </p:cNvSpPr>
            <p:nvPr/>
          </p:nvSpPr>
          <p:spPr bwMode="auto">
            <a:xfrm>
              <a:off x="2018" y="1774"/>
              <a:ext cx="13" cy="29"/>
            </a:xfrm>
            <a:custGeom>
              <a:avLst/>
              <a:gdLst>
                <a:gd name="T0" fmla="*/ 1 w 30"/>
                <a:gd name="T1" fmla="*/ 0 h 78"/>
                <a:gd name="T2" fmla="*/ 0 w 30"/>
                <a:gd name="T3" fmla="*/ 0 h 78"/>
                <a:gd name="T4" fmla="*/ 0 w 30"/>
                <a:gd name="T5" fmla="*/ 1 h 78"/>
                <a:gd name="T6" fmla="*/ 0 w 30"/>
                <a:gd name="T7" fmla="*/ 0 h 78"/>
                <a:gd name="T8" fmla="*/ 1 w 30"/>
                <a:gd name="T9" fmla="*/ 0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78">
                  <a:moveTo>
                    <a:pt x="29" y="0"/>
                  </a:moveTo>
                  <a:lnTo>
                    <a:pt x="15" y="31"/>
                  </a:lnTo>
                  <a:lnTo>
                    <a:pt x="0" y="77"/>
                  </a:lnTo>
                  <a:lnTo>
                    <a:pt x="15" y="31"/>
                  </a:lnTo>
                  <a:lnTo>
                    <a:pt x="29"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8003" name="Freeform 341"/>
            <p:cNvSpPr>
              <a:spLocks/>
            </p:cNvSpPr>
            <p:nvPr/>
          </p:nvSpPr>
          <p:spPr bwMode="auto">
            <a:xfrm>
              <a:off x="2056" y="1780"/>
              <a:ext cx="8" cy="6"/>
            </a:xfrm>
            <a:custGeom>
              <a:avLst/>
              <a:gdLst>
                <a:gd name="T0" fmla="*/ 1 w 17"/>
                <a:gd name="T1" fmla="*/ 0 h 17"/>
                <a:gd name="T2" fmla="*/ 0 w 17"/>
                <a:gd name="T3" fmla="*/ 0 h 17"/>
                <a:gd name="T4" fmla="*/ 1 w 17"/>
                <a:gd name="T5" fmla="*/ 0 h 17"/>
                <a:gd name="T6" fmla="*/ 1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16" y="0"/>
                  </a:moveTo>
                  <a:lnTo>
                    <a:pt x="0" y="16"/>
                  </a:lnTo>
                  <a:lnTo>
                    <a:pt x="16" y="16"/>
                  </a:lnTo>
                  <a:lnTo>
                    <a:pt x="16"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8004" name="Freeform 342"/>
            <p:cNvSpPr>
              <a:spLocks/>
            </p:cNvSpPr>
            <p:nvPr/>
          </p:nvSpPr>
          <p:spPr bwMode="auto">
            <a:xfrm>
              <a:off x="2070" y="1762"/>
              <a:ext cx="7" cy="6"/>
            </a:xfrm>
            <a:custGeom>
              <a:avLst/>
              <a:gdLst>
                <a:gd name="T0" fmla="*/ 0 w 18"/>
                <a:gd name="T1" fmla="*/ 0 h 17"/>
                <a:gd name="T2" fmla="*/ 0 w 18"/>
                <a:gd name="T3" fmla="*/ 0 h 17"/>
                <a:gd name="T4" fmla="*/ 0 w 18"/>
                <a:gd name="T5" fmla="*/ 0 h 17"/>
                <a:gd name="T6" fmla="*/ 0 w 18"/>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7">
                  <a:moveTo>
                    <a:pt x="17" y="0"/>
                  </a:moveTo>
                  <a:lnTo>
                    <a:pt x="0" y="0"/>
                  </a:lnTo>
                  <a:lnTo>
                    <a:pt x="17" y="16"/>
                  </a:lnTo>
                  <a:lnTo>
                    <a:pt x="17"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8005" name="Freeform 343"/>
            <p:cNvSpPr>
              <a:spLocks/>
            </p:cNvSpPr>
            <p:nvPr/>
          </p:nvSpPr>
          <p:spPr bwMode="auto">
            <a:xfrm>
              <a:off x="2050" y="1768"/>
              <a:ext cx="7" cy="12"/>
            </a:xfrm>
            <a:custGeom>
              <a:avLst/>
              <a:gdLst>
                <a:gd name="T0" fmla="*/ 0 w 17"/>
                <a:gd name="T1" fmla="*/ 1 h 31"/>
                <a:gd name="T2" fmla="*/ 0 w 17"/>
                <a:gd name="T3" fmla="*/ 0 h 31"/>
                <a:gd name="T4" fmla="*/ 0 w 17"/>
                <a:gd name="T5" fmla="*/ 0 h 31"/>
                <a:gd name="T6" fmla="*/ 0 w 17"/>
                <a:gd name="T7" fmla="*/ 1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1">
                  <a:moveTo>
                    <a:pt x="0" y="30"/>
                  </a:moveTo>
                  <a:lnTo>
                    <a:pt x="16" y="15"/>
                  </a:lnTo>
                  <a:lnTo>
                    <a:pt x="0" y="0"/>
                  </a:lnTo>
                  <a:lnTo>
                    <a:pt x="0" y="3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8006" name="Line 344"/>
            <p:cNvSpPr>
              <a:spLocks noChangeShapeType="1"/>
            </p:cNvSpPr>
            <p:nvPr/>
          </p:nvSpPr>
          <p:spPr bwMode="auto">
            <a:xfrm flipH="1">
              <a:off x="2064" y="1780"/>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8007" name="Line 345"/>
            <p:cNvSpPr>
              <a:spLocks noChangeShapeType="1"/>
            </p:cNvSpPr>
            <p:nvPr/>
          </p:nvSpPr>
          <p:spPr bwMode="auto">
            <a:xfrm>
              <a:off x="2044" y="1756"/>
              <a:ext cx="0"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8008" name="Oval 346"/>
            <p:cNvSpPr>
              <a:spLocks noChangeArrowheads="1"/>
            </p:cNvSpPr>
            <p:nvPr/>
          </p:nvSpPr>
          <p:spPr bwMode="auto">
            <a:xfrm>
              <a:off x="2121" y="1791"/>
              <a:ext cx="6" cy="6"/>
            </a:xfrm>
            <a:prstGeom prst="ellipse">
              <a:avLst/>
            </a:prstGeom>
            <a:solidFill>
              <a:srgbClr val="00FF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spcBef>
                  <a:spcPct val="50000"/>
                </a:spcBef>
              </a:pPr>
              <a:endParaRPr lang="en-US" sz="2800" smtClean="0">
                <a:solidFill>
                  <a:srgbClr val="FFFFFF"/>
                </a:solidFill>
                <a:latin typeface="Arial"/>
                <a:cs typeface="Arial"/>
              </a:endParaRPr>
            </a:p>
          </p:txBody>
        </p:sp>
        <p:sp>
          <p:nvSpPr>
            <p:cNvPr id="98009" name="Oval 347"/>
            <p:cNvSpPr>
              <a:spLocks noChangeArrowheads="1"/>
            </p:cNvSpPr>
            <p:nvPr/>
          </p:nvSpPr>
          <p:spPr bwMode="auto">
            <a:xfrm>
              <a:off x="2146" y="1680"/>
              <a:ext cx="6" cy="6"/>
            </a:xfrm>
            <a:prstGeom prst="ellipse">
              <a:avLst/>
            </a:prstGeom>
            <a:solidFill>
              <a:srgbClr val="00FF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spcBef>
                  <a:spcPct val="50000"/>
                </a:spcBef>
              </a:pPr>
              <a:endParaRPr lang="en-US" sz="2800" smtClean="0">
                <a:solidFill>
                  <a:srgbClr val="FFFFFF"/>
                </a:solidFill>
                <a:latin typeface="Arial"/>
                <a:cs typeface="Arial"/>
              </a:endParaRPr>
            </a:p>
          </p:txBody>
        </p:sp>
        <p:sp>
          <p:nvSpPr>
            <p:cNvPr id="98010" name="Oval 348"/>
            <p:cNvSpPr>
              <a:spLocks noChangeArrowheads="1"/>
            </p:cNvSpPr>
            <p:nvPr/>
          </p:nvSpPr>
          <p:spPr bwMode="auto">
            <a:xfrm>
              <a:off x="2179" y="1710"/>
              <a:ext cx="0" cy="5"/>
            </a:xfrm>
            <a:prstGeom prst="ellipse">
              <a:avLst/>
            </a:prstGeom>
            <a:solidFill>
              <a:srgbClr val="00FF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spcBef>
                  <a:spcPct val="50000"/>
                </a:spcBef>
              </a:pPr>
              <a:endParaRPr lang="en-US" sz="2800" smtClean="0">
                <a:solidFill>
                  <a:srgbClr val="FFFFFF"/>
                </a:solidFill>
                <a:latin typeface="Arial"/>
                <a:cs typeface="Arial"/>
              </a:endParaRPr>
            </a:p>
          </p:txBody>
        </p:sp>
        <p:sp>
          <p:nvSpPr>
            <p:cNvPr id="98011" name="Freeform 349"/>
            <p:cNvSpPr>
              <a:spLocks/>
            </p:cNvSpPr>
            <p:nvPr/>
          </p:nvSpPr>
          <p:spPr bwMode="auto">
            <a:xfrm>
              <a:off x="1960" y="1971"/>
              <a:ext cx="302" cy="274"/>
            </a:xfrm>
            <a:custGeom>
              <a:avLst/>
              <a:gdLst>
                <a:gd name="T0" fmla="*/ 19 w 702"/>
                <a:gd name="T1" fmla="*/ 3 h 724"/>
                <a:gd name="T2" fmla="*/ 16 w 702"/>
                <a:gd name="T3" fmla="*/ 2 h 724"/>
                <a:gd name="T4" fmla="*/ 15 w 702"/>
                <a:gd name="T5" fmla="*/ 1 h 724"/>
                <a:gd name="T6" fmla="*/ 16 w 702"/>
                <a:gd name="T7" fmla="*/ 1 h 724"/>
                <a:gd name="T8" fmla="*/ 16 w 702"/>
                <a:gd name="T9" fmla="*/ 1 h 724"/>
                <a:gd name="T10" fmla="*/ 13 w 702"/>
                <a:gd name="T11" fmla="*/ 0 h 724"/>
                <a:gd name="T12" fmla="*/ 13 w 702"/>
                <a:gd name="T13" fmla="*/ 1 h 724"/>
                <a:gd name="T14" fmla="*/ 12 w 702"/>
                <a:gd name="T15" fmla="*/ 2 h 724"/>
                <a:gd name="T16" fmla="*/ 11 w 702"/>
                <a:gd name="T17" fmla="*/ 2 h 724"/>
                <a:gd name="T18" fmla="*/ 10 w 702"/>
                <a:gd name="T19" fmla="*/ 1 h 724"/>
                <a:gd name="T20" fmla="*/ 8 w 702"/>
                <a:gd name="T21" fmla="*/ 2 h 724"/>
                <a:gd name="T22" fmla="*/ 8 w 702"/>
                <a:gd name="T23" fmla="*/ 2 h 724"/>
                <a:gd name="T24" fmla="*/ 7 w 702"/>
                <a:gd name="T25" fmla="*/ 3 h 724"/>
                <a:gd name="T26" fmla="*/ 6 w 702"/>
                <a:gd name="T27" fmla="*/ 4 h 724"/>
                <a:gd name="T28" fmla="*/ 1 w 702"/>
                <a:gd name="T29" fmla="*/ 5 h 724"/>
                <a:gd name="T30" fmla="*/ 0 w 702"/>
                <a:gd name="T31" fmla="*/ 8 h 724"/>
                <a:gd name="T32" fmla="*/ 0 w 702"/>
                <a:gd name="T33" fmla="*/ 11 h 724"/>
                <a:gd name="T34" fmla="*/ 1 w 702"/>
                <a:gd name="T35" fmla="*/ 11 h 724"/>
                <a:gd name="T36" fmla="*/ 5 w 702"/>
                <a:gd name="T37" fmla="*/ 11 h 724"/>
                <a:gd name="T38" fmla="*/ 9 w 702"/>
                <a:gd name="T39" fmla="*/ 10 h 724"/>
                <a:gd name="T40" fmla="*/ 12 w 702"/>
                <a:gd name="T41" fmla="*/ 12 h 724"/>
                <a:gd name="T42" fmla="*/ 12 w 702"/>
                <a:gd name="T43" fmla="*/ 12 h 724"/>
                <a:gd name="T44" fmla="*/ 13 w 702"/>
                <a:gd name="T45" fmla="*/ 14 h 724"/>
                <a:gd name="T46" fmla="*/ 16 w 702"/>
                <a:gd name="T47" fmla="*/ 14 h 724"/>
                <a:gd name="T48" fmla="*/ 18 w 702"/>
                <a:gd name="T49" fmla="*/ 14 h 724"/>
                <a:gd name="T50" fmla="*/ 19 w 702"/>
                <a:gd name="T51" fmla="*/ 14 h 724"/>
                <a:gd name="T52" fmla="*/ 22 w 702"/>
                <a:gd name="T53" fmla="*/ 12 h 724"/>
                <a:gd name="T54" fmla="*/ 24 w 702"/>
                <a:gd name="T55" fmla="*/ 9 h 724"/>
                <a:gd name="T56" fmla="*/ 24 w 702"/>
                <a:gd name="T57" fmla="*/ 8 h 724"/>
                <a:gd name="T58" fmla="*/ 23 w 702"/>
                <a:gd name="T59" fmla="*/ 6 h 724"/>
                <a:gd name="T60" fmla="*/ 22 w 702"/>
                <a:gd name="T61" fmla="*/ 5 h 724"/>
                <a:gd name="T62" fmla="*/ 21 w 702"/>
                <a:gd name="T63" fmla="*/ 2 h 724"/>
                <a:gd name="T64" fmla="*/ 19 w 702"/>
                <a:gd name="T65" fmla="*/ 0 h 7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02" h="724">
                  <a:moveTo>
                    <a:pt x="567" y="0"/>
                  </a:moveTo>
                  <a:lnTo>
                    <a:pt x="552" y="123"/>
                  </a:lnTo>
                  <a:lnTo>
                    <a:pt x="522" y="169"/>
                  </a:lnTo>
                  <a:lnTo>
                    <a:pt x="477" y="108"/>
                  </a:lnTo>
                  <a:lnTo>
                    <a:pt x="447" y="92"/>
                  </a:lnTo>
                  <a:lnTo>
                    <a:pt x="447" y="62"/>
                  </a:lnTo>
                  <a:lnTo>
                    <a:pt x="462" y="62"/>
                  </a:lnTo>
                  <a:lnTo>
                    <a:pt x="477" y="46"/>
                  </a:lnTo>
                  <a:lnTo>
                    <a:pt x="477" y="31"/>
                  </a:lnTo>
                  <a:lnTo>
                    <a:pt x="462" y="46"/>
                  </a:lnTo>
                  <a:lnTo>
                    <a:pt x="418" y="15"/>
                  </a:lnTo>
                  <a:lnTo>
                    <a:pt x="388" y="15"/>
                  </a:lnTo>
                  <a:lnTo>
                    <a:pt x="388" y="31"/>
                  </a:lnTo>
                  <a:lnTo>
                    <a:pt x="373" y="31"/>
                  </a:lnTo>
                  <a:lnTo>
                    <a:pt x="343" y="77"/>
                  </a:lnTo>
                  <a:lnTo>
                    <a:pt x="343" y="92"/>
                  </a:lnTo>
                  <a:lnTo>
                    <a:pt x="328" y="77"/>
                  </a:lnTo>
                  <a:lnTo>
                    <a:pt x="313" y="92"/>
                  </a:lnTo>
                  <a:lnTo>
                    <a:pt x="313" y="62"/>
                  </a:lnTo>
                  <a:lnTo>
                    <a:pt x="298" y="62"/>
                  </a:lnTo>
                  <a:lnTo>
                    <a:pt x="283" y="77"/>
                  </a:lnTo>
                  <a:lnTo>
                    <a:pt x="224" y="108"/>
                  </a:lnTo>
                  <a:lnTo>
                    <a:pt x="224" y="123"/>
                  </a:lnTo>
                  <a:lnTo>
                    <a:pt x="224" y="108"/>
                  </a:lnTo>
                  <a:lnTo>
                    <a:pt x="194" y="123"/>
                  </a:lnTo>
                  <a:lnTo>
                    <a:pt x="209" y="154"/>
                  </a:lnTo>
                  <a:lnTo>
                    <a:pt x="194" y="169"/>
                  </a:lnTo>
                  <a:lnTo>
                    <a:pt x="179" y="185"/>
                  </a:lnTo>
                  <a:lnTo>
                    <a:pt x="149" y="200"/>
                  </a:lnTo>
                  <a:lnTo>
                    <a:pt x="30" y="231"/>
                  </a:lnTo>
                  <a:lnTo>
                    <a:pt x="15" y="338"/>
                  </a:lnTo>
                  <a:lnTo>
                    <a:pt x="15" y="400"/>
                  </a:lnTo>
                  <a:lnTo>
                    <a:pt x="15" y="461"/>
                  </a:lnTo>
                  <a:lnTo>
                    <a:pt x="0" y="508"/>
                  </a:lnTo>
                  <a:lnTo>
                    <a:pt x="15" y="538"/>
                  </a:lnTo>
                  <a:lnTo>
                    <a:pt x="45" y="554"/>
                  </a:lnTo>
                  <a:lnTo>
                    <a:pt x="89" y="523"/>
                  </a:lnTo>
                  <a:lnTo>
                    <a:pt x="149" y="538"/>
                  </a:lnTo>
                  <a:lnTo>
                    <a:pt x="164" y="508"/>
                  </a:lnTo>
                  <a:lnTo>
                    <a:pt x="283" y="492"/>
                  </a:lnTo>
                  <a:lnTo>
                    <a:pt x="328" y="523"/>
                  </a:lnTo>
                  <a:lnTo>
                    <a:pt x="343" y="585"/>
                  </a:lnTo>
                  <a:lnTo>
                    <a:pt x="388" y="538"/>
                  </a:lnTo>
                  <a:lnTo>
                    <a:pt x="358" y="600"/>
                  </a:lnTo>
                  <a:lnTo>
                    <a:pt x="388" y="585"/>
                  </a:lnTo>
                  <a:lnTo>
                    <a:pt x="388" y="661"/>
                  </a:lnTo>
                  <a:lnTo>
                    <a:pt x="433" y="708"/>
                  </a:lnTo>
                  <a:lnTo>
                    <a:pt x="477" y="692"/>
                  </a:lnTo>
                  <a:lnTo>
                    <a:pt x="492" y="723"/>
                  </a:lnTo>
                  <a:lnTo>
                    <a:pt x="522" y="708"/>
                  </a:lnTo>
                  <a:lnTo>
                    <a:pt x="552" y="708"/>
                  </a:lnTo>
                  <a:lnTo>
                    <a:pt x="567" y="677"/>
                  </a:lnTo>
                  <a:lnTo>
                    <a:pt x="612" y="600"/>
                  </a:lnTo>
                  <a:lnTo>
                    <a:pt x="641" y="585"/>
                  </a:lnTo>
                  <a:lnTo>
                    <a:pt x="671" y="538"/>
                  </a:lnTo>
                  <a:lnTo>
                    <a:pt x="701" y="461"/>
                  </a:lnTo>
                  <a:lnTo>
                    <a:pt x="701" y="446"/>
                  </a:lnTo>
                  <a:lnTo>
                    <a:pt x="701" y="400"/>
                  </a:lnTo>
                  <a:lnTo>
                    <a:pt x="686" y="338"/>
                  </a:lnTo>
                  <a:lnTo>
                    <a:pt x="671" y="308"/>
                  </a:lnTo>
                  <a:lnTo>
                    <a:pt x="656" y="308"/>
                  </a:lnTo>
                  <a:lnTo>
                    <a:pt x="656" y="262"/>
                  </a:lnTo>
                  <a:lnTo>
                    <a:pt x="626" y="200"/>
                  </a:lnTo>
                  <a:lnTo>
                    <a:pt x="612" y="108"/>
                  </a:lnTo>
                  <a:lnTo>
                    <a:pt x="597" y="92"/>
                  </a:lnTo>
                  <a:lnTo>
                    <a:pt x="567"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8012" name="Freeform 350"/>
            <p:cNvSpPr>
              <a:spLocks/>
            </p:cNvSpPr>
            <p:nvPr/>
          </p:nvSpPr>
          <p:spPr bwMode="auto">
            <a:xfrm>
              <a:off x="2146" y="2268"/>
              <a:ext cx="26" cy="29"/>
            </a:xfrm>
            <a:custGeom>
              <a:avLst/>
              <a:gdLst>
                <a:gd name="T0" fmla="*/ 0 w 60"/>
                <a:gd name="T1" fmla="*/ 0 h 78"/>
                <a:gd name="T2" fmla="*/ 0 w 60"/>
                <a:gd name="T3" fmla="*/ 1 h 78"/>
                <a:gd name="T4" fmla="*/ 0 w 60"/>
                <a:gd name="T5" fmla="*/ 1 h 78"/>
                <a:gd name="T6" fmla="*/ 1 w 60"/>
                <a:gd name="T7" fmla="*/ 1 h 78"/>
                <a:gd name="T8" fmla="*/ 2 w 60"/>
                <a:gd name="T9" fmla="*/ 0 h 78"/>
                <a:gd name="T10" fmla="*/ 2 w 60"/>
                <a:gd name="T11" fmla="*/ 0 h 78"/>
                <a:gd name="T12" fmla="*/ 1 w 60"/>
                <a:gd name="T13" fmla="*/ 0 h 78"/>
                <a:gd name="T14" fmla="*/ 0 w 60"/>
                <a:gd name="T15" fmla="*/ 0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78">
                  <a:moveTo>
                    <a:pt x="0" y="0"/>
                  </a:moveTo>
                  <a:lnTo>
                    <a:pt x="0" y="46"/>
                  </a:lnTo>
                  <a:lnTo>
                    <a:pt x="0" y="77"/>
                  </a:lnTo>
                  <a:lnTo>
                    <a:pt x="30" y="77"/>
                  </a:lnTo>
                  <a:lnTo>
                    <a:pt x="59" y="15"/>
                  </a:lnTo>
                  <a:lnTo>
                    <a:pt x="59" y="0"/>
                  </a:lnTo>
                  <a:lnTo>
                    <a:pt x="30"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8013" name="Freeform 351"/>
            <p:cNvSpPr>
              <a:spLocks/>
            </p:cNvSpPr>
            <p:nvPr/>
          </p:nvSpPr>
          <p:spPr bwMode="auto">
            <a:xfrm>
              <a:off x="2281" y="2302"/>
              <a:ext cx="77" cy="65"/>
            </a:xfrm>
            <a:custGeom>
              <a:avLst/>
              <a:gdLst>
                <a:gd name="T0" fmla="*/ 1 w 181"/>
                <a:gd name="T1" fmla="*/ 4 h 170"/>
                <a:gd name="T2" fmla="*/ 1 w 181"/>
                <a:gd name="T3" fmla="*/ 3 h 170"/>
                <a:gd name="T4" fmla="*/ 2 w 181"/>
                <a:gd name="T5" fmla="*/ 3 h 170"/>
                <a:gd name="T6" fmla="*/ 3 w 181"/>
                <a:gd name="T7" fmla="*/ 2 h 170"/>
                <a:gd name="T8" fmla="*/ 4 w 181"/>
                <a:gd name="T9" fmla="*/ 2 h 170"/>
                <a:gd name="T10" fmla="*/ 4 w 181"/>
                <a:gd name="T11" fmla="*/ 2 h 170"/>
                <a:gd name="T12" fmla="*/ 4 w 181"/>
                <a:gd name="T13" fmla="*/ 2 h 170"/>
                <a:gd name="T14" fmla="*/ 6 w 181"/>
                <a:gd name="T15" fmla="*/ 1 h 170"/>
                <a:gd name="T16" fmla="*/ 6 w 181"/>
                <a:gd name="T17" fmla="*/ 0 h 170"/>
                <a:gd name="T18" fmla="*/ 6 w 181"/>
                <a:gd name="T19" fmla="*/ 0 h 170"/>
                <a:gd name="T20" fmla="*/ 6 w 181"/>
                <a:gd name="T21" fmla="*/ 0 h 170"/>
                <a:gd name="T22" fmla="*/ 4 w 181"/>
                <a:gd name="T23" fmla="*/ 1 h 170"/>
                <a:gd name="T24" fmla="*/ 3 w 181"/>
                <a:gd name="T25" fmla="*/ 1 h 170"/>
                <a:gd name="T26" fmla="*/ 2 w 181"/>
                <a:gd name="T27" fmla="*/ 1 h 170"/>
                <a:gd name="T28" fmla="*/ 1 w 181"/>
                <a:gd name="T29" fmla="*/ 2 h 170"/>
                <a:gd name="T30" fmla="*/ 0 w 181"/>
                <a:gd name="T31" fmla="*/ 3 h 170"/>
                <a:gd name="T32" fmla="*/ 0 w 181"/>
                <a:gd name="T33" fmla="*/ 3 h 170"/>
                <a:gd name="T34" fmla="*/ 1 w 181"/>
                <a:gd name="T35" fmla="*/ 4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1" h="170">
                  <a:moveTo>
                    <a:pt x="30" y="169"/>
                  </a:moveTo>
                  <a:lnTo>
                    <a:pt x="45" y="154"/>
                  </a:lnTo>
                  <a:lnTo>
                    <a:pt x="60" y="138"/>
                  </a:lnTo>
                  <a:lnTo>
                    <a:pt x="90" y="108"/>
                  </a:lnTo>
                  <a:lnTo>
                    <a:pt x="120" y="92"/>
                  </a:lnTo>
                  <a:lnTo>
                    <a:pt x="135" y="92"/>
                  </a:lnTo>
                  <a:lnTo>
                    <a:pt x="135" y="77"/>
                  </a:lnTo>
                  <a:lnTo>
                    <a:pt x="180" y="31"/>
                  </a:lnTo>
                  <a:lnTo>
                    <a:pt x="180" y="15"/>
                  </a:lnTo>
                  <a:lnTo>
                    <a:pt x="165" y="15"/>
                  </a:lnTo>
                  <a:lnTo>
                    <a:pt x="165" y="0"/>
                  </a:lnTo>
                  <a:lnTo>
                    <a:pt x="120" y="46"/>
                  </a:lnTo>
                  <a:lnTo>
                    <a:pt x="75" y="61"/>
                  </a:lnTo>
                  <a:lnTo>
                    <a:pt x="60" y="61"/>
                  </a:lnTo>
                  <a:lnTo>
                    <a:pt x="30" y="92"/>
                  </a:lnTo>
                  <a:lnTo>
                    <a:pt x="0" y="123"/>
                  </a:lnTo>
                  <a:lnTo>
                    <a:pt x="15" y="138"/>
                  </a:lnTo>
                  <a:lnTo>
                    <a:pt x="30" y="169"/>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8014" name="Freeform 352"/>
            <p:cNvSpPr>
              <a:spLocks/>
            </p:cNvSpPr>
            <p:nvPr/>
          </p:nvSpPr>
          <p:spPr bwMode="auto">
            <a:xfrm>
              <a:off x="2364" y="2232"/>
              <a:ext cx="46" cy="83"/>
            </a:xfrm>
            <a:custGeom>
              <a:avLst/>
              <a:gdLst>
                <a:gd name="T0" fmla="*/ 2 w 106"/>
                <a:gd name="T1" fmla="*/ 0 h 217"/>
                <a:gd name="T2" fmla="*/ 1 w 106"/>
                <a:gd name="T3" fmla="*/ 0 h 217"/>
                <a:gd name="T4" fmla="*/ 2 w 106"/>
                <a:gd name="T5" fmla="*/ 1 h 217"/>
                <a:gd name="T6" fmla="*/ 1 w 106"/>
                <a:gd name="T7" fmla="*/ 3 h 217"/>
                <a:gd name="T8" fmla="*/ 0 w 106"/>
                <a:gd name="T9" fmla="*/ 3 h 217"/>
                <a:gd name="T10" fmla="*/ 0 w 106"/>
                <a:gd name="T11" fmla="*/ 4 h 217"/>
                <a:gd name="T12" fmla="*/ 0 w 106"/>
                <a:gd name="T13" fmla="*/ 4 h 217"/>
                <a:gd name="T14" fmla="*/ 0 w 106"/>
                <a:gd name="T15" fmla="*/ 5 h 217"/>
                <a:gd name="T16" fmla="*/ 2 w 106"/>
                <a:gd name="T17" fmla="*/ 4 h 217"/>
                <a:gd name="T18" fmla="*/ 2 w 106"/>
                <a:gd name="T19" fmla="*/ 3 h 217"/>
                <a:gd name="T20" fmla="*/ 3 w 106"/>
                <a:gd name="T21" fmla="*/ 3 h 217"/>
                <a:gd name="T22" fmla="*/ 4 w 106"/>
                <a:gd name="T23" fmla="*/ 2 h 217"/>
                <a:gd name="T24" fmla="*/ 3 w 106"/>
                <a:gd name="T25" fmla="*/ 2 h 217"/>
                <a:gd name="T26" fmla="*/ 3 w 106"/>
                <a:gd name="T27" fmla="*/ 1 h 217"/>
                <a:gd name="T28" fmla="*/ 3 w 106"/>
                <a:gd name="T29" fmla="*/ 2 h 217"/>
                <a:gd name="T30" fmla="*/ 2 w 106"/>
                <a:gd name="T31" fmla="*/ 1 h 217"/>
                <a:gd name="T32" fmla="*/ 2 w 106"/>
                <a:gd name="T33" fmla="*/ 0 h 2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217">
                  <a:moveTo>
                    <a:pt x="45" y="0"/>
                  </a:moveTo>
                  <a:lnTo>
                    <a:pt x="30" y="0"/>
                  </a:lnTo>
                  <a:lnTo>
                    <a:pt x="45" y="62"/>
                  </a:lnTo>
                  <a:lnTo>
                    <a:pt x="30" y="123"/>
                  </a:lnTo>
                  <a:lnTo>
                    <a:pt x="0" y="139"/>
                  </a:lnTo>
                  <a:lnTo>
                    <a:pt x="15" y="185"/>
                  </a:lnTo>
                  <a:lnTo>
                    <a:pt x="0" y="201"/>
                  </a:lnTo>
                  <a:lnTo>
                    <a:pt x="0" y="216"/>
                  </a:lnTo>
                  <a:lnTo>
                    <a:pt x="60" y="170"/>
                  </a:lnTo>
                  <a:lnTo>
                    <a:pt x="60" y="139"/>
                  </a:lnTo>
                  <a:lnTo>
                    <a:pt x="75" y="139"/>
                  </a:lnTo>
                  <a:lnTo>
                    <a:pt x="105" y="93"/>
                  </a:lnTo>
                  <a:lnTo>
                    <a:pt x="75" y="93"/>
                  </a:lnTo>
                  <a:lnTo>
                    <a:pt x="75" y="62"/>
                  </a:lnTo>
                  <a:lnTo>
                    <a:pt x="75" y="77"/>
                  </a:lnTo>
                  <a:lnTo>
                    <a:pt x="60" y="46"/>
                  </a:lnTo>
                  <a:lnTo>
                    <a:pt x="4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8015" name="Oval 353"/>
            <p:cNvSpPr>
              <a:spLocks noChangeArrowheads="1"/>
            </p:cNvSpPr>
            <p:nvPr/>
          </p:nvSpPr>
          <p:spPr bwMode="auto">
            <a:xfrm>
              <a:off x="2390" y="2012"/>
              <a:ext cx="6" cy="5"/>
            </a:xfrm>
            <a:prstGeom prst="ellipse">
              <a:avLst/>
            </a:prstGeom>
            <a:solidFill>
              <a:srgbClr val="C0C0C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8016" name="Oval 354"/>
            <p:cNvSpPr>
              <a:spLocks noChangeArrowheads="1"/>
            </p:cNvSpPr>
            <p:nvPr/>
          </p:nvSpPr>
          <p:spPr bwMode="auto">
            <a:xfrm>
              <a:off x="2365" y="2100"/>
              <a:ext cx="6" cy="5"/>
            </a:xfrm>
            <a:prstGeom prst="ellipse">
              <a:avLst/>
            </a:prstGeom>
            <a:solidFill>
              <a:srgbClr val="C0C0C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8017" name="Oval 355"/>
            <p:cNvSpPr>
              <a:spLocks noChangeArrowheads="1"/>
            </p:cNvSpPr>
            <p:nvPr/>
          </p:nvSpPr>
          <p:spPr bwMode="auto">
            <a:xfrm>
              <a:off x="2422" y="2036"/>
              <a:ext cx="5" cy="5"/>
            </a:xfrm>
            <a:prstGeom prst="ellipse">
              <a:avLst/>
            </a:prstGeom>
            <a:solidFill>
              <a:srgbClr val="C0C0C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8018" name="Oval 356"/>
            <p:cNvSpPr>
              <a:spLocks noChangeArrowheads="1"/>
            </p:cNvSpPr>
            <p:nvPr/>
          </p:nvSpPr>
          <p:spPr bwMode="auto">
            <a:xfrm>
              <a:off x="2448" y="2052"/>
              <a:ext cx="6" cy="6"/>
            </a:xfrm>
            <a:prstGeom prst="ellipse">
              <a:avLst/>
            </a:prstGeom>
            <a:solidFill>
              <a:srgbClr val="C0C0C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8019" name="Oval 357"/>
            <p:cNvSpPr>
              <a:spLocks noChangeArrowheads="1"/>
            </p:cNvSpPr>
            <p:nvPr/>
          </p:nvSpPr>
          <p:spPr bwMode="auto">
            <a:xfrm>
              <a:off x="2448" y="2070"/>
              <a:ext cx="6" cy="6"/>
            </a:xfrm>
            <a:prstGeom prst="ellipse">
              <a:avLst/>
            </a:prstGeom>
            <a:solidFill>
              <a:srgbClr val="C0C0C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8020" name="Freeform 358"/>
            <p:cNvSpPr>
              <a:spLocks/>
            </p:cNvSpPr>
            <p:nvPr/>
          </p:nvSpPr>
          <p:spPr bwMode="auto">
            <a:xfrm>
              <a:off x="2357" y="2099"/>
              <a:ext cx="20" cy="12"/>
            </a:xfrm>
            <a:custGeom>
              <a:avLst/>
              <a:gdLst>
                <a:gd name="T0" fmla="*/ 0 w 46"/>
                <a:gd name="T1" fmla="*/ 0 h 32"/>
                <a:gd name="T2" fmla="*/ 1 w 46"/>
                <a:gd name="T3" fmla="*/ 1 h 32"/>
                <a:gd name="T4" fmla="*/ 2 w 46"/>
                <a:gd name="T5" fmla="*/ 1 h 32"/>
                <a:gd name="T6" fmla="*/ 0 w 46"/>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2">
                  <a:moveTo>
                    <a:pt x="0" y="0"/>
                  </a:moveTo>
                  <a:lnTo>
                    <a:pt x="30" y="31"/>
                  </a:lnTo>
                  <a:lnTo>
                    <a:pt x="45" y="31"/>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8021" name="Freeform 359"/>
            <p:cNvSpPr>
              <a:spLocks/>
            </p:cNvSpPr>
            <p:nvPr/>
          </p:nvSpPr>
          <p:spPr bwMode="auto">
            <a:xfrm>
              <a:off x="2204" y="1895"/>
              <a:ext cx="70" cy="77"/>
            </a:xfrm>
            <a:custGeom>
              <a:avLst/>
              <a:gdLst>
                <a:gd name="T0" fmla="*/ 0 w 164"/>
                <a:gd name="T1" fmla="*/ 0 h 201"/>
                <a:gd name="T2" fmla="*/ 0 w 164"/>
                <a:gd name="T3" fmla="*/ 3 h 201"/>
                <a:gd name="T4" fmla="*/ 1 w 164"/>
                <a:gd name="T5" fmla="*/ 3 h 201"/>
                <a:gd name="T6" fmla="*/ 0 w 164"/>
                <a:gd name="T7" fmla="*/ 3 h 201"/>
                <a:gd name="T8" fmla="*/ 1 w 164"/>
                <a:gd name="T9" fmla="*/ 3 h 201"/>
                <a:gd name="T10" fmla="*/ 3 w 164"/>
                <a:gd name="T11" fmla="*/ 3 h 201"/>
                <a:gd name="T12" fmla="*/ 3 w 164"/>
                <a:gd name="T13" fmla="*/ 4 h 201"/>
                <a:gd name="T14" fmla="*/ 4 w 164"/>
                <a:gd name="T15" fmla="*/ 4 h 201"/>
                <a:gd name="T16" fmla="*/ 6 w 164"/>
                <a:gd name="T17" fmla="*/ 4 h 201"/>
                <a:gd name="T18" fmla="*/ 4 w 164"/>
                <a:gd name="T19" fmla="*/ 3 h 201"/>
                <a:gd name="T20" fmla="*/ 3 w 164"/>
                <a:gd name="T21" fmla="*/ 3 h 201"/>
                <a:gd name="T22" fmla="*/ 3 w 164"/>
                <a:gd name="T23" fmla="*/ 2 h 201"/>
                <a:gd name="T24" fmla="*/ 3 w 164"/>
                <a:gd name="T25" fmla="*/ 2 h 201"/>
                <a:gd name="T26" fmla="*/ 3 w 164"/>
                <a:gd name="T27" fmla="*/ 2 h 201"/>
                <a:gd name="T28" fmla="*/ 3 w 164"/>
                <a:gd name="T29" fmla="*/ 1 h 201"/>
                <a:gd name="T30" fmla="*/ 0 w 164"/>
                <a:gd name="T31" fmla="*/ 0 h 2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4" h="201">
                  <a:moveTo>
                    <a:pt x="0" y="0"/>
                  </a:moveTo>
                  <a:lnTo>
                    <a:pt x="0" y="154"/>
                  </a:lnTo>
                  <a:lnTo>
                    <a:pt x="30" y="154"/>
                  </a:lnTo>
                  <a:lnTo>
                    <a:pt x="15" y="138"/>
                  </a:lnTo>
                  <a:lnTo>
                    <a:pt x="44" y="138"/>
                  </a:lnTo>
                  <a:lnTo>
                    <a:pt x="74" y="138"/>
                  </a:lnTo>
                  <a:lnTo>
                    <a:pt x="104" y="185"/>
                  </a:lnTo>
                  <a:lnTo>
                    <a:pt x="133" y="200"/>
                  </a:lnTo>
                  <a:lnTo>
                    <a:pt x="163" y="200"/>
                  </a:lnTo>
                  <a:lnTo>
                    <a:pt x="119" y="154"/>
                  </a:lnTo>
                  <a:lnTo>
                    <a:pt x="104" y="138"/>
                  </a:lnTo>
                  <a:lnTo>
                    <a:pt x="89" y="108"/>
                  </a:lnTo>
                  <a:lnTo>
                    <a:pt x="104" y="108"/>
                  </a:lnTo>
                  <a:lnTo>
                    <a:pt x="104" y="92"/>
                  </a:lnTo>
                  <a:lnTo>
                    <a:pt x="74" y="62"/>
                  </a:lnTo>
                  <a:lnTo>
                    <a:pt x="0" y="0"/>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GB" smtClean="0">
                <a:solidFill>
                  <a:srgbClr val="FFFFFF"/>
                </a:solidFill>
                <a:latin typeface="Arial"/>
                <a:cs typeface="Arial"/>
              </a:endParaRPr>
            </a:p>
          </p:txBody>
        </p:sp>
        <p:sp>
          <p:nvSpPr>
            <p:cNvPr id="98022" name="Freeform 360"/>
            <p:cNvSpPr>
              <a:spLocks/>
            </p:cNvSpPr>
            <p:nvPr/>
          </p:nvSpPr>
          <p:spPr bwMode="auto">
            <a:xfrm>
              <a:off x="2262" y="1913"/>
              <a:ext cx="26" cy="18"/>
            </a:xfrm>
            <a:custGeom>
              <a:avLst/>
              <a:gdLst>
                <a:gd name="T0" fmla="*/ 0 w 61"/>
                <a:gd name="T1" fmla="*/ 1 h 47"/>
                <a:gd name="T2" fmla="*/ 0 w 61"/>
                <a:gd name="T3" fmla="*/ 1 h 47"/>
                <a:gd name="T4" fmla="*/ 1 w 61"/>
                <a:gd name="T5" fmla="*/ 1 h 47"/>
                <a:gd name="T6" fmla="*/ 1 w 61"/>
                <a:gd name="T7" fmla="*/ 1 h 47"/>
                <a:gd name="T8" fmla="*/ 2 w 61"/>
                <a:gd name="T9" fmla="*/ 0 h 47"/>
                <a:gd name="T10" fmla="*/ 2 w 61"/>
                <a:gd name="T11" fmla="*/ 0 h 47"/>
                <a:gd name="T12" fmla="*/ 1 w 61"/>
                <a:gd name="T13" fmla="*/ 0 h 47"/>
                <a:gd name="T14" fmla="*/ 1 w 61"/>
                <a:gd name="T15" fmla="*/ 1 h 47"/>
                <a:gd name="T16" fmla="*/ 0 w 61"/>
                <a:gd name="T17" fmla="*/ 1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 h="47">
                  <a:moveTo>
                    <a:pt x="0" y="31"/>
                  </a:moveTo>
                  <a:lnTo>
                    <a:pt x="0" y="46"/>
                  </a:lnTo>
                  <a:lnTo>
                    <a:pt x="30" y="46"/>
                  </a:lnTo>
                  <a:lnTo>
                    <a:pt x="45" y="31"/>
                  </a:lnTo>
                  <a:lnTo>
                    <a:pt x="60" y="15"/>
                  </a:lnTo>
                  <a:lnTo>
                    <a:pt x="60" y="0"/>
                  </a:lnTo>
                  <a:lnTo>
                    <a:pt x="45" y="15"/>
                  </a:lnTo>
                  <a:lnTo>
                    <a:pt x="30" y="31"/>
                  </a:lnTo>
                  <a:lnTo>
                    <a:pt x="0" y="31"/>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GB" smtClean="0">
                <a:solidFill>
                  <a:srgbClr val="FFFFFF"/>
                </a:solidFill>
                <a:latin typeface="Arial"/>
                <a:cs typeface="Arial"/>
              </a:endParaRPr>
            </a:p>
          </p:txBody>
        </p:sp>
        <p:sp>
          <p:nvSpPr>
            <p:cNvPr id="98023" name="Freeform 361"/>
            <p:cNvSpPr>
              <a:spLocks/>
            </p:cNvSpPr>
            <p:nvPr/>
          </p:nvSpPr>
          <p:spPr bwMode="auto">
            <a:xfrm>
              <a:off x="2281" y="1895"/>
              <a:ext cx="19" cy="24"/>
            </a:xfrm>
            <a:custGeom>
              <a:avLst/>
              <a:gdLst>
                <a:gd name="T0" fmla="*/ 0 w 46"/>
                <a:gd name="T1" fmla="*/ 0 h 63"/>
                <a:gd name="T2" fmla="*/ 0 w 46"/>
                <a:gd name="T3" fmla="*/ 1 h 63"/>
                <a:gd name="T4" fmla="*/ 1 w 46"/>
                <a:gd name="T5" fmla="*/ 1 h 63"/>
                <a:gd name="T6" fmla="*/ 1 w 46"/>
                <a:gd name="T7" fmla="*/ 1 h 63"/>
                <a:gd name="T8" fmla="*/ 1 w 46"/>
                <a:gd name="T9" fmla="*/ 1 h 63"/>
                <a:gd name="T10" fmla="*/ 1 w 46"/>
                <a:gd name="T11" fmla="*/ 1 h 63"/>
                <a:gd name="T12" fmla="*/ 1 w 46"/>
                <a:gd name="T13" fmla="*/ 1 h 63"/>
                <a:gd name="T14" fmla="*/ 0 w 46"/>
                <a:gd name="T15" fmla="*/ 0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63">
                  <a:moveTo>
                    <a:pt x="0" y="0"/>
                  </a:moveTo>
                  <a:lnTo>
                    <a:pt x="0" y="31"/>
                  </a:lnTo>
                  <a:lnTo>
                    <a:pt x="30" y="31"/>
                  </a:lnTo>
                  <a:lnTo>
                    <a:pt x="30" y="47"/>
                  </a:lnTo>
                  <a:lnTo>
                    <a:pt x="45" y="62"/>
                  </a:lnTo>
                  <a:lnTo>
                    <a:pt x="45" y="47"/>
                  </a:lnTo>
                  <a:lnTo>
                    <a:pt x="30" y="31"/>
                  </a:lnTo>
                  <a:lnTo>
                    <a:pt x="0" y="0"/>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GB" smtClean="0">
                <a:solidFill>
                  <a:srgbClr val="FFFFFF"/>
                </a:solidFill>
                <a:latin typeface="Arial"/>
                <a:cs typeface="Arial"/>
              </a:endParaRPr>
            </a:p>
          </p:txBody>
        </p:sp>
        <p:sp>
          <p:nvSpPr>
            <p:cNvPr id="98024" name="Oval 362"/>
            <p:cNvSpPr>
              <a:spLocks noChangeArrowheads="1"/>
            </p:cNvSpPr>
            <p:nvPr/>
          </p:nvSpPr>
          <p:spPr bwMode="auto">
            <a:xfrm>
              <a:off x="2237" y="1774"/>
              <a:ext cx="5" cy="6"/>
            </a:xfrm>
            <a:prstGeom prst="ellipse">
              <a:avLst/>
            </a:prstGeom>
            <a:solidFill>
              <a:srgbClr val="C0C0C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spcBef>
                  <a:spcPct val="50000"/>
                </a:spcBef>
              </a:pPr>
              <a:endParaRPr lang="en-US" sz="2800" smtClean="0">
                <a:solidFill>
                  <a:srgbClr val="FFFFFF"/>
                </a:solidFill>
                <a:latin typeface="Arial"/>
                <a:cs typeface="Arial"/>
              </a:endParaRPr>
            </a:p>
          </p:txBody>
        </p:sp>
        <p:sp>
          <p:nvSpPr>
            <p:cNvPr id="98025" name="Freeform 363"/>
            <p:cNvSpPr>
              <a:spLocks/>
            </p:cNvSpPr>
            <p:nvPr/>
          </p:nvSpPr>
          <p:spPr bwMode="auto">
            <a:xfrm>
              <a:off x="2333" y="1941"/>
              <a:ext cx="6" cy="13"/>
            </a:xfrm>
            <a:custGeom>
              <a:avLst/>
              <a:gdLst>
                <a:gd name="T0" fmla="*/ 0 w 17"/>
                <a:gd name="T1" fmla="*/ 0 h 32"/>
                <a:gd name="T2" fmla="*/ 0 w 17"/>
                <a:gd name="T3" fmla="*/ 1 h 32"/>
                <a:gd name="T4" fmla="*/ 0 w 17"/>
                <a:gd name="T5" fmla="*/ 0 h 32"/>
                <a:gd name="T6" fmla="*/ 0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0" y="0"/>
                  </a:moveTo>
                  <a:lnTo>
                    <a:pt x="16" y="31"/>
                  </a:lnTo>
                  <a:lnTo>
                    <a:pt x="16" y="0"/>
                  </a:lnTo>
                  <a:lnTo>
                    <a:pt x="0" y="0"/>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GB" smtClean="0">
                <a:solidFill>
                  <a:srgbClr val="FFFFFF"/>
                </a:solidFill>
                <a:latin typeface="Arial"/>
                <a:cs typeface="Arial"/>
              </a:endParaRPr>
            </a:p>
          </p:txBody>
        </p:sp>
        <p:sp>
          <p:nvSpPr>
            <p:cNvPr id="98026" name="Freeform 364"/>
            <p:cNvSpPr>
              <a:spLocks/>
            </p:cNvSpPr>
            <p:nvPr/>
          </p:nvSpPr>
          <p:spPr bwMode="auto">
            <a:xfrm>
              <a:off x="2326" y="1930"/>
              <a:ext cx="13" cy="7"/>
            </a:xfrm>
            <a:custGeom>
              <a:avLst/>
              <a:gdLst>
                <a:gd name="T0" fmla="*/ 0 w 31"/>
                <a:gd name="T1" fmla="*/ 0 h 17"/>
                <a:gd name="T2" fmla="*/ 0 w 31"/>
                <a:gd name="T3" fmla="*/ 0 h 17"/>
                <a:gd name="T4" fmla="*/ 1 w 31"/>
                <a:gd name="T5" fmla="*/ 0 h 17"/>
                <a:gd name="T6" fmla="*/ 0 w 3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17">
                  <a:moveTo>
                    <a:pt x="0" y="0"/>
                  </a:moveTo>
                  <a:lnTo>
                    <a:pt x="15" y="16"/>
                  </a:lnTo>
                  <a:lnTo>
                    <a:pt x="30" y="0"/>
                  </a:lnTo>
                  <a:lnTo>
                    <a:pt x="0" y="0"/>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GB" smtClean="0">
                <a:solidFill>
                  <a:srgbClr val="FFFFFF"/>
                </a:solidFill>
                <a:latin typeface="Arial"/>
                <a:cs typeface="Arial"/>
              </a:endParaRPr>
            </a:p>
          </p:txBody>
        </p:sp>
        <p:sp>
          <p:nvSpPr>
            <p:cNvPr id="98027" name="Freeform 365"/>
            <p:cNvSpPr>
              <a:spLocks/>
            </p:cNvSpPr>
            <p:nvPr/>
          </p:nvSpPr>
          <p:spPr bwMode="auto">
            <a:xfrm>
              <a:off x="2345" y="1953"/>
              <a:ext cx="8" cy="7"/>
            </a:xfrm>
            <a:custGeom>
              <a:avLst/>
              <a:gdLst>
                <a:gd name="T0" fmla="*/ 0 w 17"/>
                <a:gd name="T1" fmla="*/ 0 h 17"/>
                <a:gd name="T2" fmla="*/ 1 w 17"/>
                <a:gd name="T3" fmla="*/ 0 h 17"/>
                <a:gd name="T4" fmla="*/ 1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16" y="0"/>
                  </a:lnTo>
                  <a:lnTo>
                    <a:pt x="0" y="0"/>
                  </a:lnTo>
                </a:path>
              </a:pathLst>
            </a:custGeom>
            <a:solidFill>
              <a:srgbClr val="FFFF0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GB" smtClean="0">
                <a:solidFill>
                  <a:srgbClr val="FFFFFF"/>
                </a:solidFill>
                <a:latin typeface="Arial"/>
                <a:cs typeface="Arial"/>
              </a:endParaRPr>
            </a:p>
          </p:txBody>
        </p:sp>
        <p:sp>
          <p:nvSpPr>
            <p:cNvPr id="98028" name="Freeform 366"/>
            <p:cNvSpPr>
              <a:spLocks/>
            </p:cNvSpPr>
            <p:nvPr/>
          </p:nvSpPr>
          <p:spPr bwMode="auto">
            <a:xfrm>
              <a:off x="2351" y="1941"/>
              <a:ext cx="8" cy="7"/>
            </a:xfrm>
            <a:custGeom>
              <a:avLst/>
              <a:gdLst>
                <a:gd name="T0" fmla="*/ 0 w 17"/>
                <a:gd name="T1" fmla="*/ 0 h 17"/>
                <a:gd name="T2" fmla="*/ 1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0" y="16"/>
                  </a:lnTo>
                  <a:lnTo>
                    <a:pt x="0" y="0"/>
                  </a:lnTo>
                </a:path>
              </a:pathLst>
            </a:custGeom>
            <a:solidFill>
              <a:srgbClr val="FFFF0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GB" smtClean="0">
                <a:solidFill>
                  <a:srgbClr val="FFFFFF"/>
                </a:solidFill>
                <a:latin typeface="Arial"/>
                <a:cs typeface="Arial"/>
              </a:endParaRPr>
            </a:p>
          </p:txBody>
        </p:sp>
        <p:sp>
          <p:nvSpPr>
            <p:cNvPr id="98029" name="Line 367"/>
            <p:cNvSpPr>
              <a:spLocks noChangeShapeType="1"/>
            </p:cNvSpPr>
            <p:nvPr/>
          </p:nvSpPr>
          <p:spPr bwMode="auto">
            <a:xfrm>
              <a:off x="2357" y="1959"/>
              <a:ext cx="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GB" smtClean="0">
                <a:solidFill>
                  <a:srgbClr val="FFFFFF"/>
                </a:solidFill>
                <a:latin typeface="Arial"/>
                <a:cs typeface="Arial"/>
              </a:endParaRPr>
            </a:p>
          </p:txBody>
        </p:sp>
        <p:sp>
          <p:nvSpPr>
            <p:cNvPr id="98030" name="Oval 368"/>
            <p:cNvSpPr>
              <a:spLocks noChangeArrowheads="1"/>
            </p:cNvSpPr>
            <p:nvPr/>
          </p:nvSpPr>
          <p:spPr bwMode="auto">
            <a:xfrm>
              <a:off x="2371" y="1878"/>
              <a:ext cx="6" cy="6"/>
            </a:xfrm>
            <a:prstGeom prst="ellipse">
              <a:avLst/>
            </a:prstGeom>
            <a:solidFill>
              <a:srgbClr val="C0C0C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8031" name="Oval 369"/>
            <p:cNvSpPr>
              <a:spLocks noChangeArrowheads="1"/>
            </p:cNvSpPr>
            <p:nvPr/>
          </p:nvSpPr>
          <p:spPr bwMode="auto">
            <a:xfrm>
              <a:off x="2448" y="1953"/>
              <a:ext cx="0" cy="6"/>
            </a:xfrm>
            <a:prstGeom prst="ellipse">
              <a:avLst/>
            </a:prstGeom>
            <a:solidFill>
              <a:srgbClr val="C0C0C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8032" name="Oval 370"/>
            <p:cNvSpPr>
              <a:spLocks noChangeArrowheads="1"/>
            </p:cNvSpPr>
            <p:nvPr/>
          </p:nvSpPr>
          <p:spPr bwMode="auto">
            <a:xfrm>
              <a:off x="2377" y="1809"/>
              <a:ext cx="0" cy="5"/>
            </a:xfrm>
            <a:prstGeom prst="ellipse">
              <a:avLst/>
            </a:prstGeom>
            <a:solidFill>
              <a:srgbClr val="C0C0C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8033" name="Oval 371"/>
            <p:cNvSpPr>
              <a:spLocks noChangeArrowheads="1"/>
            </p:cNvSpPr>
            <p:nvPr/>
          </p:nvSpPr>
          <p:spPr bwMode="auto">
            <a:xfrm>
              <a:off x="2403" y="1925"/>
              <a:ext cx="6" cy="5"/>
            </a:xfrm>
            <a:prstGeom prst="ellipse">
              <a:avLst/>
            </a:prstGeom>
            <a:solidFill>
              <a:srgbClr val="C0C0C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8034" name="Oval 372"/>
            <p:cNvSpPr>
              <a:spLocks noChangeArrowheads="1"/>
            </p:cNvSpPr>
            <p:nvPr/>
          </p:nvSpPr>
          <p:spPr bwMode="auto">
            <a:xfrm>
              <a:off x="2448" y="1931"/>
              <a:ext cx="0" cy="4"/>
            </a:xfrm>
            <a:prstGeom prst="ellipse">
              <a:avLst/>
            </a:prstGeom>
            <a:solidFill>
              <a:srgbClr val="C0C0C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8035" name="Oval 373"/>
            <p:cNvSpPr>
              <a:spLocks noChangeArrowheads="1"/>
            </p:cNvSpPr>
            <p:nvPr/>
          </p:nvSpPr>
          <p:spPr bwMode="auto">
            <a:xfrm>
              <a:off x="2448" y="1971"/>
              <a:ext cx="6" cy="6"/>
            </a:xfrm>
            <a:prstGeom prst="ellipse">
              <a:avLst/>
            </a:prstGeom>
            <a:solidFill>
              <a:srgbClr val="C0C0C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8036" name="Oval 374"/>
            <p:cNvSpPr>
              <a:spLocks noChangeArrowheads="1"/>
            </p:cNvSpPr>
            <p:nvPr/>
          </p:nvSpPr>
          <p:spPr bwMode="auto">
            <a:xfrm>
              <a:off x="2448" y="1988"/>
              <a:ext cx="6" cy="6"/>
            </a:xfrm>
            <a:prstGeom prst="ellipse">
              <a:avLst/>
            </a:prstGeom>
            <a:solidFill>
              <a:srgbClr val="C0C0C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8037" name="Oval 375"/>
            <p:cNvSpPr>
              <a:spLocks noChangeArrowheads="1"/>
            </p:cNvSpPr>
            <p:nvPr/>
          </p:nvSpPr>
          <p:spPr bwMode="auto">
            <a:xfrm>
              <a:off x="2403" y="1861"/>
              <a:ext cx="0" cy="5"/>
            </a:xfrm>
            <a:prstGeom prst="ellipse">
              <a:avLst/>
            </a:prstGeom>
            <a:solidFill>
              <a:srgbClr val="C0C0C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grpSp>
      <p:grpSp>
        <p:nvGrpSpPr>
          <p:cNvPr id="118136" name="Group 376"/>
          <p:cNvGrpSpPr>
            <a:grpSpLocks/>
          </p:cNvGrpSpPr>
          <p:nvPr/>
        </p:nvGrpSpPr>
        <p:grpSpPr bwMode="auto">
          <a:xfrm>
            <a:off x="3641483" y="1341441"/>
            <a:ext cx="4633546" cy="2727325"/>
            <a:chOff x="5932" y="935"/>
            <a:chExt cx="2454" cy="1370"/>
          </a:xfrm>
        </p:grpSpPr>
        <p:sp>
          <p:nvSpPr>
            <p:cNvPr id="97296" name="Text Box 377"/>
            <p:cNvSpPr txBox="1">
              <a:spLocks noChangeArrowheads="1"/>
            </p:cNvSpPr>
            <p:nvPr/>
          </p:nvSpPr>
          <p:spPr bwMode="auto">
            <a:xfrm>
              <a:off x="6976" y="2093"/>
              <a:ext cx="483" cy="212"/>
            </a:xfrm>
            <a:prstGeom prst="rect">
              <a:avLst/>
            </a:prstGeom>
            <a:solidFill>
              <a:schemeClr val="bg1"/>
            </a:solidFill>
            <a:ln>
              <a:noFill/>
            </a:ln>
            <a:effectLst/>
            <a:extLst>
              <a:ext uri="{91240B29-F687-4F45-9708-019B960494DF}">
                <a14:hiddenLine xmlns:a14="http://schemas.microsoft.com/office/drawing/2010/main" w="12700" cap="rnd"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GB" b="1" dirty="0" smtClean="0">
                  <a:solidFill>
                    <a:srgbClr val="FFFFFF"/>
                  </a:solidFill>
                </a:rPr>
                <a:t>2011</a:t>
              </a:r>
            </a:p>
          </p:txBody>
        </p:sp>
        <p:sp>
          <p:nvSpPr>
            <p:cNvPr id="97297" name="Freeform 378"/>
            <p:cNvSpPr>
              <a:spLocks/>
            </p:cNvSpPr>
            <p:nvPr/>
          </p:nvSpPr>
          <p:spPr bwMode="auto">
            <a:xfrm>
              <a:off x="5932" y="1092"/>
              <a:ext cx="8" cy="6"/>
            </a:xfrm>
            <a:custGeom>
              <a:avLst/>
              <a:gdLst>
                <a:gd name="T0" fmla="*/ 1 w 18"/>
                <a:gd name="T1" fmla="*/ 0 h 17"/>
                <a:gd name="T2" fmla="*/ 1 w 18"/>
                <a:gd name="T3" fmla="*/ 0 h 17"/>
                <a:gd name="T4" fmla="*/ 0 w 18"/>
                <a:gd name="T5" fmla="*/ 0 h 17"/>
                <a:gd name="T6" fmla="*/ 1 w 18"/>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7">
                  <a:moveTo>
                    <a:pt x="17" y="0"/>
                  </a:moveTo>
                  <a:lnTo>
                    <a:pt x="17" y="16"/>
                  </a:lnTo>
                  <a:lnTo>
                    <a:pt x="0" y="16"/>
                  </a:lnTo>
                  <a:lnTo>
                    <a:pt x="17"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298" name="Freeform 379"/>
            <p:cNvSpPr>
              <a:spLocks/>
            </p:cNvSpPr>
            <p:nvPr/>
          </p:nvSpPr>
          <p:spPr bwMode="auto">
            <a:xfrm>
              <a:off x="6124" y="1144"/>
              <a:ext cx="13" cy="18"/>
            </a:xfrm>
            <a:custGeom>
              <a:avLst/>
              <a:gdLst>
                <a:gd name="T0" fmla="*/ 0 w 31"/>
                <a:gd name="T1" fmla="*/ 0 h 47"/>
                <a:gd name="T2" fmla="*/ 0 w 31"/>
                <a:gd name="T3" fmla="*/ 1 h 47"/>
                <a:gd name="T4" fmla="*/ 1 w 31"/>
                <a:gd name="T5" fmla="*/ 1 h 47"/>
                <a:gd name="T6" fmla="*/ 1 w 31"/>
                <a:gd name="T7" fmla="*/ 0 h 47"/>
                <a:gd name="T8" fmla="*/ 0 w 31"/>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47">
                  <a:moveTo>
                    <a:pt x="0" y="15"/>
                  </a:moveTo>
                  <a:lnTo>
                    <a:pt x="15" y="46"/>
                  </a:lnTo>
                  <a:lnTo>
                    <a:pt x="30" y="46"/>
                  </a:lnTo>
                  <a:lnTo>
                    <a:pt x="30" y="0"/>
                  </a:lnTo>
                  <a:lnTo>
                    <a:pt x="0"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299" name="Freeform 380"/>
            <p:cNvSpPr>
              <a:spLocks/>
            </p:cNvSpPr>
            <p:nvPr/>
          </p:nvSpPr>
          <p:spPr bwMode="auto">
            <a:xfrm>
              <a:off x="6124" y="1174"/>
              <a:ext cx="8" cy="12"/>
            </a:xfrm>
            <a:custGeom>
              <a:avLst/>
              <a:gdLst>
                <a:gd name="T0" fmla="*/ 1 w 17"/>
                <a:gd name="T1" fmla="*/ 0 h 32"/>
                <a:gd name="T2" fmla="*/ 0 w 17"/>
                <a:gd name="T3" fmla="*/ 0 h 32"/>
                <a:gd name="T4" fmla="*/ 1 w 17"/>
                <a:gd name="T5" fmla="*/ 1 h 32"/>
                <a:gd name="T6" fmla="*/ 1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16" y="0"/>
                  </a:moveTo>
                  <a:lnTo>
                    <a:pt x="0" y="16"/>
                  </a:lnTo>
                  <a:lnTo>
                    <a:pt x="16" y="31"/>
                  </a:lnTo>
                  <a:lnTo>
                    <a:pt x="16"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00" name="Freeform 381"/>
            <p:cNvSpPr>
              <a:spLocks/>
            </p:cNvSpPr>
            <p:nvPr/>
          </p:nvSpPr>
          <p:spPr bwMode="auto">
            <a:xfrm>
              <a:off x="6124" y="1190"/>
              <a:ext cx="8" cy="13"/>
            </a:xfrm>
            <a:custGeom>
              <a:avLst/>
              <a:gdLst>
                <a:gd name="T0" fmla="*/ 0 w 17"/>
                <a:gd name="T1" fmla="*/ 0 h 32"/>
                <a:gd name="T2" fmla="*/ 1 w 17"/>
                <a:gd name="T3" fmla="*/ 0 h 32"/>
                <a:gd name="T4" fmla="*/ 1 w 17"/>
                <a:gd name="T5" fmla="*/ 1 h 32"/>
                <a:gd name="T6" fmla="*/ 0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0" y="0"/>
                  </a:moveTo>
                  <a:lnTo>
                    <a:pt x="16" y="0"/>
                  </a:lnTo>
                  <a:lnTo>
                    <a:pt x="16" y="31"/>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01" name="Freeform 382"/>
            <p:cNvSpPr>
              <a:spLocks/>
            </p:cNvSpPr>
            <p:nvPr/>
          </p:nvSpPr>
          <p:spPr bwMode="auto">
            <a:xfrm>
              <a:off x="6503" y="1806"/>
              <a:ext cx="95" cy="107"/>
            </a:xfrm>
            <a:custGeom>
              <a:avLst/>
              <a:gdLst>
                <a:gd name="T0" fmla="*/ 3 w 224"/>
                <a:gd name="T1" fmla="*/ 0 h 279"/>
                <a:gd name="T2" fmla="*/ 2 w 224"/>
                <a:gd name="T3" fmla="*/ 0 h 279"/>
                <a:gd name="T4" fmla="*/ 1 w 224"/>
                <a:gd name="T5" fmla="*/ 0 h 279"/>
                <a:gd name="T6" fmla="*/ 1 w 224"/>
                <a:gd name="T7" fmla="*/ 1 h 279"/>
                <a:gd name="T8" fmla="*/ 0 w 224"/>
                <a:gd name="T9" fmla="*/ 0 h 279"/>
                <a:gd name="T10" fmla="*/ 0 w 224"/>
                <a:gd name="T11" fmla="*/ 0 h 279"/>
                <a:gd name="T12" fmla="*/ 0 w 224"/>
                <a:gd name="T13" fmla="*/ 1 h 279"/>
                <a:gd name="T14" fmla="*/ 0 w 224"/>
                <a:gd name="T15" fmla="*/ 2 h 279"/>
                <a:gd name="T16" fmla="*/ 0 w 224"/>
                <a:gd name="T17" fmla="*/ 2 h 279"/>
                <a:gd name="T18" fmla="*/ 0 w 224"/>
                <a:gd name="T19" fmla="*/ 2 h 279"/>
                <a:gd name="T20" fmla="*/ 0 w 224"/>
                <a:gd name="T21" fmla="*/ 3 h 279"/>
                <a:gd name="T22" fmla="*/ 1 w 224"/>
                <a:gd name="T23" fmla="*/ 3 h 279"/>
                <a:gd name="T24" fmla="*/ 1 w 224"/>
                <a:gd name="T25" fmla="*/ 3 h 279"/>
                <a:gd name="T26" fmla="*/ 0 w 224"/>
                <a:gd name="T27" fmla="*/ 3 h 279"/>
                <a:gd name="T28" fmla="*/ 1 w 224"/>
                <a:gd name="T29" fmla="*/ 5 h 279"/>
                <a:gd name="T30" fmla="*/ 2 w 224"/>
                <a:gd name="T31" fmla="*/ 6 h 279"/>
                <a:gd name="T32" fmla="*/ 2 w 224"/>
                <a:gd name="T33" fmla="*/ 6 h 279"/>
                <a:gd name="T34" fmla="*/ 3 w 224"/>
                <a:gd name="T35" fmla="*/ 5 h 279"/>
                <a:gd name="T36" fmla="*/ 3 w 224"/>
                <a:gd name="T37" fmla="*/ 5 h 279"/>
                <a:gd name="T38" fmla="*/ 3 w 224"/>
                <a:gd name="T39" fmla="*/ 5 h 279"/>
                <a:gd name="T40" fmla="*/ 3 w 224"/>
                <a:gd name="T41" fmla="*/ 6 h 279"/>
                <a:gd name="T42" fmla="*/ 4 w 224"/>
                <a:gd name="T43" fmla="*/ 5 h 279"/>
                <a:gd name="T44" fmla="*/ 5 w 224"/>
                <a:gd name="T45" fmla="*/ 5 h 279"/>
                <a:gd name="T46" fmla="*/ 7 w 224"/>
                <a:gd name="T47" fmla="*/ 4 h 279"/>
                <a:gd name="T48" fmla="*/ 7 w 224"/>
                <a:gd name="T49" fmla="*/ 5 h 279"/>
                <a:gd name="T50" fmla="*/ 7 w 224"/>
                <a:gd name="T51" fmla="*/ 3 h 279"/>
                <a:gd name="T52" fmla="*/ 6 w 224"/>
                <a:gd name="T53" fmla="*/ 3 h 279"/>
                <a:gd name="T54" fmla="*/ 6 w 224"/>
                <a:gd name="T55" fmla="*/ 3 h 279"/>
                <a:gd name="T56" fmla="*/ 5 w 224"/>
                <a:gd name="T57" fmla="*/ 2 h 279"/>
                <a:gd name="T58" fmla="*/ 4 w 224"/>
                <a:gd name="T59" fmla="*/ 1 h 279"/>
                <a:gd name="T60" fmla="*/ 3 w 224"/>
                <a:gd name="T61" fmla="*/ 1 h 279"/>
                <a:gd name="T62" fmla="*/ 3 w 224"/>
                <a:gd name="T63" fmla="*/ 1 h 279"/>
                <a:gd name="T64" fmla="*/ 3 w 224"/>
                <a:gd name="T65" fmla="*/ 0 h 2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4" h="279">
                  <a:moveTo>
                    <a:pt x="74" y="0"/>
                  </a:moveTo>
                  <a:lnTo>
                    <a:pt x="59" y="0"/>
                  </a:lnTo>
                  <a:lnTo>
                    <a:pt x="45" y="15"/>
                  </a:lnTo>
                  <a:lnTo>
                    <a:pt x="30" y="31"/>
                  </a:lnTo>
                  <a:lnTo>
                    <a:pt x="15" y="15"/>
                  </a:lnTo>
                  <a:lnTo>
                    <a:pt x="0" y="15"/>
                  </a:lnTo>
                  <a:lnTo>
                    <a:pt x="15" y="46"/>
                  </a:lnTo>
                  <a:lnTo>
                    <a:pt x="15" y="77"/>
                  </a:lnTo>
                  <a:lnTo>
                    <a:pt x="15" y="93"/>
                  </a:lnTo>
                  <a:lnTo>
                    <a:pt x="15" y="108"/>
                  </a:lnTo>
                  <a:lnTo>
                    <a:pt x="15" y="124"/>
                  </a:lnTo>
                  <a:lnTo>
                    <a:pt x="30" y="124"/>
                  </a:lnTo>
                  <a:lnTo>
                    <a:pt x="30" y="139"/>
                  </a:lnTo>
                  <a:lnTo>
                    <a:pt x="15" y="154"/>
                  </a:lnTo>
                  <a:lnTo>
                    <a:pt x="30" y="201"/>
                  </a:lnTo>
                  <a:lnTo>
                    <a:pt x="59" y="263"/>
                  </a:lnTo>
                  <a:lnTo>
                    <a:pt x="59" y="278"/>
                  </a:lnTo>
                  <a:lnTo>
                    <a:pt x="74" y="232"/>
                  </a:lnTo>
                  <a:lnTo>
                    <a:pt x="89" y="247"/>
                  </a:lnTo>
                  <a:lnTo>
                    <a:pt x="104" y="247"/>
                  </a:lnTo>
                  <a:lnTo>
                    <a:pt x="104" y="263"/>
                  </a:lnTo>
                  <a:lnTo>
                    <a:pt x="134" y="247"/>
                  </a:lnTo>
                  <a:lnTo>
                    <a:pt x="149" y="201"/>
                  </a:lnTo>
                  <a:lnTo>
                    <a:pt x="208" y="185"/>
                  </a:lnTo>
                  <a:lnTo>
                    <a:pt x="223" y="201"/>
                  </a:lnTo>
                  <a:lnTo>
                    <a:pt x="223" y="154"/>
                  </a:lnTo>
                  <a:lnTo>
                    <a:pt x="193" y="124"/>
                  </a:lnTo>
                  <a:lnTo>
                    <a:pt x="178" y="124"/>
                  </a:lnTo>
                  <a:lnTo>
                    <a:pt x="149" y="77"/>
                  </a:lnTo>
                  <a:lnTo>
                    <a:pt x="119" y="46"/>
                  </a:lnTo>
                  <a:lnTo>
                    <a:pt x="104" y="46"/>
                  </a:lnTo>
                  <a:lnTo>
                    <a:pt x="74" y="31"/>
                  </a:lnTo>
                  <a:lnTo>
                    <a:pt x="74"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02" name="Freeform 383"/>
            <p:cNvSpPr>
              <a:spLocks/>
            </p:cNvSpPr>
            <p:nvPr/>
          </p:nvSpPr>
          <p:spPr bwMode="auto">
            <a:xfrm>
              <a:off x="6407" y="1731"/>
              <a:ext cx="108" cy="140"/>
            </a:xfrm>
            <a:custGeom>
              <a:avLst/>
              <a:gdLst>
                <a:gd name="T0" fmla="*/ 4 w 253"/>
                <a:gd name="T1" fmla="*/ 0 h 370"/>
                <a:gd name="T2" fmla="*/ 4 w 253"/>
                <a:gd name="T3" fmla="*/ 0 h 370"/>
                <a:gd name="T4" fmla="*/ 4 w 253"/>
                <a:gd name="T5" fmla="*/ 1 h 370"/>
                <a:gd name="T6" fmla="*/ 2 w 253"/>
                <a:gd name="T7" fmla="*/ 2 h 370"/>
                <a:gd name="T8" fmla="*/ 1 w 253"/>
                <a:gd name="T9" fmla="*/ 2 h 370"/>
                <a:gd name="T10" fmla="*/ 1 w 253"/>
                <a:gd name="T11" fmla="*/ 2 h 370"/>
                <a:gd name="T12" fmla="*/ 0 w 253"/>
                <a:gd name="T13" fmla="*/ 2 h 370"/>
                <a:gd name="T14" fmla="*/ 0 w 253"/>
                <a:gd name="T15" fmla="*/ 1 h 370"/>
                <a:gd name="T16" fmla="*/ 0 w 253"/>
                <a:gd name="T17" fmla="*/ 2 h 370"/>
                <a:gd name="T18" fmla="*/ 0 w 253"/>
                <a:gd name="T19" fmla="*/ 3 h 370"/>
                <a:gd name="T20" fmla="*/ 1 w 253"/>
                <a:gd name="T21" fmla="*/ 3 h 370"/>
                <a:gd name="T22" fmla="*/ 2 w 253"/>
                <a:gd name="T23" fmla="*/ 4 h 370"/>
                <a:gd name="T24" fmla="*/ 3 w 253"/>
                <a:gd name="T25" fmla="*/ 6 h 370"/>
                <a:gd name="T26" fmla="*/ 5 w 253"/>
                <a:gd name="T27" fmla="*/ 7 h 370"/>
                <a:gd name="T28" fmla="*/ 6 w 253"/>
                <a:gd name="T29" fmla="*/ 7 h 370"/>
                <a:gd name="T30" fmla="*/ 6 w 253"/>
                <a:gd name="T31" fmla="*/ 7 h 370"/>
                <a:gd name="T32" fmla="*/ 6 w 253"/>
                <a:gd name="T33" fmla="*/ 8 h 370"/>
                <a:gd name="T34" fmla="*/ 7 w 253"/>
                <a:gd name="T35" fmla="*/ 8 h 370"/>
                <a:gd name="T36" fmla="*/ 8 w 253"/>
                <a:gd name="T37" fmla="*/ 7 h 370"/>
                <a:gd name="T38" fmla="*/ 8 w 253"/>
                <a:gd name="T39" fmla="*/ 7 h 370"/>
                <a:gd name="T40" fmla="*/ 8 w 253"/>
                <a:gd name="T41" fmla="*/ 7 h 370"/>
                <a:gd name="T42" fmla="*/ 9 w 253"/>
                <a:gd name="T43" fmla="*/ 7 h 370"/>
                <a:gd name="T44" fmla="*/ 8 w 253"/>
                <a:gd name="T45" fmla="*/ 7 h 370"/>
                <a:gd name="T46" fmla="*/ 8 w 253"/>
                <a:gd name="T47" fmla="*/ 6 h 370"/>
                <a:gd name="T48" fmla="*/ 8 w 253"/>
                <a:gd name="T49" fmla="*/ 6 h 370"/>
                <a:gd name="T50" fmla="*/ 8 w 253"/>
                <a:gd name="T51" fmla="*/ 6 h 370"/>
                <a:gd name="T52" fmla="*/ 8 w 253"/>
                <a:gd name="T53" fmla="*/ 6 h 370"/>
                <a:gd name="T54" fmla="*/ 8 w 253"/>
                <a:gd name="T55" fmla="*/ 5 h 370"/>
                <a:gd name="T56" fmla="*/ 8 w 253"/>
                <a:gd name="T57" fmla="*/ 5 h 370"/>
                <a:gd name="T58" fmla="*/ 6 w 253"/>
                <a:gd name="T59" fmla="*/ 5 h 370"/>
                <a:gd name="T60" fmla="*/ 6 w 253"/>
                <a:gd name="T61" fmla="*/ 4 h 370"/>
                <a:gd name="T62" fmla="*/ 6 w 253"/>
                <a:gd name="T63" fmla="*/ 4 h 370"/>
                <a:gd name="T64" fmla="*/ 5 w 253"/>
                <a:gd name="T65" fmla="*/ 3 h 370"/>
                <a:gd name="T66" fmla="*/ 5 w 253"/>
                <a:gd name="T67" fmla="*/ 3 h 370"/>
                <a:gd name="T68" fmla="*/ 6 w 253"/>
                <a:gd name="T69" fmla="*/ 2 h 370"/>
                <a:gd name="T70" fmla="*/ 6 w 253"/>
                <a:gd name="T71" fmla="*/ 2 h 370"/>
                <a:gd name="T72" fmla="*/ 8 w 253"/>
                <a:gd name="T73" fmla="*/ 2 h 370"/>
                <a:gd name="T74" fmla="*/ 7 w 253"/>
                <a:gd name="T75" fmla="*/ 1 h 370"/>
                <a:gd name="T76" fmla="*/ 6 w 253"/>
                <a:gd name="T77" fmla="*/ 1 h 370"/>
                <a:gd name="T78" fmla="*/ 6 w 253"/>
                <a:gd name="T79" fmla="*/ 1 h 370"/>
                <a:gd name="T80" fmla="*/ 5 w 253"/>
                <a:gd name="T81" fmla="*/ 1 h 370"/>
                <a:gd name="T82" fmla="*/ 4 w 253"/>
                <a:gd name="T83" fmla="*/ 0 h 370"/>
                <a:gd name="T84" fmla="*/ 4 w 253"/>
                <a:gd name="T85" fmla="*/ 0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53" h="370">
                  <a:moveTo>
                    <a:pt x="119" y="0"/>
                  </a:moveTo>
                  <a:lnTo>
                    <a:pt x="133" y="15"/>
                  </a:lnTo>
                  <a:lnTo>
                    <a:pt x="119" y="31"/>
                  </a:lnTo>
                  <a:lnTo>
                    <a:pt x="59" y="77"/>
                  </a:lnTo>
                  <a:lnTo>
                    <a:pt x="44" y="92"/>
                  </a:lnTo>
                  <a:lnTo>
                    <a:pt x="30" y="77"/>
                  </a:lnTo>
                  <a:lnTo>
                    <a:pt x="15" y="92"/>
                  </a:lnTo>
                  <a:lnTo>
                    <a:pt x="15" y="62"/>
                  </a:lnTo>
                  <a:lnTo>
                    <a:pt x="0" y="77"/>
                  </a:lnTo>
                  <a:lnTo>
                    <a:pt x="15" y="123"/>
                  </a:lnTo>
                  <a:lnTo>
                    <a:pt x="30" y="138"/>
                  </a:lnTo>
                  <a:lnTo>
                    <a:pt x="59" y="200"/>
                  </a:lnTo>
                  <a:lnTo>
                    <a:pt x="104" y="277"/>
                  </a:lnTo>
                  <a:lnTo>
                    <a:pt x="148" y="338"/>
                  </a:lnTo>
                  <a:lnTo>
                    <a:pt x="178" y="338"/>
                  </a:lnTo>
                  <a:lnTo>
                    <a:pt x="193" y="354"/>
                  </a:lnTo>
                  <a:lnTo>
                    <a:pt x="193" y="369"/>
                  </a:lnTo>
                  <a:lnTo>
                    <a:pt x="208" y="369"/>
                  </a:lnTo>
                  <a:lnTo>
                    <a:pt x="222" y="354"/>
                  </a:lnTo>
                  <a:lnTo>
                    <a:pt x="237" y="354"/>
                  </a:lnTo>
                  <a:lnTo>
                    <a:pt x="237" y="338"/>
                  </a:lnTo>
                  <a:lnTo>
                    <a:pt x="252" y="338"/>
                  </a:lnTo>
                  <a:lnTo>
                    <a:pt x="237" y="338"/>
                  </a:lnTo>
                  <a:lnTo>
                    <a:pt x="237" y="323"/>
                  </a:lnTo>
                  <a:lnTo>
                    <a:pt x="237" y="308"/>
                  </a:lnTo>
                  <a:lnTo>
                    <a:pt x="237" y="292"/>
                  </a:lnTo>
                  <a:lnTo>
                    <a:pt x="237" y="277"/>
                  </a:lnTo>
                  <a:lnTo>
                    <a:pt x="237" y="246"/>
                  </a:lnTo>
                  <a:lnTo>
                    <a:pt x="222" y="215"/>
                  </a:lnTo>
                  <a:lnTo>
                    <a:pt x="193" y="215"/>
                  </a:lnTo>
                  <a:lnTo>
                    <a:pt x="193" y="200"/>
                  </a:lnTo>
                  <a:lnTo>
                    <a:pt x="178" y="200"/>
                  </a:lnTo>
                  <a:lnTo>
                    <a:pt x="148" y="169"/>
                  </a:lnTo>
                  <a:lnTo>
                    <a:pt x="148" y="138"/>
                  </a:lnTo>
                  <a:lnTo>
                    <a:pt x="163" y="108"/>
                  </a:lnTo>
                  <a:lnTo>
                    <a:pt x="193" y="77"/>
                  </a:lnTo>
                  <a:lnTo>
                    <a:pt x="222" y="77"/>
                  </a:lnTo>
                  <a:lnTo>
                    <a:pt x="208" y="46"/>
                  </a:lnTo>
                  <a:lnTo>
                    <a:pt x="178" y="31"/>
                  </a:lnTo>
                  <a:lnTo>
                    <a:pt x="163" y="31"/>
                  </a:lnTo>
                  <a:lnTo>
                    <a:pt x="148" y="31"/>
                  </a:lnTo>
                  <a:lnTo>
                    <a:pt x="133" y="0"/>
                  </a:lnTo>
                  <a:lnTo>
                    <a:pt x="119"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03" name="Freeform 384"/>
            <p:cNvSpPr>
              <a:spLocks/>
            </p:cNvSpPr>
            <p:nvPr/>
          </p:nvSpPr>
          <p:spPr bwMode="auto">
            <a:xfrm>
              <a:off x="6412" y="1720"/>
              <a:ext cx="52" cy="46"/>
            </a:xfrm>
            <a:custGeom>
              <a:avLst/>
              <a:gdLst>
                <a:gd name="T0" fmla="*/ 0 w 120"/>
                <a:gd name="T1" fmla="*/ 0 h 124"/>
                <a:gd name="T2" fmla="*/ 0 w 120"/>
                <a:gd name="T3" fmla="*/ 1 h 124"/>
                <a:gd name="T4" fmla="*/ 0 w 120"/>
                <a:gd name="T5" fmla="*/ 1 h 124"/>
                <a:gd name="T6" fmla="*/ 0 w 120"/>
                <a:gd name="T7" fmla="*/ 1 h 124"/>
                <a:gd name="T8" fmla="*/ 0 w 120"/>
                <a:gd name="T9" fmla="*/ 2 h 124"/>
                <a:gd name="T10" fmla="*/ 0 w 120"/>
                <a:gd name="T11" fmla="*/ 2 h 124"/>
                <a:gd name="T12" fmla="*/ 0 w 120"/>
                <a:gd name="T13" fmla="*/ 2 h 124"/>
                <a:gd name="T14" fmla="*/ 0 w 120"/>
                <a:gd name="T15" fmla="*/ 2 h 124"/>
                <a:gd name="T16" fmla="*/ 1 w 120"/>
                <a:gd name="T17" fmla="*/ 2 h 124"/>
                <a:gd name="T18" fmla="*/ 2 w 120"/>
                <a:gd name="T19" fmla="*/ 2 h 124"/>
                <a:gd name="T20" fmla="*/ 4 w 120"/>
                <a:gd name="T21" fmla="*/ 1 h 124"/>
                <a:gd name="T22" fmla="*/ 4 w 120"/>
                <a:gd name="T23" fmla="*/ 1 h 124"/>
                <a:gd name="T24" fmla="*/ 4 w 120"/>
                <a:gd name="T25" fmla="*/ 0 h 124"/>
                <a:gd name="T26" fmla="*/ 3 w 120"/>
                <a:gd name="T27" fmla="*/ 0 h 124"/>
                <a:gd name="T28" fmla="*/ 1 w 120"/>
                <a:gd name="T29" fmla="*/ 0 h 124"/>
                <a:gd name="T30" fmla="*/ 0 w 120"/>
                <a:gd name="T31" fmla="*/ 0 h 124"/>
                <a:gd name="T32" fmla="*/ 0 w 120"/>
                <a:gd name="T33" fmla="*/ 0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124">
                  <a:moveTo>
                    <a:pt x="0" y="15"/>
                  </a:moveTo>
                  <a:lnTo>
                    <a:pt x="0" y="46"/>
                  </a:lnTo>
                  <a:lnTo>
                    <a:pt x="0" y="77"/>
                  </a:lnTo>
                  <a:lnTo>
                    <a:pt x="15" y="77"/>
                  </a:lnTo>
                  <a:lnTo>
                    <a:pt x="15" y="92"/>
                  </a:lnTo>
                  <a:lnTo>
                    <a:pt x="0" y="92"/>
                  </a:lnTo>
                  <a:lnTo>
                    <a:pt x="0" y="123"/>
                  </a:lnTo>
                  <a:lnTo>
                    <a:pt x="15" y="108"/>
                  </a:lnTo>
                  <a:lnTo>
                    <a:pt x="30" y="123"/>
                  </a:lnTo>
                  <a:lnTo>
                    <a:pt x="45" y="108"/>
                  </a:lnTo>
                  <a:lnTo>
                    <a:pt x="104" y="62"/>
                  </a:lnTo>
                  <a:lnTo>
                    <a:pt x="119" y="46"/>
                  </a:lnTo>
                  <a:lnTo>
                    <a:pt x="104" y="31"/>
                  </a:lnTo>
                  <a:lnTo>
                    <a:pt x="89" y="15"/>
                  </a:lnTo>
                  <a:lnTo>
                    <a:pt x="30" y="0"/>
                  </a:lnTo>
                  <a:lnTo>
                    <a:pt x="15" y="0"/>
                  </a:lnTo>
                  <a:lnTo>
                    <a:pt x="0"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04" name="Freeform 385"/>
            <p:cNvSpPr>
              <a:spLocks/>
            </p:cNvSpPr>
            <p:nvPr/>
          </p:nvSpPr>
          <p:spPr bwMode="auto">
            <a:xfrm>
              <a:off x="6137" y="1278"/>
              <a:ext cx="423" cy="245"/>
            </a:xfrm>
            <a:custGeom>
              <a:avLst/>
              <a:gdLst>
                <a:gd name="T0" fmla="*/ 3 w 985"/>
                <a:gd name="T1" fmla="*/ 9 h 647"/>
                <a:gd name="T2" fmla="*/ 8 w 985"/>
                <a:gd name="T3" fmla="*/ 10 h 647"/>
                <a:gd name="T4" fmla="*/ 9 w 985"/>
                <a:gd name="T5" fmla="*/ 9 h 647"/>
                <a:gd name="T6" fmla="*/ 10 w 985"/>
                <a:gd name="T7" fmla="*/ 11 h 647"/>
                <a:gd name="T8" fmla="*/ 12 w 985"/>
                <a:gd name="T9" fmla="*/ 11 h 647"/>
                <a:gd name="T10" fmla="*/ 12 w 985"/>
                <a:gd name="T11" fmla="*/ 12 h 647"/>
                <a:gd name="T12" fmla="*/ 13 w 985"/>
                <a:gd name="T13" fmla="*/ 12 h 647"/>
                <a:gd name="T14" fmla="*/ 15 w 985"/>
                <a:gd name="T15" fmla="*/ 11 h 647"/>
                <a:gd name="T16" fmla="*/ 17 w 985"/>
                <a:gd name="T17" fmla="*/ 11 h 647"/>
                <a:gd name="T18" fmla="*/ 18 w 985"/>
                <a:gd name="T19" fmla="*/ 11 h 647"/>
                <a:gd name="T20" fmla="*/ 18 w 985"/>
                <a:gd name="T21" fmla="*/ 11 h 647"/>
                <a:gd name="T22" fmla="*/ 19 w 985"/>
                <a:gd name="T23" fmla="*/ 11 h 647"/>
                <a:gd name="T24" fmla="*/ 21 w 985"/>
                <a:gd name="T25" fmla="*/ 11 h 647"/>
                <a:gd name="T26" fmla="*/ 22 w 985"/>
                <a:gd name="T27" fmla="*/ 12 h 647"/>
                <a:gd name="T28" fmla="*/ 23 w 985"/>
                <a:gd name="T29" fmla="*/ 13 h 647"/>
                <a:gd name="T30" fmla="*/ 24 w 985"/>
                <a:gd name="T31" fmla="*/ 13 h 647"/>
                <a:gd name="T32" fmla="*/ 23 w 985"/>
                <a:gd name="T33" fmla="*/ 12 h 647"/>
                <a:gd name="T34" fmla="*/ 24 w 985"/>
                <a:gd name="T35" fmla="*/ 11 h 647"/>
                <a:gd name="T36" fmla="*/ 25 w 985"/>
                <a:gd name="T37" fmla="*/ 10 h 647"/>
                <a:gd name="T38" fmla="*/ 26 w 985"/>
                <a:gd name="T39" fmla="*/ 9 h 647"/>
                <a:gd name="T40" fmla="*/ 27 w 985"/>
                <a:gd name="T41" fmla="*/ 8 h 647"/>
                <a:gd name="T42" fmla="*/ 27 w 985"/>
                <a:gd name="T43" fmla="*/ 8 h 647"/>
                <a:gd name="T44" fmla="*/ 27 w 985"/>
                <a:gd name="T45" fmla="*/ 8 h 647"/>
                <a:gd name="T46" fmla="*/ 28 w 985"/>
                <a:gd name="T47" fmla="*/ 7 h 647"/>
                <a:gd name="T48" fmla="*/ 28 w 985"/>
                <a:gd name="T49" fmla="*/ 7 h 647"/>
                <a:gd name="T50" fmla="*/ 29 w 985"/>
                <a:gd name="T51" fmla="*/ 6 h 647"/>
                <a:gd name="T52" fmla="*/ 30 w 985"/>
                <a:gd name="T53" fmla="*/ 6 h 647"/>
                <a:gd name="T54" fmla="*/ 31 w 985"/>
                <a:gd name="T55" fmla="*/ 6 h 647"/>
                <a:gd name="T56" fmla="*/ 32 w 985"/>
                <a:gd name="T57" fmla="*/ 5 h 647"/>
                <a:gd name="T58" fmla="*/ 33 w 985"/>
                <a:gd name="T59" fmla="*/ 4 h 647"/>
                <a:gd name="T60" fmla="*/ 33 w 985"/>
                <a:gd name="T61" fmla="*/ 3 h 647"/>
                <a:gd name="T62" fmla="*/ 32 w 985"/>
                <a:gd name="T63" fmla="*/ 4 h 647"/>
                <a:gd name="T64" fmla="*/ 30 w 985"/>
                <a:gd name="T65" fmla="*/ 5 h 647"/>
                <a:gd name="T66" fmla="*/ 29 w 985"/>
                <a:gd name="T67" fmla="*/ 5 h 647"/>
                <a:gd name="T68" fmla="*/ 27 w 985"/>
                <a:gd name="T69" fmla="*/ 5 h 647"/>
                <a:gd name="T70" fmla="*/ 26 w 985"/>
                <a:gd name="T71" fmla="*/ 5 h 647"/>
                <a:gd name="T72" fmla="*/ 26 w 985"/>
                <a:gd name="T73" fmla="*/ 6 h 647"/>
                <a:gd name="T74" fmla="*/ 24 w 985"/>
                <a:gd name="T75" fmla="*/ 6 h 647"/>
                <a:gd name="T76" fmla="*/ 24 w 985"/>
                <a:gd name="T77" fmla="*/ 5 h 647"/>
                <a:gd name="T78" fmla="*/ 24 w 985"/>
                <a:gd name="T79" fmla="*/ 5 h 647"/>
                <a:gd name="T80" fmla="*/ 24 w 985"/>
                <a:gd name="T81" fmla="*/ 4 h 647"/>
                <a:gd name="T82" fmla="*/ 23 w 985"/>
                <a:gd name="T83" fmla="*/ 4 h 647"/>
                <a:gd name="T84" fmla="*/ 22 w 985"/>
                <a:gd name="T85" fmla="*/ 5 h 647"/>
                <a:gd name="T86" fmla="*/ 21 w 985"/>
                <a:gd name="T87" fmla="*/ 5 h 647"/>
                <a:gd name="T88" fmla="*/ 22 w 985"/>
                <a:gd name="T89" fmla="*/ 4 h 647"/>
                <a:gd name="T90" fmla="*/ 23 w 985"/>
                <a:gd name="T91" fmla="*/ 3 h 647"/>
                <a:gd name="T92" fmla="*/ 24 w 985"/>
                <a:gd name="T93" fmla="*/ 3 h 647"/>
                <a:gd name="T94" fmla="*/ 21 w 985"/>
                <a:gd name="T95" fmla="*/ 3 h 647"/>
                <a:gd name="T96" fmla="*/ 21 w 985"/>
                <a:gd name="T97" fmla="*/ 2 h 647"/>
                <a:gd name="T98" fmla="*/ 17 w 985"/>
                <a:gd name="T99" fmla="*/ 2 h 647"/>
                <a:gd name="T100" fmla="*/ 8 w 985"/>
                <a:gd name="T101" fmla="*/ 1 h 647"/>
                <a:gd name="T102" fmla="*/ 3 w 985"/>
                <a:gd name="T103" fmla="*/ 1 h 647"/>
                <a:gd name="T104" fmla="*/ 3 w 985"/>
                <a:gd name="T105" fmla="*/ 1 h 647"/>
                <a:gd name="T106" fmla="*/ 2 w 985"/>
                <a:gd name="T107" fmla="*/ 2 h 647"/>
                <a:gd name="T108" fmla="*/ 0 w 985"/>
                <a:gd name="T109" fmla="*/ 5 h 647"/>
                <a:gd name="T110" fmla="*/ 0 w 985"/>
                <a:gd name="T111" fmla="*/ 7 h 647"/>
                <a:gd name="T112" fmla="*/ 2 w 985"/>
                <a:gd name="T113" fmla="*/ 8 h 64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85" h="647">
                  <a:moveTo>
                    <a:pt x="60" y="431"/>
                  </a:moveTo>
                  <a:lnTo>
                    <a:pt x="104" y="446"/>
                  </a:lnTo>
                  <a:lnTo>
                    <a:pt x="179" y="461"/>
                  </a:lnTo>
                  <a:lnTo>
                    <a:pt x="224" y="477"/>
                  </a:lnTo>
                  <a:lnTo>
                    <a:pt x="224" y="461"/>
                  </a:lnTo>
                  <a:lnTo>
                    <a:pt x="253" y="461"/>
                  </a:lnTo>
                  <a:lnTo>
                    <a:pt x="283" y="538"/>
                  </a:lnTo>
                  <a:lnTo>
                    <a:pt x="298" y="523"/>
                  </a:lnTo>
                  <a:lnTo>
                    <a:pt x="328" y="523"/>
                  </a:lnTo>
                  <a:lnTo>
                    <a:pt x="343" y="554"/>
                  </a:lnTo>
                  <a:lnTo>
                    <a:pt x="358" y="584"/>
                  </a:lnTo>
                  <a:lnTo>
                    <a:pt x="358" y="615"/>
                  </a:lnTo>
                  <a:lnTo>
                    <a:pt x="388" y="615"/>
                  </a:lnTo>
                  <a:lnTo>
                    <a:pt x="388" y="584"/>
                  </a:lnTo>
                  <a:lnTo>
                    <a:pt x="432" y="569"/>
                  </a:lnTo>
                  <a:lnTo>
                    <a:pt x="432" y="554"/>
                  </a:lnTo>
                  <a:lnTo>
                    <a:pt x="462" y="538"/>
                  </a:lnTo>
                  <a:lnTo>
                    <a:pt x="492" y="554"/>
                  </a:lnTo>
                  <a:lnTo>
                    <a:pt x="507" y="569"/>
                  </a:lnTo>
                  <a:lnTo>
                    <a:pt x="537" y="554"/>
                  </a:lnTo>
                  <a:lnTo>
                    <a:pt x="537" y="569"/>
                  </a:lnTo>
                  <a:lnTo>
                    <a:pt x="537" y="538"/>
                  </a:lnTo>
                  <a:lnTo>
                    <a:pt x="552" y="538"/>
                  </a:lnTo>
                  <a:lnTo>
                    <a:pt x="567" y="538"/>
                  </a:lnTo>
                  <a:lnTo>
                    <a:pt x="611" y="538"/>
                  </a:lnTo>
                  <a:lnTo>
                    <a:pt x="611" y="554"/>
                  </a:lnTo>
                  <a:lnTo>
                    <a:pt x="626" y="538"/>
                  </a:lnTo>
                  <a:lnTo>
                    <a:pt x="656" y="569"/>
                  </a:lnTo>
                  <a:lnTo>
                    <a:pt x="641" y="600"/>
                  </a:lnTo>
                  <a:lnTo>
                    <a:pt x="671" y="646"/>
                  </a:lnTo>
                  <a:lnTo>
                    <a:pt x="686" y="646"/>
                  </a:lnTo>
                  <a:lnTo>
                    <a:pt x="686" y="631"/>
                  </a:lnTo>
                  <a:lnTo>
                    <a:pt x="686" y="600"/>
                  </a:lnTo>
                  <a:lnTo>
                    <a:pt x="671" y="569"/>
                  </a:lnTo>
                  <a:lnTo>
                    <a:pt x="686" y="523"/>
                  </a:lnTo>
                  <a:lnTo>
                    <a:pt x="701" y="508"/>
                  </a:lnTo>
                  <a:lnTo>
                    <a:pt x="716" y="492"/>
                  </a:lnTo>
                  <a:lnTo>
                    <a:pt x="745" y="477"/>
                  </a:lnTo>
                  <a:lnTo>
                    <a:pt x="760" y="461"/>
                  </a:lnTo>
                  <a:lnTo>
                    <a:pt x="775" y="446"/>
                  </a:lnTo>
                  <a:lnTo>
                    <a:pt x="790" y="446"/>
                  </a:lnTo>
                  <a:lnTo>
                    <a:pt x="790" y="415"/>
                  </a:lnTo>
                  <a:lnTo>
                    <a:pt x="790" y="400"/>
                  </a:lnTo>
                  <a:lnTo>
                    <a:pt x="790" y="385"/>
                  </a:lnTo>
                  <a:lnTo>
                    <a:pt x="790" y="354"/>
                  </a:lnTo>
                  <a:lnTo>
                    <a:pt x="790" y="400"/>
                  </a:lnTo>
                  <a:lnTo>
                    <a:pt x="820" y="369"/>
                  </a:lnTo>
                  <a:lnTo>
                    <a:pt x="820" y="354"/>
                  </a:lnTo>
                  <a:lnTo>
                    <a:pt x="820" y="369"/>
                  </a:lnTo>
                  <a:lnTo>
                    <a:pt x="835" y="338"/>
                  </a:lnTo>
                  <a:lnTo>
                    <a:pt x="835" y="323"/>
                  </a:lnTo>
                  <a:lnTo>
                    <a:pt x="850" y="308"/>
                  </a:lnTo>
                  <a:lnTo>
                    <a:pt x="865" y="308"/>
                  </a:lnTo>
                  <a:lnTo>
                    <a:pt x="895" y="292"/>
                  </a:lnTo>
                  <a:lnTo>
                    <a:pt x="909" y="308"/>
                  </a:lnTo>
                  <a:lnTo>
                    <a:pt x="909" y="292"/>
                  </a:lnTo>
                  <a:lnTo>
                    <a:pt x="909" y="261"/>
                  </a:lnTo>
                  <a:lnTo>
                    <a:pt x="939" y="246"/>
                  </a:lnTo>
                  <a:lnTo>
                    <a:pt x="984" y="231"/>
                  </a:lnTo>
                  <a:lnTo>
                    <a:pt x="969" y="200"/>
                  </a:lnTo>
                  <a:lnTo>
                    <a:pt x="969" y="185"/>
                  </a:lnTo>
                  <a:lnTo>
                    <a:pt x="954" y="169"/>
                  </a:lnTo>
                  <a:lnTo>
                    <a:pt x="954" y="185"/>
                  </a:lnTo>
                  <a:lnTo>
                    <a:pt x="939" y="200"/>
                  </a:lnTo>
                  <a:lnTo>
                    <a:pt x="909" y="231"/>
                  </a:lnTo>
                  <a:lnTo>
                    <a:pt x="895" y="215"/>
                  </a:lnTo>
                  <a:lnTo>
                    <a:pt x="880" y="231"/>
                  </a:lnTo>
                  <a:lnTo>
                    <a:pt x="865" y="215"/>
                  </a:lnTo>
                  <a:lnTo>
                    <a:pt x="835" y="231"/>
                  </a:lnTo>
                  <a:lnTo>
                    <a:pt x="805" y="261"/>
                  </a:lnTo>
                  <a:lnTo>
                    <a:pt x="805" y="246"/>
                  </a:lnTo>
                  <a:lnTo>
                    <a:pt x="775" y="246"/>
                  </a:lnTo>
                  <a:lnTo>
                    <a:pt x="775" y="261"/>
                  </a:lnTo>
                  <a:lnTo>
                    <a:pt x="760" y="277"/>
                  </a:lnTo>
                  <a:lnTo>
                    <a:pt x="731" y="292"/>
                  </a:lnTo>
                  <a:lnTo>
                    <a:pt x="701" y="292"/>
                  </a:lnTo>
                  <a:lnTo>
                    <a:pt x="701" y="277"/>
                  </a:lnTo>
                  <a:lnTo>
                    <a:pt x="716" y="246"/>
                  </a:lnTo>
                  <a:lnTo>
                    <a:pt x="716" y="231"/>
                  </a:lnTo>
                  <a:lnTo>
                    <a:pt x="701" y="231"/>
                  </a:lnTo>
                  <a:lnTo>
                    <a:pt x="716" y="200"/>
                  </a:lnTo>
                  <a:lnTo>
                    <a:pt x="716" y="185"/>
                  </a:lnTo>
                  <a:lnTo>
                    <a:pt x="701" y="185"/>
                  </a:lnTo>
                  <a:lnTo>
                    <a:pt x="671" y="200"/>
                  </a:lnTo>
                  <a:lnTo>
                    <a:pt x="656" y="215"/>
                  </a:lnTo>
                  <a:lnTo>
                    <a:pt x="656" y="231"/>
                  </a:lnTo>
                  <a:lnTo>
                    <a:pt x="626" y="277"/>
                  </a:lnTo>
                  <a:lnTo>
                    <a:pt x="626" y="261"/>
                  </a:lnTo>
                  <a:lnTo>
                    <a:pt x="626" y="231"/>
                  </a:lnTo>
                  <a:lnTo>
                    <a:pt x="656" y="200"/>
                  </a:lnTo>
                  <a:lnTo>
                    <a:pt x="641" y="200"/>
                  </a:lnTo>
                  <a:lnTo>
                    <a:pt x="671" y="169"/>
                  </a:lnTo>
                  <a:lnTo>
                    <a:pt x="716" y="169"/>
                  </a:lnTo>
                  <a:lnTo>
                    <a:pt x="716" y="154"/>
                  </a:lnTo>
                  <a:lnTo>
                    <a:pt x="656" y="138"/>
                  </a:lnTo>
                  <a:lnTo>
                    <a:pt x="626" y="138"/>
                  </a:lnTo>
                  <a:lnTo>
                    <a:pt x="581" y="138"/>
                  </a:lnTo>
                  <a:lnTo>
                    <a:pt x="626" y="108"/>
                  </a:lnTo>
                  <a:lnTo>
                    <a:pt x="537" y="77"/>
                  </a:lnTo>
                  <a:lnTo>
                    <a:pt x="507" y="77"/>
                  </a:lnTo>
                  <a:lnTo>
                    <a:pt x="373" y="46"/>
                  </a:lnTo>
                  <a:lnTo>
                    <a:pt x="224" y="31"/>
                  </a:lnTo>
                  <a:lnTo>
                    <a:pt x="119" y="0"/>
                  </a:lnTo>
                  <a:lnTo>
                    <a:pt x="104" y="31"/>
                  </a:lnTo>
                  <a:lnTo>
                    <a:pt x="104" y="46"/>
                  </a:lnTo>
                  <a:lnTo>
                    <a:pt x="104" y="31"/>
                  </a:lnTo>
                  <a:lnTo>
                    <a:pt x="75" y="15"/>
                  </a:lnTo>
                  <a:lnTo>
                    <a:pt x="60" y="77"/>
                  </a:lnTo>
                  <a:lnTo>
                    <a:pt x="30" y="154"/>
                  </a:lnTo>
                  <a:lnTo>
                    <a:pt x="15" y="215"/>
                  </a:lnTo>
                  <a:lnTo>
                    <a:pt x="0" y="231"/>
                  </a:lnTo>
                  <a:lnTo>
                    <a:pt x="15" y="338"/>
                  </a:lnTo>
                  <a:lnTo>
                    <a:pt x="30" y="385"/>
                  </a:lnTo>
                  <a:lnTo>
                    <a:pt x="60" y="400"/>
                  </a:lnTo>
                  <a:lnTo>
                    <a:pt x="60" y="4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05" name="Freeform 386"/>
            <p:cNvSpPr>
              <a:spLocks/>
            </p:cNvSpPr>
            <p:nvPr/>
          </p:nvSpPr>
          <p:spPr bwMode="auto">
            <a:xfrm>
              <a:off x="5957" y="970"/>
              <a:ext cx="270" cy="227"/>
            </a:xfrm>
            <a:custGeom>
              <a:avLst/>
              <a:gdLst>
                <a:gd name="T0" fmla="*/ 17 w 627"/>
                <a:gd name="T1" fmla="*/ 12 h 600"/>
                <a:gd name="T2" fmla="*/ 17 w 627"/>
                <a:gd name="T3" fmla="*/ 12 h 600"/>
                <a:gd name="T4" fmla="*/ 17 w 627"/>
                <a:gd name="T5" fmla="*/ 11 h 600"/>
                <a:gd name="T6" fmla="*/ 17 w 627"/>
                <a:gd name="T7" fmla="*/ 10 h 600"/>
                <a:gd name="T8" fmla="*/ 16 w 627"/>
                <a:gd name="T9" fmla="*/ 9 h 600"/>
                <a:gd name="T10" fmla="*/ 16 w 627"/>
                <a:gd name="T11" fmla="*/ 9 h 600"/>
                <a:gd name="T12" fmla="*/ 15 w 627"/>
                <a:gd name="T13" fmla="*/ 8 h 600"/>
                <a:gd name="T14" fmla="*/ 15 w 627"/>
                <a:gd name="T15" fmla="*/ 8 h 600"/>
                <a:gd name="T16" fmla="*/ 15 w 627"/>
                <a:gd name="T17" fmla="*/ 8 h 600"/>
                <a:gd name="T18" fmla="*/ 22 w 627"/>
                <a:gd name="T19" fmla="*/ 2 h 600"/>
                <a:gd name="T20" fmla="*/ 20 w 627"/>
                <a:gd name="T21" fmla="*/ 1 h 600"/>
                <a:gd name="T22" fmla="*/ 19 w 627"/>
                <a:gd name="T23" fmla="*/ 1 h 600"/>
                <a:gd name="T24" fmla="*/ 17 w 627"/>
                <a:gd name="T25" fmla="*/ 1 h 600"/>
                <a:gd name="T26" fmla="*/ 16 w 627"/>
                <a:gd name="T27" fmla="*/ 1 h 600"/>
                <a:gd name="T28" fmla="*/ 16 w 627"/>
                <a:gd name="T29" fmla="*/ 1 h 600"/>
                <a:gd name="T30" fmla="*/ 14 w 627"/>
                <a:gd name="T31" fmla="*/ 0 h 600"/>
                <a:gd name="T32" fmla="*/ 13 w 627"/>
                <a:gd name="T33" fmla="*/ 0 h 600"/>
                <a:gd name="T34" fmla="*/ 13 w 627"/>
                <a:gd name="T35" fmla="*/ 2 h 600"/>
                <a:gd name="T36" fmla="*/ 12 w 627"/>
                <a:gd name="T37" fmla="*/ 2 h 600"/>
                <a:gd name="T38" fmla="*/ 12 w 627"/>
                <a:gd name="T39" fmla="*/ 2 h 600"/>
                <a:gd name="T40" fmla="*/ 11 w 627"/>
                <a:gd name="T41" fmla="*/ 1 h 600"/>
                <a:gd name="T42" fmla="*/ 9 w 627"/>
                <a:gd name="T43" fmla="*/ 2 h 600"/>
                <a:gd name="T44" fmla="*/ 10 w 627"/>
                <a:gd name="T45" fmla="*/ 2 h 600"/>
                <a:gd name="T46" fmla="*/ 11 w 627"/>
                <a:gd name="T47" fmla="*/ 3 h 600"/>
                <a:gd name="T48" fmla="*/ 9 w 627"/>
                <a:gd name="T49" fmla="*/ 3 h 600"/>
                <a:gd name="T50" fmla="*/ 7 w 627"/>
                <a:gd name="T51" fmla="*/ 3 h 600"/>
                <a:gd name="T52" fmla="*/ 5 w 627"/>
                <a:gd name="T53" fmla="*/ 3 h 600"/>
                <a:gd name="T54" fmla="*/ 5 w 627"/>
                <a:gd name="T55" fmla="*/ 5 h 600"/>
                <a:gd name="T56" fmla="*/ 6 w 627"/>
                <a:gd name="T57" fmla="*/ 5 h 600"/>
                <a:gd name="T58" fmla="*/ 4 w 627"/>
                <a:gd name="T59" fmla="*/ 5 h 600"/>
                <a:gd name="T60" fmla="*/ 3 w 627"/>
                <a:gd name="T61" fmla="*/ 6 h 600"/>
                <a:gd name="T62" fmla="*/ 0 w 627"/>
                <a:gd name="T63" fmla="*/ 6 h 600"/>
                <a:gd name="T64" fmla="*/ 1 w 627"/>
                <a:gd name="T65" fmla="*/ 6 h 600"/>
                <a:gd name="T66" fmla="*/ 4 w 627"/>
                <a:gd name="T67" fmla="*/ 6 h 600"/>
                <a:gd name="T68" fmla="*/ 8 w 627"/>
                <a:gd name="T69" fmla="*/ 6 h 600"/>
                <a:gd name="T70" fmla="*/ 8 w 627"/>
                <a:gd name="T71" fmla="*/ 5 h 600"/>
                <a:gd name="T72" fmla="*/ 11 w 627"/>
                <a:gd name="T73" fmla="*/ 5 h 600"/>
                <a:gd name="T74" fmla="*/ 11 w 627"/>
                <a:gd name="T75" fmla="*/ 6 h 600"/>
                <a:gd name="T76" fmla="*/ 9 w 627"/>
                <a:gd name="T77" fmla="*/ 6 h 600"/>
                <a:gd name="T78" fmla="*/ 9 w 627"/>
                <a:gd name="T79" fmla="*/ 6 h 600"/>
                <a:gd name="T80" fmla="*/ 11 w 627"/>
                <a:gd name="T81" fmla="*/ 6 h 600"/>
                <a:gd name="T82" fmla="*/ 12 w 627"/>
                <a:gd name="T83" fmla="*/ 6 h 600"/>
                <a:gd name="T84" fmla="*/ 13 w 627"/>
                <a:gd name="T85" fmla="*/ 8 h 600"/>
                <a:gd name="T86" fmla="*/ 14 w 627"/>
                <a:gd name="T87" fmla="*/ 8 h 600"/>
                <a:gd name="T88" fmla="*/ 15 w 627"/>
                <a:gd name="T89" fmla="*/ 9 h 600"/>
                <a:gd name="T90" fmla="*/ 16 w 627"/>
                <a:gd name="T91" fmla="*/ 12 h 600"/>
                <a:gd name="T92" fmla="*/ 17 w 627"/>
                <a:gd name="T93" fmla="*/ 12 h 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27" h="600">
                  <a:moveTo>
                    <a:pt x="507" y="599"/>
                  </a:moveTo>
                  <a:lnTo>
                    <a:pt x="507" y="584"/>
                  </a:lnTo>
                  <a:lnTo>
                    <a:pt x="492" y="553"/>
                  </a:lnTo>
                  <a:lnTo>
                    <a:pt x="492" y="491"/>
                  </a:lnTo>
                  <a:lnTo>
                    <a:pt x="477" y="461"/>
                  </a:lnTo>
                  <a:lnTo>
                    <a:pt x="447" y="461"/>
                  </a:lnTo>
                  <a:lnTo>
                    <a:pt x="432" y="415"/>
                  </a:lnTo>
                  <a:lnTo>
                    <a:pt x="417" y="415"/>
                  </a:lnTo>
                  <a:lnTo>
                    <a:pt x="417" y="399"/>
                  </a:lnTo>
                  <a:lnTo>
                    <a:pt x="626" y="92"/>
                  </a:lnTo>
                  <a:lnTo>
                    <a:pt x="581" y="61"/>
                  </a:lnTo>
                  <a:lnTo>
                    <a:pt x="537" y="31"/>
                  </a:lnTo>
                  <a:lnTo>
                    <a:pt x="507" y="46"/>
                  </a:lnTo>
                  <a:lnTo>
                    <a:pt x="477" y="46"/>
                  </a:lnTo>
                  <a:lnTo>
                    <a:pt x="447" y="46"/>
                  </a:lnTo>
                  <a:lnTo>
                    <a:pt x="402" y="0"/>
                  </a:lnTo>
                  <a:lnTo>
                    <a:pt x="388" y="0"/>
                  </a:lnTo>
                  <a:lnTo>
                    <a:pt x="388" y="92"/>
                  </a:lnTo>
                  <a:lnTo>
                    <a:pt x="358" y="108"/>
                  </a:lnTo>
                  <a:lnTo>
                    <a:pt x="343" y="108"/>
                  </a:lnTo>
                  <a:lnTo>
                    <a:pt x="313" y="61"/>
                  </a:lnTo>
                  <a:lnTo>
                    <a:pt x="253" y="77"/>
                  </a:lnTo>
                  <a:lnTo>
                    <a:pt x="283" y="108"/>
                  </a:lnTo>
                  <a:lnTo>
                    <a:pt x="313" y="138"/>
                  </a:lnTo>
                  <a:lnTo>
                    <a:pt x="268" y="169"/>
                  </a:lnTo>
                  <a:lnTo>
                    <a:pt x="209" y="138"/>
                  </a:lnTo>
                  <a:lnTo>
                    <a:pt x="134" y="154"/>
                  </a:lnTo>
                  <a:lnTo>
                    <a:pt x="134" y="215"/>
                  </a:lnTo>
                  <a:lnTo>
                    <a:pt x="164" y="246"/>
                  </a:lnTo>
                  <a:lnTo>
                    <a:pt x="119" y="261"/>
                  </a:lnTo>
                  <a:lnTo>
                    <a:pt x="75" y="276"/>
                  </a:lnTo>
                  <a:lnTo>
                    <a:pt x="0" y="323"/>
                  </a:lnTo>
                  <a:lnTo>
                    <a:pt x="45" y="323"/>
                  </a:lnTo>
                  <a:lnTo>
                    <a:pt x="119" y="323"/>
                  </a:lnTo>
                  <a:lnTo>
                    <a:pt x="224" y="292"/>
                  </a:lnTo>
                  <a:lnTo>
                    <a:pt x="224" y="261"/>
                  </a:lnTo>
                  <a:lnTo>
                    <a:pt x="328" y="261"/>
                  </a:lnTo>
                  <a:lnTo>
                    <a:pt x="328" y="292"/>
                  </a:lnTo>
                  <a:lnTo>
                    <a:pt x="253" y="292"/>
                  </a:lnTo>
                  <a:lnTo>
                    <a:pt x="253" y="307"/>
                  </a:lnTo>
                  <a:lnTo>
                    <a:pt x="313" y="323"/>
                  </a:lnTo>
                  <a:lnTo>
                    <a:pt x="343" y="323"/>
                  </a:lnTo>
                  <a:lnTo>
                    <a:pt x="388" y="369"/>
                  </a:lnTo>
                  <a:lnTo>
                    <a:pt x="402" y="415"/>
                  </a:lnTo>
                  <a:lnTo>
                    <a:pt x="432" y="461"/>
                  </a:lnTo>
                  <a:lnTo>
                    <a:pt x="462" y="599"/>
                  </a:lnTo>
                  <a:lnTo>
                    <a:pt x="507" y="599"/>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06" name="Freeform 387"/>
            <p:cNvSpPr>
              <a:spLocks/>
            </p:cNvSpPr>
            <p:nvPr/>
          </p:nvSpPr>
          <p:spPr bwMode="auto">
            <a:xfrm>
              <a:off x="6259" y="1080"/>
              <a:ext cx="39" cy="24"/>
            </a:xfrm>
            <a:custGeom>
              <a:avLst/>
              <a:gdLst>
                <a:gd name="T0" fmla="*/ 0 w 90"/>
                <a:gd name="T1" fmla="*/ 0 h 62"/>
                <a:gd name="T2" fmla="*/ 3 w 90"/>
                <a:gd name="T3" fmla="*/ 0 h 62"/>
                <a:gd name="T4" fmla="*/ 3 w 90"/>
                <a:gd name="T5" fmla="*/ 0 h 62"/>
                <a:gd name="T6" fmla="*/ 3 w 90"/>
                <a:gd name="T7" fmla="*/ 1 h 62"/>
                <a:gd name="T8" fmla="*/ 3 w 90"/>
                <a:gd name="T9" fmla="*/ 1 h 62"/>
                <a:gd name="T10" fmla="*/ 2 w 90"/>
                <a:gd name="T11" fmla="*/ 1 h 62"/>
                <a:gd name="T12" fmla="*/ 2 w 90"/>
                <a:gd name="T13" fmla="*/ 1 h 62"/>
                <a:gd name="T14" fmla="*/ 1 w 90"/>
                <a:gd name="T15" fmla="*/ 1 h 62"/>
                <a:gd name="T16" fmla="*/ 0 w 90"/>
                <a:gd name="T17" fmla="*/ 1 h 62"/>
                <a:gd name="T18" fmla="*/ 0 w 90"/>
                <a:gd name="T19" fmla="*/ 1 h 62"/>
                <a:gd name="T20" fmla="*/ 1 w 90"/>
                <a:gd name="T21" fmla="*/ 1 h 62"/>
                <a:gd name="T22" fmla="*/ 0 w 90"/>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0" h="62">
                  <a:moveTo>
                    <a:pt x="15" y="0"/>
                  </a:moveTo>
                  <a:lnTo>
                    <a:pt x="89" y="0"/>
                  </a:lnTo>
                  <a:lnTo>
                    <a:pt x="74" y="15"/>
                  </a:lnTo>
                  <a:lnTo>
                    <a:pt x="89" y="46"/>
                  </a:lnTo>
                  <a:lnTo>
                    <a:pt x="74" y="61"/>
                  </a:lnTo>
                  <a:lnTo>
                    <a:pt x="59" y="46"/>
                  </a:lnTo>
                  <a:lnTo>
                    <a:pt x="45" y="61"/>
                  </a:lnTo>
                  <a:lnTo>
                    <a:pt x="30" y="46"/>
                  </a:lnTo>
                  <a:lnTo>
                    <a:pt x="15" y="61"/>
                  </a:lnTo>
                  <a:lnTo>
                    <a:pt x="0" y="46"/>
                  </a:lnTo>
                  <a:lnTo>
                    <a:pt x="30" y="31"/>
                  </a:lnTo>
                  <a:lnTo>
                    <a:pt x="1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07" name="Freeform 388"/>
            <p:cNvSpPr>
              <a:spLocks/>
            </p:cNvSpPr>
            <p:nvPr/>
          </p:nvSpPr>
          <p:spPr bwMode="auto">
            <a:xfrm>
              <a:off x="6271" y="1127"/>
              <a:ext cx="33" cy="24"/>
            </a:xfrm>
            <a:custGeom>
              <a:avLst/>
              <a:gdLst>
                <a:gd name="T0" fmla="*/ 1 w 77"/>
                <a:gd name="T1" fmla="*/ 0 h 63"/>
                <a:gd name="T2" fmla="*/ 2 w 77"/>
                <a:gd name="T3" fmla="*/ 0 h 63"/>
                <a:gd name="T4" fmla="*/ 2 w 77"/>
                <a:gd name="T5" fmla="*/ 1 h 63"/>
                <a:gd name="T6" fmla="*/ 2 w 77"/>
                <a:gd name="T7" fmla="*/ 0 h 63"/>
                <a:gd name="T8" fmla="*/ 3 w 77"/>
                <a:gd name="T9" fmla="*/ 1 h 63"/>
                <a:gd name="T10" fmla="*/ 2 w 77"/>
                <a:gd name="T11" fmla="*/ 1 h 63"/>
                <a:gd name="T12" fmla="*/ 1 w 77"/>
                <a:gd name="T13" fmla="*/ 1 h 63"/>
                <a:gd name="T14" fmla="*/ 0 w 77"/>
                <a:gd name="T15" fmla="*/ 1 h 63"/>
                <a:gd name="T16" fmla="*/ 0 w 77"/>
                <a:gd name="T17" fmla="*/ 1 h 63"/>
                <a:gd name="T18" fmla="*/ 1 w 77"/>
                <a:gd name="T19" fmla="*/ 1 h 63"/>
                <a:gd name="T20" fmla="*/ 1 w 77"/>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 h="63">
                  <a:moveTo>
                    <a:pt x="30" y="0"/>
                  </a:moveTo>
                  <a:lnTo>
                    <a:pt x="46" y="16"/>
                  </a:lnTo>
                  <a:lnTo>
                    <a:pt x="46" y="31"/>
                  </a:lnTo>
                  <a:lnTo>
                    <a:pt x="61" y="16"/>
                  </a:lnTo>
                  <a:lnTo>
                    <a:pt x="76" y="47"/>
                  </a:lnTo>
                  <a:lnTo>
                    <a:pt x="46" y="47"/>
                  </a:lnTo>
                  <a:lnTo>
                    <a:pt x="30" y="62"/>
                  </a:lnTo>
                  <a:lnTo>
                    <a:pt x="0" y="47"/>
                  </a:lnTo>
                  <a:lnTo>
                    <a:pt x="15" y="31"/>
                  </a:lnTo>
                  <a:lnTo>
                    <a:pt x="30" y="31"/>
                  </a:lnTo>
                  <a:lnTo>
                    <a:pt x="3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08" name="Freeform 389"/>
            <p:cNvSpPr>
              <a:spLocks/>
            </p:cNvSpPr>
            <p:nvPr/>
          </p:nvSpPr>
          <p:spPr bwMode="auto">
            <a:xfrm>
              <a:off x="6316" y="1254"/>
              <a:ext cx="7" cy="19"/>
            </a:xfrm>
            <a:custGeom>
              <a:avLst/>
              <a:gdLst>
                <a:gd name="T0" fmla="*/ 0 w 17"/>
                <a:gd name="T1" fmla="*/ 0 h 47"/>
                <a:gd name="T2" fmla="*/ 0 w 17"/>
                <a:gd name="T3" fmla="*/ 0 h 47"/>
                <a:gd name="T4" fmla="*/ 0 w 17"/>
                <a:gd name="T5" fmla="*/ 1 h 47"/>
                <a:gd name="T6" fmla="*/ 0 w 17"/>
                <a:gd name="T7" fmla="*/ 0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47">
                  <a:moveTo>
                    <a:pt x="0" y="0"/>
                  </a:moveTo>
                  <a:lnTo>
                    <a:pt x="16" y="0"/>
                  </a:lnTo>
                  <a:lnTo>
                    <a:pt x="16" y="46"/>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09" name="Freeform 390"/>
            <p:cNvSpPr>
              <a:spLocks/>
            </p:cNvSpPr>
            <p:nvPr/>
          </p:nvSpPr>
          <p:spPr bwMode="auto">
            <a:xfrm>
              <a:off x="6373" y="1644"/>
              <a:ext cx="27" cy="24"/>
            </a:xfrm>
            <a:custGeom>
              <a:avLst/>
              <a:gdLst>
                <a:gd name="T0" fmla="*/ 2 w 61"/>
                <a:gd name="T1" fmla="*/ 1 h 62"/>
                <a:gd name="T2" fmla="*/ 2 w 61"/>
                <a:gd name="T3" fmla="*/ 0 h 62"/>
                <a:gd name="T4" fmla="*/ 0 w 61"/>
                <a:gd name="T5" fmla="*/ 0 h 62"/>
                <a:gd name="T6" fmla="*/ 0 w 61"/>
                <a:gd name="T7" fmla="*/ 0 h 62"/>
                <a:gd name="T8" fmla="*/ 0 w 61"/>
                <a:gd name="T9" fmla="*/ 0 h 62"/>
                <a:gd name="T10" fmla="*/ 0 w 61"/>
                <a:gd name="T11" fmla="*/ 1 h 62"/>
                <a:gd name="T12" fmla="*/ 1 w 61"/>
                <a:gd name="T13" fmla="*/ 1 h 62"/>
                <a:gd name="T14" fmla="*/ 1 w 61"/>
                <a:gd name="T15" fmla="*/ 1 h 62"/>
                <a:gd name="T16" fmla="*/ 2 w 61"/>
                <a:gd name="T17" fmla="*/ 1 h 62"/>
                <a:gd name="T18" fmla="*/ 2 w 61"/>
                <a:gd name="T19" fmla="*/ 1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62">
                  <a:moveTo>
                    <a:pt x="60" y="31"/>
                  </a:moveTo>
                  <a:lnTo>
                    <a:pt x="45" y="0"/>
                  </a:lnTo>
                  <a:lnTo>
                    <a:pt x="15" y="0"/>
                  </a:lnTo>
                  <a:lnTo>
                    <a:pt x="0" y="0"/>
                  </a:lnTo>
                  <a:lnTo>
                    <a:pt x="0" y="15"/>
                  </a:lnTo>
                  <a:lnTo>
                    <a:pt x="15" y="31"/>
                  </a:lnTo>
                  <a:lnTo>
                    <a:pt x="30" y="31"/>
                  </a:lnTo>
                  <a:lnTo>
                    <a:pt x="30" y="46"/>
                  </a:lnTo>
                  <a:lnTo>
                    <a:pt x="45" y="61"/>
                  </a:lnTo>
                  <a:lnTo>
                    <a:pt x="60"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10" name="Freeform 391"/>
            <p:cNvSpPr>
              <a:spLocks/>
            </p:cNvSpPr>
            <p:nvPr/>
          </p:nvSpPr>
          <p:spPr bwMode="auto">
            <a:xfrm>
              <a:off x="6361" y="1615"/>
              <a:ext cx="33" cy="30"/>
            </a:xfrm>
            <a:custGeom>
              <a:avLst/>
              <a:gdLst>
                <a:gd name="T0" fmla="*/ 1 w 76"/>
                <a:gd name="T1" fmla="*/ 2 h 78"/>
                <a:gd name="T2" fmla="*/ 2 w 76"/>
                <a:gd name="T3" fmla="*/ 2 h 78"/>
                <a:gd name="T4" fmla="*/ 3 w 76"/>
                <a:gd name="T5" fmla="*/ 2 h 78"/>
                <a:gd name="T6" fmla="*/ 3 w 76"/>
                <a:gd name="T7" fmla="*/ 0 h 78"/>
                <a:gd name="T8" fmla="*/ 1 w 76"/>
                <a:gd name="T9" fmla="*/ 0 h 78"/>
                <a:gd name="T10" fmla="*/ 0 w 76"/>
                <a:gd name="T11" fmla="*/ 1 h 78"/>
                <a:gd name="T12" fmla="*/ 0 w 76"/>
                <a:gd name="T13" fmla="*/ 1 h 78"/>
                <a:gd name="T14" fmla="*/ 1 w 76"/>
                <a:gd name="T15" fmla="*/ 2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 h="78">
                  <a:moveTo>
                    <a:pt x="30" y="77"/>
                  </a:moveTo>
                  <a:lnTo>
                    <a:pt x="45" y="77"/>
                  </a:lnTo>
                  <a:lnTo>
                    <a:pt x="75" y="77"/>
                  </a:lnTo>
                  <a:lnTo>
                    <a:pt x="75" y="0"/>
                  </a:lnTo>
                  <a:lnTo>
                    <a:pt x="30" y="15"/>
                  </a:lnTo>
                  <a:lnTo>
                    <a:pt x="15" y="31"/>
                  </a:lnTo>
                  <a:lnTo>
                    <a:pt x="0" y="31"/>
                  </a:lnTo>
                  <a:lnTo>
                    <a:pt x="30" y="77"/>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11" name="Freeform 392"/>
            <p:cNvSpPr>
              <a:spLocks/>
            </p:cNvSpPr>
            <p:nvPr/>
          </p:nvSpPr>
          <p:spPr bwMode="auto">
            <a:xfrm>
              <a:off x="6348" y="1603"/>
              <a:ext cx="46" cy="24"/>
            </a:xfrm>
            <a:custGeom>
              <a:avLst/>
              <a:gdLst>
                <a:gd name="T0" fmla="*/ 4 w 106"/>
                <a:gd name="T1" fmla="*/ 1 h 63"/>
                <a:gd name="T2" fmla="*/ 3 w 106"/>
                <a:gd name="T3" fmla="*/ 0 h 63"/>
                <a:gd name="T4" fmla="*/ 1 w 106"/>
                <a:gd name="T5" fmla="*/ 0 h 63"/>
                <a:gd name="T6" fmla="*/ 0 w 106"/>
                <a:gd name="T7" fmla="*/ 1 h 63"/>
                <a:gd name="T8" fmla="*/ 1 w 106"/>
                <a:gd name="T9" fmla="*/ 1 h 63"/>
                <a:gd name="T10" fmla="*/ 1 w 106"/>
                <a:gd name="T11" fmla="*/ 1 h 63"/>
                <a:gd name="T12" fmla="*/ 2 w 106"/>
                <a:gd name="T13" fmla="*/ 1 h 63"/>
                <a:gd name="T14" fmla="*/ 2 w 106"/>
                <a:gd name="T15" fmla="*/ 1 h 63"/>
                <a:gd name="T16" fmla="*/ 4 w 106"/>
                <a:gd name="T17" fmla="*/ 1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63">
                  <a:moveTo>
                    <a:pt x="105" y="31"/>
                  </a:moveTo>
                  <a:lnTo>
                    <a:pt x="90" y="16"/>
                  </a:lnTo>
                  <a:lnTo>
                    <a:pt x="30" y="0"/>
                  </a:lnTo>
                  <a:lnTo>
                    <a:pt x="0" y="31"/>
                  </a:lnTo>
                  <a:lnTo>
                    <a:pt x="30" y="47"/>
                  </a:lnTo>
                  <a:lnTo>
                    <a:pt x="30" y="62"/>
                  </a:lnTo>
                  <a:lnTo>
                    <a:pt x="45" y="62"/>
                  </a:lnTo>
                  <a:lnTo>
                    <a:pt x="60" y="47"/>
                  </a:lnTo>
                  <a:lnTo>
                    <a:pt x="105"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12" name="Freeform 393"/>
            <p:cNvSpPr>
              <a:spLocks/>
            </p:cNvSpPr>
            <p:nvPr/>
          </p:nvSpPr>
          <p:spPr bwMode="auto">
            <a:xfrm>
              <a:off x="6342" y="1615"/>
              <a:ext cx="19" cy="12"/>
            </a:xfrm>
            <a:custGeom>
              <a:avLst/>
              <a:gdLst>
                <a:gd name="T0" fmla="*/ 1 w 46"/>
                <a:gd name="T1" fmla="*/ 1 h 32"/>
                <a:gd name="T2" fmla="*/ 1 w 46"/>
                <a:gd name="T3" fmla="*/ 0 h 32"/>
                <a:gd name="T4" fmla="*/ 0 w 46"/>
                <a:gd name="T5" fmla="*/ 0 h 32"/>
                <a:gd name="T6" fmla="*/ 0 w 46"/>
                <a:gd name="T7" fmla="*/ 0 h 32"/>
                <a:gd name="T8" fmla="*/ 1 w 46"/>
                <a:gd name="T9" fmla="*/ 1 h 32"/>
                <a:gd name="T10" fmla="*/ 1 w 46"/>
                <a:gd name="T11" fmla="*/ 1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32">
                  <a:moveTo>
                    <a:pt x="45" y="31"/>
                  </a:moveTo>
                  <a:lnTo>
                    <a:pt x="45" y="16"/>
                  </a:lnTo>
                  <a:lnTo>
                    <a:pt x="15" y="0"/>
                  </a:lnTo>
                  <a:lnTo>
                    <a:pt x="0" y="16"/>
                  </a:lnTo>
                  <a:lnTo>
                    <a:pt x="30" y="31"/>
                  </a:lnTo>
                  <a:lnTo>
                    <a:pt x="45"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13" name="Freeform 394"/>
            <p:cNvSpPr>
              <a:spLocks/>
            </p:cNvSpPr>
            <p:nvPr/>
          </p:nvSpPr>
          <p:spPr bwMode="auto">
            <a:xfrm>
              <a:off x="6329" y="1586"/>
              <a:ext cx="32" cy="35"/>
            </a:xfrm>
            <a:custGeom>
              <a:avLst/>
              <a:gdLst>
                <a:gd name="T0" fmla="*/ 1 w 75"/>
                <a:gd name="T1" fmla="*/ 2 h 93"/>
                <a:gd name="T2" fmla="*/ 1 w 75"/>
                <a:gd name="T3" fmla="*/ 2 h 93"/>
                <a:gd name="T4" fmla="*/ 3 w 75"/>
                <a:gd name="T5" fmla="*/ 1 h 93"/>
                <a:gd name="T6" fmla="*/ 3 w 75"/>
                <a:gd name="T7" fmla="*/ 1 h 93"/>
                <a:gd name="T8" fmla="*/ 2 w 75"/>
                <a:gd name="T9" fmla="*/ 1 h 93"/>
                <a:gd name="T10" fmla="*/ 2 w 75"/>
                <a:gd name="T11" fmla="*/ 0 h 93"/>
                <a:gd name="T12" fmla="*/ 1 w 75"/>
                <a:gd name="T13" fmla="*/ 0 h 93"/>
                <a:gd name="T14" fmla="*/ 0 w 75"/>
                <a:gd name="T15" fmla="*/ 0 h 93"/>
                <a:gd name="T16" fmla="*/ 1 w 75"/>
                <a:gd name="T17" fmla="*/ 1 h 93"/>
                <a:gd name="T18" fmla="*/ 0 w 75"/>
                <a:gd name="T19" fmla="*/ 1 h 93"/>
                <a:gd name="T20" fmla="*/ 0 w 75"/>
                <a:gd name="T21" fmla="*/ 1 h 93"/>
                <a:gd name="T22" fmla="*/ 0 w 75"/>
                <a:gd name="T23" fmla="*/ 2 h 93"/>
                <a:gd name="T24" fmla="*/ 1 w 75"/>
                <a:gd name="T25" fmla="*/ 2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5" h="93">
                  <a:moveTo>
                    <a:pt x="30" y="92"/>
                  </a:moveTo>
                  <a:lnTo>
                    <a:pt x="44" y="77"/>
                  </a:lnTo>
                  <a:lnTo>
                    <a:pt x="74" y="46"/>
                  </a:lnTo>
                  <a:lnTo>
                    <a:pt x="74" y="31"/>
                  </a:lnTo>
                  <a:lnTo>
                    <a:pt x="59" y="31"/>
                  </a:lnTo>
                  <a:lnTo>
                    <a:pt x="59" y="0"/>
                  </a:lnTo>
                  <a:lnTo>
                    <a:pt x="30" y="0"/>
                  </a:lnTo>
                  <a:lnTo>
                    <a:pt x="15" y="15"/>
                  </a:lnTo>
                  <a:lnTo>
                    <a:pt x="30" y="31"/>
                  </a:lnTo>
                  <a:lnTo>
                    <a:pt x="15" y="31"/>
                  </a:lnTo>
                  <a:lnTo>
                    <a:pt x="0" y="61"/>
                  </a:lnTo>
                  <a:lnTo>
                    <a:pt x="0" y="77"/>
                  </a:lnTo>
                  <a:lnTo>
                    <a:pt x="30" y="92"/>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14" name="Freeform 395"/>
            <p:cNvSpPr>
              <a:spLocks/>
            </p:cNvSpPr>
            <p:nvPr/>
          </p:nvSpPr>
          <p:spPr bwMode="auto">
            <a:xfrm>
              <a:off x="6355" y="1586"/>
              <a:ext cx="7" cy="12"/>
            </a:xfrm>
            <a:custGeom>
              <a:avLst/>
              <a:gdLst>
                <a:gd name="T0" fmla="*/ 0 w 17"/>
                <a:gd name="T1" fmla="*/ 0 h 32"/>
                <a:gd name="T2" fmla="*/ 0 w 17"/>
                <a:gd name="T3" fmla="*/ 1 h 32"/>
                <a:gd name="T4" fmla="*/ 0 w 17"/>
                <a:gd name="T5" fmla="*/ 1 h 32"/>
                <a:gd name="T6" fmla="*/ 0 w 17"/>
                <a:gd name="T7" fmla="*/ 0 h 32"/>
                <a:gd name="T8" fmla="*/ 0 w 17"/>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2">
                  <a:moveTo>
                    <a:pt x="0" y="0"/>
                  </a:moveTo>
                  <a:lnTo>
                    <a:pt x="0" y="31"/>
                  </a:lnTo>
                  <a:lnTo>
                    <a:pt x="16" y="31"/>
                  </a:lnTo>
                  <a:lnTo>
                    <a:pt x="16"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15" name="Freeform 396"/>
            <p:cNvSpPr>
              <a:spLocks/>
            </p:cNvSpPr>
            <p:nvPr/>
          </p:nvSpPr>
          <p:spPr bwMode="auto">
            <a:xfrm>
              <a:off x="6162" y="1441"/>
              <a:ext cx="212" cy="175"/>
            </a:xfrm>
            <a:custGeom>
              <a:avLst/>
              <a:gdLst>
                <a:gd name="T0" fmla="*/ 13 w 492"/>
                <a:gd name="T1" fmla="*/ 9 h 462"/>
                <a:gd name="T2" fmla="*/ 13 w 492"/>
                <a:gd name="T3" fmla="*/ 9 h 462"/>
                <a:gd name="T4" fmla="*/ 14 w 492"/>
                <a:gd name="T5" fmla="*/ 8 h 462"/>
                <a:gd name="T6" fmla="*/ 15 w 492"/>
                <a:gd name="T7" fmla="*/ 8 h 462"/>
                <a:gd name="T8" fmla="*/ 14 w 492"/>
                <a:gd name="T9" fmla="*/ 8 h 462"/>
                <a:gd name="T10" fmla="*/ 15 w 492"/>
                <a:gd name="T11" fmla="*/ 8 h 462"/>
                <a:gd name="T12" fmla="*/ 16 w 492"/>
                <a:gd name="T13" fmla="*/ 8 h 462"/>
                <a:gd name="T14" fmla="*/ 16 w 492"/>
                <a:gd name="T15" fmla="*/ 8 h 462"/>
                <a:gd name="T16" fmla="*/ 16 w 492"/>
                <a:gd name="T17" fmla="*/ 7 h 462"/>
                <a:gd name="T18" fmla="*/ 17 w 492"/>
                <a:gd name="T19" fmla="*/ 6 h 462"/>
                <a:gd name="T20" fmla="*/ 15 w 492"/>
                <a:gd name="T21" fmla="*/ 6 h 462"/>
                <a:gd name="T22" fmla="*/ 14 w 492"/>
                <a:gd name="T23" fmla="*/ 8 h 462"/>
                <a:gd name="T24" fmla="*/ 13 w 492"/>
                <a:gd name="T25" fmla="*/ 8 h 462"/>
                <a:gd name="T26" fmla="*/ 12 w 492"/>
                <a:gd name="T27" fmla="*/ 8 h 462"/>
                <a:gd name="T28" fmla="*/ 11 w 492"/>
                <a:gd name="T29" fmla="*/ 7 h 462"/>
                <a:gd name="T30" fmla="*/ 11 w 492"/>
                <a:gd name="T31" fmla="*/ 6 h 462"/>
                <a:gd name="T32" fmla="*/ 10 w 492"/>
                <a:gd name="T33" fmla="*/ 6 h 462"/>
                <a:gd name="T34" fmla="*/ 10 w 492"/>
                <a:gd name="T35" fmla="*/ 5 h 462"/>
                <a:gd name="T36" fmla="*/ 11 w 492"/>
                <a:gd name="T37" fmla="*/ 4 h 462"/>
                <a:gd name="T38" fmla="*/ 11 w 492"/>
                <a:gd name="T39" fmla="*/ 4 h 462"/>
                <a:gd name="T40" fmla="*/ 10 w 492"/>
                <a:gd name="T41" fmla="*/ 4 h 462"/>
                <a:gd name="T42" fmla="*/ 10 w 492"/>
                <a:gd name="T43" fmla="*/ 3 h 462"/>
                <a:gd name="T44" fmla="*/ 10 w 492"/>
                <a:gd name="T45" fmla="*/ 3 h 462"/>
                <a:gd name="T46" fmla="*/ 9 w 492"/>
                <a:gd name="T47" fmla="*/ 2 h 462"/>
                <a:gd name="T48" fmla="*/ 8 w 492"/>
                <a:gd name="T49" fmla="*/ 2 h 462"/>
                <a:gd name="T50" fmla="*/ 8 w 492"/>
                <a:gd name="T51" fmla="*/ 2 h 462"/>
                <a:gd name="T52" fmla="*/ 7 w 492"/>
                <a:gd name="T53" fmla="*/ 1 h 462"/>
                <a:gd name="T54" fmla="*/ 6 w 492"/>
                <a:gd name="T55" fmla="*/ 1 h 462"/>
                <a:gd name="T56" fmla="*/ 6 w 492"/>
                <a:gd name="T57" fmla="*/ 1 h 462"/>
                <a:gd name="T58" fmla="*/ 4 w 492"/>
                <a:gd name="T59" fmla="*/ 1 h 462"/>
                <a:gd name="T60" fmla="*/ 1 w 492"/>
                <a:gd name="T61" fmla="*/ 0 h 462"/>
                <a:gd name="T62" fmla="*/ 0 w 492"/>
                <a:gd name="T63" fmla="*/ 0 h 462"/>
                <a:gd name="T64" fmla="*/ 0 w 492"/>
                <a:gd name="T65" fmla="*/ 2 h 462"/>
                <a:gd name="T66" fmla="*/ 1 w 492"/>
                <a:gd name="T67" fmla="*/ 2 h 462"/>
                <a:gd name="T68" fmla="*/ 1 w 492"/>
                <a:gd name="T69" fmla="*/ 3 h 462"/>
                <a:gd name="T70" fmla="*/ 1 w 492"/>
                <a:gd name="T71" fmla="*/ 3 h 462"/>
                <a:gd name="T72" fmla="*/ 1 w 492"/>
                <a:gd name="T73" fmla="*/ 3 h 462"/>
                <a:gd name="T74" fmla="*/ 2 w 492"/>
                <a:gd name="T75" fmla="*/ 3 h 462"/>
                <a:gd name="T76" fmla="*/ 2 w 492"/>
                <a:gd name="T77" fmla="*/ 4 h 462"/>
                <a:gd name="T78" fmla="*/ 3 w 492"/>
                <a:gd name="T79" fmla="*/ 5 h 462"/>
                <a:gd name="T80" fmla="*/ 3 w 492"/>
                <a:gd name="T81" fmla="*/ 5 h 462"/>
                <a:gd name="T82" fmla="*/ 3 w 492"/>
                <a:gd name="T83" fmla="*/ 5 h 462"/>
                <a:gd name="T84" fmla="*/ 3 w 492"/>
                <a:gd name="T85" fmla="*/ 2 h 462"/>
                <a:gd name="T86" fmla="*/ 1 w 492"/>
                <a:gd name="T87" fmla="*/ 2 h 462"/>
                <a:gd name="T88" fmla="*/ 1 w 492"/>
                <a:gd name="T89" fmla="*/ 1 h 462"/>
                <a:gd name="T90" fmla="*/ 3 w 492"/>
                <a:gd name="T91" fmla="*/ 1 h 462"/>
                <a:gd name="T92" fmla="*/ 3 w 492"/>
                <a:gd name="T93" fmla="*/ 3 h 462"/>
                <a:gd name="T94" fmla="*/ 3 w 492"/>
                <a:gd name="T95" fmla="*/ 3 h 462"/>
                <a:gd name="T96" fmla="*/ 3 w 492"/>
                <a:gd name="T97" fmla="*/ 3 h 462"/>
                <a:gd name="T98" fmla="*/ 5 w 492"/>
                <a:gd name="T99" fmla="*/ 5 h 462"/>
                <a:gd name="T100" fmla="*/ 5 w 492"/>
                <a:gd name="T101" fmla="*/ 5 h 462"/>
                <a:gd name="T102" fmla="*/ 6 w 492"/>
                <a:gd name="T103" fmla="*/ 6 h 462"/>
                <a:gd name="T104" fmla="*/ 6 w 492"/>
                <a:gd name="T105" fmla="*/ 6 h 462"/>
                <a:gd name="T106" fmla="*/ 7 w 492"/>
                <a:gd name="T107" fmla="*/ 7 h 462"/>
                <a:gd name="T108" fmla="*/ 8 w 492"/>
                <a:gd name="T109" fmla="*/ 8 h 462"/>
                <a:gd name="T110" fmla="*/ 11 w 492"/>
                <a:gd name="T111" fmla="*/ 9 h 462"/>
                <a:gd name="T112" fmla="*/ 12 w 492"/>
                <a:gd name="T113" fmla="*/ 9 h 462"/>
                <a:gd name="T114" fmla="*/ 12 w 492"/>
                <a:gd name="T115" fmla="*/ 9 h 462"/>
                <a:gd name="T116" fmla="*/ 13 w 492"/>
                <a:gd name="T117" fmla="*/ 9 h 4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92" h="462">
                  <a:moveTo>
                    <a:pt x="387" y="461"/>
                  </a:moveTo>
                  <a:lnTo>
                    <a:pt x="387" y="446"/>
                  </a:lnTo>
                  <a:lnTo>
                    <a:pt x="402" y="415"/>
                  </a:lnTo>
                  <a:lnTo>
                    <a:pt x="417" y="415"/>
                  </a:lnTo>
                  <a:lnTo>
                    <a:pt x="402" y="400"/>
                  </a:lnTo>
                  <a:lnTo>
                    <a:pt x="417" y="384"/>
                  </a:lnTo>
                  <a:lnTo>
                    <a:pt x="446" y="384"/>
                  </a:lnTo>
                  <a:lnTo>
                    <a:pt x="461" y="384"/>
                  </a:lnTo>
                  <a:lnTo>
                    <a:pt x="476" y="338"/>
                  </a:lnTo>
                  <a:lnTo>
                    <a:pt x="491" y="307"/>
                  </a:lnTo>
                  <a:lnTo>
                    <a:pt x="431" y="307"/>
                  </a:lnTo>
                  <a:lnTo>
                    <a:pt x="402" y="369"/>
                  </a:lnTo>
                  <a:lnTo>
                    <a:pt x="372" y="369"/>
                  </a:lnTo>
                  <a:lnTo>
                    <a:pt x="357" y="384"/>
                  </a:lnTo>
                  <a:lnTo>
                    <a:pt x="327" y="353"/>
                  </a:lnTo>
                  <a:lnTo>
                    <a:pt x="312" y="292"/>
                  </a:lnTo>
                  <a:lnTo>
                    <a:pt x="298" y="277"/>
                  </a:lnTo>
                  <a:lnTo>
                    <a:pt x="298" y="215"/>
                  </a:lnTo>
                  <a:lnTo>
                    <a:pt x="327" y="200"/>
                  </a:lnTo>
                  <a:lnTo>
                    <a:pt x="327" y="184"/>
                  </a:lnTo>
                  <a:lnTo>
                    <a:pt x="298" y="184"/>
                  </a:lnTo>
                  <a:lnTo>
                    <a:pt x="298" y="154"/>
                  </a:lnTo>
                  <a:lnTo>
                    <a:pt x="283" y="123"/>
                  </a:lnTo>
                  <a:lnTo>
                    <a:pt x="268" y="92"/>
                  </a:lnTo>
                  <a:lnTo>
                    <a:pt x="238" y="92"/>
                  </a:lnTo>
                  <a:lnTo>
                    <a:pt x="223" y="108"/>
                  </a:lnTo>
                  <a:lnTo>
                    <a:pt x="193" y="31"/>
                  </a:lnTo>
                  <a:lnTo>
                    <a:pt x="164" y="31"/>
                  </a:lnTo>
                  <a:lnTo>
                    <a:pt x="164" y="46"/>
                  </a:lnTo>
                  <a:lnTo>
                    <a:pt x="119" y="31"/>
                  </a:lnTo>
                  <a:lnTo>
                    <a:pt x="45" y="15"/>
                  </a:lnTo>
                  <a:lnTo>
                    <a:pt x="0" y="0"/>
                  </a:lnTo>
                  <a:lnTo>
                    <a:pt x="15" y="77"/>
                  </a:lnTo>
                  <a:lnTo>
                    <a:pt x="30" y="92"/>
                  </a:lnTo>
                  <a:lnTo>
                    <a:pt x="45" y="123"/>
                  </a:lnTo>
                  <a:lnTo>
                    <a:pt x="30" y="123"/>
                  </a:lnTo>
                  <a:lnTo>
                    <a:pt x="45" y="154"/>
                  </a:lnTo>
                  <a:lnTo>
                    <a:pt x="60" y="169"/>
                  </a:lnTo>
                  <a:lnTo>
                    <a:pt x="60" y="200"/>
                  </a:lnTo>
                  <a:lnTo>
                    <a:pt x="89" y="246"/>
                  </a:lnTo>
                  <a:lnTo>
                    <a:pt x="104" y="246"/>
                  </a:lnTo>
                  <a:lnTo>
                    <a:pt x="89" y="215"/>
                  </a:lnTo>
                  <a:lnTo>
                    <a:pt x="74" y="108"/>
                  </a:lnTo>
                  <a:lnTo>
                    <a:pt x="45" y="77"/>
                  </a:lnTo>
                  <a:lnTo>
                    <a:pt x="45" y="31"/>
                  </a:lnTo>
                  <a:lnTo>
                    <a:pt x="74" y="61"/>
                  </a:lnTo>
                  <a:lnTo>
                    <a:pt x="89" y="123"/>
                  </a:lnTo>
                  <a:lnTo>
                    <a:pt x="89" y="154"/>
                  </a:lnTo>
                  <a:lnTo>
                    <a:pt x="104" y="169"/>
                  </a:lnTo>
                  <a:lnTo>
                    <a:pt x="134" y="215"/>
                  </a:lnTo>
                  <a:lnTo>
                    <a:pt x="149" y="215"/>
                  </a:lnTo>
                  <a:lnTo>
                    <a:pt x="164" y="292"/>
                  </a:lnTo>
                  <a:lnTo>
                    <a:pt x="164" y="323"/>
                  </a:lnTo>
                  <a:lnTo>
                    <a:pt x="193" y="353"/>
                  </a:lnTo>
                  <a:lnTo>
                    <a:pt x="238" y="400"/>
                  </a:lnTo>
                  <a:lnTo>
                    <a:pt x="312" y="430"/>
                  </a:lnTo>
                  <a:lnTo>
                    <a:pt x="342" y="430"/>
                  </a:lnTo>
                  <a:lnTo>
                    <a:pt x="357" y="430"/>
                  </a:lnTo>
                  <a:lnTo>
                    <a:pt x="387" y="46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16" name="Freeform 397"/>
            <p:cNvSpPr>
              <a:spLocks/>
            </p:cNvSpPr>
            <p:nvPr/>
          </p:nvSpPr>
          <p:spPr bwMode="auto">
            <a:xfrm>
              <a:off x="6392" y="1545"/>
              <a:ext cx="78" cy="29"/>
            </a:xfrm>
            <a:custGeom>
              <a:avLst/>
              <a:gdLst>
                <a:gd name="T0" fmla="*/ 0 w 180"/>
                <a:gd name="T1" fmla="*/ 0 h 78"/>
                <a:gd name="T2" fmla="*/ 0 w 180"/>
                <a:gd name="T3" fmla="*/ 0 h 78"/>
                <a:gd name="T4" fmla="*/ 0 w 180"/>
                <a:gd name="T5" fmla="*/ 0 h 78"/>
                <a:gd name="T6" fmla="*/ 2 w 180"/>
                <a:gd name="T7" fmla="*/ 0 h 78"/>
                <a:gd name="T8" fmla="*/ 3 w 180"/>
                <a:gd name="T9" fmla="*/ 0 h 78"/>
                <a:gd name="T10" fmla="*/ 3 w 180"/>
                <a:gd name="T11" fmla="*/ 0 h 78"/>
                <a:gd name="T12" fmla="*/ 4 w 180"/>
                <a:gd name="T13" fmla="*/ 1 h 78"/>
                <a:gd name="T14" fmla="*/ 4 w 180"/>
                <a:gd name="T15" fmla="*/ 1 h 78"/>
                <a:gd name="T16" fmla="*/ 4 w 180"/>
                <a:gd name="T17" fmla="*/ 1 h 78"/>
                <a:gd name="T18" fmla="*/ 7 w 180"/>
                <a:gd name="T19" fmla="*/ 1 h 78"/>
                <a:gd name="T20" fmla="*/ 7 w 180"/>
                <a:gd name="T21" fmla="*/ 1 h 78"/>
                <a:gd name="T22" fmla="*/ 6 w 180"/>
                <a:gd name="T23" fmla="*/ 1 h 78"/>
                <a:gd name="T24" fmla="*/ 5 w 180"/>
                <a:gd name="T25" fmla="*/ 1 h 78"/>
                <a:gd name="T26" fmla="*/ 5 w 180"/>
                <a:gd name="T27" fmla="*/ 1 h 78"/>
                <a:gd name="T28" fmla="*/ 5 w 180"/>
                <a:gd name="T29" fmla="*/ 1 h 78"/>
                <a:gd name="T30" fmla="*/ 4 w 180"/>
                <a:gd name="T31" fmla="*/ 0 h 78"/>
                <a:gd name="T32" fmla="*/ 3 w 180"/>
                <a:gd name="T33" fmla="*/ 0 h 78"/>
                <a:gd name="T34" fmla="*/ 2 w 180"/>
                <a:gd name="T35" fmla="*/ 0 h 78"/>
                <a:gd name="T36" fmla="*/ 0 w 180"/>
                <a:gd name="T37" fmla="*/ 0 h 78"/>
                <a:gd name="T38" fmla="*/ 0 w 180"/>
                <a:gd name="T39" fmla="*/ 0 h 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0" h="78">
                  <a:moveTo>
                    <a:pt x="0" y="31"/>
                  </a:moveTo>
                  <a:lnTo>
                    <a:pt x="15" y="31"/>
                  </a:lnTo>
                  <a:lnTo>
                    <a:pt x="15" y="15"/>
                  </a:lnTo>
                  <a:lnTo>
                    <a:pt x="45" y="15"/>
                  </a:lnTo>
                  <a:lnTo>
                    <a:pt x="75" y="31"/>
                  </a:lnTo>
                  <a:lnTo>
                    <a:pt x="90" y="31"/>
                  </a:lnTo>
                  <a:lnTo>
                    <a:pt x="104" y="46"/>
                  </a:lnTo>
                  <a:lnTo>
                    <a:pt x="119" y="62"/>
                  </a:lnTo>
                  <a:lnTo>
                    <a:pt x="119" y="77"/>
                  </a:lnTo>
                  <a:lnTo>
                    <a:pt x="179" y="77"/>
                  </a:lnTo>
                  <a:lnTo>
                    <a:pt x="179" y="62"/>
                  </a:lnTo>
                  <a:lnTo>
                    <a:pt x="164" y="62"/>
                  </a:lnTo>
                  <a:lnTo>
                    <a:pt x="149" y="62"/>
                  </a:lnTo>
                  <a:lnTo>
                    <a:pt x="149" y="46"/>
                  </a:lnTo>
                  <a:lnTo>
                    <a:pt x="134" y="46"/>
                  </a:lnTo>
                  <a:lnTo>
                    <a:pt x="104" y="15"/>
                  </a:lnTo>
                  <a:lnTo>
                    <a:pt x="90" y="15"/>
                  </a:lnTo>
                  <a:lnTo>
                    <a:pt x="45" y="0"/>
                  </a:lnTo>
                  <a:lnTo>
                    <a:pt x="15" y="0"/>
                  </a:lnTo>
                  <a:lnTo>
                    <a:pt x="0"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17" name="Freeform 398"/>
            <p:cNvSpPr>
              <a:spLocks/>
            </p:cNvSpPr>
            <p:nvPr/>
          </p:nvSpPr>
          <p:spPr bwMode="auto">
            <a:xfrm>
              <a:off x="6400" y="1557"/>
              <a:ext cx="7" cy="7"/>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0"/>
                  </a:moveTo>
                  <a:lnTo>
                    <a:pt x="0" y="0"/>
                  </a:lnTo>
                  <a:lnTo>
                    <a:pt x="0" y="16"/>
                  </a:lnTo>
                  <a:lnTo>
                    <a:pt x="16" y="16"/>
                  </a:lnTo>
                  <a:lnTo>
                    <a:pt x="16"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18" name="Freeform 399"/>
            <p:cNvSpPr>
              <a:spLocks/>
            </p:cNvSpPr>
            <p:nvPr/>
          </p:nvSpPr>
          <p:spPr bwMode="auto">
            <a:xfrm>
              <a:off x="6438" y="1586"/>
              <a:ext cx="13" cy="6"/>
            </a:xfrm>
            <a:custGeom>
              <a:avLst/>
              <a:gdLst>
                <a:gd name="T0" fmla="*/ 0 w 30"/>
                <a:gd name="T1" fmla="*/ 0 h 17"/>
                <a:gd name="T2" fmla="*/ 0 w 30"/>
                <a:gd name="T3" fmla="*/ 0 h 17"/>
                <a:gd name="T4" fmla="*/ 1 w 30"/>
                <a:gd name="T5" fmla="*/ 0 h 17"/>
                <a:gd name="T6" fmla="*/ 1 w 30"/>
                <a:gd name="T7" fmla="*/ 0 h 17"/>
                <a:gd name="T8" fmla="*/ 0 w 30"/>
                <a:gd name="T9" fmla="*/ 0 h 17"/>
                <a:gd name="T10" fmla="*/ 0 w 30"/>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17">
                  <a:moveTo>
                    <a:pt x="0" y="16"/>
                  </a:moveTo>
                  <a:lnTo>
                    <a:pt x="15" y="16"/>
                  </a:lnTo>
                  <a:lnTo>
                    <a:pt x="29" y="16"/>
                  </a:lnTo>
                  <a:lnTo>
                    <a:pt x="29" y="0"/>
                  </a:lnTo>
                  <a:lnTo>
                    <a:pt x="0" y="0"/>
                  </a:lnTo>
                  <a:lnTo>
                    <a:pt x="0"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19" name="Freeform 400"/>
            <p:cNvSpPr>
              <a:spLocks/>
            </p:cNvSpPr>
            <p:nvPr/>
          </p:nvSpPr>
          <p:spPr bwMode="auto">
            <a:xfrm>
              <a:off x="6464" y="1574"/>
              <a:ext cx="26" cy="24"/>
            </a:xfrm>
            <a:custGeom>
              <a:avLst/>
              <a:gdLst>
                <a:gd name="T0" fmla="*/ 2 w 61"/>
                <a:gd name="T1" fmla="*/ 1 h 63"/>
                <a:gd name="T2" fmla="*/ 2 w 61"/>
                <a:gd name="T3" fmla="*/ 1 h 63"/>
                <a:gd name="T4" fmla="*/ 2 w 61"/>
                <a:gd name="T5" fmla="*/ 0 h 63"/>
                <a:gd name="T6" fmla="*/ 1 w 61"/>
                <a:gd name="T7" fmla="*/ 0 h 63"/>
                <a:gd name="T8" fmla="*/ 1 w 61"/>
                <a:gd name="T9" fmla="*/ 0 h 63"/>
                <a:gd name="T10" fmla="*/ 1 w 61"/>
                <a:gd name="T11" fmla="*/ 0 h 63"/>
                <a:gd name="T12" fmla="*/ 1 w 61"/>
                <a:gd name="T13" fmla="*/ 1 h 63"/>
                <a:gd name="T14" fmla="*/ 0 w 61"/>
                <a:gd name="T15" fmla="*/ 1 h 63"/>
                <a:gd name="T16" fmla="*/ 0 w 61"/>
                <a:gd name="T17" fmla="*/ 1 h 63"/>
                <a:gd name="T18" fmla="*/ 1 w 61"/>
                <a:gd name="T19" fmla="*/ 1 h 63"/>
                <a:gd name="T20" fmla="*/ 2 w 61"/>
                <a:gd name="T21" fmla="*/ 1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63">
                  <a:moveTo>
                    <a:pt x="60" y="62"/>
                  </a:moveTo>
                  <a:lnTo>
                    <a:pt x="60" y="31"/>
                  </a:lnTo>
                  <a:lnTo>
                    <a:pt x="60" y="16"/>
                  </a:lnTo>
                  <a:lnTo>
                    <a:pt x="45" y="16"/>
                  </a:lnTo>
                  <a:lnTo>
                    <a:pt x="30" y="0"/>
                  </a:lnTo>
                  <a:lnTo>
                    <a:pt x="30" y="16"/>
                  </a:lnTo>
                  <a:lnTo>
                    <a:pt x="45" y="31"/>
                  </a:lnTo>
                  <a:lnTo>
                    <a:pt x="0" y="31"/>
                  </a:lnTo>
                  <a:lnTo>
                    <a:pt x="15" y="47"/>
                  </a:lnTo>
                  <a:lnTo>
                    <a:pt x="45" y="47"/>
                  </a:lnTo>
                  <a:lnTo>
                    <a:pt x="60" y="62"/>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20" name="Freeform 401"/>
            <p:cNvSpPr>
              <a:spLocks/>
            </p:cNvSpPr>
            <p:nvPr/>
          </p:nvSpPr>
          <p:spPr bwMode="auto">
            <a:xfrm>
              <a:off x="6438" y="1533"/>
              <a:ext cx="8" cy="7"/>
            </a:xfrm>
            <a:custGeom>
              <a:avLst/>
              <a:gdLst>
                <a:gd name="T0" fmla="*/ 0 w 17"/>
                <a:gd name="T1" fmla="*/ 0 h 17"/>
                <a:gd name="T2" fmla="*/ 0 w 17"/>
                <a:gd name="T3" fmla="*/ 0 h 17"/>
                <a:gd name="T4" fmla="*/ 1 w 17"/>
                <a:gd name="T5" fmla="*/ 0 h 17"/>
                <a:gd name="T6" fmla="*/ 1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21" name="Line 402"/>
            <p:cNvSpPr>
              <a:spLocks noChangeShapeType="1"/>
            </p:cNvSpPr>
            <p:nvPr/>
          </p:nvSpPr>
          <p:spPr bwMode="auto">
            <a:xfrm>
              <a:off x="6477" y="1563"/>
              <a:ext cx="0"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22" name="Freeform 403"/>
            <p:cNvSpPr>
              <a:spLocks/>
            </p:cNvSpPr>
            <p:nvPr/>
          </p:nvSpPr>
          <p:spPr bwMode="auto">
            <a:xfrm>
              <a:off x="6137" y="1005"/>
              <a:ext cx="513" cy="372"/>
            </a:xfrm>
            <a:custGeom>
              <a:avLst/>
              <a:gdLst>
                <a:gd name="T0" fmla="*/ 26 w 1193"/>
                <a:gd name="T1" fmla="*/ 20 h 985"/>
                <a:gd name="T2" fmla="*/ 24 w 1193"/>
                <a:gd name="T3" fmla="*/ 20 h 985"/>
                <a:gd name="T4" fmla="*/ 25 w 1193"/>
                <a:gd name="T5" fmla="*/ 19 h 985"/>
                <a:gd name="T6" fmla="*/ 26 w 1193"/>
                <a:gd name="T7" fmla="*/ 19 h 985"/>
                <a:gd name="T8" fmla="*/ 24 w 1193"/>
                <a:gd name="T9" fmla="*/ 18 h 985"/>
                <a:gd name="T10" fmla="*/ 24 w 1193"/>
                <a:gd name="T11" fmla="*/ 16 h 985"/>
                <a:gd name="T12" fmla="*/ 21 w 1193"/>
                <a:gd name="T13" fmla="*/ 17 h 985"/>
                <a:gd name="T14" fmla="*/ 12 w 1193"/>
                <a:gd name="T15" fmla="*/ 15 h 985"/>
                <a:gd name="T16" fmla="*/ 3 w 1193"/>
                <a:gd name="T17" fmla="*/ 14 h 985"/>
                <a:gd name="T18" fmla="*/ 2 w 1193"/>
                <a:gd name="T19" fmla="*/ 11 h 985"/>
                <a:gd name="T20" fmla="*/ 3 w 1193"/>
                <a:gd name="T21" fmla="*/ 9 h 985"/>
                <a:gd name="T22" fmla="*/ 1 w 1193"/>
                <a:gd name="T23" fmla="*/ 8 h 985"/>
                <a:gd name="T24" fmla="*/ 0 w 1193"/>
                <a:gd name="T25" fmla="*/ 6 h 985"/>
                <a:gd name="T26" fmla="*/ 12 w 1193"/>
                <a:gd name="T27" fmla="*/ 1 h 985"/>
                <a:gd name="T28" fmla="*/ 14 w 1193"/>
                <a:gd name="T29" fmla="*/ 1 h 985"/>
                <a:gd name="T30" fmla="*/ 15 w 1193"/>
                <a:gd name="T31" fmla="*/ 2 h 985"/>
                <a:gd name="T32" fmla="*/ 19 w 1193"/>
                <a:gd name="T33" fmla="*/ 4 h 985"/>
                <a:gd name="T34" fmla="*/ 22 w 1193"/>
                <a:gd name="T35" fmla="*/ 4 h 985"/>
                <a:gd name="T36" fmla="*/ 22 w 1193"/>
                <a:gd name="T37" fmla="*/ 4 h 985"/>
                <a:gd name="T38" fmla="*/ 24 w 1193"/>
                <a:gd name="T39" fmla="*/ 5 h 985"/>
                <a:gd name="T40" fmla="*/ 26 w 1193"/>
                <a:gd name="T41" fmla="*/ 6 h 985"/>
                <a:gd name="T42" fmla="*/ 27 w 1193"/>
                <a:gd name="T43" fmla="*/ 3 h 985"/>
                <a:gd name="T44" fmla="*/ 29 w 1193"/>
                <a:gd name="T45" fmla="*/ 3 h 985"/>
                <a:gd name="T46" fmla="*/ 29 w 1193"/>
                <a:gd name="T47" fmla="*/ 5 h 985"/>
                <a:gd name="T48" fmla="*/ 29 w 1193"/>
                <a:gd name="T49" fmla="*/ 6 h 985"/>
                <a:gd name="T50" fmla="*/ 32 w 1193"/>
                <a:gd name="T51" fmla="*/ 5 h 985"/>
                <a:gd name="T52" fmla="*/ 31 w 1193"/>
                <a:gd name="T53" fmla="*/ 6 h 985"/>
                <a:gd name="T54" fmla="*/ 28 w 1193"/>
                <a:gd name="T55" fmla="*/ 7 h 985"/>
                <a:gd name="T56" fmla="*/ 26 w 1193"/>
                <a:gd name="T57" fmla="*/ 8 h 985"/>
                <a:gd name="T58" fmla="*/ 23 w 1193"/>
                <a:gd name="T59" fmla="*/ 9 h 985"/>
                <a:gd name="T60" fmla="*/ 23 w 1193"/>
                <a:gd name="T61" fmla="*/ 12 h 985"/>
                <a:gd name="T62" fmla="*/ 26 w 1193"/>
                <a:gd name="T63" fmla="*/ 13 h 985"/>
                <a:gd name="T64" fmla="*/ 27 w 1193"/>
                <a:gd name="T65" fmla="*/ 14 h 985"/>
                <a:gd name="T66" fmla="*/ 28 w 1193"/>
                <a:gd name="T67" fmla="*/ 15 h 985"/>
                <a:gd name="T68" fmla="*/ 29 w 1193"/>
                <a:gd name="T69" fmla="*/ 14 h 985"/>
                <a:gd name="T70" fmla="*/ 31 w 1193"/>
                <a:gd name="T71" fmla="*/ 12 h 985"/>
                <a:gd name="T72" fmla="*/ 31 w 1193"/>
                <a:gd name="T73" fmla="*/ 11 h 985"/>
                <a:gd name="T74" fmla="*/ 34 w 1193"/>
                <a:gd name="T75" fmla="*/ 10 h 985"/>
                <a:gd name="T76" fmla="*/ 34 w 1193"/>
                <a:gd name="T77" fmla="*/ 12 h 985"/>
                <a:gd name="T78" fmla="*/ 38 w 1193"/>
                <a:gd name="T79" fmla="*/ 13 h 985"/>
                <a:gd name="T80" fmla="*/ 40 w 1193"/>
                <a:gd name="T81" fmla="*/ 15 h 985"/>
                <a:gd name="T82" fmla="*/ 40 w 1193"/>
                <a:gd name="T83" fmla="*/ 16 h 985"/>
                <a:gd name="T84" fmla="*/ 38 w 1193"/>
                <a:gd name="T85" fmla="*/ 17 h 985"/>
                <a:gd name="T86" fmla="*/ 37 w 1193"/>
                <a:gd name="T87" fmla="*/ 17 h 985"/>
                <a:gd name="T88" fmla="*/ 34 w 1193"/>
                <a:gd name="T89" fmla="*/ 17 h 985"/>
                <a:gd name="T90" fmla="*/ 31 w 1193"/>
                <a:gd name="T91" fmla="*/ 18 h 985"/>
                <a:gd name="T92" fmla="*/ 34 w 1193"/>
                <a:gd name="T93" fmla="*/ 17 h 985"/>
                <a:gd name="T94" fmla="*/ 34 w 1193"/>
                <a:gd name="T95" fmla="*/ 17 h 985"/>
                <a:gd name="T96" fmla="*/ 34 w 1193"/>
                <a:gd name="T97" fmla="*/ 18 h 985"/>
                <a:gd name="T98" fmla="*/ 34 w 1193"/>
                <a:gd name="T99" fmla="*/ 19 h 985"/>
                <a:gd name="T100" fmla="*/ 34 w 1193"/>
                <a:gd name="T101" fmla="*/ 19 h 985"/>
                <a:gd name="T102" fmla="*/ 34 w 1193"/>
                <a:gd name="T103" fmla="*/ 19 h 985"/>
                <a:gd name="T104" fmla="*/ 33 w 1193"/>
                <a:gd name="T105" fmla="*/ 19 h 985"/>
                <a:gd name="T106" fmla="*/ 32 w 1193"/>
                <a:gd name="T107" fmla="*/ 18 h 985"/>
                <a:gd name="T108" fmla="*/ 30 w 1193"/>
                <a:gd name="T109" fmla="*/ 19 h 985"/>
                <a:gd name="T110" fmla="*/ 28 w 1193"/>
                <a:gd name="T111" fmla="*/ 19 h 985"/>
                <a:gd name="T112" fmla="*/ 26 w 1193"/>
                <a:gd name="T113" fmla="*/ 19 h 9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93" h="985">
                  <a:moveTo>
                    <a:pt x="765" y="939"/>
                  </a:moveTo>
                  <a:lnTo>
                    <a:pt x="765" y="954"/>
                  </a:lnTo>
                  <a:lnTo>
                    <a:pt x="765" y="969"/>
                  </a:lnTo>
                  <a:lnTo>
                    <a:pt x="751" y="969"/>
                  </a:lnTo>
                  <a:lnTo>
                    <a:pt x="736" y="969"/>
                  </a:lnTo>
                  <a:lnTo>
                    <a:pt x="692" y="984"/>
                  </a:lnTo>
                  <a:lnTo>
                    <a:pt x="706" y="954"/>
                  </a:lnTo>
                  <a:lnTo>
                    <a:pt x="721" y="954"/>
                  </a:lnTo>
                  <a:lnTo>
                    <a:pt x="736" y="939"/>
                  </a:lnTo>
                  <a:lnTo>
                    <a:pt x="736" y="908"/>
                  </a:lnTo>
                  <a:lnTo>
                    <a:pt x="736" y="923"/>
                  </a:lnTo>
                  <a:lnTo>
                    <a:pt x="765" y="923"/>
                  </a:lnTo>
                  <a:lnTo>
                    <a:pt x="751" y="893"/>
                  </a:lnTo>
                  <a:lnTo>
                    <a:pt x="736" y="878"/>
                  </a:lnTo>
                  <a:lnTo>
                    <a:pt x="706" y="878"/>
                  </a:lnTo>
                  <a:lnTo>
                    <a:pt x="706" y="833"/>
                  </a:lnTo>
                  <a:lnTo>
                    <a:pt x="692" y="833"/>
                  </a:lnTo>
                  <a:lnTo>
                    <a:pt x="692" y="802"/>
                  </a:lnTo>
                  <a:lnTo>
                    <a:pt x="648" y="802"/>
                  </a:lnTo>
                  <a:lnTo>
                    <a:pt x="633" y="802"/>
                  </a:lnTo>
                  <a:lnTo>
                    <a:pt x="618" y="817"/>
                  </a:lnTo>
                  <a:lnTo>
                    <a:pt x="530" y="787"/>
                  </a:lnTo>
                  <a:lnTo>
                    <a:pt x="500" y="787"/>
                  </a:lnTo>
                  <a:lnTo>
                    <a:pt x="368" y="757"/>
                  </a:lnTo>
                  <a:lnTo>
                    <a:pt x="221" y="742"/>
                  </a:lnTo>
                  <a:lnTo>
                    <a:pt x="118" y="712"/>
                  </a:lnTo>
                  <a:lnTo>
                    <a:pt x="103" y="696"/>
                  </a:lnTo>
                  <a:lnTo>
                    <a:pt x="59" y="651"/>
                  </a:lnTo>
                  <a:lnTo>
                    <a:pt x="74" y="606"/>
                  </a:lnTo>
                  <a:lnTo>
                    <a:pt x="59" y="545"/>
                  </a:lnTo>
                  <a:lnTo>
                    <a:pt x="88" y="500"/>
                  </a:lnTo>
                  <a:lnTo>
                    <a:pt x="88" y="484"/>
                  </a:lnTo>
                  <a:lnTo>
                    <a:pt x="74" y="454"/>
                  </a:lnTo>
                  <a:lnTo>
                    <a:pt x="74" y="394"/>
                  </a:lnTo>
                  <a:lnTo>
                    <a:pt x="59" y="363"/>
                  </a:lnTo>
                  <a:lnTo>
                    <a:pt x="29" y="363"/>
                  </a:lnTo>
                  <a:lnTo>
                    <a:pt x="15" y="318"/>
                  </a:lnTo>
                  <a:lnTo>
                    <a:pt x="0" y="318"/>
                  </a:lnTo>
                  <a:lnTo>
                    <a:pt x="0" y="303"/>
                  </a:lnTo>
                  <a:lnTo>
                    <a:pt x="206" y="0"/>
                  </a:lnTo>
                  <a:lnTo>
                    <a:pt x="280" y="45"/>
                  </a:lnTo>
                  <a:lnTo>
                    <a:pt x="338" y="45"/>
                  </a:lnTo>
                  <a:lnTo>
                    <a:pt x="353" y="45"/>
                  </a:lnTo>
                  <a:lnTo>
                    <a:pt x="368" y="61"/>
                  </a:lnTo>
                  <a:lnTo>
                    <a:pt x="397" y="45"/>
                  </a:lnTo>
                  <a:lnTo>
                    <a:pt x="412" y="76"/>
                  </a:lnTo>
                  <a:lnTo>
                    <a:pt x="427" y="91"/>
                  </a:lnTo>
                  <a:lnTo>
                    <a:pt x="456" y="91"/>
                  </a:lnTo>
                  <a:lnTo>
                    <a:pt x="530" y="167"/>
                  </a:lnTo>
                  <a:lnTo>
                    <a:pt x="515" y="167"/>
                  </a:lnTo>
                  <a:lnTo>
                    <a:pt x="559" y="197"/>
                  </a:lnTo>
                  <a:lnTo>
                    <a:pt x="574" y="242"/>
                  </a:lnTo>
                  <a:lnTo>
                    <a:pt x="589" y="212"/>
                  </a:lnTo>
                  <a:lnTo>
                    <a:pt x="633" y="197"/>
                  </a:lnTo>
                  <a:lnTo>
                    <a:pt x="603" y="182"/>
                  </a:lnTo>
                  <a:lnTo>
                    <a:pt x="648" y="182"/>
                  </a:lnTo>
                  <a:lnTo>
                    <a:pt x="648" y="197"/>
                  </a:lnTo>
                  <a:lnTo>
                    <a:pt x="692" y="242"/>
                  </a:lnTo>
                  <a:lnTo>
                    <a:pt x="692" y="227"/>
                  </a:lnTo>
                  <a:lnTo>
                    <a:pt x="706" y="242"/>
                  </a:lnTo>
                  <a:lnTo>
                    <a:pt x="736" y="227"/>
                  </a:lnTo>
                  <a:lnTo>
                    <a:pt x="736" y="288"/>
                  </a:lnTo>
                  <a:lnTo>
                    <a:pt x="751" y="288"/>
                  </a:lnTo>
                  <a:lnTo>
                    <a:pt x="751" y="257"/>
                  </a:lnTo>
                  <a:lnTo>
                    <a:pt x="795" y="242"/>
                  </a:lnTo>
                  <a:lnTo>
                    <a:pt x="795" y="167"/>
                  </a:lnTo>
                  <a:lnTo>
                    <a:pt x="839" y="121"/>
                  </a:lnTo>
                  <a:lnTo>
                    <a:pt x="854" y="151"/>
                  </a:lnTo>
                  <a:lnTo>
                    <a:pt x="854" y="167"/>
                  </a:lnTo>
                  <a:lnTo>
                    <a:pt x="854" y="197"/>
                  </a:lnTo>
                  <a:lnTo>
                    <a:pt x="839" y="197"/>
                  </a:lnTo>
                  <a:lnTo>
                    <a:pt x="854" y="227"/>
                  </a:lnTo>
                  <a:lnTo>
                    <a:pt x="868" y="227"/>
                  </a:lnTo>
                  <a:lnTo>
                    <a:pt x="868" y="242"/>
                  </a:lnTo>
                  <a:lnTo>
                    <a:pt x="854" y="272"/>
                  </a:lnTo>
                  <a:lnTo>
                    <a:pt x="868" y="288"/>
                  </a:lnTo>
                  <a:lnTo>
                    <a:pt x="912" y="257"/>
                  </a:lnTo>
                  <a:lnTo>
                    <a:pt x="927" y="227"/>
                  </a:lnTo>
                  <a:lnTo>
                    <a:pt x="957" y="257"/>
                  </a:lnTo>
                  <a:lnTo>
                    <a:pt x="927" y="318"/>
                  </a:lnTo>
                  <a:lnTo>
                    <a:pt x="898" y="318"/>
                  </a:lnTo>
                  <a:lnTo>
                    <a:pt x="854" y="318"/>
                  </a:lnTo>
                  <a:lnTo>
                    <a:pt x="868" y="333"/>
                  </a:lnTo>
                  <a:lnTo>
                    <a:pt x="824" y="348"/>
                  </a:lnTo>
                  <a:lnTo>
                    <a:pt x="809" y="378"/>
                  </a:lnTo>
                  <a:lnTo>
                    <a:pt x="765" y="378"/>
                  </a:lnTo>
                  <a:lnTo>
                    <a:pt x="751" y="409"/>
                  </a:lnTo>
                  <a:lnTo>
                    <a:pt x="736" y="409"/>
                  </a:lnTo>
                  <a:lnTo>
                    <a:pt x="706" y="424"/>
                  </a:lnTo>
                  <a:lnTo>
                    <a:pt x="662" y="469"/>
                  </a:lnTo>
                  <a:lnTo>
                    <a:pt x="648" y="515"/>
                  </a:lnTo>
                  <a:lnTo>
                    <a:pt x="662" y="530"/>
                  </a:lnTo>
                  <a:lnTo>
                    <a:pt x="662" y="575"/>
                  </a:lnTo>
                  <a:lnTo>
                    <a:pt x="692" y="575"/>
                  </a:lnTo>
                  <a:lnTo>
                    <a:pt x="751" y="636"/>
                  </a:lnTo>
                  <a:lnTo>
                    <a:pt x="765" y="636"/>
                  </a:lnTo>
                  <a:lnTo>
                    <a:pt x="795" y="666"/>
                  </a:lnTo>
                  <a:lnTo>
                    <a:pt x="780" y="681"/>
                  </a:lnTo>
                  <a:lnTo>
                    <a:pt x="795" y="696"/>
                  </a:lnTo>
                  <a:lnTo>
                    <a:pt x="765" y="712"/>
                  </a:lnTo>
                  <a:lnTo>
                    <a:pt x="795" y="757"/>
                  </a:lnTo>
                  <a:lnTo>
                    <a:pt x="809" y="757"/>
                  </a:lnTo>
                  <a:lnTo>
                    <a:pt x="824" y="757"/>
                  </a:lnTo>
                  <a:lnTo>
                    <a:pt x="839" y="727"/>
                  </a:lnTo>
                  <a:lnTo>
                    <a:pt x="854" y="696"/>
                  </a:lnTo>
                  <a:lnTo>
                    <a:pt x="839" y="681"/>
                  </a:lnTo>
                  <a:lnTo>
                    <a:pt x="883" y="651"/>
                  </a:lnTo>
                  <a:lnTo>
                    <a:pt x="898" y="590"/>
                  </a:lnTo>
                  <a:lnTo>
                    <a:pt x="868" y="575"/>
                  </a:lnTo>
                  <a:lnTo>
                    <a:pt x="883" y="560"/>
                  </a:lnTo>
                  <a:lnTo>
                    <a:pt x="898" y="560"/>
                  </a:lnTo>
                  <a:lnTo>
                    <a:pt x="927" y="454"/>
                  </a:lnTo>
                  <a:lnTo>
                    <a:pt x="957" y="454"/>
                  </a:lnTo>
                  <a:lnTo>
                    <a:pt x="1001" y="484"/>
                  </a:lnTo>
                  <a:lnTo>
                    <a:pt x="1015" y="530"/>
                  </a:lnTo>
                  <a:lnTo>
                    <a:pt x="1030" y="530"/>
                  </a:lnTo>
                  <a:lnTo>
                    <a:pt x="1015" y="590"/>
                  </a:lnTo>
                  <a:lnTo>
                    <a:pt x="1060" y="606"/>
                  </a:lnTo>
                  <a:lnTo>
                    <a:pt x="1104" y="575"/>
                  </a:lnTo>
                  <a:lnTo>
                    <a:pt x="1118" y="651"/>
                  </a:lnTo>
                  <a:lnTo>
                    <a:pt x="1118" y="666"/>
                  </a:lnTo>
                  <a:lnTo>
                    <a:pt x="1118" y="681"/>
                  </a:lnTo>
                  <a:lnTo>
                    <a:pt x="1163" y="712"/>
                  </a:lnTo>
                  <a:lnTo>
                    <a:pt x="1163" y="727"/>
                  </a:lnTo>
                  <a:lnTo>
                    <a:pt x="1192" y="742"/>
                  </a:lnTo>
                  <a:lnTo>
                    <a:pt x="1177" y="787"/>
                  </a:lnTo>
                  <a:lnTo>
                    <a:pt x="1163" y="802"/>
                  </a:lnTo>
                  <a:lnTo>
                    <a:pt x="1133" y="802"/>
                  </a:lnTo>
                  <a:lnTo>
                    <a:pt x="1118" y="833"/>
                  </a:lnTo>
                  <a:lnTo>
                    <a:pt x="1089" y="833"/>
                  </a:lnTo>
                  <a:lnTo>
                    <a:pt x="1074" y="833"/>
                  </a:lnTo>
                  <a:lnTo>
                    <a:pt x="1089" y="833"/>
                  </a:lnTo>
                  <a:lnTo>
                    <a:pt x="1074" y="833"/>
                  </a:lnTo>
                  <a:lnTo>
                    <a:pt x="1030" y="817"/>
                  </a:lnTo>
                  <a:lnTo>
                    <a:pt x="986" y="833"/>
                  </a:lnTo>
                  <a:lnTo>
                    <a:pt x="971" y="833"/>
                  </a:lnTo>
                  <a:lnTo>
                    <a:pt x="927" y="878"/>
                  </a:lnTo>
                  <a:lnTo>
                    <a:pt x="898" y="893"/>
                  </a:lnTo>
                  <a:lnTo>
                    <a:pt x="927" y="878"/>
                  </a:lnTo>
                  <a:lnTo>
                    <a:pt x="971" y="848"/>
                  </a:lnTo>
                  <a:lnTo>
                    <a:pt x="986" y="848"/>
                  </a:lnTo>
                  <a:lnTo>
                    <a:pt x="1015" y="833"/>
                  </a:lnTo>
                  <a:lnTo>
                    <a:pt x="1030" y="848"/>
                  </a:lnTo>
                  <a:lnTo>
                    <a:pt x="1015" y="863"/>
                  </a:lnTo>
                  <a:lnTo>
                    <a:pt x="1001" y="863"/>
                  </a:lnTo>
                  <a:lnTo>
                    <a:pt x="1001" y="878"/>
                  </a:lnTo>
                  <a:lnTo>
                    <a:pt x="1015" y="878"/>
                  </a:lnTo>
                  <a:lnTo>
                    <a:pt x="1001" y="893"/>
                  </a:lnTo>
                  <a:lnTo>
                    <a:pt x="1015" y="908"/>
                  </a:lnTo>
                  <a:lnTo>
                    <a:pt x="1015" y="923"/>
                  </a:lnTo>
                  <a:lnTo>
                    <a:pt x="1060" y="923"/>
                  </a:lnTo>
                  <a:lnTo>
                    <a:pt x="1060" y="939"/>
                  </a:lnTo>
                  <a:lnTo>
                    <a:pt x="1015" y="954"/>
                  </a:lnTo>
                  <a:lnTo>
                    <a:pt x="986" y="984"/>
                  </a:lnTo>
                  <a:lnTo>
                    <a:pt x="986" y="969"/>
                  </a:lnTo>
                  <a:lnTo>
                    <a:pt x="1015" y="939"/>
                  </a:lnTo>
                  <a:lnTo>
                    <a:pt x="1001" y="923"/>
                  </a:lnTo>
                  <a:lnTo>
                    <a:pt x="971" y="939"/>
                  </a:lnTo>
                  <a:lnTo>
                    <a:pt x="957" y="908"/>
                  </a:lnTo>
                  <a:lnTo>
                    <a:pt x="957" y="893"/>
                  </a:lnTo>
                  <a:lnTo>
                    <a:pt x="942" y="878"/>
                  </a:lnTo>
                  <a:lnTo>
                    <a:pt x="942" y="893"/>
                  </a:lnTo>
                  <a:lnTo>
                    <a:pt x="927" y="908"/>
                  </a:lnTo>
                  <a:lnTo>
                    <a:pt x="898" y="939"/>
                  </a:lnTo>
                  <a:lnTo>
                    <a:pt x="883" y="923"/>
                  </a:lnTo>
                  <a:lnTo>
                    <a:pt x="868" y="939"/>
                  </a:lnTo>
                  <a:lnTo>
                    <a:pt x="854" y="923"/>
                  </a:lnTo>
                  <a:lnTo>
                    <a:pt x="824" y="939"/>
                  </a:lnTo>
                  <a:lnTo>
                    <a:pt x="809" y="939"/>
                  </a:lnTo>
                  <a:lnTo>
                    <a:pt x="780" y="939"/>
                  </a:lnTo>
                  <a:lnTo>
                    <a:pt x="765" y="939"/>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23" name="Freeform 404"/>
            <p:cNvSpPr>
              <a:spLocks/>
            </p:cNvSpPr>
            <p:nvPr/>
          </p:nvSpPr>
          <p:spPr bwMode="auto">
            <a:xfrm>
              <a:off x="6137" y="1005"/>
              <a:ext cx="519" cy="378"/>
            </a:xfrm>
            <a:custGeom>
              <a:avLst/>
              <a:gdLst>
                <a:gd name="T0" fmla="*/ 26 w 1208"/>
                <a:gd name="T1" fmla="*/ 20 h 1000"/>
                <a:gd name="T2" fmla="*/ 24 w 1208"/>
                <a:gd name="T3" fmla="*/ 20 h 1000"/>
                <a:gd name="T4" fmla="*/ 25 w 1208"/>
                <a:gd name="T5" fmla="*/ 19 h 1000"/>
                <a:gd name="T6" fmla="*/ 26 w 1208"/>
                <a:gd name="T7" fmla="*/ 19 h 1000"/>
                <a:gd name="T8" fmla="*/ 24 w 1208"/>
                <a:gd name="T9" fmla="*/ 18 h 1000"/>
                <a:gd name="T10" fmla="*/ 24 w 1208"/>
                <a:gd name="T11" fmla="*/ 17 h 1000"/>
                <a:gd name="T12" fmla="*/ 21 w 1208"/>
                <a:gd name="T13" fmla="*/ 17 h 1000"/>
                <a:gd name="T14" fmla="*/ 13 w 1208"/>
                <a:gd name="T15" fmla="*/ 16 h 1000"/>
                <a:gd name="T16" fmla="*/ 3 w 1208"/>
                <a:gd name="T17" fmla="*/ 14 h 1000"/>
                <a:gd name="T18" fmla="*/ 2 w 1208"/>
                <a:gd name="T19" fmla="*/ 11 h 1000"/>
                <a:gd name="T20" fmla="*/ 3 w 1208"/>
                <a:gd name="T21" fmla="*/ 9 h 1000"/>
                <a:gd name="T22" fmla="*/ 1 w 1208"/>
                <a:gd name="T23" fmla="*/ 8 h 1000"/>
                <a:gd name="T24" fmla="*/ 0 w 1208"/>
                <a:gd name="T25" fmla="*/ 6 h 1000"/>
                <a:gd name="T26" fmla="*/ 12 w 1208"/>
                <a:gd name="T27" fmla="*/ 1 h 1000"/>
                <a:gd name="T28" fmla="*/ 14 w 1208"/>
                <a:gd name="T29" fmla="*/ 1 h 1000"/>
                <a:gd name="T30" fmla="*/ 16 w 1208"/>
                <a:gd name="T31" fmla="*/ 2 h 1000"/>
                <a:gd name="T32" fmla="*/ 19 w 1208"/>
                <a:gd name="T33" fmla="*/ 4 h 1000"/>
                <a:gd name="T34" fmla="*/ 22 w 1208"/>
                <a:gd name="T35" fmla="*/ 4 h 1000"/>
                <a:gd name="T36" fmla="*/ 22 w 1208"/>
                <a:gd name="T37" fmla="*/ 4 h 1000"/>
                <a:gd name="T38" fmla="*/ 24 w 1208"/>
                <a:gd name="T39" fmla="*/ 5 h 1000"/>
                <a:gd name="T40" fmla="*/ 26 w 1208"/>
                <a:gd name="T41" fmla="*/ 6 h 1000"/>
                <a:gd name="T42" fmla="*/ 27 w 1208"/>
                <a:gd name="T43" fmla="*/ 3 h 1000"/>
                <a:gd name="T44" fmla="*/ 29 w 1208"/>
                <a:gd name="T45" fmla="*/ 3 h 1000"/>
                <a:gd name="T46" fmla="*/ 29 w 1208"/>
                <a:gd name="T47" fmla="*/ 5 h 1000"/>
                <a:gd name="T48" fmla="*/ 29 w 1208"/>
                <a:gd name="T49" fmla="*/ 6 h 1000"/>
                <a:gd name="T50" fmla="*/ 32 w 1208"/>
                <a:gd name="T51" fmla="*/ 5 h 1000"/>
                <a:gd name="T52" fmla="*/ 31 w 1208"/>
                <a:gd name="T53" fmla="*/ 6 h 1000"/>
                <a:gd name="T54" fmla="*/ 28 w 1208"/>
                <a:gd name="T55" fmla="*/ 7 h 1000"/>
                <a:gd name="T56" fmla="*/ 26 w 1208"/>
                <a:gd name="T57" fmla="*/ 8 h 1000"/>
                <a:gd name="T58" fmla="*/ 23 w 1208"/>
                <a:gd name="T59" fmla="*/ 10 h 1000"/>
                <a:gd name="T60" fmla="*/ 23 w 1208"/>
                <a:gd name="T61" fmla="*/ 12 h 1000"/>
                <a:gd name="T62" fmla="*/ 26 w 1208"/>
                <a:gd name="T63" fmla="*/ 13 h 1000"/>
                <a:gd name="T64" fmla="*/ 27 w 1208"/>
                <a:gd name="T65" fmla="*/ 14 h 1000"/>
                <a:gd name="T66" fmla="*/ 28 w 1208"/>
                <a:gd name="T67" fmla="*/ 16 h 1000"/>
                <a:gd name="T68" fmla="*/ 29 w 1208"/>
                <a:gd name="T69" fmla="*/ 14 h 1000"/>
                <a:gd name="T70" fmla="*/ 31 w 1208"/>
                <a:gd name="T71" fmla="*/ 12 h 1000"/>
                <a:gd name="T72" fmla="*/ 31 w 1208"/>
                <a:gd name="T73" fmla="*/ 12 h 1000"/>
                <a:gd name="T74" fmla="*/ 34 w 1208"/>
                <a:gd name="T75" fmla="*/ 10 h 1000"/>
                <a:gd name="T76" fmla="*/ 35 w 1208"/>
                <a:gd name="T77" fmla="*/ 12 h 1000"/>
                <a:gd name="T78" fmla="*/ 39 w 1208"/>
                <a:gd name="T79" fmla="*/ 14 h 1000"/>
                <a:gd name="T80" fmla="*/ 40 w 1208"/>
                <a:gd name="T81" fmla="*/ 15 h 1000"/>
                <a:gd name="T82" fmla="*/ 41 w 1208"/>
                <a:gd name="T83" fmla="*/ 16 h 1000"/>
                <a:gd name="T84" fmla="*/ 39 w 1208"/>
                <a:gd name="T85" fmla="*/ 17 h 1000"/>
                <a:gd name="T86" fmla="*/ 34 w 1208"/>
                <a:gd name="T87" fmla="*/ 17 h 1000"/>
                <a:gd name="T88" fmla="*/ 31 w 1208"/>
                <a:gd name="T89" fmla="*/ 19 h 1000"/>
                <a:gd name="T90" fmla="*/ 34 w 1208"/>
                <a:gd name="T91" fmla="*/ 17 h 1000"/>
                <a:gd name="T92" fmla="*/ 35 w 1208"/>
                <a:gd name="T93" fmla="*/ 18 h 1000"/>
                <a:gd name="T94" fmla="*/ 35 w 1208"/>
                <a:gd name="T95" fmla="*/ 18 h 1000"/>
                <a:gd name="T96" fmla="*/ 35 w 1208"/>
                <a:gd name="T97" fmla="*/ 19 h 1000"/>
                <a:gd name="T98" fmla="*/ 35 w 1208"/>
                <a:gd name="T99" fmla="*/ 20 h 1000"/>
                <a:gd name="T100" fmla="*/ 35 w 1208"/>
                <a:gd name="T101" fmla="*/ 19 h 1000"/>
                <a:gd name="T102" fmla="*/ 33 w 1208"/>
                <a:gd name="T103" fmla="*/ 19 h 1000"/>
                <a:gd name="T104" fmla="*/ 33 w 1208"/>
                <a:gd name="T105" fmla="*/ 19 h 1000"/>
                <a:gd name="T106" fmla="*/ 31 w 1208"/>
                <a:gd name="T107" fmla="*/ 19 h 1000"/>
                <a:gd name="T108" fmla="*/ 28 w 1208"/>
                <a:gd name="T109" fmla="*/ 19 h 1000"/>
                <a:gd name="T110" fmla="*/ 26 w 1208"/>
                <a:gd name="T111" fmla="*/ 19 h 1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08" h="1000">
                  <a:moveTo>
                    <a:pt x="775" y="953"/>
                  </a:moveTo>
                  <a:lnTo>
                    <a:pt x="775" y="968"/>
                  </a:lnTo>
                  <a:lnTo>
                    <a:pt x="775" y="984"/>
                  </a:lnTo>
                  <a:lnTo>
                    <a:pt x="760" y="984"/>
                  </a:lnTo>
                  <a:lnTo>
                    <a:pt x="745" y="984"/>
                  </a:lnTo>
                  <a:lnTo>
                    <a:pt x="700" y="999"/>
                  </a:lnTo>
                  <a:lnTo>
                    <a:pt x="715" y="968"/>
                  </a:lnTo>
                  <a:lnTo>
                    <a:pt x="730" y="968"/>
                  </a:lnTo>
                  <a:lnTo>
                    <a:pt x="745" y="953"/>
                  </a:lnTo>
                  <a:lnTo>
                    <a:pt x="745" y="922"/>
                  </a:lnTo>
                  <a:lnTo>
                    <a:pt x="745" y="938"/>
                  </a:lnTo>
                  <a:lnTo>
                    <a:pt x="775" y="938"/>
                  </a:lnTo>
                  <a:lnTo>
                    <a:pt x="760" y="907"/>
                  </a:lnTo>
                  <a:lnTo>
                    <a:pt x="745" y="891"/>
                  </a:lnTo>
                  <a:lnTo>
                    <a:pt x="715" y="891"/>
                  </a:lnTo>
                  <a:lnTo>
                    <a:pt x="715" y="845"/>
                  </a:lnTo>
                  <a:lnTo>
                    <a:pt x="700" y="845"/>
                  </a:lnTo>
                  <a:lnTo>
                    <a:pt x="700" y="815"/>
                  </a:lnTo>
                  <a:lnTo>
                    <a:pt x="656" y="815"/>
                  </a:lnTo>
                  <a:lnTo>
                    <a:pt x="641" y="815"/>
                  </a:lnTo>
                  <a:lnTo>
                    <a:pt x="626" y="830"/>
                  </a:lnTo>
                  <a:lnTo>
                    <a:pt x="536" y="799"/>
                  </a:lnTo>
                  <a:lnTo>
                    <a:pt x="507" y="799"/>
                  </a:lnTo>
                  <a:lnTo>
                    <a:pt x="373" y="768"/>
                  </a:lnTo>
                  <a:lnTo>
                    <a:pt x="224" y="753"/>
                  </a:lnTo>
                  <a:lnTo>
                    <a:pt x="119" y="722"/>
                  </a:lnTo>
                  <a:lnTo>
                    <a:pt x="104" y="707"/>
                  </a:lnTo>
                  <a:lnTo>
                    <a:pt x="60" y="661"/>
                  </a:lnTo>
                  <a:lnTo>
                    <a:pt x="75" y="615"/>
                  </a:lnTo>
                  <a:lnTo>
                    <a:pt x="60" y="553"/>
                  </a:lnTo>
                  <a:lnTo>
                    <a:pt x="89" y="507"/>
                  </a:lnTo>
                  <a:lnTo>
                    <a:pt x="89" y="492"/>
                  </a:lnTo>
                  <a:lnTo>
                    <a:pt x="75" y="461"/>
                  </a:lnTo>
                  <a:lnTo>
                    <a:pt x="75" y="400"/>
                  </a:lnTo>
                  <a:lnTo>
                    <a:pt x="60" y="369"/>
                  </a:lnTo>
                  <a:lnTo>
                    <a:pt x="30" y="369"/>
                  </a:lnTo>
                  <a:lnTo>
                    <a:pt x="15" y="323"/>
                  </a:lnTo>
                  <a:lnTo>
                    <a:pt x="0" y="323"/>
                  </a:lnTo>
                  <a:lnTo>
                    <a:pt x="0" y="307"/>
                  </a:lnTo>
                  <a:lnTo>
                    <a:pt x="209" y="0"/>
                  </a:lnTo>
                  <a:lnTo>
                    <a:pt x="283" y="46"/>
                  </a:lnTo>
                  <a:lnTo>
                    <a:pt x="343" y="46"/>
                  </a:lnTo>
                  <a:lnTo>
                    <a:pt x="358" y="46"/>
                  </a:lnTo>
                  <a:lnTo>
                    <a:pt x="373" y="61"/>
                  </a:lnTo>
                  <a:lnTo>
                    <a:pt x="402" y="46"/>
                  </a:lnTo>
                  <a:lnTo>
                    <a:pt x="417" y="77"/>
                  </a:lnTo>
                  <a:lnTo>
                    <a:pt x="432" y="92"/>
                  </a:lnTo>
                  <a:lnTo>
                    <a:pt x="462" y="92"/>
                  </a:lnTo>
                  <a:lnTo>
                    <a:pt x="536" y="169"/>
                  </a:lnTo>
                  <a:lnTo>
                    <a:pt x="522" y="169"/>
                  </a:lnTo>
                  <a:lnTo>
                    <a:pt x="566" y="200"/>
                  </a:lnTo>
                  <a:lnTo>
                    <a:pt x="581" y="246"/>
                  </a:lnTo>
                  <a:lnTo>
                    <a:pt x="596" y="215"/>
                  </a:lnTo>
                  <a:lnTo>
                    <a:pt x="641" y="200"/>
                  </a:lnTo>
                  <a:lnTo>
                    <a:pt x="611" y="184"/>
                  </a:lnTo>
                  <a:lnTo>
                    <a:pt x="656" y="184"/>
                  </a:lnTo>
                  <a:lnTo>
                    <a:pt x="656" y="200"/>
                  </a:lnTo>
                  <a:lnTo>
                    <a:pt x="700" y="246"/>
                  </a:lnTo>
                  <a:lnTo>
                    <a:pt x="700" y="231"/>
                  </a:lnTo>
                  <a:lnTo>
                    <a:pt x="715" y="246"/>
                  </a:lnTo>
                  <a:lnTo>
                    <a:pt x="745" y="231"/>
                  </a:lnTo>
                  <a:lnTo>
                    <a:pt x="745" y="292"/>
                  </a:lnTo>
                  <a:lnTo>
                    <a:pt x="760" y="292"/>
                  </a:lnTo>
                  <a:lnTo>
                    <a:pt x="760" y="261"/>
                  </a:lnTo>
                  <a:lnTo>
                    <a:pt x="805" y="246"/>
                  </a:lnTo>
                  <a:lnTo>
                    <a:pt x="805" y="169"/>
                  </a:lnTo>
                  <a:lnTo>
                    <a:pt x="849" y="123"/>
                  </a:lnTo>
                  <a:lnTo>
                    <a:pt x="864" y="154"/>
                  </a:lnTo>
                  <a:lnTo>
                    <a:pt x="864" y="169"/>
                  </a:lnTo>
                  <a:lnTo>
                    <a:pt x="864" y="200"/>
                  </a:lnTo>
                  <a:lnTo>
                    <a:pt x="849" y="200"/>
                  </a:lnTo>
                  <a:lnTo>
                    <a:pt x="864" y="231"/>
                  </a:lnTo>
                  <a:lnTo>
                    <a:pt x="879" y="231"/>
                  </a:lnTo>
                  <a:lnTo>
                    <a:pt x="879" y="246"/>
                  </a:lnTo>
                  <a:lnTo>
                    <a:pt x="864" y="277"/>
                  </a:lnTo>
                  <a:lnTo>
                    <a:pt x="879" y="292"/>
                  </a:lnTo>
                  <a:lnTo>
                    <a:pt x="924" y="261"/>
                  </a:lnTo>
                  <a:lnTo>
                    <a:pt x="939" y="231"/>
                  </a:lnTo>
                  <a:lnTo>
                    <a:pt x="969" y="261"/>
                  </a:lnTo>
                  <a:lnTo>
                    <a:pt x="939" y="323"/>
                  </a:lnTo>
                  <a:lnTo>
                    <a:pt x="909" y="323"/>
                  </a:lnTo>
                  <a:lnTo>
                    <a:pt x="864" y="323"/>
                  </a:lnTo>
                  <a:lnTo>
                    <a:pt x="879" y="338"/>
                  </a:lnTo>
                  <a:lnTo>
                    <a:pt x="834" y="353"/>
                  </a:lnTo>
                  <a:lnTo>
                    <a:pt x="820" y="384"/>
                  </a:lnTo>
                  <a:lnTo>
                    <a:pt x="775" y="384"/>
                  </a:lnTo>
                  <a:lnTo>
                    <a:pt x="760" y="415"/>
                  </a:lnTo>
                  <a:lnTo>
                    <a:pt x="745" y="415"/>
                  </a:lnTo>
                  <a:lnTo>
                    <a:pt x="715" y="430"/>
                  </a:lnTo>
                  <a:lnTo>
                    <a:pt x="671" y="476"/>
                  </a:lnTo>
                  <a:lnTo>
                    <a:pt x="656" y="523"/>
                  </a:lnTo>
                  <a:lnTo>
                    <a:pt x="671" y="538"/>
                  </a:lnTo>
                  <a:lnTo>
                    <a:pt x="671" y="584"/>
                  </a:lnTo>
                  <a:lnTo>
                    <a:pt x="700" y="584"/>
                  </a:lnTo>
                  <a:lnTo>
                    <a:pt x="760" y="646"/>
                  </a:lnTo>
                  <a:lnTo>
                    <a:pt x="775" y="646"/>
                  </a:lnTo>
                  <a:lnTo>
                    <a:pt x="805" y="676"/>
                  </a:lnTo>
                  <a:lnTo>
                    <a:pt x="790" y="692"/>
                  </a:lnTo>
                  <a:lnTo>
                    <a:pt x="805" y="707"/>
                  </a:lnTo>
                  <a:lnTo>
                    <a:pt x="775" y="722"/>
                  </a:lnTo>
                  <a:lnTo>
                    <a:pt x="805" y="768"/>
                  </a:lnTo>
                  <a:lnTo>
                    <a:pt x="820" y="768"/>
                  </a:lnTo>
                  <a:lnTo>
                    <a:pt x="834" y="768"/>
                  </a:lnTo>
                  <a:lnTo>
                    <a:pt x="849" y="738"/>
                  </a:lnTo>
                  <a:lnTo>
                    <a:pt x="864" y="707"/>
                  </a:lnTo>
                  <a:lnTo>
                    <a:pt x="849" y="692"/>
                  </a:lnTo>
                  <a:lnTo>
                    <a:pt x="894" y="661"/>
                  </a:lnTo>
                  <a:lnTo>
                    <a:pt x="909" y="599"/>
                  </a:lnTo>
                  <a:lnTo>
                    <a:pt x="879" y="584"/>
                  </a:lnTo>
                  <a:lnTo>
                    <a:pt x="894" y="569"/>
                  </a:lnTo>
                  <a:lnTo>
                    <a:pt x="909" y="569"/>
                  </a:lnTo>
                  <a:lnTo>
                    <a:pt x="939" y="461"/>
                  </a:lnTo>
                  <a:lnTo>
                    <a:pt x="969" y="461"/>
                  </a:lnTo>
                  <a:lnTo>
                    <a:pt x="1013" y="492"/>
                  </a:lnTo>
                  <a:lnTo>
                    <a:pt x="1028" y="538"/>
                  </a:lnTo>
                  <a:lnTo>
                    <a:pt x="1043" y="538"/>
                  </a:lnTo>
                  <a:lnTo>
                    <a:pt x="1028" y="599"/>
                  </a:lnTo>
                  <a:lnTo>
                    <a:pt x="1073" y="615"/>
                  </a:lnTo>
                  <a:lnTo>
                    <a:pt x="1118" y="584"/>
                  </a:lnTo>
                  <a:lnTo>
                    <a:pt x="1132" y="661"/>
                  </a:lnTo>
                  <a:lnTo>
                    <a:pt x="1132" y="676"/>
                  </a:lnTo>
                  <a:lnTo>
                    <a:pt x="1132" y="692"/>
                  </a:lnTo>
                  <a:lnTo>
                    <a:pt x="1177" y="722"/>
                  </a:lnTo>
                  <a:lnTo>
                    <a:pt x="1177" y="738"/>
                  </a:lnTo>
                  <a:lnTo>
                    <a:pt x="1207" y="753"/>
                  </a:lnTo>
                  <a:lnTo>
                    <a:pt x="1192" y="799"/>
                  </a:lnTo>
                  <a:lnTo>
                    <a:pt x="1177" y="815"/>
                  </a:lnTo>
                  <a:lnTo>
                    <a:pt x="1147" y="815"/>
                  </a:lnTo>
                  <a:lnTo>
                    <a:pt x="1132" y="845"/>
                  </a:lnTo>
                  <a:lnTo>
                    <a:pt x="1088" y="845"/>
                  </a:lnTo>
                  <a:lnTo>
                    <a:pt x="1043" y="830"/>
                  </a:lnTo>
                  <a:lnTo>
                    <a:pt x="998" y="845"/>
                  </a:lnTo>
                  <a:lnTo>
                    <a:pt x="983" y="845"/>
                  </a:lnTo>
                  <a:lnTo>
                    <a:pt x="939" y="891"/>
                  </a:lnTo>
                  <a:lnTo>
                    <a:pt x="909" y="907"/>
                  </a:lnTo>
                  <a:lnTo>
                    <a:pt x="939" y="891"/>
                  </a:lnTo>
                  <a:lnTo>
                    <a:pt x="983" y="861"/>
                  </a:lnTo>
                  <a:lnTo>
                    <a:pt x="998" y="861"/>
                  </a:lnTo>
                  <a:lnTo>
                    <a:pt x="1028" y="845"/>
                  </a:lnTo>
                  <a:lnTo>
                    <a:pt x="1043" y="861"/>
                  </a:lnTo>
                  <a:lnTo>
                    <a:pt x="1028" y="876"/>
                  </a:lnTo>
                  <a:lnTo>
                    <a:pt x="1013" y="876"/>
                  </a:lnTo>
                  <a:lnTo>
                    <a:pt x="1013" y="891"/>
                  </a:lnTo>
                  <a:lnTo>
                    <a:pt x="1028" y="891"/>
                  </a:lnTo>
                  <a:lnTo>
                    <a:pt x="1013" y="907"/>
                  </a:lnTo>
                  <a:lnTo>
                    <a:pt x="1028" y="922"/>
                  </a:lnTo>
                  <a:lnTo>
                    <a:pt x="1028" y="938"/>
                  </a:lnTo>
                  <a:lnTo>
                    <a:pt x="1073" y="938"/>
                  </a:lnTo>
                  <a:lnTo>
                    <a:pt x="1073" y="953"/>
                  </a:lnTo>
                  <a:lnTo>
                    <a:pt x="1028" y="968"/>
                  </a:lnTo>
                  <a:lnTo>
                    <a:pt x="998" y="999"/>
                  </a:lnTo>
                  <a:lnTo>
                    <a:pt x="998" y="984"/>
                  </a:lnTo>
                  <a:lnTo>
                    <a:pt x="1028" y="953"/>
                  </a:lnTo>
                  <a:lnTo>
                    <a:pt x="1013" y="938"/>
                  </a:lnTo>
                  <a:lnTo>
                    <a:pt x="983" y="953"/>
                  </a:lnTo>
                  <a:lnTo>
                    <a:pt x="969" y="922"/>
                  </a:lnTo>
                  <a:lnTo>
                    <a:pt x="969" y="907"/>
                  </a:lnTo>
                  <a:lnTo>
                    <a:pt x="954" y="891"/>
                  </a:lnTo>
                  <a:lnTo>
                    <a:pt x="954" y="907"/>
                  </a:lnTo>
                  <a:lnTo>
                    <a:pt x="939" y="922"/>
                  </a:lnTo>
                  <a:lnTo>
                    <a:pt x="909" y="953"/>
                  </a:lnTo>
                  <a:lnTo>
                    <a:pt x="894" y="938"/>
                  </a:lnTo>
                  <a:lnTo>
                    <a:pt x="879" y="953"/>
                  </a:lnTo>
                  <a:lnTo>
                    <a:pt x="864" y="938"/>
                  </a:lnTo>
                  <a:lnTo>
                    <a:pt x="834" y="953"/>
                  </a:lnTo>
                  <a:lnTo>
                    <a:pt x="820" y="953"/>
                  </a:lnTo>
                  <a:lnTo>
                    <a:pt x="790" y="953"/>
                  </a:lnTo>
                  <a:lnTo>
                    <a:pt x="775" y="953"/>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24" name="Line 405"/>
            <p:cNvSpPr>
              <a:spLocks noChangeShapeType="1"/>
            </p:cNvSpPr>
            <p:nvPr/>
          </p:nvSpPr>
          <p:spPr bwMode="auto">
            <a:xfrm flipH="1">
              <a:off x="6604" y="1325"/>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25" name="Freeform 406"/>
            <p:cNvSpPr>
              <a:spLocks/>
            </p:cNvSpPr>
            <p:nvPr/>
          </p:nvSpPr>
          <p:spPr bwMode="auto">
            <a:xfrm>
              <a:off x="6529" y="1051"/>
              <a:ext cx="140" cy="152"/>
            </a:xfrm>
            <a:custGeom>
              <a:avLst/>
              <a:gdLst>
                <a:gd name="T0" fmla="*/ 7 w 328"/>
                <a:gd name="T1" fmla="*/ 1 h 401"/>
                <a:gd name="T2" fmla="*/ 7 w 328"/>
                <a:gd name="T3" fmla="*/ 2 h 401"/>
                <a:gd name="T4" fmla="*/ 9 w 328"/>
                <a:gd name="T5" fmla="*/ 3 h 401"/>
                <a:gd name="T6" fmla="*/ 9 w 328"/>
                <a:gd name="T7" fmla="*/ 3 h 401"/>
                <a:gd name="T8" fmla="*/ 9 w 328"/>
                <a:gd name="T9" fmla="*/ 4 h 401"/>
                <a:gd name="T10" fmla="*/ 10 w 328"/>
                <a:gd name="T11" fmla="*/ 5 h 401"/>
                <a:gd name="T12" fmla="*/ 11 w 328"/>
                <a:gd name="T13" fmla="*/ 6 h 401"/>
                <a:gd name="T14" fmla="*/ 9 w 328"/>
                <a:gd name="T15" fmla="*/ 6 h 401"/>
                <a:gd name="T16" fmla="*/ 9 w 328"/>
                <a:gd name="T17" fmla="*/ 6 h 401"/>
                <a:gd name="T18" fmla="*/ 8 w 328"/>
                <a:gd name="T19" fmla="*/ 5 h 401"/>
                <a:gd name="T20" fmla="*/ 8 w 328"/>
                <a:gd name="T21" fmla="*/ 6 h 401"/>
                <a:gd name="T22" fmla="*/ 8 w 328"/>
                <a:gd name="T23" fmla="*/ 7 h 401"/>
                <a:gd name="T24" fmla="*/ 8 w 328"/>
                <a:gd name="T25" fmla="*/ 8 h 401"/>
                <a:gd name="T26" fmla="*/ 6 w 328"/>
                <a:gd name="T27" fmla="*/ 7 h 401"/>
                <a:gd name="T28" fmla="*/ 7 w 328"/>
                <a:gd name="T29" fmla="*/ 8 h 401"/>
                <a:gd name="T30" fmla="*/ 6 w 328"/>
                <a:gd name="T31" fmla="*/ 8 h 401"/>
                <a:gd name="T32" fmla="*/ 4 w 328"/>
                <a:gd name="T33" fmla="*/ 7 h 401"/>
                <a:gd name="T34" fmla="*/ 4 w 328"/>
                <a:gd name="T35" fmla="*/ 6 h 401"/>
                <a:gd name="T36" fmla="*/ 3 w 328"/>
                <a:gd name="T37" fmla="*/ 6 h 401"/>
                <a:gd name="T38" fmla="*/ 3 w 328"/>
                <a:gd name="T39" fmla="*/ 6 h 401"/>
                <a:gd name="T40" fmla="*/ 2 w 328"/>
                <a:gd name="T41" fmla="*/ 6 h 401"/>
                <a:gd name="T42" fmla="*/ 2 w 328"/>
                <a:gd name="T43" fmla="*/ 6 h 401"/>
                <a:gd name="T44" fmla="*/ 3 w 328"/>
                <a:gd name="T45" fmla="*/ 5 h 401"/>
                <a:gd name="T46" fmla="*/ 3 w 328"/>
                <a:gd name="T47" fmla="*/ 5 h 401"/>
                <a:gd name="T48" fmla="*/ 4 w 328"/>
                <a:gd name="T49" fmla="*/ 5 h 401"/>
                <a:gd name="T50" fmla="*/ 6 w 328"/>
                <a:gd name="T51" fmla="*/ 4 h 401"/>
                <a:gd name="T52" fmla="*/ 6 w 328"/>
                <a:gd name="T53" fmla="*/ 4 h 401"/>
                <a:gd name="T54" fmla="*/ 3 w 328"/>
                <a:gd name="T55" fmla="*/ 2 h 401"/>
                <a:gd name="T56" fmla="*/ 3 w 328"/>
                <a:gd name="T57" fmla="*/ 3 h 401"/>
                <a:gd name="T58" fmla="*/ 3 w 328"/>
                <a:gd name="T59" fmla="*/ 2 h 401"/>
                <a:gd name="T60" fmla="*/ 1 w 328"/>
                <a:gd name="T61" fmla="*/ 2 h 401"/>
                <a:gd name="T62" fmla="*/ 0 w 328"/>
                <a:gd name="T63" fmla="*/ 2 h 401"/>
                <a:gd name="T64" fmla="*/ 0 w 328"/>
                <a:gd name="T65" fmla="*/ 0 h 401"/>
                <a:gd name="T66" fmla="*/ 2 w 328"/>
                <a:gd name="T67" fmla="*/ 0 h 401"/>
                <a:gd name="T68" fmla="*/ 3 w 328"/>
                <a:gd name="T69" fmla="*/ 1 h 401"/>
                <a:gd name="T70" fmla="*/ 3 w 328"/>
                <a:gd name="T71" fmla="*/ 0 h 401"/>
                <a:gd name="T72" fmla="*/ 5 w 328"/>
                <a:gd name="T73" fmla="*/ 0 h 401"/>
                <a:gd name="T74" fmla="*/ 7 w 328"/>
                <a:gd name="T75" fmla="*/ 1 h 4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28" h="401">
                  <a:moveTo>
                    <a:pt x="208" y="46"/>
                  </a:moveTo>
                  <a:lnTo>
                    <a:pt x="208" y="77"/>
                  </a:lnTo>
                  <a:lnTo>
                    <a:pt x="282" y="138"/>
                  </a:lnTo>
                  <a:lnTo>
                    <a:pt x="253" y="154"/>
                  </a:lnTo>
                  <a:lnTo>
                    <a:pt x="253" y="200"/>
                  </a:lnTo>
                  <a:lnTo>
                    <a:pt x="297" y="231"/>
                  </a:lnTo>
                  <a:lnTo>
                    <a:pt x="327" y="277"/>
                  </a:lnTo>
                  <a:lnTo>
                    <a:pt x="268" y="308"/>
                  </a:lnTo>
                  <a:lnTo>
                    <a:pt x="253" y="277"/>
                  </a:lnTo>
                  <a:lnTo>
                    <a:pt x="223" y="246"/>
                  </a:lnTo>
                  <a:lnTo>
                    <a:pt x="223" y="292"/>
                  </a:lnTo>
                  <a:lnTo>
                    <a:pt x="238" y="338"/>
                  </a:lnTo>
                  <a:lnTo>
                    <a:pt x="223" y="369"/>
                  </a:lnTo>
                  <a:lnTo>
                    <a:pt x="178" y="338"/>
                  </a:lnTo>
                  <a:lnTo>
                    <a:pt x="208" y="400"/>
                  </a:lnTo>
                  <a:lnTo>
                    <a:pt x="164" y="369"/>
                  </a:lnTo>
                  <a:lnTo>
                    <a:pt x="134" y="338"/>
                  </a:lnTo>
                  <a:lnTo>
                    <a:pt x="134" y="308"/>
                  </a:lnTo>
                  <a:lnTo>
                    <a:pt x="104" y="292"/>
                  </a:lnTo>
                  <a:lnTo>
                    <a:pt x="89" y="308"/>
                  </a:lnTo>
                  <a:lnTo>
                    <a:pt x="59" y="292"/>
                  </a:lnTo>
                  <a:lnTo>
                    <a:pt x="59" y="277"/>
                  </a:lnTo>
                  <a:lnTo>
                    <a:pt x="74" y="246"/>
                  </a:lnTo>
                  <a:lnTo>
                    <a:pt x="104" y="262"/>
                  </a:lnTo>
                  <a:lnTo>
                    <a:pt x="119" y="262"/>
                  </a:lnTo>
                  <a:lnTo>
                    <a:pt x="164" y="200"/>
                  </a:lnTo>
                  <a:lnTo>
                    <a:pt x="164" y="185"/>
                  </a:lnTo>
                  <a:lnTo>
                    <a:pt x="104" y="108"/>
                  </a:lnTo>
                  <a:lnTo>
                    <a:pt x="104" y="123"/>
                  </a:lnTo>
                  <a:lnTo>
                    <a:pt x="89" y="108"/>
                  </a:lnTo>
                  <a:lnTo>
                    <a:pt x="30" y="92"/>
                  </a:lnTo>
                  <a:lnTo>
                    <a:pt x="15" y="77"/>
                  </a:lnTo>
                  <a:lnTo>
                    <a:pt x="0" y="15"/>
                  </a:lnTo>
                  <a:lnTo>
                    <a:pt x="59" y="0"/>
                  </a:lnTo>
                  <a:lnTo>
                    <a:pt x="74" y="31"/>
                  </a:lnTo>
                  <a:lnTo>
                    <a:pt x="104" y="15"/>
                  </a:lnTo>
                  <a:lnTo>
                    <a:pt x="149" y="0"/>
                  </a:lnTo>
                  <a:lnTo>
                    <a:pt x="208" y="4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26" name="Freeform 407"/>
            <p:cNvSpPr>
              <a:spLocks/>
            </p:cNvSpPr>
            <p:nvPr/>
          </p:nvSpPr>
          <p:spPr bwMode="auto">
            <a:xfrm>
              <a:off x="6617" y="953"/>
              <a:ext cx="136" cy="76"/>
            </a:xfrm>
            <a:custGeom>
              <a:avLst/>
              <a:gdLst>
                <a:gd name="T0" fmla="*/ 1 w 315"/>
                <a:gd name="T1" fmla="*/ 3 h 200"/>
                <a:gd name="T2" fmla="*/ 0 w 315"/>
                <a:gd name="T3" fmla="*/ 3 h 200"/>
                <a:gd name="T4" fmla="*/ 0 w 315"/>
                <a:gd name="T5" fmla="*/ 4 h 200"/>
                <a:gd name="T6" fmla="*/ 1 w 315"/>
                <a:gd name="T7" fmla="*/ 4 h 200"/>
                <a:gd name="T8" fmla="*/ 2 w 315"/>
                <a:gd name="T9" fmla="*/ 4 h 200"/>
                <a:gd name="T10" fmla="*/ 3 w 315"/>
                <a:gd name="T11" fmla="*/ 3 h 200"/>
                <a:gd name="T12" fmla="*/ 5 w 315"/>
                <a:gd name="T13" fmla="*/ 3 h 200"/>
                <a:gd name="T14" fmla="*/ 5 w 315"/>
                <a:gd name="T15" fmla="*/ 3 h 200"/>
                <a:gd name="T16" fmla="*/ 6 w 315"/>
                <a:gd name="T17" fmla="*/ 2 h 200"/>
                <a:gd name="T18" fmla="*/ 6 w 315"/>
                <a:gd name="T19" fmla="*/ 3 h 200"/>
                <a:gd name="T20" fmla="*/ 10 w 315"/>
                <a:gd name="T21" fmla="*/ 2 h 200"/>
                <a:gd name="T22" fmla="*/ 11 w 315"/>
                <a:gd name="T23" fmla="*/ 0 h 200"/>
                <a:gd name="T24" fmla="*/ 3 w 315"/>
                <a:gd name="T25" fmla="*/ 0 h 200"/>
                <a:gd name="T26" fmla="*/ 3 w 315"/>
                <a:gd name="T27" fmla="*/ 1 h 200"/>
                <a:gd name="T28" fmla="*/ 3 w 315"/>
                <a:gd name="T29" fmla="*/ 1 h 200"/>
                <a:gd name="T30" fmla="*/ 5 w 315"/>
                <a:gd name="T31" fmla="*/ 1 h 200"/>
                <a:gd name="T32" fmla="*/ 5 w 315"/>
                <a:gd name="T33" fmla="*/ 2 h 200"/>
                <a:gd name="T34" fmla="*/ 3 w 315"/>
                <a:gd name="T35" fmla="*/ 2 h 200"/>
                <a:gd name="T36" fmla="*/ 2 w 315"/>
                <a:gd name="T37" fmla="*/ 1 h 200"/>
                <a:gd name="T38" fmla="*/ 1 w 315"/>
                <a:gd name="T39" fmla="*/ 2 h 200"/>
                <a:gd name="T40" fmla="*/ 2 w 315"/>
                <a:gd name="T41" fmla="*/ 3 h 200"/>
                <a:gd name="T42" fmla="*/ 1 w 315"/>
                <a:gd name="T43" fmla="*/ 3 h 200"/>
                <a:gd name="T44" fmla="*/ 1 w 315"/>
                <a:gd name="T45" fmla="*/ 3 h 200"/>
                <a:gd name="T46" fmla="*/ 1 w 315"/>
                <a:gd name="T47" fmla="*/ 3 h 2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15" h="200">
                  <a:moveTo>
                    <a:pt x="30" y="153"/>
                  </a:moveTo>
                  <a:lnTo>
                    <a:pt x="0" y="168"/>
                  </a:lnTo>
                  <a:lnTo>
                    <a:pt x="15" y="184"/>
                  </a:lnTo>
                  <a:lnTo>
                    <a:pt x="45" y="184"/>
                  </a:lnTo>
                  <a:lnTo>
                    <a:pt x="60" y="199"/>
                  </a:lnTo>
                  <a:lnTo>
                    <a:pt x="105" y="153"/>
                  </a:lnTo>
                  <a:lnTo>
                    <a:pt x="135" y="153"/>
                  </a:lnTo>
                  <a:lnTo>
                    <a:pt x="135" y="138"/>
                  </a:lnTo>
                  <a:lnTo>
                    <a:pt x="164" y="122"/>
                  </a:lnTo>
                  <a:lnTo>
                    <a:pt x="179" y="138"/>
                  </a:lnTo>
                  <a:lnTo>
                    <a:pt x="284" y="77"/>
                  </a:lnTo>
                  <a:lnTo>
                    <a:pt x="314" y="15"/>
                  </a:lnTo>
                  <a:lnTo>
                    <a:pt x="75" y="0"/>
                  </a:lnTo>
                  <a:lnTo>
                    <a:pt x="75" y="31"/>
                  </a:lnTo>
                  <a:lnTo>
                    <a:pt x="105" y="46"/>
                  </a:lnTo>
                  <a:lnTo>
                    <a:pt x="150" y="46"/>
                  </a:lnTo>
                  <a:lnTo>
                    <a:pt x="135" y="77"/>
                  </a:lnTo>
                  <a:lnTo>
                    <a:pt x="90" y="77"/>
                  </a:lnTo>
                  <a:lnTo>
                    <a:pt x="60" y="61"/>
                  </a:lnTo>
                  <a:lnTo>
                    <a:pt x="30" y="122"/>
                  </a:lnTo>
                  <a:lnTo>
                    <a:pt x="60" y="138"/>
                  </a:lnTo>
                  <a:lnTo>
                    <a:pt x="45" y="138"/>
                  </a:lnTo>
                  <a:lnTo>
                    <a:pt x="45" y="153"/>
                  </a:lnTo>
                  <a:lnTo>
                    <a:pt x="30" y="153"/>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27" name="Freeform 408"/>
            <p:cNvSpPr>
              <a:spLocks/>
            </p:cNvSpPr>
            <p:nvPr/>
          </p:nvSpPr>
          <p:spPr bwMode="auto">
            <a:xfrm>
              <a:off x="6373" y="1011"/>
              <a:ext cx="71" cy="65"/>
            </a:xfrm>
            <a:custGeom>
              <a:avLst/>
              <a:gdLst>
                <a:gd name="T0" fmla="*/ 1 w 165"/>
                <a:gd name="T1" fmla="*/ 0 h 171"/>
                <a:gd name="T2" fmla="*/ 3 w 165"/>
                <a:gd name="T3" fmla="*/ 0 h 171"/>
                <a:gd name="T4" fmla="*/ 3 w 165"/>
                <a:gd name="T5" fmla="*/ 0 h 171"/>
                <a:gd name="T6" fmla="*/ 3 w 165"/>
                <a:gd name="T7" fmla="*/ 0 h 171"/>
                <a:gd name="T8" fmla="*/ 5 w 165"/>
                <a:gd name="T9" fmla="*/ 1 h 171"/>
                <a:gd name="T10" fmla="*/ 6 w 165"/>
                <a:gd name="T11" fmla="*/ 1 h 171"/>
                <a:gd name="T12" fmla="*/ 6 w 165"/>
                <a:gd name="T13" fmla="*/ 1 h 171"/>
                <a:gd name="T14" fmla="*/ 6 w 165"/>
                <a:gd name="T15" fmla="*/ 3 h 171"/>
                <a:gd name="T16" fmla="*/ 3 w 165"/>
                <a:gd name="T17" fmla="*/ 4 h 171"/>
                <a:gd name="T18" fmla="*/ 2 w 165"/>
                <a:gd name="T19" fmla="*/ 3 h 171"/>
                <a:gd name="T20" fmla="*/ 0 w 165"/>
                <a:gd name="T21" fmla="*/ 2 h 171"/>
                <a:gd name="T22" fmla="*/ 0 w 165"/>
                <a:gd name="T23" fmla="*/ 2 h 171"/>
                <a:gd name="T24" fmla="*/ 2 w 165"/>
                <a:gd name="T25" fmla="*/ 2 h 171"/>
                <a:gd name="T26" fmla="*/ 2 w 165"/>
                <a:gd name="T27" fmla="*/ 1 h 171"/>
                <a:gd name="T28" fmla="*/ 1 w 165"/>
                <a:gd name="T29" fmla="*/ 1 h 171"/>
                <a:gd name="T30" fmla="*/ 1 w 165"/>
                <a:gd name="T31" fmla="*/ 1 h 171"/>
                <a:gd name="T32" fmla="*/ 1 w 165"/>
                <a:gd name="T33" fmla="*/ 1 h 171"/>
                <a:gd name="T34" fmla="*/ 1 w 165"/>
                <a:gd name="T35" fmla="*/ 0 h 1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5" h="171">
                  <a:moveTo>
                    <a:pt x="45" y="0"/>
                  </a:moveTo>
                  <a:lnTo>
                    <a:pt x="89" y="0"/>
                  </a:lnTo>
                  <a:lnTo>
                    <a:pt x="89" y="15"/>
                  </a:lnTo>
                  <a:lnTo>
                    <a:pt x="104" y="0"/>
                  </a:lnTo>
                  <a:lnTo>
                    <a:pt x="134" y="31"/>
                  </a:lnTo>
                  <a:lnTo>
                    <a:pt x="164" y="31"/>
                  </a:lnTo>
                  <a:lnTo>
                    <a:pt x="164" y="62"/>
                  </a:lnTo>
                  <a:lnTo>
                    <a:pt x="164" y="155"/>
                  </a:lnTo>
                  <a:lnTo>
                    <a:pt x="104" y="170"/>
                  </a:lnTo>
                  <a:lnTo>
                    <a:pt x="60" y="124"/>
                  </a:lnTo>
                  <a:lnTo>
                    <a:pt x="15" y="108"/>
                  </a:lnTo>
                  <a:lnTo>
                    <a:pt x="0" y="77"/>
                  </a:lnTo>
                  <a:lnTo>
                    <a:pt x="60" y="93"/>
                  </a:lnTo>
                  <a:lnTo>
                    <a:pt x="60" y="62"/>
                  </a:lnTo>
                  <a:lnTo>
                    <a:pt x="30" y="46"/>
                  </a:lnTo>
                  <a:lnTo>
                    <a:pt x="30" y="31"/>
                  </a:lnTo>
                  <a:lnTo>
                    <a:pt x="45" y="31"/>
                  </a:lnTo>
                  <a:lnTo>
                    <a:pt x="4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28" name="Freeform 409"/>
            <p:cNvSpPr>
              <a:spLocks/>
            </p:cNvSpPr>
            <p:nvPr/>
          </p:nvSpPr>
          <p:spPr bwMode="auto">
            <a:xfrm>
              <a:off x="6560" y="1005"/>
              <a:ext cx="90" cy="52"/>
            </a:xfrm>
            <a:custGeom>
              <a:avLst/>
              <a:gdLst>
                <a:gd name="T0" fmla="*/ 0 w 209"/>
                <a:gd name="T1" fmla="*/ 0 h 139"/>
                <a:gd name="T2" fmla="*/ 0 w 209"/>
                <a:gd name="T3" fmla="*/ 0 h 139"/>
                <a:gd name="T4" fmla="*/ 1 w 209"/>
                <a:gd name="T5" fmla="*/ 1 h 139"/>
                <a:gd name="T6" fmla="*/ 1 w 209"/>
                <a:gd name="T7" fmla="*/ 1 h 139"/>
                <a:gd name="T8" fmla="*/ 4 w 209"/>
                <a:gd name="T9" fmla="*/ 2 h 139"/>
                <a:gd name="T10" fmla="*/ 5 w 209"/>
                <a:gd name="T11" fmla="*/ 2 h 139"/>
                <a:gd name="T12" fmla="*/ 7 w 209"/>
                <a:gd name="T13" fmla="*/ 3 h 139"/>
                <a:gd name="T14" fmla="*/ 7 w 209"/>
                <a:gd name="T15" fmla="*/ 2 h 139"/>
                <a:gd name="T16" fmla="*/ 5 w 209"/>
                <a:gd name="T17" fmla="*/ 1 h 139"/>
                <a:gd name="T18" fmla="*/ 5 w 209"/>
                <a:gd name="T19" fmla="*/ 1 h 139"/>
                <a:gd name="T20" fmla="*/ 1 w 209"/>
                <a:gd name="T21" fmla="*/ 0 h 139"/>
                <a:gd name="T22" fmla="*/ 1 w 209"/>
                <a:gd name="T23" fmla="*/ 0 h 139"/>
                <a:gd name="T24" fmla="*/ 0 w 209"/>
                <a:gd name="T25" fmla="*/ 0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9" h="139">
                  <a:moveTo>
                    <a:pt x="0" y="0"/>
                  </a:moveTo>
                  <a:lnTo>
                    <a:pt x="0" y="31"/>
                  </a:lnTo>
                  <a:lnTo>
                    <a:pt x="45" y="46"/>
                  </a:lnTo>
                  <a:lnTo>
                    <a:pt x="45" y="77"/>
                  </a:lnTo>
                  <a:lnTo>
                    <a:pt x="119" y="107"/>
                  </a:lnTo>
                  <a:lnTo>
                    <a:pt x="134" y="92"/>
                  </a:lnTo>
                  <a:lnTo>
                    <a:pt x="193" y="138"/>
                  </a:lnTo>
                  <a:lnTo>
                    <a:pt x="208" y="92"/>
                  </a:lnTo>
                  <a:lnTo>
                    <a:pt x="149" y="61"/>
                  </a:lnTo>
                  <a:lnTo>
                    <a:pt x="134" y="77"/>
                  </a:lnTo>
                  <a:lnTo>
                    <a:pt x="45" y="31"/>
                  </a:lnTo>
                  <a:lnTo>
                    <a:pt x="45"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29" name="Freeform 410"/>
            <p:cNvSpPr>
              <a:spLocks/>
            </p:cNvSpPr>
            <p:nvPr/>
          </p:nvSpPr>
          <p:spPr bwMode="auto">
            <a:xfrm>
              <a:off x="6329" y="993"/>
              <a:ext cx="52" cy="36"/>
            </a:xfrm>
            <a:custGeom>
              <a:avLst/>
              <a:gdLst>
                <a:gd name="T0" fmla="*/ 0 w 121"/>
                <a:gd name="T1" fmla="*/ 2 h 93"/>
                <a:gd name="T2" fmla="*/ 1 w 121"/>
                <a:gd name="T3" fmla="*/ 2 h 93"/>
                <a:gd name="T4" fmla="*/ 3 w 121"/>
                <a:gd name="T5" fmla="*/ 1 h 93"/>
                <a:gd name="T6" fmla="*/ 4 w 121"/>
                <a:gd name="T7" fmla="*/ 1 h 93"/>
                <a:gd name="T8" fmla="*/ 3 w 121"/>
                <a:gd name="T9" fmla="*/ 0 h 93"/>
                <a:gd name="T10" fmla="*/ 2 w 121"/>
                <a:gd name="T11" fmla="*/ 0 h 93"/>
                <a:gd name="T12" fmla="*/ 0 w 121"/>
                <a:gd name="T13" fmla="*/ 1 h 93"/>
                <a:gd name="T14" fmla="*/ 0 w 121"/>
                <a:gd name="T15" fmla="*/ 2 h 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1" h="93">
                  <a:moveTo>
                    <a:pt x="0" y="92"/>
                  </a:moveTo>
                  <a:lnTo>
                    <a:pt x="45" y="92"/>
                  </a:lnTo>
                  <a:lnTo>
                    <a:pt x="75" y="31"/>
                  </a:lnTo>
                  <a:lnTo>
                    <a:pt x="120" y="31"/>
                  </a:lnTo>
                  <a:lnTo>
                    <a:pt x="105" y="0"/>
                  </a:lnTo>
                  <a:lnTo>
                    <a:pt x="60" y="0"/>
                  </a:lnTo>
                  <a:lnTo>
                    <a:pt x="15" y="31"/>
                  </a:lnTo>
                  <a:lnTo>
                    <a:pt x="0" y="92"/>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30" name="Freeform 411"/>
            <p:cNvSpPr>
              <a:spLocks/>
            </p:cNvSpPr>
            <p:nvPr/>
          </p:nvSpPr>
          <p:spPr bwMode="auto">
            <a:xfrm>
              <a:off x="6419" y="976"/>
              <a:ext cx="64" cy="35"/>
            </a:xfrm>
            <a:custGeom>
              <a:avLst/>
              <a:gdLst>
                <a:gd name="T0" fmla="*/ 1 w 150"/>
                <a:gd name="T1" fmla="*/ 0 h 93"/>
                <a:gd name="T2" fmla="*/ 3 w 150"/>
                <a:gd name="T3" fmla="*/ 1 h 93"/>
                <a:gd name="T4" fmla="*/ 4 w 150"/>
                <a:gd name="T5" fmla="*/ 0 h 93"/>
                <a:gd name="T6" fmla="*/ 4 w 150"/>
                <a:gd name="T7" fmla="*/ 1 h 93"/>
                <a:gd name="T8" fmla="*/ 5 w 150"/>
                <a:gd name="T9" fmla="*/ 1 h 93"/>
                <a:gd name="T10" fmla="*/ 5 w 150"/>
                <a:gd name="T11" fmla="*/ 1 h 93"/>
                <a:gd name="T12" fmla="*/ 3 w 150"/>
                <a:gd name="T13" fmla="*/ 1 h 93"/>
                <a:gd name="T14" fmla="*/ 1 w 150"/>
                <a:gd name="T15" fmla="*/ 2 h 93"/>
                <a:gd name="T16" fmla="*/ 0 w 150"/>
                <a:gd name="T17" fmla="*/ 1 h 93"/>
                <a:gd name="T18" fmla="*/ 1 w 150"/>
                <a:gd name="T19" fmla="*/ 1 h 93"/>
                <a:gd name="T20" fmla="*/ 0 w 150"/>
                <a:gd name="T21" fmla="*/ 1 h 93"/>
                <a:gd name="T22" fmla="*/ 1 w 150"/>
                <a:gd name="T23" fmla="*/ 0 h 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0" h="93">
                  <a:moveTo>
                    <a:pt x="30" y="15"/>
                  </a:moveTo>
                  <a:lnTo>
                    <a:pt x="75" y="31"/>
                  </a:lnTo>
                  <a:lnTo>
                    <a:pt x="134" y="0"/>
                  </a:lnTo>
                  <a:lnTo>
                    <a:pt x="134" y="31"/>
                  </a:lnTo>
                  <a:lnTo>
                    <a:pt x="149" y="31"/>
                  </a:lnTo>
                  <a:lnTo>
                    <a:pt x="149" y="61"/>
                  </a:lnTo>
                  <a:lnTo>
                    <a:pt x="75" y="61"/>
                  </a:lnTo>
                  <a:lnTo>
                    <a:pt x="45" y="92"/>
                  </a:lnTo>
                  <a:lnTo>
                    <a:pt x="0" y="61"/>
                  </a:lnTo>
                  <a:lnTo>
                    <a:pt x="30" y="46"/>
                  </a:lnTo>
                  <a:lnTo>
                    <a:pt x="0" y="31"/>
                  </a:lnTo>
                  <a:lnTo>
                    <a:pt x="30"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31" name="Freeform 412"/>
            <p:cNvSpPr>
              <a:spLocks/>
            </p:cNvSpPr>
            <p:nvPr/>
          </p:nvSpPr>
          <p:spPr bwMode="auto">
            <a:xfrm>
              <a:off x="6617" y="1312"/>
              <a:ext cx="52" cy="48"/>
            </a:xfrm>
            <a:custGeom>
              <a:avLst/>
              <a:gdLst>
                <a:gd name="T0" fmla="*/ 3 w 120"/>
                <a:gd name="T1" fmla="*/ 0 h 125"/>
                <a:gd name="T2" fmla="*/ 3 w 120"/>
                <a:gd name="T3" fmla="*/ 0 h 125"/>
                <a:gd name="T4" fmla="*/ 2 w 120"/>
                <a:gd name="T5" fmla="*/ 1 h 125"/>
                <a:gd name="T6" fmla="*/ 3 w 120"/>
                <a:gd name="T7" fmla="*/ 1 h 125"/>
                <a:gd name="T8" fmla="*/ 4 w 120"/>
                <a:gd name="T9" fmla="*/ 1 h 125"/>
                <a:gd name="T10" fmla="*/ 4 w 120"/>
                <a:gd name="T11" fmla="*/ 2 h 125"/>
                <a:gd name="T12" fmla="*/ 4 w 120"/>
                <a:gd name="T13" fmla="*/ 2 h 125"/>
                <a:gd name="T14" fmla="*/ 4 w 120"/>
                <a:gd name="T15" fmla="*/ 3 h 125"/>
                <a:gd name="T16" fmla="*/ 3 w 120"/>
                <a:gd name="T17" fmla="*/ 2 h 125"/>
                <a:gd name="T18" fmla="*/ 3 w 120"/>
                <a:gd name="T19" fmla="*/ 2 h 125"/>
                <a:gd name="T20" fmla="*/ 2 w 120"/>
                <a:gd name="T21" fmla="*/ 3 h 125"/>
                <a:gd name="T22" fmla="*/ 3 w 120"/>
                <a:gd name="T23" fmla="*/ 2 h 125"/>
                <a:gd name="T24" fmla="*/ 2 w 120"/>
                <a:gd name="T25" fmla="*/ 2 h 125"/>
                <a:gd name="T26" fmla="*/ 2 w 120"/>
                <a:gd name="T27" fmla="*/ 2 h 125"/>
                <a:gd name="T28" fmla="*/ 0 w 120"/>
                <a:gd name="T29" fmla="*/ 2 h 125"/>
                <a:gd name="T30" fmla="*/ 0 w 120"/>
                <a:gd name="T31" fmla="*/ 2 h 125"/>
                <a:gd name="T32" fmla="*/ 2 w 120"/>
                <a:gd name="T33" fmla="*/ 1 h 125"/>
                <a:gd name="T34" fmla="*/ 3 w 120"/>
                <a:gd name="T35" fmla="*/ 0 h 125"/>
                <a:gd name="T36" fmla="*/ 3 w 120"/>
                <a:gd name="T37" fmla="*/ 0 h 1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0" h="125">
                  <a:moveTo>
                    <a:pt x="89" y="0"/>
                  </a:moveTo>
                  <a:lnTo>
                    <a:pt x="89" y="16"/>
                  </a:lnTo>
                  <a:lnTo>
                    <a:pt x="60" y="47"/>
                  </a:lnTo>
                  <a:lnTo>
                    <a:pt x="74" y="62"/>
                  </a:lnTo>
                  <a:lnTo>
                    <a:pt x="104" y="62"/>
                  </a:lnTo>
                  <a:lnTo>
                    <a:pt x="104" y="93"/>
                  </a:lnTo>
                  <a:lnTo>
                    <a:pt x="119" y="109"/>
                  </a:lnTo>
                  <a:lnTo>
                    <a:pt x="104" y="124"/>
                  </a:lnTo>
                  <a:lnTo>
                    <a:pt x="89" y="109"/>
                  </a:lnTo>
                  <a:lnTo>
                    <a:pt x="89" y="93"/>
                  </a:lnTo>
                  <a:lnTo>
                    <a:pt x="60" y="124"/>
                  </a:lnTo>
                  <a:lnTo>
                    <a:pt x="74" y="93"/>
                  </a:lnTo>
                  <a:lnTo>
                    <a:pt x="45" y="109"/>
                  </a:lnTo>
                  <a:lnTo>
                    <a:pt x="60" y="93"/>
                  </a:lnTo>
                  <a:lnTo>
                    <a:pt x="0" y="93"/>
                  </a:lnTo>
                  <a:lnTo>
                    <a:pt x="0" y="78"/>
                  </a:lnTo>
                  <a:lnTo>
                    <a:pt x="45" y="47"/>
                  </a:lnTo>
                  <a:lnTo>
                    <a:pt x="74" y="0"/>
                  </a:lnTo>
                  <a:lnTo>
                    <a:pt x="89"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32" name="Freeform 413"/>
            <p:cNvSpPr>
              <a:spLocks/>
            </p:cNvSpPr>
            <p:nvPr/>
          </p:nvSpPr>
          <p:spPr bwMode="auto">
            <a:xfrm>
              <a:off x="6592" y="964"/>
              <a:ext cx="31" cy="47"/>
            </a:xfrm>
            <a:custGeom>
              <a:avLst/>
              <a:gdLst>
                <a:gd name="T0" fmla="*/ 1 w 75"/>
                <a:gd name="T1" fmla="*/ 0 h 123"/>
                <a:gd name="T2" fmla="*/ 2 w 75"/>
                <a:gd name="T3" fmla="*/ 2 h 123"/>
                <a:gd name="T4" fmla="*/ 2 w 75"/>
                <a:gd name="T5" fmla="*/ 3 h 123"/>
                <a:gd name="T6" fmla="*/ 0 w 75"/>
                <a:gd name="T7" fmla="*/ 2 h 123"/>
                <a:gd name="T8" fmla="*/ 0 w 75"/>
                <a:gd name="T9" fmla="*/ 1 h 123"/>
                <a:gd name="T10" fmla="*/ 1 w 75"/>
                <a:gd name="T11" fmla="*/ 0 h 1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 h="123">
                  <a:moveTo>
                    <a:pt x="30" y="0"/>
                  </a:moveTo>
                  <a:lnTo>
                    <a:pt x="74" y="76"/>
                  </a:lnTo>
                  <a:lnTo>
                    <a:pt x="59" y="122"/>
                  </a:lnTo>
                  <a:lnTo>
                    <a:pt x="0" y="107"/>
                  </a:lnTo>
                  <a:lnTo>
                    <a:pt x="15" y="46"/>
                  </a:lnTo>
                  <a:lnTo>
                    <a:pt x="3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33" name="Freeform 414"/>
            <p:cNvSpPr>
              <a:spLocks/>
            </p:cNvSpPr>
            <p:nvPr/>
          </p:nvSpPr>
          <p:spPr bwMode="auto">
            <a:xfrm>
              <a:off x="6508" y="1027"/>
              <a:ext cx="40" cy="30"/>
            </a:xfrm>
            <a:custGeom>
              <a:avLst/>
              <a:gdLst>
                <a:gd name="T0" fmla="*/ 0 w 90"/>
                <a:gd name="T1" fmla="*/ 1 h 78"/>
                <a:gd name="T2" fmla="*/ 0 w 90"/>
                <a:gd name="T3" fmla="*/ 0 h 78"/>
                <a:gd name="T4" fmla="*/ 4 w 90"/>
                <a:gd name="T5" fmla="*/ 0 h 78"/>
                <a:gd name="T6" fmla="*/ 3 w 90"/>
                <a:gd name="T7" fmla="*/ 1 h 78"/>
                <a:gd name="T8" fmla="*/ 1 w 90"/>
                <a:gd name="T9" fmla="*/ 1 h 78"/>
                <a:gd name="T10" fmla="*/ 0 w 90"/>
                <a:gd name="T11" fmla="*/ 2 h 78"/>
                <a:gd name="T12" fmla="*/ 0 w 90"/>
                <a:gd name="T13" fmla="*/ 1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 h="78">
                  <a:moveTo>
                    <a:pt x="0" y="46"/>
                  </a:moveTo>
                  <a:lnTo>
                    <a:pt x="15" y="0"/>
                  </a:lnTo>
                  <a:lnTo>
                    <a:pt x="89" y="0"/>
                  </a:lnTo>
                  <a:lnTo>
                    <a:pt x="74" y="46"/>
                  </a:lnTo>
                  <a:lnTo>
                    <a:pt x="30" y="46"/>
                  </a:lnTo>
                  <a:lnTo>
                    <a:pt x="15" y="77"/>
                  </a:lnTo>
                  <a:lnTo>
                    <a:pt x="0" y="4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34" name="Freeform 415"/>
            <p:cNvSpPr>
              <a:spLocks/>
            </p:cNvSpPr>
            <p:nvPr/>
          </p:nvSpPr>
          <p:spPr bwMode="auto">
            <a:xfrm>
              <a:off x="6392" y="964"/>
              <a:ext cx="41" cy="24"/>
            </a:xfrm>
            <a:custGeom>
              <a:avLst/>
              <a:gdLst>
                <a:gd name="T0" fmla="*/ 0 w 91"/>
                <a:gd name="T1" fmla="*/ 1 h 62"/>
                <a:gd name="T2" fmla="*/ 0 w 91"/>
                <a:gd name="T3" fmla="*/ 1 h 62"/>
                <a:gd name="T4" fmla="*/ 4 w 91"/>
                <a:gd name="T5" fmla="*/ 1 h 62"/>
                <a:gd name="T6" fmla="*/ 4 w 91"/>
                <a:gd name="T7" fmla="*/ 0 h 62"/>
                <a:gd name="T8" fmla="*/ 1 w 91"/>
                <a:gd name="T9" fmla="*/ 0 h 62"/>
                <a:gd name="T10" fmla="*/ 0 w 91"/>
                <a:gd name="T11" fmla="*/ 1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 h="62">
                  <a:moveTo>
                    <a:pt x="0" y="31"/>
                  </a:moveTo>
                  <a:lnTo>
                    <a:pt x="15" y="61"/>
                  </a:lnTo>
                  <a:lnTo>
                    <a:pt x="90" y="31"/>
                  </a:lnTo>
                  <a:lnTo>
                    <a:pt x="90" y="0"/>
                  </a:lnTo>
                  <a:lnTo>
                    <a:pt x="30" y="0"/>
                  </a:lnTo>
                  <a:lnTo>
                    <a:pt x="0"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35" name="Freeform 416"/>
            <p:cNvSpPr>
              <a:spLocks/>
            </p:cNvSpPr>
            <p:nvPr/>
          </p:nvSpPr>
          <p:spPr bwMode="auto">
            <a:xfrm>
              <a:off x="6496" y="987"/>
              <a:ext cx="38" cy="30"/>
            </a:xfrm>
            <a:custGeom>
              <a:avLst/>
              <a:gdLst>
                <a:gd name="T0" fmla="*/ 0 w 91"/>
                <a:gd name="T1" fmla="*/ 0 h 78"/>
                <a:gd name="T2" fmla="*/ 0 w 91"/>
                <a:gd name="T3" fmla="*/ 1 h 78"/>
                <a:gd name="T4" fmla="*/ 1 w 91"/>
                <a:gd name="T5" fmla="*/ 2 h 78"/>
                <a:gd name="T6" fmla="*/ 3 w 91"/>
                <a:gd name="T7" fmla="*/ 1 h 78"/>
                <a:gd name="T8" fmla="*/ 2 w 91"/>
                <a:gd name="T9" fmla="*/ 0 h 78"/>
                <a:gd name="T10" fmla="*/ 1 w 91"/>
                <a:gd name="T11" fmla="*/ 1 h 78"/>
                <a:gd name="T12" fmla="*/ 0 w 91"/>
                <a:gd name="T13" fmla="*/ 0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 h="78">
                  <a:moveTo>
                    <a:pt x="0" y="0"/>
                  </a:moveTo>
                  <a:lnTo>
                    <a:pt x="0" y="46"/>
                  </a:lnTo>
                  <a:lnTo>
                    <a:pt x="45" y="77"/>
                  </a:lnTo>
                  <a:lnTo>
                    <a:pt x="90" y="31"/>
                  </a:lnTo>
                  <a:lnTo>
                    <a:pt x="75" y="0"/>
                  </a:lnTo>
                  <a:lnTo>
                    <a:pt x="45" y="31"/>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36" name="Freeform 417"/>
            <p:cNvSpPr>
              <a:spLocks/>
            </p:cNvSpPr>
            <p:nvPr/>
          </p:nvSpPr>
          <p:spPr bwMode="auto">
            <a:xfrm>
              <a:off x="6496" y="1139"/>
              <a:ext cx="38" cy="29"/>
            </a:xfrm>
            <a:custGeom>
              <a:avLst/>
              <a:gdLst>
                <a:gd name="T0" fmla="*/ 1 w 91"/>
                <a:gd name="T1" fmla="*/ 0 h 78"/>
                <a:gd name="T2" fmla="*/ 2 w 91"/>
                <a:gd name="T3" fmla="*/ 0 h 78"/>
                <a:gd name="T4" fmla="*/ 2 w 91"/>
                <a:gd name="T5" fmla="*/ 1 h 78"/>
                <a:gd name="T6" fmla="*/ 2 w 91"/>
                <a:gd name="T7" fmla="*/ 1 h 78"/>
                <a:gd name="T8" fmla="*/ 3 w 91"/>
                <a:gd name="T9" fmla="*/ 1 h 78"/>
                <a:gd name="T10" fmla="*/ 2 w 91"/>
                <a:gd name="T11" fmla="*/ 1 h 78"/>
                <a:gd name="T12" fmla="*/ 2 w 91"/>
                <a:gd name="T13" fmla="*/ 1 h 78"/>
                <a:gd name="T14" fmla="*/ 2 w 91"/>
                <a:gd name="T15" fmla="*/ 1 h 78"/>
                <a:gd name="T16" fmla="*/ 1 w 91"/>
                <a:gd name="T17" fmla="*/ 1 h 78"/>
                <a:gd name="T18" fmla="*/ 1 w 91"/>
                <a:gd name="T19" fmla="*/ 1 h 78"/>
                <a:gd name="T20" fmla="*/ 0 w 91"/>
                <a:gd name="T21" fmla="*/ 1 h 78"/>
                <a:gd name="T22" fmla="*/ 0 w 91"/>
                <a:gd name="T23" fmla="*/ 1 h 78"/>
                <a:gd name="T24" fmla="*/ 1 w 91"/>
                <a:gd name="T25" fmla="*/ 1 h 78"/>
                <a:gd name="T26" fmla="*/ 1 w 91"/>
                <a:gd name="T27" fmla="*/ 0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1" h="78">
                  <a:moveTo>
                    <a:pt x="45" y="0"/>
                  </a:moveTo>
                  <a:lnTo>
                    <a:pt x="60" y="0"/>
                  </a:lnTo>
                  <a:lnTo>
                    <a:pt x="75" y="46"/>
                  </a:lnTo>
                  <a:lnTo>
                    <a:pt x="75" y="62"/>
                  </a:lnTo>
                  <a:lnTo>
                    <a:pt x="90" y="62"/>
                  </a:lnTo>
                  <a:lnTo>
                    <a:pt x="75" y="77"/>
                  </a:lnTo>
                  <a:lnTo>
                    <a:pt x="60" y="77"/>
                  </a:lnTo>
                  <a:lnTo>
                    <a:pt x="75" y="46"/>
                  </a:lnTo>
                  <a:lnTo>
                    <a:pt x="45" y="46"/>
                  </a:lnTo>
                  <a:lnTo>
                    <a:pt x="30" y="62"/>
                  </a:lnTo>
                  <a:lnTo>
                    <a:pt x="15" y="62"/>
                  </a:lnTo>
                  <a:lnTo>
                    <a:pt x="0" y="46"/>
                  </a:lnTo>
                  <a:lnTo>
                    <a:pt x="30" y="46"/>
                  </a:lnTo>
                  <a:lnTo>
                    <a:pt x="4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37" name="Freeform 418"/>
            <p:cNvSpPr>
              <a:spLocks/>
            </p:cNvSpPr>
            <p:nvPr/>
          </p:nvSpPr>
          <p:spPr bwMode="auto">
            <a:xfrm>
              <a:off x="6470" y="1023"/>
              <a:ext cx="20" cy="34"/>
            </a:xfrm>
            <a:custGeom>
              <a:avLst/>
              <a:gdLst>
                <a:gd name="T0" fmla="*/ 0 w 46"/>
                <a:gd name="T1" fmla="*/ 0 h 93"/>
                <a:gd name="T2" fmla="*/ 2 w 46"/>
                <a:gd name="T3" fmla="*/ 0 h 93"/>
                <a:gd name="T4" fmla="*/ 2 w 46"/>
                <a:gd name="T5" fmla="*/ 1 h 93"/>
                <a:gd name="T6" fmla="*/ 0 w 46"/>
                <a:gd name="T7" fmla="*/ 1 h 93"/>
                <a:gd name="T8" fmla="*/ 0 w 46"/>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93">
                  <a:moveTo>
                    <a:pt x="0" y="31"/>
                  </a:moveTo>
                  <a:lnTo>
                    <a:pt x="45" y="0"/>
                  </a:lnTo>
                  <a:lnTo>
                    <a:pt x="45" y="61"/>
                  </a:lnTo>
                  <a:lnTo>
                    <a:pt x="0" y="92"/>
                  </a:lnTo>
                  <a:lnTo>
                    <a:pt x="0"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38" name="Freeform 419"/>
            <p:cNvSpPr>
              <a:spLocks/>
            </p:cNvSpPr>
            <p:nvPr/>
          </p:nvSpPr>
          <p:spPr bwMode="auto">
            <a:xfrm>
              <a:off x="6451" y="953"/>
              <a:ext cx="19" cy="11"/>
            </a:xfrm>
            <a:custGeom>
              <a:avLst/>
              <a:gdLst>
                <a:gd name="T0" fmla="*/ 0 w 46"/>
                <a:gd name="T1" fmla="*/ 0 h 32"/>
                <a:gd name="T2" fmla="*/ 0 w 46"/>
                <a:gd name="T3" fmla="*/ 0 h 32"/>
                <a:gd name="T4" fmla="*/ 1 w 46"/>
                <a:gd name="T5" fmla="*/ 0 h 32"/>
                <a:gd name="T6" fmla="*/ 1 w 46"/>
                <a:gd name="T7" fmla="*/ 0 h 32"/>
                <a:gd name="T8" fmla="*/ 1 w 46"/>
                <a:gd name="T9" fmla="*/ 0 h 32"/>
                <a:gd name="T10" fmla="*/ 0 w 46"/>
                <a:gd name="T11" fmla="*/ 0 h 32"/>
                <a:gd name="T12" fmla="*/ 0 w 46"/>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2">
                  <a:moveTo>
                    <a:pt x="0" y="16"/>
                  </a:moveTo>
                  <a:lnTo>
                    <a:pt x="0" y="31"/>
                  </a:lnTo>
                  <a:lnTo>
                    <a:pt x="45" y="31"/>
                  </a:lnTo>
                  <a:lnTo>
                    <a:pt x="45" y="0"/>
                  </a:lnTo>
                  <a:lnTo>
                    <a:pt x="30" y="16"/>
                  </a:lnTo>
                  <a:lnTo>
                    <a:pt x="15" y="16"/>
                  </a:lnTo>
                  <a:lnTo>
                    <a:pt x="0"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39" name="Freeform 420"/>
            <p:cNvSpPr>
              <a:spLocks/>
            </p:cNvSpPr>
            <p:nvPr/>
          </p:nvSpPr>
          <p:spPr bwMode="auto">
            <a:xfrm>
              <a:off x="6156" y="1254"/>
              <a:ext cx="20" cy="24"/>
            </a:xfrm>
            <a:custGeom>
              <a:avLst/>
              <a:gdLst>
                <a:gd name="T0" fmla="*/ 0 w 45"/>
                <a:gd name="T1" fmla="*/ 0 h 62"/>
                <a:gd name="T2" fmla="*/ 1 w 45"/>
                <a:gd name="T3" fmla="*/ 1 h 62"/>
                <a:gd name="T4" fmla="*/ 2 w 45"/>
                <a:gd name="T5" fmla="*/ 1 h 62"/>
                <a:gd name="T6" fmla="*/ 1 w 45"/>
                <a:gd name="T7" fmla="*/ 1 h 62"/>
                <a:gd name="T8" fmla="*/ 0 w 45"/>
                <a:gd name="T9" fmla="*/ 0 h 62"/>
                <a:gd name="T10" fmla="*/ 0 w 45"/>
                <a:gd name="T11" fmla="*/ 0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62">
                  <a:moveTo>
                    <a:pt x="0" y="0"/>
                  </a:moveTo>
                  <a:lnTo>
                    <a:pt x="29" y="31"/>
                  </a:lnTo>
                  <a:lnTo>
                    <a:pt x="44" y="61"/>
                  </a:lnTo>
                  <a:lnTo>
                    <a:pt x="29" y="61"/>
                  </a:lnTo>
                  <a:lnTo>
                    <a:pt x="0" y="15"/>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40" name="Freeform 421"/>
            <p:cNvSpPr>
              <a:spLocks/>
            </p:cNvSpPr>
            <p:nvPr/>
          </p:nvSpPr>
          <p:spPr bwMode="auto">
            <a:xfrm>
              <a:off x="6496" y="953"/>
              <a:ext cx="13" cy="23"/>
            </a:xfrm>
            <a:custGeom>
              <a:avLst/>
              <a:gdLst>
                <a:gd name="T0" fmla="*/ 0 w 32"/>
                <a:gd name="T1" fmla="*/ 0 h 62"/>
                <a:gd name="T2" fmla="*/ 0 w 32"/>
                <a:gd name="T3" fmla="*/ 1 h 62"/>
                <a:gd name="T4" fmla="*/ 1 w 32"/>
                <a:gd name="T5" fmla="*/ 0 h 62"/>
                <a:gd name="T6" fmla="*/ 1 w 32"/>
                <a:gd name="T7" fmla="*/ 0 h 62"/>
                <a:gd name="T8" fmla="*/ 0 w 32"/>
                <a:gd name="T9" fmla="*/ 0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62">
                  <a:moveTo>
                    <a:pt x="0" y="15"/>
                  </a:moveTo>
                  <a:lnTo>
                    <a:pt x="16" y="61"/>
                  </a:lnTo>
                  <a:lnTo>
                    <a:pt x="31" y="31"/>
                  </a:lnTo>
                  <a:lnTo>
                    <a:pt x="31" y="0"/>
                  </a:lnTo>
                  <a:lnTo>
                    <a:pt x="0"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41" name="Freeform 422"/>
            <p:cNvSpPr>
              <a:spLocks/>
            </p:cNvSpPr>
            <p:nvPr/>
          </p:nvSpPr>
          <p:spPr bwMode="auto">
            <a:xfrm>
              <a:off x="6508" y="1174"/>
              <a:ext cx="13" cy="12"/>
            </a:xfrm>
            <a:custGeom>
              <a:avLst/>
              <a:gdLst>
                <a:gd name="T0" fmla="*/ 1 w 30"/>
                <a:gd name="T1" fmla="*/ 0 h 32"/>
                <a:gd name="T2" fmla="*/ 0 w 30"/>
                <a:gd name="T3" fmla="*/ 1 h 32"/>
                <a:gd name="T4" fmla="*/ 0 w 30"/>
                <a:gd name="T5" fmla="*/ 0 h 32"/>
                <a:gd name="T6" fmla="*/ 0 w 30"/>
                <a:gd name="T7" fmla="*/ 0 h 32"/>
                <a:gd name="T8" fmla="*/ 1 w 30"/>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2">
                  <a:moveTo>
                    <a:pt x="29" y="0"/>
                  </a:moveTo>
                  <a:lnTo>
                    <a:pt x="0" y="31"/>
                  </a:lnTo>
                  <a:lnTo>
                    <a:pt x="0" y="16"/>
                  </a:lnTo>
                  <a:lnTo>
                    <a:pt x="15" y="0"/>
                  </a:lnTo>
                  <a:lnTo>
                    <a:pt x="29"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42" name="Freeform 423"/>
            <p:cNvSpPr>
              <a:spLocks/>
            </p:cNvSpPr>
            <p:nvPr/>
          </p:nvSpPr>
          <p:spPr bwMode="auto">
            <a:xfrm>
              <a:off x="6605" y="1347"/>
              <a:ext cx="7" cy="13"/>
            </a:xfrm>
            <a:custGeom>
              <a:avLst/>
              <a:gdLst>
                <a:gd name="T0" fmla="*/ 0 w 17"/>
                <a:gd name="T1" fmla="*/ 0 h 32"/>
                <a:gd name="T2" fmla="*/ 0 w 17"/>
                <a:gd name="T3" fmla="*/ 0 h 32"/>
                <a:gd name="T4" fmla="*/ 0 w 17"/>
                <a:gd name="T5" fmla="*/ 1 h 32"/>
                <a:gd name="T6" fmla="*/ 0 w 17"/>
                <a:gd name="T7" fmla="*/ 1 h 32"/>
                <a:gd name="T8" fmla="*/ 0 w 17"/>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2">
                  <a:moveTo>
                    <a:pt x="0" y="0"/>
                  </a:moveTo>
                  <a:lnTo>
                    <a:pt x="16" y="16"/>
                  </a:lnTo>
                  <a:lnTo>
                    <a:pt x="16" y="31"/>
                  </a:lnTo>
                  <a:lnTo>
                    <a:pt x="0" y="31"/>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43" name="Freeform 424"/>
            <p:cNvSpPr>
              <a:spLocks/>
            </p:cNvSpPr>
            <p:nvPr/>
          </p:nvSpPr>
          <p:spPr bwMode="auto">
            <a:xfrm>
              <a:off x="6605" y="1127"/>
              <a:ext cx="13" cy="17"/>
            </a:xfrm>
            <a:custGeom>
              <a:avLst/>
              <a:gdLst>
                <a:gd name="T0" fmla="*/ 0 w 31"/>
                <a:gd name="T1" fmla="*/ 0 h 47"/>
                <a:gd name="T2" fmla="*/ 0 w 31"/>
                <a:gd name="T3" fmla="*/ 0 h 47"/>
                <a:gd name="T4" fmla="*/ 0 w 31"/>
                <a:gd name="T5" fmla="*/ 1 h 47"/>
                <a:gd name="T6" fmla="*/ 1 w 31"/>
                <a:gd name="T7" fmla="*/ 0 h 47"/>
                <a:gd name="T8" fmla="*/ 0 w 31"/>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47">
                  <a:moveTo>
                    <a:pt x="15" y="0"/>
                  </a:moveTo>
                  <a:lnTo>
                    <a:pt x="0" y="31"/>
                  </a:lnTo>
                  <a:lnTo>
                    <a:pt x="0" y="46"/>
                  </a:lnTo>
                  <a:lnTo>
                    <a:pt x="30" y="31"/>
                  </a:lnTo>
                  <a:lnTo>
                    <a:pt x="1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44" name="Freeform 425"/>
            <p:cNvSpPr>
              <a:spLocks/>
            </p:cNvSpPr>
            <p:nvPr/>
          </p:nvSpPr>
          <p:spPr bwMode="auto">
            <a:xfrm>
              <a:off x="6592" y="1684"/>
              <a:ext cx="31" cy="30"/>
            </a:xfrm>
            <a:custGeom>
              <a:avLst/>
              <a:gdLst>
                <a:gd name="T0" fmla="*/ 0 w 75"/>
                <a:gd name="T1" fmla="*/ 0 h 78"/>
                <a:gd name="T2" fmla="*/ 0 w 75"/>
                <a:gd name="T3" fmla="*/ 0 h 78"/>
                <a:gd name="T4" fmla="*/ 0 w 75"/>
                <a:gd name="T5" fmla="*/ 1 h 78"/>
                <a:gd name="T6" fmla="*/ 0 w 75"/>
                <a:gd name="T7" fmla="*/ 1 h 78"/>
                <a:gd name="T8" fmla="*/ 1 w 75"/>
                <a:gd name="T9" fmla="*/ 2 h 78"/>
                <a:gd name="T10" fmla="*/ 1 w 75"/>
                <a:gd name="T11" fmla="*/ 1 h 78"/>
                <a:gd name="T12" fmla="*/ 2 w 75"/>
                <a:gd name="T13" fmla="*/ 2 h 78"/>
                <a:gd name="T14" fmla="*/ 2 w 75"/>
                <a:gd name="T15" fmla="*/ 1 h 78"/>
                <a:gd name="T16" fmla="*/ 2 w 75"/>
                <a:gd name="T17" fmla="*/ 1 h 78"/>
                <a:gd name="T18" fmla="*/ 2 w 75"/>
                <a:gd name="T19" fmla="*/ 0 h 78"/>
                <a:gd name="T20" fmla="*/ 0 w 75"/>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78">
                  <a:moveTo>
                    <a:pt x="15" y="0"/>
                  </a:moveTo>
                  <a:lnTo>
                    <a:pt x="15" y="15"/>
                  </a:lnTo>
                  <a:lnTo>
                    <a:pt x="0" y="31"/>
                  </a:lnTo>
                  <a:lnTo>
                    <a:pt x="0" y="62"/>
                  </a:lnTo>
                  <a:lnTo>
                    <a:pt x="30" y="77"/>
                  </a:lnTo>
                  <a:lnTo>
                    <a:pt x="30" y="62"/>
                  </a:lnTo>
                  <a:lnTo>
                    <a:pt x="74" y="77"/>
                  </a:lnTo>
                  <a:lnTo>
                    <a:pt x="74" y="46"/>
                  </a:lnTo>
                  <a:lnTo>
                    <a:pt x="59" y="31"/>
                  </a:lnTo>
                  <a:lnTo>
                    <a:pt x="74" y="15"/>
                  </a:lnTo>
                  <a:lnTo>
                    <a:pt x="1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45" name="Freeform 426"/>
            <p:cNvSpPr>
              <a:spLocks/>
            </p:cNvSpPr>
            <p:nvPr/>
          </p:nvSpPr>
          <p:spPr bwMode="auto">
            <a:xfrm>
              <a:off x="6425" y="1633"/>
              <a:ext cx="96" cy="128"/>
            </a:xfrm>
            <a:custGeom>
              <a:avLst/>
              <a:gdLst>
                <a:gd name="T0" fmla="*/ 0 w 224"/>
                <a:gd name="T1" fmla="*/ 4 h 339"/>
                <a:gd name="T2" fmla="*/ 0 w 224"/>
                <a:gd name="T3" fmla="*/ 5 h 339"/>
                <a:gd name="T4" fmla="*/ 2 w 224"/>
                <a:gd name="T5" fmla="*/ 5 h 339"/>
                <a:gd name="T6" fmla="*/ 3 w 224"/>
                <a:gd name="T7" fmla="*/ 5 h 339"/>
                <a:gd name="T8" fmla="*/ 3 w 224"/>
                <a:gd name="T9" fmla="*/ 5 h 339"/>
                <a:gd name="T10" fmla="*/ 3 w 224"/>
                <a:gd name="T11" fmla="*/ 6 h 339"/>
                <a:gd name="T12" fmla="*/ 4 w 224"/>
                <a:gd name="T13" fmla="*/ 6 h 339"/>
                <a:gd name="T14" fmla="*/ 4 w 224"/>
                <a:gd name="T15" fmla="*/ 6 h 339"/>
                <a:gd name="T16" fmla="*/ 6 w 224"/>
                <a:gd name="T17" fmla="*/ 6 h 339"/>
                <a:gd name="T18" fmla="*/ 6 w 224"/>
                <a:gd name="T19" fmla="*/ 7 h 339"/>
                <a:gd name="T20" fmla="*/ 6 w 224"/>
                <a:gd name="T21" fmla="*/ 6 h 339"/>
                <a:gd name="T22" fmla="*/ 6 w 224"/>
                <a:gd name="T23" fmla="*/ 6 h 339"/>
                <a:gd name="T24" fmla="*/ 6 w 224"/>
                <a:gd name="T25" fmla="*/ 5 h 339"/>
                <a:gd name="T26" fmla="*/ 6 w 224"/>
                <a:gd name="T27" fmla="*/ 5 h 339"/>
                <a:gd name="T28" fmla="*/ 6 w 224"/>
                <a:gd name="T29" fmla="*/ 5 h 339"/>
                <a:gd name="T30" fmla="*/ 6 w 224"/>
                <a:gd name="T31" fmla="*/ 5 h 339"/>
                <a:gd name="T32" fmla="*/ 6 w 224"/>
                <a:gd name="T33" fmla="*/ 5 h 339"/>
                <a:gd name="T34" fmla="*/ 6 w 224"/>
                <a:gd name="T35" fmla="*/ 5 h 339"/>
                <a:gd name="T36" fmla="*/ 7 w 224"/>
                <a:gd name="T37" fmla="*/ 5 h 339"/>
                <a:gd name="T38" fmla="*/ 8 w 224"/>
                <a:gd name="T39" fmla="*/ 5 h 339"/>
                <a:gd name="T40" fmla="*/ 7 w 224"/>
                <a:gd name="T41" fmla="*/ 4 h 339"/>
                <a:gd name="T42" fmla="*/ 7 w 224"/>
                <a:gd name="T43" fmla="*/ 3 h 339"/>
                <a:gd name="T44" fmla="*/ 6 w 224"/>
                <a:gd name="T45" fmla="*/ 3 h 339"/>
                <a:gd name="T46" fmla="*/ 4 w 224"/>
                <a:gd name="T47" fmla="*/ 2 h 339"/>
                <a:gd name="T48" fmla="*/ 4 w 224"/>
                <a:gd name="T49" fmla="*/ 2 h 339"/>
                <a:gd name="T50" fmla="*/ 3 w 224"/>
                <a:gd name="T51" fmla="*/ 2 h 339"/>
                <a:gd name="T52" fmla="*/ 4 w 224"/>
                <a:gd name="T53" fmla="*/ 1 h 339"/>
                <a:gd name="T54" fmla="*/ 5 w 224"/>
                <a:gd name="T55" fmla="*/ 0 h 339"/>
                <a:gd name="T56" fmla="*/ 5 w 224"/>
                <a:gd name="T57" fmla="*/ 0 h 339"/>
                <a:gd name="T58" fmla="*/ 4 w 224"/>
                <a:gd name="T59" fmla="*/ 0 h 339"/>
                <a:gd name="T60" fmla="*/ 4 w 224"/>
                <a:gd name="T61" fmla="*/ 0 h 339"/>
                <a:gd name="T62" fmla="*/ 3 w 224"/>
                <a:gd name="T63" fmla="*/ 1 h 339"/>
                <a:gd name="T64" fmla="*/ 3 w 224"/>
                <a:gd name="T65" fmla="*/ 1 h 339"/>
                <a:gd name="T66" fmla="*/ 1 w 224"/>
                <a:gd name="T67" fmla="*/ 2 h 339"/>
                <a:gd name="T68" fmla="*/ 1 w 224"/>
                <a:gd name="T69" fmla="*/ 2 h 339"/>
                <a:gd name="T70" fmla="*/ 1 w 224"/>
                <a:gd name="T71" fmla="*/ 2 h 339"/>
                <a:gd name="T72" fmla="*/ 1 w 224"/>
                <a:gd name="T73" fmla="*/ 2 h 339"/>
                <a:gd name="T74" fmla="*/ 1 w 224"/>
                <a:gd name="T75" fmla="*/ 4 h 339"/>
                <a:gd name="T76" fmla="*/ 0 w 224"/>
                <a:gd name="T77" fmla="*/ 4 h 3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24" h="339">
                  <a:moveTo>
                    <a:pt x="15" y="200"/>
                  </a:moveTo>
                  <a:lnTo>
                    <a:pt x="0" y="230"/>
                  </a:lnTo>
                  <a:lnTo>
                    <a:pt x="59" y="246"/>
                  </a:lnTo>
                  <a:lnTo>
                    <a:pt x="74" y="261"/>
                  </a:lnTo>
                  <a:lnTo>
                    <a:pt x="89" y="261"/>
                  </a:lnTo>
                  <a:lnTo>
                    <a:pt x="104" y="292"/>
                  </a:lnTo>
                  <a:lnTo>
                    <a:pt x="119" y="292"/>
                  </a:lnTo>
                  <a:lnTo>
                    <a:pt x="134" y="292"/>
                  </a:lnTo>
                  <a:lnTo>
                    <a:pt x="164" y="307"/>
                  </a:lnTo>
                  <a:lnTo>
                    <a:pt x="178" y="338"/>
                  </a:lnTo>
                  <a:lnTo>
                    <a:pt x="178" y="292"/>
                  </a:lnTo>
                  <a:lnTo>
                    <a:pt x="178" y="277"/>
                  </a:lnTo>
                  <a:lnTo>
                    <a:pt x="178" y="261"/>
                  </a:lnTo>
                  <a:lnTo>
                    <a:pt x="193" y="246"/>
                  </a:lnTo>
                  <a:lnTo>
                    <a:pt x="164" y="246"/>
                  </a:lnTo>
                  <a:lnTo>
                    <a:pt x="164" y="230"/>
                  </a:lnTo>
                  <a:lnTo>
                    <a:pt x="193" y="230"/>
                  </a:lnTo>
                  <a:lnTo>
                    <a:pt x="193" y="215"/>
                  </a:lnTo>
                  <a:lnTo>
                    <a:pt x="208" y="215"/>
                  </a:lnTo>
                  <a:lnTo>
                    <a:pt x="223" y="230"/>
                  </a:lnTo>
                  <a:lnTo>
                    <a:pt x="208" y="184"/>
                  </a:lnTo>
                  <a:lnTo>
                    <a:pt x="208" y="138"/>
                  </a:lnTo>
                  <a:lnTo>
                    <a:pt x="178" y="138"/>
                  </a:lnTo>
                  <a:lnTo>
                    <a:pt x="119" y="108"/>
                  </a:lnTo>
                  <a:lnTo>
                    <a:pt x="119" y="77"/>
                  </a:lnTo>
                  <a:lnTo>
                    <a:pt x="104" y="77"/>
                  </a:lnTo>
                  <a:lnTo>
                    <a:pt x="119" y="31"/>
                  </a:lnTo>
                  <a:lnTo>
                    <a:pt x="149" y="15"/>
                  </a:lnTo>
                  <a:lnTo>
                    <a:pt x="149" y="0"/>
                  </a:lnTo>
                  <a:lnTo>
                    <a:pt x="134" y="0"/>
                  </a:lnTo>
                  <a:lnTo>
                    <a:pt x="119" y="15"/>
                  </a:lnTo>
                  <a:lnTo>
                    <a:pt x="74" y="31"/>
                  </a:lnTo>
                  <a:lnTo>
                    <a:pt x="74" y="61"/>
                  </a:lnTo>
                  <a:lnTo>
                    <a:pt x="45" y="77"/>
                  </a:lnTo>
                  <a:lnTo>
                    <a:pt x="30" y="92"/>
                  </a:lnTo>
                  <a:lnTo>
                    <a:pt x="30" y="108"/>
                  </a:lnTo>
                  <a:lnTo>
                    <a:pt x="30" y="123"/>
                  </a:lnTo>
                  <a:lnTo>
                    <a:pt x="30" y="184"/>
                  </a:lnTo>
                  <a:lnTo>
                    <a:pt x="15" y="20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46" name="Freeform 427"/>
            <p:cNvSpPr>
              <a:spLocks/>
            </p:cNvSpPr>
            <p:nvPr/>
          </p:nvSpPr>
          <p:spPr bwMode="auto">
            <a:xfrm>
              <a:off x="6470" y="1633"/>
              <a:ext cx="109" cy="87"/>
            </a:xfrm>
            <a:custGeom>
              <a:avLst/>
              <a:gdLst>
                <a:gd name="T0" fmla="*/ 7 w 255"/>
                <a:gd name="T1" fmla="*/ 1 h 231"/>
                <a:gd name="T2" fmla="*/ 6 w 255"/>
                <a:gd name="T3" fmla="*/ 1 h 231"/>
                <a:gd name="T4" fmla="*/ 6 w 255"/>
                <a:gd name="T5" fmla="*/ 1 h 231"/>
                <a:gd name="T6" fmla="*/ 4 w 255"/>
                <a:gd name="T7" fmla="*/ 1 h 231"/>
                <a:gd name="T8" fmla="*/ 3 w 255"/>
                <a:gd name="T9" fmla="*/ 1 h 231"/>
                <a:gd name="T10" fmla="*/ 3 w 255"/>
                <a:gd name="T11" fmla="*/ 0 h 231"/>
                <a:gd name="T12" fmla="*/ 3 w 255"/>
                <a:gd name="T13" fmla="*/ 0 h 231"/>
                <a:gd name="T14" fmla="*/ 3 w 255"/>
                <a:gd name="T15" fmla="*/ 0 h 231"/>
                <a:gd name="T16" fmla="*/ 1 w 255"/>
                <a:gd name="T17" fmla="*/ 1 h 231"/>
                <a:gd name="T18" fmla="*/ 1 w 255"/>
                <a:gd name="T19" fmla="*/ 1 h 231"/>
                <a:gd name="T20" fmla="*/ 1 w 255"/>
                <a:gd name="T21" fmla="*/ 2 h 231"/>
                <a:gd name="T22" fmla="*/ 1 w 255"/>
                <a:gd name="T23" fmla="*/ 1 h 231"/>
                <a:gd name="T24" fmla="*/ 1 w 255"/>
                <a:gd name="T25" fmla="*/ 1 h 231"/>
                <a:gd name="T26" fmla="*/ 1 w 255"/>
                <a:gd name="T27" fmla="*/ 1 h 231"/>
                <a:gd name="T28" fmla="*/ 1 w 255"/>
                <a:gd name="T29" fmla="*/ 0 h 231"/>
                <a:gd name="T30" fmla="*/ 0 w 255"/>
                <a:gd name="T31" fmla="*/ 1 h 231"/>
                <a:gd name="T32" fmla="*/ 0 w 255"/>
                <a:gd name="T33" fmla="*/ 2 h 231"/>
                <a:gd name="T34" fmla="*/ 0 w 255"/>
                <a:gd name="T35" fmla="*/ 2 h 231"/>
                <a:gd name="T36" fmla="*/ 0 w 255"/>
                <a:gd name="T37" fmla="*/ 2 h 231"/>
                <a:gd name="T38" fmla="*/ 3 w 255"/>
                <a:gd name="T39" fmla="*/ 3 h 231"/>
                <a:gd name="T40" fmla="*/ 3 w 255"/>
                <a:gd name="T41" fmla="*/ 3 h 231"/>
                <a:gd name="T42" fmla="*/ 3 w 255"/>
                <a:gd name="T43" fmla="*/ 4 h 231"/>
                <a:gd name="T44" fmla="*/ 4 w 255"/>
                <a:gd name="T45" fmla="*/ 5 h 231"/>
                <a:gd name="T46" fmla="*/ 4 w 255"/>
                <a:gd name="T47" fmla="*/ 5 h 231"/>
                <a:gd name="T48" fmla="*/ 6 w 255"/>
                <a:gd name="T49" fmla="*/ 5 h 231"/>
                <a:gd name="T50" fmla="*/ 6 w 255"/>
                <a:gd name="T51" fmla="*/ 4 h 231"/>
                <a:gd name="T52" fmla="*/ 5 w 255"/>
                <a:gd name="T53" fmla="*/ 4 h 231"/>
                <a:gd name="T54" fmla="*/ 6 w 255"/>
                <a:gd name="T55" fmla="*/ 3 h 231"/>
                <a:gd name="T56" fmla="*/ 6 w 255"/>
                <a:gd name="T57" fmla="*/ 4 h 231"/>
                <a:gd name="T58" fmla="*/ 8 w 255"/>
                <a:gd name="T59" fmla="*/ 3 h 231"/>
                <a:gd name="T60" fmla="*/ 8 w 255"/>
                <a:gd name="T61" fmla="*/ 3 h 231"/>
                <a:gd name="T62" fmla="*/ 8 w 255"/>
                <a:gd name="T63" fmla="*/ 3 h 231"/>
                <a:gd name="T64" fmla="*/ 8 w 255"/>
                <a:gd name="T65" fmla="*/ 2 h 231"/>
                <a:gd name="T66" fmla="*/ 8 w 255"/>
                <a:gd name="T67" fmla="*/ 2 h 231"/>
                <a:gd name="T68" fmla="*/ 9 w 255"/>
                <a:gd name="T69" fmla="*/ 2 h 231"/>
                <a:gd name="T70" fmla="*/ 7 w 255"/>
                <a:gd name="T71" fmla="*/ 1 h 231"/>
                <a:gd name="T72" fmla="*/ 6 w 255"/>
                <a:gd name="T73" fmla="*/ 1 h 231"/>
                <a:gd name="T74" fmla="*/ 7 w 255"/>
                <a:gd name="T75" fmla="*/ 1 h 2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55" h="231">
                  <a:moveTo>
                    <a:pt x="209" y="31"/>
                  </a:moveTo>
                  <a:lnTo>
                    <a:pt x="179" y="46"/>
                  </a:lnTo>
                  <a:lnTo>
                    <a:pt x="164" y="46"/>
                  </a:lnTo>
                  <a:lnTo>
                    <a:pt x="134" y="31"/>
                  </a:lnTo>
                  <a:lnTo>
                    <a:pt x="105" y="31"/>
                  </a:lnTo>
                  <a:lnTo>
                    <a:pt x="90" y="15"/>
                  </a:lnTo>
                  <a:lnTo>
                    <a:pt x="75" y="0"/>
                  </a:lnTo>
                  <a:lnTo>
                    <a:pt x="75" y="15"/>
                  </a:lnTo>
                  <a:lnTo>
                    <a:pt x="45" y="31"/>
                  </a:lnTo>
                  <a:lnTo>
                    <a:pt x="45" y="61"/>
                  </a:lnTo>
                  <a:lnTo>
                    <a:pt x="45" y="77"/>
                  </a:lnTo>
                  <a:lnTo>
                    <a:pt x="45" y="61"/>
                  </a:lnTo>
                  <a:lnTo>
                    <a:pt x="30" y="61"/>
                  </a:lnTo>
                  <a:lnTo>
                    <a:pt x="45" y="31"/>
                  </a:lnTo>
                  <a:lnTo>
                    <a:pt x="45" y="15"/>
                  </a:lnTo>
                  <a:lnTo>
                    <a:pt x="15" y="31"/>
                  </a:lnTo>
                  <a:lnTo>
                    <a:pt x="0" y="77"/>
                  </a:lnTo>
                  <a:lnTo>
                    <a:pt x="15" y="77"/>
                  </a:lnTo>
                  <a:lnTo>
                    <a:pt x="15" y="107"/>
                  </a:lnTo>
                  <a:lnTo>
                    <a:pt x="75" y="138"/>
                  </a:lnTo>
                  <a:lnTo>
                    <a:pt x="105" y="138"/>
                  </a:lnTo>
                  <a:lnTo>
                    <a:pt x="105" y="184"/>
                  </a:lnTo>
                  <a:lnTo>
                    <a:pt x="120" y="230"/>
                  </a:lnTo>
                  <a:lnTo>
                    <a:pt x="134" y="230"/>
                  </a:lnTo>
                  <a:lnTo>
                    <a:pt x="164" y="230"/>
                  </a:lnTo>
                  <a:lnTo>
                    <a:pt x="179" y="199"/>
                  </a:lnTo>
                  <a:lnTo>
                    <a:pt x="149" y="184"/>
                  </a:lnTo>
                  <a:lnTo>
                    <a:pt x="164" y="169"/>
                  </a:lnTo>
                  <a:lnTo>
                    <a:pt x="194" y="184"/>
                  </a:lnTo>
                  <a:lnTo>
                    <a:pt x="224" y="169"/>
                  </a:lnTo>
                  <a:lnTo>
                    <a:pt x="239" y="153"/>
                  </a:lnTo>
                  <a:lnTo>
                    <a:pt x="224" y="138"/>
                  </a:lnTo>
                  <a:lnTo>
                    <a:pt x="239" y="107"/>
                  </a:lnTo>
                  <a:lnTo>
                    <a:pt x="224" y="107"/>
                  </a:lnTo>
                  <a:lnTo>
                    <a:pt x="254" y="92"/>
                  </a:lnTo>
                  <a:lnTo>
                    <a:pt x="209" y="61"/>
                  </a:lnTo>
                  <a:lnTo>
                    <a:pt x="194" y="46"/>
                  </a:lnTo>
                  <a:lnTo>
                    <a:pt x="209"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47" name="Freeform 428"/>
            <p:cNvSpPr>
              <a:spLocks/>
            </p:cNvSpPr>
            <p:nvPr/>
          </p:nvSpPr>
          <p:spPr bwMode="auto">
            <a:xfrm>
              <a:off x="6566" y="1668"/>
              <a:ext cx="39" cy="52"/>
            </a:xfrm>
            <a:custGeom>
              <a:avLst/>
              <a:gdLst>
                <a:gd name="T0" fmla="*/ 1 w 91"/>
                <a:gd name="T1" fmla="*/ 0 h 139"/>
                <a:gd name="T2" fmla="*/ 1 w 91"/>
                <a:gd name="T3" fmla="*/ 0 h 139"/>
                <a:gd name="T4" fmla="*/ 1 w 91"/>
                <a:gd name="T5" fmla="*/ 0 h 139"/>
                <a:gd name="T6" fmla="*/ 0 w 91"/>
                <a:gd name="T7" fmla="*/ 0 h 139"/>
                <a:gd name="T8" fmla="*/ 0 w 91"/>
                <a:gd name="T9" fmla="*/ 0 h 139"/>
                <a:gd name="T10" fmla="*/ 0 w 91"/>
                <a:gd name="T11" fmla="*/ 1 h 139"/>
                <a:gd name="T12" fmla="*/ 0 w 91"/>
                <a:gd name="T13" fmla="*/ 1 h 139"/>
                <a:gd name="T14" fmla="*/ 1 w 91"/>
                <a:gd name="T15" fmla="*/ 2 h 139"/>
                <a:gd name="T16" fmla="*/ 1 w 91"/>
                <a:gd name="T17" fmla="*/ 2 h 139"/>
                <a:gd name="T18" fmla="*/ 1 w 91"/>
                <a:gd name="T19" fmla="*/ 3 h 139"/>
                <a:gd name="T20" fmla="*/ 3 w 91"/>
                <a:gd name="T21" fmla="*/ 2 h 139"/>
                <a:gd name="T22" fmla="*/ 3 w 91"/>
                <a:gd name="T23" fmla="*/ 2 h 139"/>
                <a:gd name="T24" fmla="*/ 2 w 91"/>
                <a:gd name="T25" fmla="*/ 2 h 139"/>
                <a:gd name="T26" fmla="*/ 2 w 91"/>
                <a:gd name="T27" fmla="*/ 1 h 139"/>
                <a:gd name="T28" fmla="*/ 3 w 91"/>
                <a:gd name="T29" fmla="*/ 1 h 139"/>
                <a:gd name="T30" fmla="*/ 3 w 91"/>
                <a:gd name="T31" fmla="*/ 1 h 139"/>
                <a:gd name="T32" fmla="*/ 2 w 91"/>
                <a:gd name="T33" fmla="*/ 0 h 139"/>
                <a:gd name="T34" fmla="*/ 1 w 91"/>
                <a:gd name="T35" fmla="*/ 0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1" h="139">
                  <a:moveTo>
                    <a:pt x="45" y="15"/>
                  </a:moveTo>
                  <a:lnTo>
                    <a:pt x="45" y="0"/>
                  </a:lnTo>
                  <a:lnTo>
                    <a:pt x="30" y="0"/>
                  </a:lnTo>
                  <a:lnTo>
                    <a:pt x="0" y="15"/>
                  </a:lnTo>
                  <a:lnTo>
                    <a:pt x="15" y="15"/>
                  </a:lnTo>
                  <a:lnTo>
                    <a:pt x="0" y="46"/>
                  </a:lnTo>
                  <a:lnTo>
                    <a:pt x="15" y="61"/>
                  </a:lnTo>
                  <a:lnTo>
                    <a:pt x="30" y="107"/>
                  </a:lnTo>
                  <a:lnTo>
                    <a:pt x="30" y="123"/>
                  </a:lnTo>
                  <a:lnTo>
                    <a:pt x="45" y="138"/>
                  </a:lnTo>
                  <a:lnTo>
                    <a:pt x="75" y="123"/>
                  </a:lnTo>
                  <a:lnTo>
                    <a:pt x="90" y="123"/>
                  </a:lnTo>
                  <a:lnTo>
                    <a:pt x="60" y="107"/>
                  </a:lnTo>
                  <a:lnTo>
                    <a:pt x="60" y="77"/>
                  </a:lnTo>
                  <a:lnTo>
                    <a:pt x="75" y="61"/>
                  </a:lnTo>
                  <a:lnTo>
                    <a:pt x="75" y="46"/>
                  </a:lnTo>
                  <a:lnTo>
                    <a:pt x="60" y="31"/>
                  </a:lnTo>
                  <a:lnTo>
                    <a:pt x="45"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48" name="Freeform 429"/>
            <p:cNvSpPr>
              <a:spLocks/>
            </p:cNvSpPr>
            <p:nvPr/>
          </p:nvSpPr>
          <p:spPr bwMode="auto">
            <a:xfrm>
              <a:off x="6392" y="1656"/>
              <a:ext cx="52" cy="18"/>
            </a:xfrm>
            <a:custGeom>
              <a:avLst/>
              <a:gdLst>
                <a:gd name="T0" fmla="*/ 2 w 120"/>
                <a:gd name="T1" fmla="*/ 0 h 47"/>
                <a:gd name="T2" fmla="*/ 3 w 120"/>
                <a:gd name="T3" fmla="*/ 1 h 47"/>
                <a:gd name="T4" fmla="*/ 4 w 120"/>
                <a:gd name="T5" fmla="*/ 1 h 47"/>
                <a:gd name="T6" fmla="*/ 4 w 120"/>
                <a:gd name="T7" fmla="*/ 1 h 47"/>
                <a:gd name="T8" fmla="*/ 4 w 120"/>
                <a:gd name="T9" fmla="*/ 0 h 47"/>
                <a:gd name="T10" fmla="*/ 3 w 120"/>
                <a:gd name="T11" fmla="*/ 0 h 47"/>
                <a:gd name="T12" fmla="*/ 3 w 120"/>
                <a:gd name="T13" fmla="*/ 0 h 47"/>
                <a:gd name="T14" fmla="*/ 2 w 120"/>
                <a:gd name="T15" fmla="*/ 0 h 47"/>
                <a:gd name="T16" fmla="*/ 1 w 120"/>
                <a:gd name="T17" fmla="*/ 0 h 47"/>
                <a:gd name="T18" fmla="*/ 0 w 120"/>
                <a:gd name="T19" fmla="*/ 0 h 47"/>
                <a:gd name="T20" fmla="*/ 0 w 120"/>
                <a:gd name="T21" fmla="*/ 1 h 47"/>
                <a:gd name="T22" fmla="*/ 1 w 120"/>
                <a:gd name="T23" fmla="*/ 1 h 47"/>
                <a:gd name="T24" fmla="*/ 2 w 120"/>
                <a:gd name="T25" fmla="*/ 1 h 47"/>
                <a:gd name="T26" fmla="*/ 2 w 120"/>
                <a:gd name="T27" fmla="*/ 1 h 47"/>
                <a:gd name="T28" fmla="*/ 2 w 120"/>
                <a:gd name="T29" fmla="*/ 1 h 47"/>
                <a:gd name="T30" fmla="*/ 2 w 120"/>
                <a:gd name="T31" fmla="*/ 0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0" h="47">
                  <a:moveTo>
                    <a:pt x="60" y="15"/>
                  </a:moveTo>
                  <a:lnTo>
                    <a:pt x="89" y="31"/>
                  </a:lnTo>
                  <a:lnTo>
                    <a:pt x="104" y="46"/>
                  </a:lnTo>
                  <a:lnTo>
                    <a:pt x="104" y="31"/>
                  </a:lnTo>
                  <a:lnTo>
                    <a:pt x="119" y="15"/>
                  </a:lnTo>
                  <a:lnTo>
                    <a:pt x="89" y="0"/>
                  </a:lnTo>
                  <a:lnTo>
                    <a:pt x="74" y="0"/>
                  </a:lnTo>
                  <a:lnTo>
                    <a:pt x="60" y="0"/>
                  </a:lnTo>
                  <a:lnTo>
                    <a:pt x="30" y="0"/>
                  </a:lnTo>
                  <a:lnTo>
                    <a:pt x="15" y="0"/>
                  </a:lnTo>
                  <a:lnTo>
                    <a:pt x="0" y="31"/>
                  </a:lnTo>
                  <a:lnTo>
                    <a:pt x="30" y="31"/>
                  </a:lnTo>
                  <a:lnTo>
                    <a:pt x="45" y="46"/>
                  </a:lnTo>
                  <a:lnTo>
                    <a:pt x="60" y="46"/>
                  </a:lnTo>
                  <a:lnTo>
                    <a:pt x="60" y="31"/>
                  </a:lnTo>
                  <a:lnTo>
                    <a:pt x="60"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49" name="Line 430"/>
            <p:cNvSpPr>
              <a:spLocks noChangeShapeType="1"/>
            </p:cNvSpPr>
            <p:nvPr/>
          </p:nvSpPr>
          <p:spPr bwMode="auto">
            <a:xfrm>
              <a:off x="6566" y="1633"/>
              <a:ext cx="0"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50" name="Line 431"/>
            <p:cNvSpPr>
              <a:spLocks noChangeShapeType="1"/>
            </p:cNvSpPr>
            <p:nvPr/>
          </p:nvSpPr>
          <p:spPr bwMode="auto">
            <a:xfrm>
              <a:off x="6553" y="1603"/>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51" name="Line 432"/>
            <p:cNvSpPr>
              <a:spLocks noChangeShapeType="1"/>
            </p:cNvSpPr>
            <p:nvPr/>
          </p:nvSpPr>
          <p:spPr bwMode="auto">
            <a:xfrm>
              <a:off x="6553" y="1586"/>
              <a:ext cx="0"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52" name="Freeform 433"/>
            <p:cNvSpPr>
              <a:spLocks/>
            </p:cNvSpPr>
            <p:nvPr/>
          </p:nvSpPr>
          <p:spPr bwMode="auto">
            <a:xfrm>
              <a:off x="6490" y="1580"/>
              <a:ext cx="25" cy="18"/>
            </a:xfrm>
            <a:custGeom>
              <a:avLst/>
              <a:gdLst>
                <a:gd name="T0" fmla="*/ 0 w 60"/>
                <a:gd name="T1" fmla="*/ 0 h 47"/>
                <a:gd name="T2" fmla="*/ 0 w 60"/>
                <a:gd name="T3" fmla="*/ 0 h 47"/>
                <a:gd name="T4" fmla="*/ 0 w 60"/>
                <a:gd name="T5" fmla="*/ 1 h 47"/>
                <a:gd name="T6" fmla="*/ 0 w 60"/>
                <a:gd name="T7" fmla="*/ 1 h 47"/>
                <a:gd name="T8" fmla="*/ 1 w 60"/>
                <a:gd name="T9" fmla="*/ 1 h 47"/>
                <a:gd name="T10" fmla="*/ 2 w 60"/>
                <a:gd name="T11" fmla="*/ 0 h 47"/>
                <a:gd name="T12" fmla="*/ 1 w 60"/>
                <a:gd name="T13" fmla="*/ 0 h 47"/>
                <a:gd name="T14" fmla="*/ 1 w 60"/>
                <a:gd name="T15" fmla="*/ 0 h 47"/>
                <a:gd name="T16" fmla="*/ 1 w 60"/>
                <a:gd name="T17" fmla="*/ 0 h 47"/>
                <a:gd name="T18" fmla="*/ 0 w 60"/>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47">
                  <a:moveTo>
                    <a:pt x="0" y="0"/>
                  </a:moveTo>
                  <a:lnTo>
                    <a:pt x="0" y="15"/>
                  </a:lnTo>
                  <a:lnTo>
                    <a:pt x="0" y="46"/>
                  </a:lnTo>
                  <a:lnTo>
                    <a:pt x="15" y="31"/>
                  </a:lnTo>
                  <a:lnTo>
                    <a:pt x="44" y="31"/>
                  </a:lnTo>
                  <a:lnTo>
                    <a:pt x="59" y="15"/>
                  </a:lnTo>
                  <a:lnTo>
                    <a:pt x="44" y="15"/>
                  </a:lnTo>
                  <a:lnTo>
                    <a:pt x="44" y="0"/>
                  </a:lnTo>
                  <a:lnTo>
                    <a:pt x="30"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53" name="Freeform 434"/>
            <p:cNvSpPr>
              <a:spLocks/>
            </p:cNvSpPr>
            <p:nvPr/>
          </p:nvSpPr>
          <p:spPr bwMode="auto">
            <a:xfrm>
              <a:off x="6566" y="1644"/>
              <a:ext cx="7" cy="7"/>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16"/>
                  </a:moveTo>
                  <a:lnTo>
                    <a:pt x="16" y="16"/>
                  </a:lnTo>
                  <a:lnTo>
                    <a:pt x="16" y="0"/>
                  </a:lnTo>
                  <a:lnTo>
                    <a:pt x="0" y="0"/>
                  </a:lnTo>
                  <a:lnTo>
                    <a:pt x="0"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54" name="Freeform 435"/>
            <p:cNvSpPr>
              <a:spLocks/>
            </p:cNvSpPr>
            <p:nvPr/>
          </p:nvSpPr>
          <p:spPr bwMode="auto">
            <a:xfrm>
              <a:off x="6521" y="1586"/>
              <a:ext cx="8" cy="6"/>
            </a:xfrm>
            <a:custGeom>
              <a:avLst/>
              <a:gdLst>
                <a:gd name="T0" fmla="*/ 1 w 17"/>
                <a:gd name="T1" fmla="*/ 0 h 17"/>
                <a:gd name="T2" fmla="*/ 0 w 17"/>
                <a:gd name="T3" fmla="*/ 0 h 17"/>
                <a:gd name="T4" fmla="*/ 0 w 17"/>
                <a:gd name="T5" fmla="*/ 0 h 17"/>
                <a:gd name="T6" fmla="*/ 1 w 17"/>
                <a:gd name="T7" fmla="*/ 0 h 17"/>
                <a:gd name="T8" fmla="*/ 1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0"/>
                  </a:moveTo>
                  <a:lnTo>
                    <a:pt x="0" y="0"/>
                  </a:lnTo>
                  <a:lnTo>
                    <a:pt x="0" y="16"/>
                  </a:lnTo>
                  <a:lnTo>
                    <a:pt x="16" y="16"/>
                  </a:lnTo>
                  <a:lnTo>
                    <a:pt x="16"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55" name="Freeform 436"/>
            <p:cNvSpPr>
              <a:spLocks/>
            </p:cNvSpPr>
            <p:nvPr/>
          </p:nvSpPr>
          <p:spPr bwMode="auto">
            <a:xfrm>
              <a:off x="6566" y="1615"/>
              <a:ext cx="7" cy="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0" y="16"/>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56" name="Line 437"/>
            <p:cNvSpPr>
              <a:spLocks noChangeShapeType="1"/>
            </p:cNvSpPr>
            <p:nvPr/>
          </p:nvSpPr>
          <p:spPr bwMode="auto">
            <a:xfrm flipH="1">
              <a:off x="6560" y="1615"/>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57" name="Line 438"/>
            <p:cNvSpPr>
              <a:spLocks noChangeShapeType="1"/>
            </p:cNvSpPr>
            <p:nvPr/>
          </p:nvSpPr>
          <p:spPr bwMode="auto">
            <a:xfrm>
              <a:off x="6560" y="1610"/>
              <a:ext cx="0" cy="5"/>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58" name="Freeform 439"/>
            <p:cNvSpPr>
              <a:spLocks/>
            </p:cNvSpPr>
            <p:nvPr/>
          </p:nvSpPr>
          <p:spPr bwMode="auto">
            <a:xfrm>
              <a:off x="6547" y="1592"/>
              <a:ext cx="7"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0" y="16"/>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59" name="Line 440"/>
            <p:cNvSpPr>
              <a:spLocks noChangeShapeType="1"/>
            </p:cNvSpPr>
            <p:nvPr/>
          </p:nvSpPr>
          <p:spPr bwMode="auto">
            <a:xfrm>
              <a:off x="6534" y="1592"/>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60" name="Freeform 441"/>
            <p:cNvSpPr>
              <a:spLocks/>
            </p:cNvSpPr>
            <p:nvPr/>
          </p:nvSpPr>
          <p:spPr bwMode="auto">
            <a:xfrm>
              <a:off x="6553" y="1598"/>
              <a:ext cx="7" cy="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0" y="16"/>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61" name="Freeform 442"/>
            <p:cNvSpPr>
              <a:spLocks/>
            </p:cNvSpPr>
            <p:nvPr/>
          </p:nvSpPr>
          <p:spPr bwMode="auto">
            <a:xfrm>
              <a:off x="6623" y="2144"/>
              <a:ext cx="13" cy="12"/>
            </a:xfrm>
            <a:custGeom>
              <a:avLst/>
              <a:gdLst>
                <a:gd name="T0" fmla="*/ 0 w 31"/>
                <a:gd name="T1" fmla="*/ 0 h 32"/>
                <a:gd name="T2" fmla="*/ 0 w 31"/>
                <a:gd name="T3" fmla="*/ 1 h 32"/>
                <a:gd name="T4" fmla="*/ 0 w 31"/>
                <a:gd name="T5" fmla="*/ 1 h 32"/>
                <a:gd name="T6" fmla="*/ 0 w 31"/>
                <a:gd name="T7" fmla="*/ 0 h 32"/>
                <a:gd name="T8" fmla="*/ 1 w 31"/>
                <a:gd name="T9" fmla="*/ 0 h 32"/>
                <a:gd name="T10" fmla="*/ 0 w 31"/>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32">
                  <a:moveTo>
                    <a:pt x="15" y="0"/>
                  </a:moveTo>
                  <a:lnTo>
                    <a:pt x="0" y="31"/>
                  </a:lnTo>
                  <a:lnTo>
                    <a:pt x="15" y="31"/>
                  </a:lnTo>
                  <a:lnTo>
                    <a:pt x="15" y="16"/>
                  </a:lnTo>
                  <a:lnTo>
                    <a:pt x="30" y="16"/>
                  </a:lnTo>
                  <a:lnTo>
                    <a:pt x="1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62" name="Freeform 443"/>
            <p:cNvSpPr>
              <a:spLocks/>
            </p:cNvSpPr>
            <p:nvPr/>
          </p:nvSpPr>
          <p:spPr bwMode="auto">
            <a:xfrm>
              <a:off x="6617" y="2144"/>
              <a:ext cx="8" cy="6"/>
            </a:xfrm>
            <a:custGeom>
              <a:avLst/>
              <a:gdLst>
                <a:gd name="T0" fmla="*/ 1 w 18"/>
                <a:gd name="T1" fmla="*/ 0 h 17"/>
                <a:gd name="T2" fmla="*/ 0 w 18"/>
                <a:gd name="T3" fmla="*/ 0 h 17"/>
                <a:gd name="T4" fmla="*/ 0 w 18"/>
                <a:gd name="T5" fmla="*/ 0 h 17"/>
                <a:gd name="T6" fmla="*/ 1 w 18"/>
                <a:gd name="T7" fmla="*/ 0 h 17"/>
                <a:gd name="T8" fmla="*/ 1 w 18"/>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7">
                  <a:moveTo>
                    <a:pt x="17" y="0"/>
                  </a:moveTo>
                  <a:lnTo>
                    <a:pt x="0" y="0"/>
                  </a:lnTo>
                  <a:lnTo>
                    <a:pt x="0" y="16"/>
                  </a:lnTo>
                  <a:lnTo>
                    <a:pt x="17" y="16"/>
                  </a:lnTo>
                  <a:lnTo>
                    <a:pt x="17"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63" name="Freeform 444"/>
            <p:cNvSpPr>
              <a:spLocks/>
            </p:cNvSpPr>
            <p:nvPr/>
          </p:nvSpPr>
          <p:spPr bwMode="auto">
            <a:xfrm>
              <a:off x="6514" y="1894"/>
              <a:ext cx="122" cy="268"/>
            </a:xfrm>
            <a:custGeom>
              <a:avLst/>
              <a:gdLst>
                <a:gd name="T0" fmla="*/ 5 w 284"/>
                <a:gd name="T1" fmla="*/ 12 h 708"/>
                <a:gd name="T2" fmla="*/ 4 w 284"/>
                <a:gd name="T3" fmla="*/ 12 h 708"/>
                <a:gd name="T4" fmla="*/ 3 w 284"/>
                <a:gd name="T5" fmla="*/ 11 h 708"/>
                <a:gd name="T6" fmla="*/ 4 w 284"/>
                <a:gd name="T7" fmla="*/ 11 h 708"/>
                <a:gd name="T8" fmla="*/ 5 w 284"/>
                <a:gd name="T9" fmla="*/ 11 h 708"/>
                <a:gd name="T10" fmla="*/ 5 w 284"/>
                <a:gd name="T11" fmla="*/ 10 h 708"/>
                <a:gd name="T12" fmla="*/ 6 w 284"/>
                <a:gd name="T13" fmla="*/ 10 h 708"/>
                <a:gd name="T14" fmla="*/ 6 w 284"/>
                <a:gd name="T15" fmla="*/ 9 h 708"/>
                <a:gd name="T16" fmla="*/ 5 w 284"/>
                <a:gd name="T17" fmla="*/ 9 h 708"/>
                <a:gd name="T18" fmla="*/ 5 w 284"/>
                <a:gd name="T19" fmla="*/ 9 h 708"/>
                <a:gd name="T20" fmla="*/ 5 w 284"/>
                <a:gd name="T21" fmla="*/ 9 h 708"/>
                <a:gd name="T22" fmla="*/ 5 w 284"/>
                <a:gd name="T23" fmla="*/ 9 h 708"/>
                <a:gd name="T24" fmla="*/ 6 w 284"/>
                <a:gd name="T25" fmla="*/ 8 h 708"/>
                <a:gd name="T26" fmla="*/ 6 w 284"/>
                <a:gd name="T27" fmla="*/ 8 h 708"/>
                <a:gd name="T28" fmla="*/ 6 w 284"/>
                <a:gd name="T29" fmla="*/ 8 h 708"/>
                <a:gd name="T30" fmla="*/ 7 w 284"/>
                <a:gd name="T31" fmla="*/ 8 h 708"/>
                <a:gd name="T32" fmla="*/ 8 w 284"/>
                <a:gd name="T33" fmla="*/ 8 h 708"/>
                <a:gd name="T34" fmla="*/ 9 w 284"/>
                <a:gd name="T35" fmla="*/ 6 h 708"/>
                <a:gd name="T36" fmla="*/ 8 w 284"/>
                <a:gd name="T37" fmla="*/ 6 h 708"/>
                <a:gd name="T38" fmla="*/ 8 w 284"/>
                <a:gd name="T39" fmla="*/ 6 h 708"/>
                <a:gd name="T40" fmla="*/ 8 w 284"/>
                <a:gd name="T41" fmla="*/ 6 h 708"/>
                <a:gd name="T42" fmla="*/ 8 w 284"/>
                <a:gd name="T43" fmla="*/ 4 h 708"/>
                <a:gd name="T44" fmla="*/ 8 w 284"/>
                <a:gd name="T45" fmla="*/ 3 h 708"/>
                <a:gd name="T46" fmla="*/ 9 w 284"/>
                <a:gd name="T47" fmla="*/ 2 h 708"/>
                <a:gd name="T48" fmla="*/ 9 w 284"/>
                <a:gd name="T49" fmla="*/ 2 h 708"/>
                <a:gd name="T50" fmla="*/ 9 w 284"/>
                <a:gd name="T51" fmla="*/ 2 h 708"/>
                <a:gd name="T52" fmla="*/ 9 w 284"/>
                <a:gd name="T53" fmla="*/ 2 h 708"/>
                <a:gd name="T54" fmla="*/ 8 w 284"/>
                <a:gd name="T55" fmla="*/ 3 h 708"/>
                <a:gd name="T56" fmla="*/ 6 w 284"/>
                <a:gd name="T57" fmla="*/ 2 h 708"/>
                <a:gd name="T58" fmla="*/ 7 w 284"/>
                <a:gd name="T59" fmla="*/ 2 h 708"/>
                <a:gd name="T60" fmla="*/ 5 w 284"/>
                <a:gd name="T61" fmla="*/ 1 h 708"/>
                <a:gd name="T62" fmla="*/ 5 w 284"/>
                <a:gd name="T63" fmla="*/ 1 h 708"/>
                <a:gd name="T64" fmla="*/ 3 w 284"/>
                <a:gd name="T65" fmla="*/ 0 h 708"/>
                <a:gd name="T66" fmla="*/ 3 w 284"/>
                <a:gd name="T67" fmla="*/ 1 h 708"/>
                <a:gd name="T68" fmla="*/ 3 w 284"/>
                <a:gd name="T69" fmla="*/ 0 h 708"/>
                <a:gd name="T70" fmla="*/ 2 w 284"/>
                <a:gd name="T71" fmla="*/ 0 h 708"/>
                <a:gd name="T72" fmla="*/ 1 w 284"/>
                <a:gd name="T73" fmla="*/ 0 h 708"/>
                <a:gd name="T74" fmla="*/ 1 w 284"/>
                <a:gd name="T75" fmla="*/ 1 h 708"/>
                <a:gd name="T76" fmla="*/ 1 w 284"/>
                <a:gd name="T77" fmla="*/ 1 h 708"/>
                <a:gd name="T78" fmla="*/ 0 w 284"/>
                <a:gd name="T79" fmla="*/ 2 h 708"/>
                <a:gd name="T80" fmla="*/ 1 w 284"/>
                <a:gd name="T81" fmla="*/ 2 h 708"/>
                <a:gd name="T82" fmla="*/ 0 w 284"/>
                <a:gd name="T83" fmla="*/ 3 h 708"/>
                <a:gd name="T84" fmla="*/ 0 w 284"/>
                <a:gd name="T85" fmla="*/ 4 h 708"/>
                <a:gd name="T86" fmla="*/ 0 w 284"/>
                <a:gd name="T87" fmla="*/ 5 h 708"/>
                <a:gd name="T88" fmla="*/ 0 w 284"/>
                <a:gd name="T89" fmla="*/ 6 h 708"/>
                <a:gd name="T90" fmla="*/ 0 w 284"/>
                <a:gd name="T91" fmla="*/ 6 h 708"/>
                <a:gd name="T92" fmla="*/ 0 w 284"/>
                <a:gd name="T93" fmla="*/ 6 h 708"/>
                <a:gd name="T94" fmla="*/ 0 w 284"/>
                <a:gd name="T95" fmla="*/ 8 h 708"/>
                <a:gd name="T96" fmla="*/ 0 w 284"/>
                <a:gd name="T97" fmla="*/ 8 h 708"/>
                <a:gd name="T98" fmla="*/ 1 w 284"/>
                <a:gd name="T99" fmla="*/ 11 h 708"/>
                <a:gd name="T100" fmla="*/ 1 w 284"/>
                <a:gd name="T101" fmla="*/ 11 h 708"/>
                <a:gd name="T102" fmla="*/ 1 w 284"/>
                <a:gd name="T103" fmla="*/ 11 h 708"/>
                <a:gd name="T104" fmla="*/ 1 w 284"/>
                <a:gd name="T105" fmla="*/ 14 h 708"/>
                <a:gd name="T106" fmla="*/ 2 w 284"/>
                <a:gd name="T107" fmla="*/ 14 h 708"/>
                <a:gd name="T108" fmla="*/ 3 w 284"/>
                <a:gd name="T109" fmla="*/ 14 h 708"/>
                <a:gd name="T110" fmla="*/ 4 w 284"/>
                <a:gd name="T111" fmla="*/ 14 h 708"/>
                <a:gd name="T112" fmla="*/ 4 w 284"/>
                <a:gd name="T113" fmla="*/ 14 h 708"/>
                <a:gd name="T114" fmla="*/ 3 w 284"/>
                <a:gd name="T115" fmla="*/ 14 h 708"/>
                <a:gd name="T116" fmla="*/ 4 w 284"/>
                <a:gd name="T117" fmla="*/ 13 h 708"/>
                <a:gd name="T118" fmla="*/ 4 w 284"/>
                <a:gd name="T119" fmla="*/ 13 h 708"/>
                <a:gd name="T120" fmla="*/ 5 w 284"/>
                <a:gd name="T121" fmla="*/ 12 h 708"/>
                <a:gd name="T122" fmla="*/ 5 w 284"/>
                <a:gd name="T123" fmla="*/ 12 h 7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4" h="708">
                  <a:moveTo>
                    <a:pt x="134" y="569"/>
                  </a:moveTo>
                  <a:lnTo>
                    <a:pt x="119" y="569"/>
                  </a:lnTo>
                  <a:lnTo>
                    <a:pt x="104" y="538"/>
                  </a:lnTo>
                  <a:lnTo>
                    <a:pt x="119" y="523"/>
                  </a:lnTo>
                  <a:lnTo>
                    <a:pt x="134" y="523"/>
                  </a:lnTo>
                  <a:lnTo>
                    <a:pt x="134" y="476"/>
                  </a:lnTo>
                  <a:lnTo>
                    <a:pt x="164" y="476"/>
                  </a:lnTo>
                  <a:lnTo>
                    <a:pt x="164" y="461"/>
                  </a:lnTo>
                  <a:lnTo>
                    <a:pt x="134" y="461"/>
                  </a:lnTo>
                  <a:lnTo>
                    <a:pt x="134" y="446"/>
                  </a:lnTo>
                  <a:lnTo>
                    <a:pt x="134" y="430"/>
                  </a:lnTo>
                  <a:lnTo>
                    <a:pt x="149" y="430"/>
                  </a:lnTo>
                  <a:lnTo>
                    <a:pt x="164" y="415"/>
                  </a:lnTo>
                  <a:lnTo>
                    <a:pt x="164" y="400"/>
                  </a:lnTo>
                  <a:lnTo>
                    <a:pt x="164" y="384"/>
                  </a:lnTo>
                  <a:lnTo>
                    <a:pt x="209" y="384"/>
                  </a:lnTo>
                  <a:lnTo>
                    <a:pt x="238" y="369"/>
                  </a:lnTo>
                  <a:lnTo>
                    <a:pt x="253" y="323"/>
                  </a:lnTo>
                  <a:lnTo>
                    <a:pt x="238" y="307"/>
                  </a:lnTo>
                  <a:lnTo>
                    <a:pt x="238" y="292"/>
                  </a:lnTo>
                  <a:lnTo>
                    <a:pt x="223" y="277"/>
                  </a:lnTo>
                  <a:lnTo>
                    <a:pt x="223" y="184"/>
                  </a:lnTo>
                  <a:lnTo>
                    <a:pt x="223" y="169"/>
                  </a:lnTo>
                  <a:lnTo>
                    <a:pt x="283" y="108"/>
                  </a:lnTo>
                  <a:lnTo>
                    <a:pt x="268" y="92"/>
                  </a:lnTo>
                  <a:lnTo>
                    <a:pt x="253" y="77"/>
                  </a:lnTo>
                  <a:lnTo>
                    <a:pt x="253" y="108"/>
                  </a:lnTo>
                  <a:lnTo>
                    <a:pt x="223" y="123"/>
                  </a:lnTo>
                  <a:lnTo>
                    <a:pt x="194" y="108"/>
                  </a:lnTo>
                  <a:lnTo>
                    <a:pt x="209" y="77"/>
                  </a:lnTo>
                  <a:lnTo>
                    <a:pt x="149" y="31"/>
                  </a:lnTo>
                  <a:lnTo>
                    <a:pt x="134" y="46"/>
                  </a:lnTo>
                  <a:lnTo>
                    <a:pt x="104" y="15"/>
                  </a:lnTo>
                  <a:lnTo>
                    <a:pt x="74" y="31"/>
                  </a:lnTo>
                  <a:lnTo>
                    <a:pt x="74" y="15"/>
                  </a:lnTo>
                  <a:lnTo>
                    <a:pt x="60" y="15"/>
                  </a:lnTo>
                  <a:lnTo>
                    <a:pt x="45" y="0"/>
                  </a:lnTo>
                  <a:lnTo>
                    <a:pt x="30" y="46"/>
                  </a:lnTo>
                  <a:lnTo>
                    <a:pt x="30" y="61"/>
                  </a:lnTo>
                  <a:lnTo>
                    <a:pt x="15" y="77"/>
                  </a:lnTo>
                  <a:lnTo>
                    <a:pt x="30" y="108"/>
                  </a:lnTo>
                  <a:lnTo>
                    <a:pt x="15" y="138"/>
                  </a:lnTo>
                  <a:lnTo>
                    <a:pt x="0" y="184"/>
                  </a:lnTo>
                  <a:lnTo>
                    <a:pt x="0" y="215"/>
                  </a:lnTo>
                  <a:lnTo>
                    <a:pt x="15" y="277"/>
                  </a:lnTo>
                  <a:lnTo>
                    <a:pt x="15" y="323"/>
                  </a:lnTo>
                  <a:lnTo>
                    <a:pt x="0" y="323"/>
                  </a:lnTo>
                  <a:lnTo>
                    <a:pt x="15" y="384"/>
                  </a:lnTo>
                  <a:lnTo>
                    <a:pt x="0" y="400"/>
                  </a:lnTo>
                  <a:lnTo>
                    <a:pt x="30" y="523"/>
                  </a:lnTo>
                  <a:lnTo>
                    <a:pt x="30" y="538"/>
                  </a:lnTo>
                  <a:lnTo>
                    <a:pt x="45" y="553"/>
                  </a:lnTo>
                  <a:lnTo>
                    <a:pt x="45" y="676"/>
                  </a:lnTo>
                  <a:lnTo>
                    <a:pt x="60" y="676"/>
                  </a:lnTo>
                  <a:lnTo>
                    <a:pt x="74" y="707"/>
                  </a:lnTo>
                  <a:lnTo>
                    <a:pt x="119" y="707"/>
                  </a:lnTo>
                  <a:lnTo>
                    <a:pt x="119" y="692"/>
                  </a:lnTo>
                  <a:lnTo>
                    <a:pt x="104" y="676"/>
                  </a:lnTo>
                  <a:lnTo>
                    <a:pt x="119" y="646"/>
                  </a:lnTo>
                  <a:lnTo>
                    <a:pt x="119" y="630"/>
                  </a:lnTo>
                  <a:lnTo>
                    <a:pt x="149" y="599"/>
                  </a:lnTo>
                  <a:lnTo>
                    <a:pt x="134" y="569"/>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64" name="Freeform 445"/>
            <p:cNvSpPr>
              <a:spLocks/>
            </p:cNvSpPr>
            <p:nvPr/>
          </p:nvSpPr>
          <p:spPr bwMode="auto">
            <a:xfrm>
              <a:off x="6573" y="2173"/>
              <a:ext cx="25" cy="18"/>
            </a:xfrm>
            <a:custGeom>
              <a:avLst/>
              <a:gdLst>
                <a:gd name="T0" fmla="*/ 0 w 61"/>
                <a:gd name="T1" fmla="*/ 0 h 47"/>
                <a:gd name="T2" fmla="*/ 0 w 61"/>
                <a:gd name="T3" fmla="*/ 1 h 47"/>
                <a:gd name="T4" fmla="*/ 1 w 61"/>
                <a:gd name="T5" fmla="*/ 1 h 47"/>
                <a:gd name="T6" fmla="*/ 2 w 61"/>
                <a:gd name="T7" fmla="*/ 1 h 47"/>
                <a:gd name="T8" fmla="*/ 1 w 61"/>
                <a:gd name="T9" fmla="*/ 1 h 47"/>
                <a:gd name="T10" fmla="*/ 0 w 61"/>
                <a:gd name="T11" fmla="*/ 0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47">
                  <a:moveTo>
                    <a:pt x="0" y="0"/>
                  </a:moveTo>
                  <a:lnTo>
                    <a:pt x="0" y="46"/>
                  </a:lnTo>
                  <a:lnTo>
                    <a:pt x="30" y="46"/>
                  </a:lnTo>
                  <a:lnTo>
                    <a:pt x="60" y="31"/>
                  </a:lnTo>
                  <a:lnTo>
                    <a:pt x="30" y="31"/>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65" name="Freeform 446"/>
            <p:cNvSpPr>
              <a:spLocks/>
            </p:cNvSpPr>
            <p:nvPr/>
          </p:nvSpPr>
          <p:spPr bwMode="auto">
            <a:xfrm>
              <a:off x="6611" y="1958"/>
              <a:ext cx="33" cy="41"/>
            </a:xfrm>
            <a:custGeom>
              <a:avLst/>
              <a:gdLst>
                <a:gd name="T0" fmla="*/ 3 w 75"/>
                <a:gd name="T1" fmla="*/ 2 h 109"/>
                <a:gd name="T2" fmla="*/ 2 w 75"/>
                <a:gd name="T3" fmla="*/ 1 h 109"/>
                <a:gd name="T4" fmla="*/ 1 w 75"/>
                <a:gd name="T5" fmla="*/ 0 h 109"/>
                <a:gd name="T6" fmla="*/ 0 w 75"/>
                <a:gd name="T7" fmla="*/ 0 h 109"/>
                <a:gd name="T8" fmla="*/ 0 w 75"/>
                <a:gd name="T9" fmla="*/ 0 h 109"/>
                <a:gd name="T10" fmla="*/ 0 w 75"/>
                <a:gd name="T11" fmla="*/ 2 h 109"/>
                <a:gd name="T12" fmla="*/ 2 w 75"/>
                <a:gd name="T13" fmla="*/ 2 h 109"/>
                <a:gd name="T14" fmla="*/ 3 w 75"/>
                <a:gd name="T15" fmla="*/ 2 h 109"/>
                <a:gd name="T16" fmla="*/ 3 w 75"/>
                <a:gd name="T17" fmla="*/ 2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109">
                  <a:moveTo>
                    <a:pt x="74" y="77"/>
                  </a:moveTo>
                  <a:lnTo>
                    <a:pt x="59" y="62"/>
                  </a:lnTo>
                  <a:lnTo>
                    <a:pt x="30" y="15"/>
                  </a:lnTo>
                  <a:lnTo>
                    <a:pt x="0" y="0"/>
                  </a:lnTo>
                  <a:lnTo>
                    <a:pt x="0" y="15"/>
                  </a:lnTo>
                  <a:lnTo>
                    <a:pt x="0" y="108"/>
                  </a:lnTo>
                  <a:lnTo>
                    <a:pt x="44" y="108"/>
                  </a:lnTo>
                  <a:lnTo>
                    <a:pt x="74" y="108"/>
                  </a:lnTo>
                  <a:lnTo>
                    <a:pt x="74" y="77"/>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66" name="Freeform 447"/>
            <p:cNvSpPr>
              <a:spLocks/>
            </p:cNvSpPr>
            <p:nvPr/>
          </p:nvSpPr>
          <p:spPr bwMode="auto">
            <a:xfrm>
              <a:off x="6560" y="1876"/>
              <a:ext cx="71" cy="65"/>
            </a:xfrm>
            <a:custGeom>
              <a:avLst/>
              <a:gdLst>
                <a:gd name="T0" fmla="*/ 3 w 165"/>
                <a:gd name="T1" fmla="*/ 0 h 170"/>
                <a:gd name="T2" fmla="*/ 3 w 165"/>
                <a:gd name="T3" fmla="*/ 0 h 170"/>
                <a:gd name="T4" fmla="*/ 0 w 165"/>
                <a:gd name="T5" fmla="*/ 0 h 170"/>
                <a:gd name="T6" fmla="*/ 0 w 165"/>
                <a:gd name="T7" fmla="*/ 1 h 170"/>
                <a:gd name="T8" fmla="*/ 1 w 165"/>
                <a:gd name="T9" fmla="*/ 2 h 170"/>
                <a:gd name="T10" fmla="*/ 1 w 165"/>
                <a:gd name="T11" fmla="*/ 2 h 170"/>
                <a:gd name="T12" fmla="*/ 3 w 165"/>
                <a:gd name="T13" fmla="*/ 3 h 170"/>
                <a:gd name="T14" fmla="*/ 3 w 165"/>
                <a:gd name="T15" fmla="*/ 3 h 170"/>
                <a:gd name="T16" fmla="*/ 4 w 165"/>
                <a:gd name="T17" fmla="*/ 4 h 170"/>
                <a:gd name="T18" fmla="*/ 5 w 165"/>
                <a:gd name="T19" fmla="*/ 3 h 170"/>
                <a:gd name="T20" fmla="*/ 5 w 165"/>
                <a:gd name="T21" fmla="*/ 3 h 170"/>
                <a:gd name="T22" fmla="*/ 6 w 165"/>
                <a:gd name="T23" fmla="*/ 2 h 170"/>
                <a:gd name="T24" fmla="*/ 5 w 165"/>
                <a:gd name="T25" fmla="*/ 2 h 170"/>
                <a:gd name="T26" fmla="*/ 5 w 165"/>
                <a:gd name="T27" fmla="*/ 1 h 170"/>
                <a:gd name="T28" fmla="*/ 4 w 165"/>
                <a:gd name="T29" fmla="*/ 1 h 170"/>
                <a:gd name="T30" fmla="*/ 4 w 165"/>
                <a:gd name="T31" fmla="*/ 1 h 170"/>
                <a:gd name="T32" fmla="*/ 3 w 165"/>
                <a:gd name="T33" fmla="*/ 1 h 170"/>
                <a:gd name="T34" fmla="*/ 3 w 165"/>
                <a:gd name="T35" fmla="*/ 0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5" h="170">
                  <a:moveTo>
                    <a:pt x="89" y="15"/>
                  </a:moveTo>
                  <a:lnTo>
                    <a:pt x="75" y="0"/>
                  </a:lnTo>
                  <a:lnTo>
                    <a:pt x="15" y="15"/>
                  </a:lnTo>
                  <a:lnTo>
                    <a:pt x="0" y="61"/>
                  </a:lnTo>
                  <a:lnTo>
                    <a:pt x="30" y="92"/>
                  </a:lnTo>
                  <a:lnTo>
                    <a:pt x="45" y="77"/>
                  </a:lnTo>
                  <a:lnTo>
                    <a:pt x="104" y="123"/>
                  </a:lnTo>
                  <a:lnTo>
                    <a:pt x="89" y="154"/>
                  </a:lnTo>
                  <a:lnTo>
                    <a:pt x="119" y="169"/>
                  </a:lnTo>
                  <a:lnTo>
                    <a:pt x="149" y="154"/>
                  </a:lnTo>
                  <a:lnTo>
                    <a:pt x="149" y="123"/>
                  </a:lnTo>
                  <a:lnTo>
                    <a:pt x="164" y="92"/>
                  </a:lnTo>
                  <a:lnTo>
                    <a:pt x="134" y="92"/>
                  </a:lnTo>
                  <a:lnTo>
                    <a:pt x="134" y="61"/>
                  </a:lnTo>
                  <a:lnTo>
                    <a:pt x="119" y="46"/>
                  </a:lnTo>
                  <a:lnTo>
                    <a:pt x="119" y="61"/>
                  </a:lnTo>
                  <a:lnTo>
                    <a:pt x="89" y="61"/>
                  </a:lnTo>
                  <a:lnTo>
                    <a:pt x="89"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67" name="Freeform 448"/>
            <p:cNvSpPr>
              <a:spLocks/>
            </p:cNvSpPr>
            <p:nvPr/>
          </p:nvSpPr>
          <p:spPr bwMode="auto">
            <a:xfrm>
              <a:off x="6496" y="1865"/>
              <a:ext cx="70" cy="315"/>
            </a:xfrm>
            <a:custGeom>
              <a:avLst/>
              <a:gdLst>
                <a:gd name="T0" fmla="*/ 1 w 165"/>
                <a:gd name="T1" fmla="*/ 14 h 830"/>
                <a:gd name="T2" fmla="*/ 1 w 165"/>
                <a:gd name="T3" fmla="*/ 14 h 830"/>
                <a:gd name="T4" fmla="*/ 1 w 165"/>
                <a:gd name="T5" fmla="*/ 14 h 830"/>
                <a:gd name="T6" fmla="*/ 3 w 165"/>
                <a:gd name="T7" fmla="*/ 16 h 830"/>
                <a:gd name="T8" fmla="*/ 3 w 165"/>
                <a:gd name="T9" fmla="*/ 17 h 830"/>
                <a:gd name="T10" fmla="*/ 5 w 165"/>
                <a:gd name="T11" fmla="*/ 17 h 830"/>
                <a:gd name="T12" fmla="*/ 4 w 165"/>
                <a:gd name="T13" fmla="*/ 17 h 830"/>
                <a:gd name="T14" fmla="*/ 6 w 165"/>
                <a:gd name="T15" fmla="*/ 16 h 830"/>
                <a:gd name="T16" fmla="*/ 4 w 165"/>
                <a:gd name="T17" fmla="*/ 16 h 830"/>
                <a:gd name="T18" fmla="*/ 3 w 165"/>
                <a:gd name="T19" fmla="*/ 16 h 830"/>
                <a:gd name="T20" fmla="*/ 3 w 165"/>
                <a:gd name="T21" fmla="*/ 16 h 830"/>
                <a:gd name="T22" fmla="*/ 3 w 165"/>
                <a:gd name="T23" fmla="*/ 13 h 830"/>
                <a:gd name="T24" fmla="*/ 3 w 165"/>
                <a:gd name="T25" fmla="*/ 13 h 830"/>
                <a:gd name="T26" fmla="*/ 3 w 165"/>
                <a:gd name="T27" fmla="*/ 13 h 830"/>
                <a:gd name="T28" fmla="*/ 1 w 165"/>
                <a:gd name="T29" fmla="*/ 10 h 830"/>
                <a:gd name="T30" fmla="*/ 2 w 165"/>
                <a:gd name="T31" fmla="*/ 9 h 830"/>
                <a:gd name="T32" fmla="*/ 1 w 165"/>
                <a:gd name="T33" fmla="*/ 8 h 830"/>
                <a:gd name="T34" fmla="*/ 2 w 165"/>
                <a:gd name="T35" fmla="*/ 8 h 830"/>
                <a:gd name="T36" fmla="*/ 2 w 165"/>
                <a:gd name="T37" fmla="*/ 7 h 830"/>
                <a:gd name="T38" fmla="*/ 1 w 165"/>
                <a:gd name="T39" fmla="*/ 6 h 830"/>
                <a:gd name="T40" fmla="*/ 1 w 165"/>
                <a:gd name="T41" fmla="*/ 5 h 830"/>
                <a:gd name="T42" fmla="*/ 2 w 165"/>
                <a:gd name="T43" fmla="*/ 5 h 830"/>
                <a:gd name="T44" fmla="*/ 3 w 165"/>
                <a:gd name="T45" fmla="*/ 4 h 830"/>
                <a:gd name="T46" fmla="*/ 2 w 165"/>
                <a:gd name="T47" fmla="*/ 3 h 830"/>
                <a:gd name="T48" fmla="*/ 3 w 165"/>
                <a:gd name="T49" fmla="*/ 3 h 830"/>
                <a:gd name="T50" fmla="*/ 3 w 165"/>
                <a:gd name="T51" fmla="*/ 3 h 830"/>
                <a:gd name="T52" fmla="*/ 3 w 165"/>
                <a:gd name="T53" fmla="*/ 2 h 830"/>
                <a:gd name="T54" fmla="*/ 1 w 165"/>
                <a:gd name="T55" fmla="*/ 1 h 830"/>
                <a:gd name="T56" fmla="*/ 1 w 165"/>
                <a:gd name="T57" fmla="*/ 0 h 830"/>
                <a:gd name="T58" fmla="*/ 0 w 165"/>
                <a:gd name="T59" fmla="*/ 0 h 830"/>
                <a:gd name="T60" fmla="*/ 0 w 165"/>
                <a:gd name="T61" fmla="*/ 0 h 830"/>
                <a:gd name="T62" fmla="*/ 0 w 165"/>
                <a:gd name="T63" fmla="*/ 1 h 830"/>
                <a:gd name="T64" fmla="*/ 0 w 165"/>
                <a:gd name="T65" fmla="*/ 4 h 830"/>
                <a:gd name="T66" fmla="*/ 0 w 165"/>
                <a:gd name="T67" fmla="*/ 5 h 830"/>
                <a:gd name="T68" fmla="*/ 1 w 165"/>
                <a:gd name="T69" fmla="*/ 5 h 830"/>
                <a:gd name="T70" fmla="*/ 1 w 165"/>
                <a:gd name="T71" fmla="*/ 6 h 830"/>
                <a:gd name="T72" fmla="*/ 1 w 165"/>
                <a:gd name="T73" fmla="*/ 7 h 830"/>
                <a:gd name="T74" fmla="*/ 0 w 165"/>
                <a:gd name="T75" fmla="*/ 9 h 830"/>
                <a:gd name="T76" fmla="*/ 0 w 165"/>
                <a:gd name="T77" fmla="*/ 10 h 830"/>
                <a:gd name="T78" fmla="*/ 0 w 165"/>
                <a:gd name="T79" fmla="*/ 11 h 830"/>
                <a:gd name="T80" fmla="*/ 1 w 165"/>
                <a:gd name="T81" fmla="*/ 11 h 830"/>
                <a:gd name="T82" fmla="*/ 1 w 165"/>
                <a:gd name="T83" fmla="*/ 11 h 830"/>
                <a:gd name="T84" fmla="*/ 2 w 165"/>
                <a:gd name="T85" fmla="*/ 13 h 830"/>
                <a:gd name="T86" fmla="*/ 1 w 165"/>
                <a:gd name="T87" fmla="*/ 13 h 830"/>
                <a:gd name="T88" fmla="*/ 1 w 165"/>
                <a:gd name="T89" fmla="*/ 14 h 8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5" h="830">
                  <a:moveTo>
                    <a:pt x="30" y="660"/>
                  </a:moveTo>
                  <a:lnTo>
                    <a:pt x="45" y="660"/>
                  </a:lnTo>
                  <a:lnTo>
                    <a:pt x="45" y="691"/>
                  </a:lnTo>
                  <a:lnTo>
                    <a:pt x="89" y="783"/>
                  </a:lnTo>
                  <a:lnTo>
                    <a:pt x="104" y="829"/>
                  </a:lnTo>
                  <a:lnTo>
                    <a:pt x="149" y="829"/>
                  </a:lnTo>
                  <a:lnTo>
                    <a:pt x="134" y="798"/>
                  </a:lnTo>
                  <a:lnTo>
                    <a:pt x="164" y="783"/>
                  </a:lnTo>
                  <a:lnTo>
                    <a:pt x="119" y="783"/>
                  </a:lnTo>
                  <a:lnTo>
                    <a:pt x="104" y="752"/>
                  </a:lnTo>
                  <a:lnTo>
                    <a:pt x="89" y="752"/>
                  </a:lnTo>
                  <a:lnTo>
                    <a:pt x="89" y="629"/>
                  </a:lnTo>
                  <a:lnTo>
                    <a:pt x="75" y="614"/>
                  </a:lnTo>
                  <a:lnTo>
                    <a:pt x="75" y="599"/>
                  </a:lnTo>
                  <a:lnTo>
                    <a:pt x="45" y="476"/>
                  </a:lnTo>
                  <a:lnTo>
                    <a:pt x="60" y="461"/>
                  </a:lnTo>
                  <a:lnTo>
                    <a:pt x="45" y="399"/>
                  </a:lnTo>
                  <a:lnTo>
                    <a:pt x="60" y="399"/>
                  </a:lnTo>
                  <a:lnTo>
                    <a:pt x="60" y="353"/>
                  </a:lnTo>
                  <a:lnTo>
                    <a:pt x="45" y="292"/>
                  </a:lnTo>
                  <a:lnTo>
                    <a:pt x="45" y="261"/>
                  </a:lnTo>
                  <a:lnTo>
                    <a:pt x="60" y="215"/>
                  </a:lnTo>
                  <a:lnTo>
                    <a:pt x="75" y="184"/>
                  </a:lnTo>
                  <a:lnTo>
                    <a:pt x="60" y="154"/>
                  </a:lnTo>
                  <a:lnTo>
                    <a:pt x="75" y="138"/>
                  </a:lnTo>
                  <a:lnTo>
                    <a:pt x="75" y="123"/>
                  </a:lnTo>
                  <a:lnTo>
                    <a:pt x="75" y="107"/>
                  </a:lnTo>
                  <a:lnTo>
                    <a:pt x="45" y="46"/>
                  </a:lnTo>
                  <a:lnTo>
                    <a:pt x="30" y="0"/>
                  </a:lnTo>
                  <a:lnTo>
                    <a:pt x="15" y="0"/>
                  </a:lnTo>
                  <a:lnTo>
                    <a:pt x="0" y="15"/>
                  </a:lnTo>
                  <a:lnTo>
                    <a:pt x="15" y="61"/>
                  </a:lnTo>
                  <a:lnTo>
                    <a:pt x="15" y="184"/>
                  </a:lnTo>
                  <a:lnTo>
                    <a:pt x="15" y="261"/>
                  </a:lnTo>
                  <a:lnTo>
                    <a:pt x="30" y="261"/>
                  </a:lnTo>
                  <a:lnTo>
                    <a:pt x="30" y="276"/>
                  </a:lnTo>
                  <a:lnTo>
                    <a:pt x="30" y="338"/>
                  </a:lnTo>
                  <a:lnTo>
                    <a:pt x="0" y="430"/>
                  </a:lnTo>
                  <a:lnTo>
                    <a:pt x="15" y="491"/>
                  </a:lnTo>
                  <a:lnTo>
                    <a:pt x="15" y="507"/>
                  </a:lnTo>
                  <a:lnTo>
                    <a:pt x="30" y="522"/>
                  </a:lnTo>
                  <a:lnTo>
                    <a:pt x="45" y="537"/>
                  </a:lnTo>
                  <a:lnTo>
                    <a:pt x="60" y="645"/>
                  </a:lnTo>
                  <a:lnTo>
                    <a:pt x="30" y="645"/>
                  </a:lnTo>
                  <a:lnTo>
                    <a:pt x="30" y="66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68" name="Freeform 449"/>
            <p:cNvSpPr>
              <a:spLocks/>
            </p:cNvSpPr>
            <p:nvPr/>
          </p:nvSpPr>
          <p:spPr bwMode="auto">
            <a:xfrm>
              <a:off x="6560" y="2168"/>
              <a:ext cx="13" cy="23"/>
            </a:xfrm>
            <a:custGeom>
              <a:avLst/>
              <a:gdLst>
                <a:gd name="T0" fmla="*/ 1 w 30"/>
                <a:gd name="T1" fmla="*/ 0 h 62"/>
                <a:gd name="T2" fmla="*/ 0 w 30"/>
                <a:gd name="T3" fmla="*/ 0 h 62"/>
                <a:gd name="T4" fmla="*/ 0 w 30"/>
                <a:gd name="T5" fmla="*/ 0 h 62"/>
                <a:gd name="T6" fmla="*/ 0 w 30"/>
                <a:gd name="T7" fmla="*/ 0 h 62"/>
                <a:gd name="T8" fmla="*/ 0 w 30"/>
                <a:gd name="T9" fmla="*/ 1 h 62"/>
                <a:gd name="T10" fmla="*/ 0 w 30"/>
                <a:gd name="T11" fmla="*/ 1 h 62"/>
                <a:gd name="T12" fmla="*/ 1 w 30"/>
                <a:gd name="T13" fmla="*/ 1 h 62"/>
                <a:gd name="T14" fmla="*/ 1 w 30"/>
                <a:gd name="T15" fmla="*/ 0 h 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62">
                  <a:moveTo>
                    <a:pt x="29" y="15"/>
                  </a:moveTo>
                  <a:lnTo>
                    <a:pt x="15" y="0"/>
                  </a:lnTo>
                  <a:lnTo>
                    <a:pt x="0" y="15"/>
                  </a:lnTo>
                  <a:lnTo>
                    <a:pt x="0" y="31"/>
                  </a:lnTo>
                  <a:lnTo>
                    <a:pt x="0" y="46"/>
                  </a:lnTo>
                  <a:lnTo>
                    <a:pt x="0" y="61"/>
                  </a:lnTo>
                  <a:lnTo>
                    <a:pt x="29" y="61"/>
                  </a:lnTo>
                  <a:lnTo>
                    <a:pt x="29"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69" name="Freeform 450"/>
            <p:cNvSpPr>
              <a:spLocks/>
            </p:cNvSpPr>
            <p:nvPr/>
          </p:nvSpPr>
          <p:spPr bwMode="auto">
            <a:xfrm>
              <a:off x="6541" y="2184"/>
              <a:ext cx="19" cy="12"/>
            </a:xfrm>
            <a:custGeom>
              <a:avLst/>
              <a:gdLst>
                <a:gd name="T0" fmla="*/ 1 w 45"/>
                <a:gd name="T1" fmla="*/ 0 h 31"/>
                <a:gd name="T2" fmla="*/ 0 w 45"/>
                <a:gd name="T3" fmla="*/ 0 h 31"/>
                <a:gd name="T4" fmla="*/ 1 w 45"/>
                <a:gd name="T5" fmla="*/ 1 h 31"/>
                <a:gd name="T6" fmla="*/ 1 w 45"/>
                <a:gd name="T7" fmla="*/ 1 h 31"/>
                <a:gd name="T8" fmla="*/ 1 w 45"/>
                <a:gd name="T9" fmla="*/ 0 h 31"/>
                <a:gd name="T10" fmla="*/ 1 w 45"/>
                <a:gd name="T11" fmla="*/ 0 h 31"/>
                <a:gd name="T12" fmla="*/ 1 w 45"/>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1">
                  <a:moveTo>
                    <a:pt x="29" y="0"/>
                  </a:moveTo>
                  <a:lnTo>
                    <a:pt x="0" y="0"/>
                  </a:lnTo>
                  <a:lnTo>
                    <a:pt x="29" y="30"/>
                  </a:lnTo>
                  <a:lnTo>
                    <a:pt x="44" y="30"/>
                  </a:lnTo>
                  <a:lnTo>
                    <a:pt x="44" y="15"/>
                  </a:lnTo>
                  <a:lnTo>
                    <a:pt x="44" y="0"/>
                  </a:lnTo>
                  <a:lnTo>
                    <a:pt x="29"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70" name="Freeform 451"/>
            <p:cNvSpPr>
              <a:spLocks/>
            </p:cNvSpPr>
            <p:nvPr/>
          </p:nvSpPr>
          <p:spPr bwMode="auto">
            <a:xfrm>
              <a:off x="6508" y="2127"/>
              <a:ext cx="8" cy="12"/>
            </a:xfrm>
            <a:custGeom>
              <a:avLst/>
              <a:gdLst>
                <a:gd name="T0" fmla="*/ 0 w 17"/>
                <a:gd name="T1" fmla="*/ 0 h 32"/>
                <a:gd name="T2" fmla="*/ 0 w 17"/>
                <a:gd name="T3" fmla="*/ 1 h 32"/>
                <a:gd name="T4" fmla="*/ 1 w 17"/>
                <a:gd name="T5" fmla="*/ 1 h 32"/>
                <a:gd name="T6" fmla="*/ 1 w 17"/>
                <a:gd name="T7" fmla="*/ 0 h 32"/>
                <a:gd name="T8" fmla="*/ 0 w 17"/>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2">
                  <a:moveTo>
                    <a:pt x="0" y="0"/>
                  </a:moveTo>
                  <a:lnTo>
                    <a:pt x="0" y="31"/>
                  </a:lnTo>
                  <a:lnTo>
                    <a:pt x="16" y="31"/>
                  </a:lnTo>
                  <a:lnTo>
                    <a:pt x="16"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71" name="Freeform 452"/>
            <p:cNvSpPr>
              <a:spLocks/>
            </p:cNvSpPr>
            <p:nvPr/>
          </p:nvSpPr>
          <p:spPr bwMode="auto">
            <a:xfrm>
              <a:off x="6508" y="2086"/>
              <a:ext cx="8" cy="12"/>
            </a:xfrm>
            <a:custGeom>
              <a:avLst/>
              <a:gdLst>
                <a:gd name="T0" fmla="*/ 0 w 17"/>
                <a:gd name="T1" fmla="*/ 0 h 32"/>
                <a:gd name="T2" fmla="*/ 1 w 17"/>
                <a:gd name="T3" fmla="*/ 1 h 32"/>
                <a:gd name="T4" fmla="*/ 0 w 17"/>
                <a:gd name="T5" fmla="*/ 1 h 32"/>
                <a:gd name="T6" fmla="*/ 0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0" y="0"/>
                  </a:moveTo>
                  <a:lnTo>
                    <a:pt x="16" y="31"/>
                  </a:lnTo>
                  <a:lnTo>
                    <a:pt x="0" y="31"/>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72" name="Freeform 453"/>
            <p:cNvSpPr>
              <a:spLocks/>
            </p:cNvSpPr>
            <p:nvPr/>
          </p:nvSpPr>
          <p:spPr bwMode="auto">
            <a:xfrm>
              <a:off x="6503" y="2069"/>
              <a:ext cx="7" cy="11"/>
            </a:xfrm>
            <a:custGeom>
              <a:avLst/>
              <a:gdLst>
                <a:gd name="T0" fmla="*/ 0 w 17"/>
                <a:gd name="T1" fmla="*/ 0 h 31"/>
                <a:gd name="T2" fmla="*/ 0 w 17"/>
                <a:gd name="T3" fmla="*/ 0 h 31"/>
                <a:gd name="T4" fmla="*/ 0 w 17"/>
                <a:gd name="T5" fmla="*/ 0 h 31"/>
                <a:gd name="T6" fmla="*/ 0 w 17"/>
                <a:gd name="T7" fmla="*/ 0 h 31"/>
                <a:gd name="T8" fmla="*/ 0 w 1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1">
                  <a:moveTo>
                    <a:pt x="0" y="0"/>
                  </a:moveTo>
                  <a:lnTo>
                    <a:pt x="0" y="30"/>
                  </a:lnTo>
                  <a:lnTo>
                    <a:pt x="16" y="30"/>
                  </a:lnTo>
                  <a:lnTo>
                    <a:pt x="16" y="15"/>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73" name="Freeform 454"/>
            <p:cNvSpPr>
              <a:spLocks/>
            </p:cNvSpPr>
            <p:nvPr/>
          </p:nvSpPr>
          <p:spPr bwMode="auto">
            <a:xfrm>
              <a:off x="6529" y="2168"/>
              <a:ext cx="6" cy="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0" y="16"/>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74" name="Freeform 455"/>
            <p:cNvSpPr>
              <a:spLocks/>
            </p:cNvSpPr>
            <p:nvPr/>
          </p:nvSpPr>
          <p:spPr bwMode="auto">
            <a:xfrm>
              <a:off x="6573" y="2196"/>
              <a:ext cx="6"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16"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75" name="Freeform 456"/>
            <p:cNvSpPr>
              <a:spLocks/>
            </p:cNvSpPr>
            <p:nvPr/>
          </p:nvSpPr>
          <p:spPr bwMode="auto">
            <a:xfrm>
              <a:off x="6893" y="1179"/>
              <a:ext cx="64" cy="41"/>
            </a:xfrm>
            <a:custGeom>
              <a:avLst/>
              <a:gdLst>
                <a:gd name="T0" fmla="*/ 4 w 150"/>
                <a:gd name="T1" fmla="*/ 0 h 109"/>
                <a:gd name="T2" fmla="*/ 4 w 150"/>
                <a:gd name="T3" fmla="*/ 1 h 109"/>
                <a:gd name="T4" fmla="*/ 3 w 150"/>
                <a:gd name="T5" fmla="*/ 0 h 109"/>
                <a:gd name="T6" fmla="*/ 1 w 150"/>
                <a:gd name="T7" fmla="*/ 1 h 109"/>
                <a:gd name="T8" fmla="*/ 1 w 150"/>
                <a:gd name="T9" fmla="*/ 0 h 109"/>
                <a:gd name="T10" fmla="*/ 0 w 150"/>
                <a:gd name="T11" fmla="*/ 0 h 109"/>
                <a:gd name="T12" fmla="*/ 0 w 150"/>
                <a:gd name="T13" fmla="*/ 1 h 109"/>
                <a:gd name="T14" fmla="*/ 0 w 150"/>
                <a:gd name="T15" fmla="*/ 1 h 109"/>
                <a:gd name="T16" fmla="*/ 1 w 150"/>
                <a:gd name="T17" fmla="*/ 1 h 109"/>
                <a:gd name="T18" fmla="*/ 0 w 150"/>
                <a:gd name="T19" fmla="*/ 1 h 109"/>
                <a:gd name="T20" fmla="*/ 0 w 150"/>
                <a:gd name="T21" fmla="*/ 1 h 109"/>
                <a:gd name="T22" fmla="*/ 1 w 150"/>
                <a:gd name="T23" fmla="*/ 2 h 109"/>
                <a:gd name="T24" fmla="*/ 0 w 150"/>
                <a:gd name="T25" fmla="*/ 2 h 109"/>
                <a:gd name="T26" fmla="*/ 1 w 150"/>
                <a:gd name="T27" fmla="*/ 2 h 109"/>
                <a:gd name="T28" fmla="*/ 3 w 150"/>
                <a:gd name="T29" fmla="*/ 2 h 109"/>
                <a:gd name="T30" fmla="*/ 3 w 150"/>
                <a:gd name="T31" fmla="*/ 2 h 109"/>
                <a:gd name="T32" fmla="*/ 4 w 150"/>
                <a:gd name="T33" fmla="*/ 2 h 109"/>
                <a:gd name="T34" fmla="*/ 5 w 150"/>
                <a:gd name="T35" fmla="*/ 1 h 109"/>
                <a:gd name="T36" fmla="*/ 5 w 150"/>
                <a:gd name="T37" fmla="*/ 1 h 109"/>
                <a:gd name="T38" fmla="*/ 4 w 150"/>
                <a:gd name="T39" fmla="*/ 1 h 109"/>
                <a:gd name="T40" fmla="*/ 4 w 150"/>
                <a:gd name="T41" fmla="*/ 0 h 1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0" h="109">
                  <a:moveTo>
                    <a:pt x="119" y="0"/>
                  </a:moveTo>
                  <a:lnTo>
                    <a:pt x="119" y="31"/>
                  </a:lnTo>
                  <a:lnTo>
                    <a:pt x="75" y="15"/>
                  </a:lnTo>
                  <a:lnTo>
                    <a:pt x="45" y="31"/>
                  </a:lnTo>
                  <a:lnTo>
                    <a:pt x="45" y="15"/>
                  </a:lnTo>
                  <a:lnTo>
                    <a:pt x="15" y="0"/>
                  </a:lnTo>
                  <a:lnTo>
                    <a:pt x="0" y="31"/>
                  </a:lnTo>
                  <a:lnTo>
                    <a:pt x="15" y="31"/>
                  </a:lnTo>
                  <a:lnTo>
                    <a:pt x="30" y="31"/>
                  </a:lnTo>
                  <a:lnTo>
                    <a:pt x="15" y="46"/>
                  </a:lnTo>
                  <a:lnTo>
                    <a:pt x="0" y="62"/>
                  </a:lnTo>
                  <a:lnTo>
                    <a:pt x="30" y="77"/>
                  </a:lnTo>
                  <a:lnTo>
                    <a:pt x="15" y="93"/>
                  </a:lnTo>
                  <a:lnTo>
                    <a:pt x="45" y="93"/>
                  </a:lnTo>
                  <a:lnTo>
                    <a:pt x="75" y="108"/>
                  </a:lnTo>
                  <a:lnTo>
                    <a:pt x="104" y="93"/>
                  </a:lnTo>
                  <a:lnTo>
                    <a:pt x="134" y="77"/>
                  </a:lnTo>
                  <a:lnTo>
                    <a:pt x="149" y="46"/>
                  </a:lnTo>
                  <a:lnTo>
                    <a:pt x="149" y="31"/>
                  </a:lnTo>
                  <a:lnTo>
                    <a:pt x="134" y="31"/>
                  </a:lnTo>
                  <a:lnTo>
                    <a:pt x="119"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76" name="Freeform 457"/>
            <p:cNvSpPr>
              <a:spLocks/>
            </p:cNvSpPr>
            <p:nvPr/>
          </p:nvSpPr>
          <p:spPr bwMode="auto">
            <a:xfrm>
              <a:off x="6900" y="1610"/>
              <a:ext cx="51" cy="35"/>
            </a:xfrm>
            <a:custGeom>
              <a:avLst/>
              <a:gdLst>
                <a:gd name="T0" fmla="*/ 0 w 120"/>
                <a:gd name="T1" fmla="*/ 1 h 93"/>
                <a:gd name="T2" fmla="*/ 1 w 120"/>
                <a:gd name="T3" fmla="*/ 1 h 93"/>
                <a:gd name="T4" fmla="*/ 2 w 120"/>
                <a:gd name="T5" fmla="*/ 1 h 93"/>
                <a:gd name="T6" fmla="*/ 0 w 120"/>
                <a:gd name="T7" fmla="*/ 1 h 93"/>
                <a:gd name="T8" fmla="*/ 0 w 120"/>
                <a:gd name="T9" fmla="*/ 2 h 93"/>
                <a:gd name="T10" fmla="*/ 1 w 120"/>
                <a:gd name="T11" fmla="*/ 2 h 93"/>
                <a:gd name="T12" fmla="*/ 3 w 120"/>
                <a:gd name="T13" fmla="*/ 2 h 93"/>
                <a:gd name="T14" fmla="*/ 4 w 120"/>
                <a:gd name="T15" fmla="*/ 2 h 93"/>
                <a:gd name="T16" fmla="*/ 3 w 120"/>
                <a:gd name="T17" fmla="*/ 1 h 93"/>
                <a:gd name="T18" fmla="*/ 3 w 120"/>
                <a:gd name="T19" fmla="*/ 0 h 93"/>
                <a:gd name="T20" fmla="*/ 2 w 120"/>
                <a:gd name="T21" fmla="*/ 0 h 93"/>
                <a:gd name="T22" fmla="*/ 1 w 120"/>
                <a:gd name="T23" fmla="*/ 0 h 93"/>
                <a:gd name="T24" fmla="*/ 0 w 120"/>
                <a:gd name="T25" fmla="*/ 1 h 93"/>
                <a:gd name="T26" fmla="*/ 0 w 120"/>
                <a:gd name="T27" fmla="*/ 1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0" h="93">
                  <a:moveTo>
                    <a:pt x="15" y="46"/>
                  </a:moveTo>
                  <a:lnTo>
                    <a:pt x="45" y="46"/>
                  </a:lnTo>
                  <a:lnTo>
                    <a:pt x="60" y="61"/>
                  </a:lnTo>
                  <a:lnTo>
                    <a:pt x="15" y="61"/>
                  </a:lnTo>
                  <a:lnTo>
                    <a:pt x="15" y="77"/>
                  </a:lnTo>
                  <a:lnTo>
                    <a:pt x="45" y="77"/>
                  </a:lnTo>
                  <a:lnTo>
                    <a:pt x="74" y="77"/>
                  </a:lnTo>
                  <a:lnTo>
                    <a:pt x="119" y="92"/>
                  </a:lnTo>
                  <a:lnTo>
                    <a:pt x="104" y="46"/>
                  </a:lnTo>
                  <a:lnTo>
                    <a:pt x="89" y="15"/>
                  </a:lnTo>
                  <a:lnTo>
                    <a:pt x="60" y="0"/>
                  </a:lnTo>
                  <a:lnTo>
                    <a:pt x="30" y="15"/>
                  </a:lnTo>
                  <a:lnTo>
                    <a:pt x="0" y="46"/>
                  </a:lnTo>
                  <a:lnTo>
                    <a:pt x="15" y="4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77" name="Freeform 458"/>
            <p:cNvSpPr>
              <a:spLocks/>
            </p:cNvSpPr>
            <p:nvPr/>
          </p:nvSpPr>
          <p:spPr bwMode="auto">
            <a:xfrm>
              <a:off x="6951" y="1668"/>
              <a:ext cx="26" cy="34"/>
            </a:xfrm>
            <a:custGeom>
              <a:avLst/>
              <a:gdLst>
                <a:gd name="T0" fmla="*/ 2 w 61"/>
                <a:gd name="T1" fmla="*/ 1 h 93"/>
                <a:gd name="T2" fmla="*/ 2 w 61"/>
                <a:gd name="T3" fmla="*/ 1 h 93"/>
                <a:gd name="T4" fmla="*/ 2 w 61"/>
                <a:gd name="T5" fmla="*/ 0 h 93"/>
                <a:gd name="T6" fmla="*/ 1 w 61"/>
                <a:gd name="T7" fmla="*/ 0 h 93"/>
                <a:gd name="T8" fmla="*/ 1 w 61"/>
                <a:gd name="T9" fmla="*/ 0 h 93"/>
                <a:gd name="T10" fmla="*/ 0 w 61"/>
                <a:gd name="T11" fmla="*/ 0 h 93"/>
                <a:gd name="T12" fmla="*/ 0 w 61"/>
                <a:gd name="T13" fmla="*/ 1 h 93"/>
                <a:gd name="T14" fmla="*/ 2 w 61"/>
                <a:gd name="T15" fmla="*/ 1 h 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 h="93">
                  <a:moveTo>
                    <a:pt x="60" y="92"/>
                  </a:moveTo>
                  <a:lnTo>
                    <a:pt x="60" y="46"/>
                  </a:lnTo>
                  <a:lnTo>
                    <a:pt x="60" y="15"/>
                  </a:lnTo>
                  <a:lnTo>
                    <a:pt x="45" y="31"/>
                  </a:lnTo>
                  <a:lnTo>
                    <a:pt x="30" y="15"/>
                  </a:lnTo>
                  <a:lnTo>
                    <a:pt x="15" y="0"/>
                  </a:lnTo>
                  <a:lnTo>
                    <a:pt x="0" y="46"/>
                  </a:lnTo>
                  <a:lnTo>
                    <a:pt x="60" y="92"/>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78" name="Freeform 459"/>
            <p:cNvSpPr>
              <a:spLocks/>
            </p:cNvSpPr>
            <p:nvPr/>
          </p:nvSpPr>
          <p:spPr bwMode="auto">
            <a:xfrm>
              <a:off x="6977" y="1650"/>
              <a:ext cx="39" cy="52"/>
            </a:xfrm>
            <a:custGeom>
              <a:avLst/>
              <a:gdLst>
                <a:gd name="T0" fmla="*/ 3 w 91"/>
                <a:gd name="T1" fmla="*/ 2 h 139"/>
                <a:gd name="T2" fmla="*/ 3 w 91"/>
                <a:gd name="T3" fmla="*/ 2 h 139"/>
                <a:gd name="T4" fmla="*/ 3 w 91"/>
                <a:gd name="T5" fmla="*/ 1 h 139"/>
                <a:gd name="T6" fmla="*/ 2 w 91"/>
                <a:gd name="T7" fmla="*/ 1 h 139"/>
                <a:gd name="T8" fmla="*/ 1 w 91"/>
                <a:gd name="T9" fmla="*/ 0 h 139"/>
                <a:gd name="T10" fmla="*/ 1 w 91"/>
                <a:gd name="T11" fmla="*/ 0 h 139"/>
                <a:gd name="T12" fmla="*/ 0 w 91"/>
                <a:gd name="T13" fmla="*/ 0 h 139"/>
                <a:gd name="T14" fmla="*/ 0 w 91"/>
                <a:gd name="T15" fmla="*/ 1 h 139"/>
                <a:gd name="T16" fmla="*/ 0 w 91"/>
                <a:gd name="T17" fmla="*/ 2 h 139"/>
                <a:gd name="T18" fmla="*/ 0 w 91"/>
                <a:gd name="T19" fmla="*/ 3 h 139"/>
                <a:gd name="T20" fmla="*/ 3 w 91"/>
                <a:gd name="T21" fmla="*/ 2 h 139"/>
                <a:gd name="T22" fmla="*/ 3 w 91"/>
                <a:gd name="T23" fmla="*/ 2 h 1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 h="139">
                  <a:moveTo>
                    <a:pt x="90" y="123"/>
                  </a:moveTo>
                  <a:lnTo>
                    <a:pt x="90" y="92"/>
                  </a:lnTo>
                  <a:lnTo>
                    <a:pt x="90" y="46"/>
                  </a:lnTo>
                  <a:lnTo>
                    <a:pt x="60" y="46"/>
                  </a:lnTo>
                  <a:lnTo>
                    <a:pt x="45" y="15"/>
                  </a:lnTo>
                  <a:lnTo>
                    <a:pt x="30" y="0"/>
                  </a:lnTo>
                  <a:lnTo>
                    <a:pt x="0" y="15"/>
                  </a:lnTo>
                  <a:lnTo>
                    <a:pt x="0" y="61"/>
                  </a:lnTo>
                  <a:lnTo>
                    <a:pt x="0" y="92"/>
                  </a:lnTo>
                  <a:lnTo>
                    <a:pt x="0" y="138"/>
                  </a:lnTo>
                  <a:lnTo>
                    <a:pt x="75" y="107"/>
                  </a:lnTo>
                  <a:lnTo>
                    <a:pt x="90" y="123"/>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79" name="Freeform 460"/>
            <p:cNvSpPr>
              <a:spLocks/>
            </p:cNvSpPr>
            <p:nvPr/>
          </p:nvSpPr>
          <p:spPr bwMode="auto">
            <a:xfrm>
              <a:off x="6937" y="1662"/>
              <a:ext cx="20" cy="24"/>
            </a:xfrm>
            <a:custGeom>
              <a:avLst/>
              <a:gdLst>
                <a:gd name="T0" fmla="*/ 1 w 47"/>
                <a:gd name="T1" fmla="*/ 1 h 62"/>
                <a:gd name="T2" fmla="*/ 2 w 47"/>
                <a:gd name="T3" fmla="*/ 0 h 62"/>
                <a:gd name="T4" fmla="*/ 1 w 47"/>
                <a:gd name="T5" fmla="*/ 0 h 62"/>
                <a:gd name="T6" fmla="*/ 0 w 47"/>
                <a:gd name="T7" fmla="*/ 0 h 62"/>
                <a:gd name="T8" fmla="*/ 0 w 47"/>
                <a:gd name="T9" fmla="*/ 0 h 62"/>
                <a:gd name="T10" fmla="*/ 0 w 47"/>
                <a:gd name="T11" fmla="*/ 1 h 62"/>
                <a:gd name="T12" fmla="*/ 1 w 47"/>
                <a:gd name="T13" fmla="*/ 1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62">
                  <a:moveTo>
                    <a:pt x="30" y="61"/>
                  </a:moveTo>
                  <a:lnTo>
                    <a:pt x="46" y="15"/>
                  </a:lnTo>
                  <a:lnTo>
                    <a:pt x="30" y="0"/>
                  </a:lnTo>
                  <a:lnTo>
                    <a:pt x="0" y="0"/>
                  </a:lnTo>
                  <a:lnTo>
                    <a:pt x="0" y="15"/>
                  </a:lnTo>
                  <a:lnTo>
                    <a:pt x="0" y="46"/>
                  </a:lnTo>
                  <a:lnTo>
                    <a:pt x="30" y="6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80" name="Freeform 461"/>
            <p:cNvSpPr>
              <a:spLocks/>
            </p:cNvSpPr>
            <p:nvPr/>
          </p:nvSpPr>
          <p:spPr bwMode="auto">
            <a:xfrm>
              <a:off x="6918" y="1639"/>
              <a:ext cx="59" cy="41"/>
            </a:xfrm>
            <a:custGeom>
              <a:avLst/>
              <a:gdLst>
                <a:gd name="T0" fmla="*/ 2 w 136"/>
                <a:gd name="T1" fmla="*/ 2 h 109"/>
                <a:gd name="T2" fmla="*/ 2 w 136"/>
                <a:gd name="T3" fmla="*/ 1 h 109"/>
                <a:gd name="T4" fmla="*/ 3 w 136"/>
                <a:gd name="T5" fmla="*/ 1 h 109"/>
                <a:gd name="T6" fmla="*/ 3 w 136"/>
                <a:gd name="T7" fmla="*/ 2 h 109"/>
                <a:gd name="T8" fmla="*/ 4 w 136"/>
                <a:gd name="T9" fmla="*/ 2 h 109"/>
                <a:gd name="T10" fmla="*/ 4 w 136"/>
                <a:gd name="T11" fmla="*/ 2 h 109"/>
                <a:gd name="T12" fmla="*/ 5 w 136"/>
                <a:gd name="T13" fmla="*/ 2 h 109"/>
                <a:gd name="T14" fmla="*/ 5 w 136"/>
                <a:gd name="T15" fmla="*/ 1 h 109"/>
                <a:gd name="T16" fmla="*/ 4 w 136"/>
                <a:gd name="T17" fmla="*/ 0 h 109"/>
                <a:gd name="T18" fmla="*/ 3 w 136"/>
                <a:gd name="T19" fmla="*/ 0 h 109"/>
                <a:gd name="T20" fmla="*/ 1 w 136"/>
                <a:gd name="T21" fmla="*/ 0 h 109"/>
                <a:gd name="T22" fmla="*/ 1 w 136"/>
                <a:gd name="T23" fmla="*/ 0 h 109"/>
                <a:gd name="T24" fmla="*/ 0 w 136"/>
                <a:gd name="T25" fmla="*/ 1 h 109"/>
                <a:gd name="T26" fmla="*/ 2 w 136"/>
                <a:gd name="T27" fmla="*/ 2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6" h="109">
                  <a:moveTo>
                    <a:pt x="45" y="77"/>
                  </a:moveTo>
                  <a:lnTo>
                    <a:pt x="45" y="62"/>
                  </a:lnTo>
                  <a:lnTo>
                    <a:pt x="75" y="62"/>
                  </a:lnTo>
                  <a:lnTo>
                    <a:pt x="90" y="77"/>
                  </a:lnTo>
                  <a:lnTo>
                    <a:pt x="105" y="93"/>
                  </a:lnTo>
                  <a:lnTo>
                    <a:pt x="120" y="108"/>
                  </a:lnTo>
                  <a:lnTo>
                    <a:pt x="135" y="93"/>
                  </a:lnTo>
                  <a:lnTo>
                    <a:pt x="135" y="46"/>
                  </a:lnTo>
                  <a:lnTo>
                    <a:pt x="105" y="15"/>
                  </a:lnTo>
                  <a:lnTo>
                    <a:pt x="75" y="15"/>
                  </a:lnTo>
                  <a:lnTo>
                    <a:pt x="30" y="0"/>
                  </a:lnTo>
                  <a:lnTo>
                    <a:pt x="30" y="15"/>
                  </a:lnTo>
                  <a:lnTo>
                    <a:pt x="0" y="31"/>
                  </a:lnTo>
                  <a:lnTo>
                    <a:pt x="45" y="77"/>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81" name="Freeform 462"/>
            <p:cNvSpPr>
              <a:spLocks/>
            </p:cNvSpPr>
            <p:nvPr/>
          </p:nvSpPr>
          <p:spPr bwMode="auto">
            <a:xfrm>
              <a:off x="6905" y="1639"/>
              <a:ext cx="27" cy="11"/>
            </a:xfrm>
            <a:custGeom>
              <a:avLst/>
              <a:gdLst>
                <a:gd name="T0" fmla="*/ 1 w 61"/>
                <a:gd name="T1" fmla="*/ 0 h 32"/>
                <a:gd name="T2" fmla="*/ 2 w 61"/>
                <a:gd name="T3" fmla="*/ 0 h 32"/>
                <a:gd name="T4" fmla="*/ 2 w 61"/>
                <a:gd name="T5" fmla="*/ 0 h 32"/>
                <a:gd name="T6" fmla="*/ 1 w 61"/>
                <a:gd name="T7" fmla="*/ 0 h 32"/>
                <a:gd name="T8" fmla="*/ 0 w 61"/>
                <a:gd name="T9" fmla="*/ 0 h 32"/>
                <a:gd name="T10" fmla="*/ 0 w 61"/>
                <a:gd name="T11" fmla="*/ 0 h 32"/>
                <a:gd name="T12" fmla="*/ 1 w 61"/>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32">
                  <a:moveTo>
                    <a:pt x="30" y="31"/>
                  </a:moveTo>
                  <a:lnTo>
                    <a:pt x="60" y="16"/>
                  </a:lnTo>
                  <a:lnTo>
                    <a:pt x="60" y="0"/>
                  </a:lnTo>
                  <a:lnTo>
                    <a:pt x="30" y="0"/>
                  </a:lnTo>
                  <a:lnTo>
                    <a:pt x="0" y="0"/>
                  </a:lnTo>
                  <a:lnTo>
                    <a:pt x="15" y="31"/>
                  </a:lnTo>
                  <a:lnTo>
                    <a:pt x="30"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82" name="Freeform 463"/>
            <p:cNvSpPr>
              <a:spLocks/>
            </p:cNvSpPr>
            <p:nvPr/>
          </p:nvSpPr>
          <p:spPr bwMode="auto">
            <a:xfrm>
              <a:off x="6905" y="1627"/>
              <a:ext cx="21" cy="6"/>
            </a:xfrm>
            <a:custGeom>
              <a:avLst/>
              <a:gdLst>
                <a:gd name="T0" fmla="*/ 0 w 46"/>
                <a:gd name="T1" fmla="*/ 0 h 17"/>
                <a:gd name="T2" fmla="*/ 0 w 46"/>
                <a:gd name="T3" fmla="*/ 0 h 17"/>
                <a:gd name="T4" fmla="*/ 2 w 46"/>
                <a:gd name="T5" fmla="*/ 0 h 17"/>
                <a:gd name="T6" fmla="*/ 1 w 46"/>
                <a:gd name="T7" fmla="*/ 0 h 17"/>
                <a:gd name="T8" fmla="*/ 0 w 46"/>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7">
                  <a:moveTo>
                    <a:pt x="0" y="0"/>
                  </a:moveTo>
                  <a:lnTo>
                    <a:pt x="0" y="16"/>
                  </a:lnTo>
                  <a:lnTo>
                    <a:pt x="45" y="16"/>
                  </a:lnTo>
                  <a:lnTo>
                    <a:pt x="30"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83" name="Freeform 464"/>
            <p:cNvSpPr>
              <a:spLocks/>
            </p:cNvSpPr>
            <p:nvPr/>
          </p:nvSpPr>
          <p:spPr bwMode="auto">
            <a:xfrm>
              <a:off x="6912" y="1527"/>
              <a:ext cx="91" cy="100"/>
            </a:xfrm>
            <a:custGeom>
              <a:avLst/>
              <a:gdLst>
                <a:gd name="T0" fmla="*/ 0 w 210"/>
                <a:gd name="T1" fmla="*/ 5 h 263"/>
                <a:gd name="T2" fmla="*/ 1 w 210"/>
                <a:gd name="T3" fmla="*/ 5 h 263"/>
                <a:gd name="T4" fmla="*/ 2 w 210"/>
                <a:gd name="T5" fmla="*/ 5 h 263"/>
                <a:gd name="T6" fmla="*/ 3 w 210"/>
                <a:gd name="T7" fmla="*/ 5 h 263"/>
                <a:gd name="T8" fmla="*/ 4 w 210"/>
                <a:gd name="T9" fmla="*/ 5 h 263"/>
                <a:gd name="T10" fmla="*/ 5 w 210"/>
                <a:gd name="T11" fmla="*/ 5 h 263"/>
                <a:gd name="T12" fmla="*/ 7 w 210"/>
                <a:gd name="T13" fmla="*/ 5 h 263"/>
                <a:gd name="T14" fmla="*/ 7 w 210"/>
                <a:gd name="T15" fmla="*/ 5 h 263"/>
                <a:gd name="T16" fmla="*/ 7 w 210"/>
                <a:gd name="T17" fmla="*/ 2 h 263"/>
                <a:gd name="T18" fmla="*/ 7 w 210"/>
                <a:gd name="T19" fmla="*/ 2 h 263"/>
                <a:gd name="T20" fmla="*/ 7 w 210"/>
                <a:gd name="T21" fmla="*/ 1 h 263"/>
                <a:gd name="T22" fmla="*/ 7 w 210"/>
                <a:gd name="T23" fmla="*/ 1 h 263"/>
                <a:gd name="T24" fmla="*/ 5 w 210"/>
                <a:gd name="T25" fmla="*/ 0 h 263"/>
                <a:gd name="T26" fmla="*/ 5 w 210"/>
                <a:gd name="T27" fmla="*/ 1 h 263"/>
                <a:gd name="T28" fmla="*/ 3 w 210"/>
                <a:gd name="T29" fmla="*/ 1 h 263"/>
                <a:gd name="T30" fmla="*/ 3 w 210"/>
                <a:gd name="T31" fmla="*/ 2 h 263"/>
                <a:gd name="T32" fmla="*/ 2 w 210"/>
                <a:gd name="T33" fmla="*/ 2 h 263"/>
                <a:gd name="T34" fmla="*/ 2 w 210"/>
                <a:gd name="T35" fmla="*/ 3 h 263"/>
                <a:gd name="T36" fmla="*/ 0 w 210"/>
                <a:gd name="T37" fmla="*/ 3 h 263"/>
                <a:gd name="T38" fmla="*/ 0 w 210"/>
                <a:gd name="T39" fmla="*/ 3 h 263"/>
                <a:gd name="T40" fmla="*/ 0 w 210"/>
                <a:gd name="T41" fmla="*/ 4 h 263"/>
                <a:gd name="T42" fmla="*/ 0 w 210"/>
                <a:gd name="T43" fmla="*/ 5 h 2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0" h="263">
                  <a:moveTo>
                    <a:pt x="0" y="231"/>
                  </a:moveTo>
                  <a:lnTo>
                    <a:pt x="30" y="216"/>
                  </a:lnTo>
                  <a:lnTo>
                    <a:pt x="60" y="231"/>
                  </a:lnTo>
                  <a:lnTo>
                    <a:pt x="75" y="262"/>
                  </a:lnTo>
                  <a:lnTo>
                    <a:pt x="105" y="231"/>
                  </a:lnTo>
                  <a:lnTo>
                    <a:pt x="134" y="231"/>
                  </a:lnTo>
                  <a:lnTo>
                    <a:pt x="179" y="231"/>
                  </a:lnTo>
                  <a:lnTo>
                    <a:pt x="194" y="216"/>
                  </a:lnTo>
                  <a:lnTo>
                    <a:pt x="194" y="108"/>
                  </a:lnTo>
                  <a:lnTo>
                    <a:pt x="179" y="92"/>
                  </a:lnTo>
                  <a:lnTo>
                    <a:pt x="179" y="46"/>
                  </a:lnTo>
                  <a:lnTo>
                    <a:pt x="209" y="46"/>
                  </a:lnTo>
                  <a:lnTo>
                    <a:pt x="149" y="0"/>
                  </a:lnTo>
                  <a:lnTo>
                    <a:pt x="149" y="46"/>
                  </a:lnTo>
                  <a:lnTo>
                    <a:pt x="75" y="46"/>
                  </a:lnTo>
                  <a:lnTo>
                    <a:pt x="75" y="92"/>
                  </a:lnTo>
                  <a:lnTo>
                    <a:pt x="60" y="92"/>
                  </a:lnTo>
                  <a:lnTo>
                    <a:pt x="60" y="123"/>
                  </a:lnTo>
                  <a:lnTo>
                    <a:pt x="0" y="123"/>
                  </a:lnTo>
                  <a:lnTo>
                    <a:pt x="0" y="139"/>
                  </a:lnTo>
                  <a:lnTo>
                    <a:pt x="0" y="200"/>
                  </a:lnTo>
                  <a:lnTo>
                    <a:pt x="0" y="2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84" name="Freeform 465"/>
            <p:cNvSpPr>
              <a:spLocks/>
            </p:cNvSpPr>
            <p:nvPr/>
          </p:nvSpPr>
          <p:spPr bwMode="auto">
            <a:xfrm>
              <a:off x="6944" y="1545"/>
              <a:ext cx="129" cy="111"/>
            </a:xfrm>
            <a:custGeom>
              <a:avLst/>
              <a:gdLst>
                <a:gd name="T0" fmla="*/ 4 w 299"/>
                <a:gd name="T1" fmla="*/ 1 h 293"/>
                <a:gd name="T2" fmla="*/ 4 w 299"/>
                <a:gd name="T3" fmla="*/ 3 h 293"/>
                <a:gd name="T4" fmla="*/ 3 w 299"/>
                <a:gd name="T5" fmla="*/ 4 h 293"/>
                <a:gd name="T6" fmla="*/ 2 w 299"/>
                <a:gd name="T7" fmla="*/ 4 h 293"/>
                <a:gd name="T8" fmla="*/ 1 w 299"/>
                <a:gd name="T9" fmla="*/ 4 h 293"/>
                <a:gd name="T10" fmla="*/ 0 w 299"/>
                <a:gd name="T11" fmla="*/ 5 h 293"/>
                <a:gd name="T12" fmla="*/ 0 w 299"/>
                <a:gd name="T13" fmla="*/ 5 h 293"/>
                <a:gd name="T14" fmla="*/ 1 w 299"/>
                <a:gd name="T15" fmla="*/ 5 h 293"/>
                <a:gd name="T16" fmla="*/ 3 w 299"/>
                <a:gd name="T17" fmla="*/ 6 h 293"/>
                <a:gd name="T18" fmla="*/ 3 w 299"/>
                <a:gd name="T19" fmla="*/ 6 h 293"/>
                <a:gd name="T20" fmla="*/ 4 w 299"/>
                <a:gd name="T21" fmla="*/ 6 h 293"/>
                <a:gd name="T22" fmla="*/ 5 w 299"/>
                <a:gd name="T23" fmla="*/ 5 h 293"/>
                <a:gd name="T24" fmla="*/ 6 w 299"/>
                <a:gd name="T25" fmla="*/ 5 h 293"/>
                <a:gd name="T26" fmla="*/ 6 w 299"/>
                <a:gd name="T27" fmla="*/ 5 h 293"/>
                <a:gd name="T28" fmla="*/ 8 w 299"/>
                <a:gd name="T29" fmla="*/ 4 h 293"/>
                <a:gd name="T30" fmla="*/ 10 w 299"/>
                <a:gd name="T31" fmla="*/ 4 h 293"/>
                <a:gd name="T32" fmla="*/ 10 w 299"/>
                <a:gd name="T33" fmla="*/ 4 h 293"/>
                <a:gd name="T34" fmla="*/ 10 w 299"/>
                <a:gd name="T35" fmla="*/ 3 h 293"/>
                <a:gd name="T36" fmla="*/ 9 w 299"/>
                <a:gd name="T37" fmla="*/ 3 h 293"/>
                <a:gd name="T38" fmla="*/ 9 w 299"/>
                <a:gd name="T39" fmla="*/ 2 h 293"/>
                <a:gd name="T40" fmla="*/ 5 w 299"/>
                <a:gd name="T41" fmla="*/ 0 h 293"/>
                <a:gd name="T42" fmla="*/ 3 w 299"/>
                <a:gd name="T43" fmla="*/ 0 h 293"/>
                <a:gd name="T44" fmla="*/ 3 w 299"/>
                <a:gd name="T45" fmla="*/ 1 h 293"/>
                <a:gd name="T46" fmla="*/ 4 w 299"/>
                <a:gd name="T47" fmla="*/ 1 h 2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99" h="293">
                  <a:moveTo>
                    <a:pt x="119" y="61"/>
                  </a:moveTo>
                  <a:lnTo>
                    <a:pt x="119" y="169"/>
                  </a:lnTo>
                  <a:lnTo>
                    <a:pt x="104" y="184"/>
                  </a:lnTo>
                  <a:lnTo>
                    <a:pt x="60" y="184"/>
                  </a:lnTo>
                  <a:lnTo>
                    <a:pt x="30" y="184"/>
                  </a:lnTo>
                  <a:lnTo>
                    <a:pt x="0" y="215"/>
                  </a:lnTo>
                  <a:lnTo>
                    <a:pt x="15" y="261"/>
                  </a:lnTo>
                  <a:lnTo>
                    <a:pt x="45" y="261"/>
                  </a:lnTo>
                  <a:lnTo>
                    <a:pt x="75" y="292"/>
                  </a:lnTo>
                  <a:lnTo>
                    <a:pt x="104" y="277"/>
                  </a:lnTo>
                  <a:lnTo>
                    <a:pt x="119" y="292"/>
                  </a:lnTo>
                  <a:lnTo>
                    <a:pt x="149" y="246"/>
                  </a:lnTo>
                  <a:lnTo>
                    <a:pt x="164" y="246"/>
                  </a:lnTo>
                  <a:lnTo>
                    <a:pt x="179" y="231"/>
                  </a:lnTo>
                  <a:lnTo>
                    <a:pt x="224" y="200"/>
                  </a:lnTo>
                  <a:lnTo>
                    <a:pt x="283" y="200"/>
                  </a:lnTo>
                  <a:lnTo>
                    <a:pt x="298" y="184"/>
                  </a:lnTo>
                  <a:lnTo>
                    <a:pt x="298" y="123"/>
                  </a:lnTo>
                  <a:lnTo>
                    <a:pt x="268" y="123"/>
                  </a:lnTo>
                  <a:lnTo>
                    <a:pt x="268" y="108"/>
                  </a:lnTo>
                  <a:lnTo>
                    <a:pt x="134" y="0"/>
                  </a:lnTo>
                  <a:lnTo>
                    <a:pt x="104" y="0"/>
                  </a:lnTo>
                  <a:lnTo>
                    <a:pt x="104" y="46"/>
                  </a:lnTo>
                  <a:lnTo>
                    <a:pt x="119" y="6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85" name="Freeform 466"/>
            <p:cNvSpPr>
              <a:spLocks/>
            </p:cNvSpPr>
            <p:nvPr/>
          </p:nvSpPr>
          <p:spPr bwMode="auto">
            <a:xfrm>
              <a:off x="6995" y="1621"/>
              <a:ext cx="58" cy="47"/>
            </a:xfrm>
            <a:custGeom>
              <a:avLst/>
              <a:gdLst>
                <a:gd name="T0" fmla="*/ 3 w 136"/>
                <a:gd name="T1" fmla="*/ 0 h 124"/>
                <a:gd name="T2" fmla="*/ 2 w 136"/>
                <a:gd name="T3" fmla="*/ 1 h 124"/>
                <a:gd name="T4" fmla="*/ 1 w 136"/>
                <a:gd name="T5" fmla="*/ 1 h 124"/>
                <a:gd name="T6" fmla="*/ 1 w 136"/>
                <a:gd name="T7" fmla="*/ 1 h 124"/>
                <a:gd name="T8" fmla="*/ 0 w 136"/>
                <a:gd name="T9" fmla="*/ 2 h 124"/>
                <a:gd name="T10" fmla="*/ 0 w 136"/>
                <a:gd name="T11" fmla="*/ 3 h 124"/>
                <a:gd name="T12" fmla="*/ 1 w 136"/>
                <a:gd name="T13" fmla="*/ 3 h 124"/>
                <a:gd name="T14" fmla="*/ 1 w 136"/>
                <a:gd name="T15" fmla="*/ 2 h 124"/>
                <a:gd name="T16" fmla="*/ 3 w 136"/>
                <a:gd name="T17" fmla="*/ 2 h 124"/>
                <a:gd name="T18" fmla="*/ 4 w 136"/>
                <a:gd name="T19" fmla="*/ 2 h 124"/>
                <a:gd name="T20" fmla="*/ 5 w 136"/>
                <a:gd name="T21" fmla="*/ 2 h 124"/>
                <a:gd name="T22" fmla="*/ 5 w 136"/>
                <a:gd name="T23" fmla="*/ 1 h 124"/>
                <a:gd name="T24" fmla="*/ 4 w 136"/>
                <a:gd name="T25" fmla="*/ 1 h 124"/>
                <a:gd name="T26" fmla="*/ 3 w 136"/>
                <a:gd name="T27" fmla="*/ 0 h 1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6" h="124">
                  <a:moveTo>
                    <a:pt x="105" y="0"/>
                  </a:moveTo>
                  <a:lnTo>
                    <a:pt x="60" y="31"/>
                  </a:lnTo>
                  <a:lnTo>
                    <a:pt x="45" y="46"/>
                  </a:lnTo>
                  <a:lnTo>
                    <a:pt x="30" y="46"/>
                  </a:lnTo>
                  <a:lnTo>
                    <a:pt x="0" y="92"/>
                  </a:lnTo>
                  <a:lnTo>
                    <a:pt x="15" y="123"/>
                  </a:lnTo>
                  <a:lnTo>
                    <a:pt x="45" y="123"/>
                  </a:lnTo>
                  <a:lnTo>
                    <a:pt x="45" y="92"/>
                  </a:lnTo>
                  <a:lnTo>
                    <a:pt x="105" y="77"/>
                  </a:lnTo>
                  <a:lnTo>
                    <a:pt x="120" y="92"/>
                  </a:lnTo>
                  <a:lnTo>
                    <a:pt x="135" y="77"/>
                  </a:lnTo>
                  <a:lnTo>
                    <a:pt x="135" y="62"/>
                  </a:lnTo>
                  <a:lnTo>
                    <a:pt x="120" y="46"/>
                  </a:lnTo>
                  <a:lnTo>
                    <a:pt x="10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86" name="Freeform 467"/>
            <p:cNvSpPr>
              <a:spLocks/>
            </p:cNvSpPr>
            <p:nvPr/>
          </p:nvSpPr>
          <p:spPr bwMode="auto">
            <a:xfrm>
              <a:off x="6617" y="1690"/>
              <a:ext cx="27" cy="24"/>
            </a:xfrm>
            <a:custGeom>
              <a:avLst/>
              <a:gdLst>
                <a:gd name="T0" fmla="*/ 0 w 60"/>
                <a:gd name="T1" fmla="*/ 0 h 62"/>
                <a:gd name="T2" fmla="*/ 0 w 60"/>
                <a:gd name="T3" fmla="*/ 0 h 62"/>
                <a:gd name="T4" fmla="*/ 0 w 60"/>
                <a:gd name="T5" fmla="*/ 1 h 62"/>
                <a:gd name="T6" fmla="*/ 0 w 60"/>
                <a:gd name="T7" fmla="*/ 1 h 62"/>
                <a:gd name="T8" fmla="*/ 1 w 60"/>
                <a:gd name="T9" fmla="*/ 1 h 62"/>
                <a:gd name="T10" fmla="*/ 2 w 60"/>
                <a:gd name="T11" fmla="*/ 0 h 62"/>
                <a:gd name="T12" fmla="*/ 1 w 60"/>
                <a:gd name="T13" fmla="*/ 0 h 62"/>
                <a:gd name="T14" fmla="*/ 0 w 60"/>
                <a:gd name="T15" fmla="*/ 0 h 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62">
                  <a:moveTo>
                    <a:pt x="15" y="0"/>
                  </a:moveTo>
                  <a:lnTo>
                    <a:pt x="0" y="15"/>
                  </a:lnTo>
                  <a:lnTo>
                    <a:pt x="15" y="31"/>
                  </a:lnTo>
                  <a:lnTo>
                    <a:pt x="15" y="61"/>
                  </a:lnTo>
                  <a:lnTo>
                    <a:pt x="30" y="61"/>
                  </a:lnTo>
                  <a:lnTo>
                    <a:pt x="59" y="15"/>
                  </a:lnTo>
                  <a:lnTo>
                    <a:pt x="30" y="0"/>
                  </a:lnTo>
                  <a:lnTo>
                    <a:pt x="1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87" name="Freeform 468"/>
            <p:cNvSpPr>
              <a:spLocks/>
            </p:cNvSpPr>
            <p:nvPr/>
          </p:nvSpPr>
          <p:spPr bwMode="auto">
            <a:xfrm>
              <a:off x="6867" y="1621"/>
              <a:ext cx="8" cy="12"/>
            </a:xfrm>
            <a:custGeom>
              <a:avLst/>
              <a:gdLst>
                <a:gd name="T0" fmla="*/ 0 w 17"/>
                <a:gd name="T1" fmla="*/ 0 h 32"/>
                <a:gd name="T2" fmla="*/ 0 w 17"/>
                <a:gd name="T3" fmla="*/ 0 h 32"/>
                <a:gd name="T4" fmla="*/ 1 w 17"/>
                <a:gd name="T5" fmla="*/ 0 h 32"/>
                <a:gd name="T6" fmla="*/ 0 w 17"/>
                <a:gd name="T7" fmla="*/ 1 h 32"/>
                <a:gd name="T8" fmla="*/ 0 w 17"/>
                <a:gd name="T9" fmla="*/ 0 h 32"/>
                <a:gd name="T10" fmla="*/ 0 w 17"/>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32">
                  <a:moveTo>
                    <a:pt x="0" y="0"/>
                  </a:moveTo>
                  <a:lnTo>
                    <a:pt x="0" y="16"/>
                  </a:lnTo>
                  <a:lnTo>
                    <a:pt x="16" y="16"/>
                  </a:lnTo>
                  <a:lnTo>
                    <a:pt x="0" y="31"/>
                  </a:lnTo>
                  <a:lnTo>
                    <a:pt x="0" y="16"/>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88" name="Freeform 469"/>
            <p:cNvSpPr>
              <a:spLocks/>
            </p:cNvSpPr>
            <p:nvPr/>
          </p:nvSpPr>
          <p:spPr bwMode="auto">
            <a:xfrm>
              <a:off x="7264" y="1749"/>
              <a:ext cx="14" cy="12"/>
            </a:xfrm>
            <a:custGeom>
              <a:avLst/>
              <a:gdLst>
                <a:gd name="T0" fmla="*/ 0 w 32"/>
                <a:gd name="T1" fmla="*/ 0 h 32"/>
                <a:gd name="T2" fmla="*/ 0 w 32"/>
                <a:gd name="T3" fmla="*/ 1 h 32"/>
                <a:gd name="T4" fmla="*/ 0 w 32"/>
                <a:gd name="T5" fmla="*/ 1 h 32"/>
                <a:gd name="T6" fmla="*/ 1 w 32"/>
                <a:gd name="T7" fmla="*/ 0 h 32"/>
                <a:gd name="T8" fmla="*/ 0 w 32"/>
                <a:gd name="T9" fmla="*/ 0 h 32"/>
                <a:gd name="T10" fmla="*/ 0 w 32"/>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32">
                  <a:moveTo>
                    <a:pt x="0" y="16"/>
                  </a:moveTo>
                  <a:lnTo>
                    <a:pt x="0" y="31"/>
                  </a:lnTo>
                  <a:lnTo>
                    <a:pt x="16" y="31"/>
                  </a:lnTo>
                  <a:lnTo>
                    <a:pt x="31" y="16"/>
                  </a:lnTo>
                  <a:lnTo>
                    <a:pt x="16" y="0"/>
                  </a:lnTo>
                  <a:lnTo>
                    <a:pt x="0"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89" name="Freeform 470"/>
            <p:cNvSpPr>
              <a:spLocks/>
            </p:cNvSpPr>
            <p:nvPr/>
          </p:nvSpPr>
          <p:spPr bwMode="auto">
            <a:xfrm>
              <a:off x="7201" y="1789"/>
              <a:ext cx="89" cy="76"/>
            </a:xfrm>
            <a:custGeom>
              <a:avLst/>
              <a:gdLst>
                <a:gd name="T0" fmla="*/ 1 w 209"/>
                <a:gd name="T1" fmla="*/ 1 h 202"/>
                <a:gd name="T2" fmla="*/ 1 w 209"/>
                <a:gd name="T3" fmla="*/ 2 h 202"/>
                <a:gd name="T4" fmla="*/ 0 w 209"/>
                <a:gd name="T5" fmla="*/ 2 h 202"/>
                <a:gd name="T6" fmla="*/ 0 w 209"/>
                <a:gd name="T7" fmla="*/ 3 h 202"/>
                <a:gd name="T8" fmla="*/ 1 w 209"/>
                <a:gd name="T9" fmla="*/ 4 h 202"/>
                <a:gd name="T10" fmla="*/ 2 w 209"/>
                <a:gd name="T11" fmla="*/ 4 h 202"/>
                <a:gd name="T12" fmla="*/ 2 w 209"/>
                <a:gd name="T13" fmla="*/ 4 h 202"/>
                <a:gd name="T14" fmla="*/ 3 w 209"/>
                <a:gd name="T15" fmla="*/ 4 h 202"/>
                <a:gd name="T16" fmla="*/ 4 w 209"/>
                <a:gd name="T17" fmla="*/ 3 h 202"/>
                <a:gd name="T18" fmla="*/ 4 w 209"/>
                <a:gd name="T19" fmla="*/ 3 h 202"/>
                <a:gd name="T20" fmla="*/ 4 w 209"/>
                <a:gd name="T21" fmla="*/ 3 h 202"/>
                <a:gd name="T22" fmla="*/ 5 w 209"/>
                <a:gd name="T23" fmla="*/ 3 h 202"/>
                <a:gd name="T24" fmla="*/ 7 w 209"/>
                <a:gd name="T25" fmla="*/ 3 h 202"/>
                <a:gd name="T26" fmla="*/ 6 w 209"/>
                <a:gd name="T27" fmla="*/ 3 h 202"/>
                <a:gd name="T28" fmla="*/ 7 w 209"/>
                <a:gd name="T29" fmla="*/ 2 h 202"/>
                <a:gd name="T30" fmla="*/ 7 w 209"/>
                <a:gd name="T31" fmla="*/ 1 h 202"/>
                <a:gd name="T32" fmla="*/ 7 w 209"/>
                <a:gd name="T33" fmla="*/ 1 h 202"/>
                <a:gd name="T34" fmla="*/ 6 w 209"/>
                <a:gd name="T35" fmla="*/ 0 h 202"/>
                <a:gd name="T36" fmla="*/ 4 w 209"/>
                <a:gd name="T37" fmla="*/ 0 h 202"/>
                <a:gd name="T38" fmla="*/ 4 w 209"/>
                <a:gd name="T39" fmla="*/ 1 h 202"/>
                <a:gd name="T40" fmla="*/ 4 w 209"/>
                <a:gd name="T41" fmla="*/ 1 h 202"/>
                <a:gd name="T42" fmla="*/ 5 w 209"/>
                <a:gd name="T43" fmla="*/ 2 h 202"/>
                <a:gd name="T44" fmla="*/ 5 w 209"/>
                <a:gd name="T45" fmla="*/ 2 h 202"/>
                <a:gd name="T46" fmla="*/ 4 w 209"/>
                <a:gd name="T47" fmla="*/ 2 h 202"/>
                <a:gd name="T48" fmla="*/ 3 w 209"/>
                <a:gd name="T49" fmla="*/ 2 h 202"/>
                <a:gd name="T50" fmla="*/ 1 w 209"/>
                <a:gd name="T51" fmla="*/ 1 h 2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09" h="202">
                  <a:moveTo>
                    <a:pt x="45" y="62"/>
                  </a:moveTo>
                  <a:lnTo>
                    <a:pt x="45" y="93"/>
                  </a:lnTo>
                  <a:lnTo>
                    <a:pt x="15" y="93"/>
                  </a:lnTo>
                  <a:lnTo>
                    <a:pt x="0" y="170"/>
                  </a:lnTo>
                  <a:lnTo>
                    <a:pt x="30" y="186"/>
                  </a:lnTo>
                  <a:lnTo>
                    <a:pt x="59" y="186"/>
                  </a:lnTo>
                  <a:lnTo>
                    <a:pt x="59" y="201"/>
                  </a:lnTo>
                  <a:lnTo>
                    <a:pt x="89" y="201"/>
                  </a:lnTo>
                  <a:lnTo>
                    <a:pt x="119" y="170"/>
                  </a:lnTo>
                  <a:lnTo>
                    <a:pt x="134" y="170"/>
                  </a:lnTo>
                  <a:lnTo>
                    <a:pt x="134" y="139"/>
                  </a:lnTo>
                  <a:lnTo>
                    <a:pt x="163" y="155"/>
                  </a:lnTo>
                  <a:lnTo>
                    <a:pt x="208" y="124"/>
                  </a:lnTo>
                  <a:lnTo>
                    <a:pt x="193" y="124"/>
                  </a:lnTo>
                  <a:lnTo>
                    <a:pt x="208" y="93"/>
                  </a:lnTo>
                  <a:lnTo>
                    <a:pt x="208" y="62"/>
                  </a:lnTo>
                  <a:lnTo>
                    <a:pt x="208" y="31"/>
                  </a:lnTo>
                  <a:lnTo>
                    <a:pt x="178" y="0"/>
                  </a:lnTo>
                  <a:lnTo>
                    <a:pt x="134" y="15"/>
                  </a:lnTo>
                  <a:lnTo>
                    <a:pt x="134" y="46"/>
                  </a:lnTo>
                  <a:lnTo>
                    <a:pt x="119" y="62"/>
                  </a:lnTo>
                  <a:lnTo>
                    <a:pt x="149" y="77"/>
                  </a:lnTo>
                  <a:lnTo>
                    <a:pt x="149" y="108"/>
                  </a:lnTo>
                  <a:lnTo>
                    <a:pt x="134" y="108"/>
                  </a:lnTo>
                  <a:lnTo>
                    <a:pt x="104" y="77"/>
                  </a:lnTo>
                  <a:lnTo>
                    <a:pt x="45" y="62"/>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90" name="Freeform 471"/>
            <p:cNvSpPr>
              <a:spLocks/>
            </p:cNvSpPr>
            <p:nvPr/>
          </p:nvSpPr>
          <p:spPr bwMode="auto">
            <a:xfrm>
              <a:off x="7130" y="1772"/>
              <a:ext cx="90" cy="93"/>
            </a:xfrm>
            <a:custGeom>
              <a:avLst/>
              <a:gdLst>
                <a:gd name="T0" fmla="*/ 0 w 209"/>
                <a:gd name="T1" fmla="*/ 4 h 248"/>
                <a:gd name="T2" fmla="*/ 0 w 209"/>
                <a:gd name="T3" fmla="*/ 4 h 248"/>
                <a:gd name="T4" fmla="*/ 1 w 209"/>
                <a:gd name="T5" fmla="*/ 5 h 248"/>
                <a:gd name="T6" fmla="*/ 3 w 209"/>
                <a:gd name="T7" fmla="*/ 5 h 248"/>
                <a:gd name="T8" fmla="*/ 6 w 209"/>
                <a:gd name="T9" fmla="*/ 5 h 248"/>
                <a:gd name="T10" fmla="*/ 7 w 209"/>
                <a:gd name="T11" fmla="*/ 5 h 248"/>
                <a:gd name="T12" fmla="*/ 6 w 209"/>
                <a:gd name="T13" fmla="*/ 4 h 248"/>
                <a:gd name="T14" fmla="*/ 6 w 209"/>
                <a:gd name="T15" fmla="*/ 3 h 248"/>
                <a:gd name="T16" fmla="*/ 7 w 209"/>
                <a:gd name="T17" fmla="*/ 3 h 248"/>
                <a:gd name="T18" fmla="*/ 7 w 209"/>
                <a:gd name="T19" fmla="*/ 2 h 248"/>
                <a:gd name="T20" fmla="*/ 6 w 209"/>
                <a:gd name="T21" fmla="*/ 2 h 248"/>
                <a:gd name="T22" fmla="*/ 6 w 209"/>
                <a:gd name="T23" fmla="*/ 1 h 248"/>
                <a:gd name="T24" fmla="*/ 5 w 209"/>
                <a:gd name="T25" fmla="*/ 1 h 248"/>
                <a:gd name="T26" fmla="*/ 5 w 209"/>
                <a:gd name="T27" fmla="*/ 1 h 248"/>
                <a:gd name="T28" fmla="*/ 3 w 209"/>
                <a:gd name="T29" fmla="*/ 1 h 248"/>
                <a:gd name="T30" fmla="*/ 3 w 209"/>
                <a:gd name="T31" fmla="*/ 0 h 248"/>
                <a:gd name="T32" fmla="*/ 3 w 209"/>
                <a:gd name="T33" fmla="*/ 0 h 248"/>
                <a:gd name="T34" fmla="*/ 0 w 209"/>
                <a:gd name="T35" fmla="*/ 0 h 248"/>
                <a:gd name="T36" fmla="*/ 1 w 209"/>
                <a:gd name="T37" fmla="*/ 1 h 248"/>
                <a:gd name="T38" fmla="*/ 0 w 209"/>
                <a:gd name="T39" fmla="*/ 1 h 248"/>
                <a:gd name="T40" fmla="*/ 1 w 209"/>
                <a:gd name="T41" fmla="*/ 2 h 248"/>
                <a:gd name="T42" fmla="*/ 1 w 209"/>
                <a:gd name="T43" fmla="*/ 3 h 248"/>
                <a:gd name="T44" fmla="*/ 0 w 209"/>
                <a:gd name="T45" fmla="*/ 3 h 248"/>
                <a:gd name="T46" fmla="*/ 0 w 209"/>
                <a:gd name="T47" fmla="*/ 3 h 248"/>
                <a:gd name="T48" fmla="*/ 0 w 209"/>
                <a:gd name="T49" fmla="*/ 4 h 2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9" h="248">
                  <a:moveTo>
                    <a:pt x="0" y="216"/>
                  </a:moveTo>
                  <a:lnTo>
                    <a:pt x="15" y="216"/>
                  </a:lnTo>
                  <a:lnTo>
                    <a:pt x="30" y="232"/>
                  </a:lnTo>
                  <a:lnTo>
                    <a:pt x="104" y="232"/>
                  </a:lnTo>
                  <a:lnTo>
                    <a:pt x="163" y="247"/>
                  </a:lnTo>
                  <a:lnTo>
                    <a:pt x="193" y="232"/>
                  </a:lnTo>
                  <a:lnTo>
                    <a:pt x="163" y="216"/>
                  </a:lnTo>
                  <a:lnTo>
                    <a:pt x="178" y="139"/>
                  </a:lnTo>
                  <a:lnTo>
                    <a:pt x="208" y="139"/>
                  </a:lnTo>
                  <a:lnTo>
                    <a:pt x="208" y="108"/>
                  </a:lnTo>
                  <a:lnTo>
                    <a:pt x="178" y="108"/>
                  </a:lnTo>
                  <a:lnTo>
                    <a:pt x="163" y="31"/>
                  </a:lnTo>
                  <a:lnTo>
                    <a:pt x="134" y="31"/>
                  </a:lnTo>
                  <a:lnTo>
                    <a:pt x="134" y="46"/>
                  </a:lnTo>
                  <a:lnTo>
                    <a:pt x="89" y="46"/>
                  </a:lnTo>
                  <a:lnTo>
                    <a:pt x="89" y="15"/>
                  </a:lnTo>
                  <a:lnTo>
                    <a:pt x="74" y="0"/>
                  </a:lnTo>
                  <a:lnTo>
                    <a:pt x="15" y="15"/>
                  </a:lnTo>
                  <a:lnTo>
                    <a:pt x="30" y="46"/>
                  </a:lnTo>
                  <a:lnTo>
                    <a:pt x="15" y="62"/>
                  </a:lnTo>
                  <a:lnTo>
                    <a:pt x="30" y="108"/>
                  </a:lnTo>
                  <a:lnTo>
                    <a:pt x="30" y="124"/>
                  </a:lnTo>
                  <a:lnTo>
                    <a:pt x="15" y="139"/>
                  </a:lnTo>
                  <a:lnTo>
                    <a:pt x="0" y="170"/>
                  </a:lnTo>
                  <a:lnTo>
                    <a:pt x="0" y="2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91" name="Freeform 472"/>
            <p:cNvSpPr>
              <a:spLocks/>
            </p:cNvSpPr>
            <p:nvPr/>
          </p:nvSpPr>
          <p:spPr bwMode="auto">
            <a:xfrm>
              <a:off x="7283" y="1800"/>
              <a:ext cx="27" cy="65"/>
            </a:xfrm>
            <a:custGeom>
              <a:avLst/>
              <a:gdLst>
                <a:gd name="T0" fmla="*/ 0 w 62"/>
                <a:gd name="T1" fmla="*/ 0 h 171"/>
                <a:gd name="T2" fmla="*/ 0 w 62"/>
                <a:gd name="T3" fmla="*/ 1 h 171"/>
                <a:gd name="T4" fmla="*/ 0 w 62"/>
                <a:gd name="T5" fmla="*/ 1 h 171"/>
                <a:gd name="T6" fmla="*/ 0 w 62"/>
                <a:gd name="T7" fmla="*/ 2 h 171"/>
                <a:gd name="T8" fmla="*/ 0 w 62"/>
                <a:gd name="T9" fmla="*/ 2 h 171"/>
                <a:gd name="T10" fmla="*/ 1 w 62"/>
                <a:gd name="T11" fmla="*/ 2 h 171"/>
                <a:gd name="T12" fmla="*/ 1 w 62"/>
                <a:gd name="T13" fmla="*/ 3 h 171"/>
                <a:gd name="T14" fmla="*/ 2 w 62"/>
                <a:gd name="T15" fmla="*/ 4 h 171"/>
                <a:gd name="T16" fmla="*/ 2 w 62"/>
                <a:gd name="T17" fmla="*/ 3 h 171"/>
                <a:gd name="T18" fmla="*/ 2 w 62"/>
                <a:gd name="T19" fmla="*/ 3 h 171"/>
                <a:gd name="T20" fmla="*/ 2 w 62"/>
                <a:gd name="T21" fmla="*/ 2 h 171"/>
                <a:gd name="T22" fmla="*/ 2 w 62"/>
                <a:gd name="T23" fmla="*/ 2 h 171"/>
                <a:gd name="T24" fmla="*/ 1 w 62"/>
                <a:gd name="T25" fmla="*/ 1 h 171"/>
                <a:gd name="T26" fmla="*/ 1 w 62"/>
                <a:gd name="T27" fmla="*/ 1 h 171"/>
                <a:gd name="T28" fmla="*/ 1 w 62"/>
                <a:gd name="T29" fmla="*/ 0 h 171"/>
                <a:gd name="T30" fmla="*/ 0 w 62"/>
                <a:gd name="T31" fmla="*/ 0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2" h="171">
                  <a:moveTo>
                    <a:pt x="15" y="0"/>
                  </a:moveTo>
                  <a:lnTo>
                    <a:pt x="15" y="31"/>
                  </a:lnTo>
                  <a:lnTo>
                    <a:pt x="15" y="62"/>
                  </a:lnTo>
                  <a:lnTo>
                    <a:pt x="0" y="93"/>
                  </a:lnTo>
                  <a:lnTo>
                    <a:pt x="15" y="93"/>
                  </a:lnTo>
                  <a:lnTo>
                    <a:pt x="31" y="108"/>
                  </a:lnTo>
                  <a:lnTo>
                    <a:pt x="31" y="139"/>
                  </a:lnTo>
                  <a:lnTo>
                    <a:pt x="46" y="170"/>
                  </a:lnTo>
                  <a:lnTo>
                    <a:pt x="46" y="155"/>
                  </a:lnTo>
                  <a:lnTo>
                    <a:pt x="61" y="139"/>
                  </a:lnTo>
                  <a:lnTo>
                    <a:pt x="61" y="93"/>
                  </a:lnTo>
                  <a:lnTo>
                    <a:pt x="46" y="93"/>
                  </a:lnTo>
                  <a:lnTo>
                    <a:pt x="31" y="62"/>
                  </a:lnTo>
                  <a:lnTo>
                    <a:pt x="31" y="31"/>
                  </a:lnTo>
                  <a:lnTo>
                    <a:pt x="31" y="15"/>
                  </a:lnTo>
                  <a:lnTo>
                    <a:pt x="1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92" name="Freeform 473"/>
            <p:cNvSpPr>
              <a:spLocks/>
            </p:cNvSpPr>
            <p:nvPr/>
          </p:nvSpPr>
          <p:spPr bwMode="auto">
            <a:xfrm>
              <a:off x="7130" y="1696"/>
              <a:ext cx="148" cy="135"/>
            </a:xfrm>
            <a:custGeom>
              <a:avLst/>
              <a:gdLst>
                <a:gd name="T0" fmla="*/ 6 w 344"/>
                <a:gd name="T1" fmla="*/ 5 h 354"/>
                <a:gd name="T2" fmla="*/ 6 w 344"/>
                <a:gd name="T3" fmla="*/ 6 h 354"/>
                <a:gd name="T4" fmla="*/ 7 w 344"/>
                <a:gd name="T5" fmla="*/ 6 h 354"/>
                <a:gd name="T6" fmla="*/ 9 w 344"/>
                <a:gd name="T7" fmla="*/ 7 h 354"/>
                <a:gd name="T8" fmla="*/ 10 w 344"/>
                <a:gd name="T9" fmla="*/ 7 h 354"/>
                <a:gd name="T10" fmla="*/ 11 w 344"/>
                <a:gd name="T11" fmla="*/ 7 h 354"/>
                <a:gd name="T12" fmla="*/ 11 w 344"/>
                <a:gd name="T13" fmla="*/ 7 h 354"/>
                <a:gd name="T14" fmla="*/ 9 w 344"/>
                <a:gd name="T15" fmla="*/ 6 h 354"/>
                <a:gd name="T16" fmla="*/ 10 w 344"/>
                <a:gd name="T17" fmla="*/ 6 h 354"/>
                <a:gd name="T18" fmla="*/ 10 w 344"/>
                <a:gd name="T19" fmla="*/ 5 h 354"/>
                <a:gd name="T20" fmla="*/ 12 w 344"/>
                <a:gd name="T21" fmla="*/ 5 h 354"/>
                <a:gd name="T22" fmla="*/ 11 w 344"/>
                <a:gd name="T23" fmla="*/ 5 h 354"/>
                <a:gd name="T24" fmla="*/ 11 w 344"/>
                <a:gd name="T25" fmla="*/ 5 h 354"/>
                <a:gd name="T26" fmla="*/ 10 w 344"/>
                <a:gd name="T27" fmla="*/ 3 h 354"/>
                <a:gd name="T28" fmla="*/ 11 w 344"/>
                <a:gd name="T29" fmla="*/ 3 h 354"/>
                <a:gd name="T30" fmla="*/ 11 w 344"/>
                <a:gd name="T31" fmla="*/ 3 h 354"/>
                <a:gd name="T32" fmla="*/ 11 w 344"/>
                <a:gd name="T33" fmla="*/ 2 h 354"/>
                <a:gd name="T34" fmla="*/ 11 w 344"/>
                <a:gd name="T35" fmla="*/ 2 h 354"/>
                <a:gd name="T36" fmla="*/ 11 w 344"/>
                <a:gd name="T37" fmla="*/ 2 h 354"/>
                <a:gd name="T38" fmla="*/ 12 w 344"/>
                <a:gd name="T39" fmla="*/ 1 h 354"/>
                <a:gd name="T40" fmla="*/ 11 w 344"/>
                <a:gd name="T41" fmla="*/ 1 h 354"/>
                <a:gd name="T42" fmla="*/ 11 w 344"/>
                <a:gd name="T43" fmla="*/ 0 h 354"/>
                <a:gd name="T44" fmla="*/ 9 w 344"/>
                <a:gd name="T45" fmla="*/ 0 h 354"/>
                <a:gd name="T46" fmla="*/ 9 w 344"/>
                <a:gd name="T47" fmla="*/ 0 h 354"/>
                <a:gd name="T48" fmla="*/ 8 w 344"/>
                <a:gd name="T49" fmla="*/ 0 h 354"/>
                <a:gd name="T50" fmla="*/ 6 w 344"/>
                <a:gd name="T51" fmla="*/ 0 h 354"/>
                <a:gd name="T52" fmla="*/ 6 w 344"/>
                <a:gd name="T53" fmla="*/ 0 h 354"/>
                <a:gd name="T54" fmla="*/ 5 w 344"/>
                <a:gd name="T55" fmla="*/ 0 h 354"/>
                <a:gd name="T56" fmla="*/ 4 w 344"/>
                <a:gd name="T57" fmla="*/ 0 h 354"/>
                <a:gd name="T58" fmla="*/ 3 w 344"/>
                <a:gd name="T59" fmla="*/ 1 h 354"/>
                <a:gd name="T60" fmla="*/ 3 w 344"/>
                <a:gd name="T61" fmla="*/ 1 h 354"/>
                <a:gd name="T62" fmla="*/ 3 w 344"/>
                <a:gd name="T63" fmla="*/ 2 h 354"/>
                <a:gd name="T64" fmla="*/ 3 w 344"/>
                <a:gd name="T65" fmla="*/ 3 h 354"/>
                <a:gd name="T66" fmla="*/ 2 w 344"/>
                <a:gd name="T67" fmla="*/ 3 h 354"/>
                <a:gd name="T68" fmla="*/ 1 w 344"/>
                <a:gd name="T69" fmla="*/ 4 h 354"/>
                <a:gd name="T70" fmla="*/ 0 w 344"/>
                <a:gd name="T71" fmla="*/ 4 h 354"/>
                <a:gd name="T72" fmla="*/ 0 w 344"/>
                <a:gd name="T73" fmla="*/ 4 h 354"/>
                <a:gd name="T74" fmla="*/ 0 w 344"/>
                <a:gd name="T75" fmla="*/ 5 h 354"/>
                <a:gd name="T76" fmla="*/ 3 w 344"/>
                <a:gd name="T77" fmla="*/ 4 h 354"/>
                <a:gd name="T78" fmla="*/ 3 w 344"/>
                <a:gd name="T79" fmla="*/ 5 h 354"/>
                <a:gd name="T80" fmla="*/ 3 w 344"/>
                <a:gd name="T81" fmla="*/ 5 h 354"/>
                <a:gd name="T82" fmla="*/ 5 w 344"/>
                <a:gd name="T83" fmla="*/ 5 h 354"/>
                <a:gd name="T84" fmla="*/ 5 w 344"/>
                <a:gd name="T85" fmla="*/ 5 h 354"/>
                <a:gd name="T86" fmla="*/ 6 w 344"/>
                <a:gd name="T87" fmla="*/ 5 h 3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44" h="354">
                  <a:moveTo>
                    <a:pt x="164" y="230"/>
                  </a:moveTo>
                  <a:lnTo>
                    <a:pt x="179" y="307"/>
                  </a:lnTo>
                  <a:lnTo>
                    <a:pt x="209" y="307"/>
                  </a:lnTo>
                  <a:lnTo>
                    <a:pt x="268" y="322"/>
                  </a:lnTo>
                  <a:lnTo>
                    <a:pt x="298" y="353"/>
                  </a:lnTo>
                  <a:lnTo>
                    <a:pt x="313" y="353"/>
                  </a:lnTo>
                  <a:lnTo>
                    <a:pt x="313" y="322"/>
                  </a:lnTo>
                  <a:lnTo>
                    <a:pt x="283" y="307"/>
                  </a:lnTo>
                  <a:lnTo>
                    <a:pt x="298" y="292"/>
                  </a:lnTo>
                  <a:lnTo>
                    <a:pt x="298" y="261"/>
                  </a:lnTo>
                  <a:lnTo>
                    <a:pt x="343" y="246"/>
                  </a:lnTo>
                  <a:lnTo>
                    <a:pt x="328" y="230"/>
                  </a:lnTo>
                  <a:lnTo>
                    <a:pt x="313" y="215"/>
                  </a:lnTo>
                  <a:lnTo>
                    <a:pt x="298" y="169"/>
                  </a:lnTo>
                  <a:lnTo>
                    <a:pt x="313" y="169"/>
                  </a:lnTo>
                  <a:lnTo>
                    <a:pt x="313" y="153"/>
                  </a:lnTo>
                  <a:lnTo>
                    <a:pt x="313" y="107"/>
                  </a:lnTo>
                  <a:lnTo>
                    <a:pt x="313" y="77"/>
                  </a:lnTo>
                  <a:lnTo>
                    <a:pt x="328" y="77"/>
                  </a:lnTo>
                  <a:lnTo>
                    <a:pt x="343" y="61"/>
                  </a:lnTo>
                  <a:lnTo>
                    <a:pt x="328" y="31"/>
                  </a:lnTo>
                  <a:lnTo>
                    <a:pt x="313" y="15"/>
                  </a:lnTo>
                  <a:lnTo>
                    <a:pt x="283" y="15"/>
                  </a:lnTo>
                  <a:lnTo>
                    <a:pt x="268" y="0"/>
                  </a:lnTo>
                  <a:lnTo>
                    <a:pt x="239" y="0"/>
                  </a:lnTo>
                  <a:lnTo>
                    <a:pt x="194" y="0"/>
                  </a:lnTo>
                  <a:lnTo>
                    <a:pt x="179" y="15"/>
                  </a:lnTo>
                  <a:lnTo>
                    <a:pt x="134" y="0"/>
                  </a:lnTo>
                  <a:lnTo>
                    <a:pt x="119" y="0"/>
                  </a:lnTo>
                  <a:lnTo>
                    <a:pt x="104" y="31"/>
                  </a:lnTo>
                  <a:lnTo>
                    <a:pt x="104" y="61"/>
                  </a:lnTo>
                  <a:lnTo>
                    <a:pt x="104" y="107"/>
                  </a:lnTo>
                  <a:lnTo>
                    <a:pt x="75" y="123"/>
                  </a:lnTo>
                  <a:lnTo>
                    <a:pt x="60" y="169"/>
                  </a:lnTo>
                  <a:lnTo>
                    <a:pt x="45" y="184"/>
                  </a:lnTo>
                  <a:lnTo>
                    <a:pt x="15" y="184"/>
                  </a:lnTo>
                  <a:lnTo>
                    <a:pt x="0" y="200"/>
                  </a:lnTo>
                  <a:lnTo>
                    <a:pt x="15" y="215"/>
                  </a:lnTo>
                  <a:lnTo>
                    <a:pt x="75" y="200"/>
                  </a:lnTo>
                  <a:lnTo>
                    <a:pt x="89" y="215"/>
                  </a:lnTo>
                  <a:lnTo>
                    <a:pt x="89" y="246"/>
                  </a:lnTo>
                  <a:lnTo>
                    <a:pt x="134" y="246"/>
                  </a:lnTo>
                  <a:lnTo>
                    <a:pt x="134" y="230"/>
                  </a:lnTo>
                  <a:lnTo>
                    <a:pt x="164" y="23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93" name="Freeform 474"/>
            <p:cNvSpPr>
              <a:spLocks/>
            </p:cNvSpPr>
            <p:nvPr/>
          </p:nvSpPr>
          <p:spPr bwMode="auto">
            <a:xfrm>
              <a:off x="7130" y="1766"/>
              <a:ext cx="7"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16"/>
                  </a:moveTo>
                  <a:lnTo>
                    <a:pt x="16" y="0"/>
                  </a:lnTo>
                  <a:lnTo>
                    <a:pt x="0" y="0"/>
                  </a:lnTo>
                  <a:lnTo>
                    <a:pt x="0"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94" name="Freeform 475"/>
            <p:cNvSpPr>
              <a:spLocks/>
            </p:cNvSpPr>
            <p:nvPr/>
          </p:nvSpPr>
          <p:spPr bwMode="auto">
            <a:xfrm>
              <a:off x="6470" y="1690"/>
              <a:ext cx="301" cy="297"/>
            </a:xfrm>
            <a:custGeom>
              <a:avLst/>
              <a:gdLst>
                <a:gd name="T0" fmla="*/ 14 w 702"/>
                <a:gd name="T1" fmla="*/ 16 h 784"/>
                <a:gd name="T2" fmla="*/ 12 w 702"/>
                <a:gd name="T3" fmla="*/ 15 h 784"/>
                <a:gd name="T4" fmla="*/ 13 w 702"/>
                <a:gd name="T5" fmla="*/ 13 h 784"/>
                <a:gd name="T6" fmla="*/ 12 w 702"/>
                <a:gd name="T7" fmla="*/ 13 h 784"/>
                <a:gd name="T8" fmla="*/ 12 w 702"/>
                <a:gd name="T9" fmla="*/ 12 h 784"/>
                <a:gd name="T10" fmla="*/ 11 w 702"/>
                <a:gd name="T11" fmla="*/ 11 h 784"/>
                <a:gd name="T12" fmla="*/ 10 w 702"/>
                <a:gd name="T13" fmla="*/ 11 h 784"/>
                <a:gd name="T14" fmla="*/ 10 w 702"/>
                <a:gd name="T15" fmla="*/ 9 h 784"/>
                <a:gd name="T16" fmla="*/ 9 w 702"/>
                <a:gd name="T17" fmla="*/ 9 h 784"/>
                <a:gd name="T18" fmla="*/ 6 w 702"/>
                <a:gd name="T19" fmla="*/ 7 h 784"/>
                <a:gd name="T20" fmla="*/ 5 w 702"/>
                <a:gd name="T21" fmla="*/ 7 h 784"/>
                <a:gd name="T22" fmla="*/ 4 w 702"/>
                <a:gd name="T23" fmla="*/ 6 h 784"/>
                <a:gd name="T24" fmla="*/ 3 w 702"/>
                <a:gd name="T25" fmla="*/ 7 h 784"/>
                <a:gd name="T26" fmla="*/ 3 w 702"/>
                <a:gd name="T27" fmla="*/ 6 h 784"/>
                <a:gd name="T28" fmla="*/ 1 w 702"/>
                <a:gd name="T29" fmla="*/ 6 h 784"/>
                <a:gd name="T30" fmla="*/ 0 w 702"/>
                <a:gd name="T31" fmla="*/ 6 h 784"/>
                <a:gd name="T32" fmla="*/ 0 w 702"/>
                <a:gd name="T33" fmla="*/ 5 h 784"/>
                <a:gd name="T34" fmla="*/ 3 w 702"/>
                <a:gd name="T35" fmla="*/ 4 h 784"/>
                <a:gd name="T36" fmla="*/ 3 w 702"/>
                <a:gd name="T37" fmla="*/ 3 h 784"/>
                <a:gd name="T38" fmla="*/ 3 w 702"/>
                <a:gd name="T39" fmla="*/ 2 h 784"/>
                <a:gd name="T40" fmla="*/ 2 w 702"/>
                <a:gd name="T41" fmla="*/ 2 h 784"/>
                <a:gd name="T42" fmla="*/ 3 w 702"/>
                <a:gd name="T43" fmla="*/ 1 h 784"/>
                <a:gd name="T44" fmla="*/ 4 w 702"/>
                <a:gd name="T45" fmla="*/ 2 h 784"/>
                <a:gd name="T46" fmla="*/ 6 w 702"/>
                <a:gd name="T47" fmla="*/ 2 h 784"/>
                <a:gd name="T48" fmla="*/ 5 w 702"/>
                <a:gd name="T49" fmla="*/ 1 h 784"/>
                <a:gd name="T50" fmla="*/ 6 w 702"/>
                <a:gd name="T51" fmla="*/ 1 h 784"/>
                <a:gd name="T52" fmla="*/ 8 w 702"/>
                <a:gd name="T53" fmla="*/ 0 h 784"/>
                <a:gd name="T54" fmla="*/ 9 w 702"/>
                <a:gd name="T55" fmla="*/ 1 h 784"/>
                <a:gd name="T56" fmla="*/ 10 w 702"/>
                <a:gd name="T57" fmla="*/ 1 h 784"/>
                <a:gd name="T58" fmla="*/ 10 w 702"/>
                <a:gd name="T59" fmla="*/ 1 h 784"/>
                <a:gd name="T60" fmla="*/ 13 w 702"/>
                <a:gd name="T61" fmla="*/ 1 h 784"/>
                <a:gd name="T62" fmla="*/ 14 w 702"/>
                <a:gd name="T63" fmla="*/ 1 h 784"/>
                <a:gd name="T64" fmla="*/ 14 w 702"/>
                <a:gd name="T65" fmla="*/ 2 h 784"/>
                <a:gd name="T66" fmla="*/ 14 w 702"/>
                <a:gd name="T67" fmla="*/ 3 h 784"/>
                <a:gd name="T68" fmla="*/ 15 w 702"/>
                <a:gd name="T69" fmla="*/ 3 h 784"/>
                <a:gd name="T70" fmla="*/ 15 w 702"/>
                <a:gd name="T71" fmla="*/ 3 h 784"/>
                <a:gd name="T72" fmla="*/ 18 w 702"/>
                <a:gd name="T73" fmla="*/ 3 h 784"/>
                <a:gd name="T74" fmla="*/ 18 w 702"/>
                <a:gd name="T75" fmla="*/ 3 h 784"/>
                <a:gd name="T76" fmla="*/ 20 w 702"/>
                <a:gd name="T77" fmla="*/ 3 h 784"/>
                <a:gd name="T78" fmla="*/ 21 w 702"/>
                <a:gd name="T79" fmla="*/ 3 h 784"/>
                <a:gd name="T80" fmla="*/ 24 w 702"/>
                <a:gd name="T81" fmla="*/ 5 h 784"/>
                <a:gd name="T82" fmla="*/ 23 w 702"/>
                <a:gd name="T83" fmla="*/ 6 h 784"/>
                <a:gd name="T84" fmla="*/ 21 w 702"/>
                <a:gd name="T85" fmla="*/ 9 h 784"/>
                <a:gd name="T86" fmla="*/ 21 w 702"/>
                <a:gd name="T87" fmla="*/ 10 h 784"/>
                <a:gd name="T88" fmla="*/ 21 w 702"/>
                <a:gd name="T89" fmla="*/ 11 h 784"/>
                <a:gd name="T90" fmla="*/ 20 w 702"/>
                <a:gd name="T91" fmla="*/ 11 h 784"/>
                <a:gd name="T92" fmla="*/ 17 w 702"/>
                <a:gd name="T93" fmla="*/ 12 h 784"/>
                <a:gd name="T94" fmla="*/ 15 w 702"/>
                <a:gd name="T95" fmla="*/ 13 h 7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02" h="784">
                  <a:moveTo>
                    <a:pt x="477" y="676"/>
                  </a:moveTo>
                  <a:lnTo>
                    <a:pt x="403" y="783"/>
                  </a:lnTo>
                  <a:lnTo>
                    <a:pt x="388" y="768"/>
                  </a:lnTo>
                  <a:lnTo>
                    <a:pt x="358" y="722"/>
                  </a:lnTo>
                  <a:lnTo>
                    <a:pt x="328" y="706"/>
                  </a:lnTo>
                  <a:lnTo>
                    <a:pt x="388" y="645"/>
                  </a:lnTo>
                  <a:lnTo>
                    <a:pt x="373" y="629"/>
                  </a:lnTo>
                  <a:lnTo>
                    <a:pt x="358" y="614"/>
                  </a:lnTo>
                  <a:lnTo>
                    <a:pt x="373" y="583"/>
                  </a:lnTo>
                  <a:lnTo>
                    <a:pt x="343" y="583"/>
                  </a:lnTo>
                  <a:lnTo>
                    <a:pt x="343" y="553"/>
                  </a:lnTo>
                  <a:lnTo>
                    <a:pt x="328" y="537"/>
                  </a:lnTo>
                  <a:lnTo>
                    <a:pt x="328" y="553"/>
                  </a:lnTo>
                  <a:lnTo>
                    <a:pt x="298" y="553"/>
                  </a:lnTo>
                  <a:lnTo>
                    <a:pt x="298" y="507"/>
                  </a:lnTo>
                  <a:lnTo>
                    <a:pt x="298" y="461"/>
                  </a:lnTo>
                  <a:lnTo>
                    <a:pt x="268" y="430"/>
                  </a:lnTo>
                  <a:lnTo>
                    <a:pt x="254" y="430"/>
                  </a:lnTo>
                  <a:lnTo>
                    <a:pt x="224" y="384"/>
                  </a:lnTo>
                  <a:lnTo>
                    <a:pt x="194" y="353"/>
                  </a:lnTo>
                  <a:lnTo>
                    <a:pt x="179" y="353"/>
                  </a:lnTo>
                  <a:lnTo>
                    <a:pt x="149" y="338"/>
                  </a:lnTo>
                  <a:lnTo>
                    <a:pt x="149" y="307"/>
                  </a:lnTo>
                  <a:lnTo>
                    <a:pt x="134" y="307"/>
                  </a:lnTo>
                  <a:lnTo>
                    <a:pt x="119" y="322"/>
                  </a:lnTo>
                  <a:lnTo>
                    <a:pt x="104" y="338"/>
                  </a:lnTo>
                  <a:lnTo>
                    <a:pt x="89" y="322"/>
                  </a:lnTo>
                  <a:lnTo>
                    <a:pt x="75" y="322"/>
                  </a:lnTo>
                  <a:lnTo>
                    <a:pt x="45" y="322"/>
                  </a:lnTo>
                  <a:lnTo>
                    <a:pt x="45" y="307"/>
                  </a:lnTo>
                  <a:lnTo>
                    <a:pt x="30" y="307"/>
                  </a:lnTo>
                  <a:lnTo>
                    <a:pt x="0" y="276"/>
                  </a:lnTo>
                  <a:lnTo>
                    <a:pt x="0" y="246"/>
                  </a:lnTo>
                  <a:lnTo>
                    <a:pt x="15" y="215"/>
                  </a:lnTo>
                  <a:lnTo>
                    <a:pt x="45" y="184"/>
                  </a:lnTo>
                  <a:lnTo>
                    <a:pt x="75" y="184"/>
                  </a:lnTo>
                  <a:lnTo>
                    <a:pt x="75" y="138"/>
                  </a:lnTo>
                  <a:lnTo>
                    <a:pt x="75" y="123"/>
                  </a:lnTo>
                  <a:lnTo>
                    <a:pt x="75" y="107"/>
                  </a:lnTo>
                  <a:lnTo>
                    <a:pt x="89" y="92"/>
                  </a:lnTo>
                  <a:lnTo>
                    <a:pt x="60" y="92"/>
                  </a:lnTo>
                  <a:lnTo>
                    <a:pt x="60" y="77"/>
                  </a:lnTo>
                  <a:lnTo>
                    <a:pt x="89" y="77"/>
                  </a:lnTo>
                  <a:lnTo>
                    <a:pt x="89" y="61"/>
                  </a:lnTo>
                  <a:lnTo>
                    <a:pt x="104" y="61"/>
                  </a:lnTo>
                  <a:lnTo>
                    <a:pt x="119" y="77"/>
                  </a:lnTo>
                  <a:lnTo>
                    <a:pt x="134" y="77"/>
                  </a:lnTo>
                  <a:lnTo>
                    <a:pt x="164" y="77"/>
                  </a:lnTo>
                  <a:lnTo>
                    <a:pt x="179" y="46"/>
                  </a:lnTo>
                  <a:lnTo>
                    <a:pt x="149" y="31"/>
                  </a:lnTo>
                  <a:lnTo>
                    <a:pt x="164" y="15"/>
                  </a:lnTo>
                  <a:lnTo>
                    <a:pt x="194" y="31"/>
                  </a:lnTo>
                  <a:lnTo>
                    <a:pt x="224" y="15"/>
                  </a:lnTo>
                  <a:lnTo>
                    <a:pt x="239" y="0"/>
                  </a:lnTo>
                  <a:lnTo>
                    <a:pt x="254" y="46"/>
                  </a:lnTo>
                  <a:lnTo>
                    <a:pt x="254" y="61"/>
                  </a:lnTo>
                  <a:lnTo>
                    <a:pt x="268" y="77"/>
                  </a:lnTo>
                  <a:lnTo>
                    <a:pt x="298" y="61"/>
                  </a:lnTo>
                  <a:lnTo>
                    <a:pt x="313" y="61"/>
                  </a:lnTo>
                  <a:lnTo>
                    <a:pt x="313" y="46"/>
                  </a:lnTo>
                  <a:lnTo>
                    <a:pt x="358" y="61"/>
                  </a:lnTo>
                  <a:lnTo>
                    <a:pt x="373" y="61"/>
                  </a:lnTo>
                  <a:lnTo>
                    <a:pt x="403" y="15"/>
                  </a:lnTo>
                  <a:lnTo>
                    <a:pt x="403" y="61"/>
                  </a:lnTo>
                  <a:lnTo>
                    <a:pt x="418" y="77"/>
                  </a:lnTo>
                  <a:lnTo>
                    <a:pt x="403" y="107"/>
                  </a:lnTo>
                  <a:lnTo>
                    <a:pt x="403" y="123"/>
                  </a:lnTo>
                  <a:lnTo>
                    <a:pt x="418" y="123"/>
                  </a:lnTo>
                  <a:lnTo>
                    <a:pt x="447" y="107"/>
                  </a:lnTo>
                  <a:lnTo>
                    <a:pt x="447" y="123"/>
                  </a:lnTo>
                  <a:lnTo>
                    <a:pt x="418" y="138"/>
                  </a:lnTo>
                  <a:lnTo>
                    <a:pt x="433" y="138"/>
                  </a:lnTo>
                  <a:lnTo>
                    <a:pt x="462" y="123"/>
                  </a:lnTo>
                  <a:lnTo>
                    <a:pt x="522" y="123"/>
                  </a:lnTo>
                  <a:lnTo>
                    <a:pt x="522" y="138"/>
                  </a:lnTo>
                  <a:lnTo>
                    <a:pt x="522" y="154"/>
                  </a:lnTo>
                  <a:lnTo>
                    <a:pt x="537" y="154"/>
                  </a:lnTo>
                  <a:lnTo>
                    <a:pt x="582" y="169"/>
                  </a:lnTo>
                  <a:lnTo>
                    <a:pt x="597" y="154"/>
                  </a:lnTo>
                  <a:lnTo>
                    <a:pt x="626" y="169"/>
                  </a:lnTo>
                  <a:lnTo>
                    <a:pt x="686" y="215"/>
                  </a:lnTo>
                  <a:lnTo>
                    <a:pt x="701" y="230"/>
                  </a:lnTo>
                  <a:lnTo>
                    <a:pt x="701" y="261"/>
                  </a:lnTo>
                  <a:lnTo>
                    <a:pt x="671" y="307"/>
                  </a:lnTo>
                  <a:lnTo>
                    <a:pt x="626" y="368"/>
                  </a:lnTo>
                  <a:lnTo>
                    <a:pt x="626" y="445"/>
                  </a:lnTo>
                  <a:lnTo>
                    <a:pt x="626" y="461"/>
                  </a:lnTo>
                  <a:lnTo>
                    <a:pt x="626" y="476"/>
                  </a:lnTo>
                  <a:lnTo>
                    <a:pt x="612" y="491"/>
                  </a:lnTo>
                  <a:lnTo>
                    <a:pt x="612" y="507"/>
                  </a:lnTo>
                  <a:lnTo>
                    <a:pt x="597" y="537"/>
                  </a:lnTo>
                  <a:lnTo>
                    <a:pt x="582" y="553"/>
                  </a:lnTo>
                  <a:lnTo>
                    <a:pt x="537" y="553"/>
                  </a:lnTo>
                  <a:lnTo>
                    <a:pt x="492" y="583"/>
                  </a:lnTo>
                  <a:lnTo>
                    <a:pt x="477" y="614"/>
                  </a:lnTo>
                  <a:lnTo>
                    <a:pt x="462" y="614"/>
                  </a:lnTo>
                  <a:lnTo>
                    <a:pt x="477" y="67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95" name="Freeform 476"/>
            <p:cNvSpPr>
              <a:spLocks/>
            </p:cNvSpPr>
            <p:nvPr/>
          </p:nvSpPr>
          <p:spPr bwMode="auto">
            <a:xfrm>
              <a:off x="6649" y="1726"/>
              <a:ext cx="7"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16" y="0"/>
                  </a:moveTo>
                  <a:lnTo>
                    <a:pt x="0" y="16"/>
                  </a:lnTo>
                  <a:lnTo>
                    <a:pt x="0" y="0"/>
                  </a:lnTo>
                  <a:lnTo>
                    <a:pt x="16"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96" name="Freeform 477"/>
            <p:cNvSpPr>
              <a:spLocks/>
            </p:cNvSpPr>
            <p:nvPr/>
          </p:nvSpPr>
          <p:spPr bwMode="auto">
            <a:xfrm>
              <a:off x="7264" y="1702"/>
              <a:ext cx="40" cy="41"/>
            </a:xfrm>
            <a:custGeom>
              <a:avLst/>
              <a:gdLst>
                <a:gd name="T0" fmla="*/ 1 w 92"/>
                <a:gd name="T1" fmla="*/ 1 h 109"/>
                <a:gd name="T2" fmla="*/ 0 w 92"/>
                <a:gd name="T3" fmla="*/ 1 h 109"/>
                <a:gd name="T4" fmla="*/ 0 w 92"/>
                <a:gd name="T5" fmla="*/ 1 h 109"/>
                <a:gd name="T6" fmla="*/ 0 w 92"/>
                <a:gd name="T7" fmla="*/ 2 h 109"/>
                <a:gd name="T8" fmla="*/ 0 w 92"/>
                <a:gd name="T9" fmla="*/ 2 h 109"/>
                <a:gd name="T10" fmla="*/ 2 w 92"/>
                <a:gd name="T11" fmla="*/ 2 h 109"/>
                <a:gd name="T12" fmla="*/ 2 w 92"/>
                <a:gd name="T13" fmla="*/ 2 h 109"/>
                <a:gd name="T14" fmla="*/ 3 w 92"/>
                <a:gd name="T15" fmla="*/ 2 h 109"/>
                <a:gd name="T16" fmla="*/ 3 w 92"/>
                <a:gd name="T17" fmla="*/ 2 h 109"/>
                <a:gd name="T18" fmla="*/ 3 w 92"/>
                <a:gd name="T19" fmla="*/ 1 h 109"/>
                <a:gd name="T20" fmla="*/ 3 w 92"/>
                <a:gd name="T21" fmla="*/ 0 h 109"/>
                <a:gd name="T22" fmla="*/ 3 w 92"/>
                <a:gd name="T23" fmla="*/ 0 h 109"/>
                <a:gd name="T24" fmla="*/ 1 w 92"/>
                <a:gd name="T25" fmla="*/ 0 h 109"/>
                <a:gd name="T26" fmla="*/ 1 w 92"/>
                <a:gd name="T27" fmla="*/ 1 h 109"/>
                <a:gd name="T28" fmla="*/ 1 w 92"/>
                <a:gd name="T29" fmla="*/ 1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2" h="109">
                  <a:moveTo>
                    <a:pt x="30" y="46"/>
                  </a:moveTo>
                  <a:lnTo>
                    <a:pt x="15" y="62"/>
                  </a:lnTo>
                  <a:lnTo>
                    <a:pt x="0" y="62"/>
                  </a:lnTo>
                  <a:lnTo>
                    <a:pt x="0" y="93"/>
                  </a:lnTo>
                  <a:lnTo>
                    <a:pt x="15" y="108"/>
                  </a:lnTo>
                  <a:lnTo>
                    <a:pt x="46" y="108"/>
                  </a:lnTo>
                  <a:lnTo>
                    <a:pt x="61" y="77"/>
                  </a:lnTo>
                  <a:lnTo>
                    <a:pt x="76" y="77"/>
                  </a:lnTo>
                  <a:lnTo>
                    <a:pt x="91" y="77"/>
                  </a:lnTo>
                  <a:lnTo>
                    <a:pt x="91" y="62"/>
                  </a:lnTo>
                  <a:lnTo>
                    <a:pt x="91" y="15"/>
                  </a:lnTo>
                  <a:lnTo>
                    <a:pt x="76" y="0"/>
                  </a:lnTo>
                  <a:lnTo>
                    <a:pt x="30" y="15"/>
                  </a:lnTo>
                  <a:lnTo>
                    <a:pt x="30" y="31"/>
                  </a:lnTo>
                  <a:lnTo>
                    <a:pt x="30" y="4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97" name="Freeform 478"/>
            <p:cNvSpPr>
              <a:spLocks/>
            </p:cNvSpPr>
            <p:nvPr/>
          </p:nvSpPr>
          <p:spPr bwMode="auto">
            <a:xfrm>
              <a:off x="7117" y="1150"/>
              <a:ext cx="78" cy="146"/>
            </a:xfrm>
            <a:custGeom>
              <a:avLst/>
              <a:gdLst>
                <a:gd name="T0" fmla="*/ 0 w 179"/>
                <a:gd name="T1" fmla="*/ 6 h 384"/>
                <a:gd name="T2" fmla="*/ 0 w 179"/>
                <a:gd name="T3" fmla="*/ 6 h 384"/>
                <a:gd name="T4" fmla="*/ 1 w 179"/>
                <a:gd name="T5" fmla="*/ 8 h 384"/>
                <a:gd name="T6" fmla="*/ 2 w 179"/>
                <a:gd name="T7" fmla="*/ 8 h 384"/>
                <a:gd name="T8" fmla="*/ 2 w 179"/>
                <a:gd name="T9" fmla="*/ 7 h 384"/>
                <a:gd name="T10" fmla="*/ 3 w 179"/>
                <a:gd name="T11" fmla="*/ 7 h 384"/>
                <a:gd name="T12" fmla="*/ 3 w 179"/>
                <a:gd name="T13" fmla="*/ 6 h 384"/>
                <a:gd name="T14" fmla="*/ 3 w 179"/>
                <a:gd name="T15" fmla="*/ 6 h 384"/>
                <a:gd name="T16" fmla="*/ 4 w 179"/>
                <a:gd name="T17" fmla="*/ 6 h 384"/>
                <a:gd name="T18" fmla="*/ 4 w 179"/>
                <a:gd name="T19" fmla="*/ 5 h 384"/>
                <a:gd name="T20" fmla="*/ 3 w 179"/>
                <a:gd name="T21" fmla="*/ 5 h 384"/>
                <a:gd name="T22" fmla="*/ 3 w 179"/>
                <a:gd name="T23" fmla="*/ 4 h 384"/>
                <a:gd name="T24" fmla="*/ 3 w 179"/>
                <a:gd name="T25" fmla="*/ 3 h 384"/>
                <a:gd name="T26" fmla="*/ 4 w 179"/>
                <a:gd name="T27" fmla="*/ 3 h 384"/>
                <a:gd name="T28" fmla="*/ 5 w 179"/>
                <a:gd name="T29" fmla="*/ 3 h 384"/>
                <a:gd name="T30" fmla="*/ 5 w 179"/>
                <a:gd name="T31" fmla="*/ 2 h 384"/>
                <a:gd name="T32" fmla="*/ 7 w 179"/>
                <a:gd name="T33" fmla="*/ 2 h 384"/>
                <a:gd name="T34" fmla="*/ 6 w 179"/>
                <a:gd name="T35" fmla="*/ 1 h 384"/>
                <a:gd name="T36" fmla="*/ 5 w 179"/>
                <a:gd name="T37" fmla="*/ 0 h 384"/>
                <a:gd name="T38" fmla="*/ 5 w 179"/>
                <a:gd name="T39" fmla="*/ 0 h 384"/>
                <a:gd name="T40" fmla="*/ 4 w 179"/>
                <a:gd name="T41" fmla="*/ 0 h 384"/>
                <a:gd name="T42" fmla="*/ 4 w 179"/>
                <a:gd name="T43" fmla="*/ 0 h 384"/>
                <a:gd name="T44" fmla="*/ 3 w 179"/>
                <a:gd name="T45" fmla="*/ 0 h 384"/>
                <a:gd name="T46" fmla="*/ 2 w 179"/>
                <a:gd name="T47" fmla="*/ 2 h 384"/>
                <a:gd name="T48" fmla="*/ 0 w 179"/>
                <a:gd name="T49" fmla="*/ 3 h 384"/>
                <a:gd name="T50" fmla="*/ 0 w 179"/>
                <a:gd name="T51" fmla="*/ 5 h 384"/>
                <a:gd name="T52" fmla="*/ 0 w 179"/>
                <a:gd name="T53" fmla="*/ 6 h 3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9" h="384">
                  <a:moveTo>
                    <a:pt x="0" y="276"/>
                  </a:moveTo>
                  <a:lnTo>
                    <a:pt x="0" y="291"/>
                  </a:lnTo>
                  <a:lnTo>
                    <a:pt x="30" y="368"/>
                  </a:lnTo>
                  <a:lnTo>
                    <a:pt x="45" y="383"/>
                  </a:lnTo>
                  <a:lnTo>
                    <a:pt x="59" y="352"/>
                  </a:lnTo>
                  <a:lnTo>
                    <a:pt x="74" y="352"/>
                  </a:lnTo>
                  <a:lnTo>
                    <a:pt x="89" y="322"/>
                  </a:lnTo>
                  <a:lnTo>
                    <a:pt x="89" y="276"/>
                  </a:lnTo>
                  <a:lnTo>
                    <a:pt x="104" y="276"/>
                  </a:lnTo>
                  <a:lnTo>
                    <a:pt x="104" y="260"/>
                  </a:lnTo>
                  <a:lnTo>
                    <a:pt x="89" y="245"/>
                  </a:lnTo>
                  <a:lnTo>
                    <a:pt x="74" y="199"/>
                  </a:lnTo>
                  <a:lnTo>
                    <a:pt x="89" y="169"/>
                  </a:lnTo>
                  <a:lnTo>
                    <a:pt x="119" y="153"/>
                  </a:lnTo>
                  <a:lnTo>
                    <a:pt x="134" y="123"/>
                  </a:lnTo>
                  <a:lnTo>
                    <a:pt x="134" y="92"/>
                  </a:lnTo>
                  <a:lnTo>
                    <a:pt x="178" y="92"/>
                  </a:lnTo>
                  <a:lnTo>
                    <a:pt x="163" y="61"/>
                  </a:lnTo>
                  <a:lnTo>
                    <a:pt x="148" y="15"/>
                  </a:lnTo>
                  <a:lnTo>
                    <a:pt x="134" y="15"/>
                  </a:lnTo>
                  <a:lnTo>
                    <a:pt x="119" y="0"/>
                  </a:lnTo>
                  <a:lnTo>
                    <a:pt x="104" y="15"/>
                  </a:lnTo>
                  <a:lnTo>
                    <a:pt x="89" y="15"/>
                  </a:lnTo>
                  <a:lnTo>
                    <a:pt x="45" y="92"/>
                  </a:lnTo>
                  <a:lnTo>
                    <a:pt x="0" y="169"/>
                  </a:lnTo>
                  <a:lnTo>
                    <a:pt x="15" y="230"/>
                  </a:lnTo>
                  <a:lnTo>
                    <a:pt x="0" y="27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98" name="Freeform 479"/>
            <p:cNvSpPr>
              <a:spLocks/>
            </p:cNvSpPr>
            <p:nvPr/>
          </p:nvSpPr>
          <p:spPr bwMode="auto">
            <a:xfrm>
              <a:off x="7168" y="1133"/>
              <a:ext cx="72" cy="116"/>
            </a:xfrm>
            <a:custGeom>
              <a:avLst/>
              <a:gdLst>
                <a:gd name="T0" fmla="*/ 2 w 165"/>
                <a:gd name="T1" fmla="*/ 3 h 307"/>
                <a:gd name="T2" fmla="*/ 3 w 165"/>
                <a:gd name="T3" fmla="*/ 3 h 307"/>
                <a:gd name="T4" fmla="*/ 3 w 165"/>
                <a:gd name="T5" fmla="*/ 3 h 307"/>
                <a:gd name="T6" fmla="*/ 0 w 165"/>
                <a:gd name="T7" fmla="*/ 5 h 307"/>
                <a:gd name="T8" fmla="*/ 1 w 165"/>
                <a:gd name="T9" fmla="*/ 6 h 307"/>
                <a:gd name="T10" fmla="*/ 2 w 165"/>
                <a:gd name="T11" fmla="*/ 6 h 307"/>
                <a:gd name="T12" fmla="*/ 5 w 165"/>
                <a:gd name="T13" fmla="*/ 6 h 307"/>
                <a:gd name="T14" fmla="*/ 6 w 165"/>
                <a:gd name="T15" fmla="*/ 5 h 307"/>
                <a:gd name="T16" fmla="*/ 5 w 165"/>
                <a:gd name="T17" fmla="*/ 4 h 307"/>
                <a:gd name="T18" fmla="*/ 5 w 165"/>
                <a:gd name="T19" fmla="*/ 3 h 307"/>
                <a:gd name="T20" fmla="*/ 5 w 165"/>
                <a:gd name="T21" fmla="*/ 2 h 307"/>
                <a:gd name="T22" fmla="*/ 5 w 165"/>
                <a:gd name="T23" fmla="*/ 2 h 307"/>
                <a:gd name="T24" fmla="*/ 4 w 165"/>
                <a:gd name="T25" fmla="*/ 1 h 307"/>
                <a:gd name="T26" fmla="*/ 4 w 165"/>
                <a:gd name="T27" fmla="*/ 1 h 307"/>
                <a:gd name="T28" fmla="*/ 3 w 165"/>
                <a:gd name="T29" fmla="*/ 0 h 307"/>
                <a:gd name="T30" fmla="*/ 3 w 165"/>
                <a:gd name="T31" fmla="*/ 0 h 307"/>
                <a:gd name="T32" fmla="*/ 2 w 165"/>
                <a:gd name="T33" fmla="*/ 1 h 307"/>
                <a:gd name="T34" fmla="*/ 2 w 165"/>
                <a:gd name="T35" fmla="*/ 1 h 307"/>
                <a:gd name="T36" fmla="*/ 0 w 165"/>
                <a:gd name="T37" fmla="*/ 1 h 307"/>
                <a:gd name="T38" fmla="*/ 0 w 165"/>
                <a:gd name="T39" fmla="*/ 1 h 307"/>
                <a:gd name="T40" fmla="*/ 0 w 165"/>
                <a:gd name="T41" fmla="*/ 1 h 307"/>
                <a:gd name="T42" fmla="*/ 1 w 165"/>
                <a:gd name="T43" fmla="*/ 1 h 307"/>
                <a:gd name="T44" fmla="*/ 2 w 165"/>
                <a:gd name="T45" fmla="*/ 2 h 307"/>
                <a:gd name="T46" fmla="*/ 2 w 165"/>
                <a:gd name="T47" fmla="*/ 3 h 3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65" h="307">
                  <a:moveTo>
                    <a:pt x="60" y="138"/>
                  </a:moveTo>
                  <a:lnTo>
                    <a:pt x="75" y="138"/>
                  </a:lnTo>
                  <a:lnTo>
                    <a:pt x="75" y="153"/>
                  </a:lnTo>
                  <a:lnTo>
                    <a:pt x="15" y="230"/>
                  </a:lnTo>
                  <a:lnTo>
                    <a:pt x="30" y="275"/>
                  </a:lnTo>
                  <a:lnTo>
                    <a:pt x="60" y="306"/>
                  </a:lnTo>
                  <a:lnTo>
                    <a:pt x="134" y="275"/>
                  </a:lnTo>
                  <a:lnTo>
                    <a:pt x="164" y="214"/>
                  </a:lnTo>
                  <a:lnTo>
                    <a:pt x="149" y="184"/>
                  </a:lnTo>
                  <a:lnTo>
                    <a:pt x="134" y="138"/>
                  </a:lnTo>
                  <a:lnTo>
                    <a:pt x="149" y="122"/>
                  </a:lnTo>
                  <a:lnTo>
                    <a:pt x="134" y="77"/>
                  </a:lnTo>
                  <a:lnTo>
                    <a:pt x="119" y="61"/>
                  </a:lnTo>
                  <a:lnTo>
                    <a:pt x="119" y="31"/>
                  </a:lnTo>
                  <a:lnTo>
                    <a:pt x="89" y="0"/>
                  </a:lnTo>
                  <a:lnTo>
                    <a:pt x="75" y="15"/>
                  </a:lnTo>
                  <a:lnTo>
                    <a:pt x="60" y="46"/>
                  </a:lnTo>
                  <a:lnTo>
                    <a:pt x="45" y="46"/>
                  </a:lnTo>
                  <a:lnTo>
                    <a:pt x="0" y="31"/>
                  </a:lnTo>
                  <a:lnTo>
                    <a:pt x="0" y="46"/>
                  </a:lnTo>
                  <a:lnTo>
                    <a:pt x="15" y="61"/>
                  </a:lnTo>
                  <a:lnTo>
                    <a:pt x="30" y="61"/>
                  </a:lnTo>
                  <a:lnTo>
                    <a:pt x="45" y="107"/>
                  </a:lnTo>
                  <a:lnTo>
                    <a:pt x="60" y="138"/>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99" name="Freeform 480"/>
            <p:cNvSpPr>
              <a:spLocks/>
            </p:cNvSpPr>
            <p:nvPr/>
          </p:nvSpPr>
          <p:spPr bwMode="auto">
            <a:xfrm>
              <a:off x="6707" y="947"/>
              <a:ext cx="302" cy="302"/>
            </a:xfrm>
            <a:custGeom>
              <a:avLst/>
              <a:gdLst>
                <a:gd name="T0" fmla="*/ 3 w 702"/>
                <a:gd name="T1" fmla="*/ 15 h 799"/>
                <a:gd name="T2" fmla="*/ 2 w 702"/>
                <a:gd name="T3" fmla="*/ 14 h 799"/>
                <a:gd name="T4" fmla="*/ 2 w 702"/>
                <a:gd name="T5" fmla="*/ 14 h 799"/>
                <a:gd name="T6" fmla="*/ 0 w 702"/>
                <a:gd name="T7" fmla="*/ 12 h 799"/>
                <a:gd name="T8" fmla="*/ 2 w 702"/>
                <a:gd name="T9" fmla="*/ 10 h 799"/>
                <a:gd name="T10" fmla="*/ 1 w 702"/>
                <a:gd name="T11" fmla="*/ 10 h 799"/>
                <a:gd name="T12" fmla="*/ 2 w 702"/>
                <a:gd name="T13" fmla="*/ 9 h 799"/>
                <a:gd name="T14" fmla="*/ 3 w 702"/>
                <a:gd name="T15" fmla="*/ 8 h 799"/>
                <a:gd name="T16" fmla="*/ 3 w 702"/>
                <a:gd name="T17" fmla="*/ 8 h 799"/>
                <a:gd name="T18" fmla="*/ 3 w 702"/>
                <a:gd name="T19" fmla="*/ 7 h 799"/>
                <a:gd name="T20" fmla="*/ 3 w 702"/>
                <a:gd name="T21" fmla="*/ 6 h 799"/>
                <a:gd name="T22" fmla="*/ 0 w 702"/>
                <a:gd name="T23" fmla="*/ 5 h 799"/>
                <a:gd name="T24" fmla="*/ 0 w 702"/>
                <a:gd name="T25" fmla="*/ 5 h 799"/>
                <a:gd name="T26" fmla="*/ 2 w 702"/>
                <a:gd name="T27" fmla="*/ 5 h 799"/>
                <a:gd name="T28" fmla="*/ 0 w 702"/>
                <a:gd name="T29" fmla="*/ 4 h 799"/>
                <a:gd name="T30" fmla="*/ 5 w 702"/>
                <a:gd name="T31" fmla="*/ 2 h 799"/>
                <a:gd name="T32" fmla="*/ 8 w 702"/>
                <a:gd name="T33" fmla="*/ 0 h 799"/>
                <a:gd name="T34" fmla="*/ 21 w 702"/>
                <a:gd name="T35" fmla="*/ 0 h 799"/>
                <a:gd name="T36" fmla="*/ 16 w 702"/>
                <a:gd name="T37" fmla="*/ 2 h 799"/>
                <a:gd name="T38" fmla="*/ 17 w 702"/>
                <a:gd name="T39" fmla="*/ 2 h 799"/>
                <a:gd name="T40" fmla="*/ 22 w 702"/>
                <a:gd name="T41" fmla="*/ 2 h 799"/>
                <a:gd name="T42" fmla="*/ 23 w 702"/>
                <a:gd name="T43" fmla="*/ 3 h 799"/>
                <a:gd name="T44" fmla="*/ 22 w 702"/>
                <a:gd name="T45" fmla="*/ 3 h 799"/>
                <a:gd name="T46" fmla="*/ 19 w 702"/>
                <a:gd name="T47" fmla="*/ 5 h 799"/>
                <a:gd name="T48" fmla="*/ 20 w 702"/>
                <a:gd name="T49" fmla="*/ 5 h 799"/>
                <a:gd name="T50" fmla="*/ 18 w 702"/>
                <a:gd name="T51" fmla="*/ 6 h 799"/>
                <a:gd name="T52" fmla="*/ 20 w 702"/>
                <a:gd name="T53" fmla="*/ 7 h 799"/>
                <a:gd name="T54" fmla="*/ 15 w 702"/>
                <a:gd name="T55" fmla="*/ 9 h 799"/>
                <a:gd name="T56" fmla="*/ 16 w 702"/>
                <a:gd name="T57" fmla="*/ 10 h 799"/>
                <a:gd name="T58" fmla="*/ 18 w 702"/>
                <a:gd name="T59" fmla="*/ 11 h 799"/>
                <a:gd name="T60" fmla="*/ 13 w 702"/>
                <a:gd name="T61" fmla="*/ 11 h 799"/>
                <a:gd name="T62" fmla="*/ 12 w 702"/>
                <a:gd name="T63" fmla="*/ 12 h 799"/>
                <a:gd name="T64" fmla="*/ 8 w 702"/>
                <a:gd name="T65" fmla="*/ 14 h 799"/>
                <a:gd name="T66" fmla="*/ 6 w 702"/>
                <a:gd name="T67" fmla="*/ 16 h 799"/>
                <a:gd name="T68" fmla="*/ 5 w 702"/>
                <a:gd name="T69" fmla="*/ 16 h 799"/>
                <a:gd name="T70" fmla="*/ 3 w 702"/>
                <a:gd name="T71" fmla="*/ 16 h 7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02" h="799">
                  <a:moveTo>
                    <a:pt x="89" y="767"/>
                  </a:moveTo>
                  <a:lnTo>
                    <a:pt x="75" y="737"/>
                  </a:lnTo>
                  <a:lnTo>
                    <a:pt x="60" y="737"/>
                  </a:lnTo>
                  <a:lnTo>
                    <a:pt x="60" y="706"/>
                  </a:lnTo>
                  <a:lnTo>
                    <a:pt x="75" y="691"/>
                  </a:lnTo>
                  <a:lnTo>
                    <a:pt x="60" y="660"/>
                  </a:lnTo>
                  <a:lnTo>
                    <a:pt x="45" y="660"/>
                  </a:lnTo>
                  <a:lnTo>
                    <a:pt x="15" y="614"/>
                  </a:lnTo>
                  <a:lnTo>
                    <a:pt x="45" y="506"/>
                  </a:lnTo>
                  <a:lnTo>
                    <a:pt x="60" y="506"/>
                  </a:lnTo>
                  <a:lnTo>
                    <a:pt x="75" y="476"/>
                  </a:lnTo>
                  <a:lnTo>
                    <a:pt x="45" y="491"/>
                  </a:lnTo>
                  <a:lnTo>
                    <a:pt x="30" y="460"/>
                  </a:lnTo>
                  <a:lnTo>
                    <a:pt x="60" y="430"/>
                  </a:lnTo>
                  <a:lnTo>
                    <a:pt x="89" y="445"/>
                  </a:lnTo>
                  <a:lnTo>
                    <a:pt x="75" y="399"/>
                  </a:lnTo>
                  <a:lnTo>
                    <a:pt x="89" y="399"/>
                  </a:lnTo>
                  <a:lnTo>
                    <a:pt x="75" y="384"/>
                  </a:lnTo>
                  <a:lnTo>
                    <a:pt x="104" y="384"/>
                  </a:lnTo>
                  <a:lnTo>
                    <a:pt x="75" y="353"/>
                  </a:lnTo>
                  <a:lnTo>
                    <a:pt x="89" y="307"/>
                  </a:lnTo>
                  <a:lnTo>
                    <a:pt x="75" y="276"/>
                  </a:lnTo>
                  <a:lnTo>
                    <a:pt x="45" y="276"/>
                  </a:lnTo>
                  <a:lnTo>
                    <a:pt x="15" y="261"/>
                  </a:lnTo>
                  <a:lnTo>
                    <a:pt x="15" y="246"/>
                  </a:lnTo>
                  <a:lnTo>
                    <a:pt x="0" y="246"/>
                  </a:lnTo>
                  <a:lnTo>
                    <a:pt x="60" y="230"/>
                  </a:lnTo>
                  <a:lnTo>
                    <a:pt x="60" y="215"/>
                  </a:lnTo>
                  <a:lnTo>
                    <a:pt x="15" y="215"/>
                  </a:lnTo>
                  <a:lnTo>
                    <a:pt x="0" y="184"/>
                  </a:lnTo>
                  <a:lnTo>
                    <a:pt x="60" y="169"/>
                  </a:lnTo>
                  <a:lnTo>
                    <a:pt x="134" y="107"/>
                  </a:lnTo>
                  <a:lnTo>
                    <a:pt x="164" y="123"/>
                  </a:lnTo>
                  <a:lnTo>
                    <a:pt x="239" y="0"/>
                  </a:lnTo>
                  <a:lnTo>
                    <a:pt x="373" y="0"/>
                  </a:lnTo>
                  <a:lnTo>
                    <a:pt x="612" y="15"/>
                  </a:lnTo>
                  <a:lnTo>
                    <a:pt x="612" y="46"/>
                  </a:lnTo>
                  <a:lnTo>
                    <a:pt x="477" y="77"/>
                  </a:lnTo>
                  <a:lnTo>
                    <a:pt x="567" y="107"/>
                  </a:lnTo>
                  <a:lnTo>
                    <a:pt x="507" y="123"/>
                  </a:lnTo>
                  <a:lnTo>
                    <a:pt x="537" y="153"/>
                  </a:lnTo>
                  <a:lnTo>
                    <a:pt x="641" y="92"/>
                  </a:lnTo>
                  <a:lnTo>
                    <a:pt x="701" y="138"/>
                  </a:lnTo>
                  <a:lnTo>
                    <a:pt x="671" y="169"/>
                  </a:lnTo>
                  <a:lnTo>
                    <a:pt x="641" y="138"/>
                  </a:lnTo>
                  <a:lnTo>
                    <a:pt x="626" y="169"/>
                  </a:lnTo>
                  <a:lnTo>
                    <a:pt x="641" y="184"/>
                  </a:lnTo>
                  <a:lnTo>
                    <a:pt x="552" y="215"/>
                  </a:lnTo>
                  <a:lnTo>
                    <a:pt x="537" y="246"/>
                  </a:lnTo>
                  <a:lnTo>
                    <a:pt x="582" y="246"/>
                  </a:lnTo>
                  <a:lnTo>
                    <a:pt x="597" y="307"/>
                  </a:lnTo>
                  <a:lnTo>
                    <a:pt x="537" y="292"/>
                  </a:lnTo>
                  <a:lnTo>
                    <a:pt x="522" y="368"/>
                  </a:lnTo>
                  <a:lnTo>
                    <a:pt x="582" y="338"/>
                  </a:lnTo>
                  <a:lnTo>
                    <a:pt x="552" y="430"/>
                  </a:lnTo>
                  <a:lnTo>
                    <a:pt x="447" y="445"/>
                  </a:lnTo>
                  <a:lnTo>
                    <a:pt x="447" y="476"/>
                  </a:lnTo>
                  <a:lnTo>
                    <a:pt x="477" y="476"/>
                  </a:lnTo>
                  <a:lnTo>
                    <a:pt x="552" y="506"/>
                  </a:lnTo>
                  <a:lnTo>
                    <a:pt x="537" y="552"/>
                  </a:lnTo>
                  <a:lnTo>
                    <a:pt x="403" y="506"/>
                  </a:lnTo>
                  <a:lnTo>
                    <a:pt x="388" y="552"/>
                  </a:lnTo>
                  <a:lnTo>
                    <a:pt x="477" y="568"/>
                  </a:lnTo>
                  <a:lnTo>
                    <a:pt x="343" y="614"/>
                  </a:lnTo>
                  <a:lnTo>
                    <a:pt x="298" y="599"/>
                  </a:lnTo>
                  <a:lnTo>
                    <a:pt x="239" y="660"/>
                  </a:lnTo>
                  <a:lnTo>
                    <a:pt x="194" y="721"/>
                  </a:lnTo>
                  <a:lnTo>
                    <a:pt x="179" y="798"/>
                  </a:lnTo>
                  <a:lnTo>
                    <a:pt x="164" y="798"/>
                  </a:lnTo>
                  <a:lnTo>
                    <a:pt x="149" y="798"/>
                  </a:lnTo>
                  <a:lnTo>
                    <a:pt x="119" y="767"/>
                  </a:lnTo>
                  <a:lnTo>
                    <a:pt x="89" y="767"/>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00" name="Freeform 481"/>
            <p:cNvSpPr>
              <a:spLocks/>
            </p:cNvSpPr>
            <p:nvPr/>
          </p:nvSpPr>
          <p:spPr bwMode="auto">
            <a:xfrm>
              <a:off x="7099" y="1278"/>
              <a:ext cx="12" cy="23"/>
            </a:xfrm>
            <a:custGeom>
              <a:avLst/>
              <a:gdLst>
                <a:gd name="T0" fmla="*/ 0 w 30"/>
                <a:gd name="T1" fmla="*/ 1 h 63"/>
                <a:gd name="T2" fmla="*/ 0 w 30"/>
                <a:gd name="T3" fmla="*/ 0 h 63"/>
                <a:gd name="T4" fmla="*/ 0 w 30"/>
                <a:gd name="T5" fmla="*/ 0 h 63"/>
                <a:gd name="T6" fmla="*/ 1 w 30"/>
                <a:gd name="T7" fmla="*/ 0 h 63"/>
                <a:gd name="T8" fmla="*/ 1 w 30"/>
                <a:gd name="T9" fmla="*/ 0 h 63"/>
                <a:gd name="T10" fmla="*/ 1 w 30"/>
                <a:gd name="T11" fmla="*/ 0 h 63"/>
                <a:gd name="T12" fmla="*/ 1 w 30"/>
                <a:gd name="T13" fmla="*/ 1 h 63"/>
                <a:gd name="T14" fmla="*/ 0 w 30"/>
                <a:gd name="T15" fmla="*/ 1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63">
                  <a:moveTo>
                    <a:pt x="15" y="62"/>
                  </a:moveTo>
                  <a:lnTo>
                    <a:pt x="0" y="31"/>
                  </a:lnTo>
                  <a:lnTo>
                    <a:pt x="0" y="16"/>
                  </a:lnTo>
                  <a:lnTo>
                    <a:pt x="29" y="0"/>
                  </a:lnTo>
                  <a:lnTo>
                    <a:pt x="29" y="16"/>
                  </a:lnTo>
                  <a:lnTo>
                    <a:pt x="29" y="31"/>
                  </a:lnTo>
                  <a:lnTo>
                    <a:pt x="29" y="62"/>
                  </a:lnTo>
                  <a:lnTo>
                    <a:pt x="15" y="62"/>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01" name="Freeform 482"/>
            <p:cNvSpPr>
              <a:spLocks/>
            </p:cNvSpPr>
            <p:nvPr/>
          </p:nvSpPr>
          <p:spPr bwMode="auto">
            <a:xfrm>
              <a:off x="7099" y="1272"/>
              <a:ext cx="12" cy="7"/>
            </a:xfrm>
            <a:custGeom>
              <a:avLst/>
              <a:gdLst>
                <a:gd name="T0" fmla="*/ 0 w 30"/>
                <a:gd name="T1" fmla="*/ 0 h 17"/>
                <a:gd name="T2" fmla="*/ 1 w 30"/>
                <a:gd name="T3" fmla="*/ 0 h 17"/>
                <a:gd name="T4" fmla="*/ 1 w 30"/>
                <a:gd name="T5" fmla="*/ 0 h 17"/>
                <a:gd name="T6" fmla="*/ 0 w 30"/>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17">
                  <a:moveTo>
                    <a:pt x="0" y="16"/>
                  </a:moveTo>
                  <a:lnTo>
                    <a:pt x="29" y="0"/>
                  </a:lnTo>
                  <a:lnTo>
                    <a:pt x="29" y="16"/>
                  </a:lnTo>
                  <a:lnTo>
                    <a:pt x="0"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02" name="Freeform 483"/>
            <p:cNvSpPr>
              <a:spLocks/>
            </p:cNvSpPr>
            <p:nvPr/>
          </p:nvSpPr>
          <p:spPr bwMode="auto">
            <a:xfrm>
              <a:off x="7124" y="1284"/>
              <a:ext cx="1" cy="12"/>
            </a:xfrm>
            <a:custGeom>
              <a:avLst/>
              <a:gdLst>
                <a:gd name="T0" fmla="*/ 0 w 1"/>
                <a:gd name="T1" fmla="*/ 0 h 31"/>
                <a:gd name="T2" fmla="*/ 0 w 1"/>
                <a:gd name="T3" fmla="*/ 0 h 31"/>
                <a:gd name="T4" fmla="*/ 0 w 1"/>
                <a:gd name="T5" fmla="*/ 1 h 31"/>
                <a:gd name="T6" fmla="*/ 0 w 1"/>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1">
                  <a:moveTo>
                    <a:pt x="0" y="0"/>
                  </a:moveTo>
                  <a:lnTo>
                    <a:pt x="0" y="15"/>
                  </a:lnTo>
                  <a:lnTo>
                    <a:pt x="0" y="3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03" name="Freeform 484"/>
            <p:cNvSpPr>
              <a:spLocks/>
            </p:cNvSpPr>
            <p:nvPr/>
          </p:nvSpPr>
          <p:spPr bwMode="auto">
            <a:xfrm>
              <a:off x="7111" y="1290"/>
              <a:ext cx="7" cy="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0" y="16"/>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04" name="Freeform 485"/>
            <p:cNvSpPr>
              <a:spLocks/>
            </p:cNvSpPr>
            <p:nvPr/>
          </p:nvSpPr>
          <p:spPr bwMode="auto">
            <a:xfrm>
              <a:off x="7072" y="1121"/>
              <a:ext cx="148" cy="146"/>
            </a:xfrm>
            <a:custGeom>
              <a:avLst/>
              <a:gdLst>
                <a:gd name="T0" fmla="*/ 3 w 344"/>
                <a:gd name="T1" fmla="*/ 7 h 385"/>
                <a:gd name="T2" fmla="*/ 3 w 344"/>
                <a:gd name="T3" fmla="*/ 7 h 385"/>
                <a:gd name="T4" fmla="*/ 2 w 344"/>
                <a:gd name="T5" fmla="*/ 8 h 385"/>
                <a:gd name="T6" fmla="*/ 1 w 344"/>
                <a:gd name="T7" fmla="*/ 8 h 385"/>
                <a:gd name="T8" fmla="*/ 0 w 344"/>
                <a:gd name="T9" fmla="*/ 8 h 385"/>
                <a:gd name="T10" fmla="*/ 0 w 344"/>
                <a:gd name="T11" fmla="*/ 6 h 385"/>
                <a:gd name="T12" fmla="*/ 1 w 344"/>
                <a:gd name="T13" fmla="*/ 5 h 385"/>
                <a:gd name="T14" fmla="*/ 1 w 344"/>
                <a:gd name="T15" fmla="*/ 5 h 385"/>
                <a:gd name="T16" fmla="*/ 3 w 344"/>
                <a:gd name="T17" fmla="*/ 5 h 385"/>
                <a:gd name="T18" fmla="*/ 6 w 344"/>
                <a:gd name="T19" fmla="*/ 2 h 385"/>
                <a:gd name="T20" fmla="*/ 6 w 344"/>
                <a:gd name="T21" fmla="*/ 1 h 385"/>
                <a:gd name="T22" fmla="*/ 6 w 344"/>
                <a:gd name="T23" fmla="*/ 1 h 385"/>
                <a:gd name="T24" fmla="*/ 8 w 344"/>
                <a:gd name="T25" fmla="*/ 1 h 385"/>
                <a:gd name="T26" fmla="*/ 9 w 344"/>
                <a:gd name="T27" fmla="*/ 0 h 385"/>
                <a:gd name="T28" fmla="*/ 10 w 344"/>
                <a:gd name="T29" fmla="*/ 0 h 385"/>
                <a:gd name="T30" fmla="*/ 11 w 344"/>
                <a:gd name="T31" fmla="*/ 0 h 385"/>
                <a:gd name="T32" fmla="*/ 12 w 344"/>
                <a:gd name="T33" fmla="*/ 1 h 385"/>
                <a:gd name="T34" fmla="*/ 12 w 344"/>
                <a:gd name="T35" fmla="*/ 1 h 385"/>
                <a:gd name="T36" fmla="*/ 12 w 344"/>
                <a:gd name="T37" fmla="*/ 1 h 385"/>
                <a:gd name="T38" fmla="*/ 11 w 344"/>
                <a:gd name="T39" fmla="*/ 1 h 385"/>
                <a:gd name="T40" fmla="*/ 10 w 344"/>
                <a:gd name="T41" fmla="*/ 1 h 385"/>
                <a:gd name="T42" fmla="*/ 9 w 344"/>
                <a:gd name="T43" fmla="*/ 2 h 385"/>
                <a:gd name="T44" fmla="*/ 9 w 344"/>
                <a:gd name="T45" fmla="*/ 2 h 385"/>
                <a:gd name="T46" fmla="*/ 8 w 344"/>
                <a:gd name="T47" fmla="*/ 1 h 385"/>
                <a:gd name="T48" fmla="*/ 8 w 344"/>
                <a:gd name="T49" fmla="*/ 2 h 385"/>
                <a:gd name="T50" fmla="*/ 7 w 344"/>
                <a:gd name="T51" fmla="*/ 2 h 385"/>
                <a:gd name="T52" fmla="*/ 6 w 344"/>
                <a:gd name="T53" fmla="*/ 2 h 385"/>
                <a:gd name="T54" fmla="*/ 5 w 344"/>
                <a:gd name="T55" fmla="*/ 3 h 385"/>
                <a:gd name="T56" fmla="*/ 3 w 344"/>
                <a:gd name="T57" fmla="*/ 5 h 385"/>
                <a:gd name="T58" fmla="*/ 4 w 344"/>
                <a:gd name="T59" fmla="*/ 6 h 385"/>
                <a:gd name="T60" fmla="*/ 3 w 344"/>
                <a:gd name="T61" fmla="*/ 7 h 38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44" h="385">
                  <a:moveTo>
                    <a:pt x="104" y="353"/>
                  </a:moveTo>
                  <a:lnTo>
                    <a:pt x="89" y="353"/>
                  </a:lnTo>
                  <a:lnTo>
                    <a:pt x="60" y="384"/>
                  </a:lnTo>
                  <a:lnTo>
                    <a:pt x="45" y="384"/>
                  </a:lnTo>
                  <a:lnTo>
                    <a:pt x="15" y="369"/>
                  </a:lnTo>
                  <a:lnTo>
                    <a:pt x="0" y="276"/>
                  </a:lnTo>
                  <a:lnTo>
                    <a:pt x="30" y="261"/>
                  </a:lnTo>
                  <a:lnTo>
                    <a:pt x="45" y="230"/>
                  </a:lnTo>
                  <a:lnTo>
                    <a:pt x="75" y="215"/>
                  </a:lnTo>
                  <a:lnTo>
                    <a:pt x="164" y="77"/>
                  </a:lnTo>
                  <a:lnTo>
                    <a:pt x="164" y="61"/>
                  </a:lnTo>
                  <a:lnTo>
                    <a:pt x="179" y="46"/>
                  </a:lnTo>
                  <a:lnTo>
                    <a:pt x="239" y="31"/>
                  </a:lnTo>
                  <a:lnTo>
                    <a:pt x="254" y="15"/>
                  </a:lnTo>
                  <a:lnTo>
                    <a:pt x="298" y="15"/>
                  </a:lnTo>
                  <a:lnTo>
                    <a:pt x="328" y="0"/>
                  </a:lnTo>
                  <a:lnTo>
                    <a:pt x="343" y="31"/>
                  </a:lnTo>
                  <a:lnTo>
                    <a:pt x="343" y="46"/>
                  </a:lnTo>
                  <a:lnTo>
                    <a:pt x="343" y="61"/>
                  </a:lnTo>
                  <a:lnTo>
                    <a:pt x="313" y="31"/>
                  </a:lnTo>
                  <a:lnTo>
                    <a:pt x="298" y="46"/>
                  </a:lnTo>
                  <a:lnTo>
                    <a:pt x="283" y="77"/>
                  </a:lnTo>
                  <a:lnTo>
                    <a:pt x="268" y="77"/>
                  </a:lnTo>
                  <a:lnTo>
                    <a:pt x="224" y="61"/>
                  </a:lnTo>
                  <a:lnTo>
                    <a:pt x="224" y="77"/>
                  </a:lnTo>
                  <a:lnTo>
                    <a:pt x="209" y="92"/>
                  </a:lnTo>
                  <a:lnTo>
                    <a:pt x="194" y="92"/>
                  </a:lnTo>
                  <a:lnTo>
                    <a:pt x="149" y="169"/>
                  </a:lnTo>
                  <a:lnTo>
                    <a:pt x="104" y="246"/>
                  </a:lnTo>
                  <a:lnTo>
                    <a:pt x="119" y="307"/>
                  </a:lnTo>
                  <a:lnTo>
                    <a:pt x="104" y="353"/>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05" name="Freeform 486"/>
            <p:cNvSpPr>
              <a:spLocks/>
            </p:cNvSpPr>
            <p:nvPr/>
          </p:nvSpPr>
          <p:spPr bwMode="auto">
            <a:xfrm>
              <a:off x="7085" y="1017"/>
              <a:ext cx="51" cy="53"/>
            </a:xfrm>
            <a:custGeom>
              <a:avLst/>
              <a:gdLst>
                <a:gd name="T0" fmla="*/ 3 w 120"/>
                <a:gd name="T1" fmla="*/ 0 h 140"/>
                <a:gd name="T2" fmla="*/ 4 w 120"/>
                <a:gd name="T3" fmla="*/ 1 h 140"/>
                <a:gd name="T4" fmla="*/ 3 w 120"/>
                <a:gd name="T5" fmla="*/ 2 h 140"/>
                <a:gd name="T6" fmla="*/ 3 w 120"/>
                <a:gd name="T7" fmla="*/ 3 h 140"/>
                <a:gd name="T8" fmla="*/ 1 w 120"/>
                <a:gd name="T9" fmla="*/ 3 h 140"/>
                <a:gd name="T10" fmla="*/ 2 w 120"/>
                <a:gd name="T11" fmla="*/ 2 h 140"/>
                <a:gd name="T12" fmla="*/ 2 w 120"/>
                <a:gd name="T13" fmla="*/ 1 h 140"/>
                <a:gd name="T14" fmla="*/ 1 w 120"/>
                <a:gd name="T15" fmla="*/ 2 h 140"/>
                <a:gd name="T16" fmla="*/ 0 w 120"/>
                <a:gd name="T17" fmla="*/ 2 h 140"/>
                <a:gd name="T18" fmla="*/ 0 w 120"/>
                <a:gd name="T19" fmla="*/ 1 h 140"/>
                <a:gd name="T20" fmla="*/ 0 w 120"/>
                <a:gd name="T21" fmla="*/ 1 h 140"/>
                <a:gd name="T22" fmla="*/ 2 w 120"/>
                <a:gd name="T23" fmla="*/ 1 h 140"/>
                <a:gd name="T24" fmla="*/ 3 w 120"/>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0" h="140">
                  <a:moveTo>
                    <a:pt x="74" y="0"/>
                  </a:moveTo>
                  <a:lnTo>
                    <a:pt x="119" y="46"/>
                  </a:lnTo>
                  <a:lnTo>
                    <a:pt x="89" y="77"/>
                  </a:lnTo>
                  <a:lnTo>
                    <a:pt x="74" y="139"/>
                  </a:lnTo>
                  <a:lnTo>
                    <a:pt x="45" y="124"/>
                  </a:lnTo>
                  <a:lnTo>
                    <a:pt x="60" y="77"/>
                  </a:lnTo>
                  <a:lnTo>
                    <a:pt x="60" y="62"/>
                  </a:lnTo>
                  <a:lnTo>
                    <a:pt x="45" y="77"/>
                  </a:lnTo>
                  <a:lnTo>
                    <a:pt x="15" y="77"/>
                  </a:lnTo>
                  <a:lnTo>
                    <a:pt x="0" y="62"/>
                  </a:lnTo>
                  <a:lnTo>
                    <a:pt x="15" y="46"/>
                  </a:lnTo>
                  <a:lnTo>
                    <a:pt x="60" y="31"/>
                  </a:lnTo>
                  <a:lnTo>
                    <a:pt x="74"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06" name="Freeform 487"/>
            <p:cNvSpPr>
              <a:spLocks/>
            </p:cNvSpPr>
            <p:nvPr/>
          </p:nvSpPr>
          <p:spPr bwMode="auto">
            <a:xfrm>
              <a:off x="7124" y="1005"/>
              <a:ext cx="45" cy="24"/>
            </a:xfrm>
            <a:custGeom>
              <a:avLst/>
              <a:gdLst>
                <a:gd name="T0" fmla="*/ 0 w 104"/>
                <a:gd name="T1" fmla="*/ 0 h 62"/>
                <a:gd name="T2" fmla="*/ 0 w 104"/>
                <a:gd name="T3" fmla="*/ 1 h 62"/>
                <a:gd name="T4" fmla="*/ 1 w 104"/>
                <a:gd name="T5" fmla="*/ 1 h 62"/>
                <a:gd name="T6" fmla="*/ 3 w 104"/>
                <a:gd name="T7" fmla="*/ 1 h 62"/>
                <a:gd name="T8" fmla="*/ 3 w 104"/>
                <a:gd name="T9" fmla="*/ 0 h 62"/>
                <a:gd name="T10" fmla="*/ 3 w 104"/>
                <a:gd name="T11" fmla="*/ 0 h 62"/>
                <a:gd name="T12" fmla="*/ 0 w 104"/>
                <a:gd name="T13" fmla="*/ 0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 h="62">
                  <a:moveTo>
                    <a:pt x="15" y="15"/>
                  </a:moveTo>
                  <a:lnTo>
                    <a:pt x="0" y="31"/>
                  </a:lnTo>
                  <a:lnTo>
                    <a:pt x="29" y="61"/>
                  </a:lnTo>
                  <a:lnTo>
                    <a:pt x="88" y="61"/>
                  </a:lnTo>
                  <a:lnTo>
                    <a:pt x="103" y="15"/>
                  </a:lnTo>
                  <a:lnTo>
                    <a:pt x="74" y="0"/>
                  </a:lnTo>
                  <a:lnTo>
                    <a:pt x="15"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07" name="Freeform 488"/>
            <p:cNvSpPr>
              <a:spLocks/>
            </p:cNvSpPr>
            <p:nvPr/>
          </p:nvSpPr>
          <p:spPr bwMode="auto">
            <a:xfrm>
              <a:off x="7149" y="1033"/>
              <a:ext cx="8" cy="7"/>
            </a:xfrm>
            <a:custGeom>
              <a:avLst/>
              <a:gdLst>
                <a:gd name="T0" fmla="*/ 0 w 17"/>
                <a:gd name="T1" fmla="*/ 0 h 17"/>
                <a:gd name="T2" fmla="*/ 1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0" y="16"/>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08" name="Freeform 489"/>
            <p:cNvSpPr>
              <a:spLocks/>
            </p:cNvSpPr>
            <p:nvPr/>
          </p:nvSpPr>
          <p:spPr bwMode="auto">
            <a:xfrm>
              <a:off x="6977" y="1459"/>
              <a:ext cx="159" cy="133"/>
            </a:xfrm>
            <a:custGeom>
              <a:avLst/>
              <a:gdLst>
                <a:gd name="T0" fmla="*/ 4 w 374"/>
                <a:gd name="T1" fmla="*/ 0 h 355"/>
                <a:gd name="T2" fmla="*/ 4 w 374"/>
                <a:gd name="T3" fmla="*/ 1 h 355"/>
                <a:gd name="T4" fmla="*/ 4 w 374"/>
                <a:gd name="T5" fmla="*/ 2 h 355"/>
                <a:gd name="T6" fmla="*/ 3 w 374"/>
                <a:gd name="T7" fmla="*/ 2 h 355"/>
                <a:gd name="T8" fmla="*/ 3 w 374"/>
                <a:gd name="T9" fmla="*/ 2 h 355"/>
                <a:gd name="T10" fmla="*/ 0 w 374"/>
                <a:gd name="T11" fmla="*/ 3 h 355"/>
                <a:gd name="T12" fmla="*/ 0 w 374"/>
                <a:gd name="T13" fmla="*/ 4 h 355"/>
                <a:gd name="T14" fmla="*/ 2 w 374"/>
                <a:gd name="T15" fmla="*/ 4 h 355"/>
                <a:gd name="T16" fmla="*/ 6 w 374"/>
                <a:gd name="T17" fmla="*/ 7 h 355"/>
                <a:gd name="T18" fmla="*/ 6 w 374"/>
                <a:gd name="T19" fmla="*/ 7 h 355"/>
                <a:gd name="T20" fmla="*/ 7 w 374"/>
                <a:gd name="T21" fmla="*/ 7 h 355"/>
                <a:gd name="T22" fmla="*/ 9 w 374"/>
                <a:gd name="T23" fmla="*/ 7 h 355"/>
                <a:gd name="T24" fmla="*/ 9 w 374"/>
                <a:gd name="T25" fmla="*/ 6 h 355"/>
                <a:gd name="T26" fmla="*/ 12 w 374"/>
                <a:gd name="T27" fmla="*/ 6 h 355"/>
                <a:gd name="T28" fmla="*/ 11 w 374"/>
                <a:gd name="T29" fmla="*/ 5 h 355"/>
                <a:gd name="T30" fmla="*/ 10 w 374"/>
                <a:gd name="T31" fmla="*/ 4 h 355"/>
                <a:gd name="T32" fmla="*/ 10 w 374"/>
                <a:gd name="T33" fmla="*/ 4 h 355"/>
                <a:gd name="T34" fmla="*/ 10 w 374"/>
                <a:gd name="T35" fmla="*/ 3 h 355"/>
                <a:gd name="T36" fmla="*/ 10 w 374"/>
                <a:gd name="T37" fmla="*/ 2 h 355"/>
                <a:gd name="T38" fmla="*/ 10 w 374"/>
                <a:gd name="T39" fmla="*/ 2 h 355"/>
                <a:gd name="T40" fmla="*/ 9 w 374"/>
                <a:gd name="T41" fmla="*/ 1 h 355"/>
                <a:gd name="T42" fmla="*/ 9 w 374"/>
                <a:gd name="T43" fmla="*/ 1 h 355"/>
                <a:gd name="T44" fmla="*/ 10 w 374"/>
                <a:gd name="T45" fmla="*/ 0 h 355"/>
                <a:gd name="T46" fmla="*/ 10 w 374"/>
                <a:gd name="T47" fmla="*/ 0 h 355"/>
                <a:gd name="T48" fmla="*/ 8 w 374"/>
                <a:gd name="T49" fmla="*/ 0 h 355"/>
                <a:gd name="T50" fmla="*/ 8 w 374"/>
                <a:gd name="T51" fmla="*/ 0 h 355"/>
                <a:gd name="T52" fmla="*/ 4 w 374"/>
                <a:gd name="T53" fmla="*/ 0 h 3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74" h="355">
                  <a:moveTo>
                    <a:pt x="119" y="31"/>
                  </a:moveTo>
                  <a:lnTo>
                    <a:pt x="119" y="62"/>
                  </a:lnTo>
                  <a:lnTo>
                    <a:pt x="134" y="92"/>
                  </a:lnTo>
                  <a:lnTo>
                    <a:pt x="90" y="92"/>
                  </a:lnTo>
                  <a:lnTo>
                    <a:pt x="90" y="123"/>
                  </a:lnTo>
                  <a:lnTo>
                    <a:pt x="0" y="169"/>
                  </a:lnTo>
                  <a:lnTo>
                    <a:pt x="0" y="185"/>
                  </a:lnTo>
                  <a:lnTo>
                    <a:pt x="60" y="231"/>
                  </a:lnTo>
                  <a:lnTo>
                    <a:pt x="194" y="339"/>
                  </a:lnTo>
                  <a:lnTo>
                    <a:pt x="194" y="354"/>
                  </a:lnTo>
                  <a:lnTo>
                    <a:pt x="224" y="354"/>
                  </a:lnTo>
                  <a:lnTo>
                    <a:pt x="254" y="339"/>
                  </a:lnTo>
                  <a:lnTo>
                    <a:pt x="269" y="323"/>
                  </a:lnTo>
                  <a:lnTo>
                    <a:pt x="373" y="277"/>
                  </a:lnTo>
                  <a:lnTo>
                    <a:pt x="328" y="246"/>
                  </a:lnTo>
                  <a:lnTo>
                    <a:pt x="313" y="215"/>
                  </a:lnTo>
                  <a:lnTo>
                    <a:pt x="313" y="185"/>
                  </a:lnTo>
                  <a:lnTo>
                    <a:pt x="313" y="169"/>
                  </a:lnTo>
                  <a:lnTo>
                    <a:pt x="313" y="123"/>
                  </a:lnTo>
                  <a:lnTo>
                    <a:pt x="313" y="92"/>
                  </a:lnTo>
                  <a:lnTo>
                    <a:pt x="283" y="77"/>
                  </a:lnTo>
                  <a:lnTo>
                    <a:pt x="283" y="46"/>
                  </a:lnTo>
                  <a:lnTo>
                    <a:pt x="298" y="31"/>
                  </a:lnTo>
                  <a:lnTo>
                    <a:pt x="298" y="0"/>
                  </a:lnTo>
                  <a:lnTo>
                    <a:pt x="239" y="15"/>
                  </a:lnTo>
                  <a:lnTo>
                    <a:pt x="239" y="0"/>
                  </a:lnTo>
                  <a:lnTo>
                    <a:pt x="119"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09" name="Freeform 490"/>
            <p:cNvSpPr>
              <a:spLocks/>
            </p:cNvSpPr>
            <p:nvPr/>
          </p:nvSpPr>
          <p:spPr bwMode="auto">
            <a:xfrm>
              <a:off x="6912" y="1527"/>
              <a:ext cx="65" cy="47"/>
            </a:xfrm>
            <a:custGeom>
              <a:avLst/>
              <a:gdLst>
                <a:gd name="T0" fmla="*/ 0 w 150"/>
                <a:gd name="T1" fmla="*/ 3 h 124"/>
                <a:gd name="T2" fmla="*/ 2 w 150"/>
                <a:gd name="T3" fmla="*/ 3 h 124"/>
                <a:gd name="T4" fmla="*/ 2 w 150"/>
                <a:gd name="T5" fmla="*/ 2 h 124"/>
                <a:gd name="T6" fmla="*/ 3 w 150"/>
                <a:gd name="T7" fmla="*/ 2 h 124"/>
                <a:gd name="T8" fmla="*/ 3 w 150"/>
                <a:gd name="T9" fmla="*/ 1 h 124"/>
                <a:gd name="T10" fmla="*/ 5 w 150"/>
                <a:gd name="T11" fmla="*/ 1 h 124"/>
                <a:gd name="T12" fmla="*/ 5 w 150"/>
                <a:gd name="T13" fmla="*/ 0 h 124"/>
                <a:gd name="T14" fmla="*/ 3 w 150"/>
                <a:gd name="T15" fmla="*/ 0 h 124"/>
                <a:gd name="T16" fmla="*/ 2 w 150"/>
                <a:gd name="T17" fmla="*/ 1 h 124"/>
                <a:gd name="T18" fmla="*/ 0 w 150"/>
                <a:gd name="T19" fmla="*/ 3 h 1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0" h="124">
                  <a:moveTo>
                    <a:pt x="0" y="123"/>
                  </a:moveTo>
                  <a:lnTo>
                    <a:pt x="60" y="123"/>
                  </a:lnTo>
                  <a:lnTo>
                    <a:pt x="60" y="92"/>
                  </a:lnTo>
                  <a:lnTo>
                    <a:pt x="75" y="92"/>
                  </a:lnTo>
                  <a:lnTo>
                    <a:pt x="75" y="46"/>
                  </a:lnTo>
                  <a:lnTo>
                    <a:pt x="149" y="46"/>
                  </a:lnTo>
                  <a:lnTo>
                    <a:pt x="149" y="0"/>
                  </a:lnTo>
                  <a:lnTo>
                    <a:pt x="75" y="0"/>
                  </a:lnTo>
                  <a:lnTo>
                    <a:pt x="45" y="31"/>
                  </a:lnTo>
                  <a:lnTo>
                    <a:pt x="0" y="123"/>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10" name="Freeform 491"/>
            <p:cNvSpPr>
              <a:spLocks/>
            </p:cNvSpPr>
            <p:nvPr/>
          </p:nvSpPr>
          <p:spPr bwMode="auto">
            <a:xfrm>
              <a:off x="6944" y="1464"/>
              <a:ext cx="90" cy="65"/>
            </a:xfrm>
            <a:custGeom>
              <a:avLst/>
              <a:gdLst>
                <a:gd name="T0" fmla="*/ 0 w 211"/>
                <a:gd name="T1" fmla="*/ 4 h 170"/>
                <a:gd name="T2" fmla="*/ 3 w 211"/>
                <a:gd name="T3" fmla="*/ 4 h 170"/>
                <a:gd name="T4" fmla="*/ 3 w 211"/>
                <a:gd name="T5" fmla="*/ 3 h 170"/>
                <a:gd name="T6" fmla="*/ 6 w 211"/>
                <a:gd name="T7" fmla="*/ 2 h 170"/>
                <a:gd name="T8" fmla="*/ 6 w 211"/>
                <a:gd name="T9" fmla="*/ 2 h 170"/>
                <a:gd name="T10" fmla="*/ 7 w 211"/>
                <a:gd name="T11" fmla="*/ 2 h 170"/>
                <a:gd name="T12" fmla="*/ 6 w 211"/>
                <a:gd name="T13" fmla="*/ 1 h 170"/>
                <a:gd name="T14" fmla="*/ 6 w 211"/>
                <a:gd name="T15" fmla="*/ 0 h 170"/>
                <a:gd name="T16" fmla="*/ 6 w 211"/>
                <a:gd name="T17" fmla="*/ 0 h 170"/>
                <a:gd name="T18" fmla="*/ 5 w 211"/>
                <a:gd name="T19" fmla="*/ 0 h 170"/>
                <a:gd name="T20" fmla="*/ 5 w 211"/>
                <a:gd name="T21" fmla="*/ 0 h 170"/>
                <a:gd name="T22" fmla="*/ 3 w 211"/>
                <a:gd name="T23" fmla="*/ 1 h 170"/>
                <a:gd name="T24" fmla="*/ 3 w 211"/>
                <a:gd name="T25" fmla="*/ 1 h 170"/>
                <a:gd name="T26" fmla="*/ 1 w 211"/>
                <a:gd name="T27" fmla="*/ 3 h 170"/>
                <a:gd name="T28" fmla="*/ 0 w 211"/>
                <a:gd name="T29" fmla="*/ 4 h 1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1" h="170">
                  <a:moveTo>
                    <a:pt x="0" y="169"/>
                  </a:moveTo>
                  <a:lnTo>
                    <a:pt x="75" y="169"/>
                  </a:lnTo>
                  <a:lnTo>
                    <a:pt x="75" y="154"/>
                  </a:lnTo>
                  <a:lnTo>
                    <a:pt x="165" y="108"/>
                  </a:lnTo>
                  <a:lnTo>
                    <a:pt x="165" y="77"/>
                  </a:lnTo>
                  <a:lnTo>
                    <a:pt x="210" y="77"/>
                  </a:lnTo>
                  <a:lnTo>
                    <a:pt x="195" y="46"/>
                  </a:lnTo>
                  <a:lnTo>
                    <a:pt x="195" y="15"/>
                  </a:lnTo>
                  <a:lnTo>
                    <a:pt x="165" y="0"/>
                  </a:lnTo>
                  <a:lnTo>
                    <a:pt x="135" y="15"/>
                  </a:lnTo>
                  <a:lnTo>
                    <a:pt x="135" y="0"/>
                  </a:lnTo>
                  <a:lnTo>
                    <a:pt x="105" y="31"/>
                  </a:lnTo>
                  <a:lnTo>
                    <a:pt x="90" y="46"/>
                  </a:lnTo>
                  <a:lnTo>
                    <a:pt x="45" y="123"/>
                  </a:lnTo>
                  <a:lnTo>
                    <a:pt x="0" y="169"/>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11" name="Freeform 492"/>
            <p:cNvSpPr>
              <a:spLocks/>
            </p:cNvSpPr>
            <p:nvPr/>
          </p:nvSpPr>
          <p:spPr bwMode="auto">
            <a:xfrm>
              <a:off x="7009" y="1337"/>
              <a:ext cx="90" cy="69"/>
            </a:xfrm>
            <a:custGeom>
              <a:avLst/>
              <a:gdLst>
                <a:gd name="T0" fmla="*/ 2 w 210"/>
                <a:gd name="T1" fmla="*/ 3 h 185"/>
                <a:gd name="T2" fmla="*/ 3 w 210"/>
                <a:gd name="T3" fmla="*/ 4 h 185"/>
                <a:gd name="T4" fmla="*/ 3 w 210"/>
                <a:gd name="T5" fmla="*/ 3 h 185"/>
                <a:gd name="T6" fmla="*/ 4 w 210"/>
                <a:gd name="T7" fmla="*/ 4 h 185"/>
                <a:gd name="T8" fmla="*/ 4 w 210"/>
                <a:gd name="T9" fmla="*/ 3 h 185"/>
                <a:gd name="T10" fmla="*/ 5 w 210"/>
                <a:gd name="T11" fmla="*/ 3 h 185"/>
                <a:gd name="T12" fmla="*/ 6 w 210"/>
                <a:gd name="T13" fmla="*/ 3 h 185"/>
                <a:gd name="T14" fmla="*/ 7 w 210"/>
                <a:gd name="T15" fmla="*/ 3 h 185"/>
                <a:gd name="T16" fmla="*/ 6 w 210"/>
                <a:gd name="T17" fmla="*/ 2 h 185"/>
                <a:gd name="T18" fmla="*/ 6 w 210"/>
                <a:gd name="T19" fmla="*/ 2 h 185"/>
                <a:gd name="T20" fmla="*/ 6 w 210"/>
                <a:gd name="T21" fmla="*/ 2 h 185"/>
                <a:gd name="T22" fmla="*/ 6 w 210"/>
                <a:gd name="T23" fmla="*/ 2 h 185"/>
                <a:gd name="T24" fmla="*/ 7 w 210"/>
                <a:gd name="T25" fmla="*/ 1 h 185"/>
                <a:gd name="T26" fmla="*/ 7 w 210"/>
                <a:gd name="T27" fmla="*/ 1 h 185"/>
                <a:gd name="T28" fmla="*/ 6 w 210"/>
                <a:gd name="T29" fmla="*/ 0 h 185"/>
                <a:gd name="T30" fmla="*/ 5 w 210"/>
                <a:gd name="T31" fmla="*/ 0 h 185"/>
                <a:gd name="T32" fmla="*/ 4 w 210"/>
                <a:gd name="T33" fmla="*/ 0 h 185"/>
                <a:gd name="T34" fmla="*/ 3 w 210"/>
                <a:gd name="T35" fmla="*/ 0 h 185"/>
                <a:gd name="T36" fmla="*/ 3 w 210"/>
                <a:gd name="T37" fmla="*/ 0 h 185"/>
                <a:gd name="T38" fmla="*/ 3 w 210"/>
                <a:gd name="T39" fmla="*/ 1 h 185"/>
                <a:gd name="T40" fmla="*/ 1 w 210"/>
                <a:gd name="T41" fmla="*/ 0 h 185"/>
                <a:gd name="T42" fmla="*/ 1 w 210"/>
                <a:gd name="T43" fmla="*/ 1 h 185"/>
                <a:gd name="T44" fmla="*/ 1 w 210"/>
                <a:gd name="T45" fmla="*/ 1 h 185"/>
                <a:gd name="T46" fmla="*/ 0 w 210"/>
                <a:gd name="T47" fmla="*/ 1 h 185"/>
                <a:gd name="T48" fmla="*/ 0 w 210"/>
                <a:gd name="T49" fmla="*/ 1 h 185"/>
                <a:gd name="T50" fmla="*/ 1 w 210"/>
                <a:gd name="T51" fmla="*/ 1 h 185"/>
                <a:gd name="T52" fmla="*/ 2 w 210"/>
                <a:gd name="T53" fmla="*/ 2 h 185"/>
                <a:gd name="T54" fmla="*/ 2 w 210"/>
                <a:gd name="T55" fmla="*/ 3 h 1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0" h="185">
                  <a:moveTo>
                    <a:pt x="60" y="169"/>
                  </a:moveTo>
                  <a:lnTo>
                    <a:pt x="90" y="184"/>
                  </a:lnTo>
                  <a:lnTo>
                    <a:pt x="90" y="169"/>
                  </a:lnTo>
                  <a:lnTo>
                    <a:pt x="134" y="184"/>
                  </a:lnTo>
                  <a:lnTo>
                    <a:pt x="134" y="169"/>
                  </a:lnTo>
                  <a:lnTo>
                    <a:pt x="149" y="169"/>
                  </a:lnTo>
                  <a:lnTo>
                    <a:pt x="194" y="169"/>
                  </a:lnTo>
                  <a:lnTo>
                    <a:pt x="209" y="153"/>
                  </a:lnTo>
                  <a:lnTo>
                    <a:pt x="194" y="123"/>
                  </a:lnTo>
                  <a:lnTo>
                    <a:pt x="194" y="107"/>
                  </a:lnTo>
                  <a:lnTo>
                    <a:pt x="179" y="107"/>
                  </a:lnTo>
                  <a:lnTo>
                    <a:pt x="179" y="92"/>
                  </a:lnTo>
                  <a:lnTo>
                    <a:pt x="209" y="61"/>
                  </a:lnTo>
                  <a:lnTo>
                    <a:pt x="209" y="46"/>
                  </a:lnTo>
                  <a:lnTo>
                    <a:pt x="179" y="15"/>
                  </a:lnTo>
                  <a:lnTo>
                    <a:pt x="149" y="15"/>
                  </a:lnTo>
                  <a:lnTo>
                    <a:pt x="119" y="0"/>
                  </a:lnTo>
                  <a:lnTo>
                    <a:pt x="105" y="0"/>
                  </a:lnTo>
                  <a:lnTo>
                    <a:pt x="105" y="15"/>
                  </a:lnTo>
                  <a:lnTo>
                    <a:pt x="75" y="46"/>
                  </a:lnTo>
                  <a:lnTo>
                    <a:pt x="45" y="31"/>
                  </a:lnTo>
                  <a:lnTo>
                    <a:pt x="45" y="46"/>
                  </a:lnTo>
                  <a:lnTo>
                    <a:pt x="30" y="46"/>
                  </a:lnTo>
                  <a:lnTo>
                    <a:pt x="15" y="46"/>
                  </a:lnTo>
                  <a:lnTo>
                    <a:pt x="0" y="61"/>
                  </a:lnTo>
                  <a:lnTo>
                    <a:pt x="45" y="77"/>
                  </a:lnTo>
                  <a:lnTo>
                    <a:pt x="60" y="123"/>
                  </a:lnTo>
                  <a:lnTo>
                    <a:pt x="60" y="169"/>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12" name="Freeform 493"/>
            <p:cNvSpPr>
              <a:spLocks/>
            </p:cNvSpPr>
            <p:nvPr/>
          </p:nvSpPr>
          <p:spPr bwMode="auto">
            <a:xfrm>
              <a:off x="7105" y="1406"/>
              <a:ext cx="7" cy="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0" y="16"/>
                  </a:lnTo>
                  <a:lnTo>
                    <a:pt x="16"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13" name="Freeform 494"/>
            <p:cNvSpPr>
              <a:spLocks/>
            </p:cNvSpPr>
            <p:nvPr/>
          </p:nvSpPr>
          <p:spPr bwMode="auto">
            <a:xfrm>
              <a:off x="6977" y="1394"/>
              <a:ext cx="90" cy="65"/>
            </a:xfrm>
            <a:custGeom>
              <a:avLst/>
              <a:gdLst>
                <a:gd name="T0" fmla="*/ 2 w 210"/>
                <a:gd name="T1" fmla="*/ 4 h 170"/>
                <a:gd name="T2" fmla="*/ 3 w 210"/>
                <a:gd name="T3" fmla="*/ 3 h 170"/>
                <a:gd name="T4" fmla="*/ 3 w 210"/>
                <a:gd name="T5" fmla="*/ 3 h 170"/>
                <a:gd name="T6" fmla="*/ 4 w 210"/>
                <a:gd name="T7" fmla="*/ 3 h 170"/>
                <a:gd name="T8" fmla="*/ 4 w 210"/>
                <a:gd name="T9" fmla="*/ 3 h 170"/>
                <a:gd name="T10" fmla="*/ 5 w 210"/>
                <a:gd name="T11" fmla="*/ 3 h 170"/>
                <a:gd name="T12" fmla="*/ 6 w 210"/>
                <a:gd name="T13" fmla="*/ 2 h 170"/>
                <a:gd name="T14" fmla="*/ 5 w 210"/>
                <a:gd name="T15" fmla="*/ 2 h 170"/>
                <a:gd name="T16" fmla="*/ 6 w 210"/>
                <a:gd name="T17" fmla="*/ 1 h 170"/>
                <a:gd name="T18" fmla="*/ 7 w 210"/>
                <a:gd name="T19" fmla="*/ 1 h 170"/>
                <a:gd name="T20" fmla="*/ 7 w 210"/>
                <a:gd name="T21" fmla="*/ 1 h 170"/>
                <a:gd name="T22" fmla="*/ 6 w 210"/>
                <a:gd name="T23" fmla="*/ 0 h 170"/>
                <a:gd name="T24" fmla="*/ 6 w 210"/>
                <a:gd name="T25" fmla="*/ 1 h 170"/>
                <a:gd name="T26" fmla="*/ 4 w 210"/>
                <a:gd name="T27" fmla="*/ 0 h 170"/>
                <a:gd name="T28" fmla="*/ 4 w 210"/>
                <a:gd name="T29" fmla="*/ 0 h 170"/>
                <a:gd name="T30" fmla="*/ 1 w 210"/>
                <a:gd name="T31" fmla="*/ 0 h 170"/>
                <a:gd name="T32" fmla="*/ 0 w 210"/>
                <a:gd name="T33" fmla="*/ 0 h 170"/>
                <a:gd name="T34" fmla="*/ 0 w 210"/>
                <a:gd name="T35" fmla="*/ 1 h 170"/>
                <a:gd name="T36" fmla="*/ 1 w 210"/>
                <a:gd name="T37" fmla="*/ 1 h 170"/>
                <a:gd name="T38" fmla="*/ 1 w 210"/>
                <a:gd name="T39" fmla="*/ 2 h 170"/>
                <a:gd name="T40" fmla="*/ 1 w 210"/>
                <a:gd name="T41" fmla="*/ 3 h 170"/>
                <a:gd name="T42" fmla="*/ 1 w 210"/>
                <a:gd name="T43" fmla="*/ 3 h 170"/>
                <a:gd name="T44" fmla="*/ 1 w 210"/>
                <a:gd name="T45" fmla="*/ 3 h 170"/>
                <a:gd name="T46" fmla="*/ 2 w 210"/>
                <a:gd name="T47" fmla="*/ 4 h 1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0" h="170">
                  <a:moveTo>
                    <a:pt x="60" y="169"/>
                  </a:moveTo>
                  <a:lnTo>
                    <a:pt x="90" y="154"/>
                  </a:lnTo>
                  <a:lnTo>
                    <a:pt x="105" y="154"/>
                  </a:lnTo>
                  <a:lnTo>
                    <a:pt x="119" y="154"/>
                  </a:lnTo>
                  <a:lnTo>
                    <a:pt x="134" y="138"/>
                  </a:lnTo>
                  <a:lnTo>
                    <a:pt x="149" y="138"/>
                  </a:lnTo>
                  <a:lnTo>
                    <a:pt x="164" y="108"/>
                  </a:lnTo>
                  <a:lnTo>
                    <a:pt x="149" y="92"/>
                  </a:lnTo>
                  <a:lnTo>
                    <a:pt x="179" y="61"/>
                  </a:lnTo>
                  <a:lnTo>
                    <a:pt x="209" y="46"/>
                  </a:lnTo>
                  <a:lnTo>
                    <a:pt x="209" y="31"/>
                  </a:lnTo>
                  <a:lnTo>
                    <a:pt x="164" y="15"/>
                  </a:lnTo>
                  <a:lnTo>
                    <a:pt x="164" y="31"/>
                  </a:lnTo>
                  <a:lnTo>
                    <a:pt x="134" y="15"/>
                  </a:lnTo>
                  <a:lnTo>
                    <a:pt x="119" y="15"/>
                  </a:lnTo>
                  <a:lnTo>
                    <a:pt x="30" y="0"/>
                  </a:lnTo>
                  <a:lnTo>
                    <a:pt x="0" y="15"/>
                  </a:lnTo>
                  <a:lnTo>
                    <a:pt x="0" y="46"/>
                  </a:lnTo>
                  <a:lnTo>
                    <a:pt x="45" y="46"/>
                  </a:lnTo>
                  <a:lnTo>
                    <a:pt x="30" y="108"/>
                  </a:lnTo>
                  <a:lnTo>
                    <a:pt x="30" y="123"/>
                  </a:lnTo>
                  <a:lnTo>
                    <a:pt x="30" y="154"/>
                  </a:lnTo>
                  <a:lnTo>
                    <a:pt x="45" y="154"/>
                  </a:lnTo>
                  <a:lnTo>
                    <a:pt x="60" y="169"/>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14" name="Freeform 495"/>
            <p:cNvSpPr>
              <a:spLocks/>
            </p:cNvSpPr>
            <p:nvPr/>
          </p:nvSpPr>
          <p:spPr bwMode="auto">
            <a:xfrm>
              <a:off x="7053" y="1429"/>
              <a:ext cx="14" cy="7"/>
            </a:xfrm>
            <a:custGeom>
              <a:avLst/>
              <a:gdLst>
                <a:gd name="T0" fmla="*/ 0 w 30"/>
                <a:gd name="T1" fmla="*/ 0 h 17"/>
                <a:gd name="T2" fmla="*/ 0 w 30"/>
                <a:gd name="T3" fmla="*/ 0 h 17"/>
                <a:gd name="T4" fmla="*/ 1 w 30"/>
                <a:gd name="T5" fmla="*/ 0 h 17"/>
                <a:gd name="T6" fmla="*/ 0 w 30"/>
                <a:gd name="T7" fmla="*/ 0 h 17"/>
                <a:gd name="T8" fmla="*/ 0 w 30"/>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0" y="0"/>
                  </a:moveTo>
                  <a:lnTo>
                    <a:pt x="15" y="16"/>
                  </a:lnTo>
                  <a:lnTo>
                    <a:pt x="29" y="0"/>
                  </a:lnTo>
                  <a:lnTo>
                    <a:pt x="15"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15" name="Freeform 496"/>
            <p:cNvSpPr>
              <a:spLocks/>
            </p:cNvSpPr>
            <p:nvPr/>
          </p:nvSpPr>
          <p:spPr bwMode="auto">
            <a:xfrm>
              <a:off x="6977" y="1411"/>
              <a:ext cx="19" cy="42"/>
            </a:xfrm>
            <a:custGeom>
              <a:avLst/>
              <a:gdLst>
                <a:gd name="T0" fmla="*/ 0 w 46"/>
                <a:gd name="T1" fmla="*/ 0 h 108"/>
                <a:gd name="T2" fmla="*/ 0 w 46"/>
                <a:gd name="T3" fmla="*/ 2 h 108"/>
                <a:gd name="T4" fmla="*/ 0 w 46"/>
                <a:gd name="T5" fmla="*/ 2 h 108"/>
                <a:gd name="T6" fmla="*/ 0 w 46"/>
                <a:gd name="T7" fmla="*/ 2 h 108"/>
                <a:gd name="T8" fmla="*/ 1 w 46"/>
                <a:gd name="T9" fmla="*/ 2 h 108"/>
                <a:gd name="T10" fmla="*/ 1 w 46"/>
                <a:gd name="T11" fmla="*/ 2 h 108"/>
                <a:gd name="T12" fmla="*/ 1 w 46"/>
                <a:gd name="T13" fmla="*/ 2 h 108"/>
                <a:gd name="T14" fmla="*/ 1 w 46"/>
                <a:gd name="T15" fmla="*/ 0 h 108"/>
                <a:gd name="T16" fmla="*/ 0 w 46"/>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108">
                  <a:moveTo>
                    <a:pt x="0" y="0"/>
                  </a:moveTo>
                  <a:lnTo>
                    <a:pt x="0" y="61"/>
                  </a:lnTo>
                  <a:lnTo>
                    <a:pt x="0" y="76"/>
                  </a:lnTo>
                  <a:lnTo>
                    <a:pt x="0" y="107"/>
                  </a:lnTo>
                  <a:lnTo>
                    <a:pt x="30" y="107"/>
                  </a:lnTo>
                  <a:lnTo>
                    <a:pt x="30" y="76"/>
                  </a:lnTo>
                  <a:lnTo>
                    <a:pt x="30" y="61"/>
                  </a:lnTo>
                  <a:lnTo>
                    <a:pt x="45"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16" name="Freeform 497"/>
            <p:cNvSpPr>
              <a:spLocks/>
            </p:cNvSpPr>
            <p:nvPr/>
          </p:nvSpPr>
          <p:spPr bwMode="auto">
            <a:xfrm>
              <a:off x="7060" y="1325"/>
              <a:ext cx="26" cy="18"/>
            </a:xfrm>
            <a:custGeom>
              <a:avLst/>
              <a:gdLst>
                <a:gd name="T0" fmla="*/ 1 w 61"/>
                <a:gd name="T1" fmla="*/ 1 h 47"/>
                <a:gd name="T2" fmla="*/ 2 w 61"/>
                <a:gd name="T3" fmla="*/ 1 h 47"/>
                <a:gd name="T4" fmla="*/ 1 w 61"/>
                <a:gd name="T5" fmla="*/ 1 h 47"/>
                <a:gd name="T6" fmla="*/ 0 w 61"/>
                <a:gd name="T7" fmla="*/ 1 h 47"/>
                <a:gd name="T8" fmla="*/ 0 w 61"/>
                <a:gd name="T9" fmla="*/ 0 h 47"/>
                <a:gd name="T10" fmla="*/ 1 w 61"/>
                <a:gd name="T11" fmla="*/ 0 h 47"/>
                <a:gd name="T12" fmla="*/ 1 w 61"/>
                <a:gd name="T13" fmla="*/ 0 h 47"/>
                <a:gd name="T14" fmla="*/ 2 w 61"/>
                <a:gd name="T15" fmla="*/ 0 h 47"/>
                <a:gd name="T16" fmla="*/ 2 w 61"/>
                <a:gd name="T17" fmla="*/ 1 h 47"/>
                <a:gd name="T18" fmla="*/ 1 w 61"/>
                <a:gd name="T19" fmla="*/ 1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47">
                  <a:moveTo>
                    <a:pt x="45" y="46"/>
                  </a:moveTo>
                  <a:lnTo>
                    <a:pt x="60" y="46"/>
                  </a:lnTo>
                  <a:lnTo>
                    <a:pt x="30" y="46"/>
                  </a:lnTo>
                  <a:lnTo>
                    <a:pt x="0" y="31"/>
                  </a:lnTo>
                  <a:lnTo>
                    <a:pt x="15" y="15"/>
                  </a:lnTo>
                  <a:lnTo>
                    <a:pt x="30" y="15"/>
                  </a:lnTo>
                  <a:lnTo>
                    <a:pt x="45" y="0"/>
                  </a:lnTo>
                  <a:lnTo>
                    <a:pt x="60" y="15"/>
                  </a:lnTo>
                  <a:lnTo>
                    <a:pt x="60" y="31"/>
                  </a:lnTo>
                  <a:lnTo>
                    <a:pt x="45" y="4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17" name="Freeform 498"/>
            <p:cNvSpPr>
              <a:spLocks/>
            </p:cNvSpPr>
            <p:nvPr/>
          </p:nvSpPr>
          <p:spPr bwMode="auto">
            <a:xfrm>
              <a:off x="7066" y="1312"/>
              <a:ext cx="26" cy="19"/>
            </a:xfrm>
            <a:custGeom>
              <a:avLst/>
              <a:gdLst>
                <a:gd name="T0" fmla="*/ 0 w 60"/>
                <a:gd name="T1" fmla="*/ 1 h 48"/>
                <a:gd name="T2" fmla="*/ 0 w 60"/>
                <a:gd name="T3" fmla="*/ 1 h 48"/>
                <a:gd name="T4" fmla="*/ 1 w 60"/>
                <a:gd name="T5" fmla="*/ 1 h 48"/>
                <a:gd name="T6" fmla="*/ 1 w 60"/>
                <a:gd name="T7" fmla="*/ 1 h 48"/>
                <a:gd name="T8" fmla="*/ 2 w 60"/>
                <a:gd name="T9" fmla="*/ 0 h 48"/>
                <a:gd name="T10" fmla="*/ 2 w 60"/>
                <a:gd name="T11" fmla="*/ 0 h 48"/>
                <a:gd name="T12" fmla="*/ 1 w 60"/>
                <a:gd name="T13" fmla="*/ 0 h 48"/>
                <a:gd name="T14" fmla="*/ 0 w 60"/>
                <a:gd name="T15" fmla="*/ 0 h 48"/>
                <a:gd name="T16" fmla="*/ 0 w 60"/>
                <a:gd name="T17" fmla="*/ 1 h 48"/>
                <a:gd name="T18" fmla="*/ 0 w 60"/>
                <a:gd name="T19" fmla="*/ 1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48">
                  <a:moveTo>
                    <a:pt x="0" y="47"/>
                  </a:moveTo>
                  <a:lnTo>
                    <a:pt x="15" y="47"/>
                  </a:lnTo>
                  <a:lnTo>
                    <a:pt x="30" y="31"/>
                  </a:lnTo>
                  <a:lnTo>
                    <a:pt x="44" y="47"/>
                  </a:lnTo>
                  <a:lnTo>
                    <a:pt x="59" y="16"/>
                  </a:lnTo>
                  <a:lnTo>
                    <a:pt x="59" y="0"/>
                  </a:lnTo>
                  <a:lnTo>
                    <a:pt x="30" y="0"/>
                  </a:lnTo>
                  <a:lnTo>
                    <a:pt x="15" y="0"/>
                  </a:lnTo>
                  <a:lnTo>
                    <a:pt x="0" y="31"/>
                  </a:lnTo>
                  <a:lnTo>
                    <a:pt x="0" y="47"/>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18" name="Freeform 499"/>
            <p:cNvSpPr>
              <a:spLocks/>
            </p:cNvSpPr>
            <p:nvPr/>
          </p:nvSpPr>
          <p:spPr bwMode="auto">
            <a:xfrm>
              <a:off x="7003" y="1260"/>
              <a:ext cx="50" cy="83"/>
            </a:xfrm>
            <a:custGeom>
              <a:avLst/>
              <a:gdLst>
                <a:gd name="T0" fmla="*/ 1 w 121"/>
                <a:gd name="T1" fmla="*/ 0 h 217"/>
                <a:gd name="T2" fmla="*/ 0 w 121"/>
                <a:gd name="T3" fmla="*/ 0 h 217"/>
                <a:gd name="T4" fmla="*/ 0 w 121"/>
                <a:gd name="T5" fmla="*/ 0 h 217"/>
                <a:gd name="T6" fmla="*/ 0 w 121"/>
                <a:gd name="T7" fmla="*/ 1 h 217"/>
                <a:gd name="T8" fmla="*/ 0 w 121"/>
                <a:gd name="T9" fmla="*/ 2 h 217"/>
                <a:gd name="T10" fmla="*/ 0 w 121"/>
                <a:gd name="T11" fmla="*/ 2 h 217"/>
                <a:gd name="T12" fmla="*/ 0 w 121"/>
                <a:gd name="T13" fmla="*/ 2 h 217"/>
                <a:gd name="T14" fmla="*/ 1 w 121"/>
                <a:gd name="T15" fmla="*/ 2 h 217"/>
                <a:gd name="T16" fmla="*/ 1 w 121"/>
                <a:gd name="T17" fmla="*/ 2 h 217"/>
                <a:gd name="T18" fmla="*/ 1 w 121"/>
                <a:gd name="T19" fmla="*/ 3 h 217"/>
                <a:gd name="T20" fmla="*/ 1 w 121"/>
                <a:gd name="T21" fmla="*/ 3 h 217"/>
                <a:gd name="T22" fmla="*/ 1 w 121"/>
                <a:gd name="T23" fmla="*/ 3 h 217"/>
                <a:gd name="T24" fmla="*/ 0 w 121"/>
                <a:gd name="T25" fmla="*/ 4 h 217"/>
                <a:gd name="T26" fmla="*/ 1 w 121"/>
                <a:gd name="T27" fmla="*/ 4 h 217"/>
                <a:gd name="T28" fmla="*/ 1 w 121"/>
                <a:gd name="T29" fmla="*/ 4 h 217"/>
                <a:gd name="T30" fmla="*/ 1 w 121"/>
                <a:gd name="T31" fmla="*/ 4 h 217"/>
                <a:gd name="T32" fmla="*/ 0 w 121"/>
                <a:gd name="T33" fmla="*/ 5 h 217"/>
                <a:gd name="T34" fmla="*/ 0 w 121"/>
                <a:gd name="T35" fmla="*/ 5 h 217"/>
                <a:gd name="T36" fmla="*/ 1 w 121"/>
                <a:gd name="T37" fmla="*/ 4 h 217"/>
                <a:gd name="T38" fmla="*/ 2 w 121"/>
                <a:gd name="T39" fmla="*/ 4 h 217"/>
                <a:gd name="T40" fmla="*/ 3 w 121"/>
                <a:gd name="T41" fmla="*/ 4 h 217"/>
                <a:gd name="T42" fmla="*/ 4 w 121"/>
                <a:gd name="T43" fmla="*/ 4 h 217"/>
                <a:gd name="T44" fmla="*/ 3 w 121"/>
                <a:gd name="T45" fmla="*/ 4 h 217"/>
                <a:gd name="T46" fmla="*/ 4 w 121"/>
                <a:gd name="T47" fmla="*/ 4 h 217"/>
                <a:gd name="T48" fmla="*/ 4 w 121"/>
                <a:gd name="T49" fmla="*/ 3 h 217"/>
                <a:gd name="T50" fmla="*/ 4 w 121"/>
                <a:gd name="T51" fmla="*/ 3 h 217"/>
                <a:gd name="T52" fmla="*/ 3 w 121"/>
                <a:gd name="T53" fmla="*/ 3 h 217"/>
                <a:gd name="T54" fmla="*/ 2 w 121"/>
                <a:gd name="T55" fmla="*/ 1 h 217"/>
                <a:gd name="T56" fmla="*/ 1 w 121"/>
                <a:gd name="T57" fmla="*/ 1 h 217"/>
                <a:gd name="T58" fmla="*/ 2 w 121"/>
                <a:gd name="T59" fmla="*/ 1 h 217"/>
                <a:gd name="T60" fmla="*/ 1 w 121"/>
                <a:gd name="T61" fmla="*/ 1 h 217"/>
                <a:gd name="T62" fmla="*/ 1 w 121"/>
                <a:gd name="T63" fmla="*/ 0 h 2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1" h="217">
                  <a:moveTo>
                    <a:pt x="45" y="0"/>
                  </a:moveTo>
                  <a:lnTo>
                    <a:pt x="15" y="0"/>
                  </a:lnTo>
                  <a:lnTo>
                    <a:pt x="0" y="15"/>
                  </a:lnTo>
                  <a:lnTo>
                    <a:pt x="15" y="62"/>
                  </a:lnTo>
                  <a:lnTo>
                    <a:pt x="15" y="77"/>
                  </a:lnTo>
                  <a:lnTo>
                    <a:pt x="15" y="93"/>
                  </a:lnTo>
                  <a:lnTo>
                    <a:pt x="15" y="108"/>
                  </a:lnTo>
                  <a:lnTo>
                    <a:pt x="45" y="93"/>
                  </a:lnTo>
                  <a:lnTo>
                    <a:pt x="45" y="108"/>
                  </a:lnTo>
                  <a:lnTo>
                    <a:pt x="45" y="139"/>
                  </a:lnTo>
                  <a:lnTo>
                    <a:pt x="30" y="139"/>
                  </a:lnTo>
                  <a:lnTo>
                    <a:pt x="30" y="154"/>
                  </a:lnTo>
                  <a:lnTo>
                    <a:pt x="15" y="170"/>
                  </a:lnTo>
                  <a:lnTo>
                    <a:pt x="30" y="170"/>
                  </a:lnTo>
                  <a:lnTo>
                    <a:pt x="45" y="185"/>
                  </a:lnTo>
                  <a:lnTo>
                    <a:pt x="30" y="185"/>
                  </a:lnTo>
                  <a:lnTo>
                    <a:pt x="0" y="216"/>
                  </a:lnTo>
                  <a:lnTo>
                    <a:pt x="15" y="216"/>
                  </a:lnTo>
                  <a:lnTo>
                    <a:pt x="45" y="201"/>
                  </a:lnTo>
                  <a:lnTo>
                    <a:pt x="60" y="201"/>
                  </a:lnTo>
                  <a:lnTo>
                    <a:pt x="105" y="201"/>
                  </a:lnTo>
                  <a:lnTo>
                    <a:pt x="120" y="185"/>
                  </a:lnTo>
                  <a:lnTo>
                    <a:pt x="105" y="185"/>
                  </a:lnTo>
                  <a:lnTo>
                    <a:pt x="120" y="170"/>
                  </a:lnTo>
                  <a:lnTo>
                    <a:pt x="120" y="154"/>
                  </a:lnTo>
                  <a:lnTo>
                    <a:pt x="120" y="139"/>
                  </a:lnTo>
                  <a:lnTo>
                    <a:pt x="105" y="139"/>
                  </a:lnTo>
                  <a:lnTo>
                    <a:pt x="60" y="62"/>
                  </a:lnTo>
                  <a:lnTo>
                    <a:pt x="45" y="62"/>
                  </a:lnTo>
                  <a:lnTo>
                    <a:pt x="60" y="31"/>
                  </a:lnTo>
                  <a:lnTo>
                    <a:pt x="30" y="31"/>
                  </a:lnTo>
                  <a:lnTo>
                    <a:pt x="4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19" name="Freeform 500"/>
            <p:cNvSpPr>
              <a:spLocks/>
            </p:cNvSpPr>
            <p:nvPr/>
          </p:nvSpPr>
          <p:spPr bwMode="auto">
            <a:xfrm>
              <a:off x="6989" y="1296"/>
              <a:ext cx="14" cy="11"/>
            </a:xfrm>
            <a:custGeom>
              <a:avLst/>
              <a:gdLst>
                <a:gd name="T0" fmla="*/ 0 w 31"/>
                <a:gd name="T1" fmla="*/ 0 h 32"/>
                <a:gd name="T2" fmla="*/ 0 w 31"/>
                <a:gd name="T3" fmla="*/ 0 h 32"/>
                <a:gd name="T4" fmla="*/ 0 w 31"/>
                <a:gd name="T5" fmla="*/ 0 h 32"/>
                <a:gd name="T6" fmla="*/ 1 w 31"/>
                <a:gd name="T7" fmla="*/ 0 h 32"/>
                <a:gd name="T8" fmla="*/ 1 w 31"/>
                <a:gd name="T9" fmla="*/ 0 h 32"/>
                <a:gd name="T10" fmla="*/ 1 w 31"/>
                <a:gd name="T11" fmla="*/ 0 h 32"/>
                <a:gd name="T12" fmla="*/ 0 w 31"/>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2">
                  <a:moveTo>
                    <a:pt x="15" y="0"/>
                  </a:moveTo>
                  <a:lnTo>
                    <a:pt x="0" y="16"/>
                  </a:lnTo>
                  <a:lnTo>
                    <a:pt x="15" y="31"/>
                  </a:lnTo>
                  <a:lnTo>
                    <a:pt x="30" y="31"/>
                  </a:lnTo>
                  <a:lnTo>
                    <a:pt x="30" y="16"/>
                  </a:lnTo>
                  <a:lnTo>
                    <a:pt x="30" y="0"/>
                  </a:lnTo>
                  <a:lnTo>
                    <a:pt x="1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20" name="Freeform 501"/>
            <p:cNvSpPr>
              <a:spLocks/>
            </p:cNvSpPr>
            <p:nvPr/>
          </p:nvSpPr>
          <p:spPr bwMode="auto">
            <a:xfrm>
              <a:off x="6995" y="1260"/>
              <a:ext cx="9" cy="7"/>
            </a:xfrm>
            <a:custGeom>
              <a:avLst/>
              <a:gdLst>
                <a:gd name="T0" fmla="*/ 0 w 18"/>
                <a:gd name="T1" fmla="*/ 0 h 17"/>
                <a:gd name="T2" fmla="*/ 2 w 18"/>
                <a:gd name="T3" fmla="*/ 0 h 17"/>
                <a:gd name="T4" fmla="*/ 2 w 18"/>
                <a:gd name="T5" fmla="*/ 0 h 17"/>
                <a:gd name="T6" fmla="*/ 0 w 18"/>
                <a:gd name="T7" fmla="*/ 0 h 17"/>
                <a:gd name="T8" fmla="*/ 0 w 18"/>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7">
                  <a:moveTo>
                    <a:pt x="0" y="16"/>
                  </a:moveTo>
                  <a:lnTo>
                    <a:pt x="17" y="16"/>
                  </a:lnTo>
                  <a:lnTo>
                    <a:pt x="17" y="0"/>
                  </a:lnTo>
                  <a:lnTo>
                    <a:pt x="0" y="0"/>
                  </a:lnTo>
                  <a:lnTo>
                    <a:pt x="0"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21" name="Freeform 502"/>
            <p:cNvSpPr>
              <a:spLocks/>
            </p:cNvSpPr>
            <p:nvPr/>
          </p:nvSpPr>
          <p:spPr bwMode="auto">
            <a:xfrm>
              <a:off x="6969" y="1296"/>
              <a:ext cx="34" cy="35"/>
            </a:xfrm>
            <a:custGeom>
              <a:avLst/>
              <a:gdLst>
                <a:gd name="T0" fmla="*/ 3 w 77"/>
                <a:gd name="T1" fmla="*/ 0 h 94"/>
                <a:gd name="T2" fmla="*/ 2 w 77"/>
                <a:gd name="T3" fmla="*/ 0 h 94"/>
                <a:gd name="T4" fmla="*/ 2 w 77"/>
                <a:gd name="T5" fmla="*/ 0 h 94"/>
                <a:gd name="T6" fmla="*/ 2 w 77"/>
                <a:gd name="T7" fmla="*/ 0 h 94"/>
                <a:gd name="T8" fmla="*/ 2 w 77"/>
                <a:gd name="T9" fmla="*/ 0 h 94"/>
                <a:gd name="T10" fmla="*/ 1 w 77"/>
                <a:gd name="T11" fmla="*/ 0 h 94"/>
                <a:gd name="T12" fmla="*/ 0 w 77"/>
                <a:gd name="T13" fmla="*/ 0 h 94"/>
                <a:gd name="T14" fmla="*/ 0 w 77"/>
                <a:gd name="T15" fmla="*/ 1 h 94"/>
                <a:gd name="T16" fmla="*/ 0 w 77"/>
                <a:gd name="T17" fmla="*/ 1 h 94"/>
                <a:gd name="T18" fmla="*/ 0 w 77"/>
                <a:gd name="T19" fmla="*/ 1 h 94"/>
                <a:gd name="T20" fmla="*/ 0 w 77"/>
                <a:gd name="T21" fmla="*/ 2 h 94"/>
                <a:gd name="T22" fmla="*/ 1 w 77"/>
                <a:gd name="T23" fmla="*/ 2 h 94"/>
                <a:gd name="T24" fmla="*/ 2 w 77"/>
                <a:gd name="T25" fmla="*/ 1 h 94"/>
                <a:gd name="T26" fmla="*/ 3 w 77"/>
                <a:gd name="T27" fmla="*/ 1 h 94"/>
                <a:gd name="T28" fmla="*/ 3 w 77"/>
                <a:gd name="T29" fmla="*/ 0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7" h="94">
                  <a:moveTo>
                    <a:pt x="76" y="31"/>
                  </a:moveTo>
                  <a:lnTo>
                    <a:pt x="61" y="31"/>
                  </a:lnTo>
                  <a:lnTo>
                    <a:pt x="46" y="16"/>
                  </a:lnTo>
                  <a:lnTo>
                    <a:pt x="61" y="0"/>
                  </a:lnTo>
                  <a:lnTo>
                    <a:pt x="46" y="0"/>
                  </a:lnTo>
                  <a:lnTo>
                    <a:pt x="30" y="16"/>
                  </a:lnTo>
                  <a:lnTo>
                    <a:pt x="15" y="16"/>
                  </a:lnTo>
                  <a:lnTo>
                    <a:pt x="15" y="47"/>
                  </a:lnTo>
                  <a:lnTo>
                    <a:pt x="15" y="62"/>
                  </a:lnTo>
                  <a:lnTo>
                    <a:pt x="0" y="78"/>
                  </a:lnTo>
                  <a:lnTo>
                    <a:pt x="15" y="93"/>
                  </a:lnTo>
                  <a:lnTo>
                    <a:pt x="30" y="93"/>
                  </a:lnTo>
                  <a:lnTo>
                    <a:pt x="61" y="78"/>
                  </a:lnTo>
                  <a:lnTo>
                    <a:pt x="76" y="47"/>
                  </a:lnTo>
                  <a:lnTo>
                    <a:pt x="76"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22" name="Freeform 503"/>
            <p:cNvSpPr>
              <a:spLocks/>
            </p:cNvSpPr>
            <p:nvPr/>
          </p:nvSpPr>
          <p:spPr bwMode="auto">
            <a:xfrm>
              <a:off x="7105" y="1720"/>
              <a:ext cx="46" cy="41"/>
            </a:xfrm>
            <a:custGeom>
              <a:avLst/>
              <a:gdLst>
                <a:gd name="T0" fmla="*/ 2 w 105"/>
                <a:gd name="T1" fmla="*/ 2 h 109"/>
                <a:gd name="T2" fmla="*/ 2 w 105"/>
                <a:gd name="T3" fmla="*/ 2 h 109"/>
                <a:gd name="T4" fmla="*/ 2 w 105"/>
                <a:gd name="T5" fmla="*/ 2 h 109"/>
                <a:gd name="T6" fmla="*/ 3 w 105"/>
                <a:gd name="T7" fmla="*/ 1 h 109"/>
                <a:gd name="T8" fmla="*/ 3 w 105"/>
                <a:gd name="T9" fmla="*/ 1 h 109"/>
                <a:gd name="T10" fmla="*/ 4 w 105"/>
                <a:gd name="T11" fmla="*/ 0 h 109"/>
                <a:gd name="T12" fmla="*/ 3 w 105"/>
                <a:gd name="T13" fmla="*/ 0 h 109"/>
                <a:gd name="T14" fmla="*/ 2 w 105"/>
                <a:gd name="T15" fmla="*/ 0 h 109"/>
                <a:gd name="T16" fmla="*/ 2 w 105"/>
                <a:gd name="T17" fmla="*/ 0 h 109"/>
                <a:gd name="T18" fmla="*/ 0 w 105"/>
                <a:gd name="T19" fmla="*/ 0 h 109"/>
                <a:gd name="T20" fmla="*/ 0 w 105"/>
                <a:gd name="T21" fmla="*/ 1 h 109"/>
                <a:gd name="T22" fmla="*/ 2 w 105"/>
                <a:gd name="T23" fmla="*/ 2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109">
                  <a:moveTo>
                    <a:pt x="45" y="108"/>
                  </a:moveTo>
                  <a:lnTo>
                    <a:pt x="59" y="93"/>
                  </a:lnTo>
                  <a:lnTo>
                    <a:pt x="59" y="77"/>
                  </a:lnTo>
                  <a:lnTo>
                    <a:pt x="89" y="62"/>
                  </a:lnTo>
                  <a:lnTo>
                    <a:pt x="89" y="31"/>
                  </a:lnTo>
                  <a:lnTo>
                    <a:pt x="104" y="15"/>
                  </a:lnTo>
                  <a:lnTo>
                    <a:pt x="74" y="0"/>
                  </a:lnTo>
                  <a:lnTo>
                    <a:pt x="45" y="0"/>
                  </a:lnTo>
                  <a:lnTo>
                    <a:pt x="45" y="15"/>
                  </a:lnTo>
                  <a:lnTo>
                    <a:pt x="15" y="15"/>
                  </a:lnTo>
                  <a:lnTo>
                    <a:pt x="0" y="46"/>
                  </a:lnTo>
                  <a:lnTo>
                    <a:pt x="45" y="108"/>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23" name="Freeform 504"/>
            <p:cNvSpPr>
              <a:spLocks/>
            </p:cNvSpPr>
            <p:nvPr/>
          </p:nvSpPr>
          <p:spPr bwMode="auto">
            <a:xfrm>
              <a:off x="7111" y="1720"/>
              <a:ext cx="14" cy="6"/>
            </a:xfrm>
            <a:custGeom>
              <a:avLst/>
              <a:gdLst>
                <a:gd name="T0" fmla="*/ 0 w 32"/>
                <a:gd name="T1" fmla="*/ 0 h 17"/>
                <a:gd name="T2" fmla="*/ 1 w 32"/>
                <a:gd name="T3" fmla="*/ 0 h 17"/>
                <a:gd name="T4" fmla="*/ 1 w 32"/>
                <a:gd name="T5" fmla="*/ 0 h 17"/>
                <a:gd name="T6" fmla="*/ 0 w 32"/>
                <a:gd name="T7" fmla="*/ 0 h 17"/>
                <a:gd name="T8" fmla="*/ 0 w 32"/>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7">
                  <a:moveTo>
                    <a:pt x="0" y="16"/>
                  </a:moveTo>
                  <a:lnTo>
                    <a:pt x="31" y="16"/>
                  </a:lnTo>
                  <a:lnTo>
                    <a:pt x="31" y="0"/>
                  </a:lnTo>
                  <a:lnTo>
                    <a:pt x="0" y="0"/>
                  </a:lnTo>
                  <a:lnTo>
                    <a:pt x="0"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24" name="Freeform 505"/>
            <p:cNvSpPr>
              <a:spLocks/>
            </p:cNvSpPr>
            <p:nvPr/>
          </p:nvSpPr>
          <p:spPr bwMode="auto">
            <a:xfrm>
              <a:off x="7060" y="1633"/>
              <a:ext cx="91" cy="69"/>
            </a:xfrm>
            <a:custGeom>
              <a:avLst/>
              <a:gdLst>
                <a:gd name="T0" fmla="*/ 4 w 210"/>
                <a:gd name="T1" fmla="*/ 4 h 185"/>
                <a:gd name="T2" fmla="*/ 4 w 210"/>
                <a:gd name="T3" fmla="*/ 3 h 185"/>
                <a:gd name="T4" fmla="*/ 5 w 210"/>
                <a:gd name="T5" fmla="*/ 3 h 185"/>
                <a:gd name="T6" fmla="*/ 5 w 210"/>
                <a:gd name="T7" fmla="*/ 3 h 185"/>
                <a:gd name="T8" fmla="*/ 7 w 210"/>
                <a:gd name="T9" fmla="*/ 2 h 185"/>
                <a:gd name="T10" fmla="*/ 7 w 210"/>
                <a:gd name="T11" fmla="*/ 1 h 185"/>
                <a:gd name="T12" fmla="*/ 7 w 210"/>
                <a:gd name="T13" fmla="*/ 0 h 185"/>
                <a:gd name="T14" fmla="*/ 7 w 210"/>
                <a:gd name="T15" fmla="*/ 0 h 185"/>
                <a:gd name="T16" fmla="*/ 5 w 210"/>
                <a:gd name="T17" fmla="*/ 0 h 185"/>
                <a:gd name="T18" fmla="*/ 4 w 210"/>
                <a:gd name="T19" fmla="*/ 0 h 185"/>
                <a:gd name="T20" fmla="*/ 1 w 210"/>
                <a:gd name="T21" fmla="*/ 0 h 185"/>
                <a:gd name="T22" fmla="*/ 0 w 210"/>
                <a:gd name="T23" fmla="*/ 0 h 185"/>
                <a:gd name="T24" fmla="*/ 0 w 210"/>
                <a:gd name="T25" fmla="*/ 1 h 185"/>
                <a:gd name="T26" fmla="*/ 0 w 210"/>
                <a:gd name="T27" fmla="*/ 2 h 185"/>
                <a:gd name="T28" fmla="*/ 0 w 210"/>
                <a:gd name="T29" fmla="*/ 3 h 185"/>
                <a:gd name="T30" fmla="*/ 1 w 210"/>
                <a:gd name="T31" fmla="*/ 3 h 185"/>
                <a:gd name="T32" fmla="*/ 2 w 210"/>
                <a:gd name="T33" fmla="*/ 4 h 185"/>
                <a:gd name="T34" fmla="*/ 3 w 210"/>
                <a:gd name="T35" fmla="*/ 4 h 185"/>
                <a:gd name="T36" fmla="*/ 4 w 210"/>
                <a:gd name="T37" fmla="*/ 4 h 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0" h="185">
                  <a:moveTo>
                    <a:pt x="105" y="184"/>
                  </a:moveTo>
                  <a:lnTo>
                    <a:pt x="105" y="153"/>
                  </a:lnTo>
                  <a:lnTo>
                    <a:pt x="134" y="138"/>
                  </a:lnTo>
                  <a:lnTo>
                    <a:pt x="149" y="138"/>
                  </a:lnTo>
                  <a:lnTo>
                    <a:pt x="179" y="92"/>
                  </a:lnTo>
                  <a:lnTo>
                    <a:pt x="209" y="46"/>
                  </a:lnTo>
                  <a:lnTo>
                    <a:pt x="209" y="15"/>
                  </a:lnTo>
                  <a:lnTo>
                    <a:pt x="179" y="0"/>
                  </a:lnTo>
                  <a:lnTo>
                    <a:pt x="134" y="0"/>
                  </a:lnTo>
                  <a:lnTo>
                    <a:pt x="105" y="15"/>
                  </a:lnTo>
                  <a:lnTo>
                    <a:pt x="30" y="0"/>
                  </a:lnTo>
                  <a:lnTo>
                    <a:pt x="15" y="31"/>
                  </a:lnTo>
                  <a:lnTo>
                    <a:pt x="15" y="61"/>
                  </a:lnTo>
                  <a:lnTo>
                    <a:pt x="0" y="92"/>
                  </a:lnTo>
                  <a:lnTo>
                    <a:pt x="0" y="138"/>
                  </a:lnTo>
                  <a:lnTo>
                    <a:pt x="30" y="138"/>
                  </a:lnTo>
                  <a:lnTo>
                    <a:pt x="45" y="184"/>
                  </a:lnTo>
                  <a:lnTo>
                    <a:pt x="75" y="184"/>
                  </a:lnTo>
                  <a:lnTo>
                    <a:pt x="105" y="184"/>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25" name="Freeform 506"/>
            <p:cNvSpPr>
              <a:spLocks/>
            </p:cNvSpPr>
            <p:nvPr/>
          </p:nvSpPr>
          <p:spPr bwMode="auto">
            <a:xfrm>
              <a:off x="7047" y="1644"/>
              <a:ext cx="20" cy="42"/>
            </a:xfrm>
            <a:custGeom>
              <a:avLst/>
              <a:gdLst>
                <a:gd name="T0" fmla="*/ 1 w 46"/>
                <a:gd name="T1" fmla="*/ 2 h 108"/>
                <a:gd name="T2" fmla="*/ 1 w 46"/>
                <a:gd name="T3" fmla="*/ 2 h 108"/>
                <a:gd name="T4" fmla="*/ 2 w 46"/>
                <a:gd name="T5" fmla="*/ 1 h 108"/>
                <a:gd name="T6" fmla="*/ 2 w 46"/>
                <a:gd name="T7" fmla="*/ 0 h 108"/>
                <a:gd name="T8" fmla="*/ 0 w 46"/>
                <a:gd name="T9" fmla="*/ 0 h 108"/>
                <a:gd name="T10" fmla="*/ 0 w 46"/>
                <a:gd name="T11" fmla="*/ 0 h 108"/>
                <a:gd name="T12" fmla="*/ 0 w 46"/>
                <a:gd name="T13" fmla="*/ 1 h 108"/>
                <a:gd name="T14" fmla="*/ 0 w 46"/>
                <a:gd name="T15" fmla="*/ 2 h 108"/>
                <a:gd name="T16" fmla="*/ 1 w 46"/>
                <a:gd name="T17" fmla="*/ 2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108">
                  <a:moveTo>
                    <a:pt x="30" y="107"/>
                  </a:moveTo>
                  <a:lnTo>
                    <a:pt x="30" y="61"/>
                  </a:lnTo>
                  <a:lnTo>
                    <a:pt x="45" y="31"/>
                  </a:lnTo>
                  <a:lnTo>
                    <a:pt x="45" y="0"/>
                  </a:lnTo>
                  <a:lnTo>
                    <a:pt x="15" y="0"/>
                  </a:lnTo>
                  <a:lnTo>
                    <a:pt x="15" y="15"/>
                  </a:lnTo>
                  <a:lnTo>
                    <a:pt x="0" y="31"/>
                  </a:lnTo>
                  <a:lnTo>
                    <a:pt x="15" y="107"/>
                  </a:lnTo>
                  <a:lnTo>
                    <a:pt x="30" y="107"/>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26" name="Freeform 507"/>
            <p:cNvSpPr>
              <a:spLocks/>
            </p:cNvSpPr>
            <p:nvPr/>
          </p:nvSpPr>
          <p:spPr bwMode="auto">
            <a:xfrm>
              <a:off x="7040" y="1650"/>
              <a:ext cx="13" cy="36"/>
            </a:xfrm>
            <a:custGeom>
              <a:avLst/>
              <a:gdLst>
                <a:gd name="T0" fmla="*/ 1 w 32"/>
                <a:gd name="T1" fmla="*/ 2 h 93"/>
                <a:gd name="T2" fmla="*/ 0 w 32"/>
                <a:gd name="T3" fmla="*/ 0 h 93"/>
                <a:gd name="T4" fmla="*/ 0 w 32"/>
                <a:gd name="T5" fmla="*/ 0 h 93"/>
                <a:gd name="T6" fmla="*/ 0 w 32"/>
                <a:gd name="T7" fmla="*/ 2 h 93"/>
                <a:gd name="T8" fmla="*/ 1 w 32"/>
                <a:gd name="T9" fmla="*/ 2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93">
                  <a:moveTo>
                    <a:pt x="31" y="92"/>
                  </a:moveTo>
                  <a:lnTo>
                    <a:pt x="16" y="15"/>
                  </a:lnTo>
                  <a:lnTo>
                    <a:pt x="0" y="0"/>
                  </a:lnTo>
                  <a:lnTo>
                    <a:pt x="16" y="92"/>
                  </a:lnTo>
                  <a:lnTo>
                    <a:pt x="31" y="92"/>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27" name="Freeform 508"/>
            <p:cNvSpPr>
              <a:spLocks/>
            </p:cNvSpPr>
            <p:nvPr/>
          </p:nvSpPr>
          <p:spPr bwMode="auto">
            <a:xfrm>
              <a:off x="7015" y="1650"/>
              <a:ext cx="32" cy="47"/>
            </a:xfrm>
            <a:custGeom>
              <a:avLst/>
              <a:gdLst>
                <a:gd name="T0" fmla="*/ 3 w 75"/>
                <a:gd name="T1" fmla="*/ 2 h 124"/>
                <a:gd name="T2" fmla="*/ 2 w 75"/>
                <a:gd name="T3" fmla="*/ 0 h 124"/>
                <a:gd name="T4" fmla="*/ 0 w 75"/>
                <a:gd name="T5" fmla="*/ 0 h 124"/>
                <a:gd name="T6" fmla="*/ 0 w 75"/>
                <a:gd name="T7" fmla="*/ 1 h 124"/>
                <a:gd name="T8" fmla="*/ 0 w 75"/>
                <a:gd name="T9" fmla="*/ 2 h 124"/>
                <a:gd name="T10" fmla="*/ 0 w 75"/>
                <a:gd name="T11" fmla="*/ 3 h 124"/>
                <a:gd name="T12" fmla="*/ 1 w 75"/>
                <a:gd name="T13" fmla="*/ 3 h 124"/>
                <a:gd name="T14" fmla="*/ 3 w 75"/>
                <a:gd name="T15" fmla="*/ 2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5" h="124">
                  <a:moveTo>
                    <a:pt x="74" y="92"/>
                  </a:moveTo>
                  <a:lnTo>
                    <a:pt x="59" y="0"/>
                  </a:lnTo>
                  <a:lnTo>
                    <a:pt x="0" y="15"/>
                  </a:lnTo>
                  <a:lnTo>
                    <a:pt x="0" y="46"/>
                  </a:lnTo>
                  <a:lnTo>
                    <a:pt x="0" y="92"/>
                  </a:lnTo>
                  <a:lnTo>
                    <a:pt x="0" y="123"/>
                  </a:lnTo>
                  <a:lnTo>
                    <a:pt x="30" y="123"/>
                  </a:lnTo>
                  <a:lnTo>
                    <a:pt x="74" y="92"/>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28" name="Freeform 509"/>
            <p:cNvSpPr>
              <a:spLocks/>
            </p:cNvSpPr>
            <p:nvPr/>
          </p:nvSpPr>
          <p:spPr bwMode="auto">
            <a:xfrm>
              <a:off x="7040" y="1563"/>
              <a:ext cx="111" cy="82"/>
            </a:xfrm>
            <a:custGeom>
              <a:avLst/>
              <a:gdLst>
                <a:gd name="T0" fmla="*/ 8 w 255"/>
                <a:gd name="T1" fmla="*/ 0 h 217"/>
                <a:gd name="T2" fmla="*/ 4 w 255"/>
                <a:gd name="T3" fmla="*/ 1 h 217"/>
                <a:gd name="T4" fmla="*/ 4 w 255"/>
                <a:gd name="T5" fmla="*/ 1 h 217"/>
                <a:gd name="T6" fmla="*/ 3 w 255"/>
                <a:gd name="T7" fmla="*/ 2 h 217"/>
                <a:gd name="T8" fmla="*/ 3 w 255"/>
                <a:gd name="T9" fmla="*/ 3 h 217"/>
                <a:gd name="T10" fmla="*/ 2 w 255"/>
                <a:gd name="T11" fmla="*/ 3 h 217"/>
                <a:gd name="T12" fmla="*/ 0 w 255"/>
                <a:gd name="T13" fmla="*/ 3 h 217"/>
                <a:gd name="T14" fmla="*/ 0 w 255"/>
                <a:gd name="T15" fmla="*/ 4 h 217"/>
                <a:gd name="T16" fmla="*/ 1 w 255"/>
                <a:gd name="T17" fmla="*/ 5 h 217"/>
                <a:gd name="T18" fmla="*/ 2 w 255"/>
                <a:gd name="T19" fmla="*/ 5 h 217"/>
                <a:gd name="T20" fmla="*/ 3 w 255"/>
                <a:gd name="T21" fmla="*/ 4 h 217"/>
                <a:gd name="T22" fmla="*/ 5 w 255"/>
                <a:gd name="T23" fmla="*/ 4 h 217"/>
                <a:gd name="T24" fmla="*/ 7 w 255"/>
                <a:gd name="T25" fmla="*/ 4 h 217"/>
                <a:gd name="T26" fmla="*/ 8 w 255"/>
                <a:gd name="T27" fmla="*/ 4 h 217"/>
                <a:gd name="T28" fmla="*/ 9 w 255"/>
                <a:gd name="T29" fmla="*/ 4 h 217"/>
                <a:gd name="T30" fmla="*/ 9 w 255"/>
                <a:gd name="T31" fmla="*/ 3 h 217"/>
                <a:gd name="T32" fmla="*/ 9 w 255"/>
                <a:gd name="T33" fmla="*/ 3 h 217"/>
                <a:gd name="T34" fmla="*/ 9 w 255"/>
                <a:gd name="T35" fmla="*/ 1 h 217"/>
                <a:gd name="T36" fmla="*/ 9 w 255"/>
                <a:gd name="T37" fmla="*/ 1 h 217"/>
                <a:gd name="T38" fmla="*/ 9 w 255"/>
                <a:gd name="T39" fmla="*/ 0 h 217"/>
                <a:gd name="T40" fmla="*/ 8 w 255"/>
                <a:gd name="T41" fmla="*/ 0 h 2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5" h="217">
                  <a:moveTo>
                    <a:pt x="224" y="0"/>
                  </a:moveTo>
                  <a:lnTo>
                    <a:pt x="120" y="46"/>
                  </a:lnTo>
                  <a:lnTo>
                    <a:pt x="105" y="62"/>
                  </a:lnTo>
                  <a:lnTo>
                    <a:pt x="75" y="77"/>
                  </a:lnTo>
                  <a:lnTo>
                    <a:pt x="75" y="139"/>
                  </a:lnTo>
                  <a:lnTo>
                    <a:pt x="60" y="154"/>
                  </a:lnTo>
                  <a:lnTo>
                    <a:pt x="0" y="154"/>
                  </a:lnTo>
                  <a:lnTo>
                    <a:pt x="15" y="201"/>
                  </a:lnTo>
                  <a:lnTo>
                    <a:pt x="30" y="216"/>
                  </a:lnTo>
                  <a:lnTo>
                    <a:pt x="60" y="216"/>
                  </a:lnTo>
                  <a:lnTo>
                    <a:pt x="75" y="185"/>
                  </a:lnTo>
                  <a:lnTo>
                    <a:pt x="149" y="201"/>
                  </a:lnTo>
                  <a:lnTo>
                    <a:pt x="179" y="185"/>
                  </a:lnTo>
                  <a:lnTo>
                    <a:pt x="224" y="185"/>
                  </a:lnTo>
                  <a:lnTo>
                    <a:pt x="239" y="185"/>
                  </a:lnTo>
                  <a:lnTo>
                    <a:pt x="239" y="154"/>
                  </a:lnTo>
                  <a:lnTo>
                    <a:pt x="254" y="139"/>
                  </a:lnTo>
                  <a:lnTo>
                    <a:pt x="254" y="62"/>
                  </a:lnTo>
                  <a:lnTo>
                    <a:pt x="254" y="46"/>
                  </a:lnTo>
                  <a:lnTo>
                    <a:pt x="254" y="15"/>
                  </a:lnTo>
                  <a:lnTo>
                    <a:pt x="224"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29" name="Freeform 510"/>
            <p:cNvSpPr>
              <a:spLocks/>
            </p:cNvSpPr>
            <p:nvPr/>
          </p:nvSpPr>
          <p:spPr bwMode="auto">
            <a:xfrm>
              <a:off x="7136" y="1563"/>
              <a:ext cx="84" cy="117"/>
            </a:xfrm>
            <a:custGeom>
              <a:avLst/>
              <a:gdLst>
                <a:gd name="T0" fmla="*/ 7 w 194"/>
                <a:gd name="T1" fmla="*/ 2 h 309"/>
                <a:gd name="T2" fmla="*/ 1 w 194"/>
                <a:gd name="T3" fmla="*/ 0 h 309"/>
                <a:gd name="T4" fmla="*/ 1 w 194"/>
                <a:gd name="T5" fmla="*/ 0 h 309"/>
                <a:gd name="T6" fmla="*/ 1 w 194"/>
                <a:gd name="T7" fmla="*/ 1 h 309"/>
                <a:gd name="T8" fmla="*/ 1 w 194"/>
                <a:gd name="T9" fmla="*/ 1 h 309"/>
                <a:gd name="T10" fmla="*/ 1 w 194"/>
                <a:gd name="T11" fmla="*/ 3 h 309"/>
                <a:gd name="T12" fmla="*/ 0 w 194"/>
                <a:gd name="T13" fmla="*/ 3 h 309"/>
                <a:gd name="T14" fmla="*/ 0 w 194"/>
                <a:gd name="T15" fmla="*/ 4 h 309"/>
                <a:gd name="T16" fmla="*/ 0 w 194"/>
                <a:gd name="T17" fmla="*/ 4 h 309"/>
                <a:gd name="T18" fmla="*/ 1 w 194"/>
                <a:gd name="T19" fmla="*/ 4 h 309"/>
                <a:gd name="T20" fmla="*/ 1 w 194"/>
                <a:gd name="T21" fmla="*/ 5 h 309"/>
                <a:gd name="T22" fmla="*/ 0 w 194"/>
                <a:gd name="T23" fmla="*/ 6 h 309"/>
                <a:gd name="T24" fmla="*/ 1 w 194"/>
                <a:gd name="T25" fmla="*/ 6 h 309"/>
                <a:gd name="T26" fmla="*/ 5 w 194"/>
                <a:gd name="T27" fmla="*/ 6 h 309"/>
                <a:gd name="T28" fmla="*/ 6 w 194"/>
                <a:gd name="T29" fmla="*/ 5 h 309"/>
                <a:gd name="T30" fmla="*/ 6 w 194"/>
                <a:gd name="T31" fmla="*/ 5 h 309"/>
                <a:gd name="T32" fmla="*/ 5 w 194"/>
                <a:gd name="T33" fmla="*/ 5 h 309"/>
                <a:gd name="T34" fmla="*/ 6 w 194"/>
                <a:gd name="T35" fmla="*/ 4 h 309"/>
                <a:gd name="T36" fmla="*/ 6 w 194"/>
                <a:gd name="T37" fmla="*/ 3 h 309"/>
                <a:gd name="T38" fmla="*/ 6 w 194"/>
                <a:gd name="T39" fmla="*/ 3 h 309"/>
                <a:gd name="T40" fmla="*/ 7 w 194"/>
                <a:gd name="T41" fmla="*/ 3 h 309"/>
                <a:gd name="T42" fmla="*/ 7 w 194"/>
                <a:gd name="T43" fmla="*/ 2 h 3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4" h="309">
                  <a:moveTo>
                    <a:pt x="193" y="77"/>
                  </a:moveTo>
                  <a:lnTo>
                    <a:pt x="45" y="0"/>
                  </a:lnTo>
                  <a:lnTo>
                    <a:pt x="30" y="15"/>
                  </a:lnTo>
                  <a:lnTo>
                    <a:pt x="30" y="46"/>
                  </a:lnTo>
                  <a:lnTo>
                    <a:pt x="30" y="62"/>
                  </a:lnTo>
                  <a:lnTo>
                    <a:pt x="30" y="139"/>
                  </a:lnTo>
                  <a:lnTo>
                    <a:pt x="15" y="154"/>
                  </a:lnTo>
                  <a:lnTo>
                    <a:pt x="15" y="185"/>
                  </a:lnTo>
                  <a:lnTo>
                    <a:pt x="0" y="185"/>
                  </a:lnTo>
                  <a:lnTo>
                    <a:pt x="30" y="200"/>
                  </a:lnTo>
                  <a:lnTo>
                    <a:pt x="45" y="262"/>
                  </a:lnTo>
                  <a:lnTo>
                    <a:pt x="15" y="277"/>
                  </a:lnTo>
                  <a:lnTo>
                    <a:pt x="45" y="308"/>
                  </a:lnTo>
                  <a:lnTo>
                    <a:pt x="134" y="277"/>
                  </a:lnTo>
                  <a:lnTo>
                    <a:pt x="163" y="246"/>
                  </a:lnTo>
                  <a:lnTo>
                    <a:pt x="178" y="231"/>
                  </a:lnTo>
                  <a:lnTo>
                    <a:pt x="148" y="216"/>
                  </a:lnTo>
                  <a:lnTo>
                    <a:pt x="163" y="185"/>
                  </a:lnTo>
                  <a:lnTo>
                    <a:pt x="163" y="169"/>
                  </a:lnTo>
                  <a:lnTo>
                    <a:pt x="163" y="139"/>
                  </a:lnTo>
                  <a:lnTo>
                    <a:pt x="193" y="154"/>
                  </a:lnTo>
                  <a:lnTo>
                    <a:pt x="193" y="77"/>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30" name="Line 511"/>
            <p:cNvSpPr>
              <a:spLocks noChangeShapeType="1"/>
            </p:cNvSpPr>
            <p:nvPr/>
          </p:nvSpPr>
          <p:spPr bwMode="auto">
            <a:xfrm>
              <a:off x="7099" y="1726"/>
              <a:ext cx="0" cy="5"/>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31" name="Line 512"/>
            <p:cNvSpPr>
              <a:spLocks noChangeShapeType="1"/>
            </p:cNvSpPr>
            <p:nvPr/>
          </p:nvSpPr>
          <p:spPr bwMode="auto">
            <a:xfrm>
              <a:off x="7078" y="1341"/>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32" name="Freeform 513"/>
            <p:cNvSpPr>
              <a:spLocks/>
            </p:cNvSpPr>
            <p:nvPr/>
          </p:nvSpPr>
          <p:spPr bwMode="auto">
            <a:xfrm>
              <a:off x="7078" y="1301"/>
              <a:ext cx="58" cy="64"/>
            </a:xfrm>
            <a:custGeom>
              <a:avLst/>
              <a:gdLst>
                <a:gd name="T0" fmla="*/ 3 w 135"/>
                <a:gd name="T1" fmla="*/ 3 h 170"/>
                <a:gd name="T2" fmla="*/ 1 w 135"/>
                <a:gd name="T3" fmla="*/ 3 h 170"/>
                <a:gd name="T4" fmla="*/ 1 w 135"/>
                <a:gd name="T5" fmla="*/ 3 h 170"/>
                <a:gd name="T6" fmla="*/ 0 w 135"/>
                <a:gd name="T7" fmla="*/ 2 h 170"/>
                <a:gd name="T8" fmla="*/ 0 w 135"/>
                <a:gd name="T9" fmla="*/ 2 h 170"/>
                <a:gd name="T10" fmla="*/ 0 w 135"/>
                <a:gd name="T11" fmla="*/ 2 h 170"/>
                <a:gd name="T12" fmla="*/ 0 w 135"/>
                <a:gd name="T13" fmla="*/ 2 h 170"/>
                <a:gd name="T14" fmla="*/ 1 w 135"/>
                <a:gd name="T15" fmla="*/ 1 h 170"/>
                <a:gd name="T16" fmla="*/ 1 w 135"/>
                <a:gd name="T17" fmla="*/ 1 h 170"/>
                <a:gd name="T18" fmla="*/ 1 w 135"/>
                <a:gd name="T19" fmla="*/ 0 h 170"/>
                <a:gd name="T20" fmla="*/ 2 w 135"/>
                <a:gd name="T21" fmla="*/ 0 h 170"/>
                <a:gd name="T22" fmla="*/ 3 w 135"/>
                <a:gd name="T23" fmla="*/ 0 h 170"/>
                <a:gd name="T24" fmla="*/ 3 w 135"/>
                <a:gd name="T25" fmla="*/ 0 h 170"/>
                <a:gd name="T26" fmla="*/ 3 w 135"/>
                <a:gd name="T27" fmla="*/ 1 h 170"/>
                <a:gd name="T28" fmla="*/ 3 w 135"/>
                <a:gd name="T29" fmla="*/ 1 h 170"/>
                <a:gd name="T30" fmla="*/ 3 w 135"/>
                <a:gd name="T31" fmla="*/ 1 h 170"/>
                <a:gd name="T32" fmla="*/ 3 w 135"/>
                <a:gd name="T33" fmla="*/ 2 h 170"/>
                <a:gd name="T34" fmla="*/ 3 w 135"/>
                <a:gd name="T35" fmla="*/ 2 h 170"/>
                <a:gd name="T36" fmla="*/ 3 w 135"/>
                <a:gd name="T37" fmla="*/ 2 h 170"/>
                <a:gd name="T38" fmla="*/ 4 w 135"/>
                <a:gd name="T39" fmla="*/ 2 h 170"/>
                <a:gd name="T40" fmla="*/ 5 w 135"/>
                <a:gd name="T41" fmla="*/ 3 h 170"/>
                <a:gd name="T42" fmla="*/ 5 w 135"/>
                <a:gd name="T43" fmla="*/ 3 h 170"/>
                <a:gd name="T44" fmla="*/ 3 w 135"/>
                <a:gd name="T45" fmla="*/ 3 h 170"/>
                <a:gd name="T46" fmla="*/ 3 w 135"/>
                <a:gd name="T47" fmla="*/ 3 h 1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5" h="170">
                  <a:moveTo>
                    <a:pt x="74" y="169"/>
                  </a:moveTo>
                  <a:lnTo>
                    <a:pt x="45" y="154"/>
                  </a:lnTo>
                  <a:lnTo>
                    <a:pt x="45" y="138"/>
                  </a:lnTo>
                  <a:lnTo>
                    <a:pt x="15" y="108"/>
                  </a:lnTo>
                  <a:lnTo>
                    <a:pt x="0" y="108"/>
                  </a:lnTo>
                  <a:lnTo>
                    <a:pt x="15" y="92"/>
                  </a:lnTo>
                  <a:lnTo>
                    <a:pt x="15" y="77"/>
                  </a:lnTo>
                  <a:lnTo>
                    <a:pt x="30" y="46"/>
                  </a:lnTo>
                  <a:lnTo>
                    <a:pt x="30" y="31"/>
                  </a:lnTo>
                  <a:lnTo>
                    <a:pt x="45" y="15"/>
                  </a:lnTo>
                  <a:lnTo>
                    <a:pt x="60" y="0"/>
                  </a:lnTo>
                  <a:lnTo>
                    <a:pt x="74" y="0"/>
                  </a:lnTo>
                  <a:lnTo>
                    <a:pt x="89" y="15"/>
                  </a:lnTo>
                  <a:lnTo>
                    <a:pt x="89" y="31"/>
                  </a:lnTo>
                  <a:lnTo>
                    <a:pt x="89" y="46"/>
                  </a:lnTo>
                  <a:lnTo>
                    <a:pt x="74" y="61"/>
                  </a:lnTo>
                  <a:lnTo>
                    <a:pt x="74" y="77"/>
                  </a:lnTo>
                  <a:lnTo>
                    <a:pt x="74" y="92"/>
                  </a:lnTo>
                  <a:lnTo>
                    <a:pt x="89" y="92"/>
                  </a:lnTo>
                  <a:lnTo>
                    <a:pt x="119" y="108"/>
                  </a:lnTo>
                  <a:lnTo>
                    <a:pt x="134" y="138"/>
                  </a:lnTo>
                  <a:lnTo>
                    <a:pt x="134" y="154"/>
                  </a:lnTo>
                  <a:lnTo>
                    <a:pt x="89" y="154"/>
                  </a:lnTo>
                  <a:lnTo>
                    <a:pt x="74" y="169"/>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33" name="Freeform 514"/>
            <p:cNvSpPr>
              <a:spLocks/>
            </p:cNvSpPr>
            <p:nvPr/>
          </p:nvSpPr>
          <p:spPr bwMode="auto">
            <a:xfrm>
              <a:off x="7130" y="1330"/>
              <a:ext cx="71" cy="30"/>
            </a:xfrm>
            <a:custGeom>
              <a:avLst/>
              <a:gdLst>
                <a:gd name="T0" fmla="*/ 3 w 165"/>
                <a:gd name="T1" fmla="*/ 0 h 78"/>
                <a:gd name="T2" fmla="*/ 1 w 165"/>
                <a:gd name="T3" fmla="*/ 0 h 78"/>
                <a:gd name="T4" fmla="*/ 0 w 165"/>
                <a:gd name="T5" fmla="*/ 0 h 78"/>
                <a:gd name="T6" fmla="*/ 0 w 165"/>
                <a:gd name="T7" fmla="*/ 1 h 78"/>
                <a:gd name="T8" fmla="*/ 0 w 165"/>
                <a:gd name="T9" fmla="*/ 1 h 78"/>
                <a:gd name="T10" fmla="*/ 1 w 165"/>
                <a:gd name="T11" fmla="*/ 1 h 78"/>
                <a:gd name="T12" fmla="*/ 1 w 165"/>
                <a:gd name="T13" fmla="*/ 1 h 78"/>
                <a:gd name="T14" fmla="*/ 2 w 165"/>
                <a:gd name="T15" fmla="*/ 1 h 78"/>
                <a:gd name="T16" fmla="*/ 3 w 165"/>
                <a:gd name="T17" fmla="*/ 2 h 78"/>
                <a:gd name="T18" fmla="*/ 3 w 165"/>
                <a:gd name="T19" fmla="*/ 2 h 78"/>
                <a:gd name="T20" fmla="*/ 3 w 165"/>
                <a:gd name="T21" fmla="*/ 1 h 78"/>
                <a:gd name="T22" fmla="*/ 5 w 165"/>
                <a:gd name="T23" fmla="*/ 1 h 78"/>
                <a:gd name="T24" fmla="*/ 5 w 165"/>
                <a:gd name="T25" fmla="*/ 1 h 78"/>
                <a:gd name="T26" fmla="*/ 6 w 165"/>
                <a:gd name="T27" fmla="*/ 1 h 78"/>
                <a:gd name="T28" fmla="*/ 5 w 165"/>
                <a:gd name="T29" fmla="*/ 1 h 78"/>
                <a:gd name="T30" fmla="*/ 3 w 165"/>
                <a:gd name="T31" fmla="*/ 1 h 78"/>
                <a:gd name="T32" fmla="*/ 3 w 165"/>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5" h="78">
                  <a:moveTo>
                    <a:pt x="75" y="15"/>
                  </a:moveTo>
                  <a:lnTo>
                    <a:pt x="30" y="0"/>
                  </a:lnTo>
                  <a:lnTo>
                    <a:pt x="0" y="15"/>
                  </a:lnTo>
                  <a:lnTo>
                    <a:pt x="0" y="31"/>
                  </a:lnTo>
                  <a:lnTo>
                    <a:pt x="15" y="62"/>
                  </a:lnTo>
                  <a:lnTo>
                    <a:pt x="30" y="62"/>
                  </a:lnTo>
                  <a:lnTo>
                    <a:pt x="45" y="46"/>
                  </a:lnTo>
                  <a:lnTo>
                    <a:pt x="60" y="62"/>
                  </a:lnTo>
                  <a:lnTo>
                    <a:pt x="75" y="77"/>
                  </a:lnTo>
                  <a:lnTo>
                    <a:pt x="104" y="77"/>
                  </a:lnTo>
                  <a:lnTo>
                    <a:pt x="104" y="62"/>
                  </a:lnTo>
                  <a:lnTo>
                    <a:pt x="134" y="62"/>
                  </a:lnTo>
                  <a:lnTo>
                    <a:pt x="149" y="62"/>
                  </a:lnTo>
                  <a:lnTo>
                    <a:pt x="164" y="62"/>
                  </a:lnTo>
                  <a:lnTo>
                    <a:pt x="134" y="31"/>
                  </a:lnTo>
                  <a:lnTo>
                    <a:pt x="104" y="31"/>
                  </a:lnTo>
                  <a:lnTo>
                    <a:pt x="75"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34" name="Freeform 515"/>
            <p:cNvSpPr>
              <a:spLocks/>
            </p:cNvSpPr>
            <p:nvPr/>
          </p:nvSpPr>
          <p:spPr bwMode="auto">
            <a:xfrm>
              <a:off x="7111" y="1301"/>
              <a:ext cx="32" cy="42"/>
            </a:xfrm>
            <a:custGeom>
              <a:avLst/>
              <a:gdLst>
                <a:gd name="T0" fmla="*/ 0 w 75"/>
                <a:gd name="T1" fmla="*/ 0 h 109"/>
                <a:gd name="T2" fmla="*/ 0 w 75"/>
                <a:gd name="T3" fmla="*/ 1 h 109"/>
                <a:gd name="T4" fmla="*/ 0 w 75"/>
                <a:gd name="T5" fmla="*/ 1 h 109"/>
                <a:gd name="T6" fmla="*/ 0 w 75"/>
                <a:gd name="T7" fmla="*/ 1 h 109"/>
                <a:gd name="T8" fmla="*/ 0 w 75"/>
                <a:gd name="T9" fmla="*/ 1 h 109"/>
                <a:gd name="T10" fmla="*/ 0 w 75"/>
                <a:gd name="T11" fmla="*/ 2 h 109"/>
                <a:gd name="T12" fmla="*/ 0 w 75"/>
                <a:gd name="T13" fmla="*/ 2 h 109"/>
                <a:gd name="T14" fmla="*/ 0 w 75"/>
                <a:gd name="T15" fmla="*/ 2 h 109"/>
                <a:gd name="T16" fmla="*/ 1 w 75"/>
                <a:gd name="T17" fmla="*/ 2 h 109"/>
                <a:gd name="T18" fmla="*/ 1 w 75"/>
                <a:gd name="T19" fmla="*/ 2 h 109"/>
                <a:gd name="T20" fmla="*/ 3 w 75"/>
                <a:gd name="T21" fmla="*/ 2 h 109"/>
                <a:gd name="T22" fmla="*/ 2 w 75"/>
                <a:gd name="T23" fmla="*/ 1 h 109"/>
                <a:gd name="T24" fmla="*/ 3 w 75"/>
                <a:gd name="T25" fmla="*/ 0 h 109"/>
                <a:gd name="T26" fmla="*/ 1 w 75"/>
                <a:gd name="T27" fmla="*/ 0 h 109"/>
                <a:gd name="T28" fmla="*/ 0 w 75"/>
                <a:gd name="T29" fmla="*/ 0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 h="109">
                  <a:moveTo>
                    <a:pt x="15" y="15"/>
                  </a:moveTo>
                  <a:lnTo>
                    <a:pt x="15" y="31"/>
                  </a:lnTo>
                  <a:lnTo>
                    <a:pt x="15" y="46"/>
                  </a:lnTo>
                  <a:lnTo>
                    <a:pt x="15" y="62"/>
                  </a:lnTo>
                  <a:lnTo>
                    <a:pt x="0" y="62"/>
                  </a:lnTo>
                  <a:lnTo>
                    <a:pt x="0" y="77"/>
                  </a:lnTo>
                  <a:lnTo>
                    <a:pt x="0" y="93"/>
                  </a:lnTo>
                  <a:lnTo>
                    <a:pt x="15" y="93"/>
                  </a:lnTo>
                  <a:lnTo>
                    <a:pt x="30" y="108"/>
                  </a:lnTo>
                  <a:lnTo>
                    <a:pt x="44" y="108"/>
                  </a:lnTo>
                  <a:lnTo>
                    <a:pt x="74" y="77"/>
                  </a:lnTo>
                  <a:lnTo>
                    <a:pt x="59" y="31"/>
                  </a:lnTo>
                  <a:lnTo>
                    <a:pt x="74" y="15"/>
                  </a:lnTo>
                  <a:lnTo>
                    <a:pt x="44" y="0"/>
                  </a:lnTo>
                  <a:lnTo>
                    <a:pt x="15"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35" name="Freeform 516"/>
            <p:cNvSpPr>
              <a:spLocks/>
            </p:cNvSpPr>
            <p:nvPr/>
          </p:nvSpPr>
          <p:spPr bwMode="auto">
            <a:xfrm>
              <a:off x="7092" y="1365"/>
              <a:ext cx="83" cy="76"/>
            </a:xfrm>
            <a:custGeom>
              <a:avLst/>
              <a:gdLst>
                <a:gd name="T0" fmla="*/ 0 w 196"/>
                <a:gd name="T1" fmla="*/ 2 h 201"/>
                <a:gd name="T2" fmla="*/ 1 w 196"/>
                <a:gd name="T3" fmla="*/ 1 h 201"/>
                <a:gd name="T4" fmla="*/ 1 w 196"/>
                <a:gd name="T5" fmla="*/ 2 h 201"/>
                <a:gd name="T6" fmla="*/ 2 w 196"/>
                <a:gd name="T7" fmla="*/ 2 h 201"/>
                <a:gd name="T8" fmla="*/ 3 w 196"/>
                <a:gd name="T9" fmla="*/ 3 h 201"/>
                <a:gd name="T10" fmla="*/ 4 w 196"/>
                <a:gd name="T11" fmla="*/ 3 h 201"/>
                <a:gd name="T12" fmla="*/ 5 w 196"/>
                <a:gd name="T13" fmla="*/ 3 h 201"/>
                <a:gd name="T14" fmla="*/ 5 w 196"/>
                <a:gd name="T15" fmla="*/ 4 h 201"/>
                <a:gd name="T16" fmla="*/ 5 w 196"/>
                <a:gd name="T17" fmla="*/ 4 h 201"/>
                <a:gd name="T18" fmla="*/ 6 w 196"/>
                <a:gd name="T19" fmla="*/ 4 h 201"/>
                <a:gd name="T20" fmla="*/ 6 w 196"/>
                <a:gd name="T21" fmla="*/ 3 h 201"/>
                <a:gd name="T22" fmla="*/ 6 w 196"/>
                <a:gd name="T23" fmla="*/ 3 h 201"/>
                <a:gd name="T24" fmla="*/ 6 w 196"/>
                <a:gd name="T25" fmla="*/ 3 h 201"/>
                <a:gd name="T26" fmla="*/ 6 w 196"/>
                <a:gd name="T27" fmla="*/ 3 h 201"/>
                <a:gd name="T28" fmla="*/ 5 w 196"/>
                <a:gd name="T29" fmla="*/ 3 h 201"/>
                <a:gd name="T30" fmla="*/ 4 w 196"/>
                <a:gd name="T31" fmla="*/ 2 h 201"/>
                <a:gd name="T32" fmla="*/ 3 w 196"/>
                <a:gd name="T33" fmla="*/ 2 h 201"/>
                <a:gd name="T34" fmla="*/ 3 w 196"/>
                <a:gd name="T35" fmla="*/ 2 h 201"/>
                <a:gd name="T36" fmla="*/ 3 w 196"/>
                <a:gd name="T37" fmla="*/ 1 h 201"/>
                <a:gd name="T38" fmla="*/ 3 w 196"/>
                <a:gd name="T39" fmla="*/ 1 h 201"/>
                <a:gd name="T40" fmla="*/ 3 w 196"/>
                <a:gd name="T41" fmla="*/ 1 h 201"/>
                <a:gd name="T42" fmla="*/ 3 w 196"/>
                <a:gd name="T43" fmla="*/ 0 h 201"/>
                <a:gd name="T44" fmla="*/ 3 w 196"/>
                <a:gd name="T45" fmla="*/ 0 h 201"/>
                <a:gd name="T46" fmla="*/ 1 w 196"/>
                <a:gd name="T47" fmla="*/ 0 h 201"/>
                <a:gd name="T48" fmla="*/ 1 w 196"/>
                <a:gd name="T49" fmla="*/ 1 h 201"/>
                <a:gd name="T50" fmla="*/ 0 w 196"/>
                <a:gd name="T51" fmla="*/ 1 h 201"/>
                <a:gd name="T52" fmla="*/ 0 w 196"/>
                <a:gd name="T53" fmla="*/ 1 h 201"/>
                <a:gd name="T54" fmla="*/ 0 w 196"/>
                <a:gd name="T55" fmla="*/ 1 h 201"/>
                <a:gd name="T56" fmla="*/ 0 w 196"/>
                <a:gd name="T57" fmla="*/ 2 h 20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96" h="201">
                  <a:moveTo>
                    <a:pt x="15" y="77"/>
                  </a:moveTo>
                  <a:lnTo>
                    <a:pt x="30" y="62"/>
                  </a:lnTo>
                  <a:lnTo>
                    <a:pt x="45" y="77"/>
                  </a:lnTo>
                  <a:lnTo>
                    <a:pt x="60" y="92"/>
                  </a:lnTo>
                  <a:lnTo>
                    <a:pt x="105" y="138"/>
                  </a:lnTo>
                  <a:lnTo>
                    <a:pt x="120" y="138"/>
                  </a:lnTo>
                  <a:lnTo>
                    <a:pt x="150" y="154"/>
                  </a:lnTo>
                  <a:lnTo>
                    <a:pt x="150" y="185"/>
                  </a:lnTo>
                  <a:lnTo>
                    <a:pt x="150" y="200"/>
                  </a:lnTo>
                  <a:lnTo>
                    <a:pt x="165" y="200"/>
                  </a:lnTo>
                  <a:lnTo>
                    <a:pt x="180" y="169"/>
                  </a:lnTo>
                  <a:lnTo>
                    <a:pt x="165" y="169"/>
                  </a:lnTo>
                  <a:lnTo>
                    <a:pt x="180" y="154"/>
                  </a:lnTo>
                  <a:lnTo>
                    <a:pt x="195" y="154"/>
                  </a:lnTo>
                  <a:lnTo>
                    <a:pt x="150" y="123"/>
                  </a:lnTo>
                  <a:lnTo>
                    <a:pt x="120" y="108"/>
                  </a:lnTo>
                  <a:lnTo>
                    <a:pt x="105" y="77"/>
                  </a:lnTo>
                  <a:lnTo>
                    <a:pt x="90" y="77"/>
                  </a:lnTo>
                  <a:lnTo>
                    <a:pt x="90" y="46"/>
                  </a:lnTo>
                  <a:lnTo>
                    <a:pt x="105" y="46"/>
                  </a:lnTo>
                  <a:lnTo>
                    <a:pt x="105" y="31"/>
                  </a:lnTo>
                  <a:lnTo>
                    <a:pt x="105" y="15"/>
                  </a:lnTo>
                  <a:lnTo>
                    <a:pt x="90" y="0"/>
                  </a:lnTo>
                  <a:lnTo>
                    <a:pt x="45" y="15"/>
                  </a:lnTo>
                  <a:lnTo>
                    <a:pt x="30" y="31"/>
                  </a:lnTo>
                  <a:lnTo>
                    <a:pt x="15" y="31"/>
                  </a:lnTo>
                  <a:lnTo>
                    <a:pt x="0" y="31"/>
                  </a:lnTo>
                  <a:lnTo>
                    <a:pt x="0" y="46"/>
                  </a:lnTo>
                  <a:lnTo>
                    <a:pt x="15" y="77"/>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36" name="Freeform 517"/>
            <p:cNvSpPr>
              <a:spLocks/>
            </p:cNvSpPr>
            <p:nvPr/>
          </p:nvSpPr>
          <p:spPr bwMode="auto">
            <a:xfrm>
              <a:off x="7136" y="1441"/>
              <a:ext cx="21" cy="12"/>
            </a:xfrm>
            <a:custGeom>
              <a:avLst/>
              <a:gdLst>
                <a:gd name="T0" fmla="*/ 2 w 46"/>
                <a:gd name="T1" fmla="*/ 0 h 31"/>
                <a:gd name="T2" fmla="*/ 1 w 46"/>
                <a:gd name="T3" fmla="*/ 0 h 31"/>
                <a:gd name="T4" fmla="*/ 0 w 46"/>
                <a:gd name="T5" fmla="*/ 0 h 31"/>
                <a:gd name="T6" fmla="*/ 0 w 46"/>
                <a:gd name="T7" fmla="*/ 0 h 31"/>
                <a:gd name="T8" fmla="*/ 1 w 46"/>
                <a:gd name="T9" fmla="*/ 1 h 31"/>
                <a:gd name="T10" fmla="*/ 2 w 46"/>
                <a:gd name="T11" fmla="*/ 0 h 31"/>
                <a:gd name="T12" fmla="*/ 1 w 46"/>
                <a:gd name="T13" fmla="*/ 0 h 31"/>
                <a:gd name="T14" fmla="*/ 2 w 46"/>
                <a:gd name="T15" fmla="*/ 0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31">
                  <a:moveTo>
                    <a:pt x="45" y="0"/>
                  </a:moveTo>
                  <a:lnTo>
                    <a:pt x="30" y="0"/>
                  </a:lnTo>
                  <a:lnTo>
                    <a:pt x="0" y="0"/>
                  </a:lnTo>
                  <a:lnTo>
                    <a:pt x="0" y="15"/>
                  </a:lnTo>
                  <a:lnTo>
                    <a:pt x="30" y="30"/>
                  </a:lnTo>
                  <a:lnTo>
                    <a:pt x="45" y="15"/>
                  </a:lnTo>
                  <a:lnTo>
                    <a:pt x="30" y="15"/>
                  </a:lnTo>
                  <a:lnTo>
                    <a:pt x="4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37" name="Freeform 518"/>
            <p:cNvSpPr>
              <a:spLocks/>
            </p:cNvSpPr>
            <p:nvPr/>
          </p:nvSpPr>
          <p:spPr bwMode="auto">
            <a:xfrm>
              <a:off x="7105" y="1417"/>
              <a:ext cx="7" cy="18"/>
            </a:xfrm>
            <a:custGeom>
              <a:avLst/>
              <a:gdLst>
                <a:gd name="T0" fmla="*/ 0 w 17"/>
                <a:gd name="T1" fmla="*/ 0 h 47"/>
                <a:gd name="T2" fmla="*/ 0 w 17"/>
                <a:gd name="T3" fmla="*/ 1 h 47"/>
                <a:gd name="T4" fmla="*/ 0 w 17"/>
                <a:gd name="T5" fmla="*/ 1 h 47"/>
                <a:gd name="T6" fmla="*/ 0 w 17"/>
                <a:gd name="T7" fmla="*/ 1 h 47"/>
                <a:gd name="T8" fmla="*/ 0 w 17"/>
                <a:gd name="T9" fmla="*/ 0 h 47"/>
                <a:gd name="T10" fmla="*/ 0 w 17"/>
                <a:gd name="T11" fmla="*/ 0 h 47"/>
                <a:gd name="T12" fmla="*/ 0 w 17"/>
                <a:gd name="T13" fmla="*/ 0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47">
                  <a:moveTo>
                    <a:pt x="0" y="15"/>
                  </a:moveTo>
                  <a:lnTo>
                    <a:pt x="0" y="31"/>
                  </a:lnTo>
                  <a:lnTo>
                    <a:pt x="0" y="46"/>
                  </a:lnTo>
                  <a:lnTo>
                    <a:pt x="16" y="31"/>
                  </a:lnTo>
                  <a:lnTo>
                    <a:pt x="16" y="15"/>
                  </a:lnTo>
                  <a:lnTo>
                    <a:pt x="0" y="0"/>
                  </a:lnTo>
                  <a:lnTo>
                    <a:pt x="0"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38" name="Freeform 519"/>
            <p:cNvSpPr>
              <a:spLocks/>
            </p:cNvSpPr>
            <p:nvPr/>
          </p:nvSpPr>
          <p:spPr bwMode="auto">
            <a:xfrm>
              <a:off x="7085" y="1359"/>
              <a:ext cx="26" cy="18"/>
            </a:xfrm>
            <a:custGeom>
              <a:avLst/>
              <a:gdLst>
                <a:gd name="T0" fmla="*/ 2 w 60"/>
                <a:gd name="T1" fmla="*/ 0 h 47"/>
                <a:gd name="T2" fmla="*/ 1 w 60"/>
                <a:gd name="T3" fmla="*/ 0 h 47"/>
                <a:gd name="T4" fmla="*/ 0 w 60"/>
                <a:gd name="T5" fmla="*/ 1 h 47"/>
                <a:gd name="T6" fmla="*/ 0 w 60"/>
                <a:gd name="T7" fmla="*/ 1 h 47"/>
                <a:gd name="T8" fmla="*/ 0 w 60"/>
                <a:gd name="T9" fmla="*/ 1 h 47"/>
                <a:gd name="T10" fmla="*/ 1 w 60"/>
                <a:gd name="T11" fmla="*/ 1 h 47"/>
                <a:gd name="T12" fmla="*/ 1 w 60"/>
                <a:gd name="T13" fmla="*/ 1 h 47"/>
                <a:gd name="T14" fmla="*/ 2 w 60"/>
                <a:gd name="T15" fmla="*/ 1 h 47"/>
                <a:gd name="T16" fmla="*/ 2 w 60"/>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47">
                  <a:moveTo>
                    <a:pt x="59" y="15"/>
                  </a:moveTo>
                  <a:lnTo>
                    <a:pt x="30" y="0"/>
                  </a:lnTo>
                  <a:lnTo>
                    <a:pt x="0" y="31"/>
                  </a:lnTo>
                  <a:lnTo>
                    <a:pt x="0" y="46"/>
                  </a:lnTo>
                  <a:lnTo>
                    <a:pt x="15" y="46"/>
                  </a:lnTo>
                  <a:lnTo>
                    <a:pt x="30" y="46"/>
                  </a:lnTo>
                  <a:lnTo>
                    <a:pt x="44" y="46"/>
                  </a:lnTo>
                  <a:lnTo>
                    <a:pt x="59" y="31"/>
                  </a:lnTo>
                  <a:lnTo>
                    <a:pt x="59"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39" name="Freeform 520"/>
            <p:cNvSpPr>
              <a:spLocks/>
            </p:cNvSpPr>
            <p:nvPr/>
          </p:nvSpPr>
          <p:spPr bwMode="auto">
            <a:xfrm>
              <a:off x="7111" y="1347"/>
              <a:ext cx="51" cy="25"/>
            </a:xfrm>
            <a:custGeom>
              <a:avLst/>
              <a:gdLst>
                <a:gd name="T0" fmla="*/ 2 w 120"/>
                <a:gd name="T1" fmla="*/ 0 h 63"/>
                <a:gd name="T2" fmla="*/ 2 w 120"/>
                <a:gd name="T3" fmla="*/ 1 h 63"/>
                <a:gd name="T4" fmla="*/ 0 w 120"/>
                <a:gd name="T5" fmla="*/ 1 h 63"/>
                <a:gd name="T6" fmla="*/ 0 w 120"/>
                <a:gd name="T7" fmla="*/ 1 h 63"/>
                <a:gd name="T8" fmla="*/ 0 w 120"/>
                <a:gd name="T9" fmla="*/ 2 h 63"/>
                <a:gd name="T10" fmla="*/ 1 w 120"/>
                <a:gd name="T11" fmla="*/ 1 h 63"/>
                <a:gd name="T12" fmla="*/ 2 w 120"/>
                <a:gd name="T13" fmla="*/ 2 h 63"/>
                <a:gd name="T14" fmla="*/ 3 w 120"/>
                <a:gd name="T15" fmla="*/ 2 h 63"/>
                <a:gd name="T16" fmla="*/ 4 w 120"/>
                <a:gd name="T17" fmla="*/ 1 h 63"/>
                <a:gd name="T18" fmla="*/ 3 w 120"/>
                <a:gd name="T19" fmla="*/ 0 h 63"/>
                <a:gd name="T20" fmla="*/ 3 w 120"/>
                <a:gd name="T21" fmla="*/ 0 h 63"/>
                <a:gd name="T22" fmla="*/ 3 w 120"/>
                <a:gd name="T23" fmla="*/ 0 h 63"/>
                <a:gd name="T24" fmla="*/ 2 w 120"/>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0" h="63">
                  <a:moveTo>
                    <a:pt x="60" y="16"/>
                  </a:moveTo>
                  <a:lnTo>
                    <a:pt x="60" y="31"/>
                  </a:lnTo>
                  <a:lnTo>
                    <a:pt x="15" y="31"/>
                  </a:lnTo>
                  <a:lnTo>
                    <a:pt x="0" y="47"/>
                  </a:lnTo>
                  <a:lnTo>
                    <a:pt x="0" y="62"/>
                  </a:lnTo>
                  <a:lnTo>
                    <a:pt x="45" y="47"/>
                  </a:lnTo>
                  <a:lnTo>
                    <a:pt x="60" y="62"/>
                  </a:lnTo>
                  <a:lnTo>
                    <a:pt x="104" y="62"/>
                  </a:lnTo>
                  <a:lnTo>
                    <a:pt x="119" y="31"/>
                  </a:lnTo>
                  <a:lnTo>
                    <a:pt x="104" y="16"/>
                  </a:lnTo>
                  <a:lnTo>
                    <a:pt x="89" y="0"/>
                  </a:lnTo>
                  <a:lnTo>
                    <a:pt x="74" y="16"/>
                  </a:lnTo>
                  <a:lnTo>
                    <a:pt x="60"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40" name="Freeform 521"/>
            <p:cNvSpPr>
              <a:spLocks/>
            </p:cNvSpPr>
            <p:nvPr/>
          </p:nvSpPr>
          <p:spPr bwMode="auto">
            <a:xfrm>
              <a:off x="7156" y="1353"/>
              <a:ext cx="45" cy="24"/>
            </a:xfrm>
            <a:custGeom>
              <a:avLst/>
              <a:gdLst>
                <a:gd name="T0" fmla="*/ 3 w 105"/>
                <a:gd name="T1" fmla="*/ 0 h 62"/>
                <a:gd name="T2" fmla="*/ 3 w 105"/>
                <a:gd name="T3" fmla="*/ 0 h 62"/>
                <a:gd name="T4" fmla="*/ 1 w 105"/>
                <a:gd name="T5" fmla="*/ 0 h 62"/>
                <a:gd name="T6" fmla="*/ 1 w 105"/>
                <a:gd name="T7" fmla="*/ 0 h 62"/>
                <a:gd name="T8" fmla="*/ 0 w 105"/>
                <a:gd name="T9" fmla="*/ 0 h 62"/>
                <a:gd name="T10" fmla="*/ 0 w 105"/>
                <a:gd name="T11" fmla="*/ 1 h 62"/>
                <a:gd name="T12" fmla="*/ 1 w 105"/>
                <a:gd name="T13" fmla="*/ 1 h 62"/>
                <a:gd name="T14" fmla="*/ 1 w 105"/>
                <a:gd name="T15" fmla="*/ 1 h 62"/>
                <a:gd name="T16" fmla="*/ 3 w 105"/>
                <a:gd name="T17" fmla="*/ 1 h 62"/>
                <a:gd name="T18" fmla="*/ 3 w 105"/>
                <a:gd name="T19" fmla="*/ 1 h 62"/>
                <a:gd name="T20" fmla="*/ 3 w 105"/>
                <a:gd name="T21" fmla="*/ 0 h 62"/>
                <a:gd name="T22" fmla="*/ 3 w 105"/>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62">
                  <a:moveTo>
                    <a:pt x="89" y="0"/>
                  </a:moveTo>
                  <a:lnTo>
                    <a:pt x="74" y="0"/>
                  </a:lnTo>
                  <a:lnTo>
                    <a:pt x="45" y="0"/>
                  </a:lnTo>
                  <a:lnTo>
                    <a:pt x="45" y="15"/>
                  </a:lnTo>
                  <a:lnTo>
                    <a:pt x="15" y="15"/>
                  </a:lnTo>
                  <a:lnTo>
                    <a:pt x="0" y="46"/>
                  </a:lnTo>
                  <a:lnTo>
                    <a:pt x="30" y="61"/>
                  </a:lnTo>
                  <a:lnTo>
                    <a:pt x="45" y="46"/>
                  </a:lnTo>
                  <a:lnTo>
                    <a:pt x="74" y="61"/>
                  </a:lnTo>
                  <a:lnTo>
                    <a:pt x="89" y="31"/>
                  </a:lnTo>
                  <a:lnTo>
                    <a:pt x="104" y="15"/>
                  </a:lnTo>
                  <a:lnTo>
                    <a:pt x="89"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41" name="Freeform 522"/>
            <p:cNvSpPr>
              <a:spLocks/>
            </p:cNvSpPr>
            <p:nvPr/>
          </p:nvSpPr>
          <p:spPr bwMode="auto">
            <a:xfrm>
              <a:off x="7180" y="1406"/>
              <a:ext cx="15" cy="23"/>
            </a:xfrm>
            <a:custGeom>
              <a:avLst/>
              <a:gdLst>
                <a:gd name="T0" fmla="*/ 0 w 30"/>
                <a:gd name="T1" fmla="*/ 0 h 62"/>
                <a:gd name="T2" fmla="*/ 0 w 30"/>
                <a:gd name="T3" fmla="*/ 1 h 62"/>
                <a:gd name="T4" fmla="*/ 2 w 30"/>
                <a:gd name="T5" fmla="*/ 1 h 62"/>
                <a:gd name="T6" fmla="*/ 2 w 30"/>
                <a:gd name="T7" fmla="*/ 1 h 62"/>
                <a:gd name="T8" fmla="*/ 1 w 30"/>
                <a:gd name="T9" fmla="*/ 0 h 62"/>
                <a:gd name="T10" fmla="*/ 0 w 30"/>
                <a:gd name="T11" fmla="*/ 0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62">
                  <a:moveTo>
                    <a:pt x="0" y="15"/>
                  </a:moveTo>
                  <a:lnTo>
                    <a:pt x="0" y="46"/>
                  </a:lnTo>
                  <a:lnTo>
                    <a:pt x="29" y="61"/>
                  </a:lnTo>
                  <a:lnTo>
                    <a:pt x="29" y="46"/>
                  </a:lnTo>
                  <a:lnTo>
                    <a:pt x="15" y="0"/>
                  </a:lnTo>
                  <a:lnTo>
                    <a:pt x="0"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42" name="Oval 523"/>
            <p:cNvSpPr>
              <a:spLocks noChangeArrowheads="1"/>
            </p:cNvSpPr>
            <p:nvPr/>
          </p:nvSpPr>
          <p:spPr bwMode="auto">
            <a:xfrm>
              <a:off x="7130" y="1453"/>
              <a:ext cx="6" cy="5"/>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7443" name="Freeform 524"/>
            <p:cNvSpPr>
              <a:spLocks/>
            </p:cNvSpPr>
            <p:nvPr/>
          </p:nvSpPr>
          <p:spPr bwMode="auto">
            <a:xfrm>
              <a:off x="7099" y="1452"/>
              <a:ext cx="31" cy="53"/>
            </a:xfrm>
            <a:custGeom>
              <a:avLst/>
              <a:gdLst>
                <a:gd name="T0" fmla="*/ 0 w 75"/>
                <a:gd name="T1" fmla="*/ 0 h 140"/>
                <a:gd name="T2" fmla="*/ 0 w 75"/>
                <a:gd name="T3" fmla="*/ 1 h 140"/>
                <a:gd name="T4" fmla="*/ 0 w 75"/>
                <a:gd name="T5" fmla="*/ 1 h 140"/>
                <a:gd name="T6" fmla="*/ 0 w 75"/>
                <a:gd name="T7" fmla="*/ 2 h 140"/>
                <a:gd name="T8" fmla="*/ 1 w 75"/>
                <a:gd name="T9" fmla="*/ 2 h 140"/>
                <a:gd name="T10" fmla="*/ 1 w 75"/>
                <a:gd name="T11" fmla="*/ 3 h 140"/>
                <a:gd name="T12" fmla="*/ 1 w 75"/>
                <a:gd name="T13" fmla="*/ 3 h 140"/>
                <a:gd name="T14" fmla="*/ 1 w 75"/>
                <a:gd name="T15" fmla="*/ 2 h 140"/>
                <a:gd name="T16" fmla="*/ 2 w 75"/>
                <a:gd name="T17" fmla="*/ 2 h 140"/>
                <a:gd name="T18" fmla="*/ 2 w 75"/>
                <a:gd name="T19" fmla="*/ 2 h 140"/>
                <a:gd name="T20" fmla="*/ 1 w 75"/>
                <a:gd name="T21" fmla="*/ 2 h 140"/>
                <a:gd name="T22" fmla="*/ 2 w 75"/>
                <a:gd name="T23" fmla="*/ 0 h 140"/>
                <a:gd name="T24" fmla="*/ 1 w 75"/>
                <a:gd name="T25" fmla="*/ 0 h 140"/>
                <a:gd name="T26" fmla="*/ 0 w 75"/>
                <a:gd name="T27" fmla="*/ 0 h 1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5" h="140">
                  <a:moveTo>
                    <a:pt x="15" y="15"/>
                  </a:moveTo>
                  <a:lnTo>
                    <a:pt x="15" y="46"/>
                  </a:lnTo>
                  <a:lnTo>
                    <a:pt x="0" y="62"/>
                  </a:lnTo>
                  <a:lnTo>
                    <a:pt x="0" y="93"/>
                  </a:lnTo>
                  <a:lnTo>
                    <a:pt x="30" y="108"/>
                  </a:lnTo>
                  <a:lnTo>
                    <a:pt x="30" y="139"/>
                  </a:lnTo>
                  <a:lnTo>
                    <a:pt x="44" y="139"/>
                  </a:lnTo>
                  <a:lnTo>
                    <a:pt x="44" y="108"/>
                  </a:lnTo>
                  <a:lnTo>
                    <a:pt x="59" y="108"/>
                  </a:lnTo>
                  <a:lnTo>
                    <a:pt x="74" y="93"/>
                  </a:lnTo>
                  <a:lnTo>
                    <a:pt x="44" y="77"/>
                  </a:lnTo>
                  <a:lnTo>
                    <a:pt x="59" y="15"/>
                  </a:lnTo>
                  <a:lnTo>
                    <a:pt x="44" y="0"/>
                  </a:lnTo>
                  <a:lnTo>
                    <a:pt x="15"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44" name="Freeform 525"/>
            <p:cNvSpPr>
              <a:spLocks/>
            </p:cNvSpPr>
            <p:nvPr/>
          </p:nvSpPr>
          <p:spPr bwMode="auto">
            <a:xfrm>
              <a:off x="7111" y="1487"/>
              <a:ext cx="116" cy="105"/>
            </a:xfrm>
            <a:custGeom>
              <a:avLst/>
              <a:gdLst>
                <a:gd name="T0" fmla="*/ 1 w 270"/>
                <a:gd name="T1" fmla="*/ 0 h 278"/>
                <a:gd name="T2" fmla="*/ 1 w 270"/>
                <a:gd name="T3" fmla="*/ 0 h 278"/>
                <a:gd name="T4" fmla="*/ 0 w 270"/>
                <a:gd name="T5" fmla="*/ 0 h 278"/>
                <a:gd name="T6" fmla="*/ 0 w 270"/>
                <a:gd name="T7" fmla="*/ 1 h 278"/>
                <a:gd name="T8" fmla="*/ 0 w 270"/>
                <a:gd name="T9" fmla="*/ 1 h 278"/>
                <a:gd name="T10" fmla="*/ 0 w 270"/>
                <a:gd name="T11" fmla="*/ 2 h 278"/>
                <a:gd name="T12" fmla="*/ 0 w 270"/>
                <a:gd name="T13" fmla="*/ 2 h 278"/>
                <a:gd name="T14" fmla="*/ 0 w 270"/>
                <a:gd name="T15" fmla="*/ 3 h 278"/>
                <a:gd name="T16" fmla="*/ 0 w 270"/>
                <a:gd name="T17" fmla="*/ 3 h 278"/>
                <a:gd name="T18" fmla="*/ 2 w 270"/>
                <a:gd name="T19" fmla="*/ 4 h 278"/>
                <a:gd name="T20" fmla="*/ 3 w 270"/>
                <a:gd name="T21" fmla="*/ 5 h 278"/>
                <a:gd name="T22" fmla="*/ 3 w 270"/>
                <a:gd name="T23" fmla="*/ 4 h 278"/>
                <a:gd name="T24" fmla="*/ 9 w 270"/>
                <a:gd name="T25" fmla="*/ 6 h 278"/>
                <a:gd name="T26" fmla="*/ 9 w 270"/>
                <a:gd name="T27" fmla="*/ 5 h 278"/>
                <a:gd name="T28" fmla="*/ 9 w 270"/>
                <a:gd name="T29" fmla="*/ 5 h 278"/>
                <a:gd name="T30" fmla="*/ 9 w 270"/>
                <a:gd name="T31" fmla="*/ 5 h 278"/>
                <a:gd name="T32" fmla="*/ 9 w 270"/>
                <a:gd name="T33" fmla="*/ 2 h 278"/>
                <a:gd name="T34" fmla="*/ 9 w 270"/>
                <a:gd name="T35" fmla="*/ 1 h 278"/>
                <a:gd name="T36" fmla="*/ 9 w 270"/>
                <a:gd name="T37" fmla="*/ 1 h 278"/>
                <a:gd name="T38" fmla="*/ 7 w 270"/>
                <a:gd name="T39" fmla="*/ 0 h 278"/>
                <a:gd name="T40" fmla="*/ 6 w 270"/>
                <a:gd name="T41" fmla="*/ 0 h 278"/>
                <a:gd name="T42" fmla="*/ 6 w 270"/>
                <a:gd name="T43" fmla="*/ 1 h 278"/>
                <a:gd name="T44" fmla="*/ 6 w 270"/>
                <a:gd name="T45" fmla="*/ 1 h 278"/>
                <a:gd name="T46" fmla="*/ 3 w 270"/>
                <a:gd name="T47" fmla="*/ 1 h 278"/>
                <a:gd name="T48" fmla="*/ 1 w 270"/>
                <a:gd name="T49" fmla="*/ 0 h 2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0" h="278">
                  <a:moveTo>
                    <a:pt x="45" y="0"/>
                  </a:moveTo>
                  <a:lnTo>
                    <a:pt x="30" y="15"/>
                  </a:lnTo>
                  <a:lnTo>
                    <a:pt x="15" y="15"/>
                  </a:lnTo>
                  <a:lnTo>
                    <a:pt x="15" y="46"/>
                  </a:lnTo>
                  <a:lnTo>
                    <a:pt x="0" y="46"/>
                  </a:lnTo>
                  <a:lnTo>
                    <a:pt x="0" y="92"/>
                  </a:lnTo>
                  <a:lnTo>
                    <a:pt x="0" y="108"/>
                  </a:lnTo>
                  <a:lnTo>
                    <a:pt x="0" y="139"/>
                  </a:lnTo>
                  <a:lnTo>
                    <a:pt x="15" y="169"/>
                  </a:lnTo>
                  <a:lnTo>
                    <a:pt x="60" y="200"/>
                  </a:lnTo>
                  <a:lnTo>
                    <a:pt x="90" y="215"/>
                  </a:lnTo>
                  <a:lnTo>
                    <a:pt x="105" y="200"/>
                  </a:lnTo>
                  <a:lnTo>
                    <a:pt x="254" y="277"/>
                  </a:lnTo>
                  <a:lnTo>
                    <a:pt x="254" y="262"/>
                  </a:lnTo>
                  <a:lnTo>
                    <a:pt x="269" y="262"/>
                  </a:lnTo>
                  <a:lnTo>
                    <a:pt x="269" y="231"/>
                  </a:lnTo>
                  <a:lnTo>
                    <a:pt x="269" y="92"/>
                  </a:lnTo>
                  <a:lnTo>
                    <a:pt x="254" y="62"/>
                  </a:lnTo>
                  <a:lnTo>
                    <a:pt x="269" y="31"/>
                  </a:lnTo>
                  <a:lnTo>
                    <a:pt x="209" y="0"/>
                  </a:lnTo>
                  <a:lnTo>
                    <a:pt x="179" y="15"/>
                  </a:lnTo>
                  <a:lnTo>
                    <a:pt x="194" y="46"/>
                  </a:lnTo>
                  <a:lnTo>
                    <a:pt x="164" y="62"/>
                  </a:lnTo>
                  <a:lnTo>
                    <a:pt x="105" y="31"/>
                  </a:lnTo>
                  <a:lnTo>
                    <a:pt x="4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45" name="Freeform 526"/>
            <p:cNvSpPr>
              <a:spLocks/>
            </p:cNvSpPr>
            <p:nvPr/>
          </p:nvSpPr>
          <p:spPr bwMode="auto">
            <a:xfrm>
              <a:off x="7136" y="1371"/>
              <a:ext cx="71" cy="53"/>
            </a:xfrm>
            <a:custGeom>
              <a:avLst/>
              <a:gdLst>
                <a:gd name="T0" fmla="*/ 1 w 165"/>
                <a:gd name="T1" fmla="*/ 0 h 139"/>
                <a:gd name="T2" fmla="*/ 3 w 165"/>
                <a:gd name="T3" fmla="*/ 0 h 139"/>
                <a:gd name="T4" fmla="*/ 3 w 165"/>
                <a:gd name="T5" fmla="*/ 0 h 139"/>
                <a:gd name="T6" fmla="*/ 4 w 165"/>
                <a:gd name="T7" fmla="*/ 0 h 139"/>
                <a:gd name="T8" fmla="*/ 5 w 165"/>
                <a:gd name="T9" fmla="*/ 1 h 139"/>
                <a:gd name="T10" fmla="*/ 5 w 165"/>
                <a:gd name="T11" fmla="*/ 1 h 139"/>
                <a:gd name="T12" fmla="*/ 5 w 165"/>
                <a:gd name="T13" fmla="*/ 2 h 139"/>
                <a:gd name="T14" fmla="*/ 6 w 165"/>
                <a:gd name="T15" fmla="*/ 2 h 139"/>
                <a:gd name="T16" fmla="*/ 5 w 165"/>
                <a:gd name="T17" fmla="*/ 3 h 139"/>
                <a:gd name="T18" fmla="*/ 4 w 165"/>
                <a:gd name="T19" fmla="*/ 2 h 139"/>
                <a:gd name="T20" fmla="*/ 3 w 165"/>
                <a:gd name="T21" fmla="*/ 2 h 139"/>
                <a:gd name="T22" fmla="*/ 2 w 165"/>
                <a:gd name="T23" fmla="*/ 1 h 139"/>
                <a:gd name="T24" fmla="*/ 1 w 165"/>
                <a:gd name="T25" fmla="*/ 1 h 139"/>
                <a:gd name="T26" fmla="*/ 1 w 165"/>
                <a:gd name="T27" fmla="*/ 1 h 139"/>
                <a:gd name="T28" fmla="*/ 0 w 165"/>
                <a:gd name="T29" fmla="*/ 1 h 139"/>
                <a:gd name="T30" fmla="*/ 0 w 165"/>
                <a:gd name="T31" fmla="*/ 1 h 139"/>
                <a:gd name="T32" fmla="*/ 0 w 165"/>
                <a:gd name="T33" fmla="*/ 1 h 139"/>
                <a:gd name="T34" fmla="*/ 0 w 165"/>
                <a:gd name="T35" fmla="*/ 0 h 139"/>
                <a:gd name="T36" fmla="*/ 0 w 165"/>
                <a:gd name="T37" fmla="*/ 0 h 139"/>
                <a:gd name="T38" fmla="*/ 1 w 165"/>
                <a:gd name="T39" fmla="*/ 0 h 1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5" h="139">
                  <a:moveTo>
                    <a:pt x="45" y="0"/>
                  </a:moveTo>
                  <a:lnTo>
                    <a:pt x="75" y="15"/>
                  </a:lnTo>
                  <a:lnTo>
                    <a:pt x="89" y="0"/>
                  </a:lnTo>
                  <a:lnTo>
                    <a:pt x="119" y="15"/>
                  </a:lnTo>
                  <a:lnTo>
                    <a:pt x="149" y="31"/>
                  </a:lnTo>
                  <a:lnTo>
                    <a:pt x="149" y="46"/>
                  </a:lnTo>
                  <a:lnTo>
                    <a:pt x="149" y="77"/>
                  </a:lnTo>
                  <a:lnTo>
                    <a:pt x="164" y="107"/>
                  </a:lnTo>
                  <a:lnTo>
                    <a:pt x="134" y="138"/>
                  </a:lnTo>
                  <a:lnTo>
                    <a:pt x="119" y="92"/>
                  </a:lnTo>
                  <a:lnTo>
                    <a:pt x="104" y="107"/>
                  </a:lnTo>
                  <a:lnTo>
                    <a:pt x="60" y="61"/>
                  </a:lnTo>
                  <a:lnTo>
                    <a:pt x="45" y="61"/>
                  </a:lnTo>
                  <a:lnTo>
                    <a:pt x="30" y="46"/>
                  </a:lnTo>
                  <a:lnTo>
                    <a:pt x="15" y="31"/>
                  </a:lnTo>
                  <a:lnTo>
                    <a:pt x="15" y="46"/>
                  </a:lnTo>
                  <a:lnTo>
                    <a:pt x="0" y="31"/>
                  </a:lnTo>
                  <a:lnTo>
                    <a:pt x="0" y="15"/>
                  </a:lnTo>
                  <a:lnTo>
                    <a:pt x="0" y="0"/>
                  </a:lnTo>
                  <a:lnTo>
                    <a:pt x="4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46" name="Freeform 527"/>
            <p:cNvSpPr>
              <a:spLocks/>
            </p:cNvSpPr>
            <p:nvPr/>
          </p:nvSpPr>
          <p:spPr bwMode="auto">
            <a:xfrm>
              <a:off x="7194" y="1406"/>
              <a:ext cx="38" cy="47"/>
            </a:xfrm>
            <a:custGeom>
              <a:avLst/>
              <a:gdLst>
                <a:gd name="T0" fmla="*/ 0 w 91"/>
                <a:gd name="T1" fmla="*/ 1 h 123"/>
                <a:gd name="T2" fmla="*/ 0 w 91"/>
                <a:gd name="T3" fmla="*/ 2 h 123"/>
                <a:gd name="T4" fmla="*/ 0 w 91"/>
                <a:gd name="T5" fmla="*/ 2 h 123"/>
                <a:gd name="T6" fmla="*/ 1 w 91"/>
                <a:gd name="T7" fmla="*/ 2 h 123"/>
                <a:gd name="T8" fmla="*/ 0 w 91"/>
                <a:gd name="T9" fmla="*/ 2 h 123"/>
                <a:gd name="T10" fmla="*/ 1 w 91"/>
                <a:gd name="T11" fmla="*/ 3 h 123"/>
                <a:gd name="T12" fmla="*/ 1 w 91"/>
                <a:gd name="T13" fmla="*/ 2 h 123"/>
                <a:gd name="T14" fmla="*/ 1 w 91"/>
                <a:gd name="T15" fmla="*/ 2 h 123"/>
                <a:gd name="T16" fmla="*/ 2 w 91"/>
                <a:gd name="T17" fmla="*/ 2 h 123"/>
                <a:gd name="T18" fmla="*/ 2 w 91"/>
                <a:gd name="T19" fmla="*/ 2 h 123"/>
                <a:gd name="T20" fmla="*/ 1 w 91"/>
                <a:gd name="T21" fmla="*/ 1 h 123"/>
                <a:gd name="T22" fmla="*/ 1 w 91"/>
                <a:gd name="T23" fmla="*/ 1 h 123"/>
                <a:gd name="T24" fmla="*/ 2 w 91"/>
                <a:gd name="T25" fmla="*/ 1 h 123"/>
                <a:gd name="T26" fmla="*/ 2 w 91"/>
                <a:gd name="T27" fmla="*/ 0 h 123"/>
                <a:gd name="T28" fmla="*/ 3 w 91"/>
                <a:gd name="T29" fmla="*/ 1 h 123"/>
                <a:gd name="T30" fmla="*/ 3 w 91"/>
                <a:gd name="T31" fmla="*/ 0 h 123"/>
                <a:gd name="T32" fmla="*/ 2 w 91"/>
                <a:gd name="T33" fmla="*/ 0 h 123"/>
                <a:gd name="T34" fmla="*/ 2 w 91"/>
                <a:gd name="T35" fmla="*/ 0 h 123"/>
                <a:gd name="T36" fmla="*/ 1 w 91"/>
                <a:gd name="T37" fmla="*/ 0 h 123"/>
                <a:gd name="T38" fmla="*/ 0 w 91"/>
                <a:gd name="T39" fmla="*/ 1 h 123"/>
                <a:gd name="T40" fmla="*/ 0 w 91"/>
                <a:gd name="T41" fmla="*/ 1 h 1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123">
                  <a:moveTo>
                    <a:pt x="0" y="61"/>
                  </a:moveTo>
                  <a:lnTo>
                    <a:pt x="0" y="76"/>
                  </a:lnTo>
                  <a:lnTo>
                    <a:pt x="15" y="92"/>
                  </a:lnTo>
                  <a:lnTo>
                    <a:pt x="30" y="92"/>
                  </a:lnTo>
                  <a:lnTo>
                    <a:pt x="15" y="92"/>
                  </a:lnTo>
                  <a:lnTo>
                    <a:pt x="30" y="122"/>
                  </a:lnTo>
                  <a:lnTo>
                    <a:pt x="45" y="107"/>
                  </a:lnTo>
                  <a:lnTo>
                    <a:pt x="45" y="92"/>
                  </a:lnTo>
                  <a:lnTo>
                    <a:pt x="60" y="107"/>
                  </a:lnTo>
                  <a:lnTo>
                    <a:pt x="60" y="76"/>
                  </a:lnTo>
                  <a:lnTo>
                    <a:pt x="45" y="61"/>
                  </a:lnTo>
                  <a:lnTo>
                    <a:pt x="30" y="31"/>
                  </a:lnTo>
                  <a:lnTo>
                    <a:pt x="60" y="46"/>
                  </a:lnTo>
                  <a:lnTo>
                    <a:pt x="60" y="15"/>
                  </a:lnTo>
                  <a:lnTo>
                    <a:pt x="90" y="31"/>
                  </a:lnTo>
                  <a:lnTo>
                    <a:pt x="90" y="15"/>
                  </a:lnTo>
                  <a:lnTo>
                    <a:pt x="75" y="15"/>
                  </a:lnTo>
                  <a:lnTo>
                    <a:pt x="60" y="0"/>
                  </a:lnTo>
                  <a:lnTo>
                    <a:pt x="30" y="15"/>
                  </a:lnTo>
                  <a:lnTo>
                    <a:pt x="0" y="46"/>
                  </a:lnTo>
                  <a:lnTo>
                    <a:pt x="0" y="6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47" name="Freeform 528"/>
            <p:cNvSpPr>
              <a:spLocks/>
            </p:cNvSpPr>
            <p:nvPr/>
          </p:nvSpPr>
          <p:spPr bwMode="auto">
            <a:xfrm>
              <a:off x="7188" y="1353"/>
              <a:ext cx="64" cy="41"/>
            </a:xfrm>
            <a:custGeom>
              <a:avLst/>
              <a:gdLst>
                <a:gd name="T0" fmla="*/ 1 w 150"/>
                <a:gd name="T1" fmla="*/ 0 h 108"/>
                <a:gd name="T2" fmla="*/ 0 w 150"/>
                <a:gd name="T3" fmla="*/ 1 h 108"/>
                <a:gd name="T4" fmla="*/ 0 w 150"/>
                <a:gd name="T5" fmla="*/ 1 h 108"/>
                <a:gd name="T6" fmla="*/ 1 w 150"/>
                <a:gd name="T7" fmla="*/ 2 h 108"/>
                <a:gd name="T8" fmla="*/ 1 w 150"/>
                <a:gd name="T9" fmla="*/ 2 h 108"/>
                <a:gd name="T10" fmla="*/ 1 w 150"/>
                <a:gd name="T11" fmla="*/ 2 h 108"/>
                <a:gd name="T12" fmla="*/ 3 w 150"/>
                <a:gd name="T13" fmla="*/ 2 h 108"/>
                <a:gd name="T14" fmla="*/ 3 w 150"/>
                <a:gd name="T15" fmla="*/ 2 h 108"/>
                <a:gd name="T16" fmla="*/ 4 w 150"/>
                <a:gd name="T17" fmla="*/ 2 h 108"/>
                <a:gd name="T18" fmla="*/ 4 w 150"/>
                <a:gd name="T19" fmla="*/ 2 h 108"/>
                <a:gd name="T20" fmla="*/ 5 w 150"/>
                <a:gd name="T21" fmla="*/ 1 h 108"/>
                <a:gd name="T22" fmla="*/ 4 w 150"/>
                <a:gd name="T23" fmla="*/ 1 h 108"/>
                <a:gd name="T24" fmla="*/ 4 w 150"/>
                <a:gd name="T25" fmla="*/ 1 h 108"/>
                <a:gd name="T26" fmla="*/ 3 w 150"/>
                <a:gd name="T27" fmla="*/ 0 h 108"/>
                <a:gd name="T28" fmla="*/ 3 w 150"/>
                <a:gd name="T29" fmla="*/ 0 h 108"/>
                <a:gd name="T30" fmla="*/ 1 w 150"/>
                <a:gd name="T31" fmla="*/ 0 h 1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0" h="108">
                  <a:moveTo>
                    <a:pt x="30" y="15"/>
                  </a:moveTo>
                  <a:lnTo>
                    <a:pt x="15" y="31"/>
                  </a:lnTo>
                  <a:lnTo>
                    <a:pt x="0" y="61"/>
                  </a:lnTo>
                  <a:lnTo>
                    <a:pt x="30" y="76"/>
                  </a:lnTo>
                  <a:lnTo>
                    <a:pt x="30" y="92"/>
                  </a:lnTo>
                  <a:lnTo>
                    <a:pt x="45" y="107"/>
                  </a:lnTo>
                  <a:lnTo>
                    <a:pt x="89" y="107"/>
                  </a:lnTo>
                  <a:lnTo>
                    <a:pt x="104" y="92"/>
                  </a:lnTo>
                  <a:lnTo>
                    <a:pt x="134" y="107"/>
                  </a:lnTo>
                  <a:lnTo>
                    <a:pt x="134" y="76"/>
                  </a:lnTo>
                  <a:lnTo>
                    <a:pt x="149" y="61"/>
                  </a:lnTo>
                  <a:lnTo>
                    <a:pt x="119" y="61"/>
                  </a:lnTo>
                  <a:lnTo>
                    <a:pt x="119" y="31"/>
                  </a:lnTo>
                  <a:lnTo>
                    <a:pt x="89" y="0"/>
                  </a:lnTo>
                  <a:lnTo>
                    <a:pt x="75" y="15"/>
                  </a:lnTo>
                  <a:lnTo>
                    <a:pt x="30"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48" name="Freeform 529"/>
            <p:cNvSpPr>
              <a:spLocks/>
            </p:cNvSpPr>
            <p:nvPr/>
          </p:nvSpPr>
          <p:spPr bwMode="auto">
            <a:xfrm>
              <a:off x="7201" y="1389"/>
              <a:ext cx="45" cy="23"/>
            </a:xfrm>
            <a:custGeom>
              <a:avLst/>
              <a:gdLst>
                <a:gd name="T0" fmla="*/ 3 w 105"/>
                <a:gd name="T1" fmla="*/ 0 h 62"/>
                <a:gd name="T2" fmla="*/ 3 w 105"/>
                <a:gd name="T3" fmla="*/ 0 h 62"/>
                <a:gd name="T4" fmla="*/ 2 w 105"/>
                <a:gd name="T5" fmla="*/ 0 h 62"/>
                <a:gd name="T6" fmla="*/ 0 w 105"/>
                <a:gd name="T7" fmla="*/ 0 h 62"/>
                <a:gd name="T8" fmla="*/ 0 w 105"/>
                <a:gd name="T9" fmla="*/ 0 h 62"/>
                <a:gd name="T10" fmla="*/ 0 w 105"/>
                <a:gd name="T11" fmla="*/ 0 h 62"/>
                <a:gd name="T12" fmla="*/ 0 w 105"/>
                <a:gd name="T13" fmla="*/ 1 h 62"/>
                <a:gd name="T14" fmla="*/ 1 w 105"/>
                <a:gd name="T15" fmla="*/ 1 h 62"/>
                <a:gd name="T16" fmla="*/ 2 w 105"/>
                <a:gd name="T17" fmla="*/ 1 h 62"/>
                <a:gd name="T18" fmla="*/ 3 w 105"/>
                <a:gd name="T19" fmla="*/ 1 h 62"/>
                <a:gd name="T20" fmla="*/ 3 w 105"/>
                <a:gd name="T21" fmla="*/ 1 h 62"/>
                <a:gd name="T22" fmla="*/ 3 w 105"/>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62">
                  <a:moveTo>
                    <a:pt x="104" y="15"/>
                  </a:moveTo>
                  <a:lnTo>
                    <a:pt x="74" y="0"/>
                  </a:lnTo>
                  <a:lnTo>
                    <a:pt x="59" y="15"/>
                  </a:lnTo>
                  <a:lnTo>
                    <a:pt x="15" y="15"/>
                  </a:lnTo>
                  <a:lnTo>
                    <a:pt x="0" y="0"/>
                  </a:lnTo>
                  <a:lnTo>
                    <a:pt x="0" y="31"/>
                  </a:lnTo>
                  <a:lnTo>
                    <a:pt x="15" y="61"/>
                  </a:lnTo>
                  <a:lnTo>
                    <a:pt x="45" y="46"/>
                  </a:lnTo>
                  <a:lnTo>
                    <a:pt x="59" y="61"/>
                  </a:lnTo>
                  <a:lnTo>
                    <a:pt x="74" y="61"/>
                  </a:lnTo>
                  <a:lnTo>
                    <a:pt x="89" y="46"/>
                  </a:lnTo>
                  <a:lnTo>
                    <a:pt x="104"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49" name="Freeform 530"/>
            <p:cNvSpPr>
              <a:spLocks/>
            </p:cNvSpPr>
            <p:nvPr/>
          </p:nvSpPr>
          <p:spPr bwMode="auto">
            <a:xfrm>
              <a:off x="7219" y="1493"/>
              <a:ext cx="91" cy="81"/>
            </a:xfrm>
            <a:custGeom>
              <a:avLst/>
              <a:gdLst>
                <a:gd name="T0" fmla="*/ 0 w 211"/>
                <a:gd name="T1" fmla="*/ 0 h 216"/>
                <a:gd name="T2" fmla="*/ 0 w 211"/>
                <a:gd name="T3" fmla="*/ 1 h 216"/>
                <a:gd name="T4" fmla="*/ 0 w 211"/>
                <a:gd name="T5" fmla="*/ 2 h 216"/>
                <a:gd name="T6" fmla="*/ 0 w 211"/>
                <a:gd name="T7" fmla="*/ 4 h 216"/>
                <a:gd name="T8" fmla="*/ 6 w 211"/>
                <a:gd name="T9" fmla="*/ 4 h 216"/>
                <a:gd name="T10" fmla="*/ 6 w 211"/>
                <a:gd name="T11" fmla="*/ 4 h 216"/>
                <a:gd name="T12" fmla="*/ 7 w 211"/>
                <a:gd name="T13" fmla="*/ 4 h 216"/>
                <a:gd name="T14" fmla="*/ 5 w 211"/>
                <a:gd name="T15" fmla="*/ 1 h 216"/>
                <a:gd name="T16" fmla="*/ 5 w 211"/>
                <a:gd name="T17" fmla="*/ 1 h 216"/>
                <a:gd name="T18" fmla="*/ 6 w 211"/>
                <a:gd name="T19" fmla="*/ 2 h 216"/>
                <a:gd name="T20" fmla="*/ 6 w 211"/>
                <a:gd name="T21" fmla="*/ 1 h 216"/>
                <a:gd name="T22" fmla="*/ 6 w 211"/>
                <a:gd name="T23" fmla="*/ 0 h 216"/>
                <a:gd name="T24" fmla="*/ 5 w 211"/>
                <a:gd name="T25" fmla="*/ 0 h 216"/>
                <a:gd name="T26" fmla="*/ 4 w 211"/>
                <a:gd name="T27" fmla="*/ 0 h 216"/>
                <a:gd name="T28" fmla="*/ 3 w 211"/>
                <a:gd name="T29" fmla="*/ 0 h 216"/>
                <a:gd name="T30" fmla="*/ 0 w 211"/>
                <a:gd name="T31" fmla="*/ 0 h 2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216">
                  <a:moveTo>
                    <a:pt x="15" y="15"/>
                  </a:moveTo>
                  <a:lnTo>
                    <a:pt x="0" y="46"/>
                  </a:lnTo>
                  <a:lnTo>
                    <a:pt x="15" y="77"/>
                  </a:lnTo>
                  <a:lnTo>
                    <a:pt x="15" y="215"/>
                  </a:lnTo>
                  <a:lnTo>
                    <a:pt x="165" y="200"/>
                  </a:lnTo>
                  <a:lnTo>
                    <a:pt x="180" y="215"/>
                  </a:lnTo>
                  <a:lnTo>
                    <a:pt x="210" y="184"/>
                  </a:lnTo>
                  <a:lnTo>
                    <a:pt x="135" y="61"/>
                  </a:lnTo>
                  <a:lnTo>
                    <a:pt x="135" y="46"/>
                  </a:lnTo>
                  <a:lnTo>
                    <a:pt x="165" y="92"/>
                  </a:lnTo>
                  <a:lnTo>
                    <a:pt x="180" y="61"/>
                  </a:lnTo>
                  <a:lnTo>
                    <a:pt x="165" y="15"/>
                  </a:lnTo>
                  <a:lnTo>
                    <a:pt x="150" y="15"/>
                  </a:lnTo>
                  <a:lnTo>
                    <a:pt x="120" y="0"/>
                  </a:lnTo>
                  <a:lnTo>
                    <a:pt x="90" y="15"/>
                  </a:lnTo>
                  <a:lnTo>
                    <a:pt x="15"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50" name="Line 531"/>
            <p:cNvSpPr>
              <a:spLocks noChangeShapeType="1"/>
            </p:cNvSpPr>
            <p:nvPr/>
          </p:nvSpPr>
          <p:spPr bwMode="auto">
            <a:xfrm>
              <a:off x="7290" y="1499"/>
              <a:ext cx="0"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51" name="Line 532"/>
            <p:cNvSpPr>
              <a:spLocks noChangeShapeType="1"/>
            </p:cNvSpPr>
            <p:nvPr/>
          </p:nvSpPr>
          <p:spPr bwMode="auto">
            <a:xfrm>
              <a:off x="7290" y="1505"/>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52" name="Line 533"/>
            <p:cNvSpPr>
              <a:spLocks noChangeShapeType="1"/>
            </p:cNvSpPr>
            <p:nvPr/>
          </p:nvSpPr>
          <p:spPr bwMode="auto">
            <a:xfrm flipV="1">
              <a:off x="7304" y="1505"/>
              <a:ext cx="0" cy="5"/>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53" name="Line 534"/>
            <p:cNvSpPr>
              <a:spLocks noChangeShapeType="1"/>
            </p:cNvSpPr>
            <p:nvPr/>
          </p:nvSpPr>
          <p:spPr bwMode="auto">
            <a:xfrm flipV="1">
              <a:off x="7304" y="1499"/>
              <a:ext cx="0"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54" name="Line 535"/>
            <p:cNvSpPr>
              <a:spLocks noChangeShapeType="1"/>
            </p:cNvSpPr>
            <p:nvPr/>
          </p:nvSpPr>
          <p:spPr bwMode="auto">
            <a:xfrm flipV="1">
              <a:off x="7304" y="1493"/>
              <a:ext cx="0" cy="5"/>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55" name="Line 536"/>
            <p:cNvSpPr>
              <a:spLocks noChangeShapeType="1"/>
            </p:cNvSpPr>
            <p:nvPr/>
          </p:nvSpPr>
          <p:spPr bwMode="auto">
            <a:xfrm flipV="1">
              <a:off x="7304" y="1476"/>
              <a:ext cx="6" cy="5"/>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56" name="Freeform 537"/>
            <p:cNvSpPr>
              <a:spLocks/>
            </p:cNvSpPr>
            <p:nvPr/>
          </p:nvSpPr>
          <p:spPr bwMode="auto">
            <a:xfrm>
              <a:off x="7278" y="1459"/>
              <a:ext cx="12" cy="11"/>
            </a:xfrm>
            <a:custGeom>
              <a:avLst/>
              <a:gdLst>
                <a:gd name="T0" fmla="*/ 1 w 30"/>
                <a:gd name="T1" fmla="*/ 0 h 31"/>
                <a:gd name="T2" fmla="*/ 0 w 30"/>
                <a:gd name="T3" fmla="*/ 0 h 31"/>
                <a:gd name="T4" fmla="*/ 0 w 30"/>
                <a:gd name="T5" fmla="*/ 0 h 31"/>
                <a:gd name="T6" fmla="*/ 1 w 30"/>
                <a:gd name="T7" fmla="*/ 0 h 31"/>
                <a:gd name="T8" fmla="*/ 1 w 30"/>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1">
                  <a:moveTo>
                    <a:pt x="29" y="0"/>
                  </a:moveTo>
                  <a:lnTo>
                    <a:pt x="0" y="15"/>
                  </a:lnTo>
                  <a:lnTo>
                    <a:pt x="0" y="30"/>
                  </a:lnTo>
                  <a:lnTo>
                    <a:pt x="29" y="15"/>
                  </a:lnTo>
                  <a:lnTo>
                    <a:pt x="29"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57" name="Freeform 538"/>
            <p:cNvSpPr>
              <a:spLocks/>
            </p:cNvSpPr>
            <p:nvPr/>
          </p:nvSpPr>
          <p:spPr bwMode="auto">
            <a:xfrm>
              <a:off x="7304" y="1476"/>
              <a:ext cx="0" cy="17"/>
            </a:xfrm>
            <a:custGeom>
              <a:avLst/>
              <a:gdLst>
                <a:gd name="T0" fmla="*/ 0 w 1"/>
                <a:gd name="T1" fmla="*/ 0 h 47"/>
                <a:gd name="T2" fmla="*/ 0 w 1"/>
                <a:gd name="T3" fmla="*/ 1 h 47"/>
                <a:gd name="T4" fmla="*/ 0 w 1"/>
                <a:gd name="T5" fmla="*/ 0 h 47"/>
                <a:gd name="T6" fmla="*/ 0 w 1"/>
                <a:gd name="T7" fmla="*/ 0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47">
                  <a:moveTo>
                    <a:pt x="0" y="0"/>
                  </a:moveTo>
                  <a:lnTo>
                    <a:pt x="0" y="46"/>
                  </a:lnTo>
                  <a:lnTo>
                    <a:pt x="0" y="31"/>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58" name="Line 539"/>
            <p:cNvSpPr>
              <a:spLocks noChangeShapeType="1"/>
            </p:cNvSpPr>
            <p:nvPr/>
          </p:nvSpPr>
          <p:spPr bwMode="auto">
            <a:xfrm>
              <a:off x="7304" y="1493"/>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59" name="Line 540"/>
            <p:cNvSpPr>
              <a:spLocks noChangeShapeType="1"/>
            </p:cNvSpPr>
            <p:nvPr/>
          </p:nvSpPr>
          <p:spPr bwMode="auto">
            <a:xfrm>
              <a:off x="7304" y="1487"/>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60" name="Line 541"/>
            <p:cNvSpPr>
              <a:spLocks noChangeShapeType="1"/>
            </p:cNvSpPr>
            <p:nvPr/>
          </p:nvSpPr>
          <p:spPr bwMode="auto">
            <a:xfrm>
              <a:off x="7304" y="1481"/>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61" name="Line 542"/>
            <p:cNvSpPr>
              <a:spLocks noChangeShapeType="1"/>
            </p:cNvSpPr>
            <p:nvPr/>
          </p:nvSpPr>
          <p:spPr bwMode="auto">
            <a:xfrm>
              <a:off x="7304" y="1476"/>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62" name="Line 543"/>
            <p:cNvSpPr>
              <a:spLocks noChangeShapeType="1"/>
            </p:cNvSpPr>
            <p:nvPr/>
          </p:nvSpPr>
          <p:spPr bwMode="auto">
            <a:xfrm>
              <a:off x="7304" y="1476"/>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63" name="Line 544"/>
            <p:cNvSpPr>
              <a:spLocks noChangeShapeType="1"/>
            </p:cNvSpPr>
            <p:nvPr/>
          </p:nvSpPr>
          <p:spPr bwMode="auto">
            <a:xfrm>
              <a:off x="7304" y="1481"/>
              <a:ext cx="0"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64" name="Line 545"/>
            <p:cNvSpPr>
              <a:spLocks noChangeShapeType="1"/>
            </p:cNvSpPr>
            <p:nvPr/>
          </p:nvSpPr>
          <p:spPr bwMode="auto">
            <a:xfrm>
              <a:off x="7304" y="1487"/>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65" name="Line 546"/>
            <p:cNvSpPr>
              <a:spLocks noChangeShapeType="1"/>
            </p:cNvSpPr>
            <p:nvPr/>
          </p:nvSpPr>
          <p:spPr bwMode="auto">
            <a:xfrm flipH="1">
              <a:off x="7297" y="1487"/>
              <a:ext cx="6"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66" name="Line 547"/>
            <p:cNvSpPr>
              <a:spLocks noChangeShapeType="1"/>
            </p:cNvSpPr>
            <p:nvPr/>
          </p:nvSpPr>
          <p:spPr bwMode="auto">
            <a:xfrm>
              <a:off x="7297" y="1493"/>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67" name="Line 548"/>
            <p:cNvSpPr>
              <a:spLocks noChangeShapeType="1"/>
            </p:cNvSpPr>
            <p:nvPr/>
          </p:nvSpPr>
          <p:spPr bwMode="auto">
            <a:xfrm>
              <a:off x="7304" y="1493"/>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68" name="Freeform 549"/>
            <p:cNvSpPr>
              <a:spLocks/>
            </p:cNvSpPr>
            <p:nvPr/>
          </p:nvSpPr>
          <p:spPr bwMode="auto">
            <a:xfrm>
              <a:off x="7290" y="1476"/>
              <a:ext cx="14" cy="41"/>
            </a:xfrm>
            <a:custGeom>
              <a:avLst/>
              <a:gdLst>
                <a:gd name="T0" fmla="*/ 0 w 32"/>
                <a:gd name="T1" fmla="*/ 1 h 108"/>
                <a:gd name="T2" fmla="*/ 0 w 32"/>
                <a:gd name="T3" fmla="*/ 2 h 108"/>
                <a:gd name="T4" fmla="*/ 1 w 32"/>
                <a:gd name="T5" fmla="*/ 1 h 108"/>
                <a:gd name="T6" fmla="*/ 1 w 32"/>
                <a:gd name="T7" fmla="*/ 1 h 108"/>
                <a:gd name="T8" fmla="*/ 1 w 32"/>
                <a:gd name="T9" fmla="*/ 0 h 108"/>
                <a:gd name="T10" fmla="*/ 0 w 32"/>
                <a:gd name="T11" fmla="*/ 1 h 1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108">
                  <a:moveTo>
                    <a:pt x="0" y="61"/>
                  </a:moveTo>
                  <a:lnTo>
                    <a:pt x="16" y="107"/>
                  </a:lnTo>
                  <a:lnTo>
                    <a:pt x="31" y="46"/>
                  </a:lnTo>
                  <a:lnTo>
                    <a:pt x="31" y="31"/>
                  </a:lnTo>
                  <a:lnTo>
                    <a:pt x="31" y="0"/>
                  </a:lnTo>
                  <a:lnTo>
                    <a:pt x="0" y="6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69" name="Freeform 550"/>
            <p:cNvSpPr>
              <a:spLocks/>
            </p:cNvSpPr>
            <p:nvPr/>
          </p:nvSpPr>
          <p:spPr bwMode="auto">
            <a:xfrm>
              <a:off x="7304" y="1464"/>
              <a:ext cx="6" cy="12"/>
            </a:xfrm>
            <a:custGeom>
              <a:avLst/>
              <a:gdLst>
                <a:gd name="T0" fmla="*/ 0 w 17"/>
                <a:gd name="T1" fmla="*/ 1 h 32"/>
                <a:gd name="T2" fmla="*/ 0 w 17"/>
                <a:gd name="T3" fmla="*/ 0 h 32"/>
                <a:gd name="T4" fmla="*/ 0 w 17"/>
                <a:gd name="T5" fmla="*/ 0 h 32"/>
                <a:gd name="T6" fmla="*/ 0 w 17"/>
                <a:gd name="T7" fmla="*/ 1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0" y="31"/>
                  </a:moveTo>
                  <a:lnTo>
                    <a:pt x="16" y="16"/>
                  </a:lnTo>
                  <a:lnTo>
                    <a:pt x="0" y="0"/>
                  </a:lnTo>
                  <a:lnTo>
                    <a:pt x="0"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70" name="Freeform 551"/>
            <p:cNvSpPr>
              <a:spLocks/>
            </p:cNvSpPr>
            <p:nvPr/>
          </p:nvSpPr>
          <p:spPr bwMode="auto">
            <a:xfrm>
              <a:off x="7149" y="1650"/>
              <a:ext cx="97" cy="70"/>
            </a:xfrm>
            <a:custGeom>
              <a:avLst/>
              <a:gdLst>
                <a:gd name="T0" fmla="*/ 8 w 224"/>
                <a:gd name="T1" fmla="*/ 3 h 185"/>
                <a:gd name="T2" fmla="*/ 7 w 224"/>
                <a:gd name="T3" fmla="*/ 1 h 185"/>
                <a:gd name="T4" fmla="*/ 6 w 224"/>
                <a:gd name="T5" fmla="*/ 1 h 185"/>
                <a:gd name="T6" fmla="*/ 6 w 224"/>
                <a:gd name="T7" fmla="*/ 0 h 185"/>
                <a:gd name="T8" fmla="*/ 5 w 224"/>
                <a:gd name="T9" fmla="*/ 0 h 185"/>
                <a:gd name="T10" fmla="*/ 5 w 224"/>
                <a:gd name="T11" fmla="*/ 0 h 185"/>
                <a:gd name="T12" fmla="*/ 3 w 224"/>
                <a:gd name="T13" fmla="*/ 1 h 185"/>
                <a:gd name="T14" fmla="*/ 0 w 224"/>
                <a:gd name="T15" fmla="*/ 2 h 185"/>
                <a:gd name="T16" fmla="*/ 0 w 224"/>
                <a:gd name="T17" fmla="*/ 2 h 185"/>
                <a:gd name="T18" fmla="*/ 0 w 224"/>
                <a:gd name="T19" fmla="*/ 3 h 185"/>
                <a:gd name="T20" fmla="*/ 1 w 224"/>
                <a:gd name="T21" fmla="*/ 4 h 185"/>
                <a:gd name="T22" fmla="*/ 1 w 224"/>
                <a:gd name="T23" fmla="*/ 3 h 185"/>
                <a:gd name="T24" fmla="*/ 2 w 224"/>
                <a:gd name="T25" fmla="*/ 3 h 185"/>
                <a:gd name="T26" fmla="*/ 3 w 224"/>
                <a:gd name="T27" fmla="*/ 3 h 185"/>
                <a:gd name="T28" fmla="*/ 3 w 224"/>
                <a:gd name="T29" fmla="*/ 3 h 185"/>
                <a:gd name="T30" fmla="*/ 5 w 224"/>
                <a:gd name="T31" fmla="*/ 3 h 185"/>
                <a:gd name="T32" fmla="*/ 5 w 224"/>
                <a:gd name="T33" fmla="*/ 3 h 185"/>
                <a:gd name="T34" fmla="*/ 7 w 224"/>
                <a:gd name="T35" fmla="*/ 3 h 185"/>
                <a:gd name="T36" fmla="*/ 8 w 224"/>
                <a:gd name="T37" fmla="*/ 3 h 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4" h="185">
                  <a:moveTo>
                    <a:pt x="223" y="123"/>
                  </a:moveTo>
                  <a:lnTo>
                    <a:pt x="193" y="61"/>
                  </a:lnTo>
                  <a:lnTo>
                    <a:pt x="164" y="61"/>
                  </a:lnTo>
                  <a:lnTo>
                    <a:pt x="164" y="15"/>
                  </a:lnTo>
                  <a:lnTo>
                    <a:pt x="149" y="0"/>
                  </a:lnTo>
                  <a:lnTo>
                    <a:pt x="134" y="15"/>
                  </a:lnTo>
                  <a:lnTo>
                    <a:pt x="104" y="46"/>
                  </a:lnTo>
                  <a:lnTo>
                    <a:pt x="15" y="77"/>
                  </a:lnTo>
                  <a:lnTo>
                    <a:pt x="0" y="107"/>
                  </a:lnTo>
                  <a:lnTo>
                    <a:pt x="15" y="153"/>
                  </a:lnTo>
                  <a:lnTo>
                    <a:pt x="30" y="184"/>
                  </a:lnTo>
                  <a:lnTo>
                    <a:pt x="45" y="153"/>
                  </a:lnTo>
                  <a:lnTo>
                    <a:pt x="59" y="153"/>
                  </a:lnTo>
                  <a:lnTo>
                    <a:pt x="74" y="123"/>
                  </a:lnTo>
                  <a:lnTo>
                    <a:pt x="89" y="123"/>
                  </a:lnTo>
                  <a:lnTo>
                    <a:pt x="134" y="138"/>
                  </a:lnTo>
                  <a:lnTo>
                    <a:pt x="149" y="123"/>
                  </a:lnTo>
                  <a:lnTo>
                    <a:pt x="193" y="123"/>
                  </a:lnTo>
                  <a:lnTo>
                    <a:pt x="223" y="123"/>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71" name="Freeform 552"/>
            <p:cNvSpPr>
              <a:spLocks/>
            </p:cNvSpPr>
            <p:nvPr/>
          </p:nvSpPr>
          <p:spPr bwMode="auto">
            <a:xfrm>
              <a:off x="7264" y="1737"/>
              <a:ext cx="7" cy="18"/>
            </a:xfrm>
            <a:custGeom>
              <a:avLst/>
              <a:gdLst>
                <a:gd name="T0" fmla="*/ 0 w 17"/>
                <a:gd name="T1" fmla="*/ 0 h 47"/>
                <a:gd name="T2" fmla="*/ 0 w 17"/>
                <a:gd name="T3" fmla="*/ 1 h 47"/>
                <a:gd name="T4" fmla="*/ 0 w 17"/>
                <a:gd name="T5" fmla="*/ 1 h 47"/>
                <a:gd name="T6" fmla="*/ 0 w 17"/>
                <a:gd name="T7" fmla="*/ 0 h 47"/>
                <a:gd name="T8" fmla="*/ 0 w 17"/>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47">
                  <a:moveTo>
                    <a:pt x="0" y="0"/>
                  </a:moveTo>
                  <a:lnTo>
                    <a:pt x="0" y="46"/>
                  </a:lnTo>
                  <a:lnTo>
                    <a:pt x="16" y="31"/>
                  </a:lnTo>
                  <a:lnTo>
                    <a:pt x="16" y="15"/>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72" name="Freeform 553"/>
            <p:cNvSpPr>
              <a:spLocks/>
            </p:cNvSpPr>
            <p:nvPr/>
          </p:nvSpPr>
          <p:spPr bwMode="auto">
            <a:xfrm>
              <a:off x="7124" y="1708"/>
              <a:ext cx="51" cy="58"/>
            </a:xfrm>
            <a:custGeom>
              <a:avLst/>
              <a:gdLst>
                <a:gd name="T0" fmla="*/ 4 w 120"/>
                <a:gd name="T1" fmla="*/ 0 h 154"/>
                <a:gd name="T2" fmla="*/ 3 w 120"/>
                <a:gd name="T3" fmla="*/ 0 h 154"/>
                <a:gd name="T4" fmla="*/ 3 w 120"/>
                <a:gd name="T5" fmla="*/ 1 h 154"/>
                <a:gd name="T6" fmla="*/ 1 w 120"/>
                <a:gd name="T7" fmla="*/ 1 h 154"/>
                <a:gd name="T8" fmla="*/ 2 w 120"/>
                <a:gd name="T9" fmla="*/ 1 h 154"/>
                <a:gd name="T10" fmla="*/ 1 w 120"/>
                <a:gd name="T11" fmla="*/ 1 h 154"/>
                <a:gd name="T12" fmla="*/ 1 w 120"/>
                <a:gd name="T13" fmla="*/ 2 h 154"/>
                <a:gd name="T14" fmla="*/ 0 w 120"/>
                <a:gd name="T15" fmla="*/ 2 h 154"/>
                <a:gd name="T16" fmla="*/ 0 w 120"/>
                <a:gd name="T17" fmla="*/ 2 h 154"/>
                <a:gd name="T18" fmla="*/ 0 w 120"/>
                <a:gd name="T19" fmla="*/ 3 h 154"/>
                <a:gd name="T20" fmla="*/ 0 w 120"/>
                <a:gd name="T21" fmla="*/ 3 h 154"/>
                <a:gd name="T22" fmla="*/ 1 w 120"/>
                <a:gd name="T23" fmla="*/ 3 h 154"/>
                <a:gd name="T24" fmla="*/ 2 w 120"/>
                <a:gd name="T25" fmla="*/ 3 h 154"/>
                <a:gd name="T26" fmla="*/ 3 w 120"/>
                <a:gd name="T27" fmla="*/ 3 h 154"/>
                <a:gd name="T28" fmla="*/ 3 w 120"/>
                <a:gd name="T29" fmla="*/ 2 h 154"/>
                <a:gd name="T30" fmla="*/ 4 w 120"/>
                <a:gd name="T31" fmla="*/ 2 h 154"/>
                <a:gd name="T32" fmla="*/ 4 w 120"/>
                <a:gd name="T33" fmla="*/ 1 h 154"/>
                <a:gd name="T34" fmla="*/ 4 w 120"/>
                <a:gd name="T35" fmla="*/ 0 h 1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0" h="154">
                  <a:moveTo>
                    <a:pt x="119" y="0"/>
                  </a:moveTo>
                  <a:lnTo>
                    <a:pt x="104" y="0"/>
                  </a:lnTo>
                  <a:lnTo>
                    <a:pt x="89" y="31"/>
                  </a:lnTo>
                  <a:lnTo>
                    <a:pt x="30" y="31"/>
                  </a:lnTo>
                  <a:lnTo>
                    <a:pt x="60" y="46"/>
                  </a:lnTo>
                  <a:lnTo>
                    <a:pt x="45" y="61"/>
                  </a:lnTo>
                  <a:lnTo>
                    <a:pt x="45" y="92"/>
                  </a:lnTo>
                  <a:lnTo>
                    <a:pt x="15" y="107"/>
                  </a:lnTo>
                  <a:lnTo>
                    <a:pt x="15" y="122"/>
                  </a:lnTo>
                  <a:lnTo>
                    <a:pt x="0" y="138"/>
                  </a:lnTo>
                  <a:lnTo>
                    <a:pt x="15" y="153"/>
                  </a:lnTo>
                  <a:lnTo>
                    <a:pt x="30" y="153"/>
                  </a:lnTo>
                  <a:lnTo>
                    <a:pt x="60" y="153"/>
                  </a:lnTo>
                  <a:lnTo>
                    <a:pt x="74" y="138"/>
                  </a:lnTo>
                  <a:lnTo>
                    <a:pt x="89" y="92"/>
                  </a:lnTo>
                  <a:lnTo>
                    <a:pt x="119" y="77"/>
                  </a:lnTo>
                  <a:lnTo>
                    <a:pt x="119" y="31"/>
                  </a:lnTo>
                  <a:lnTo>
                    <a:pt x="119"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73" name="Freeform 554"/>
            <p:cNvSpPr>
              <a:spLocks/>
            </p:cNvSpPr>
            <p:nvPr/>
          </p:nvSpPr>
          <p:spPr bwMode="auto">
            <a:xfrm>
              <a:off x="7105" y="1639"/>
              <a:ext cx="57" cy="81"/>
            </a:xfrm>
            <a:custGeom>
              <a:avLst/>
              <a:gdLst>
                <a:gd name="T0" fmla="*/ 0 w 134"/>
                <a:gd name="T1" fmla="*/ 4 h 216"/>
                <a:gd name="T2" fmla="*/ 1 w 134"/>
                <a:gd name="T3" fmla="*/ 4 h 216"/>
                <a:gd name="T4" fmla="*/ 3 w 134"/>
                <a:gd name="T5" fmla="*/ 4 h 216"/>
                <a:gd name="T6" fmla="*/ 4 w 134"/>
                <a:gd name="T7" fmla="*/ 4 h 216"/>
                <a:gd name="T8" fmla="*/ 4 w 134"/>
                <a:gd name="T9" fmla="*/ 4 h 216"/>
                <a:gd name="T10" fmla="*/ 3 w 134"/>
                <a:gd name="T11" fmla="*/ 3 h 216"/>
                <a:gd name="T12" fmla="*/ 4 w 134"/>
                <a:gd name="T13" fmla="*/ 2 h 216"/>
                <a:gd name="T14" fmla="*/ 3 w 134"/>
                <a:gd name="T15" fmla="*/ 2 h 216"/>
                <a:gd name="T16" fmla="*/ 4 w 134"/>
                <a:gd name="T17" fmla="*/ 1 h 216"/>
                <a:gd name="T18" fmla="*/ 3 w 134"/>
                <a:gd name="T19" fmla="*/ 0 h 216"/>
                <a:gd name="T20" fmla="*/ 3 w 134"/>
                <a:gd name="T21" fmla="*/ 1 h 216"/>
                <a:gd name="T22" fmla="*/ 3 w 134"/>
                <a:gd name="T23" fmla="*/ 2 h 216"/>
                <a:gd name="T24" fmla="*/ 1 w 134"/>
                <a:gd name="T25" fmla="*/ 2 h 216"/>
                <a:gd name="T26" fmla="*/ 1 w 134"/>
                <a:gd name="T27" fmla="*/ 2 h 216"/>
                <a:gd name="T28" fmla="*/ 0 w 134"/>
                <a:gd name="T29" fmla="*/ 3 h 216"/>
                <a:gd name="T30" fmla="*/ 0 w 134"/>
                <a:gd name="T31" fmla="*/ 3 h 216"/>
                <a:gd name="T32" fmla="*/ 0 w 134"/>
                <a:gd name="T33" fmla="*/ 4 h 216"/>
                <a:gd name="T34" fmla="*/ 0 w 134"/>
                <a:gd name="T35" fmla="*/ 4 h 2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4" h="216">
                  <a:moveTo>
                    <a:pt x="15" y="215"/>
                  </a:moveTo>
                  <a:lnTo>
                    <a:pt x="44" y="215"/>
                  </a:lnTo>
                  <a:lnTo>
                    <a:pt x="74" y="215"/>
                  </a:lnTo>
                  <a:lnTo>
                    <a:pt x="133" y="215"/>
                  </a:lnTo>
                  <a:lnTo>
                    <a:pt x="118" y="184"/>
                  </a:lnTo>
                  <a:lnTo>
                    <a:pt x="103" y="138"/>
                  </a:lnTo>
                  <a:lnTo>
                    <a:pt x="118" y="108"/>
                  </a:lnTo>
                  <a:lnTo>
                    <a:pt x="89" y="77"/>
                  </a:lnTo>
                  <a:lnTo>
                    <a:pt x="118" y="61"/>
                  </a:lnTo>
                  <a:lnTo>
                    <a:pt x="103" y="0"/>
                  </a:lnTo>
                  <a:lnTo>
                    <a:pt x="103" y="31"/>
                  </a:lnTo>
                  <a:lnTo>
                    <a:pt x="74" y="77"/>
                  </a:lnTo>
                  <a:lnTo>
                    <a:pt x="44" y="123"/>
                  </a:lnTo>
                  <a:lnTo>
                    <a:pt x="30" y="123"/>
                  </a:lnTo>
                  <a:lnTo>
                    <a:pt x="0" y="138"/>
                  </a:lnTo>
                  <a:lnTo>
                    <a:pt x="0" y="169"/>
                  </a:lnTo>
                  <a:lnTo>
                    <a:pt x="15" y="184"/>
                  </a:lnTo>
                  <a:lnTo>
                    <a:pt x="15" y="2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74" name="Freeform 555"/>
            <p:cNvSpPr>
              <a:spLocks/>
            </p:cNvSpPr>
            <p:nvPr/>
          </p:nvSpPr>
          <p:spPr bwMode="auto">
            <a:xfrm>
              <a:off x="7201" y="1563"/>
              <a:ext cx="134" cy="157"/>
            </a:xfrm>
            <a:custGeom>
              <a:avLst/>
              <a:gdLst>
                <a:gd name="T0" fmla="*/ 9 w 314"/>
                <a:gd name="T1" fmla="*/ 0 h 416"/>
                <a:gd name="T2" fmla="*/ 7 w 314"/>
                <a:gd name="T3" fmla="*/ 1 h 416"/>
                <a:gd name="T4" fmla="*/ 7 w 314"/>
                <a:gd name="T5" fmla="*/ 0 h 416"/>
                <a:gd name="T6" fmla="*/ 2 w 314"/>
                <a:gd name="T7" fmla="*/ 1 h 416"/>
                <a:gd name="T8" fmla="*/ 2 w 314"/>
                <a:gd name="T9" fmla="*/ 1 h 416"/>
                <a:gd name="T10" fmla="*/ 1 w 314"/>
                <a:gd name="T11" fmla="*/ 1 h 416"/>
                <a:gd name="T12" fmla="*/ 1 w 314"/>
                <a:gd name="T13" fmla="*/ 2 h 416"/>
                <a:gd name="T14" fmla="*/ 1 w 314"/>
                <a:gd name="T15" fmla="*/ 3 h 416"/>
                <a:gd name="T16" fmla="*/ 0 w 314"/>
                <a:gd name="T17" fmla="*/ 3 h 416"/>
                <a:gd name="T18" fmla="*/ 0 w 314"/>
                <a:gd name="T19" fmla="*/ 3 h 416"/>
                <a:gd name="T20" fmla="*/ 0 w 314"/>
                <a:gd name="T21" fmla="*/ 4 h 416"/>
                <a:gd name="T22" fmla="*/ 0 w 314"/>
                <a:gd name="T23" fmla="*/ 5 h 416"/>
                <a:gd name="T24" fmla="*/ 1 w 314"/>
                <a:gd name="T25" fmla="*/ 5 h 416"/>
                <a:gd name="T26" fmla="*/ 1 w 314"/>
                <a:gd name="T27" fmla="*/ 5 h 416"/>
                <a:gd name="T28" fmla="*/ 1 w 314"/>
                <a:gd name="T29" fmla="*/ 6 h 416"/>
                <a:gd name="T30" fmla="*/ 3 w 314"/>
                <a:gd name="T31" fmla="*/ 6 h 416"/>
                <a:gd name="T32" fmla="*/ 3 w 314"/>
                <a:gd name="T33" fmla="*/ 7 h 416"/>
                <a:gd name="T34" fmla="*/ 4 w 314"/>
                <a:gd name="T35" fmla="*/ 8 h 416"/>
                <a:gd name="T36" fmla="*/ 5 w 314"/>
                <a:gd name="T37" fmla="*/ 8 h 416"/>
                <a:gd name="T38" fmla="*/ 6 w 314"/>
                <a:gd name="T39" fmla="*/ 8 h 416"/>
                <a:gd name="T40" fmla="*/ 6 w 314"/>
                <a:gd name="T41" fmla="*/ 8 h 416"/>
                <a:gd name="T42" fmla="*/ 6 w 314"/>
                <a:gd name="T43" fmla="*/ 8 h 416"/>
                <a:gd name="T44" fmla="*/ 6 w 314"/>
                <a:gd name="T45" fmla="*/ 8 h 416"/>
                <a:gd name="T46" fmla="*/ 7 w 314"/>
                <a:gd name="T47" fmla="*/ 8 h 416"/>
                <a:gd name="T48" fmla="*/ 9 w 314"/>
                <a:gd name="T49" fmla="*/ 8 h 416"/>
                <a:gd name="T50" fmla="*/ 8 w 314"/>
                <a:gd name="T51" fmla="*/ 6 h 416"/>
                <a:gd name="T52" fmla="*/ 7 w 314"/>
                <a:gd name="T53" fmla="*/ 6 h 416"/>
                <a:gd name="T54" fmla="*/ 8 w 314"/>
                <a:gd name="T55" fmla="*/ 6 h 416"/>
                <a:gd name="T56" fmla="*/ 8 w 314"/>
                <a:gd name="T57" fmla="*/ 5 h 416"/>
                <a:gd name="T58" fmla="*/ 8 w 314"/>
                <a:gd name="T59" fmla="*/ 5 h 416"/>
                <a:gd name="T60" fmla="*/ 9 w 314"/>
                <a:gd name="T61" fmla="*/ 4 h 416"/>
                <a:gd name="T62" fmla="*/ 9 w 314"/>
                <a:gd name="T63" fmla="*/ 3 h 416"/>
                <a:gd name="T64" fmla="*/ 9 w 314"/>
                <a:gd name="T65" fmla="*/ 2 h 416"/>
                <a:gd name="T66" fmla="*/ 10 w 314"/>
                <a:gd name="T67" fmla="*/ 2 h 416"/>
                <a:gd name="T68" fmla="*/ 9 w 314"/>
                <a:gd name="T69" fmla="*/ 2 h 416"/>
                <a:gd name="T70" fmla="*/ 9 w 314"/>
                <a:gd name="T71" fmla="*/ 1 h 416"/>
                <a:gd name="T72" fmla="*/ 9 w 314"/>
                <a:gd name="T73" fmla="*/ 0 h 4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14" h="416">
                  <a:moveTo>
                    <a:pt x="253" y="0"/>
                  </a:moveTo>
                  <a:lnTo>
                    <a:pt x="224" y="31"/>
                  </a:lnTo>
                  <a:lnTo>
                    <a:pt x="209" y="15"/>
                  </a:lnTo>
                  <a:lnTo>
                    <a:pt x="60" y="31"/>
                  </a:lnTo>
                  <a:lnTo>
                    <a:pt x="60" y="61"/>
                  </a:lnTo>
                  <a:lnTo>
                    <a:pt x="45" y="61"/>
                  </a:lnTo>
                  <a:lnTo>
                    <a:pt x="45" y="77"/>
                  </a:lnTo>
                  <a:lnTo>
                    <a:pt x="45" y="154"/>
                  </a:lnTo>
                  <a:lnTo>
                    <a:pt x="15" y="138"/>
                  </a:lnTo>
                  <a:lnTo>
                    <a:pt x="15" y="169"/>
                  </a:lnTo>
                  <a:lnTo>
                    <a:pt x="15" y="184"/>
                  </a:lnTo>
                  <a:lnTo>
                    <a:pt x="0" y="215"/>
                  </a:lnTo>
                  <a:lnTo>
                    <a:pt x="30" y="231"/>
                  </a:lnTo>
                  <a:lnTo>
                    <a:pt x="45" y="246"/>
                  </a:lnTo>
                  <a:lnTo>
                    <a:pt x="45" y="292"/>
                  </a:lnTo>
                  <a:lnTo>
                    <a:pt x="75" y="292"/>
                  </a:lnTo>
                  <a:lnTo>
                    <a:pt x="104" y="354"/>
                  </a:lnTo>
                  <a:lnTo>
                    <a:pt x="119" y="369"/>
                  </a:lnTo>
                  <a:lnTo>
                    <a:pt x="149" y="369"/>
                  </a:lnTo>
                  <a:lnTo>
                    <a:pt x="164" y="384"/>
                  </a:lnTo>
                  <a:lnTo>
                    <a:pt x="179" y="415"/>
                  </a:lnTo>
                  <a:lnTo>
                    <a:pt x="179" y="400"/>
                  </a:lnTo>
                  <a:lnTo>
                    <a:pt x="179" y="384"/>
                  </a:lnTo>
                  <a:lnTo>
                    <a:pt x="224" y="369"/>
                  </a:lnTo>
                  <a:lnTo>
                    <a:pt x="268" y="369"/>
                  </a:lnTo>
                  <a:lnTo>
                    <a:pt x="238" y="307"/>
                  </a:lnTo>
                  <a:lnTo>
                    <a:pt x="209" y="292"/>
                  </a:lnTo>
                  <a:lnTo>
                    <a:pt x="238" y="277"/>
                  </a:lnTo>
                  <a:lnTo>
                    <a:pt x="238" y="246"/>
                  </a:lnTo>
                  <a:lnTo>
                    <a:pt x="238" y="215"/>
                  </a:lnTo>
                  <a:lnTo>
                    <a:pt x="268" y="200"/>
                  </a:lnTo>
                  <a:lnTo>
                    <a:pt x="268" y="138"/>
                  </a:lnTo>
                  <a:lnTo>
                    <a:pt x="283" y="123"/>
                  </a:lnTo>
                  <a:lnTo>
                    <a:pt x="313" y="108"/>
                  </a:lnTo>
                  <a:lnTo>
                    <a:pt x="283" y="92"/>
                  </a:lnTo>
                  <a:lnTo>
                    <a:pt x="268" y="31"/>
                  </a:lnTo>
                  <a:lnTo>
                    <a:pt x="253"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75" name="Freeform 556"/>
            <p:cNvSpPr>
              <a:spLocks/>
            </p:cNvSpPr>
            <p:nvPr/>
          </p:nvSpPr>
          <p:spPr bwMode="auto">
            <a:xfrm>
              <a:off x="7367" y="1824"/>
              <a:ext cx="59" cy="99"/>
            </a:xfrm>
            <a:custGeom>
              <a:avLst/>
              <a:gdLst>
                <a:gd name="T0" fmla="*/ 4 w 135"/>
                <a:gd name="T1" fmla="*/ 0 h 263"/>
                <a:gd name="T2" fmla="*/ 3 w 135"/>
                <a:gd name="T3" fmla="*/ 0 h 263"/>
                <a:gd name="T4" fmla="*/ 3 w 135"/>
                <a:gd name="T5" fmla="*/ 1 h 263"/>
                <a:gd name="T6" fmla="*/ 3 w 135"/>
                <a:gd name="T7" fmla="*/ 1 h 263"/>
                <a:gd name="T8" fmla="*/ 1 w 135"/>
                <a:gd name="T9" fmla="*/ 2 h 263"/>
                <a:gd name="T10" fmla="*/ 0 w 135"/>
                <a:gd name="T11" fmla="*/ 2 h 263"/>
                <a:gd name="T12" fmla="*/ 0 w 135"/>
                <a:gd name="T13" fmla="*/ 3 h 263"/>
                <a:gd name="T14" fmla="*/ 0 w 135"/>
                <a:gd name="T15" fmla="*/ 4 h 263"/>
                <a:gd name="T16" fmla="*/ 0 w 135"/>
                <a:gd name="T17" fmla="*/ 4 h 263"/>
                <a:gd name="T18" fmla="*/ 0 w 135"/>
                <a:gd name="T19" fmla="*/ 5 h 263"/>
                <a:gd name="T20" fmla="*/ 0 w 135"/>
                <a:gd name="T21" fmla="*/ 5 h 263"/>
                <a:gd name="T22" fmla="*/ 2 w 135"/>
                <a:gd name="T23" fmla="*/ 5 h 263"/>
                <a:gd name="T24" fmla="*/ 3 w 135"/>
                <a:gd name="T25" fmla="*/ 3 h 263"/>
                <a:gd name="T26" fmla="*/ 4 w 135"/>
                <a:gd name="T27" fmla="*/ 2 h 263"/>
                <a:gd name="T28" fmla="*/ 5 w 135"/>
                <a:gd name="T29" fmla="*/ 1 h 263"/>
                <a:gd name="T30" fmla="*/ 4 w 135"/>
                <a:gd name="T31" fmla="*/ 0 h 2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5" h="263">
                  <a:moveTo>
                    <a:pt x="104" y="0"/>
                  </a:moveTo>
                  <a:lnTo>
                    <a:pt x="89" y="15"/>
                  </a:lnTo>
                  <a:lnTo>
                    <a:pt x="89" y="31"/>
                  </a:lnTo>
                  <a:lnTo>
                    <a:pt x="74" y="62"/>
                  </a:lnTo>
                  <a:lnTo>
                    <a:pt x="30" y="77"/>
                  </a:lnTo>
                  <a:lnTo>
                    <a:pt x="15" y="108"/>
                  </a:lnTo>
                  <a:lnTo>
                    <a:pt x="15" y="170"/>
                  </a:lnTo>
                  <a:lnTo>
                    <a:pt x="15" y="185"/>
                  </a:lnTo>
                  <a:lnTo>
                    <a:pt x="0" y="185"/>
                  </a:lnTo>
                  <a:lnTo>
                    <a:pt x="0" y="247"/>
                  </a:lnTo>
                  <a:lnTo>
                    <a:pt x="15" y="262"/>
                  </a:lnTo>
                  <a:lnTo>
                    <a:pt x="60" y="262"/>
                  </a:lnTo>
                  <a:lnTo>
                    <a:pt x="89" y="170"/>
                  </a:lnTo>
                  <a:lnTo>
                    <a:pt x="119" y="77"/>
                  </a:lnTo>
                  <a:lnTo>
                    <a:pt x="134" y="62"/>
                  </a:lnTo>
                  <a:lnTo>
                    <a:pt x="104"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76" name="Freeform 557"/>
            <p:cNvSpPr>
              <a:spLocks/>
            </p:cNvSpPr>
            <p:nvPr/>
          </p:nvSpPr>
          <p:spPr bwMode="auto">
            <a:xfrm>
              <a:off x="7124" y="1853"/>
              <a:ext cx="103" cy="94"/>
            </a:xfrm>
            <a:custGeom>
              <a:avLst/>
              <a:gdLst>
                <a:gd name="T0" fmla="*/ 0 w 239"/>
                <a:gd name="T1" fmla="*/ 0 h 247"/>
                <a:gd name="T2" fmla="*/ 0 w 239"/>
                <a:gd name="T3" fmla="*/ 1 h 247"/>
                <a:gd name="T4" fmla="*/ 1 w 239"/>
                <a:gd name="T5" fmla="*/ 1 h 247"/>
                <a:gd name="T6" fmla="*/ 1 w 239"/>
                <a:gd name="T7" fmla="*/ 3 h 247"/>
                <a:gd name="T8" fmla="*/ 2 w 239"/>
                <a:gd name="T9" fmla="*/ 4 h 247"/>
                <a:gd name="T10" fmla="*/ 3 w 239"/>
                <a:gd name="T11" fmla="*/ 5 h 247"/>
                <a:gd name="T12" fmla="*/ 3 w 239"/>
                <a:gd name="T13" fmla="*/ 5 h 247"/>
                <a:gd name="T14" fmla="*/ 3 w 239"/>
                <a:gd name="T15" fmla="*/ 5 h 247"/>
                <a:gd name="T16" fmla="*/ 5 w 239"/>
                <a:gd name="T17" fmla="*/ 5 h 247"/>
                <a:gd name="T18" fmla="*/ 5 w 239"/>
                <a:gd name="T19" fmla="*/ 3 h 247"/>
                <a:gd name="T20" fmla="*/ 5 w 239"/>
                <a:gd name="T21" fmla="*/ 2 h 247"/>
                <a:gd name="T22" fmla="*/ 6 w 239"/>
                <a:gd name="T23" fmla="*/ 2 h 247"/>
                <a:gd name="T24" fmla="*/ 6 w 239"/>
                <a:gd name="T25" fmla="*/ 1 h 247"/>
                <a:gd name="T26" fmla="*/ 7 w 239"/>
                <a:gd name="T27" fmla="*/ 1 h 247"/>
                <a:gd name="T28" fmla="*/ 8 w 239"/>
                <a:gd name="T29" fmla="*/ 1 h 247"/>
                <a:gd name="T30" fmla="*/ 8 w 239"/>
                <a:gd name="T31" fmla="*/ 0 h 247"/>
                <a:gd name="T32" fmla="*/ 7 w 239"/>
                <a:gd name="T33" fmla="*/ 0 h 247"/>
                <a:gd name="T34" fmla="*/ 6 w 239"/>
                <a:gd name="T35" fmla="*/ 1 h 247"/>
                <a:gd name="T36" fmla="*/ 4 w 239"/>
                <a:gd name="T37" fmla="*/ 0 h 247"/>
                <a:gd name="T38" fmla="*/ 1 w 239"/>
                <a:gd name="T39" fmla="*/ 0 h 247"/>
                <a:gd name="T40" fmla="*/ 1 w 239"/>
                <a:gd name="T41" fmla="*/ 0 h 247"/>
                <a:gd name="T42" fmla="*/ 0 w 239"/>
                <a:gd name="T43" fmla="*/ 0 h 2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9" h="247">
                  <a:moveTo>
                    <a:pt x="15" y="0"/>
                  </a:moveTo>
                  <a:lnTo>
                    <a:pt x="0" y="31"/>
                  </a:lnTo>
                  <a:lnTo>
                    <a:pt x="30" y="46"/>
                  </a:lnTo>
                  <a:lnTo>
                    <a:pt x="45" y="123"/>
                  </a:lnTo>
                  <a:lnTo>
                    <a:pt x="60" y="185"/>
                  </a:lnTo>
                  <a:lnTo>
                    <a:pt x="89" y="246"/>
                  </a:lnTo>
                  <a:lnTo>
                    <a:pt x="104" y="231"/>
                  </a:lnTo>
                  <a:lnTo>
                    <a:pt x="104" y="246"/>
                  </a:lnTo>
                  <a:lnTo>
                    <a:pt x="149" y="231"/>
                  </a:lnTo>
                  <a:lnTo>
                    <a:pt x="149" y="169"/>
                  </a:lnTo>
                  <a:lnTo>
                    <a:pt x="149" y="108"/>
                  </a:lnTo>
                  <a:lnTo>
                    <a:pt x="164" y="108"/>
                  </a:lnTo>
                  <a:lnTo>
                    <a:pt x="164" y="46"/>
                  </a:lnTo>
                  <a:lnTo>
                    <a:pt x="193" y="31"/>
                  </a:lnTo>
                  <a:lnTo>
                    <a:pt x="238" y="31"/>
                  </a:lnTo>
                  <a:lnTo>
                    <a:pt x="238" y="15"/>
                  </a:lnTo>
                  <a:lnTo>
                    <a:pt x="208" y="15"/>
                  </a:lnTo>
                  <a:lnTo>
                    <a:pt x="179" y="31"/>
                  </a:lnTo>
                  <a:lnTo>
                    <a:pt x="119" y="15"/>
                  </a:lnTo>
                  <a:lnTo>
                    <a:pt x="45" y="15"/>
                  </a:lnTo>
                  <a:lnTo>
                    <a:pt x="30" y="0"/>
                  </a:lnTo>
                  <a:lnTo>
                    <a:pt x="1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77" name="Freeform 558"/>
            <p:cNvSpPr>
              <a:spLocks/>
            </p:cNvSpPr>
            <p:nvPr/>
          </p:nvSpPr>
          <p:spPr bwMode="auto">
            <a:xfrm>
              <a:off x="7162" y="1900"/>
              <a:ext cx="122" cy="93"/>
            </a:xfrm>
            <a:custGeom>
              <a:avLst/>
              <a:gdLst>
                <a:gd name="T0" fmla="*/ 0 w 284"/>
                <a:gd name="T1" fmla="*/ 3 h 246"/>
                <a:gd name="T2" fmla="*/ 0 w 284"/>
                <a:gd name="T3" fmla="*/ 3 h 246"/>
                <a:gd name="T4" fmla="*/ 0 w 284"/>
                <a:gd name="T5" fmla="*/ 4 h 246"/>
                <a:gd name="T6" fmla="*/ 0 w 284"/>
                <a:gd name="T7" fmla="*/ 5 h 246"/>
                <a:gd name="T8" fmla="*/ 1 w 284"/>
                <a:gd name="T9" fmla="*/ 5 h 246"/>
                <a:gd name="T10" fmla="*/ 3 w 284"/>
                <a:gd name="T11" fmla="*/ 5 h 246"/>
                <a:gd name="T12" fmla="*/ 3 w 284"/>
                <a:gd name="T13" fmla="*/ 5 h 246"/>
                <a:gd name="T14" fmla="*/ 4 w 284"/>
                <a:gd name="T15" fmla="*/ 5 h 246"/>
                <a:gd name="T16" fmla="*/ 5 w 284"/>
                <a:gd name="T17" fmla="*/ 5 h 246"/>
                <a:gd name="T18" fmla="*/ 5 w 284"/>
                <a:gd name="T19" fmla="*/ 5 h 246"/>
                <a:gd name="T20" fmla="*/ 6 w 284"/>
                <a:gd name="T21" fmla="*/ 5 h 246"/>
                <a:gd name="T22" fmla="*/ 8 w 284"/>
                <a:gd name="T23" fmla="*/ 4 h 246"/>
                <a:gd name="T24" fmla="*/ 9 w 284"/>
                <a:gd name="T25" fmla="*/ 3 h 246"/>
                <a:gd name="T26" fmla="*/ 9 w 284"/>
                <a:gd name="T27" fmla="*/ 3 h 246"/>
                <a:gd name="T28" fmla="*/ 9 w 284"/>
                <a:gd name="T29" fmla="*/ 2 h 246"/>
                <a:gd name="T30" fmla="*/ 9 w 284"/>
                <a:gd name="T31" fmla="*/ 2 h 246"/>
                <a:gd name="T32" fmla="*/ 9 w 284"/>
                <a:gd name="T33" fmla="*/ 2 h 246"/>
                <a:gd name="T34" fmla="*/ 8 w 284"/>
                <a:gd name="T35" fmla="*/ 2 h 246"/>
                <a:gd name="T36" fmla="*/ 9 w 284"/>
                <a:gd name="T37" fmla="*/ 1 h 246"/>
                <a:gd name="T38" fmla="*/ 9 w 284"/>
                <a:gd name="T39" fmla="*/ 1 h 246"/>
                <a:gd name="T40" fmla="*/ 9 w 284"/>
                <a:gd name="T41" fmla="*/ 0 h 246"/>
                <a:gd name="T42" fmla="*/ 9 w 284"/>
                <a:gd name="T43" fmla="*/ 0 h 246"/>
                <a:gd name="T44" fmla="*/ 8 w 284"/>
                <a:gd name="T45" fmla="*/ 0 h 246"/>
                <a:gd name="T46" fmla="*/ 8 w 284"/>
                <a:gd name="T47" fmla="*/ 0 h 246"/>
                <a:gd name="T48" fmla="*/ 6 w 284"/>
                <a:gd name="T49" fmla="*/ 0 h 246"/>
                <a:gd name="T50" fmla="*/ 6 w 284"/>
                <a:gd name="T51" fmla="*/ 1 h 246"/>
                <a:gd name="T52" fmla="*/ 5 w 284"/>
                <a:gd name="T53" fmla="*/ 1 h 246"/>
                <a:gd name="T54" fmla="*/ 3 w 284"/>
                <a:gd name="T55" fmla="*/ 1 h 246"/>
                <a:gd name="T56" fmla="*/ 3 w 284"/>
                <a:gd name="T57" fmla="*/ 2 h 246"/>
                <a:gd name="T58" fmla="*/ 3 w 284"/>
                <a:gd name="T59" fmla="*/ 1 h 246"/>
                <a:gd name="T60" fmla="*/ 2 w 284"/>
                <a:gd name="T61" fmla="*/ 1 h 246"/>
                <a:gd name="T62" fmla="*/ 2 w 284"/>
                <a:gd name="T63" fmla="*/ 2 h 246"/>
                <a:gd name="T64" fmla="*/ 0 w 284"/>
                <a:gd name="T65" fmla="*/ 3 h 246"/>
                <a:gd name="T66" fmla="*/ 0 w 284"/>
                <a:gd name="T67" fmla="*/ 2 h 246"/>
                <a:gd name="T68" fmla="*/ 0 w 284"/>
                <a:gd name="T69" fmla="*/ 3 h 2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84" h="246">
                  <a:moveTo>
                    <a:pt x="0" y="123"/>
                  </a:moveTo>
                  <a:lnTo>
                    <a:pt x="0" y="153"/>
                  </a:lnTo>
                  <a:lnTo>
                    <a:pt x="15" y="199"/>
                  </a:lnTo>
                  <a:lnTo>
                    <a:pt x="15" y="230"/>
                  </a:lnTo>
                  <a:lnTo>
                    <a:pt x="30" y="245"/>
                  </a:lnTo>
                  <a:lnTo>
                    <a:pt x="89" y="230"/>
                  </a:lnTo>
                  <a:lnTo>
                    <a:pt x="104" y="245"/>
                  </a:lnTo>
                  <a:lnTo>
                    <a:pt x="119" y="230"/>
                  </a:lnTo>
                  <a:lnTo>
                    <a:pt x="134" y="230"/>
                  </a:lnTo>
                  <a:lnTo>
                    <a:pt x="149" y="230"/>
                  </a:lnTo>
                  <a:lnTo>
                    <a:pt x="164" y="230"/>
                  </a:lnTo>
                  <a:lnTo>
                    <a:pt x="223" y="184"/>
                  </a:lnTo>
                  <a:lnTo>
                    <a:pt x="253" y="138"/>
                  </a:lnTo>
                  <a:lnTo>
                    <a:pt x="268" y="123"/>
                  </a:lnTo>
                  <a:lnTo>
                    <a:pt x="283" y="92"/>
                  </a:lnTo>
                  <a:lnTo>
                    <a:pt x="268" y="92"/>
                  </a:lnTo>
                  <a:lnTo>
                    <a:pt x="253" y="92"/>
                  </a:lnTo>
                  <a:lnTo>
                    <a:pt x="238" y="77"/>
                  </a:lnTo>
                  <a:lnTo>
                    <a:pt x="253" y="61"/>
                  </a:lnTo>
                  <a:lnTo>
                    <a:pt x="268" y="61"/>
                  </a:lnTo>
                  <a:lnTo>
                    <a:pt x="268" y="15"/>
                  </a:lnTo>
                  <a:lnTo>
                    <a:pt x="268" y="0"/>
                  </a:lnTo>
                  <a:lnTo>
                    <a:pt x="238" y="0"/>
                  </a:lnTo>
                  <a:lnTo>
                    <a:pt x="223" y="0"/>
                  </a:lnTo>
                  <a:lnTo>
                    <a:pt x="179" y="15"/>
                  </a:lnTo>
                  <a:lnTo>
                    <a:pt x="179" y="46"/>
                  </a:lnTo>
                  <a:lnTo>
                    <a:pt x="149" y="61"/>
                  </a:lnTo>
                  <a:lnTo>
                    <a:pt x="104" y="46"/>
                  </a:lnTo>
                  <a:lnTo>
                    <a:pt x="74" y="77"/>
                  </a:lnTo>
                  <a:lnTo>
                    <a:pt x="74" y="61"/>
                  </a:lnTo>
                  <a:lnTo>
                    <a:pt x="60" y="46"/>
                  </a:lnTo>
                  <a:lnTo>
                    <a:pt x="60" y="107"/>
                  </a:lnTo>
                  <a:lnTo>
                    <a:pt x="15" y="123"/>
                  </a:lnTo>
                  <a:lnTo>
                    <a:pt x="15" y="107"/>
                  </a:lnTo>
                  <a:lnTo>
                    <a:pt x="0" y="123"/>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78" name="Freeform 559"/>
            <p:cNvSpPr>
              <a:spLocks/>
            </p:cNvSpPr>
            <p:nvPr/>
          </p:nvSpPr>
          <p:spPr bwMode="auto">
            <a:xfrm>
              <a:off x="7239" y="1947"/>
              <a:ext cx="20" cy="12"/>
            </a:xfrm>
            <a:custGeom>
              <a:avLst/>
              <a:gdLst>
                <a:gd name="T0" fmla="*/ 1 w 46"/>
                <a:gd name="T1" fmla="*/ 0 h 31"/>
                <a:gd name="T2" fmla="*/ 0 w 46"/>
                <a:gd name="T3" fmla="*/ 0 h 31"/>
                <a:gd name="T4" fmla="*/ 0 w 46"/>
                <a:gd name="T5" fmla="*/ 0 h 31"/>
                <a:gd name="T6" fmla="*/ 0 w 46"/>
                <a:gd name="T7" fmla="*/ 1 h 31"/>
                <a:gd name="T8" fmla="*/ 0 w 46"/>
                <a:gd name="T9" fmla="*/ 1 h 31"/>
                <a:gd name="T10" fmla="*/ 1 w 46"/>
                <a:gd name="T11" fmla="*/ 1 h 31"/>
                <a:gd name="T12" fmla="*/ 2 w 46"/>
                <a:gd name="T13" fmla="*/ 0 h 31"/>
                <a:gd name="T14" fmla="*/ 1 w 46"/>
                <a:gd name="T15" fmla="*/ 0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31">
                  <a:moveTo>
                    <a:pt x="30" y="0"/>
                  </a:moveTo>
                  <a:lnTo>
                    <a:pt x="15" y="0"/>
                  </a:lnTo>
                  <a:lnTo>
                    <a:pt x="0" y="15"/>
                  </a:lnTo>
                  <a:lnTo>
                    <a:pt x="0" y="30"/>
                  </a:lnTo>
                  <a:lnTo>
                    <a:pt x="15" y="30"/>
                  </a:lnTo>
                  <a:lnTo>
                    <a:pt x="30" y="30"/>
                  </a:lnTo>
                  <a:lnTo>
                    <a:pt x="45" y="15"/>
                  </a:lnTo>
                  <a:lnTo>
                    <a:pt x="3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79" name="Freeform 560"/>
            <p:cNvSpPr>
              <a:spLocks/>
            </p:cNvSpPr>
            <p:nvPr/>
          </p:nvSpPr>
          <p:spPr bwMode="auto">
            <a:xfrm>
              <a:off x="7264" y="1923"/>
              <a:ext cx="14" cy="12"/>
            </a:xfrm>
            <a:custGeom>
              <a:avLst/>
              <a:gdLst>
                <a:gd name="T0" fmla="*/ 1 w 32"/>
                <a:gd name="T1" fmla="*/ 1 h 32"/>
                <a:gd name="T2" fmla="*/ 1 w 32"/>
                <a:gd name="T3" fmla="*/ 0 h 32"/>
                <a:gd name="T4" fmla="*/ 0 w 32"/>
                <a:gd name="T5" fmla="*/ 0 h 32"/>
                <a:gd name="T6" fmla="*/ 0 w 32"/>
                <a:gd name="T7" fmla="*/ 0 h 32"/>
                <a:gd name="T8" fmla="*/ 0 w 32"/>
                <a:gd name="T9" fmla="*/ 1 h 32"/>
                <a:gd name="T10" fmla="*/ 1 w 32"/>
                <a:gd name="T11" fmla="*/ 1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32">
                  <a:moveTo>
                    <a:pt x="31" y="31"/>
                  </a:moveTo>
                  <a:lnTo>
                    <a:pt x="31" y="0"/>
                  </a:lnTo>
                  <a:lnTo>
                    <a:pt x="16" y="0"/>
                  </a:lnTo>
                  <a:lnTo>
                    <a:pt x="0" y="16"/>
                  </a:lnTo>
                  <a:lnTo>
                    <a:pt x="16" y="31"/>
                  </a:lnTo>
                  <a:lnTo>
                    <a:pt x="31"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80" name="Freeform 561"/>
            <p:cNvSpPr>
              <a:spLocks/>
            </p:cNvSpPr>
            <p:nvPr/>
          </p:nvSpPr>
          <p:spPr bwMode="auto">
            <a:xfrm>
              <a:off x="7188" y="1865"/>
              <a:ext cx="71" cy="65"/>
            </a:xfrm>
            <a:custGeom>
              <a:avLst/>
              <a:gdLst>
                <a:gd name="T0" fmla="*/ 6 w 165"/>
                <a:gd name="T1" fmla="*/ 2 h 170"/>
                <a:gd name="T2" fmla="*/ 5 w 165"/>
                <a:gd name="T3" fmla="*/ 1 h 170"/>
                <a:gd name="T4" fmla="*/ 5 w 165"/>
                <a:gd name="T5" fmla="*/ 1 h 170"/>
                <a:gd name="T6" fmla="*/ 4 w 165"/>
                <a:gd name="T7" fmla="*/ 1 h 170"/>
                <a:gd name="T8" fmla="*/ 4 w 165"/>
                <a:gd name="T9" fmla="*/ 1 h 170"/>
                <a:gd name="T10" fmla="*/ 3 w 165"/>
                <a:gd name="T11" fmla="*/ 0 h 170"/>
                <a:gd name="T12" fmla="*/ 1 w 165"/>
                <a:gd name="T13" fmla="*/ 0 h 170"/>
                <a:gd name="T14" fmla="*/ 0 w 165"/>
                <a:gd name="T15" fmla="*/ 0 h 170"/>
                <a:gd name="T16" fmla="*/ 0 w 165"/>
                <a:gd name="T17" fmla="*/ 2 h 170"/>
                <a:gd name="T18" fmla="*/ 0 w 165"/>
                <a:gd name="T19" fmla="*/ 2 h 170"/>
                <a:gd name="T20" fmla="*/ 0 w 165"/>
                <a:gd name="T21" fmla="*/ 3 h 170"/>
                <a:gd name="T22" fmla="*/ 0 w 165"/>
                <a:gd name="T23" fmla="*/ 3 h 170"/>
                <a:gd name="T24" fmla="*/ 0 w 165"/>
                <a:gd name="T25" fmla="*/ 4 h 170"/>
                <a:gd name="T26" fmla="*/ 1 w 165"/>
                <a:gd name="T27" fmla="*/ 3 h 170"/>
                <a:gd name="T28" fmla="*/ 3 w 165"/>
                <a:gd name="T29" fmla="*/ 3 h 170"/>
                <a:gd name="T30" fmla="*/ 4 w 165"/>
                <a:gd name="T31" fmla="*/ 3 h 170"/>
                <a:gd name="T32" fmla="*/ 4 w 165"/>
                <a:gd name="T33" fmla="*/ 2 h 170"/>
                <a:gd name="T34" fmla="*/ 6 w 165"/>
                <a:gd name="T35" fmla="*/ 2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5" h="170">
                  <a:moveTo>
                    <a:pt x="164" y="92"/>
                  </a:moveTo>
                  <a:lnTo>
                    <a:pt x="134" y="61"/>
                  </a:lnTo>
                  <a:lnTo>
                    <a:pt x="134" y="46"/>
                  </a:lnTo>
                  <a:lnTo>
                    <a:pt x="119" y="46"/>
                  </a:lnTo>
                  <a:lnTo>
                    <a:pt x="119" y="31"/>
                  </a:lnTo>
                  <a:lnTo>
                    <a:pt x="89" y="0"/>
                  </a:lnTo>
                  <a:lnTo>
                    <a:pt x="45" y="0"/>
                  </a:lnTo>
                  <a:lnTo>
                    <a:pt x="15" y="15"/>
                  </a:lnTo>
                  <a:lnTo>
                    <a:pt x="15" y="77"/>
                  </a:lnTo>
                  <a:lnTo>
                    <a:pt x="0" y="77"/>
                  </a:lnTo>
                  <a:lnTo>
                    <a:pt x="0" y="138"/>
                  </a:lnTo>
                  <a:lnTo>
                    <a:pt x="15" y="154"/>
                  </a:lnTo>
                  <a:lnTo>
                    <a:pt x="15" y="169"/>
                  </a:lnTo>
                  <a:lnTo>
                    <a:pt x="45" y="138"/>
                  </a:lnTo>
                  <a:lnTo>
                    <a:pt x="89" y="154"/>
                  </a:lnTo>
                  <a:lnTo>
                    <a:pt x="119" y="138"/>
                  </a:lnTo>
                  <a:lnTo>
                    <a:pt x="119" y="108"/>
                  </a:lnTo>
                  <a:lnTo>
                    <a:pt x="164" y="92"/>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81" name="Freeform 562"/>
            <p:cNvSpPr>
              <a:spLocks/>
            </p:cNvSpPr>
            <p:nvPr/>
          </p:nvSpPr>
          <p:spPr bwMode="auto">
            <a:xfrm>
              <a:off x="7270" y="1812"/>
              <a:ext cx="72" cy="123"/>
            </a:xfrm>
            <a:custGeom>
              <a:avLst/>
              <a:gdLst>
                <a:gd name="T0" fmla="*/ 6 w 166"/>
                <a:gd name="T1" fmla="*/ 0 h 324"/>
                <a:gd name="T2" fmla="*/ 4 w 166"/>
                <a:gd name="T3" fmla="*/ 0 h 324"/>
                <a:gd name="T4" fmla="*/ 3 w 166"/>
                <a:gd name="T5" fmla="*/ 0 h 324"/>
                <a:gd name="T6" fmla="*/ 3 w 166"/>
                <a:gd name="T7" fmla="*/ 1 h 324"/>
                <a:gd name="T8" fmla="*/ 3 w 166"/>
                <a:gd name="T9" fmla="*/ 1 h 324"/>
                <a:gd name="T10" fmla="*/ 3 w 166"/>
                <a:gd name="T11" fmla="*/ 1 h 324"/>
                <a:gd name="T12" fmla="*/ 3 w 166"/>
                <a:gd name="T13" fmla="*/ 1 h 324"/>
                <a:gd name="T14" fmla="*/ 3 w 166"/>
                <a:gd name="T15" fmla="*/ 2 h 324"/>
                <a:gd name="T16" fmla="*/ 3 w 166"/>
                <a:gd name="T17" fmla="*/ 3 h 324"/>
                <a:gd name="T18" fmla="*/ 3 w 166"/>
                <a:gd name="T19" fmla="*/ 3 h 324"/>
                <a:gd name="T20" fmla="*/ 2 w 166"/>
                <a:gd name="T21" fmla="*/ 2 h 324"/>
                <a:gd name="T22" fmla="*/ 2 w 166"/>
                <a:gd name="T23" fmla="*/ 2 h 324"/>
                <a:gd name="T24" fmla="*/ 2 w 166"/>
                <a:gd name="T25" fmla="*/ 1 h 324"/>
                <a:gd name="T26" fmla="*/ 0 w 166"/>
                <a:gd name="T27" fmla="*/ 2 h 324"/>
                <a:gd name="T28" fmla="*/ 1 w 166"/>
                <a:gd name="T29" fmla="*/ 3 h 324"/>
                <a:gd name="T30" fmla="*/ 1 w 166"/>
                <a:gd name="T31" fmla="*/ 4 h 324"/>
                <a:gd name="T32" fmla="*/ 1 w 166"/>
                <a:gd name="T33" fmla="*/ 4 h 324"/>
                <a:gd name="T34" fmla="*/ 0 w 166"/>
                <a:gd name="T35" fmla="*/ 5 h 324"/>
                <a:gd name="T36" fmla="*/ 0 w 166"/>
                <a:gd name="T37" fmla="*/ 5 h 324"/>
                <a:gd name="T38" fmla="*/ 0 w 166"/>
                <a:gd name="T39" fmla="*/ 6 h 324"/>
                <a:gd name="T40" fmla="*/ 0 w 166"/>
                <a:gd name="T41" fmla="*/ 7 h 324"/>
                <a:gd name="T42" fmla="*/ 1 w 166"/>
                <a:gd name="T43" fmla="*/ 7 h 324"/>
                <a:gd name="T44" fmla="*/ 1 w 166"/>
                <a:gd name="T45" fmla="*/ 6 h 324"/>
                <a:gd name="T46" fmla="*/ 3 w 166"/>
                <a:gd name="T47" fmla="*/ 6 h 324"/>
                <a:gd name="T48" fmla="*/ 3 w 166"/>
                <a:gd name="T49" fmla="*/ 5 h 324"/>
                <a:gd name="T50" fmla="*/ 3 w 166"/>
                <a:gd name="T51" fmla="*/ 5 h 324"/>
                <a:gd name="T52" fmla="*/ 2 w 166"/>
                <a:gd name="T53" fmla="*/ 4 h 324"/>
                <a:gd name="T54" fmla="*/ 5 w 166"/>
                <a:gd name="T55" fmla="*/ 3 h 324"/>
                <a:gd name="T56" fmla="*/ 5 w 166"/>
                <a:gd name="T57" fmla="*/ 3 h 324"/>
                <a:gd name="T58" fmla="*/ 6 w 166"/>
                <a:gd name="T59" fmla="*/ 0 h 3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6" h="324">
                  <a:moveTo>
                    <a:pt x="165" y="0"/>
                  </a:moveTo>
                  <a:lnTo>
                    <a:pt x="105" y="15"/>
                  </a:lnTo>
                  <a:lnTo>
                    <a:pt x="75" y="15"/>
                  </a:lnTo>
                  <a:lnTo>
                    <a:pt x="75" y="31"/>
                  </a:lnTo>
                  <a:lnTo>
                    <a:pt x="75" y="46"/>
                  </a:lnTo>
                  <a:lnTo>
                    <a:pt x="75" y="62"/>
                  </a:lnTo>
                  <a:lnTo>
                    <a:pt x="90" y="62"/>
                  </a:lnTo>
                  <a:lnTo>
                    <a:pt x="90" y="108"/>
                  </a:lnTo>
                  <a:lnTo>
                    <a:pt x="75" y="123"/>
                  </a:lnTo>
                  <a:lnTo>
                    <a:pt x="75" y="138"/>
                  </a:lnTo>
                  <a:lnTo>
                    <a:pt x="60" y="108"/>
                  </a:lnTo>
                  <a:lnTo>
                    <a:pt x="60" y="77"/>
                  </a:lnTo>
                  <a:lnTo>
                    <a:pt x="45" y="62"/>
                  </a:lnTo>
                  <a:lnTo>
                    <a:pt x="0" y="92"/>
                  </a:lnTo>
                  <a:lnTo>
                    <a:pt x="30" y="123"/>
                  </a:lnTo>
                  <a:lnTo>
                    <a:pt x="30" y="185"/>
                  </a:lnTo>
                  <a:lnTo>
                    <a:pt x="30" y="200"/>
                  </a:lnTo>
                  <a:lnTo>
                    <a:pt x="15" y="231"/>
                  </a:lnTo>
                  <a:lnTo>
                    <a:pt x="15" y="246"/>
                  </a:lnTo>
                  <a:lnTo>
                    <a:pt x="15" y="292"/>
                  </a:lnTo>
                  <a:lnTo>
                    <a:pt x="15" y="323"/>
                  </a:lnTo>
                  <a:lnTo>
                    <a:pt x="30" y="323"/>
                  </a:lnTo>
                  <a:lnTo>
                    <a:pt x="30" y="292"/>
                  </a:lnTo>
                  <a:lnTo>
                    <a:pt x="75" y="277"/>
                  </a:lnTo>
                  <a:lnTo>
                    <a:pt x="75" y="261"/>
                  </a:lnTo>
                  <a:lnTo>
                    <a:pt x="75" y="231"/>
                  </a:lnTo>
                  <a:lnTo>
                    <a:pt x="60" y="185"/>
                  </a:lnTo>
                  <a:lnTo>
                    <a:pt x="135" y="123"/>
                  </a:lnTo>
                  <a:lnTo>
                    <a:pt x="150" y="123"/>
                  </a:lnTo>
                  <a:lnTo>
                    <a:pt x="16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82" name="Freeform 563"/>
            <p:cNvSpPr>
              <a:spLocks/>
            </p:cNvSpPr>
            <p:nvPr/>
          </p:nvSpPr>
          <p:spPr bwMode="auto">
            <a:xfrm>
              <a:off x="7226" y="1841"/>
              <a:ext cx="58" cy="60"/>
            </a:xfrm>
            <a:custGeom>
              <a:avLst/>
              <a:gdLst>
                <a:gd name="T0" fmla="*/ 3 w 134"/>
                <a:gd name="T1" fmla="*/ 0 h 155"/>
                <a:gd name="T2" fmla="*/ 3 w 134"/>
                <a:gd name="T3" fmla="*/ 0 h 155"/>
                <a:gd name="T4" fmla="*/ 3 w 134"/>
                <a:gd name="T5" fmla="*/ 1 h 155"/>
                <a:gd name="T6" fmla="*/ 2 w 134"/>
                <a:gd name="T7" fmla="*/ 1 h 155"/>
                <a:gd name="T8" fmla="*/ 1 w 134"/>
                <a:gd name="T9" fmla="*/ 1 h 155"/>
                <a:gd name="T10" fmla="*/ 0 w 134"/>
                <a:gd name="T11" fmla="*/ 1 h 155"/>
                <a:gd name="T12" fmla="*/ 1 w 134"/>
                <a:gd name="T13" fmla="*/ 2 h 155"/>
                <a:gd name="T14" fmla="*/ 1 w 134"/>
                <a:gd name="T15" fmla="*/ 2 h 155"/>
                <a:gd name="T16" fmla="*/ 1 w 134"/>
                <a:gd name="T17" fmla="*/ 2 h 155"/>
                <a:gd name="T18" fmla="*/ 1 w 134"/>
                <a:gd name="T19" fmla="*/ 3 h 155"/>
                <a:gd name="T20" fmla="*/ 3 w 134"/>
                <a:gd name="T21" fmla="*/ 3 h 155"/>
                <a:gd name="T22" fmla="*/ 3 w 134"/>
                <a:gd name="T23" fmla="*/ 3 h 155"/>
                <a:gd name="T24" fmla="*/ 4 w 134"/>
                <a:gd name="T25" fmla="*/ 3 h 155"/>
                <a:gd name="T26" fmla="*/ 5 w 134"/>
                <a:gd name="T27" fmla="*/ 3 h 155"/>
                <a:gd name="T28" fmla="*/ 5 w 134"/>
                <a:gd name="T29" fmla="*/ 2 h 155"/>
                <a:gd name="T30" fmla="*/ 5 w 134"/>
                <a:gd name="T31" fmla="*/ 1 h 155"/>
                <a:gd name="T32" fmla="*/ 3 w 134"/>
                <a:gd name="T33" fmla="*/ 0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4" h="155">
                  <a:moveTo>
                    <a:pt x="103" y="15"/>
                  </a:moveTo>
                  <a:lnTo>
                    <a:pt x="74" y="0"/>
                  </a:lnTo>
                  <a:lnTo>
                    <a:pt x="74" y="31"/>
                  </a:lnTo>
                  <a:lnTo>
                    <a:pt x="59" y="31"/>
                  </a:lnTo>
                  <a:lnTo>
                    <a:pt x="30" y="62"/>
                  </a:lnTo>
                  <a:lnTo>
                    <a:pt x="0" y="62"/>
                  </a:lnTo>
                  <a:lnTo>
                    <a:pt x="30" y="92"/>
                  </a:lnTo>
                  <a:lnTo>
                    <a:pt x="30" y="108"/>
                  </a:lnTo>
                  <a:lnTo>
                    <a:pt x="44" y="108"/>
                  </a:lnTo>
                  <a:lnTo>
                    <a:pt x="44" y="123"/>
                  </a:lnTo>
                  <a:lnTo>
                    <a:pt x="74" y="154"/>
                  </a:lnTo>
                  <a:lnTo>
                    <a:pt x="89" y="154"/>
                  </a:lnTo>
                  <a:lnTo>
                    <a:pt x="118" y="154"/>
                  </a:lnTo>
                  <a:lnTo>
                    <a:pt x="133" y="123"/>
                  </a:lnTo>
                  <a:lnTo>
                    <a:pt x="133" y="108"/>
                  </a:lnTo>
                  <a:lnTo>
                    <a:pt x="133" y="46"/>
                  </a:lnTo>
                  <a:lnTo>
                    <a:pt x="103"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83" name="Oval 564"/>
            <p:cNvSpPr>
              <a:spLocks noChangeArrowheads="1"/>
            </p:cNvSpPr>
            <p:nvPr/>
          </p:nvSpPr>
          <p:spPr bwMode="auto">
            <a:xfrm>
              <a:off x="7438" y="1865"/>
              <a:ext cx="6" cy="6"/>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7484" name="Oval 565"/>
            <p:cNvSpPr>
              <a:spLocks noChangeArrowheads="1"/>
            </p:cNvSpPr>
            <p:nvPr/>
          </p:nvSpPr>
          <p:spPr bwMode="auto">
            <a:xfrm>
              <a:off x="7431" y="1877"/>
              <a:ext cx="7" cy="5"/>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7485" name="Freeform 566"/>
            <p:cNvSpPr>
              <a:spLocks/>
            </p:cNvSpPr>
            <p:nvPr/>
          </p:nvSpPr>
          <p:spPr bwMode="auto">
            <a:xfrm>
              <a:off x="7431" y="1876"/>
              <a:ext cx="8" cy="7"/>
            </a:xfrm>
            <a:custGeom>
              <a:avLst/>
              <a:gdLst>
                <a:gd name="T0" fmla="*/ 1 w 17"/>
                <a:gd name="T1" fmla="*/ 0 h 17"/>
                <a:gd name="T2" fmla="*/ 0 w 17"/>
                <a:gd name="T3" fmla="*/ 0 h 17"/>
                <a:gd name="T4" fmla="*/ 1 w 17"/>
                <a:gd name="T5" fmla="*/ 0 h 17"/>
                <a:gd name="T6" fmla="*/ 1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16" y="0"/>
                  </a:moveTo>
                  <a:lnTo>
                    <a:pt x="0" y="0"/>
                  </a:lnTo>
                  <a:lnTo>
                    <a:pt x="16" y="16"/>
                  </a:lnTo>
                  <a:lnTo>
                    <a:pt x="16"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86" name="Line 567"/>
            <p:cNvSpPr>
              <a:spLocks noChangeShapeType="1"/>
            </p:cNvSpPr>
            <p:nvPr/>
          </p:nvSpPr>
          <p:spPr bwMode="auto">
            <a:xfrm>
              <a:off x="7444" y="1865"/>
              <a:ext cx="0"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87" name="Line 568"/>
            <p:cNvSpPr>
              <a:spLocks noChangeShapeType="1"/>
            </p:cNvSpPr>
            <p:nvPr/>
          </p:nvSpPr>
          <p:spPr bwMode="auto">
            <a:xfrm>
              <a:off x="7297" y="1511"/>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88" name="Line 569"/>
            <p:cNvSpPr>
              <a:spLocks noChangeShapeType="1"/>
            </p:cNvSpPr>
            <p:nvPr/>
          </p:nvSpPr>
          <p:spPr bwMode="auto">
            <a:xfrm>
              <a:off x="7297" y="1511"/>
              <a:ext cx="0" cy="5"/>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89" name="Line 570"/>
            <p:cNvSpPr>
              <a:spLocks noChangeShapeType="1"/>
            </p:cNvSpPr>
            <p:nvPr/>
          </p:nvSpPr>
          <p:spPr bwMode="auto">
            <a:xfrm>
              <a:off x="7304" y="1511"/>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90" name="Freeform 571"/>
            <p:cNvSpPr>
              <a:spLocks/>
            </p:cNvSpPr>
            <p:nvPr/>
          </p:nvSpPr>
          <p:spPr bwMode="auto">
            <a:xfrm>
              <a:off x="7361" y="1644"/>
              <a:ext cx="13" cy="12"/>
            </a:xfrm>
            <a:custGeom>
              <a:avLst/>
              <a:gdLst>
                <a:gd name="T0" fmla="*/ 0 w 31"/>
                <a:gd name="T1" fmla="*/ 0 h 31"/>
                <a:gd name="T2" fmla="*/ 0 w 31"/>
                <a:gd name="T3" fmla="*/ 0 h 31"/>
                <a:gd name="T4" fmla="*/ 0 w 31"/>
                <a:gd name="T5" fmla="*/ 0 h 31"/>
                <a:gd name="T6" fmla="*/ 0 w 31"/>
                <a:gd name="T7" fmla="*/ 1 h 31"/>
                <a:gd name="T8" fmla="*/ 1 w 31"/>
                <a:gd name="T9" fmla="*/ 0 h 31"/>
                <a:gd name="T10" fmla="*/ 0 w 31"/>
                <a:gd name="T11" fmla="*/ 0 h 31"/>
                <a:gd name="T12" fmla="*/ 0 w 31"/>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1">
                  <a:moveTo>
                    <a:pt x="15" y="0"/>
                  </a:moveTo>
                  <a:lnTo>
                    <a:pt x="0" y="0"/>
                  </a:lnTo>
                  <a:lnTo>
                    <a:pt x="0" y="15"/>
                  </a:lnTo>
                  <a:lnTo>
                    <a:pt x="0" y="30"/>
                  </a:lnTo>
                  <a:lnTo>
                    <a:pt x="30" y="15"/>
                  </a:lnTo>
                  <a:lnTo>
                    <a:pt x="15" y="15"/>
                  </a:lnTo>
                  <a:lnTo>
                    <a:pt x="1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91" name="Freeform 572"/>
            <p:cNvSpPr>
              <a:spLocks/>
            </p:cNvSpPr>
            <p:nvPr/>
          </p:nvSpPr>
          <p:spPr bwMode="auto">
            <a:xfrm>
              <a:off x="7290" y="1603"/>
              <a:ext cx="116" cy="106"/>
            </a:xfrm>
            <a:custGeom>
              <a:avLst/>
              <a:gdLst>
                <a:gd name="T0" fmla="*/ 6 w 270"/>
                <a:gd name="T1" fmla="*/ 2 h 278"/>
                <a:gd name="T2" fmla="*/ 6 w 270"/>
                <a:gd name="T3" fmla="*/ 2 h 278"/>
                <a:gd name="T4" fmla="*/ 5 w 270"/>
                <a:gd name="T5" fmla="*/ 1 h 278"/>
                <a:gd name="T6" fmla="*/ 4 w 270"/>
                <a:gd name="T7" fmla="*/ 1 h 278"/>
                <a:gd name="T8" fmla="*/ 3 w 270"/>
                <a:gd name="T9" fmla="*/ 0 h 278"/>
                <a:gd name="T10" fmla="*/ 3 w 270"/>
                <a:gd name="T11" fmla="*/ 0 h 278"/>
                <a:gd name="T12" fmla="*/ 2 w 270"/>
                <a:gd name="T13" fmla="*/ 1 h 278"/>
                <a:gd name="T14" fmla="*/ 2 w 270"/>
                <a:gd name="T15" fmla="*/ 2 h 278"/>
                <a:gd name="T16" fmla="*/ 1 w 270"/>
                <a:gd name="T17" fmla="*/ 2 h 278"/>
                <a:gd name="T18" fmla="*/ 1 w 270"/>
                <a:gd name="T19" fmla="*/ 3 h 278"/>
                <a:gd name="T20" fmla="*/ 1 w 270"/>
                <a:gd name="T21" fmla="*/ 3 h 278"/>
                <a:gd name="T22" fmla="*/ 0 w 270"/>
                <a:gd name="T23" fmla="*/ 4 h 278"/>
                <a:gd name="T24" fmla="*/ 1 w 270"/>
                <a:gd name="T25" fmla="*/ 4 h 278"/>
                <a:gd name="T26" fmla="*/ 2 w 270"/>
                <a:gd name="T27" fmla="*/ 5 h 278"/>
                <a:gd name="T28" fmla="*/ 3 w 270"/>
                <a:gd name="T29" fmla="*/ 5 h 278"/>
                <a:gd name="T30" fmla="*/ 4 w 270"/>
                <a:gd name="T31" fmla="*/ 6 h 278"/>
                <a:gd name="T32" fmla="*/ 5 w 270"/>
                <a:gd name="T33" fmla="*/ 5 h 278"/>
                <a:gd name="T34" fmla="*/ 5 w 270"/>
                <a:gd name="T35" fmla="*/ 5 h 278"/>
                <a:gd name="T36" fmla="*/ 6 w 270"/>
                <a:gd name="T37" fmla="*/ 5 h 278"/>
                <a:gd name="T38" fmla="*/ 6 w 270"/>
                <a:gd name="T39" fmla="*/ 5 h 278"/>
                <a:gd name="T40" fmla="*/ 8 w 270"/>
                <a:gd name="T41" fmla="*/ 5 h 278"/>
                <a:gd name="T42" fmla="*/ 9 w 270"/>
                <a:gd name="T43" fmla="*/ 4 h 278"/>
                <a:gd name="T44" fmla="*/ 8 w 270"/>
                <a:gd name="T45" fmla="*/ 4 h 278"/>
                <a:gd name="T46" fmla="*/ 6 w 270"/>
                <a:gd name="T47" fmla="*/ 3 h 278"/>
                <a:gd name="T48" fmla="*/ 6 w 270"/>
                <a:gd name="T49" fmla="*/ 3 h 278"/>
                <a:gd name="T50" fmla="*/ 6 w 270"/>
                <a:gd name="T51" fmla="*/ 3 h 278"/>
                <a:gd name="T52" fmla="*/ 6 w 270"/>
                <a:gd name="T53" fmla="*/ 2 h 2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0" h="278">
                  <a:moveTo>
                    <a:pt x="164" y="108"/>
                  </a:moveTo>
                  <a:lnTo>
                    <a:pt x="179" y="108"/>
                  </a:lnTo>
                  <a:lnTo>
                    <a:pt x="149" y="62"/>
                  </a:lnTo>
                  <a:lnTo>
                    <a:pt x="120" y="62"/>
                  </a:lnTo>
                  <a:lnTo>
                    <a:pt x="105" y="0"/>
                  </a:lnTo>
                  <a:lnTo>
                    <a:pt x="75" y="15"/>
                  </a:lnTo>
                  <a:lnTo>
                    <a:pt x="60" y="31"/>
                  </a:lnTo>
                  <a:lnTo>
                    <a:pt x="60" y="92"/>
                  </a:lnTo>
                  <a:lnTo>
                    <a:pt x="30" y="108"/>
                  </a:lnTo>
                  <a:lnTo>
                    <a:pt x="30" y="139"/>
                  </a:lnTo>
                  <a:lnTo>
                    <a:pt x="30" y="169"/>
                  </a:lnTo>
                  <a:lnTo>
                    <a:pt x="0" y="185"/>
                  </a:lnTo>
                  <a:lnTo>
                    <a:pt x="30" y="200"/>
                  </a:lnTo>
                  <a:lnTo>
                    <a:pt x="60" y="262"/>
                  </a:lnTo>
                  <a:lnTo>
                    <a:pt x="90" y="262"/>
                  </a:lnTo>
                  <a:lnTo>
                    <a:pt x="120" y="277"/>
                  </a:lnTo>
                  <a:lnTo>
                    <a:pt x="135" y="262"/>
                  </a:lnTo>
                  <a:lnTo>
                    <a:pt x="149" y="262"/>
                  </a:lnTo>
                  <a:lnTo>
                    <a:pt x="164" y="262"/>
                  </a:lnTo>
                  <a:lnTo>
                    <a:pt x="179" y="246"/>
                  </a:lnTo>
                  <a:lnTo>
                    <a:pt x="224" y="246"/>
                  </a:lnTo>
                  <a:lnTo>
                    <a:pt x="269" y="185"/>
                  </a:lnTo>
                  <a:lnTo>
                    <a:pt x="239" y="200"/>
                  </a:lnTo>
                  <a:lnTo>
                    <a:pt x="194" y="169"/>
                  </a:lnTo>
                  <a:lnTo>
                    <a:pt x="164" y="139"/>
                  </a:lnTo>
                  <a:lnTo>
                    <a:pt x="164" y="123"/>
                  </a:lnTo>
                  <a:lnTo>
                    <a:pt x="164" y="108"/>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92" name="Freeform 573"/>
            <p:cNvSpPr>
              <a:spLocks/>
            </p:cNvSpPr>
            <p:nvPr/>
          </p:nvSpPr>
          <p:spPr bwMode="auto">
            <a:xfrm>
              <a:off x="7264" y="1737"/>
              <a:ext cx="78" cy="82"/>
            </a:xfrm>
            <a:custGeom>
              <a:avLst/>
              <a:gdLst>
                <a:gd name="T0" fmla="*/ 6 w 181"/>
                <a:gd name="T1" fmla="*/ 2 h 216"/>
                <a:gd name="T2" fmla="*/ 5 w 181"/>
                <a:gd name="T3" fmla="*/ 1 h 216"/>
                <a:gd name="T4" fmla="*/ 5 w 181"/>
                <a:gd name="T5" fmla="*/ 1 h 216"/>
                <a:gd name="T6" fmla="*/ 3 w 181"/>
                <a:gd name="T7" fmla="*/ 0 h 216"/>
                <a:gd name="T8" fmla="*/ 3 w 181"/>
                <a:gd name="T9" fmla="*/ 0 h 216"/>
                <a:gd name="T10" fmla="*/ 3 w 181"/>
                <a:gd name="T11" fmla="*/ 1 h 216"/>
                <a:gd name="T12" fmla="*/ 1 w 181"/>
                <a:gd name="T13" fmla="*/ 1 h 216"/>
                <a:gd name="T14" fmla="*/ 1 w 181"/>
                <a:gd name="T15" fmla="*/ 0 h 216"/>
                <a:gd name="T16" fmla="*/ 0 w 181"/>
                <a:gd name="T17" fmla="*/ 0 h 216"/>
                <a:gd name="T18" fmla="*/ 0 w 181"/>
                <a:gd name="T19" fmla="*/ 1 h 216"/>
                <a:gd name="T20" fmla="*/ 1 w 181"/>
                <a:gd name="T21" fmla="*/ 1 h 216"/>
                <a:gd name="T22" fmla="*/ 0 w 181"/>
                <a:gd name="T23" fmla="*/ 1 h 216"/>
                <a:gd name="T24" fmla="*/ 0 w 181"/>
                <a:gd name="T25" fmla="*/ 1 h 216"/>
                <a:gd name="T26" fmla="*/ 0 w 181"/>
                <a:gd name="T27" fmla="*/ 2 h 216"/>
                <a:gd name="T28" fmla="*/ 0 w 181"/>
                <a:gd name="T29" fmla="*/ 2 h 216"/>
                <a:gd name="T30" fmla="*/ 1 w 181"/>
                <a:gd name="T31" fmla="*/ 3 h 216"/>
                <a:gd name="T32" fmla="*/ 1 w 181"/>
                <a:gd name="T33" fmla="*/ 3 h 216"/>
                <a:gd name="T34" fmla="*/ 2 w 181"/>
                <a:gd name="T35" fmla="*/ 3 h 216"/>
                <a:gd name="T36" fmla="*/ 3 w 181"/>
                <a:gd name="T37" fmla="*/ 4 h 216"/>
                <a:gd name="T38" fmla="*/ 3 w 181"/>
                <a:gd name="T39" fmla="*/ 4 h 216"/>
                <a:gd name="T40" fmla="*/ 3 w 181"/>
                <a:gd name="T41" fmla="*/ 5 h 216"/>
                <a:gd name="T42" fmla="*/ 4 w 181"/>
                <a:gd name="T43" fmla="*/ 5 h 216"/>
                <a:gd name="T44" fmla="*/ 6 w 181"/>
                <a:gd name="T45" fmla="*/ 4 h 216"/>
                <a:gd name="T46" fmla="*/ 6 w 181"/>
                <a:gd name="T47" fmla="*/ 3 h 216"/>
                <a:gd name="T48" fmla="*/ 6 w 181"/>
                <a:gd name="T49" fmla="*/ 3 h 216"/>
                <a:gd name="T50" fmla="*/ 6 w 181"/>
                <a:gd name="T51" fmla="*/ 3 h 216"/>
                <a:gd name="T52" fmla="*/ 6 w 181"/>
                <a:gd name="T53" fmla="*/ 2 h 216"/>
                <a:gd name="T54" fmla="*/ 6 w 181"/>
                <a:gd name="T55" fmla="*/ 2 h 2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1" h="216">
                  <a:moveTo>
                    <a:pt x="180" y="77"/>
                  </a:moveTo>
                  <a:lnTo>
                    <a:pt x="150" y="61"/>
                  </a:lnTo>
                  <a:lnTo>
                    <a:pt x="135" y="46"/>
                  </a:lnTo>
                  <a:lnTo>
                    <a:pt x="90" y="0"/>
                  </a:lnTo>
                  <a:lnTo>
                    <a:pt x="75" y="15"/>
                  </a:lnTo>
                  <a:lnTo>
                    <a:pt x="75" y="31"/>
                  </a:lnTo>
                  <a:lnTo>
                    <a:pt x="45" y="46"/>
                  </a:lnTo>
                  <a:lnTo>
                    <a:pt x="45" y="15"/>
                  </a:lnTo>
                  <a:lnTo>
                    <a:pt x="15" y="15"/>
                  </a:lnTo>
                  <a:lnTo>
                    <a:pt x="15" y="31"/>
                  </a:lnTo>
                  <a:lnTo>
                    <a:pt x="30" y="46"/>
                  </a:lnTo>
                  <a:lnTo>
                    <a:pt x="15" y="61"/>
                  </a:lnTo>
                  <a:lnTo>
                    <a:pt x="0" y="61"/>
                  </a:lnTo>
                  <a:lnTo>
                    <a:pt x="15" y="108"/>
                  </a:lnTo>
                  <a:lnTo>
                    <a:pt x="0" y="108"/>
                  </a:lnTo>
                  <a:lnTo>
                    <a:pt x="30" y="123"/>
                  </a:lnTo>
                  <a:lnTo>
                    <a:pt x="30" y="138"/>
                  </a:lnTo>
                  <a:lnTo>
                    <a:pt x="60" y="169"/>
                  </a:lnTo>
                  <a:lnTo>
                    <a:pt x="75" y="184"/>
                  </a:lnTo>
                  <a:lnTo>
                    <a:pt x="90" y="184"/>
                  </a:lnTo>
                  <a:lnTo>
                    <a:pt x="90" y="215"/>
                  </a:lnTo>
                  <a:lnTo>
                    <a:pt x="120" y="215"/>
                  </a:lnTo>
                  <a:lnTo>
                    <a:pt x="180" y="200"/>
                  </a:lnTo>
                  <a:lnTo>
                    <a:pt x="180" y="169"/>
                  </a:lnTo>
                  <a:lnTo>
                    <a:pt x="165" y="154"/>
                  </a:lnTo>
                  <a:lnTo>
                    <a:pt x="180" y="123"/>
                  </a:lnTo>
                  <a:lnTo>
                    <a:pt x="165" y="108"/>
                  </a:lnTo>
                  <a:lnTo>
                    <a:pt x="180" y="77"/>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93" name="Freeform 574"/>
            <p:cNvSpPr>
              <a:spLocks/>
            </p:cNvSpPr>
            <p:nvPr/>
          </p:nvSpPr>
          <p:spPr bwMode="auto">
            <a:xfrm>
              <a:off x="7354" y="1644"/>
              <a:ext cx="77" cy="99"/>
            </a:xfrm>
            <a:custGeom>
              <a:avLst/>
              <a:gdLst>
                <a:gd name="T0" fmla="*/ 6 w 180"/>
                <a:gd name="T1" fmla="*/ 0 h 262"/>
                <a:gd name="T2" fmla="*/ 6 w 180"/>
                <a:gd name="T3" fmla="*/ 0 h 262"/>
                <a:gd name="T4" fmla="*/ 5 w 180"/>
                <a:gd name="T5" fmla="*/ 0 h 262"/>
                <a:gd name="T6" fmla="*/ 4 w 180"/>
                <a:gd name="T7" fmla="*/ 0 h 262"/>
                <a:gd name="T8" fmla="*/ 4 w 180"/>
                <a:gd name="T9" fmla="*/ 0 h 262"/>
                <a:gd name="T10" fmla="*/ 3 w 180"/>
                <a:gd name="T11" fmla="*/ 1 h 262"/>
                <a:gd name="T12" fmla="*/ 2 w 180"/>
                <a:gd name="T13" fmla="*/ 1 h 262"/>
                <a:gd name="T14" fmla="*/ 1 w 180"/>
                <a:gd name="T15" fmla="*/ 0 h 262"/>
                <a:gd name="T16" fmla="*/ 0 w 180"/>
                <a:gd name="T17" fmla="*/ 1 h 262"/>
                <a:gd name="T18" fmla="*/ 1 w 180"/>
                <a:gd name="T19" fmla="*/ 1 h 262"/>
                <a:gd name="T20" fmla="*/ 3 w 180"/>
                <a:gd name="T21" fmla="*/ 2 h 262"/>
                <a:gd name="T22" fmla="*/ 4 w 180"/>
                <a:gd name="T23" fmla="*/ 2 h 262"/>
                <a:gd name="T24" fmla="*/ 3 w 180"/>
                <a:gd name="T25" fmla="*/ 3 h 262"/>
                <a:gd name="T26" fmla="*/ 1 w 180"/>
                <a:gd name="T27" fmla="*/ 3 h 262"/>
                <a:gd name="T28" fmla="*/ 0 w 180"/>
                <a:gd name="T29" fmla="*/ 3 h 262"/>
                <a:gd name="T30" fmla="*/ 0 w 180"/>
                <a:gd name="T31" fmla="*/ 3 h 262"/>
                <a:gd name="T32" fmla="*/ 0 w 180"/>
                <a:gd name="T33" fmla="*/ 3 h 262"/>
                <a:gd name="T34" fmla="*/ 0 w 180"/>
                <a:gd name="T35" fmla="*/ 5 h 262"/>
                <a:gd name="T36" fmla="*/ 0 w 180"/>
                <a:gd name="T37" fmla="*/ 5 h 262"/>
                <a:gd name="T38" fmla="*/ 0 w 180"/>
                <a:gd name="T39" fmla="*/ 5 h 262"/>
                <a:gd name="T40" fmla="*/ 1 w 180"/>
                <a:gd name="T41" fmla="*/ 5 h 262"/>
                <a:gd name="T42" fmla="*/ 2 w 180"/>
                <a:gd name="T43" fmla="*/ 5 h 262"/>
                <a:gd name="T44" fmla="*/ 4 w 180"/>
                <a:gd name="T45" fmla="*/ 3 h 262"/>
                <a:gd name="T46" fmla="*/ 4 w 180"/>
                <a:gd name="T47" fmla="*/ 3 h 262"/>
                <a:gd name="T48" fmla="*/ 5 w 180"/>
                <a:gd name="T49" fmla="*/ 2 h 262"/>
                <a:gd name="T50" fmla="*/ 5 w 180"/>
                <a:gd name="T51" fmla="*/ 2 h 262"/>
                <a:gd name="T52" fmla="*/ 6 w 180"/>
                <a:gd name="T53" fmla="*/ 1 h 262"/>
                <a:gd name="T54" fmla="*/ 6 w 180"/>
                <a:gd name="T55" fmla="*/ 0 h 2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0" h="262">
                  <a:moveTo>
                    <a:pt x="179" y="0"/>
                  </a:moveTo>
                  <a:lnTo>
                    <a:pt x="164" y="0"/>
                  </a:lnTo>
                  <a:lnTo>
                    <a:pt x="149" y="15"/>
                  </a:lnTo>
                  <a:lnTo>
                    <a:pt x="134" y="15"/>
                  </a:lnTo>
                  <a:lnTo>
                    <a:pt x="119" y="15"/>
                  </a:lnTo>
                  <a:lnTo>
                    <a:pt x="75" y="31"/>
                  </a:lnTo>
                  <a:lnTo>
                    <a:pt x="60" y="31"/>
                  </a:lnTo>
                  <a:lnTo>
                    <a:pt x="45" y="15"/>
                  </a:lnTo>
                  <a:lnTo>
                    <a:pt x="15" y="31"/>
                  </a:lnTo>
                  <a:lnTo>
                    <a:pt x="45" y="61"/>
                  </a:lnTo>
                  <a:lnTo>
                    <a:pt x="90" y="92"/>
                  </a:lnTo>
                  <a:lnTo>
                    <a:pt x="119" y="77"/>
                  </a:lnTo>
                  <a:lnTo>
                    <a:pt x="75" y="138"/>
                  </a:lnTo>
                  <a:lnTo>
                    <a:pt x="30" y="138"/>
                  </a:lnTo>
                  <a:lnTo>
                    <a:pt x="15" y="154"/>
                  </a:lnTo>
                  <a:lnTo>
                    <a:pt x="0" y="154"/>
                  </a:lnTo>
                  <a:lnTo>
                    <a:pt x="0" y="169"/>
                  </a:lnTo>
                  <a:lnTo>
                    <a:pt x="0" y="261"/>
                  </a:lnTo>
                  <a:lnTo>
                    <a:pt x="15" y="261"/>
                  </a:lnTo>
                  <a:lnTo>
                    <a:pt x="15" y="246"/>
                  </a:lnTo>
                  <a:lnTo>
                    <a:pt x="45" y="230"/>
                  </a:lnTo>
                  <a:lnTo>
                    <a:pt x="60" y="215"/>
                  </a:lnTo>
                  <a:lnTo>
                    <a:pt x="119" y="154"/>
                  </a:lnTo>
                  <a:lnTo>
                    <a:pt x="119" y="138"/>
                  </a:lnTo>
                  <a:lnTo>
                    <a:pt x="149" y="92"/>
                  </a:lnTo>
                  <a:lnTo>
                    <a:pt x="149" y="77"/>
                  </a:lnTo>
                  <a:lnTo>
                    <a:pt x="179" y="61"/>
                  </a:lnTo>
                  <a:lnTo>
                    <a:pt x="179"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94" name="Freeform 575"/>
            <p:cNvSpPr>
              <a:spLocks/>
            </p:cNvSpPr>
            <p:nvPr/>
          </p:nvSpPr>
          <p:spPr bwMode="auto">
            <a:xfrm>
              <a:off x="7297" y="1702"/>
              <a:ext cx="65" cy="64"/>
            </a:xfrm>
            <a:custGeom>
              <a:avLst/>
              <a:gdLst>
                <a:gd name="T0" fmla="*/ 5 w 150"/>
                <a:gd name="T1" fmla="*/ 2 h 170"/>
                <a:gd name="T2" fmla="*/ 5 w 150"/>
                <a:gd name="T3" fmla="*/ 2 h 170"/>
                <a:gd name="T4" fmla="*/ 5 w 150"/>
                <a:gd name="T5" fmla="*/ 0 h 170"/>
                <a:gd name="T6" fmla="*/ 5 w 150"/>
                <a:gd name="T7" fmla="*/ 0 h 170"/>
                <a:gd name="T8" fmla="*/ 4 w 150"/>
                <a:gd name="T9" fmla="*/ 0 h 170"/>
                <a:gd name="T10" fmla="*/ 4 w 150"/>
                <a:gd name="T11" fmla="*/ 0 h 170"/>
                <a:gd name="T12" fmla="*/ 3 w 150"/>
                <a:gd name="T13" fmla="*/ 0 h 170"/>
                <a:gd name="T14" fmla="*/ 2 w 150"/>
                <a:gd name="T15" fmla="*/ 0 h 170"/>
                <a:gd name="T16" fmla="*/ 0 w 150"/>
                <a:gd name="T17" fmla="*/ 0 h 170"/>
                <a:gd name="T18" fmla="*/ 0 w 150"/>
                <a:gd name="T19" fmla="*/ 0 h 170"/>
                <a:gd name="T20" fmla="*/ 0 w 150"/>
                <a:gd name="T21" fmla="*/ 1 h 170"/>
                <a:gd name="T22" fmla="*/ 0 w 150"/>
                <a:gd name="T23" fmla="*/ 2 h 170"/>
                <a:gd name="T24" fmla="*/ 0 w 150"/>
                <a:gd name="T25" fmla="*/ 2 h 170"/>
                <a:gd name="T26" fmla="*/ 2 w 150"/>
                <a:gd name="T27" fmla="*/ 3 h 170"/>
                <a:gd name="T28" fmla="*/ 3 w 150"/>
                <a:gd name="T29" fmla="*/ 3 h 170"/>
                <a:gd name="T30" fmla="*/ 4 w 150"/>
                <a:gd name="T31" fmla="*/ 3 h 170"/>
                <a:gd name="T32" fmla="*/ 4 w 150"/>
                <a:gd name="T33" fmla="*/ 3 h 170"/>
                <a:gd name="T34" fmla="*/ 5 w 150"/>
                <a:gd name="T35" fmla="*/ 3 h 170"/>
                <a:gd name="T36" fmla="*/ 5 w 150"/>
                <a:gd name="T37" fmla="*/ 2 h 1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0" h="170">
                  <a:moveTo>
                    <a:pt x="149" y="108"/>
                  </a:moveTo>
                  <a:lnTo>
                    <a:pt x="134" y="108"/>
                  </a:lnTo>
                  <a:lnTo>
                    <a:pt x="134" y="15"/>
                  </a:lnTo>
                  <a:lnTo>
                    <a:pt x="134" y="0"/>
                  </a:lnTo>
                  <a:lnTo>
                    <a:pt x="119" y="0"/>
                  </a:lnTo>
                  <a:lnTo>
                    <a:pt x="104" y="15"/>
                  </a:lnTo>
                  <a:lnTo>
                    <a:pt x="75" y="0"/>
                  </a:lnTo>
                  <a:lnTo>
                    <a:pt x="45" y="0"/>
                  </a:lnTo>
                  <a:lnTo>
                    <a:pt x="0" y="0"/>
                  </a:lnTo>
                  <a:lnTo>
                    <a:pt x="15" y="15"/>
                  </a:lnTo>
                  <a:lnTo>
                    <a:pt x="15" y="61"/>
                  </a:lnTo>
                  <a:lnTo>
                    <a:pt x="15" y="77"/>
                  </a:lnTo>
                  <a:lnTo>
                    <a:pt x="15" y="92"/>
                  </a:lnTo>
                  <a:lnTo>
                    <a:pt x="60" y="138"/>
                  </a:lnTo>
                  <a:lnTo>
                    <a:pt x="75" y="154"/>
                  </a:lnTo>
                  <a:lnTo>
                    <a:pt x="104" y="169"/>
                  </a:lnTo>
                  <a:lnTo>
                    <a:pt x="119" y="138"/>
                  </a:lnTo>
                  <a:lnTo>
                    <a:pt x="134" y="138"/>
                  </a:lnTo>
                  <a:lnTo>
                    <a:pt x="149" y="108"/>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95" name="Oval 576"/>
            <p:cNvSpPr>
              <a:spLocks noChangeArrowheads="1"/>
            </p:cNvSpPr>
            <p:nvPr/>
          </p:nvSpPr>
          <p:spPr bwMode="auto">
            <a:xfrm>
              <a:off x="7380" y="1807"/>
              <a:ext cx="0" cy="5"/>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7496" name="Oval 577"/>
            <p:cNvSpPr>
              <a:spLocks noChangeArrowheads="1"/>
            </p:cNvSpPr>
            <p:nvPr/>
          </p:nvSpPr>
          <p:spPr bwMode="auto">
            <a:xfrm>
              <a:off x="7438" y="1760"/>
              <a:ext cx="1" cy="6"/>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7497" name="Freeform 578"/>
            <p:cNvSpPr>
              <a:spLocks/>
            </p:cNvSpPr>
            <p:nvPr/>
          </p:nvSpPr>
          <p:spPr bwMode="auto">
            <a:xfrm>
              <a:off x="7367" y="1603"/>
              <a:ext cx="33" cy="36"/>
            </a:xfrm>
            <a:custGeom>
              <a:avLst/>
              <a:gdLst>
                <a:gd name="T0" fmla="*/ 1 w 76"/>
                <a:gd name="T1" fmla="*/ 2 h 93"/>
                <a:gd name="T2" fmla="*/ 0 w 76"/>
                <a:gd name="T3" fmla="*/ 1 h 93"/>
                <a:gd name="T4" fmla="*/ 0 w 76"/>
                <a:gd name="T5" fmla="*/ 1 h 93"/>
                <a:gd name="T6" fmla="*/ 0 w 76"/>
                <a:gd name="T7" fmla="*/ 0 h 93"/>
                <a:gd name="T8" fmla="*/ 0 w 76"/>
                <a:gd name="T9" fmla="*/ 0 h 93"/>
                <a:gd name="T10" fmla="*/ 3 w 76"/>
                <a:gd name="T11" fmla="*/ 0 h 93"/>
                <a:gd name="T12" fmla="*/ 2 w 76"/>
                <a:gd name="T13" fmla="*/ 2 h 93"/>
                <a:gd name="T14" fmla="*/ 1 w 76"/>
                <a:gd name="T15" fmla="*/ 2 h 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 h="93">
                  <a:moveTo>
                    <a:pt x="30" y="77"/>
                  </a:moveTo>
                  <a:lnTo>
                    <a:pt x="15" y="61"/>
                  </a:lnTo>
                  <a:lnTo>
                    <a:pt x="0" y="31"/>
                  </a:lnTo>
                  <a:lnTo>
                    <a:pt x="0" y="15"/>
                  </a:lnTo>
                  <a:lnTo>
                    <a:pt x="15" y="0"/>
                  </a:lnTo>
                  <a:lnTo>
                    <a:pt x="75" y="15"/>
                  </a:lnTo>
                  <a:lnTo>
                    <a:pt x="45" y="92"/>
                  </a:lnTo>
                  <a:lnTo>
                    <a:pt x="30" y="77"/>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98" name="Line 579"/>
            <p:cNvSpPr>
              <a:spLocks noChangeShapeType="1"/>
            </p:cNvSpPr>
            <p:nvPr/>
          </p:nvSpPr>
          <p:spPr bwMode="auto">
            <a:xfrm>
              <a:off x="7367" y="1603"/>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99" name="Line 580"/>
            <p:cNvSpPr>
              <a:spLocks noChangeShapeType="1"/>
            </p:cNvSpPr>
            <p:nvPr/>
          </p:nvSpPr>
          <p:spPr bwMode="auto">
            <a:xfrm flipV="1">
              <a:off x="7374" y="1597"/>
              <a:ext cx="0"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00" name="Line 581"/>
            <p:cNvSpPr>
              <a:spLocks noChangeShapeType="1"/>
            </p:cNvSpPr>
            <p:nvPr/>
          </p:nvSpPr>
          <p:spPr bwMode="auto">
            <a:xfrm>
              <a:off x="7380" y="1598"/>
              <a:ext cx="0" cy="5"/>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01" name="Freeform 582"/>
            <p:cNvSpPr>
              <a:spLocks/>
            </p:cNvSpPr>
            <p:nvPr/>
          </p:nvSpPr>
          <p:spPr bwMode="auto">
            <a:xfrm>
              <a:off x="7418" y="1523"/>
              <a:ext cx="8" cy="11"/>
            </a:xfrm>
            <a:custGeom>
              <a:avLst/>
              <a:gdLst>
                <a:gd name="T0" fmla="*/ 1 w 17"/>
                <a:gd name="T1" fmla="*/ 0 h 31"/>
                <a:gd name="T2" fmla="*/ 0 w 17"/>
                <a:gd name="T3" fmla="*/ 0 h 31"/>
                <a:gd name="T4" fmla="*/ 1 w 17"/>
                <a:gd name="T5" fmla="*/ 0 h 31"/>
                <a:gd name="T6" fmla="*/ 1 w 17"/>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1">
                  <a:moveTo>
                    <a:pt x="16" y="0"/>
                  </a:moveTo>
                  <a:lnTo>
                    <a:pt x="0" y="15"/>
                  </a:lnTo>
                  <a:lnTo>
                    <a:pt x="16" y="30"/>
                  </a:lnTo>
                  <a:lnTo>
                    <a:pt x="16"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02" name="Freeform 583"/>
            <p:cNvSpPr>
              <a:spLocks/>
            </p:cNvSpPr>
            <p:nvPr/>
          </p:nvSpPr>
          <p:spPr bwMode="auto">
            <a:xfrm>
              <a:off x="7374" y="1511"/>
              <a:ext cx="32" cy="6"/>
            </a:xfrm>
            <a:custGeom>
              <a:avLst/>
              <a:gdLst>
                <a:gd name="T0" fmla="*/ 3 w 75"/>
                <a:gd name="T1" fmla="*/ 0 h 17"/>
                <a:gd name="T2" fmla="*/ 2 w 75"/>
                <a:gd name="T3" fmla="*/ 0 h 17"/>
                <a:gd name="T4" fmla="*/ 1 w 75"/>
                <a:gd name="T5" fmla="*/ 0 h 17"/>
                <a:gd name="T6" fmla="*/ 1 w 75"/>
                <a:gd name="T7" fmla="*/ 0 h 17"/>
                <a:gd name="T8" fmla="*/ 0 w 75"/>
                <a:gd name="T9" fmla="*/ 0 h 17"/>
                <a:gd name="T10" fmla="*/ 1 w 75"/>
                <a:gd name="T11" fmla="*/ 0 h 17"/>
                <a:gd name="T12" fmla="*/ 3 w 75"/>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 h="17">
                  <a:moveTo>
                    <a:pt x="74" y="16"/>
                  </a:moveTo>
                  <a:lnTo>
                    <a:pt x="59" y="16"/>
                  </a:lnTo>
                  <a:lnTo>
                    <a:pt x="44" y="16"/>
                  </a:lnTo>
                  <a:lnTo>
                    <a:pt x="30" y="0"/>
                  </a:lnTo>
                  <a:lnTo>
                    <a:pt x="0" y="0"/>
                  </a:lnTo>
                  <a:lnTo>
                    <a:pt x="44" y="0"/>
                  </a:lnTo>
                  <a:lnTo>
                    <a:pt x="74"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03" name="Line 584"/>
            <p:cNvSpPr>
              <a:spLocks noChangeShapeType="1"/>
            </p:cNvSpPr>
            <p:nvPr/>
          </p:nvSpPr>
          <p:spPr bwMode="auto">
            <a:xfrm>
              <a:off x="7386" y="1603"/>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04" name="Line 585"/>
            <p:cNvSpPr>
              <a:spLocks noChangeShapeType="1"/>
            </p:cNvSpPr>
            <p:nvPr/>
          </p:nvSpPr>
          <p:spPr bwMode="auto">
            <a:xfrm>
              <a:off x="7400" y="1603"/>
              <a:ext cx="0" cy="7"/>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05" name="Line 586"/>
            <p:cNvSpPr>
              <a:spLocks noChangeShapeType="1"/>
            </p:cNvSpPr>
            <p:nvPr/>
          </p:nvSpPr>
          <p:spPr bwMode="auto">
            <a:xfrm>
              <a:off x="7406" y="1603"/>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06" name="Line 587"/>
            <p:cNvSpPr>
              <a:spLocks noChangeShapeType="1"/>
            </p:cNvSpPr>
            <p:nvPr/>
          </p:nvSpPr>
          <p:spPr bwMode="auto">
            <a:xfrm flipV="1">
              <a:off x="7412" y="1597"/>
              <a:ext cx="6"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07" name="Freeform 588"/>
            <p:cNvSpPr>
              <a:spLocks/>
            </p:cNvSpPr>
            <p:nvPr/>
          </p:nvSpPr>
          <p:spPr bwMode="auto">
            <a:xfrm>
              <a:off x="7386" y="1592"/>
              <a:ext cx="65" cy="47"/>
            </a:xfrm>
            <a:custGeom>
              <a:avLst/>
              <a:gdLst>
                <a:gd name="T0" fmla="*/ 1 w 151"/>
                <a:gd name="T1" fmla="*/ 1 h 123"/>
                <a:gd name="T2" fmla="*/ 0 w 151"/>
                <a:gd name="T3" fmla="*/ 3 h 123"/>
                <a:gd name="T4" fmla="*/ 1 w 151"/>
                <a:gd name="T5" fmla="*/ 2 h 123"/>
                <a:gd name="T6" fmla="*/ 4 w 151"/>
                <a:gd name="T7" fmla="*/ 1 h 123"/>
                <a:gd name="T8" fmla="*/ 5 w 151"/>
                <a:gd name="T9" fmla="*/ 1 h 123"/>
                <a:gd name="T10" fmla="*/ 5 w 151"/>
                <a:gd name="T11" fmla="*/ 1 h 123"/>
                <a:gd name="T12" fmla="*/ 5 w 151"/>
                <a:gd name="T13" fmla="*/ 0 h 123"/>
                <a:gd name="T14" fmla="*/ 2 w 151"/>
                <a:gd name="T15" fmla="*/ 1 h 123"/>
                <a:gd name="T16" fmla="*/ 1 w 151"/>
                <a:gd name="T17" fmla="*/ 1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1" h="123">
                  <a:moveTo>
                    <a:pt x="30" y="46"/>
                  </a:moveTo>
                  <a:lnTo>
                    <a:pt x="0" y="122"/>
                  </a:lnTo>
                  <a:lnTo>
                    <a:pt x="30" y="107"/>
                  </a:lnTo>
                  <a:lnTo>
                    <a:pt x="120" y="61"/>
                  </a:lnTo>
                  <a:lnTo>
                    <a:pt x="135" y="46"/>
                  </a:lnTo>
                  <a:lnTo>
                    <a:pt x="150" y="31"/>
                  </a:lnTo>
                  <a:lnTo>
                    <a:pt x="135" y="0"/>
                  </a:lnTo>
                  <a:lnTo>
                    <a:pt x="60" y="31"/>
                  </a:lnTo>
                  <a:lnTo>
                    <a:pt x="30" y="4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08" name="Line 589"/>
            <p:cNvSpPr>
              <a:spLocks noChangeShapeType="1"/>
            </p:cNvSpPr>
            <p:nvPr/>
          </p:nvSpPr>
          <p:spPr bwMode="auto">
            <a:xfrm>
              <a:off x="7418" y="1598"/>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09" name="Freeform 590"/>
            <p:cNvSpPr>
              <a:spLocks/>
            </p:cNvSpPr>
            <p:nvPr/>
          </p:nvSpPr>
          <p:spPr bwMode="auto">
            <a:xfrm>
              <a:off x="7136" y="1278"/>
              <a:ext cx="71" cy="76"/>
            </a:xfrm>
            <a:custGeom>
              <a:avLst/>
              <a:gdLst>
                <a:gd name="T0" fmla="*/ 0 w 165"/>
                <a:gd name="T1" fmla="*/ 2 h 202"/>
                <a:gd name="T2" fmla="*/ 0 w 165"/>
                <a:gd name="T3" fmla="*/ 2 h 202"/>
                <a:gd name="T4" fmla="*/ 0 w 165"/>
                <a:gd name="T5" fmla="*/ 3 h 202"/>
                <a:gd name="T6" fmla="*/ 2 w 165"/>
                <a:gd name="T7" fmla="*/ 3 h 202"/>
                <a:gd name="T8" fmla="*/ 3 w 165"/>
                <a:gd name="T9" fmla="*/ 3 h 202"/>
                <a:gd name="T10" fmla="*/ 4 w 165"/>
                <a:gd name="T11" fmla="*/ 3 h 202"/>
                <a:gd name="T12" fmla="*/ 5 w 165"/>
                <a:gd name="T13" fmla="*/ 4 h 202"/>
                <a:gd name="T14" fmla="*/ 6 w 165"/>
                <a:gd name="T15" fmla="*/ 3 h 202"/>
                <a:gd name="T16" fmla="*/ 5 w 165"/>
                <a:gd name="T17" fmla="*/ 2 h 202"/>
                <a:gd name="T18" fmla="*/ 5 w 165"/>
                <a:gd name="T19" fmla="*/ 2 h 202"/>
                <a:gd name="T20" fmla="*/ 3 w 165"/>
                <a:gd name="T21" fmla="*/ 0 h 202"/>
                <a:gd name="T22" fmla="*/ 3 w 165"/>
                <a:gd name="T23" fmla="*/ 1 h 202"/>
                <a:gd name="T24" fmla="*/ 3 w 165"/>
                <a:gd name="T25" fmla="*/ 1 h 202"/>
                <a:gd name="T26" fmla="*/ 2 w 165"/>
                <a:gd name="T27" fmla="*/ 1 h 202"/>
                <a:gd name="T28" fmla="*/ 0 w 165"/>
                <a:gd name="T29" fmla="*/ 2 h 2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5" h="202">
                  <a:moveTo>
                    <a:pt x="15" y="77"/>
                  </a:moveTo>
                  <a:lnTo>
                    <a:pt x="0" y="93"/>
                  </a:lnTo>
                  <a:lnTo>
                    <a:pt x="15" y="139"/>
                  </a:lnTo>
                  <a:lnTo>
                    <a:pt x="60" y="155"/>
                  </a:lnTo>
                  <a:lnTo>
                    <a:pt x="89" y="170"/>
                  </a:lnTo>
                  <a:lnTo>
                    <a:pt x="119" y="170"/>
                  </a:lnTo>
                  <a:lnTo>
                    <a:pt x="149" y="201"/>
                  </a:lnTo>
                  <a:lnTo>
                    <a:pt x="164" y="139"/>
                  </a:lnTo>
                  <a:lnTo>
                    <a:pt x="149" y="108"/>
                  </a:lnTo>
                  <a:lnTo>
                    <a:pt x="149" y="77"/>
                  </a:lnTo>
                  <a:lnTo>
                    <a:pt x="104" y="0"/>
                  </a:lnTo>
                  <a:lnTo>
                    <a:pt x="104" y="46"/>
                  </a:lnTo>
                  <a:lnTo>
                    <a:pt x="75" y="62"/>
                  </a:lnTo>
                  <a:lnTo>
                    <a:pt x="60" y="46"/>
                  </a:lnTo>
                  <a:lnTo>
                    <a:pt x="15" y="77"/>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10" name="Freeform 591"/>
            <p:cNvSpPr>
              <a:spLocks/>
            </p:cNvSpPr>
            <p:nvPr/>
          </p:nvSpPr>
          <p:spPr bwMode="auto">
            <a:xfrm>
              <a:off x="7214" y="1464"/>
              <a:ext cx="18" cy="0"/>
            </a:xfrm>
            <a:custGeom>
              <a:avLst/>
              <a:gdLst>
                <a:gd name="T0" fmla="*/ 1 w 46"/>
                <a:gd name="T1" fmla="*/ 0 h 1"/>
                <a:gd name="T2" fmla="*/ 1 w 46"/>
                <a:gd name="T3" fmla="*/ 0 h 1"/>
                <a:gd name="T4" fmla="*/ 0 w 46"/>
                <a:gd name="T5" fmla="*/ 0 h 1"/>
                <a:gd name="T6" fmla="*/ 1 w 46"/>
                <a:gd name="T7" fmla="*/ 0 h 1"/>
                <a:gd name="T8" fmla="*/ 1 w 46"/>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
                  <a:moveTo>
                    <a:pt x="45" y="0"/>
                  </a:moveTo>
                  <a:lnTo>
                    <a:pt x="30" y="0"/>
                  </a:lnTo>
                  <a:lnTo>
                    <a:pt x="0" y="0"/>
                  </a:lnTo>
                  <a:lnTo>
                    <a:pt x="30" y="0"/>
                  </a:lnTo>
                  <a:lnTo>
                    <a:pt x="4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11" name="Freeform 592"/>
            <p:cNvSpPr>
              <a:spLocks/>
            </p:cNvSpPr>
            <p:nvPr/>
          </p:nvSpPr>
          <p:spPr bwMode="auto">
            <a:xfrm>
              <a:off x="7304" y="1441"/>
              <a:ext cx="50" cy="47"/>
            </a:xfrm>
            <a:custGeom>
              <a:avLst/>
              <a:gdLst>
                <a:gd name="T0" fmla="*/ 0 w 120"/>
                <a:gd name="T1" fmla="*/ 1 h 124"/>
                <a:gd name="T2" fmla="*/ 0 w 120"/>
                <a:gd name="T3" fmla="*/ 2 h 124"/>
                <a:gd name="T4" fmla="*/ 0 w 120"/>
                <a:gd name="T5" fmla="*/ 2 h 124"/>
                <a:gd name="T6" fmla="*/ 0 w 120"/>
                <a:gd name="T7" fmla="*/ 3 h 124"/>
                <a:gd name="T8" fmla="*/ 1 w 120"/>
                <a:gd name="T9" fmla="*/ 3 h 124"/>
                <a:gd name="T10" fmla="*/ 1 w 120"/>
                <a:gd name="T11" fmla="*/ 2 h 124"/>
                <a:gd name="T12" fmla="*/ 3 w 120"/>
                <a:gd name="T13" fmla="*/ 1 h 124"/>
                <a:gd name="T14" fmla="*/ 3 w 120"/>
                <a:gd name="T15" fmla="*/ 1 h 124"/>
                <a:gd name="T16" fmla="*/ 4 w 120"/>
                <a:gd name="T17" fmla="*/ 0 h 124"/>
                <a:gd name="T18" fmla="*/ 3 w 120"/>
                <a:gd name="T19" fmla="*/ 0 h 124"/>
                <a:gd name="T20" fmla="*/ 1 w 120"/>
                <a:gd name="T21" fmla="*/ 1 h 124"/>
                <a:gd name="T22" fmla="*/ 0 w 120"/>
                <a:gd name="T23" fmla="*/ 1 h 124"/>
                <a:gd name="T24" fmla="*/ 0 w 120"/>
                <a:gd name="T25" fmla="*/ 1 h 124"/>
                <a:gd name="T26" fmla="*/ 0 w 120"/>
                <a:gd name="T27" fmla="*/ 1 h 1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0" h="124">
                  <a:moveTo>
                    <a:pt x="0" y="62"/>
                  </a:moveTo>
                  <a:lnTo>
                    <a:pt x="15" y="77"/>
                  </a:lnTo>
                  <a:lnTo>
                    <a:pt x="0" y="92"/>
                  </a:lnTo>
                  <a:lnTo>
                    <a:pt x="0" y="123"/>
                  </a:lnTo>
                  <a:lnTo>
                    <a:pt x="30" y="123"/>
                  </a:lnTo>
                  <a:lnTo>
                    <a:pt x="45" y="92"/>
                  </a:lnTo>
                  <a:lnTo>
                    <a:pt x="89" y="62"/>
                  </a:lnTo>
                  <a:lnTo>
                    <a:pt x="104" y="31"/>
                  </a:lnTo>
                  <a:lnTo>
                    <a:pt x="119" y="15"/>
                  </a:lnTo>
                  <a:lnTo>
                    <a:pt x="104" y="0"/>
                  </a:lnTo>
                  <a:lnTo>
                    <a:pt x="30" y="31"/>
                  </a:lnTo>
                  <a:lnTo>
                    <a:pt x="15" y="46"/>
                  </a:lnTo>
                  <a:lnTo>
                    <a:pt x="0" y="46"/>
                  </a:lnTo>
                  <a:lnTo>
                    <a:pt x="0" y="62"/>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12" name="Freeform 593"/>
            <p:cNvSpPr>
              <a:spLocks/>
            </p:cNvSpPr>
            <p:nvPr/>
          </p:nvSpPr>
          <p:spPr bwMode="auto">
            <a:xfrm>
              <a:off x="7297" y="1476"/>
              <a:ext cx="33" cy="41"/>
            </a:xfrm>
            <a:custGeom>
              <a:avLst/>
              <a:gdLst>
                <a:gd name="T0" fmla="*/ 3 w 76"/>
                <a:gd name="T1" fmla="*/ 0 h 108"/>
                <a:gd name="T2" fmla="*/ 2 w 76"/>
                <a:gd name="T3" fmla="*/ 0 h 108"/>
                <a:gd name="T4" fmla="*/ 2 w 76"/>
                <a:gd name="T5" fmla="*/ 1 h 108"/>
                <a:gd name="T6" fmla="*/ 0 w 76"/>
                <a:gd name="T7" fmla="*/ 1 h 108"/>
                <a:gd name="T8" fmla="*/ 0 w 76"/>
                <a:gd name="T9" fmla="*/ 1 h 108"/>
                <a:gd name="T10" fmla="*/ 0 w 76"/>
                <a:gd name="T11" fmla="*/ 2 h 108"/>
                <a:gd name="T12" fmla="*/ 2 w 76"/>
                <a:gd name="T13" fmla="*/ 2 h 108"/>
                <a:gd name="T14" fmla="*/ 3 w 76"/>
                <a:gd name="T15" fmla="*/ 1 h 108"/>
                <a:gd name="T16" fmla="*/ 2 w 76"/>
                <a:gd name="T17" fmla="*/ 1 h 108"/>
                <a:gd name="T18" fmla="*/ 3 w 76"/>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108">
                  <a:moveTo>
                    <a:pt x="75" y="15"/>
                  </a:moveTo>
                  <a:lnTo>
                    <a:pt x="60" y="0"/>
                  </a:lnTo>
                  <a:lnTo>
                    <a:pt x="45" y="31"/>
                  </a:lnTo>
                  <a:lnTo>
                    <a:pt x="15" y="31"/>
                  </a:lnTo>
                  <a:lnTo>
                    <a:pt x="15" y="46"/>
                  </a:lnTo>
                  <a:lnTo>
                    <a:pt x="0" y="107"/>
                  </a:lnTo>
                  <a:lnTo>
                    <a:pt x="60" y="76"/>
                  </a:lnTo>
                  <a:lnTo>
                    <a:pt x="75" y="61"/>
                  </a:lnTo>
                  <a:lnTo>
                    <a:pt x="45" y="31"/>
                  </a:lnTo>
                  <a:lnTo>
                    <a:pt x="75"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13" name="Freeform 594"/>
            <p:cNvSpPr>
              <a:spLocks/>
            </p:cNvSpPr>
            <p:nvPr/>
          </p:nvSpPr>
          <p:spPr bwMode="auto">
            <a:xfrm>
              <a:off x="7232" y="1406"/>
              <a:ext cx="135" cy="53"/>
            </a:xfrm>
            <a:custGeom>
              <a:avLst/>
              <a:gdLst>
                <a:gd name="T0" fmla="*/ 6 w 315"/>
                <a:gd name="T1" fmla="*/ 3 h 139"/>
                <a:gd name="T2" fmla="*/ 6 w 315"/>
                <a:gd name="T3" fmla="*/ 3 h 139"/>
                <a:gd name="T4" fmla="*/ 6 w 315"/>
                <a:gd name="T5" fmla="*/ 3 h 139"/>
                <a:gd name="T6" fmla="*/ 9 w 315"/>
                <a:gd name="T7" fmla="*/ 2 h 139"/>
                <a:gd name="T8" fmla="*/ 11 w 315"/>
                <a:gd name="T9" fmla="*/ 2 h 139"/>
                <a:gd name="T10" fmla="*/ 10 w 315"/>
                <a:gd name="T11" fmla="*/ 1 h 139"/>
                <a:gd name="T12" fmla="*/ 11 w 315"/>
                <a:gd name="T13" fmla="*/ 1 h 139"/>
                <a:gd name="T14" fmla="*/ 11 w 315"/>
                <a:gd name="T15" fmla="*/ 1 h 139"/>
                <a:gd name="T16" fmla="*/ 10 w 315"/>
                <a:gd name="T17" fmla="*/ 1 h 139"/>
                <a:gd name="T18" fmla="*/ 10 w 315"/>
                <a:gd name="T19" fmla="*/ 0 h 139"/>
                <a:gd name="T20" fmla="*/ 9 w 315"/>
                <a:gd name="T21" fmla="*/ 0 h 139"/>
                <a:gd name="T22" fmla="*/ 9 w 315"/>
                <a:gd name="T23" fmla="*/ 0 h 139"/>
                <a:gd name="T24" fmla="*/ 8 w 315"/>
                <a:gd name="T25" fmla="*/ 1 h 139"/>
                <a:gd name="T26" fmla="*/ 7 w 315"/>
                <a:gd name="T27" fmla="*/ 0 h 139"/>
                <a:gd name="T28" fmla="*/ 7 w 315"/>
                <a:gd name="T29" fmla="*/ 1 h 139"/>
                <a:gd name="T30" fmla="*/ 5 w 315"/>
                <a:gd name="T31" fmla="*/ 0 h 139"/>
                <a:gd name="T32" fmla="*/ 3 w 315"/>
                <a:gd name="T33" fmla="*/ 0 h 139"/>
                <a:gd name="T34" fmla="*/ 3 w 315"/>
                <a:gd name="T35" fmla="*/ 1 h 139"/>
                <a:gd name="T36" fmla="*/ 1 w 315"/>
                <a:gd name="T37" fmla="*/ 1 h 139"/>
                <a:gd name="T38" fmla="*/ 1 w 315"/>
                <a:gd name="T39" fmla="*/ 1 h 139"/>
                <a:gd name="T40" fmla="*/ 0 w 315"/>
                <a:gd name="T41" fmla="*/ 1 h 139"/>
                <a:gd name="T42" fmla="*/ 0 w 315"/>
                <a:gd name="T43" fmla="*/ 1 h 139"/>
                <a:gd name="T44" fmla="*/ 0 w 315"/>
                <a:gd name="T45" fmla="*/ 2 h 139"/>
                <a:gd name="T46" fmla="*/ 0 w 315"/>
                <a:gd name="T47" fmla="*/ 2 h 139"/>
                <a:gd name="T48" fmla="*/ 0 w 315"/>
                <a:gd name="T49" fmla="*/ 2 h 139"/>
                <a:gd name="T50" fmla="*/ 0 w 315"/>
                <a:gd name="T51" fmla="*/ 2 h 139"/>
                <a:gd name="T52" fmla="*/ 0 w 315"/>
                <a:gd name="T53" fmla="*/ 2 h 139"/>
                <a:gd name="T54" fmla="*/ 1 w 315"/>
                <a:gd name="T55" fmla="*/ 3 h 139"/>
                <a:gd name="T56" fmla="*/ 3 w 315"/>
                <a:gd name="T57" fmla="*/ 3 h 139"/>
                <a:gd name="T58" fmla="*/ 3 w 315"/>
                <a:gd name="T59" fmla="*/ 3 h 139"/>
                <a:gd name="T60" fmla="*/ 3 w 315"/>
                <a:gd name="T61" fmla="*/ 3 h 139"/>
                <a:gd name="T62" fmla="*/ 5 w 315"/>
                <a:gd name="T63" fmla="*/ 2 h 139"/>
                <a:gd name="T64" fmla="*/ 6 w 315"/>
                <a:gd name="T65" fmla="*/ 2 h 139"/>
                <a:gd name="T66" fmla="*/ 6 w 315"/>
                <a:gd name="T67" fmla="*/ 3 h 1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15" h="139">
                  <a:moveTo>
                    <a:pt x="164" y="138"/>
                  </a:moveTo>
                  <a:lnTo>
                    <a:pt x="179" y="138"/>
                  </a:lnTo>
                  <a:lnTo>
                    <a:pt x="194" y="123"/>
                  </a:lnTo>
                  <a:lnTo>
                    <a:pt x="269" y="92"/>
                  </a:lnTo>
                  <a:lnTo>
                    <a:pt x="314" y="92"/>
                  </a:lnTo>
                  <a:lnTo>
                    <a:pt x="299" y="61"/>
                  </a:lnTo>
                  <a:lnTo>
                    <a:pt x="314" y="46"/>
                  </a:lnTo>
                  <a:lnTo>
                    <a:pt x="314" y="31"/>
                  </a:lnTo>
                  <a:lnTo>
                    <a:pt x="299" y="31"/>
                  </a:lnTo>
                  <a:lnTo>
                    <a:pt x="299" y="15"/>
                  </a:lnTo>
                  <a:lnTo>
                    <a:pt x="284" y="0"/>
                  </a:lnTo>
                  <a:lnTo>
                    <a:pt x="254" y="0"/>
                  </a:lnTo>
                  <a:lnTo>
                    <a:pt x="224" y="31"/>
                  </a:lnTo>
                  <a:lnTo>
                    <a:pt x="209" y="15"/>
                  </a:lnTo>
                  <a:lnTo>
                    <a:pt x="209" y="31"/>
                  </a:lnTo>
                  <a:lnTo>
                    <a:pt x="150" y="0"/>
                  </a:lnTo>
                  <a:lnTo>
                    <a:pt x="105" y="0"/>
                  </a:lnTo>
                  <a:lnTo>
                    <a:pt x="75" y="31"/>
                  </a:lnTo>
                  <a:lnTo>
                    <a:pt x="45" y="31"/>
                  </a:lnTo>
                  <a:lnTo>
                    <a:pt x="30" y="46"/>
                  </a:lnTo>
                  <a:lnTo>
                    <a:pt x="0" y="46"/>
                  </a:lnTo>
                  <a:lnTo>
                    <a:pt x="0" y="61"/>
                  </a:lnTo>
                  <a:lnTo>
                    <a:pt x="15" y="77"/>
                  </a:lnTo>
                  <a:lnTo>
                    <a:pt x="0" y="77"/>
                  </a:lnTo>
                  <a:lnTo>
                    <a:pt x="15" y="92"/>
                  </a:lnTo>
                  <a:lnTo>
                    <a:pt x="0" y="92"/>
                  </a:lnTo>
                  <a:lnTo>
                    <a:pt x="15" y="107"/>
                  </a:lnTo>
                  <a:lnTo>
                    <a:pt x="30" y="138"/>
                  </a:lnTo>
                  <a:lnTo>
                    <a:pt x="75" y="138"/>
                  </a:lnTo>
                  <a:lnTo>
                    <a:pt x="90" y="123"/>
                  </a:lnTo>
                  <a:lnTo>
                    <a:pt x="105" y="138"/>
                  </a:lnTo>
                  <a:lnTo>
                    <a:pt x="150" y="107"/>
                  </a:lnTo>
                  <a:lnTo>
                    <a:pt x="164" y="107"/>
                  </a:lnTo>
                  <a:lnTo>
                    <a:pt x="164" y="138"/>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14" name="Freeform 595"/>
            <p:cNvSpPr>
              <a:spLocks/>
            </p:cNvSpPr>
            <p:nvPr/>
          </p:nvSpPr>
          <p:spPr bwMode="auto">
            <a:xfrm>
              <a:off x="7232" y="1406"/>
              <a:ext cx="20" cy="11"/>
            </a:xfrm>
            <a:custGeom>
              <a:avLst/>
              <a:gdLst>
                <a:gd name="T0" fmla="*/ 0 w 46"/>
                <a:gd name="T1" fmla="*/ 0 h 31"/>
                <a:gd name="T2" fmla="*/ 0 w 46"/>
                <a:gd name="T3" fmla="*/ 0 h 31"/>
                <a:gd name="T4" fmla="*/ 0 w 46"/>
                <a:gd name="T5" fmla="*/ 0 h 31"/>
                <a:gd name="T6" fmla="*/ 0 w 46"/>
                <a:gd name="T7" fmla="*/ 0 h 31"/>
                <a:gd name="T8" fmla="*/ 1 w 46"/>
                <a:gd name="T9" fmla="*/ 0 h 31"/>
                <a:gd name="T10" fmla="*/ 2 w 46"/>
                <a:gd name="T11" fmla="*/ 0 h 31"/>
                <a:gd name="T12" fmla="*/ 0 w 46"/>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1">
                  <a:moveTo>
                    <a:pt x="15" y="0"/>
                  </a:moveTo>
                  <a:lnTo>
                    <a:pt x="0" y="15"/>
                  </a:lnTo>
                  <a:lnTo>
                    <a:pt x="0" y="30"/>
                  </a:lnTo>
                  <a:lnTo>
                    <a:pt x="15" y="30"/>
                  </a:lnTo>
                  <a:lnTo>
                    <a:pt x="30" y="30"/>
                  </a:lnTo>
                  <a:lnTo>
                    <a:pt x="45" y="15"/>
                  </a:lnTo>
                  <a:lnTo>
                    <a:pt x="1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15" name="Freeform 596"/>
            <p:cNvSpPr>
              <a:spLocks/>
            </p:cNvSpPr>
            <p:nvPr/>
          </p:nvSpPr>
          <p:spPr bwMode="auto">
            <a:xfrm>
              <a:off x="7323" y="1441"/>
              <a:ext cx="83" cy="70"/>
            </a:xfrm>
            <a:custGeom>
              <a:avLst/>
              <a:gdLst>
                <a:gd name="T0" fmla="*/ 3 w 194"/>
                <a:gd name="T1" fmla="*/ 0 h 185"/>
                <a:gd name="T2" fmla="*/ 2 w 194"/>
                <a:gd name="T3" fmla="*/ 0 h 185"/>
                <a:gd name="T4" fmla="*/ 3 w 194"/>
                <a:gd name="T5" fmla="*/ 0 h 185"/>
                <a:gd name="T6" fmla="*/ 2 w 194"/>
                <a:gd name="T7" fmla="*/ 1 h 185"/>
                <a:gd name="T8" fmla="*/ 1 w 194"/>
                <a:gd name="T9" fmla="*/ 1 h 185"/>
                <a:gd name="T10" fmla="*/ 0 w 194"/>
                <a:gd name="T11" fmla="*/ 2 h 185"/>
                <a:gd name="T12" fmla="*/ 0 w 194"/>
                <a:gd name="T13" fmla="*/ 2 h 185"/>
                <a:gd name="T14" fmla="*/ 1 w 194"/>
                <a:gd name="T15" fmla="*/ 3 h 185"/>
                <a:gd name="T16" fmla="*/ 3 w 194"/>
                <a:gd name="T17" fmla="*/ 3 h 185"/>
                <a:gd name="T18" fmla="*/ 3 w 194"/>
                <a:gd name="T19" fmla="*/ 3 h 185"/>
                <a:gd name="T20" fmla="*/ 3 w 194"/>
                <a:gd name="T21" fmla="*/ 3 h 185"/>
                <a:gd name="T22" fmla="*/ 4 w 194"/>
                <a:gd name="T23" fmla="*/ 4 h 185"/>
                <a:gd name="T24" fmla="*/ 6 w 194"/>
                <a:gd name="T25" fmla="*/ 4 h 185"/>
                <a:gd name="T26" fmla="*/ 6 w 194"/>
                <a:gd name="T27" fmla="*/ 3 h 185"/>
                <a:gd name="T28" fmla="*/ 6 w 194"/>
                <a:gd name="T29" fmla="*/ 3 h 185"/>
                <a:gd name="T30" fmla="*/ 6 w 194"/>
                <a:gd name="T31" fmla="*/ 3 h 185"/>
                <a:gd name="T32" fmla="*/ 6 w 194"/>
                <a:gd name="T33" fmla="*/ 2 h 185"/>
                <a:gd name="T34" fmla="*/ 4 w 194"/>
                <a:gd name="T35" fmla="*/ 2 h 185"/>
                <a:gd name="T36" fmla="*/ 4 w 194"/>
                <a:gd name="T37" fmla="*/ 1 h 185"/>
                <a:gd name="T38" fmla="*/ 4 w 194"/>
                <a:gd name="T39" fmla="*/ 1 h 185"/>
                <a:gd name="T40" fmla="*/ 4 w 194"/>
                <a:gd name="T41" fmla="*/ 0 h 185"/>
                <a:gd name="T42" fmla="*/ 3 w 194"/>
                <a:gd name="T43" fmla="*/ 0 h 1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4" h="185">
                  <a:moveTo>
                    <a:pt x="104" y="0"/>
                  </a:moveTo>
                  <a:lnTo>
                    <a:pt x="59" y="0"/>
                  </a:lnTo>
                  <a:lnTo>
                    <a:pt x="74" y="15"/>
                  </a:lnTo>
                  <a:lnTo>
                    <a:pt x="59" y="31"/>
                  </a:lnTo>
                  <a:lnTo>
                    <a:pt x="45" y="61"/>
                  </a:lnTo>
                  <a:lnTo>
                    <a:pt x="0" y="92"/>
                  </a:lnTo>
                  <a:lnTo>
                    <a:pt x="15" y="107"/>
                  </a:lnTo>
                  <a:lnTo>
                    <a:pt x="30" y="123"/>
                  </a:lnTo>
                  <a:lnTo>
                    <a:pt x="89" y="138"/>
                  </a:lnTo>
                  <a:lnTo>
                    <a:pt x="89" y="153"/>
                  </a:lnTo>
                  <a:lnTo>
                    <a:pt x="104" y="153"/>
                  </a:lnTo>
                  <a:lnTo>
                    <a:pt x="119" y="184"/>
                  </a:lnTo>
                  <a:lnTo>
                    <a:pt x="163" y="184"/>
                  </a:lnTo>
                  <a:lnTo>
                    <a:pt x="178" y="153"/>
                  </a:lnTo>
                  <a:lnTo>
                    <a:pt x="193" y="169"/>
                  </a:lnTo>
                  <a:lnTo>
                    <a:pt x="193" y="153"/>
                  </a:lnTo>
                  <a:lnTo>
                    <a:pt x="163" y="107"/>
                  </a:lnTo>
                  <a:lnTo>
                    <a:pt x="134" y="77"/>
                  </a:lnTo>
                  <a:lnTo>
                    <a:pt x="134" y="46"/>
                  </a:lnTo>
                  <a:lnTo>
                    <a:pt x="134" y="31"/>
                  </a:lnTo>
                  <a:lnTo>
                    <a:pt x="119" y="15"/>
                  </a:lnTo>
                  <a:lnTo>
                    <a:pt x="104"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16" name="Freeform 597"/>
            <p:cNvSpPr>
              <a:spLocks/>
            </p:cNvSpPr>
            <p:nvPr/>
          </p:nvSpPr>
          <p:spPr bwMode="auto">
            <a:xfrm>
              <a:off x="7297" y="1481"/>
              <a:ext cx="166" cy="129"/>
            </a:xfrm>
            <a:custGeom>
              <a:avLst/>
              <a:gdLst>
                <a:gd name="T0" fmla="*/ 10 w 388"/>
                <a:gd name="T1" fmla="*/ 3 h 340"/>
                <a:gd name="T2" fmla="*/ 10 w 388"/>
                <a:gd name="T3" fmla="*/ 4 h 340"/>
                <a:gd name="T4" fmla="*/ 10 w 388"/>
                <a:gd name="T5" fmla="*/ 3 h 340"/>
                <a:gd name="T6" fmla="*/ 11 w 388"/>
                <a:gd name="T7" fmla="*/ 4 h 340"/>
                <a:gd name="T8" fmla="*/ 11 w 388"/>
                <a:gd name="T9" fmla="*/ 4 h 340"/>
                <a:gd name="T10" fmla="*/ 12 w 388"/>
                <a:gd name="T11" fmla="*/ 4 h 340"/>
                <a:gd name="T12" fmla="*/ 13 w 388"/>
                <a:gd name="T13" fmla="*/ 5 h 340"/>
                <a:gd name="T14" fmla="*/ 13 w 388"/>
                <a:gd name="T15" fmla="*/ 5 h 340"/>
                <a:gd name="T16" fmla="*/ 12 w 388"/>
                <a:gd name="T17" fmla="*/ 6 h 340"/>
                <a:gd name="T18" fmla="*/ 9 w 388"/>
                <a:gd name="T19" fmla="*/ 7 h 340"/>
                <a:gd name="T20" fmla="*/ 8 w 388"/>
                <a:gd name="T21" fmla="*/ 7 h 340"/>
                <a:gd name="T22" fmla="*/ 6 w 388"/>
                <a:gd name="T23" fmla="*/ 7 h 340"/>
                <a:gd name="T24" fmla="*/ 6 w 388"/>
                <a:gd name="T25" fmla="*/ 7 h 340"/>
                <a:gd name="T26" fmla="*/ 4 w 388"/>
                <a:gd name="T27" fmla="*/ 6 h 340"/>
                <a:gd name="T28" fmla="*/ 4 w 388"/>
                <a:gd name="T29" fmla="*/ 5 h 340"/>
                <a:gd name="T30" fmla="*/ 3 w 388"/>
                <a:gd name="T31" fmla="*/ 5 h 340"/>
                <a:gd name="T32" fmla="*/ 3 w 388"/>
                <a:gd name="T33" fmla="*/ 5 h 340"/>
                <a:gd name="T34" fmla="*/ 3 w 388"/>
                <a:gd name="T35" fmla="*/ 5 h 340"/>
                <a:gd name="T36" fmla="*/ 3 w 388"/>
                <a:gd name="T37" fmla="*/ 4 h 340"/>
                <a:gd name="T38" fmla="*/ 2 w 388"/>
                <a:gd name="T39" fmla="*/ 4 h 340"/>
                <a:gd name="T40" fmla="*/ 2 w 388"/>
                <a:gd name="T41" fmla="*/ 3 h 340"/>
                <a:gd name="T42" fmla="*/ 0 w 388"/>
                <a:gd name="T43" fmla="*/ 2 h 340"/>
                <a:gd name="T44" fmla="*/ 0 w 388"/>
                <a:gd name="T45" fmla="*/ 2 h 340"/>
                <a:gd name="T46" fmla="*/ 2 w 388"/>
                <a:gd name="T47" fmla="*/ 1 h 340"/>
                <a:gd name="T48" fmla="*/ 3 w 388"/>
                <a:gd name="T49" fmla="*/ 1 h 340"/>
                <a:gd name="T50" fmla="*/ 1 w 388"/>
                <a:gd name="T51" fmla="*/ 0 h 340"/>
                <a:gd name="T52" fmla="*/ 3 w 388"/>
                <a:gd name="T53" fmla="*/ 0 h 340"/>
                <a:gd name="T54" fmla="*/ 3 w 388"/>
                <a:gd name="T55" fmla="*/ 0 h 340"/>
                <a:gd name="T56" fmla="*/ 5 w 388"/>
                <a:gd name="T57" fmla="*/ 1 h 340"/>
                <a:gd name="T58" fmla="*/ 5 w 388"/>
                <a:gd name="T59" fmla="*/ 1 h 340"/>
                <a:gd name="T60" fmla="*/ 6 w 388"/>
                <a:gd name="T61" fmla="*/ 1 h 340"/>
                <a:gd name="T62" fmla="*/ 6 w 388"/>
                <a:gd name="T63" fmla="*/ 2 h 340"/>
                <a:gd name="T64" fmla="*/ 7 w 388"/>
                <a:gd name="T65" fmla="*/ 2 h 340"/>
                <a:gd name="T66" fmla="*/ 8 w 388"/>
                <a:gd name="T67" fmla="*/ 2 h 340"/>
                <a:gd name="T68" fmla="*/ 8 w 388"/>
                <a:gd name="T69" fmla="*/ 2 h 340"/>
                <a:gd name="T70" fmla="*/ 9 w 388"/>
                <a:gd name="T71" fmla="*/ 2 h 340"/>
                <a:gd name="T72" fmla="*/ 9 w 388"/>
                <a:gd name="T73" fmla="*/ 2 h 340"/>
                <a:gd name="T74" fmla="*/ 10 w 388"/>
                <a:gd name="T75" fmla="*/ 3 h 3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88" h="340">
                  <a:moveTo>
                    <a:pt x="298" y="170"/>
                  </a:moveTo>
                  <a:lnTo>
                    <a:pt x="313" y="185"/>
                  </a:lnTo>
                  <a:lnTo>
                    <a:pt x="298" y="170"/>
                  </a:lnTo>
                  <a:lnTo>
                    <a:pt x="327" y="185"/>
                  </a:lnTo>
                  <a:lnTo>
                    <a:pt x="327" y="200"/>
                  </a:lnTo>
                  <a:lnTo>
                    <a:pt x="372" y="200"/>
                  </a:lnTo>
                  <a:lnTo>
                    <a:pt x="387" y="216"/>
                  </a:lnTo>
                  <a:lnTo>
                    <a:pt x="387" y="247"/>
                  </a:lnTo>
                  <a:lnTo>
                    <a:pt x="342" y="293"/>
                  </a:lnTo>
                  <a:lnTo>
                    <a:pt x="268" y="324"/>
                  </a:lnTo>
                  <a:lnTo>
                    <a:pt x="238" y="339"/>
                  </a:lnTo>
                  <a:lnTo>
                    <a:pt x="179" y="324"/>
                  </a:lnTo>
                  <a:lnTo>
                    <a:pt x="164" y="339"/>
                  </a:lnTo>
                  <a:lnTo>
                    <a:pt x="134" y="308"/>
                  </a:lnTo>
                  <a:lnTo>
                    <a:pt x="119" y="262"/>
                  </a:lnTo>
                  <a:lnTo>
                    <a:pt x="104" y="262"/>
                  </a:lnTo>
                  <a:lnTo>
                    <a:pt x="104" y="231"/>
                  </a:lnTo>
                  <a:lnTo>
                    <a:pt x="104" y="216"/>
                  </a:lnTo>
                  <a:lnTo>
                    <a:pt x="74" y="185"/>
                  </a:lnTo>
                  <a:lnTo>
                    <a:pt x="60" y="185"/>
                  </a:lnTo>
                  <a:lnTo>
                    <a:pt x="60" y="170"/>
                  </a:lnTo>
                  <a:lnTo>
                    <a:pt x="15" y="92"/>
                  </a:lnTo>
                  <a:lnTo>
                    <a:pt x="0" y="92"/>
                  </a:lnTo>
                  <a:lnTo>
                    <a:pt x="60" y="62"/>
                  </a:lnTo>
                  <a:lnTo>
                    <a:pt x="74" y="46"/>
                  </a:lnTo>
                  <a:lnTo>
                    <a:pt x="45" y="15"/>
                  </a:lnTo>
                  <a:lnTo>
                    <a:pt x="74" y="0"/>
                  </a:lnTo>
                  <a:lnTo>
                    <a:pt x="89" y="15"/>
                  </a:lnTo>
                  <a:lnTo>
                    <a:pt x="149" y="31"/>
                  </a:lnTo>
                  <a:lnTo>
                    <a:pt x="149" y="46"/>
                  </a:lnTo>
                  <a:lnTo>
                    <a:pt x="164" y="46"/>
                  </a:lnTo>
                  <a:lnTo>
                    <a:pt x="179" y="77"/>
                  </a:lnTo>
                  <a:lnTo>
                    <a:pt x="208" y="77"/>
                  </a:lnTo>
                  <a:lnTo>
                    <a:pt x="223" y="92"/>
                  </a:lnTo>
                  <a:lnTo>
                    <a:pt x="238" y="92"/>
                  </a:lnTo>
                  <a:lnTo>
                    <a:pt x="253" y="92"/>
                  </a:lnTo>
                  <a:lnTo>
                    <a:pt x="268" y="92"/>
                  </a:lnTo>
                  <a:lnTo>
                    <a:pt x="298" y="17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17" name="Freeform 598"/>
            <p:cNvSpPr>
              <a:spLocks/>
            </p:cNvSpPr>
            <p:nvPr/>
          </p:nvSpPr>
          <p:spPr bwMode="auto">
            <a:xfrm>
              <a:off x="7560" y="1423"/>
              <a:ext cx="205" cy="245"/>
            </a:xfrm>
            <a:custGeom>
              <a:avLst/>
              <a:gdLst>
                <a:gd name="T0" fmla="*/ 5 w 478"/>
                <a:gd name="T1" fmla="*/ 1 h 646"/>
                <a:gd name="T2" fmla="*/ 3 w 478"/>
                <a:gd name="T3" fmla="*/ 2 h 646"/>
                <a:gd name="T4" fmla="*/ 3 w 478"/>
                <a:gd name="T5" fmla="*/ 3 h 646"/>
                <a:gd name="T6" fmla="*/ 3 w 478"/>
                <a:gd name="T7" fmla="*/ 3 h 646"/>
                <a:gd name="T8" fmla="*/ 1 w 478"/>
                <a:gd name="T9" fmla="*/ 5 h 646"/>
                <a:gd name="T10" fmla="*/ 1 w 478"/>
                <a:gd name="T11" fmla="*/ 5 h 646"/>
                <a:gd name="T12" fmla="*/ 0 w 478"/>
                <a:gd name="T13" fmla="*/ 5 h 646"/>
                <a:gd name="T14" fmla="*/ 1 w 478"/>
                <a:gd name="T15" fmla="*/ 6 h 646"/>
                <a:gd name="T16" fmla="*/ 0 w 478"/>
                <a:gd name="T17" fmla="*/ 7 h 646"/>
                <a:gd name="T18" fmla="*/ 1 w 478"/>
                <a:gd name="T19" fmla="*/ 8 h 646"/>
                <a:gd name="T20" fmla="*/ 2 w 478"/>
                <a:gd name="T21" fmla="*/ 8 h 646"/>
                <a:gd name="T22" fmla="*/ 3 w 478"/>
                <a:gd name="T23" fmla="*/ 7 h 646"/>
                <a:gd name="T24" fmla="*/ 3 w 478"/>
                <a:gd name="T25" fmla="*/ 8 h 646"/>
                <a:gd name="T26" fmla="*/ 4 w 478"/>
                <a:gd name="T27" fmla="*/ 11 h 646"/>
                <a:gd name="T28" fmla="*/ 6 w 478"/>
                <a:gd name="T29" fmla="*/ 13 h 646"/>
                <a:gd name="T30" fmla="*/ 6 w 478"/>
                <a:gd name="T31" fmla="*/ 13 h 646"/>
                <a:gd name="T32" fmla="*/ 8 w 478"/>
                <a:gd name="T33" fmla="*/ 13 h 646"/>
                <a:gd name="T34" fmla="*/ 8 w 478"/>
                <a:gd name="T35" fmla="*/ 11 h 646"/>
                <a:gd name="T36" fmla="*/ 8 w 478"/>
                <a:gd name="T37" fmla="*/ 10 h 646"/>
                <a:gd name="T38" fmla="*/ 9 w 478"/>
                <a:gd name="T39" fmla="*/ 9 h 646"/>
                <a:gd name="T40" fmla="*/ 11 w 478"/>
                <a:gd name="T41" fmla="*/ 8 h 646"/>
                <a:gd name="T42" fmla="*/ 12 w 478"/>
                <a:gd name="T43" fmla="*/ 7 h 646"/>
                <a:gd name="T44" fmla="*/ 12 w 478"/>
                <a:gd name="T45" fmla="*/ 6 h 646"/>
                <a:gd name="T46" fmla="*/ 11 w 478"/>
                <a:gd name="T47" fmla="*/ 5 h 646"/>
                <a:gd name="T48" fmla="*/ 13 w 478"/>
                <a:gd name="T49" fmla="*/ 5 h 646"/>
                <a:gd name="T50" fmla="*/ 14 w 478"/>
                <a:gd name="T51" fmla="*/ 6 h 646"/>
                <a:gd name="T52" fmla="*/ 14 w 478"/>
                <a:gd name="T53" fmla="*/ 6 h 646"/>
                <a:gd name="T54" fmla="*/ 15 w 478"/>
                <a:gd name="T55" fmla="*/ 7 h 646"/>
                <a:gd name="T56" fmla="*/ 15 w 478"/>
                <a:gd name="T57" fmla="*/ 6 h 646"/>
                <a:gd name="T58" fmla="*/ 15 w 478"/>
                <a:gd name="T59" fmla="*/ 5 h 646"/>
                <a:gd name="T60" fmla="*/ 16 w 478"/>
                <a:gd name="T61" fmla="*/ 3 h 646"/>
                <a:gd name="T62" fmla="*/ 15 w 478"/>
                <a:gd name="T63" fmla="*/ 4 h 646"/>
                <a:gd name="T64" fmla="*/ 13 w 478"/>
                <a:gd name="T65" fmla="*/ 4 h 646"/>
                <a:gd name="T66" fmla="*/ 13 w 478"/>
                <a:gd name="T67" fmla="*/ 5 h 646"/>
                <a:gd name="T68" fmla="*/ 12 w 478"/>
                <a:gd name="T69" fmla="*/ 5 h 646"/>
                <a:gd name="T70" fmla="*/ 11 w 478"/>
                <a:gd name="T71" fmla="*/ 5 h 646"/>
                <a:gd name="T72" fmla="*/ 9 w 478"/>
                <a:gd name="T73" fmla="*/ 5 h 646"/>
                <a:gd name="T74" fmla="*/ 6 w 478"/>
                <a:gd name="T75" fmla="*/ 4 h 646"/>
                <a:gd name="T76" fmla="*/ 6 w 478"/>
                <a:gd name="T77" fmla="*/ 3 h 6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78" h="646">
                  <a:moveTo>
                    <a:pt x="149" y="108"/>
                  </a:moveTo>
                  <a:lnTo>
                    <a:pt x="149" y="61"/>
                  </a:lnTo>
                  <a:lnTo>
                    <a:pt x="60" y="0"/>
                  </a:lnTo>
                  <a:lnTo>
                    <a:pt x="104" y="77"/>
                  </a:lnTo>
                  <a:lnTo>
                    <a:pt x="75" y="108"/>
                  </a:lnTo>
                  <a:lnTo>
                    <a:pt x="89" y="123"/>
                  </a:lnTo>
                  <a:lnTo>
                    <a:pt x="89" y="138"/>
                  </a:lnTo>
                  <a:lnTo>
                    <a:pt x="75" y="154"/>
                  </a:lnTo>
                  <a:lnTo>
                    <a:pt x="60" y="200"/>
                  </a:lnTo>
                  <a:lnTo>
                    <a:pt x="45" y="215"/>
                  </a:lnTo>
                  <a:lnTo>
                    <a:pt x="45" y="230"/>
                  </a:lnTo>
                  <a:lnTo>
                    <a:pt x="30" y="230"/>
                  </a:lnTo>
                  <a:lnTo>
                    <a:pt x="15" y="230"/>
                  </a:lnTo>
                  <a:lnTo>
                    <a:pt x="15" y="246"/>
                  </a:lnTo>
                  <a:lnTo>
                    <a:pt x="15" y="261"/>
                  </a:lnTo>
                  <a:lnTo>
                    <a:pt x="30" y="292"/>
                  </a:lnTo>
                  <a:lnTo>
                    <a:pt x="0" y="323"/>
                  </a:lnTo>
                  <a:lnTo>
                    <a:pt x="15" y="338"/>
                  </a:lnTo>
                  <a:lnTo>
                    <a:pt x="15" y="353"/>
                  </a:lnTo>
                  <a:lnTo>
                    <a:pt x="30" y="384"/>
                  </a:lnTo>
                  <a:lnTo>
                    <a:pt x="60" y="384"/>
                  </a:lnTo>
                  <a:lnTo>
                    <a:pt x="60" y="369"/>
                  </a:lnTo>
                  <a:lnTo>
                    <a:pt x="60" y="353"/>
                  </a:lnTo>
                  <a:lnTo>
                    <a:pt x="75" y="353"/>
                  </a:lnTo>
                  <a:lnTo>
                    <a:pt x="89" y="399"/>
                  </a:lnTo>
                  <a:lnTo>
                    <a:pt x="75" y="399"/>
                  </a:lnTo>
                  <a:lnTo>
                    <a:pt x="104" y="461"/>
                  </a:lnTo>
                  <a:lnTo>
                    <a:pt x="134" y="522"/>
                  </a:lnTo>
                  <a:lnTo>
                    <a:pt x="149" y="553"/>
                  </a:lnTo>
                  <a:lnTo>
                    <a:pt x="164" y="599"/>
                  </a:lnTo>
                  <a:lnTo>
                    <a:pt x="179" y="645"/>
                  </a:lnTo>
                  <a:lnTo>
                    <a:pt x="194" y="630"/>
                  </a:lnTo>
                  <a:lnTo>
                    <a:pt x="209" y="630"/>
                  </a:lnTo>
                  <a:lnTo>
                    <a:pt x="224" y="599"/>
                  </a:lnTo>
                  <a:lnTo>
                    <a:pt x="224" y="568"/>
                  </a:lnTo>
                  <a:lnTo>
                    <a:pt x="224" y="538"/>
                  </a:lnTo>
                  <a:lnTo>
                    <a:pt x="224" y="476"/>
                  </a:lnTo>
                  <a:lnTo>
                    <a:pt x="239" y="476"/>
                  </a:lnTo>
                  <a:lnTo>
                    <a:pt x="253" y="461"/>
                  </a:lnTo>
                  <a:lnTo>
                    <a:pt x="253" y="445"/>
                  </a:lnTo>
                  <a:lnTo>
                    <a:pt x="283" y="415"/>
                  </a:lnTo>
                  <a:lnTo>
                    <a:pt x="328" y="384"/>
                  </a:lnTo>
                  <a:lnTo>
                    <a:pt x="328" y="353"/>
                  </a:lnTo>
                  <a:lnTo>
                    <a:pt x="343" y="353"/>
                  </a:lnTo>
                  <a:lnTo>
                    <a:pt x="373" y="338"/>
                  </a:lnTo>
                  <a:lnTo>
                    <a:pt x="343" y="292"/>
                  </a:lnTo>
                  <a:lnTo>
                    <a:pt x="343" y="261"/>
                  </a:lnTo>
                  <a:lnTo>
                    <a:pt x="328" y="246"/>
                  </a:lnTo>
                  <a:lnTo>
                    <a:pt x="373" y="246"/>
                  </a:lnTo>
                  <a:lnTo>
                    <a:pt x="373" y="261"/>
                  </a:lnTo>
                  <a:lnTo>
                    <a:pt x="417" y="261"/>
                  </a:lnTo>
                  <a:lnTo>
                    <a:pt x="417" y="292"/>
                  </a:lnTo>
                  <a:lnTo>
                    <a:pt x="402" y="292"/>
                  </a:lnTo>
                  <a:lnTo>
                    <a:pt x="417" y="307"/>
                  </a:lnTo>
                  <a:lnTo>
                    <a:pt x="417" y="338"/>
                  </a:lnTo>
                  <a:lnTo>
                    <a:pt x="432" y="338"/>
                  </a:lnTo>
                  <a:lnTo>
                    <a:pt x="432" y="292"/>
                  </a:lnTo>
                  <a:lnTo>
                    <a:pt x="447" y="292"/>
                  </a:lnTo>
                  <a:lnTo>
                    <a:pt x="447" y="246"/>
                  </a:lnTo>
                  <a:lnTo>
                    <a:pt x="462" y="230"/>
                  </a:lnTo>
                  <a:lnTo>
                    <a:pt x="477" y="184"/>
                  </a:lnTo>
                  <a:lnTo>
                    <a:pt x="477" y="169"/>
                  </a:lnTo>
                  <a:lnTo>
                    <a:pt x="462" y="169"/>
                  </a:lnTo>
                  <a:lnTo>
                    <a:pt x="447" y="184"/>
                  </a:lnTo>
                  <a:lnTo>
                    <a:pt x="432" y="169"/>
                  </a:lnTo>
                  <a:lnTo>
                    <a:pt x="388" y="200"/>
                  </a:lnTo>
                  <a:lnTo>
                    <a:pt x="388" y="215"/>
                  </a:lnTo>
                  <a:lnTo>
                    <a:pt x="388" y="230"/>
                  </a:lnTo>
                  <a:lnTo>
                    <a:pt x="343" y="230"/>
                  </a:lnTo>
                  <a:lnTo>
                    <a:pt x="343" y="215"/>
                  </a:lnTo>
                  <a:lnTo>
                    <a:pt x="328" y="200"/>
                  </a:lnTo>
                  <a:lnTo>
                    <a:pt x="328" y="215"/>
                  </a:lnTo>
                  <a:lnTo>
                    <a:pt x="328" y="230"/>
                  </a:lnTo>
                  <a:lnTo>
                    <a:pt x="283" y="246"/>
                  </a:lnTo>
                  <a:lnTo>
                    <a:pt x="239" y="230"/>
                  </a:lnTo>
                  <a:lnTo>
                    <a:pt x="194" y="200"/>
                  </a:lnTo>
                  <a:lnTo>
                    <a:pt x="194" y="169"/>
                  </a:lnTo>
                  <a:lnTo>
                    <a:pt x="164" y="154"/>
                  </a:lnTo>
                  <a:lnTo>
                    <a:pt x="149" y="108"/>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18" name="Freeform 599"/>
            <p:cNvSpPr>
              <a:spLocks/>
            </p:cNvSpPr>
            <p:nvPr/>
          </p:nvSpPr>
          <p:spPr bwMode="auto">
            <a:xfrm>
              <a:off x="7361" y="1423"/>
              <a:ext cx="153" cy="117"/>
            </a:xfrm>
            <a:custGeom>
              <a:avLst/>
              <a:gdLst>
                <a:gd name="T0" fmla="*/ 0 w 358"/>
                <a:gd name="T1" fmla="*/ 0 h 308"/>
                <a:gd name="T2" fmla="*/ 0 w 358"/>
                <a:gd name="T3" fmla="*/ 0 h 308"/>
                <a:gd name="T4" fmla="*/ 0 w 358"/>
                <a:gd name="T5" fmla="*/ 1 h 308"/>
                <a:gd name="T6" fmla="*/ 1 w 358"/>
                <a:gd name="T7" fmla="*/ 1 h 308"/>
                <a:gd name="T8" fmla="*/ 1 w 358"/>
                <a:gd name="T9" fmla="*/ 2 h 308"/>
                <a:gd name="T10" fmla="*/ 1 w 358"/>
                <a:gd name="T11" fmla="*/ 2 h 308"/>
                <a:gd name="T12" fmla="*/ 1 w 358"/>
                <a:gd name="T13" fmla="*/ 3 h 308"/>
                <a:gd name="T14" fmla="*/ 3 w 358"/>
                <a:gd name="T15" fmla="*/ 3 h 308"/>
                <a:gd name="T16" fmla="*/ 3 w 358"/>
                <a:gd name="T17" fmla="*/ 4 h 308"/>
                <a:gd name="T18" fmla="*/ 4 w 358"/>
                <a:gd name="T19" fmla="*/ 4 h 308"/>
                <a:gd name="T20" fmla="*/ 6 w 358"/>
                <a:gd name="T21" fmla="*/ 5 h 308"/>
                <a:gd name="T22" fmla="*/ 8 w 358"/>
                <a:gd name="T23" fmla="*/ 6 h 308"/>
                <a:gd name="T24" fmla="*/ 8 w 358"/>
                <a:gd name="T25" fmla="*/ 5 h 308"/>
                <a:gd name="T26" fmla="*/ 9 w 358"/>
                <a:gd name="T27" fmla="*/ 5 h 308"/>
                <a:gd name="T28" fmla="*/ 9 w 358"/>
                <a:gd name="T29" fmla="*/ 6 h 308"/>
                <a:gd name="T30" fmla="*/ 11 w 358"/>
                <a:gd name="T31" fmla="*/ 6 h 308"/>
                <a:gd name="T32" fmla="*/ 11 w 358"/>
                <a:gd name="T33" fmla="*/ 6 h 308"/>
                <a:gd name="T34" fmla="*/ 12 w 358"/>
                <a:gd name="T35" fmla="*/ 5 h 308"/>
                <a:gd name="T36" fmla="*/ 11 w 358"/>
                <a:gd name="T37" fmla="*/ 5 h 308"/>
                <a:gd name="T38" fmla="*/ 11 w 358"/>
                <a:gd name="T39" fmla="*/ 5 h 308"/>
                <a:gd name="T40" fmla="*/ 10 w 358"/>
                <a:gd name="T41" fmla="*/ 4 h 308"/>
                <a:gd name="T42" fmla="*/ 11 w 358"/>
                <a:gd name="T43" fmla="*/ 3 h 308"/>
                <a:gd name="T44" fmla="*/ 11 w 358"/>
                <a:gd name="T45" fmla="*/ 3 h 308"/>
                <a:gd name="T46" fmla="*/ 10 w 358"/>
                <a:gd name="T47" fmla="*/ 3 h 308"/>
                <a:gd name="T48" fmla="*/ 10 w 358"/>
                <a:gd name="T49" fmla="*/ 3 h 308"/>
                <a:gd name="T50" fmla="*/ 10 w 358"/>
                <a:gd name="T51" fmla="*/ 2 h 308"/>
                <a:gd name="T52" fmla="*/ 10 w 358"/>
                <a:gd name="T53" fmla="*/ 1 h 308"/>
                <a:gd name="T54" fmla="*/ 10 w 358"/>
                <a:gd name="T55" fmla="*/ 1 h 308"/>
                <a:gd name="T56" fmla="*/ 7 w 358"/>
                <a:gd name="T57" fmla="*/ 0 h 308"/>
                <a:gd name="T58" fmla="*/ 6 w 358"/>
                <a:gd name="T59" fmla="*/ 0 h 308"/>
                <a:gd name="T60" fmla="*/ 6 w 358"/>
                <a:gd name="T61" fmla="*/ 1 h 308"/>
                <a:gd name="T62" fmla="*/ 6 w 358"/>
                <a:gd name="T63" fmla="*/ 1 h 308"/>
                <a:gd name="T64" fmla="*/ 5 w 358"/>
                <a:gd name="T65" fmla="*/ 1 h 308"/>
                <a:gd name="T66" fmla="*/ 4 w 358"/>
                <a:gd name="T67" fmla="*/ 1 h 308"/>
                <a:gd name="T68" fmla="*/ 3 w 358"/>
                <a:gd name="T69" fmla="*/ 1 h 308"/>
                <a:gd name="T70" fmla="*/ 3 w 358"/>
                <a:gd name="T71" fmla="*/ 0 h 308"/>
                <a:gd name="T72" fmla="*/ 1 w 358"/>
                <a:gd name="T73" fmla="*/ 0 h 308"/>
                <a:gd name="T74" fmla="*/ 0 w 358"/>
                <a:gd name="T75" fmla="*/ 0 h 3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8" h="308">
                  <a:moveTo>
                    <a:pt x="15" y="0"/>
                  </a:moveTo>
                  <a:lnTo>
                    <a:pt x="0" y="15"/>
                  </a:lnTo>
                  <a:lnTo>
                    <a:pt x="15" y="46"/>
                  </a:lnTo>
                  <a:lnTo>
                    <a:pt x="30" y="61"/>
                  </a:lnTo>
                  <a:lnTo>
                    <a:pt x="45" y="77"/>
                  </a:lnTo>
                  <a:lnTo>
                    <a:pt x="45" y="92"/>
                  </a:lnTo>
                  <a:lnTo>
                    <a:pt x="45" y="123"/>
                  </a:lnTo>
                  <a:lnTo>
                    <a:pt x="74" y="154"/>
                  </a:lnTo>
                  <a:lnTo>
                    <a:pt x="104" y="200"/>
                  </a:lnTo>
                  <a:lnTo>
                    <a:pt x="134" y="200"/>
                  </a:lnTo>
                  <a:lnTo>
                    <a:pt x="164" y="246"/>
                  </a:lnTo>
                  <a:lnTo>
                    <a:pt x="223" y="276"/>
                  </a:lnTo>
                  <a:lnTo>
                    <a:pt x="238" y="261"/>
                  </a:lnTo>
                  <a:lnTo>
                    <a:pt x="253" y="261"/>
                  </a:lnTo>
                  <a:lnTo>
                    <a:pt x="268" y="292"/>
                  </a:lnTo>
                  <a:lnTo>
                    <a:pt x="327" y="307"/>
                  </a:lnTo>
                  <a:lnTo>
                    <a:pt x="342" y="276"/>
                  </a:lnTo>
                  <a:lnTo>
                    <a:pt x="357" y="261"/>
                  </a:lnTo>
                  <a:lnTo>
                    <a:pt x="342" y="246"/>
                  </a:lnTo>
                  <a:lnTo>
                    <a:pt x="327" y="215"/>
                  </a:lnTo>
                  <a:lnTo>
                    <a:pt x="312" y="184"/>
                  </a:lnTo>
                  <a:lnTo>
                    <a:pt x="327" y="169"/>
                  </a:lnTo>
                  <a:lnTo>
                    <a:pt x="327" y="154"/>
                  </a:lnTo>
                  <a:lnTo>
                    <a:pt x="312" y="154"/>
                  </a:lnTo>
                  <a:lnTo>
                    <a:pt x="298" y="123"/>
                  </a:lnTo>
                  <a:lnTo>
                    <a:pt x="298" y="92"/>
                  </a:lnTo>
                  <a:lnTo>
                    <a:pt x="298" y="61"/>
                  </a:lnTo>
                  <a:lnTo>
                    <a:pt x="298" y="46"/>
                  </a:lnTo>
                  <a:lnTo>
                    <a:pt x="208" y="15"/>
                  </a:lnTo>
                  <a:lnTo>
                    <a:pt x="193" y="15"/>
                  </a:lnTo>
                  <a:lnTo>
                    <a:pt x="179" y="31"/>
                  </a:lnTo>
                  <a:lnTo>
                    <a:pt x="179" y="46"/>
                  </a:lnTo>
                  <a:lnTo>
                    <a:pt x="149" y="61"/>
                  </a:lnTo>
                  <a:lnTo>
                    <a:pt x="119" y="61"/>
                  </a:lnTo>
                  <a:lnTo>
                    <a:pt x="89" y="31"/>
                  </a:lnTo>
                  <a:lnTo>
                    <a:pt x="74" y="0"/>
                  </a:lnTo>
                  <a:lnTo>
                    <a:pt x="30" y="15"/>
                  </a:lnTo>
                  <a:lnTo>
                    <a:pt x="1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19" name="Line 600"/>
            <p:cNvSpPr>
              <a:spLocks noChangeShapeType="1"/>
            </p:cNvSpPr>
            <p:nvPr/>
          </p:nvSpPr>
          <p:spPr bwMode="auto">
            <a:xfrm>
              <a:off x="7431" y="1592"/>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20" name="Line 601"/>
            <p:cNvSpPr>
              <a:spLocks noChangeShapeType="1"/>
            </p:cNvSpPr>
            <p:nvPr/>
          </p:nvSpPr>
          <p:spPr bwMode="auto">
            <a:xfrm flipV="1">
              <a:off x="7438" y="1586"/>
              <a:ext cx="12"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21" name="Line 602"/>
            <p:cNvSpPr>
              <a:spLocks noChangeShapeType="1"/>
            </p:cNvSpPr>
            <p:nvPr/>
          </p:nvSpPr>
          <p:spPr bwMode="auto">
            <a:xfrm flipV="1">
              <a:off x="7450" y="1574"/>
              <a:ext cx="6"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22" name="Line 603"/>
            <p:cNvSpPr>
              <a:spLocks noChangeShapeType="1"/>
            </p:cNvSpPr>
            <p:nvPr/>
          </p:nvSpPr>
          <p:spPr bwMode="auto">
            <a:xfrm flipV="1">
              <a:off x="7456" y="1569"/>
              <a:ext cx="7" cy="5"/>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23" name="Line 604"/>
            <p:cNvSpPr>
              <a:spLocks noChangeShapeType="1"/>
            </p:cNvSpPr>
            <p:nvPr/>
          </p:nvSpPr>
          <p:spPr bwMode="auto">
            <a:xfrm flipH="1" flipV="1">
              <a:off x="7456" y="1562"/>
              <a:ext cx="7"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24" name="Line 605"/>
            <p:cNvSpPr>
              <a:spLocks noChangeShapeType="1"/>
            </p:cNvSpPr>
            <p:nvPr/>
          </p:nvSpPr>
          <p:spPr bwMode="auto">
            <a:xfrm flipH="1">
              <a:off x="7450" y="1563"/>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25" name="Line 606"/>
            <p:cNvSpPr>
              <a:spLocks noChangeShapeType="1"/>
            </p:cNvSpPr>
            <p:nvPr/>
          </p:nvSpPr>
          <p:spPr bwMode="auto">
            <a:xfrm flipH="1">
              <a:off x="7438" y="1557"/>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26" name="Line 607"/>
            <p:cNvSpPr>
              <a:spLocks noChangeShapeType="1"/>
            </p:cNvSpPr>
            <p:nvPr/>
          </p:nvSpPr>
          <p:spPr bwMode="auto">
            <a:xfrm>
              <a:off x="7444" y="1592"/>
              <a:ext cx="0"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27" name="Line 608"/>
            <p:cNvSpPr>
              <a:spLocks noChangeShapeType="1"/>
            </p:cNvSpPr>
            <p:nvPr/>
          </p:nvSpPr>
          <p:spPr bwMode="auto">
            <a:xfrm>
              <a:off x="7444" y="1598"/>
              <a:ext cx="6" cy="5"/>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28" name="Freeform 609"/>
            <p:cNvSpPr>
              <a:spLocks/>
            </p:cNvSpPr>
            <p:nvPr/>
          </p:nvSpPr>
          <p:spPr bwMode="auto">
            <a:xfrm>
              <a:off x="7444" y="1539"/>
              <a:ext cx="45" cy="65"/>
            </a:xfrm>
            <a:custGeom>
              <a:avLst/>
              <a:gdLst>
                <a:gd name="T0" fmla="*/ 2 w 106"/>
                <a:gd name="T1" fmla="*/ 0 h 170"/>
                <a:gd name="T2" fmla="*/ 1 w 106"/>
                <a:gd name="T3" fmla="*/ 1 h 170"/>
                <a:gd name="T4" fmla="*/ 1 w 106"/>
                <a:gd name="T5" fmla="*/ 1 h 170"/>
                <a:gd name="T6" fmla="*/ 1 w 106"/>
                <a:gd name="T7" fmla="*/ 2 h 170"/>
                <a:gd name="T8" fmla="*/ 0 w 106"/>
                <a:gd name="T9" fmla="*/ 3 h 170"/>
                <a:gd name="T10" fmla="*/ 0 w 106"/>
                <a:gd name="T11" fmla="*/ 4 h 170"/>
                <a:gd name="T12" fmla="*/ 1 w 106"/>
                <a:gd name="T13" fmla="*/ 4 h 170"/>
                <a:gd name="T14" fmla="*/ 1 w 106"/>
                <a:gd name="T15" fmla="*/ 3 h 170"/>
                <a:gd name="T16" fmla="*/ 2 w 106"/>
                <a:gd name="T17" fmla="*/ 3 h 170"/>
                <a:gd name="T18" fmla="*/ 3 w 106"/>
                <a:gd name="T19" fmla="*/ 3 h 170"/>
                <a:gd name="T20" fmla="*/ 3 w 106"/>
                <a:gd name="T21" fmla="*/ 3 h 170"/>
                <a:gd name="T22" fmla="*/ 3 w 106"/>
                <a:gd name="T23" fmla="*/ 2 h 170"/>
                <a:gd name="T24" fmla="*/ 3 w 106"/>
                <a:gd name="T25" fmla="*/ 2 h 170"/>
                <a:gd name="T26" fmla="*/ 3 w 106"/>
                <a:gd name="T27" fmla="*/ 1 h 170"/>
                <a:gd name="T28" fmla="*/ 3 w 106"/>
                <a:gd name="T29" fmla="*/ 0 h 170"/>
                <a:gd name="T30" fmla="*/ 3 w 106"/>
                <a:gd name="T31" fmla="*/ 0 h 170"/>
                <a:gd name="T32" fmla="*/ 2 w 106"/>
                <a:gd name="T33" fmla="*/ 0 h 1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170">
                  <a:moveTo>
                    <a:pt x="60" y="0"/>
                  </a:moveTo>
                  <a:lnTo>
                    <a:pt x="30" y="46"/>
                  </a:lnTo>
                  <a:lnTo>
                    <a:pt x="45" y="61"/>
                  </a:lnTo>
                  <a:lnTo>
                    <a:pt x="45" y="92"/>
                  </a:lnTo>
                  <a:lnTo>
                    <a:pt x="0" y="138"/>
                  </a:lnTo>
                  <a:lnTo>
                    <a:pt x="15" y="169"/>
                  </a:lnTo>
                  <a:lnTo>
                    <a:pt x="45" y="169"/>
                  </a:lnTo>
                  <a:lnTo>
                    <a:pt x="45" y="154"/>
                  </a:lnTo>
                  <a:lnTo>
                    <a:pt x="60" y="154"/>
                  </a:lnTo>
                  <a:lnTo>
                    <a:pt x="75" y="123"/>
                  </a:lnTo>
                  <a:lnTo>
                    <a:pt x="90" y="123"/>
                  </a:lnTo>
                  <a:lnTo>
                    <a:pt x="90" y="108"/>
                  </a:lnTo>
                  <a:lnTo>
                    <a:pt x="105" y="77"/>
                  </a:lnTo>
                  <a:lnTo>
                    <a:pt x="105" y="46"/>
                  </a:lnTo>
                  <a:lnTo>
                    <a:pt x="90" y="15"/>
                  </a:lnTo>
                  <a:lnTo>
                    <a:pt x="75" y="15"/>
                  </a:lnTo>
                  <a:lnTo>
                    <a:pt x="6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29" name="Freeform 610"/>
            <p:cNvSpPr>
              <a:spLocks/>
            </p:cNvSpPr>
            <p:nvPr/>
          </p:nvSpPr>
          <p:spPr bwMode="auto">
            <a:xfrm>
              <a:off x="7438" y="1533"/>
              <a:ext cx="32" cy="25"/>
            </a:xfrm>
            <a:custGeom>
              <a:avLst/>
              <a:gdLst>
                <a:gd name="T0" fmla="*/ 0 w 75"/>
                <a:gd name="T1" fmla="*/ 1 h 63"/>
                <a:gd name="T2" fmla="*/ 0 w 75"/>
                <a:gd name="T3" fmla="*/ 2 h 63"/>
                <a:gd name="T4" fmla="*/ 1 w 75"/>
                <a:gd name="T5" fmla="*/ 2 h 63"/>
                <a:gd name="T6" fmla="*/ 3 w 75"/>
                <a:gd name="T7" fmla="*/ 0 h 63"/>
                <a:gd name="T8" fmla="*/ 3 w 75"/>
                <a:gd name="T9" fmla="*/ 0 h 63"/>
                <a:gd name="T10" fmla="*/ 2 w 75"/>
                <a:gd name="T11" fmla="*/ 0 h 63"/>
                <a:gd name="T12" fmla="*/ 1 w 75"/>
                <a:gd name="T13" fmla="*/ 1 h 63"/>
                <a:gd name="T14" fmla="*/ 0 w 75"/>
                <a:gd name="T15" fmla="*/ 1 h 63"/>
                <a:gd name="T16" fmla="*/ 0 w 75"/>
                <a:gd name="T17" fmla="*/ 1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63">
                  <a:moveTo>
                    <a:pt x="0" y="47"/>
                  </a:moveTo>
                  <a:lnTo>
                    <a:pt x="0" y="62"/>
                  </a:lnTo>
                  <a:lnTo>
                    <a:pt x="44" y="62"/>
                  </a:lnTo>
                  <a:lnTo>
                    <a:pt x="74" y="16"/>
                  </a:lnTo>
                  <a:lnTo>
                    <a:pt x="74" y="0"/>
                  </a:lnTo>
                  <a:lnTo>
                    <a:pt x="59" y="0"/>
                  </a:lnTo>
                  <a:lnTo>
                    <a:pt x="30" y="31"/>
                  </a:lnTo>
                  <a:lnTo>
                    <a:pt x="15" y="31"/>
                  </a:lnTo>
                  <a:lnTo>
                    <a:pt x="0" y="47"/>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30" name="Freeform 611"/>
            <p:cNvSpPr>
              <a:spLocks/>
            </p:cNvSpPr>
            <p:nvPr/>
          </p:nvSpPr>
          <p:spPr bwMode="auto">
            <a:xfrm>
              <a:off x="7463" y="1527"/>
              <a:ext cx="7"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16"/>
                  </a:moveTo>
                  <a:lnTo>
                    <a:pt x="16" y="16"/>
                  </a:lnTo>
                  <a:lnTo>
                    <a:pt x="16" y="0"/>
                  </a:lnTo>
                  <a:lnTo>
                    <a:pt x="0"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31" name="Freeform 612"/>
            <p:cNvSpPr>
              <a:spLocks/>
            </p:cNvSpPr>
            <p:nvPr/>
          </p:nvSpPr>
          <p:spPr bwMode="auto">
            <a:xfrm>
              <a:off x="7425" y="1533"/>
              <a:ext cx="7" cy="18"/>
            </a:xfrm>
            <a:custGeom>
              <a:avLst/>
              <a:gdLst>
                <a:gd name="T0" fmla="*/ 0 w 17"/>
                <a:gd name="T1" fmla="*/ 1 h 47"/>
                <a:gd name="T2" fmla="*/ 0 w 17"/>
                <a:gd name="T3" fmla="*/ 1 h 47"/>
                <a:gd name="T4" fmla="*/ 0 w 17"/>
                <a:gd name="T5" fmla="*/ 0 h 47"/>
                <a:gd name="T6" fmla="*/ 0 w 17"/>
                <a:gd name="T7" fmla="*/ 0 h 47"/>
                <a:gd name="T8" fmla="*/ 0 w 17"/>
                <a:gd name="T9" fmla="*/ 0 h 47"/>
                <a:gd name="T10" fmla="*/ 0 w 17"/>
                <a:gd name="T11" fmla="*/ 1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7">
                  <a:moveTo>
                    <a:pt x="0" y="31"/>
                  </a:moveTo>
                  <a:lnTo>
                    <a:pt x="16" y="46"/>
                  </a:lnTo>
                  <a:lnTo>
                    <a:pt x="16" y="15"/>
                  </a:lnTo>
                  <a:lnTo>
                    <a:pt x="16" y="0"/>
                  </a:lnTo>
                  <a:lnTo>
                    <a:pt x="0" y="15"/>
                  </a:lnTo>
                  <a:lnTo>
                    <a:pt x="0"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32" name="Line 613"/>
            <p:cNvSpPr>
              <a:spLocks noChangeShapeType="1"/>
            </p:cNvSpPr>
            <p:nvPr/>
          </p:nvSpPr>
          <p:spPr bwMode="auto">
            <a:xfrm>
              <a:off x="7438" y="1557"/>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33" name="Line 614"/>
            <p:cNvSpPr>
              <a:spLocks noChangeShapeType="1"/>
            </p:cNvSpPr>
            <p:nvPr/>
          </p:nvSpPr>
          <p:spPr bwMode="auto">
            <a:xfrm flipH="1" flipV="1">
              <a:off x="7431" y="1551"/>
              <a:ext cx="7"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34" name="Line 615"/>
            <p:cNvSpPr>
              <a:spLocks noChangeShapeType="1"/>
            </p:cNvSpPr>
            <p:nvPr/>
          </p:nvSpPr>
          <p:spPr bwMode="auto">
            <a:xfrm>
              <a:off x="7463" y="1551"/>
              <a:ext cx="0"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35" name="Line 616"/>
            <p:cNvSpPr>
              <a:spLocks noChangeShapeType="1"/>
            </p:cNvSpPr>
            <p:nvPr/>
          </p:nvSpPr>
          <p:spPr bwMode="auto">
            <a:xfrm>
              <a:off x="7470" y="1539"/>
              <a:ext cx="0"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36" name="Line 617"/>
            <p:cNvSpPr>
              <a:spLocks noChangeShapeType="1"/>
            </p:cNvSpPr>
            <p:nvPr/>
          </p:nvSpPr>
          <p:spPr bwMode="auto">
            <a:xfrm>
              <a:off x="7463" y="1545"/>
              <a:ext cx="0"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37" name="Freeform 618"/>
            <p:cNvSpPr>
              <a:spLocks/>
            </p:cNvSpPr>
            <p:nvPr/>
          </p:nvSpPr>
          <p:spPr bwMode="auto">
            <a:xfrm>
              <a:off x="7706" y="1499"/>
              <a:ext cx="20" cy="12"/>
            </a:xfrm>
            <a:custGeom>
              <a:avLst/>
              <a:gdLst>
                <a:gd name="T0" fmla="*/ 0 w 46"/>
                <a:gd name="T1" fmla="*/ 0 h 32"/>
                <a:gd name="T2" fmla="*/ 0 w 46"/>
                <a:gd name="T3" fmla="*/ 0 h 32"/>
                <a:gd name="T4" fmla="*/ 0 w 46"/>
                <a:gd name="T5" fmla="*/ 1 h 32"/>
                <a:gd name="T6" fmla="*/ 2 w 46"/>
                <a:gd name="T7" fmla="*/ 1 h 32"/>
                <a:gd name="T8" fmla="*/ 2 w 46"/>
                <a:gd name="T9" fmla="*/ 0 h 32"/>
                <a:gd name="T10" fmla="*/ 2 w 46"/>
                <a:gd name="T11" fmla="*/ 0 h 32"/>
                <a:gd name="T12" fmla="*/ 0 w 46"/>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2">
                  <a:moveTo>
                    <a:pt x="15" y="16"/>
                  </a:moveTo>
                  <a:lnTo>
                    <a:pt x="0" y="16"/>
                  </a:lnTo>
                  <a:lnTo>
                    <a:pt x="0" y="31"/>
                  </a:lnTo>
                  <a:lnTo>
                    <a:pt x="45" y="31"/>
                  </a:lnTo>
                  <a:lnTo>
                    <a:pt x="45" y="16"/>
                  </a:lnTo>
                  <a:lnTo>
                    <a:pt x="45" y="0"/>
                  </a:lnTo>
                  <a:lnTo>
                    <a:pt x="15"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38" name="Freeform 619"/>
            <p:cNvSpPr>
              <a:spLocks/>
            </p:cNvSpPr>
            <p:nvPr/>
          </p:nvSpPr>
          <p:spPr bwMode="auto">
            <a:xfrm>
              <a:off x="7489" y="1417"/>
              <a:ext cx="97" cy="88"/>
            </a:xfrm>
            <a:custGeom>
              <a:avLst/>
              <a:gdLst>
                <a:gd name="T0" fmla="*/ 0 w 225"/>
                <a:gd name="T1" fmla="*/ 2 h 232"/>
                <a:gd name="T2" fmla="*/ 0 w 225"/>
                <a:gd name="T3" fmla="*/ 2 h 232"/>
                <a:gd name="T4" fmla="*/ 0 w 225"/>
                <a:gd name="T5" fmla="*/ 3 h 232"/>
                <a:gd name="T6" fmla="*/ 0 w 225"/>
                <a:gd name="T7" fmla="*/ 3 h 232"/>
                <a:gd name="T8" fmla="*/ 1 w 225"/>
                <a:gd name="T9" fmla="*/ 3 h 232"/>
                <a:gd name="T10" fmla="*/ 1 w 225"/>
                <a:gd name="T11" fmla="*/ 4 h 232"/>
                <a:gd name="T12" fmla="*/ 0 w 225"/>
                <a:gd name="T13" fmla="*/ 4 h 232"/>
                <a:gd name="T14" fmla="*/ 1 w 225"/>
                <a:gd name="T15" fmla="*/ 5 h 232"/>
                <a:gd name="T16" fmla="*/ 3 w 225"/>
                <a:gd name="T17" fmla="*/ 5 h 232"/>
                <a:gd name="T18" fmla="*/ 3 w 225"/>
                <a:gd name="T19" fmla="*/ 4 h 232"/>
                <a:gd name="T20" fmla="*/ 3 w 225"/>
                <a:gd name="T21" fmla="*/ 4 h 232"/>
                <a:gd name="T22" fmla="*/ 4 w 225"/>
                <a:gd name="T23" fmla="*/ 4 h 232"/>
                <a:gd name="T24" fmla="*/ 5 w 225"/>
                <a:gd name="T25" fmla="*/ 3 h 232"/>
                <a:gd name="T26" fmla="*/ 5 w 225"/>
                <a:gd name="T27" fmla="*/ 3 h 232"/>
                <a:gd name="T28" fmla="*/ 6 w 225"/>
                <a:gd name="T29" fmla="*/ 3 h 232"/>
                <a:gd name="T30" fmla="*/ 6 w 225"/>
                <a:gd name="T31" fmla="*/ 2 h 232"/>
                <a:gd name="T32" fmla="*/ 6 w 225"/>
                <a:gd name="T33" fmla="*/ 2 h 232"/>
                <a:gd name="T34" fmla="*/ 6 w 225"/>
                <a:gd name="T35" fmla="*/ 2 h 232"/>
                <a:gd name="T36" fmla="*/ 6 w 225"/>
                <a:gd name="T37" fmla="*/ 1 h 232"/>
                <a:gd name="T38" fmla="*/ 7 w 225"/>
                <a:gd name="T39" fmla="*/ 1 h 232"/>
                <a:gd name="T40" fmla="*/ 7 w 225"/>
                <a:gd name="T41" fmla="*/ 1 h 232"/>
                <a:gd name="T42" fmla="*/ 8 w 225"/>
                <a:gd name="T43" fmla="*/ 0 h 232"/>
                <a:gd name="T44" fmla="*/ 7 w 225"/>
                <a:gd name="T45" fmla="*/ 0 h 232"/>
                <a:gd name="T46" fmla="*/ 6 w 225"/>
                <a:gd name="T47" fmla="*/ 1 h 232"/>
                <a:gd name="T48" fmla="*/ 6 w 225"/>
                <a:gd name="T49" fmla="*/ 0 h 232"/>
                <a:gd name="T50" fmla="*/ 5 w 225"/>
                <a:gd name="T51" fmla="*/ 0 h 232"/>
                <a:gd name="T52" fmla="*/ 5 w 225"/>
                <a:gd name="T53" fmla="*/ 0 h 232"/>
                <a:gd name="T54" fmla="*/ 3 w 225"/>
                <a:gd name="T55" fmla="*/ 1 h 232"/>
                <a:gd name="T56" fmla="*/ 3 w 225"/>
                <a:gd name="T57" fmla="*/ 1 h 232"/>
                <a:gd name="T58" fmla="*/ 2 w 225"/>
                <a:gd name="T59" fmla="*/ 1 h 232"/>
                <a:gd name="T60" fmla="*/ 1 w 225"/>
                <a:gd name="T61" fmla="*/ 1 h 232"/>
                <a:gd name="T62" fmla="*/ 1 w 225"/>
                <a:gd name="T63" fmla="*/ 2 h 232"/>
                <a:gd name="T64" fmla="*/ 0 w 225"/>
                <a:gd name="T65" fmla="*/ 2 h 2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232">
                  <a:moveTo>
                    <a:pt x="0" y="77"/>
                  </a:moveTo>
                  <a:lnTo>
                    <a:pt x="0" y="108"/>
                  </a:lnTo>
                  <a:lnTo>
                    <a:pt x="0" y="139"/>
                  </a:lnTo>
                  <a:lnTo>
                    <a:pt x="15" y="169"/>
                  </a:lnTo>
                  <a:lnTo>
                    <a:pt x="30" y="169"/>
                  </a:lnTo>
                  <a:lnTo>
                    <a:pt x="30" y="185"/>
                  </a:lnTo>
                  <a:lnTo>
                    <a:pt x="15" y="200"/>
                  </a:lnTo>
                  <a:lnTo>
                    <a:pt x="30" y="231"/>
                  </a:lnTo>
                  <a:lnTo>
                    <a:pt x="74" y="216"/>
                  </a:lnTo>
                  <a:lnTo>
                    <a:pt x="89" y="200"/>
                  </a:lnTo>
                  <a:lnTo>
                    <a:pt x="104" y="185"/>
                  </a:lnTo>
                  <a:lnTo>
                    <a:pt x="119" y="185"/>
                  </a:lnTo>
                  <a:lnTo>
                    <a:pt x="134" y="169"/>
                  </a:lnTo>
                  <a:lnTo>
                    <a:pt x="149" y="139"/>
                  </a:lnTo>
                  <a:lnTo>
                    <a:pt x="164" y="123"/>
                  </a:lnTo>
                  <a:lnTo>
                    <a:pt x="164" y="108"/>
                  </a:lnTo>
                  <a:lnTo>
                    <a:pt x="164" y="92"/>
                  </a:lnTo>
                  <a:lnTo>
                    <a:pt x="178" y="77"/>
                  </a:lnTo>
                  <a:lnTo>
                    <a:pt x="164" y="46"/>
                  </a:lnTo>
                  <a:lnTo>
                    <a:pt x="193" y="31"/>
                  </a:lnTo>
                  <a:lnTo>
                    <a:pt x="208" y="31"/>
                  </a:lnTo>
                  <a:lnTo>
                    <a:pt x="224" y="15"/>
                  </a:lnTo>
                  <a:lnTo>
                    <a:pt x="193" y="15"/>
                  </a:lnTo>
                  <a:lnTo>
                    <a:pt x="178" y="31"/>
                  </a:lnTo>
                  <a:lnTo>
                    <a:pt x="164" y="15"/>
                  </a:lnTo>
                  <a:lnTo>
                    <a:pt x="149" y="0"/>
                  </a:lnTo>
                  <a:lnTo>
                    <a:pt x="134" y="15"/>
                  </a:lnTo>
                  <a:lnTo>
                    <a:pt x="104" y="31"/>
                  </a:lnTo>
                  <a:lnTo>
                    <a:pt x="89" y="31"/>
                  </a:lnTo>
                  <a:lnTo>
                    <a:pt x="59" y="31"/>
                  </a:lnTo>
                  <a:lnTo>
                    <a:pt x="45" y="62"/>
                  </a:lnTo>
                  <a:lnTo>
                    <a:pt x="30" y="77"/>
                  </a:lnTo>
                  <a:lnTo>
                    <a:pt x="0" y="77"/>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39" name="Freeform 620"/>
            <p:cNvSpPr>
              <a:spLocks/>
            </p:cNvSpPr>
            <p:nvPr/>
          </p:nvSpPr>
          <p:spPr bwMode="auto">
            <a:xfrm>
              <a:off x="7502" y="1423"/>
              <a:ext cx="102" cy="123"/>
            </a:xfrm>
            <a:custGeom>
              <a:avLst/>
              <a:gdLst>
                <a:gd name="T0" fmla="*/ 4 w 239"/>
                <a:gd name="T1" fmla="*/ 7 h 323"/>
                <a:gd name="T2" fmla="*/ 6 w 239"/>
                <a:gd name="T3" fmla="*/ 6 h 323"/>
                <a:gd name="T4" fmla="*/ 5 w 239"/>
                <a:gd name="T5" fmla="*/ 5 h 323"/>
                <a:gd name="T6" fmla="*/ 5 w 239"/>
                <a:gd name="T7" fmla="*/ 5 h 323"/>
                <a:gd name="T8" fmla="*/ 5 w 239"/>
                <a:gd name="T9" fmla="*/ 5 h 323"/>
                <a:gd name="T10" fmla="*/ 6 w 239"/>
                <a:gd name="T11" fmla="*/ 5 h 323"/>
                <a:gd name="T12" fmla="*/ 6 w 239"/>
                <a:gd name="T13" fmla="*/ 5 h 323"/>
                <a:gd name="T14" fmla="*/ 6 w 239"/>
                <a:gd name="T15" fmla="*/ 5 h 323"/>
                <a:gd name="T16" fmla="*/ 6 w 239"/>
                <a:gd name="T17" fmla="*/ 4 h 323"/>
                <a:gd name="T18" fmla="*/ 7 w 239"/>
                <a:gd name="T19" fmla="*/ 3 h 323"/>
                <a:gd name="T20" fmla="*/ 7 w 239"/>
                <a:gd name="T21" fmla="*/ 3 h 323"/>
                <a:gd name="T22" fmla="*/ 7 w 239"/>
                <a:gd name="T23" fmla="*/ 3 h 323"/>
                <a:gd name="T24" fmla="*/ 7 w 239"/>
                <a:gd name="T25" fmla="*/ 2 h 323"/>
                <a:gd name="T26" fmla="*/ 8 w 239"/>
                <a:gd name="T27" fmla="*/ 2 h 323"/>
                <a:gd name="T28" fmla="*/ 7 w 239"/>
                <a:gd name="T29" fmla="*/ 1 h 323"/>
                <a:gd name="T30" fmla="*/ 6 w 239"/>
                <a:gd name="T31" fmla="*/ 0 h 323"/>
                <a:gd name="T32" fmla="*/ 6 w 239"/>
                <a:gd name="T33" fmla="*/ 0 h 323"/>
                <a:gd name="T34" fmla="*/ 6 w 239"/>
                <a:gd name="T35" fmla="*/ 0 h 323"/>
                <a:gd name="T36" fmla="*/ 4 w 239"/>
                <a:gd name="T37" fmla="*/ 1 h 323"/>
                <a:gd name="T38" fmla="*/ 5 w 239"/>
                <a:gd name="T39" fmla="*/ 1 h 323"/>
                <a:gd name="T40" fmla="*/ 4 w 239"/>
                <a:gd name="T41" fmla="*/ 2 h 323"/>
                <a:gd name="T42" fmla="*/ 4 w 239"/>
                <a:gd name="T43" fmla="*/ 2 h 323"/>
                <a:gd name="T44" fmla="*/ 4 w 239"/>
                <a:gd name="T45" fmla="*/ 2 h 323"/>
                <a:gd name="T46" fmla="*/ 4 w 239"/>
                <a:gd name="T47" fmla="*/ 3 h 323"/>
                <a:gd name="T48" fmla="*/ 3 w 239"/>
                <a:gd name="T49" fmla="*/ 3 h 323"/>
                <a:gd name="T50" fmla="*/ 3 w 239"/>
                <a:gd name="T51" fmla="*/ 3 h 323"/>
                <a:gd name="T52" fmla="*/ 3 w 239"/>
                <a:gd name="T53" fmla="*/ 3 h 323"/>
                <a:gd name="T54" fmla="*/ 2 w 239"/>
                <a:gd name="T55" fmla="*/ 4 h 323"/>
                <a:gd name="T56" fmla="*/ 1 w 239"/>
                <a:gd name="T57" fmla="*/ 4 h 323"/>
                <a:gd name="T58" fmla="*/ 0 w 239"/>
                <a:gd name="T59" fmla="*/ 5 h 323"/>
                <a:gd name="T60" fmla="*/ 0 w 239"/>
                <a:gd name="T61" fmla="*/ 5 h 323"/>
                <a:gd name="T62" fmla="*/ 1 w 239"/>
                <a:gd name="T63" fmla="*/ 5 h 323"/>
                <a:gd name="T64" fmla="*/ 0 w 239"/>
                <a:gd name="T65" fmla="*/ 6 h 323"/>
                <a:gd name="T66" fmla="*/ 0 w 239"/>
                <a:gd name="T67" fmla="*/ 6 h 323"/>
                <a:gd name="T68" fmla="*/ 0 w 239"/>
                <a:gd name="T69" fmla="*/ 6 h 323"/>
                <a:gd name="T70" fmla="*/ 3 w 239"/>
                <a:gd name="T71" fmla="*/ 6 h 323"/>
                <a:gd name="T72" fmla="*/ 4 w 239"/>
                <a:gd name="T73" fmla="*/ 7 h 3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39" h="323">
                  <a:moveTo>
                    <a:pt x="134" y="322"/>
                  </a:moveTo>
                  <a:lnTo>
                    <a:pt x="164" y="291"/>
                  </a:lnTo>
                  <a:lnTo>
                    <a:pt x="149" y="261"/>
                  </a:lnTo>
                  <a:lnTo>
                    <a:pt x="149" y="245"/>
                  </a:lnTo>
                  <a:lnTo>
                    <a:pt x="149" y="230"/>
                  </a:lnTo>
                  <a:lnTo>
                    <a:pt x="164" y="230"/>
                  </a:lnTo>
                  <a:lnTo>
                    <a:pt x="179" y="230"/>
                  </a:lnTo>
                  <a:lnTo>
                    <a:pt x="179" y="215"/>
                  </a:lnTo>
                  <a:lnTo>
                    <a:pt x="193" y="199"/>
                  </a:lnTo>
                  <a:lnTo>
                    <a:pt x="208" y="153"/>
                  </a:lnTo>
                  <a:lnTo>
                    <a:pt x="223" y="138"/>
                  </a:lnTo>
                  <a:lnTo>
                    <a:pt x="223" y="123"/>
                  </a:lnTo>
                  <a:lnTo>
                    <a:pt x="208" y="107"/>
                  </a:lnTo>
                  <a:lnTo>
                    <a:pt x="238" y="77"/>
                  </a:lnTo>
                  <a:lnTo>
                    <a:pt x="223" y="46"/>
                  </a:lnTo>
                  <a:lnTo>
                    <a:pt x="193" y="0"/>
                  </a:lnTo>
                  <a:lnTo>
                    <a:pt x="179" y="15"/>
                  </a:lnTo>
                  <a:lnTo>
                    <a:pt x="164" y="15"/>
                  </a:lnTo>
                  <a:lnTo>
                    <a:pt x="134" y="31"/>
                  </a:lnTo>
                  <a:lnTo>
                    <a:pt x="149" y="61"/>
                  </a:lnTo>
                  <a:lnTo>
                    <a:pt x="134" y="77"/>
                  </a:lnTo>
                  <a:lnTo>
                    <a:pt x="134" y="92"/>
                  </a:lnTo>
                  <a:lnTo>
                    <a:pt x="134" y="107"/>
                  </a:lnTo>
                  <a:lnTo>
                    <a:pt x="119" y="123"/>
                  </a:lnTo>
                  <a:lnTo>
                    <a:pt x="104" y="153"/>
                  </a:lnTo>
                  <a:lnTo>
                    <a:pt x="89" y="169"/>
                  </a:lnTo>
                  <a:lnTo>
                    <a:pt x="74" y="169"/>
                  </a:lnTo>
                  <a:lnTo>
                    <a:pt x="60" y="184"/>
                  </a:lnTo>
                  <a:lnTo>
                    <a:pt x="45" y="199"/>
                  </a:lnTo>
                  <a:lnTo>
                    <a:pt x="0" y="215"/>
                  </a:lnTo>
                  <a:lnTo>
                    <a:pt x="15" y="245"/>
                  </a:lnTo>
                  <a:lnTo>
                    <a:pt x="30" y="261"/>
                  </a:lnTo>
                  <a:lnTo>
                    <a:pt x="15" y="276"/>
                  </a:lnTo>
                  <a:lnTo>
                    <a:pt x="0" y="307"/>
                  </a:lnTo>
                  <a:lnTo>
                    <a:pt x="15" y="307"/>
                  </a:lnTo>
                  <a:lnTo>
                    <a:pt x="89" y="291"/>
                  </a:lnTo>
                  <a:lnTo>
                    <a:pt x="134" y="322"/>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40" name="Line 621"/>
            <p:cNvSpPr>
              <a:spLocks noChangeShapeType="1"/>
            </p:cNvSpPr>
            <p:nvPr/>
          </p:nvSpPr>
          <p:spPr bwMode="auto">
            <a:xfrm>
              <a:off x="7585" y="1464"/>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41" name="Freeform 622"/>
            <p:cNvSpPr>
              <a:spLocks/>
            </p:cNvSpPr>
            <p:nvPr/>
          </p:nvSpPr>
          <p:spPr bwMode="auto">
            <a:xfrm>
              <a:off x="7701" y="1516"/>
              <a:ext cx="44" cy="42"/>
            </a:xfrm>
            <a:custGeom>
              <a:avLst/>
              <a:gdLst>
                <a:gd name="T0" fmla="*/ 0 w 106"/>
                <a:gd name="T1" fmla="*/ 0 h 109"/>
                <a:gd name="T2" fmla="*/ 0 w 106"/>
                <a:gd name="T3" fmla="*/ 0 h 109"/>
                <a:gd name="T4" fmla="*/ 0 w 106"/>
                <a:gd name="T5" fmla="*/ 1 h 109"/>
                <a:gd name="T6" fmla="*/ 1 w 106"/>
                <a:gd name="T7" fmla="*/ 2 h 109"/>
                <a:gd name="T8" fmla="*/ 2 w 106"/>
                <a:gd name="T9" fmla="*/ 2 h 109"/>
                <a:gd name="T10" fmla="*/ 2 w 106"/>
                <a:gd name="T11" fmla="*/ 2 h 109"/>
                <a:gd name="T12" fmla="*/ 2 w 106"/>
                <a:gd name="T13" fmla="*/ 2 h 109"/>
                <a:gd name="T14" fmla="*/ 2 w 106"/>
                <a:gd name="T15" fmla="*/ 2 h 109"/>
                <a:gd name="T16" fmla="*/ 3 w 106"/>
                <a:gd name="T17" fmla="*/ 2 h 109"/>
                <a:gd name="T18" fmla="*/ 2 w 106"/>
                <a:gd name="T19" fmla="*/ 2 h 109"/>
                <a:gd name="T20" fmla="*/ 2 w 106"/>
                <a:gd name="T21" fmla="*/ 1 h 109"/>
                <a:gd name="T22" fmla="*/ 2 w 106"/>
                <a:gd name="T23" fmla="*/ 1 h 109"/>
                <a:gd name="T24" fmla="*/ 2 w 106"/>
                <a:gd name="T25" fmla="*/ 1 h 109"/>
                <a:gd name="T26" fmla="*/ 2 w 106"/>
                <a:gd name="T27" fmla="*/ 0 h 109"/>
                <a:gd name="T28" fmla="*/ 1 w 106"/>
                <a:gd name="T29" fmla="*/ 0 h 109"/>
                <a:gd name="T30" fmla="*/ 1 w 106"/>
                <a:gd name="T31" fmla="*/ 0 h 109"/>
                <a:gd name="T32" fmla="*/ 0 w 106"/>
                <a:gd name="T33" fmla="*/ 0 h 1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109">
                  <a:moveTo>
                    <a:pt x="0" y="0"/>
                  </a:moveTo>
                  <a:lnTo>
                    <a:pt x="15" y="15"/>
                  </a:lnTo>
                  <a:lnTo>
                    <a:pt x="15" y="46"/>
                  </a:lnTo>
                  <a:lnTo>
                    <a:pt x="45" y="93"/>
                  </a:lnTo>
                  <a:lnTo>
                    <a:pt x="60" y="93"/>
                  </a:lnTo>
                  <a:lnTo>
                    <a:pt x="60" y="77"/>
                  </a:lnTo>
                  <a:lnTo>
                    <a:pt x="90" y="93"/>
                  </a:lnTo>
                  <a:lnTo>
                    <a:pt x="90" y="108"/>
                  </a:lnTo>
                  <a:lnTo>
                    <a:pt x="105" y="108"/>
                  </a:lnTo>
                  <a:lnTo>
                    <a:pt x="90" y="93"/>
                  </a:lnTo>
                  <a:lnTo>
                    <a:pt x="90" y="62"/>
                  </a:lnTo>
                  <a:lnTo>
                    <a:pt x="75" y="46"/>
                  </a:lnTo>
                  <a:lnTo>
                    <a:pt x="90" y="46"/>
                  </a:lnTo>
                  <a:lnTo>
                    <a:pt x="90" y="15"/>
                  </a:lnTo>
                  <a:lnTo>
                    <a:pt x="45" y="15"/>
                  </a:lnTo>
                  <a:lnTo>
                    <a:pt x="45"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42" name="Freeform 623"/>
            <p:cNvSpPr>
              <a:spLocks/>
            </p:cNvSpPr>
            <p:nvPr/>
          </p:nvSpPr>
          <p:spPr bwMode="auto">
            <a:xfrm>
              <a:off x="7643" y="1487"/>
              <a:ext cx="58" cy="30"/>
            </a:xfrm>
            <a:custGeom>
              <a:avLst/>
              <a:gdLst>
                <a:gd name="T0" fmla="*/ 1 w 135"/>
                <a:gd name="T1" fmla="*/ 0 h 77"/>
                <a:gd name="T2" fmla="*/ 0 w 135"/>
                <a:gd name="T3" fmla="*/ 0 h 77"/>
                <a:gd name="T4" fmla="*/ 0 w 135"/>
                <a:gd name="T5" fmla="*/ 1 h 77"/>
                <a:gd name="T6" fmla="*/ 1 w 135"/>
                <a:gd name="T7" fmla="*/ 2 h 77"/>
                <a:gd name="T8" fmla="*/ 3 w 135"/>
                <a:gd name="T9" fmla="*/ 2 h 77"/>
                <a:gd name="T10" fmla="*/ 5 w 135"/>
                <a:gd name="T11" fmla="*/ 2 h 77"/>
                <a:gd name="T12" fmla="*/ 5 w 135"/>
                <a:gd name="T13" fmla="*/ 1 h 77"/>
                <a:gd name="T14" fmla="*/ 3 w 135"/>
                <a:gd name="T15" fmla="*/ 1 h 77"/>
                <a:gd name="T16" fmla="*/ 1 w 135"/>
                <a:gd name="T17" fmla="*/ 0 h 77"/>
                <a:gd name="T18" fmla="*/ 1 w 135"/>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5" h="77">
                  <a:moveTo>
                    <a:pt x="30" y="0"/>
                  </a:moveTo>
                  <a:lnTo>
                    <a:pt x="0" y="0"/>
                  </a:lnTo>
                  <a:lnTo>
                    <a:pt x="0" y="30"/>
                  </a:lnTo>
                  <a:lnTo>
                    <a:pt x="45" y="61"/>
                  </a:lnTo>
                  <a:lnTo>
                    <a:pt x="89" y="76"/>
                  </a:lnTo>
                  <a:lnTo>
                    <a:pt x="134" y="61"/>
                  </a:lnTo>
                  <a:lnTo>
                    <a:pt x="134" y="46"/>
                  </a:lnTo>
                  <a:lnTo>
                    <a:pt x="89" y="30"/>
                  </a:lnTo>
                  <a:lnTo>
                    <a:pt x="45" y="15"/>
                  </a:lnTo>
                  <a:lnTo>
                    <a:pt x="3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43" name="Line 624"/>
            <p:cNvSpPr>
              <a:spLocks noChangeShapeType="1"/>
            </p:cNvSpPr>
            <p:nvPr/>
          </p:nvSpPr>
          <p:spPr bwMode="auto">
            <a:xfrm>
              <a:off x="7585" y="1452"/>
              <a:ext cx="0" cy="7"/>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44" name="Freeform 625"/>
            <p:cNvSpPr>
              <a:spLocks/>
            </p:cNvSpPr>
            <p:nvPr/>
          </p:nvSpPr>
          <p:spPr bwMode="auto">
            <a:xfrm>
              <a:off x="7183" y="976"/>
              <a:ext cx="1000" cy="465"/>
            </a:xfrm>
            <a:custGeom>
              <a:avLst/>
              <a:gdLst>
                <a:gd name="T0" fmla="*/ 29 w 2327"/>
                <a:gd name="T1" fmla="*/ 20 h 1231"/>
                <a:gd name="T2" fmla="*/ 22 w 2327"/>
                <a:gd name="T3" fmla="*/ 20 h 1231"/>
                <a:gd name="T4" fmla="*/ 23 w 2327"/>
                <a:gd name="T5" fmla="*/ 21 h 1231"/>
                <a:gd name="T6" fmla="*/ 37 w 2327"/>
                <a:gd name="T7" fmla="*/ 18 h 1231"/>
                <a:gd name="T8" fmla="*/ 34 w 2327"/>
                <a:gd name="T9" fmla="*/ 21 h 1231"/>
                <a:gd name="T10" fmla="*/ 31 w 2327"/>
                <a:gd name="T11" fmla="*/ 23 h 1231"/>
                <a:gd name="T12" fmla="*/ 29 w 2327"/>
                <a:gd name="T13" fmla="*/ 23 h 1231"/>
                <a:gd name="T14" fmla="*/ 26 w 2327"/>
                <a:gd name="T15" fmla="*/ 25 h 1231"/>
                <a:gd name="T16" fmla="*/ 21 w 2327"/>
                <a:gd name="T17" fmla="*/ 24 h 1231"/>
                <a:gd name="T18" fmla="*/ 18 w 2327"/>
                <a:gd name="T19" fmla="*/ 23 h 1231"/>
                <a:gd name="T20" fmla="*/ 18 w 2327"/>
                <a:gd name="T21" fmla="*/ 21 h 1231"/>
                <a:gd name="T22" fmla="*/ 15 w 2327"/>
                <a:gd name="T23" fmla="*/ 21 h 1231"/>
                <a:gd name="T24" fmla="*/ 17 w 2327"/>
                <a:gd name="T25" fmla="*/ 24 h 1231"/>
                <a:gd name="T26" fmla="*/ 14 w 2327"/>
                <a:gd name="T27" fmla="*/ 23 h 1231"/>
                <a:gd name="T28" fmla="*/ 9 w 2327"/>
                <a:gd name="T29" fmla="*/ 22 h 1231"/>
                <a:gd name="T30" fmla="*/ 8 w 2327"/>
                <a:gd name="T31" fmla="*/ 22 h 1231"/>
                <a:gd name="T32" fmla="*/ 4 w 2327"/>
                <a:gd name="T33" fmla="*/ 21 h 1231"/>
                <a:gd name="T34" fmla="*/ 1 w 2327"/>
                <a:gd name="T35" fmla="*/ 20 h 1231"/>
                <a:gd name="T36" fmla="*/ 0 w 2327"/>
                <a:gd name="T37" fmla="*/ 15 h 1231"/>
                <a:gd name="T38" fmla="*/ 3 w 2327"/>
                <a:gd name="T39" fmla="*/ 15 h 1231"/>
                <a:gd name="T40" fmla="*/ 3 w 2327"/>
                <a:gd name="T41" fmla="*/ 11 h 1231"/>
                <a:gd name="T42" fmla="*/ 3 w 2327"/>
                <a:gd name="T43" fmla="*/ 9 h 1231"/>
                <a:gd name="T44" fmla="*/ 6 w 2327"/>
                <a:gd name="T45" fmla="*/ 11 h 1231"/>
                <a:gd name="T46" fmla="*/ 7 w 2327"/>
                <a:gd name="T47" fmla="*/ 12 h 1231"/>
                <a:gd name="T48" fmla="*/ 10 w 2327"/>
                <a:gd name="T49" fmla="*/ 10 h 1231"/>
                <a:gd name="T50" fmla="*/ 11 w 2327"/>
                <a:gd name="T51" fmla="*/ 9 h 1231"/>
                <a:gd name="T52" fmla="*/ 14 w 2327"/>
                <a:gd name="T53" fmla="*/ 9 h 1231"/>
                <a:gd name="T54" fmla="*/ 20 w 2327"/>
                <a:gd name="T55" fmla="*/ 8 h 1231"/>
                <a:gd name="T56" fmla="*/ 21 w 2327"/>
                <a:gd name="T57" fmla="*/ 5 h 1231"/>
                <a:gd name="T58" fmla="*/ 22 w 2327"/>
                <a:gd name="T59" fmla="*/ 9 h 1231"/>
                <a:gd name="T60" fmla="*/ 26 w 2327"/>
                <a:gd name="T61" fmla="*/ 8 h 1231"/>
                <a:gd name="T62" fmla="*/ 22 w 2327"/>
                <a:gd name="T63" fmla="*/ 5 h 1231"/>
                <a:gd name="T64" fmla="*/ 24 w 2327"/>
                <a:gd name="T65" fmla="*/ 5 h 1231"/>
                <a:gd name="T66" fmla="*/ 31 w 2327"/>
                <a:gd name="T67" fmla="*/ 1 h 1231"/>
                <a:gd name="T68" fmla="*/ 35 w 2327"/>
                <a:gd name="T69" fmla="*/ 0 h 1231"/>
                <a:gd name="T70" fmla="*/ 37 w 2327"/>
                <a:gd name="T71" fmla="*/ 2 h 1231"/>
                <a:gd name="T72" fmla="*/ 41 w 2327"/>
                <a:gd name="T73" fmla="*/ 1 h 1231"/>
                <a:gd name="T74" fmla="*/ 55 w 2327"/>
                <a:gd name="T75" fmla="*/ 1 h 1231"/>
                <a:gd name="T76" fmla="*/ 69 w 2327"/>
                <a:gd name="T77" fmla="*/ 1 h 1231"/>
                <a:gd name="T78" fmla="*/ 75 w 2327"/>
                <a:gd name="T79" fmla="*/ 1 h 1231"/>
                <a:gd name="T80" fmla="*/ 76 w 2327"/>
                <a:gd name="T81" fmla="*/ 2 h 1231"/>
                <a:gd name="T82" fmla="*/ 77 w 2327"/>
                <a:gd name="T83" fmla="*/ 5 h 1231"/>
                <a:gd name="T84" fmla="*/ 72 w 2327"/>
                <a:gd name="T85" fmla="*/ 6 h 1231"/>
                <a:gd name="T86" fmla="*/ 73 w 2327"/>
                <a:gd name="T87" fmla="*/ 8 h 1231"/>
                <a:gd name="T88" fmla="*/ 73 w 2327"/>
                <a:gd name="T89" fmla="*/ 11 h 1231"/>
                <a:gd name="T90" fmla="*/ 71 w 2327"/>
                <a:gd name="T91" fmla="*/ 6 h 1231"/>
                <a:gd name="T92" fmla="*/ 68 w 2327"/>
                <a:gd name="T93" fmla="*/ 6 h 1231"/>
                <a:gd name="T94" fmla="*/ 64 w 2327"/>
                <a:gd name="T95" fmla="*/ 8 h 1231"/>
                <a:gd name="T96" fmla="*/ 61 w 2327"/>
                <a:gd name="T97" fmla="*/ 12 h 1231"/>
                <a:gd name="T98" fmla="*/ 64 w 2327"/>
                <a:gd name="T99" fmla="*/ 14 h 1231"/>
                <a:gd name="T100" fmla="*/ 63 w 2327"/>
                <a:gd name="T101" fmla="*/ 17 h 1231"/>
                <a:gd name="T102" fmla="*/ 59 w 2327"/>
                <a:gd name="T103" fmla="*/ 15 h 1231"/>
                <a:gd name="T104" fmla="*/ 54 w 2327"/>
                <a:gd name="T105" fmla="*/ 13 h 1231"/>
                <a:gd name="T106" fmla="*/ 52 w 2327"/>
                <a:gd name="T107" fmla="*/ 16 h 1231"/>
                <a:gd name="T108" fmla="*/ 49 w 2327"/>
                <a:gd name="T109" fmla="*/ 17 h 1231"/>
                <a:gd name="T110" fmla="*/ 41 w 2327"/>
                <a:gd name="T111" fmla="*/ 16 h 12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27" h="1231">
                  <a:moveTo>
                    <a:pt x="1082" y="881"/>
                  </a:moveTo>
                  <a:lnTo>
                    <a:pt x="948" y="941"/>
                  </a:lnTo>
                  <a:lnTo>
                    <a:pt x="904" y="941"/>
                  </a:lnTo>
                  <a:lnTo>
                    <a:pt x="889" y="972"/>
                  </a:lnTo>
                  <a:lnTo>
                    <a:pt x="859" y="972"/>
                  </a:lnTo>
                  <a:lnTo>
                    <a:pt x="859" y="957"/>
                  </a:lnTo>
                  <a:lnTo>
                    <a:pt x="667" y="1017"/>
                  </a:lnTo>
                  <a:lnTo>
                    <a:pt x="667" y="1002"/>
                  </a:lnTo>
                  <a:lnTo>
                    <a:pt x="652" y="987"/>
                  </a:lnTo>
                  <a:lnTo>
                    <a:pt x="637" y="1002"/>
                  </a:lnTo>
                  <a:lnTo>
                    <a:pt x="637" y="1017"/>
                  </a:lnTo>
                  <a:lnTo>
                    <a:pt x="652" y="1048"/>
                  </a:lnTo>
                  <a:lnTo>
                    <a:pt x="667" y="1048"/>
                  </a:lnTo>
                  <a:lnTo>
                    <a:pt x="667" y="1033"/>
                  </a:lnTo>
                  <a:lnTo>
                    <a:pt x="667" y="1017"/>
                  </a:lnTo>
                  <a:lnTo>
                    <a:pt x="859" y="957"/>
                  </a:lnTo>
                  <a:lnTo>
                    <a:pt x="859" y="926"/>
                  </a:lnTo>
                  <a:lnTo>
                    <a:pt x="948" y="926"/>
                  </a:lnTo>
                  <a:lnTo>
                    <a:pt x="948" y="941"/>
                  </a:lnTo>
                  <a:lnTo>
                    <a:pt x="1082" y="881"/>
                  </a:lnTo>
                  <a:lnTo>
                    <a:pt x="1067" y="941"/>
                  </a:lnTo>
                  <a:lnTo>
                    <a:pt x="1007" y="941"/>
                  </a:lnTo>
                  <a:lnTo>
                    <a:pt x="1022" y="972"/>
                  </a:lnTo>
                  <a:lnTo>
                    <a:pt x="993" y="987"/>
                  </a:lnTo>
                  <a:lnTo>
                    <a:pt x="1007" y="1017"/>
                  </a:lnTo>
                  <a:lnTo>
                    <a:pt x="993" y="1078"/>
                  </a:lnTo>
                  <a:lnTo>
                    <a:pt x="948" y="1109"/>
                  </a:lnTo>
                  <a:lnTo>
                    <a:pt x="933" y="1093"/>
                  </a:lnTo>
                  <a:lnTo>
                    <a:pt x="904" y="1124"/>
                  </a:lnTo>
                  <a:lnTo>
                    <a:pt x="919" y="1139"/>
                  </a:lnTo>
                  <a:lnTo>
                    <a:pt x="933" y="1169"/>
                  </a:lnTo>
                  <a:lnTo>
                    <a:pt x="904" y="1169"/>
                  </a:lnTo>
                  <a:lnTo>
                    <a:pt x="889" y="1184"/>
                  </a:lnTo>
                  <a:lnTo>
                    <a:pt x="874" y="1169"/>
                  </a:lnTo>
                  <a:lnTo>
                    <a:pt x="859" y="1154"/>
                  </a:lnTo>
                  <a:lnTo>
                    <a:pt x="844" y="1169"/>
                  </a:lnTo>
                  <a:lnTo>
                    <a:pt x="815" y="1184"/>
                  </a:lnTo>
                  <a:lnTo>
                    <a:pt x="800" y="1184"/>
                  </a:lnTo>
                  <a:lnTo>
                    <a:pt x="770" y="1184"/>
                  </a:lnTo>
                  <a:lnTo>
                    <a:pt x="756" y="1215"/>
                  </a:lnTo>
                  <a:lnTo>
                    <a:pt x="741" y="1230"/>
                  </a:lnTo>
                  <a:lnTo>
                    <a:pt x="711" y="1230"/>
                  </a:lnTo>
                  <a:lnTo>
                    <a:pt x="711" y="1215"/>
                  </a:lnTo>
                  <a:lnTo>
                    <a:pt x="622" y="1184"/>
                  </a:lnTo>
                  <a:lnTo>
                    <a:pt x="607" y="1184"/>
                  </a:lnTo>
                  <a:lnTo>
                    <a:pt x="593" y="1200"/>
                  </a:lnTo>
                  <a:lnTo>
                    <a:pt x="563" y="1139"/>
                  </a:lnTo>
                  <a:lnTo>
                    <a:pt x="578" y="1139"/>
                  </a:lnTo>
                  <a:lnTo>
                    <a:pt x="563" y="1109"/>
                  </a:lnTo>
                  <a:lnTo>
                    <a:pt x="548" y="1124"/>
                  </a:lnTo>
                  <a:lnTo>
                    <a:pt x="548" y="1093"/>
                  </a:lnTo>
                  <a:lnTo>
                    <a:pt x="519" y="1063"/>
                  </a:lnTo>
                  <a:lnTo>
                    <a:pt x="504" y="1048"/>
                  </a:lnTo>
                  <a:lnTo>
                    <a:pt x="519" y="1048"/>
                  </a:lnTo>
                  <a:lnTo>
                    <a:pt x="519" y="1017"/>
                  </a:lnTo>
                  <a:lnTo>
                    <a:pt x="533" y="1017"/>
                  </a:lnTo>
                  <a:lnTo>
                    <a:pt x="533" y="987"/>
                  </a:lnTo>
                  <a:lnTo>
                    <a:pt x="504" y="987"/>
                  </a:lnTo>
                  <a:lnTo>
                    <a:pt x="489" y="987"/>
                  </a:lnTo>
                  <a:lnTo>
                    <a:pt x="444" y="1017"/>
                  </a:lnTo>
                  <a:lnTo>
                    <a:pt x="444" y="1048"/>
                  </a:lnTo>
                  <a:lnTo>
                    <a:pt x="489" y="1109"/>
                  </a:lnTo>
                  <a:lnTo>
                    <a:pt x="504" y="1139"/>
                  </a:lnTo>
                  <a:lnTo>
                    <a:pt x="504" y="1200"/>
                  </a:lnTo>
                  <a:lnTo>
                    <a:pt x="489" y="1169"/>
                  </a:lnTo>
                  <a:lnTo>
                    <a:pt x="444" y="1184"/>
                  </a:lnTo>
                  <a:lnTo>
                    <a:pt x="430" y="1169"/>
                  </a:lnTo>
                  <a:lnTo>
                    <a:pt x="430" y="1154"/>
                  </a:lnTo>
                  <a:lnTo>
                    <a:pt x="415" y="1154"/>
                  </a:lnTo>
                  <a:lnTo>
                    <a:pt x="415" y="1139"/>
                  </a:lnTo>
                  <a:lnTo>
                    <a:pt x="400" y="1124"/>
                  </a:lnTo>
                  <a:lnTo>
                    <a:pt x="370" y="1124"/>
                  </a:lnTo>
                  <a:lnTo>
                    <a:pt x="356" y="1093"/>
                  </a:lnTo>
                  <a:lnTo>
                    <a:pt x="326" y="1093"/>
                  </a:lnTo>
                  <a:lnTo>
                    <a:pt x="281" y="1048"/>
                  </a:lnTo>
                  <a:lnTo>
                    <a:pt x="296" y="1017"/>
                  </a:lnTo>
                  <a:lnTo>
                    <a:pt x="267" y="1017"/>
                  </a:lnTo>
                  <a:lnTo>
                    <a:pt x="237" y="1033"/>
                  </a:lnTo>
                  <a:lnTo>
                    <a:pt x="267" y="1048"/>
                  </a:lnTo>
                  <a:lnTo>
                    <a:pt x="222" y="1063"/>
                  </a:lnTo>
                  <a:lnTo>
                    <a:pt x="207" y="1033"/>
                  </a:lnTo>
                  <a:lnTo>
                    <a:pt x="163" y="1033"/>
                  </a:lnTo>
                  <a:lnTo>
                    <a:pt x="163" y="1048"/>
                  </a:lnTo>
                  <a:lnTo>
                    <a:pt x="133" y="1048"/>
                  </a:lnTo>
                  <a:lnTo>
                    <a:pt x="133" y="1017"/>
                  </a:lnTo>
                  <a:lnTo>
                    <a:pt x="104" y="987"/>
                  </a:lnTo>
                  <a:lnTo>
                    <a:pt x="89" y="1002"/>
                  </a:lnTo>
                  <a:lnTo>
                    <a:pt x="44" y="1002"/>
                  </a:lnTo>
                  <a:lnTo>
                    <a:pt x="30" y="987"/>
                  </a:lnTo>
                  <a:lnTo>
                    <a:pt x="44" y="987"/>
                  </a:lnTo>
                  <a:lnTo>
                    <a:pt x="59" y="926"/>
                  </a:lnTo>
                  <a:lnTo>
                    <a:pt x="44" y="896"/>
                  </a:lnTo>
                  <a:lnTo>
                    <a:pt x="44" y="866"/>
                  </a:lnTo>
                  <a:lnTo>
                    <a:pt x="0" y="790"/>
                  </a:lnTo>
                  <a:lnTo>
                    <a:pt x="15" y="759"/>
                  </a:lnTo>
                  <a:lnTo>
                    <a:pt x="30" y="774"/>
                  </a:lnTo>
                  <a:lnTo>
                    <a:pt x="44" y="759"/>
                  </a:lnTo>
                  <a:lnTo>
                    <a:pt x="30" y="729"/>
                  </a:lnTo>
                  <a:lnTo>
                    <a:pt x="59" y="714"/>
                  </a:lnTo>
                  <a:lnTo>
                    <a:pt x="89" y="729"/>
                  </a:lnTo>
                  <a:lnTo>
                    <a:pt x="119" y="699"/>
                  </a:lnTo>
                  <a:lnTo>
                    <a:pt x="104" y="683"/>
                  </a:lnTo>
                  <a:lnTo>
                    <a:pt x="133" y="623"/>
                  </a:lnTo>
                  <a:lnTo>
                    <a:pt x="119" y="592"/>
                  </a:lnTo>
                  <a:lnTo>
                    <a:pt x="104" y="547"/>
                  </a:lnTo>
                  <a:lnTo>
                    <a:pt x="119" y="531"/>
                  </a:lnTo>
                  <a:lnTo>
                    <a:pt x="104" y="486"/>
                  </a:lnTo>
                  <a:lnTo>
                    <a:pt x="89" y="471"/>
                  </a:lnTo>
                  <a:lnTo>
                    <a:pt x="89" y="440"/>
                  </a:lnTo>
                  <a:lnTo>
                    <a:pt x="89" y="425"/>
                  </a:lnTo>
                  <a:lnTo>
                    <a:pt x="163" y="440"/>
                  </a:lnTo>
                  <a:lnTo>
                    <a:pt x="252" y="456"/>
                  </a:lnTo>
                  <a:lnTo>
                    <a:pt x="252" y="486"/>
                  </a:lnTo>
                  <a:lnTo>
                    <a:pt x="237" y="516"/>
                  </a:lnTo>
                  <a:lnTo>
                    <a:pt x="193" y="516"/>
                  </a:lnTo>
                  <a:lnTo>
                    <a:pt x="133" y="486"/>
                  </a:lnTo>
                  <a:lnTo>
                    <a:pt x="148" y="516"/>
                  </a:lnTo>
                  <a:lnTo>
                    <a:pt x="163" y="531"/>
                  </a:lnTo>
                  <a:lnTo>
                    <a:pt x="178" y="577"/>
                  </a:lnTo>
                  <a:lnTo>
                    <a:pt x="207" y="577"/>
                  </a:lnTo>
                  <a:lnTo>
                    <a:pt x="207" y="547"/>
                  </a:lnTo>
                  <a:lnTo>
                    <a:pt x="237" y="562"/>
                  </a:lnTo>
                  <a:lnTo>
                    <a:pt x="237" y="531"/>
                  </a:lnTo>
                  <a:lnTo>
                    <a:pt x="267" y="501"/>
                  </a:lnTo>
                  <a:lnTo>
                    <a:pt x="296" y="501"/>
                  </a:lnTo>
                  <a:lnTo>
                    <a:pt x="281" y="471"/>
                  </a:lnTo>
                  <a:lnTo>
                    <a:pt x="281" y="440"/>
                  </a:lnTo>
                  <a:lnTo>
                    <a:pt x="311" y="440"/>
                  </a:lnTo>
                  <a:lnTo>
                    <a:pt x="311" y="456"/>
                  </a:lnTo>
                  <a:lnTo>
                    <a:pt x="326" y="471"/>
                  </a:lnTo>
                  <a:lnTo>
                    <a:pt x="356" y="471"/>
                  </a:lnTo>
                  <a:lnTo>
                    <a:pt x="341" y="440"/>
                  </a:lnTo>
                  <a:lnTo>
                    <a:pt x="415" y="410"/>
                  </a:lnTo>
                  <a:lnTo>
                    <a:pt x="400" y="456"/>
                  </a:lnTo>
                  <a:lnTo>
                    <a:pt x="400" y="471"/>
                  </a:lnTo>
                  <a:lnTo>
                    <a:pt x="430" y="425"/>
                  </a:lnTo>
                  <a:lnTo>
                    <a:pt x="489" y="410"/>
                  </a:lnTo>
                  <a:lnTo>
                    <a:pt x="504" y="410"/>
                  </a:lnTo>
                  <a:lnTo>
                    <a:pt x="489" y="380"/>
                  </a:lnTo>
                  <a:lnTo>
                    <a:pt x="593" y="380"/>
                  </a:lnTo>
                  <a:lnTo>
                    <a:pt x="593" y="395"/>
                  </a:lnTo>
                  <a:lnTo>
                    <a:pt x="563" y="319"/>
                  </a:lnTo>
                  <a:lnTo>
                    <a:pt x="578" y="304"/>
                  </a:lnTo>
                  <a:lnTo>
                    <a:pt x="578" y="258"/>
                  </a:lnTo>
                  <a:lnTo>
                    <a:pt x="607" y="258"/>
                  </a:lnTo>
                  <a:lnTo>
                    <a:pt x="622" y="304"/>
                  </a:lnTo>
                  <a:lnTo>
                    <a:pt x="667" y="380"/>
                  </a:lnTo>
                  <a:lnTo>
                    <a:pt x="682" y="410"/>
                  </a:lnTo>
                  <a:lnTo>
                    <a:pt x="667" y="440"/>
                  </a:lnTo>
                  <a:lnTo>
                    <a:pt x="637" y="456"/>
                  </a:lnTo>
                  <a:lnTo>
                    <a:pt x="682" y="471"/>
                  </a:lnTo>
                  <a:lnTo>
                    <a:pt x="696" y="410"/>
                  </a:lnTo>
                  <a:lnTo>
                    <a:pt x="696" y="380"/>
                  </a:lnTo>
                  <a:lnTo>
                    <a:pt x="711" y="380"/>
                  </a:lnTo>
                  <a:lnTo>
                    <a:pt x="756" y="410"/>
                  </a:lnTo>
                  <a:lnTo>
                    <a:pt x="711" y="364"/>
                  </a:lnTo>
                  <a:lnTo>
                    <a:pt x="682" y="364"/>
                  </a:lnTo>
                  <a:lnTo>
                    <a:pt x="667" y="319"/>
                  </a:lnTo>
                  <a:lnTo>
                    <a:pt x="637" y="304"/>
                  </a:lnTo>
                  <a:lnTo>
                    <a:pt x="652" y="258"/>
                  </a:lnTo>
                  <a:lnTo>
                    <a:pt x="682" y="289"/>
                  </a:lnTo>
                  <a:lnTo>
                    <a:pt x="682" y="258"/>
                  </a:lnTo>
                  <a:lnTo>
                    <a:pt x="741" y="273"/>
                  </a:lnTo>
                  <a:lnTo>
                    <a:pt x="741" y="243"/>
                  </a:lnTo>
                  <a:lnTo>
                    <a:pt x="711" y="243"/>
                  </a:lnTo>
                  <a:lnTo>
                    <a:pt x="696" y="213"/>
                  </a:lnTo>
                  <a:lnTo>
                    <a:pt x="741" y="182"/>
                  </a:lnTo>
                  <a:lnTo>
                    <a:pt x="726" y="167"/>
                  </a:lnTo>
                  <a:lnTo>
                    <a:pt x="800" y="91"/>
                  </a:lnTo>
                  <a:lnTo>
                    <a:pt x="919" y="61"/>
                  </a:lnTo>
                  <a:lnTo>
                    <a:pt x="919" y="30"/>
                  </a:lnTo>
                  <a:lnTo>
                    <a:pt x="933" y="0"/>
                  </a:lnTo>
                  <a:lnTo>
                    <a:pt x="978" y="0"/>
                  </a:lnTo>
                  <a:lnTo>
                    <a:pt x="993" y="30"/>
                  </a:lnTo>
                  <a:lnTo>
                    <a:pt x="1022" y="0"/>
                  </a:lnTo>
                  <a:lnTo>
                    <a:pt x="1052" y="0"/>
                  </a:lnTo>
                  <a:lnTo>
                    <a:pt x="1067" y="0"/>
                  </a:lnTo>
                  <a:lnTo>
                    <a:pt x="1096" y="30"/>
                  </a:lnTo>
                  <a:lnTo>
                    <a:pt x="1082" y="61"/>
                  </a:lnTo>
                  <a:lnTo>
                    <a:pt x="1067" y="91"/>
                  </a:lnTo>
                  <a:lnTo>
                    <a:pt x="1096" y="106"/>
                  </a:lnTo>
                  <a:lnTo>
                    <a:pt x="1082" y="137"/>
                  </a:lnTo>
                  <a:lnTo>
                    <a:pt x="1156" y="61"/>
                  </a:lnTo>
                  <a:lnTo>
                    <a:pt x="1185" y="91"/>
                  </a:lnTo>
                  <a:lnTo>
                    <a:pt x="1200" y="46"/>
                  </a:lnTo>
                  <a:lnTo>
                    <a:pt x="1333" y="61"/>
                  </a:lnTo>
                  <a:lnTo>
                    <a:pt x="1452" y="106"/>
                  </a:lnTo>
                  <a:lnTo>
                    <a:pt x="1467" y="76"/>
                  </a:lnTo>
                  <a:lnTo>
                    <a:pt x="1526" y="46"/>
                  </a:lnTo>
                  <a:lnTo>
                    <a:pt x="1600" y="46"/>
                  </a:lnTo>
                  <a:lnTo>
                    <a:pt x="1644" y="61"/>
                  </a:lnTo>
                  <a:lnTo>
                    <a:pt x="1733" y="30"/>
                  </a:lnTo>
                  <a:lnTo>
                    <a:pt x="1837" y="46"/>
                  </a:lnTo>
                  <a:lnTo>
                    <a:pt x="1941" y="106"/>
                  </a:lnTo>
                  <a:lnTo>
                    <a:pt x="2015" y="61"/>
                  </a:lnTo>
                  <a:lnTo>
                    <a:pt x="2030" y="91"/>
                  </a:lnTo>
                  <a:lnTo>
                    <a:pt x="2059" y="76"/>
                  </a:lnTo>
                  <a:lnTo>
                    <a:pt x="2059" y="46"/>
                  </a:lnTo>
                  <a:lnTo>
                    <a:pt x="2133" y="30"/>
                  </a:lnTo>
                  <a:lnTo>
                    <a:pt x="2193" y="61"/>
                  </a:lnTo>
                  <a:lnTo>
                    <a:pt x="2296" y="46"/>
                  </a:lnTo>
                  <a:lnTo>
                    <a:pt x="2326" y="106"/>
                  </a:lnTo>
                  <a:lnTo>
                    <a:pt x="2296" y="106"/>
                  </a:lnTo>
                  <a:lnTo>
                    <a:pt x="2237" y="91"/>
                  </a:lnTo>
                  <a:lnTo>
                    <a:pt x="2237" y="121"/>
                  </a:lnTo>
                  <a:lnTo>
                    <a:pt x="2252" y="137"/>
                  </a:lnTo>
                  <a:lnTo>
                    <a:pt x="2296" y="137"/>
                  </a:lnTo>
                  <a:lnTo>
                    <a:pt x="2311" y="137"/>
                  </a:lnTo>
                  <a:lnTo>
                    <a:pt x="2311" y="182"/>
                  </a:lnTo>
                  <a:lnTo>
                    <a:pt x="2267" y="228"/>
                  </a:lnTo>
                  <a:lnTo>
                    <a:pt x="2237" y="273"/>
                  </a:lnTo>
                  <a:lnTo>
                    <a:pt x="2193" y="258"/>
                  </a:lnTo>
                  <a:lnTo>
                    <a:pt x="2148" y="258"/>
                  </a:lnTo>
                  <a:lnTo>
                    <a:pt x="2133" y="304"/>
                  </a:lnTo>
                  <a:lnTo>
                    <a:pt x="2119" y="273"/>
                  </a:lnTo>
                  <a:lnTo>
                    <a:pt x="2089" y="304"/>
                  </a:lnTo>
                  <a:lnTo>
                    <a:pt x="2104" y="364"/>
                  </a:lnTo>
                  <a:lnTo>
                    <a:pt x="2133" y="364"/>
                  </a:lnTo>
                  <a:lnTo>
                    <a:pt x="2133" y="395"/>
                  </a:lnTo>
                  <a:lnTo>
                    <a:pt x="2148" y="410"/>
                  </a:lnTo>
                  <a:lnTo>
                    <a:pt x="2148" y="456"/>
                  </a:lnTo>
                  <a:lnTo>
                    <a:pt x="2163" y="471"/>
                  </a:lnTo>
                  <a:lnTo>
                    <a:pt x="2148" y="486"/>
                  </a:lnTo>
                  <a:lnTo>
                    <a:pt x="2163" y="531"/>
                  </a:lnTo>
                  <a:lnTo>
                    <a:pt x="2148" y="531"/>
                  </a:lnTo>
                  <a:lnTo>
                    <a:pt x="2133" y="607"/>
                  </a:lnTo>
                  <a:lnTo>
                    <a:pt x="2045" y="456"/>
                  </a:lnTo>
                  <a:lnTo>
                    <a:pt x="2030" y="395"/>
                  </a:lnTo>
                  <a:lnTo>
                    <a:pt x="2045" y="395"/>
                  </a:lnTo>
                  <a:lnTo>
                    <a:pt x="2074" y="289"/>
                  </a:lnTo>
                  <a:lnTo>
                    <a:pt x="2045" y="213"/>
                  </a:lnTo>
                  <a:lnTo>
                    <a:pt x="2015" y="228"/>
                  </a:lnTo>
                  <a:lnTo>
                    <a:pt x="2030" y="243"/>
                  </a:lnTo>
                  <a:lnTo>
                    <a:pt x="2030" y="289"/>
                  </a:lnTo>
                  <a:lnTo>
                    <a:pt x="2000" y="289"/>
                  </a:lnTo>
                  <a:lnTo>
                    <a:pt x="2000" y="243"/>
                  </a:lnTo>
                  <a:lnTo>
                    <a:pt x="1956" y="304"/>
                  </a:lnTo>
                  <a:lnTo>
                    <a:pt x="1956" y="380"/>
                  </a:lnTo>
                  <a:lnTo>
                    <a:pt x="1926" y="395"/>
                  </a:lnTo>
                  <a:lnTo>
                    <a:pt x="1882" y="380"/>
                  </a:lnTo>
                  <a:lnTo>
                    <a:pt x="1882" y="395"/>
                  </a:lnTo>
                  <a:lnTo>
                    <a:pt x="1793" y="425"/>
                  </a:lnTo>
                  <a:lnTo>
                    <a:pt x="1763" y="547"/>
                  </a:lnTo>
                  <a:lnTo>
                    <a:pt x="1748" y="577"/>
                  </a:lnTo>
                  <a:lnTo>
                    <a:pt x="1793" y="592"/>
                  </a:lnTo>
                  <a:lnTo>
                    <a:pt x="1807" y="623"/>
                  </a:lnTo>
                  <a:lnTo>
                    <a:pt x="1837" y="577"/>
                  </a:lnTo>
                  <a:lnTo>
                    <a:pt x="1867" y="592"/>
                  </a:lnTo>
                  <a:lnTo>
                    <a:pt x="1882" y="607"/>
                  </a:lnTo>
                  <a:lnTo>
                    <a:pt x="1896" y="683"/>
                  </a:lnTo>
                  <a:lnTo>
                    <a:pt x="1911" y="744"/>
                  </a:lnTo>
                  <a:lnTo>
                    <a:pt x="1882" y="896"/>
                  </a:lnTo>
                  <a:lnTo>
                    <a:pt x="1837" y="926"/>
                  </a:lnTo>
                  <a:lnTo>
                    <a:pt x="1807" y="866"/>
                  </a:lnTo>
                  <a:lnTo>
                    <a:pt x="1837" y="850"/>
                  </a:lnTo>
                  <a:lnTo>
                    <a:pt x="1837" y="774"/>
                  </a:lnTo>
                  <a:lnTo>
                    <a:pt x="1807" y="774"/>
                  </a:lnTo>
                  <a:lnTo>
                    <a:pt x="1793" y="790"/>
                  </a:lnTo>
                  <a:lnTo>
                    <a:pt x="1778" y="790"/>
                  </a:lnTo>
                  <a:lnTo>
                    <a:pt x="1719" y="744"/>
                  </a:lnTo>
                  <a:lnTo>
                    <a:pt x="1719" y="759"/>
                  </a:lnTo>
                  <a:lnTo>
                    <a:pt x="1689" y="729"/>
                  </a:lnTo>
                  <a:lnTo>
                    <a:pt x="1644" y="683"/>
                  </a:lnTo>
                  <a:lnTo>
                    <a:pt x="1600" y="653"/>
                  </a:lnTo>
                  <a:lnTo>
                    <a:pt x="1570" y="653"/>
                  </a:lnTo>
                  <a:lnTo>
                    <a:pt x="1556" y="699"/>
                  </a:lnTo>
                  <a:lnTo>
                    <a:pt x="1570" y="699"/>
                  </a:lnTo>
                  <a:lnTo>
                    <a:pt x="1570" y="729"/>
                  </a:lnTo>
                  <a:lnTo>
                    <a:pt x="1556" y="774"/>
                  </a:lnTo>
                  <a:lnTo>
                    <a:pt x="1541" y="790"/>
                  </a:lnTo>
                  <a:lnTo>
                    <a:pt x="1526" y="790"/>
                  </a:lnTo>
                  <a:lnTo>
                    <a:pt x="1482" y="790"/>
                  </a:lnTo>
                  <a:lnTo>
                    <a:pt x="1467" y="805"/>
                  </a:lnTo>
                  <a:lnTo>
                    <a:pt x="1437" y="805"/>
                  </a:lnTo>
                  <a:lnTo>
                    <a:pt x="1422" y="820"/>
                  </a:lnTo>
                  <a:lnTo>
                    <a:pt x="1348" y="790"/>
                  </a:lnTo>
                  <a:lnTo>
                    <a:pt x="1304" y="805"/>
                  </a:lnTo>
                  <a:lnTo>
                    <a:pt x="1289" y="790"/>
                  </a:lnTo>
                  <a:lnTo>
                    <a:pt x="1230" y="759"/>
                  </a:lnTo>
                  <a:lnTo>
                    <a:pt x="1215" y="805"/>
                  </a:lnTo>
                  <a:lnTo>
                    <a:pt x="1215" y="835"/>
                  </a:lnTo>
                  <a:lnTo>
                    <a:pt x="1170" y="835"/>
                  </a:lnTo>
                  <a:lnTo>
                    <a:pt x="1126" y="835"/>
                  </a:lnTo>
                  <a:lnTo>
                    <a:pt x="1082" y="88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45" name="Freeform 626"/>
            <p:cNvSpPr>
              <a:spLocks/>
            </p:cNvSpPr>
            <p:nvPr/>
          </p:nvSpPr>
          <p:spPr bwMode="auto">
            <a:xfrm>
              <a:off x="7180" y="976"/>
              <a:ext cx="1007" cy="471"/>
            </a:xfrm>
            <a:custGeom>
              <a:avLst/>
              <a:gdLst>
                <a:gd name="T0" fmla="*/ 34 w 2342"/>
                <a:gd name="T1" fmla="*/ 20 h 1246"/>
                <a:gd name="T2" fmla="*/ 31 w 2342"/>
                <a:gd name="T3" fmla="*/ 23 h 1246"/>
                <a:gd name="T4" fmla="*/ 30 w 2342"/>
                <a:gd name="T5" fmla="*/ 24 h 1246"/>
                <a:gd name="T6" fmla="*/ 26 w 2342"/>
                <a:gd name="T7" fmla="*/ 25 h 1246"/>
                <a:gd name="T8" fmla="*/ 21 w 2342"/>
                <a:gd name="T9" fmla="*/ 25 h 1246"/>
                <a:gd name="T10" fmla="*/ 19 w 2342"/>
                <a:gd name="T11" fmla="*/ 23 h 1246"/>
                <a:gd name="T12" fmla="*/ 18 w 2342"/>
                <a:gd name="T13" fmla="*/ 22 h 1246"/>
                <a:gd name="T14" fmla="*/ 17 w 2342"/>
                <a:gd name="T15" fmla="*/ 20 h 1246"/>
                <a:gd name="T16" fmla="*/ 17 w 2342"/>
                <a:gd name="T17" fmla="*/ 25 h 1246"/>
                <a:gd name="T18" fmla="*/ 14 w 2342"/>
                <a:gd name="T19" fmla="*/ 24 h 1246"/>
                <a:gd name="T20" fmla="*/ 11 w 2342"/>
                <a:gd name="T21" fmla="*/ 23 h 1246"/>
                <a:gd name="T22" fmla="*/ 9 w 2342"/>
                <a:gd name="T23" fmla="*/ 22 h 1246"/>
                <a:gd name="T24" fmla="*/ 5 w 2342"/>
                <a:gd name="T25" fmla="*/ 22 h 1246"/>
                <a:gd name="T26" fmla="*/ 1 w 2342"/>
                <a:gd name="T27" fmla="*/ 20 h 1246"/>
                <a:gd name="T28" fmla="*/ 0 w 2342"/>
                <a:gd name="T29" fmla="*/ 16 h 1246"/>
                <a:gd name="T30" fmla="*/ 2 w 2342"/>
                <a:gd name="T31" fmla="*/ 15 h 1246"/>
                <a:gd name="T32" fmla="*/ 4 w 2342"/>
                <a:gd name="T33" fmla="*/ 12 h 1246"/>
                <a:gd name="T34" fmla="*/ 3 w 2342"/>
                <a:gd name="T35" fmla="*/ 9 h 1246"/>
                <a:gd name="T36" fmla="*/ 8 w 2342"/>
                <a:gd name="T37" fmla="*/ 11 h 1246"/>
                <a:gd name="T38" fmla="*/ 6 w 2342"/>
                <a:gd name="T39" fmla="*/ 12 h 1246"/>
                <a:gd name="T40" fmla="*/ 9 w 2342"/>
                <a:gd name="T41" fmla="*/ 11 h 1246"/>
                <a:gd name="T42" fmla="*/ 11 w 2342"/>
                <a:gd name="T43" fmla="*/ 9 h 1246"/>
                <a:gd name="T44" fmla="*/ 14 w 2342"/>
                <a:gd name="T45" fmla="*/ 9 h 1246"/>
                <a:gd name="T46" fmla="*/ 17 w 2342"/>
                <a:gd name="T47" fmla="*/ 8 h 1246"/>
                <a:gd name="T48" fmla="*/ 20 w 2342"/>
                <a:gd name="T49" fmla="*/ 5 h 1246"/>
                <a:gd name="T50" fmla="*/ 23 w 2342"/>
                <a:gd name="T51" fmla="*/ 9 h 1246"/>
                <a:gd name="T52" fmla="*/ 25 w 2342"/>
                <a:gd name="T53" fmla="*/ 8 h 1246"/>
                <a:gd name="T54" fmla="*/ 22 w 2342"/>
                <a:gd name="T55" fmla="*/ 6 h 1246"/>
                <a:gd name="T56" fmla="*/ 25 w 2342"/>
                <a:gd name="T57" fmla="*/ 5 h 1246"/>
                <a:gd name="T58" fmla="*/ 28 w 2342"/>
                <a:gd name="T59" fmla="*/ 2 h 1246"/>
                <a:gd name="T60" fmla="*/ 34 w 2342"/>
                <a:gd name="T61" fmla="*/ 1 h 1246"/>
                <a:gd name="T62" fmla="*/ 37 w 2342"/>
                <a:gd name="T63" fmla="*/ 1 h 1246"/>
                <a:gd name="T64" fmla="*/ 41 w 2342"/>
                <a:gd name="T65" fmla="*/ 2 h 1246"/>
                <a:gd name="T66" fmla="*/ 52 w 2342"/>
                <a:gd name="T67" fmla="*/ 1 h 1246"/>
                <a:gd name="T68" fmla="*/ 67 w 2342"/>
                <a:gd name="T69" fmla="*/ 2 h 1246"/>
                <a:gd name="T70" fmla="*/ 74 w 2342"/>
                <a:gd name="T71" fmla="*/ 1 h 1246"/>
                <a:gd name="T72" fmla="*/ 77 w 2342"/>
                <a:gd name="T73" fmla="*/ 2 h 1246"/>
                <a:gd name="T74" fmla="*/ 80 w 2342"/>
                <a:gd name="T75" fmla="*/ 4 h 1246"/>
                <a:gd name="T76" fmla="*/ 74 w 2342"/>
                <a:gd name="T77" fmla="*/ 6 h 1246"/>
                <a:gd name="T78" fmla="*/ 74 w 2342"/>
                <a:gd name="T79" fmla="*/ 8 h 1246"/>
                <a:gd name="T80" fmla="*/ 74 w 2342"/>
                <a:gd name="T81" fmla="*/ 11 h 1246"/>
                <a:gd name="T82" fmla="*/ 71 w 2342"/>
                <a:gd name="T83" fmla="*/ 8 h 1246"/>
                <a:gd name="T84" fmla="*/ 70 w 2342"/>
                <a:gd name="T85" fmla="*/ 6 h 1246"/>
                <a:gd name="T86" fmla="*/ 66 w 2342"/>
                <a:gd name="T87" fmla="*/ 8 h 1246"/>
                <a:gd name="T88" fmla="*/ 60 w 2342"/>
                <a:gd name="T89" fmla="*/ 12 h 1246"/>
                <a:gd name="T90" fmla="*/ 64 w 2342"/>
                <a:gd name="T91" fmla="*/ 12 h 1246"/>
                <a:gd name="T92" fmla="*/ 62 w 2342"/>
                <a:gd name="T93" fmla="*/ 18 h 1246"/>
                <a:gd name="T94" fmla="*/ 61 w 2342"/>
                <a:gd name="T95" fmla="*/ 16 h 1246"/>
                <a:gd name="T96" fmla="*/ 55 w 2342"/>
                <a:gd name="T97" fmla="*/ 14 h 1246"/>
                <a:gd name="T98" fmla="*/ 53 w 2342"/>
                <a:gd name="T99" fmla="*/ 16 h 1246"/>
                <a:gd name="T100" fmla="*/ 49 w 2342"/>
                <a:gd name="T101" fmla="*/ 17 h 1246"/>
                <a:gd name="T102" fmla="*/ 42 w 2342"/>
                <a:gd name="T103" fmla="*/ 16 h 1246"/>
                <a:gd name="T104" fmla="*/ 37 w 2342"/>
                <a:gd name="T105" fmla="*/ 18 h 12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1246">
                  <a:moveTo>
                    <a:pt x="1088" y="891"/>
                  </a:moveTo>
                  <a:lnTo>
                    <a:pt x="1074" y="953"/>
                  </a:lnTo>
                  <a:lnTo>
                    <a:pt x="1014" y="953"/>
                  </a:lnTo>
                  <a:lnTo>
                    <a:pt x="1029" y="984"/>
                  </a:lnTo>
                  <a:lnTo>
                    <a:pt x="999" y="999"/>
                  </a:lnTo>
                  <a:lnTo>
                    <a:pt x="1014" y="1030"/>
                  </a:lnTo>
                  <a:lnTo>
                    <a:pt x="999" y="1091"/>
                  </a:lnTo>
                  <a:lnTo>
                    <a:pt x="954" y="1122"/>
                  </a:lnTo>
                  <a:lnTo>
                    <a:pt x="939" y="1107"/>
                  </a:lnTo>
                  <a:lnTo>
                    <a:pt x="910" y="1137"/>
                  </a:lnTo>
                  <a:lnTo>
                    <a:pt x="924" y="1153"/>
                  </a:lnTo>
                  <a:lnTo>
                    <a:pt x="939" y="1184"/>
                  </a:lnTo>
                  <a:lnTo>
                    <a:pt x="910" y="1184"/>
                  </a:lnTo>
                  <a:lnTo>
                    <a:pt x="895" y="1199"/>
                  </a:lnTo>
                  <a:lnTo>
                    <a:pt x="880" y="1184"/>
                  </a:lnTo>
                  <a:lnTo>
                    <a:pt x="865" y="1168"/>
                  </a:lnTo>
                  <a:lnTo>
                    <a:pt x="850" y="1184"/>
                  </a:lnTo>
                  <a:lnTo>
                    <a:pt x="820" y="1199"/>
                  </a:lnTo>
                  <a:lnTo>
                    <a:pt x="805" y="1199"/>
                  </a:lnTo>
                  <a:lnTo>
                    <a:pt x="775" y="1199"/>
                  </a:lnTo>
                  <a:lnTo>
                    <a:pt x="760" y="1230"/>
                  </a:lnTo>
                  <a:lnTo>
                    <a:pt x="746" y="1245"/>
                  </a:lnTo>
                  <a:lnTo>
                    <a:pt x="716" y="1245"/>
                  </a:lnTo>
                  <a:lnTo>
                    <a:pt x="716" y="1230"/>
                  </a:lnTo>
                  <a:lnTo>
                    <a:pt x="626" y="1199"/>
                  </a:lnTo>
                  <a:lnTo>
                    <a:pt x="611" y="1199"/>
                  </a:lnTo>
                  <a:lnTo>
                    <a:pt x="596" y="1214"/>
                  </a:lnTo>
                  <a:lnTo>
                    <a:pt x="567" y="1153"/>
                  </a:lnTo>
                  <a:lnTo>
                    <a:pt x="582" y="1153"/>
                  </a:lnTo>
                  <a:lnTo>
                    <a:pt x="567" y="1122"/>
                  </a:lnTo>
                  <a:lnTo>
                    <a:pt x="552" y="1137"/>
                  </a:lnTo>
                  <a:lnTo>
                    <a:pt x="552" y="1107"/>
                  </a:lnTo>
                  <a:lnTo>
                    <a:pt x="522" y="1076"/>
                  </a:lnTo>
                  <a:lnTo>
                    <a:pt x="507" y="1061"/>
                  </a:lnTo>
                  <a:lnTo>
                    <a:pt x="522" y="1061"/>
                  </a:lnTo>
                  <a:lnTo>
                    <a:pt x="522" y="1030"/>
                  </a:lnTo>
                  <a:lnTo>
                    <a:pt x="537" y="1030"/>
                  </a:lnTo>
                  <a:lnTo>
                    <a:pt x="537" y="999"/>
                  </a:lnTo>
                  <a:lnTo>
                    <a:pt x="507" y="999"/>
                  </a:lnTo>
                  <a:lnTo>
                    <a:pt x="492" y="999"/>
                  </a:lnTo>
                  <a:lnTo>
                    <a:pt x="447" y="1030"/>
                  </a:lnTo>
                  <a:lnTo>
                    <a:pt x="447" y="1061"/>
                  </a:lnTo>
                  <a:lnTo>
                    <a:pt x="492" y="1122"/>
                  </a:lnTo>
                  <a:lnTo>
                    <a:pt x="507" y="1153"/>
                  </a:lnTo>
                  <a:lnTo>
                    <a:pt x="507" y="1214"/>
                  </a:lnTo>
                  <a:lnTo>
                    <a:pt x="492" y="1184"/>
                  </a:lnTo>
                  <a:lnTo>
                    <a:pt x="447" y="1199"/>
                  </a:lnTo>
                  <a:lnTo>
                    <a:pt x="432" y="1184"/>
                  </a:lnTo>
                  <a:lnTo>
                    <a:pt x="432" y="1168"/>
                  </a:lnTo>
                  <a:lnTo>
                    <a:pt x="418" y="1168"/>
                  </a:lnTo>
                  <a:lnTo>
                    <a:pt x="418" y="1153"/>
                  </a:lnTo>
                  <a:lnTo>
                    <a:pt x="403" y="1137"/>
                  </a:lnTo>
                  <a:lnTo>
                    <a:pt x="373" y="1137"/>
                  </a:lnTo>
                  <a:lnTo>
                    <a:pt x="358" y="1107"/>
                  </a:lnTo>
                  <a:lnTo>
                    <a:pt x="328" y="1107"/>
                  </a:lnTo>
                  <a:lnTo>
                    <a:pt x="283" y="1061"/>
                  </a:lnTo>
                  <a:lnTo>
                    <a:pt x="298" y="1030"/>
                  </a:lnTo>
                  <a:lnTo>
                    <a:pt x="268" y="1030"/>
                  </a:lnTo>
                  <a:lnTo>
                    <a:pt x="239" y="1045"/>
                  </a:lnTo>
                  <a:lnTo>
                    <a:pt x="268" y="1061"/>
                  </a:lnTo>
                  <a:lnTo>
                    <a:pt x="224" y="1076"/>
                  </a:lnTo>
                  <a:lnTo>
                    <a:pt x="209" y="1045"/>
                  </a:lnTo>
                  <a:lnTo>
                    <a:pt x="164" y="1045"/>
                  </a:lnTo>
                  <a:lnTo>
                    <a:pt x="164" y="1061"/>
                  </a:lnTo>
                  <a:lnTo>
                    <a:pt x="134" y="1061"/>
                  </a:lnTo>
                  <a:lnTo>
                    <a:pt x="134" y="1030"/>
                  </a:lnTo>
                  <a:lnTo>
                    <a:pt x="104" y="999"/>
                  </a:lnTo>
                  <a:lnTo>
                    <a:pt x="89" y="1014"/>
                  </a:lnTo>
                  <a:lnTo>
                    <a:pt x="45" y="1014"/>
                  </a:lnTo>
                  <a:lnTo>
                    <a:pt x="30" y="999"/>
                  </a:lnTo>
                  <a:lnTo>
                    <a:pt x="45" y="999"/>
                  </a:lnTo>
                  <a:lnTo>
                    <a:pt x="60" y="938"/>
                  </a:lnTo>
                  <a:lnTo>
                    <a:pt x="45" y="907"/>
                  </a:lnTo>
                  <a:lnTo>
                    <a:pt x="45" y="876"/>
                  </a:lnTo>
                  <a:lnTo>
                    <a:pt x="0" y="799"/>
                  </a:lnTo>
                  <a:lnTo>
                    <a:pt x="15" y="769"/>
                  </a:lnTo>
                  <a:lnTo>
                    <a:pt x="30" y="784"/>
                  </a:lnTo>
                  <a:lnTo>
                    <a:pt x="45" y="769"/>
                  </a:lnTo>
                  <a:lnTo>
                    <a:pt x="30" y="738"/>
                  </a:lnTo>
                  <a:lnTo>
                    <a:pt x="60" y="722"/>
                  </a:lnTo>
                  <a:lnTo>
                    <a:pt x="89" y="738"/>
                  </a:lnTo>
                  <a:lnTo>
                    <a:pt x="119" y="707"/>
                  </a:lnTo>
                  <a:lnTo>
                    <a:pt x="104" y="692"/>
                  </a:lnTo>
                  <a:lnTo>
                    <a:pt x="134" y="630"/>
                  </a:lnTo>
                  <a:lnTo>
                    <a:pt x="119" y="599"/>
                  </a:lnTo>
                  <a:lnTo>
                    <a:pt x="104" y="553"/>
                  </a:lnTo>
                  <a:lnTo>
                    <a:pt x="119" y="538"/>
                  </a:lnTo>
                  <a:lnTo>
                    <a:pt x="104" y="492"/>
                  </a:lnTo>
                  <a:lnTo>
                    <a:pt x="89" y="476"/>
                  </a:lnTo>
                  <a:lnTo>
                    <a:pt x="89" y="446"/>
                  </a:lnTo>
                  <a:lnTo>
                    <a:pt x="89" y="430"/>
                  </a:lnTo>
                  <a:lnTo>
                    <a:pt x="164" y="446"/>
                  </a:lnTo>
                  <a:lnTo>
                    <a:pt x="253" y="461"/>
                  </a:lnTo>
                  <a:lnTo>
                    <a:pt x="253" y="492"/>
                  </a:lnTo>
                  <a:lnTo>
                    <a:pt x="239" y="523"/>
                  </a:lnTo>
                  <a:lnTo>
                    <a:pt x="194" y="523"/>
                  </a:lnTo>
                  <a:lnTo>
                    <a:pt x="134" y="492"/>
                  </a:lnTo>
                  <a:lnTo>
                    <a:pt x="149" y="523"/>
                  </a:lnTo>
                  <a:lnTo>
                    <a:pt x="164" y="538"/>
                  </a:lnTo>
                  <a:lnTo>
                    <a:pt x="179" y="584"/>
                  </a:lnTo>
                  <a:lnTo>
                    <a:pt x="209" y="584"/>
                  </a:lnTo>
                  <a:lnTo>
                    <a:pt x="209" y="553"/>
                  </a:lnTo>
                  <a:lnTo>
                    <a:pt x="239" y="569"/>
                  </a:lnTo>
                  <a:lnTo>
                    <a:pt x="239" y="538"/>
                  </a:lnTo>
                  <a:lnTo>
                    <a:pt x="268" y="507"/>
                  </a:lnTo>
                  <a:lnTo>
                    <a:pt x="298" y="507"/>
                  </a:lnTo>
                  <a:lnTo>
                    <a:pt x="283" y="476"/>
                  </a:lnTo>
                  <a:lnTo>
                    <a:pt x="283" y="446"/>
                  </a:lnTo>
                  <a:lnTo>
                    <a:pt x="313" y="446"/>
                  </a:lnTo>
                  <a:lnTo>
                    <a:pt x="313" y="461"/>
                  </a:lnTo>
                  <a:lnTo>
                    <a:pt x="328" y="476"/>
                  </a:lnTo>
                  <a:lnTo>
                    <a:pt x="358" y="476"/>
                  </a:lnTo>
                  <a:lnTo>
                    <a:pt x="343" y="446"/>
                  </a:lnTo>
                  <a:lnTo>
                    <a:pt x="418" y="415"/>
                  </a:lnTo>
                  <a:lnTo>
                    <a:pt x="403" y="461"/>
                  </a:lnTo>
                  <a:lnTo>
                    <a:pt x="403" y="476"/>
                  </a:lnTo>
                  <a:lnTo>
                    <a:pt x="432" y="430"/>
                  </a:lnTo>
                  <a:lnTo>
                    <a:pt x="492" y="415"/>
                  </a:lnTo>
                  <a:lnTo>
                    <a:pt x="507" y="415"/>
                  </a:lnTo>
                  <a:lnTo>
                    <a:pt x="492" y="384"/>
                  </a:lnTo>
                  <a:lnTo>
                    <a:pt x="596" y="384"/>
                  </a:lnTo>
                  <a:lnTo>
                    <a:pt x="596" y="400"/>
                  </a:lnTo>
                  <a:lnTo>
                    <a:pt x="567" y="323"/>
                  </a:lnTo>
                  <a:lnTo>
                    <a:pt x="582" y="307"/>
                  </a:lnTo>
                  <a:lnTo>
                    <a:pt x="582" y="261"/>
                  </a:lnTo>
                  <a:lnTo>
                    <a:pt x="611" y="261"/>
                  </a:lnTo>
                  <a:lnTo>
                    <a:pt x="626" y="307"/>
                  </a:lnTo>
                  <a:lnTo>
                    <a:pt x="671" y="384"/>
                  </a:lnTo>
                  <a:lnTo>
                    <a:pt x="686" y="415"/>
                  </a:lnTo>
                  <a:lnTo>
                    <a:pt x="671" y="446"/>
                  </a:lnTo>
                  <a:lnTo>
                    <a:pt x="641" y="461"/>
                  </a:lnTo>
                  <a:lnTo>
                    <a:pt x="686" y="476"/>
                  </a:lnTo>
                  <a:lnTo>
                    <a:pt x="701" y="415"/>
                  </a:lnTo>
                  <a:lnTo>
                    <a:pt x="701" y="384"/>
                  </a:lnTo>
                  <a:lnTo>
                    <a:pt x="716" y="384"/>
                  </a:lnTo>
                  <a:lnTo>
                    <a:pt x="760" y="415"/>
                  </a:lnTo>
                  <a:lnTo>
                    <a:pt x="716" y="369"/>
                  </a:lnTo>
                  <a:lnTo>
                    <a:pt x="686" y="369"/>
                  </a:lnTo>
                  <a:lnTo>
                    <a:pt x="671" y="323"/>
                  </a:lnTo>
                  <a:lnTo>
                    <a:pt x="641" y="307"/>
                  </a:lnTo>
                  <a:lnTo>
                    <a:pt x="656" y="261"/>
                  </a:lnTo>
                  <a:lnTo>
                    <a:pt x="686" y="292"/>
                  </a:lnTo>
                  <a:lnTo>
                    <a:pt x="686" y="261"/>
                  </a:lnTo>
                  <a:lnTo>
                    <a:pt x="746" y="277"/>
                  </a:lnTo>
                  <a:lnTo>
                    <a:pt x="746" y="246"/>
                  </a:lnTo>
                  <a:lnTo>
                    <a:pt x="716" y="246"/>
                  </a:lnTo>
                  <a:lnTo>
                    <a:pt x="701" y="215"/>
                  </a:lnTo>
                  <a:lnTo>
                    <a:pt x="746" y="184"/>
                  </a:lnTo>
                  <a:lnTo>
                    <a:pt x="731" y="169"/>
                  </a:lnTo>
                  <a:lnTo>
                    <a:pt x="805" y="92"/>
                  </a:lnTo>
                  <a:lnTo>
                    <a:pt x="924" y="61"/>
                  </a:lnTo>
                  <a:lnTo>
                    <a:pt x="924" y="31"/>
                  </a:lnTo>
                  <a:lnTo>
                    <a:pt x="939" y="0"/>
                  </a:lnTo>
                  <a:lnTo>
                    <a:pt x="984" y="0"/>
                  </a:lnTo>
                  <a:lnTo>
                    <a:pt x="999" y="31"/>
                  </a:lnTo>
                  <a:lnTo>
                    <a:pt x="1029" y="0"/>
                  </a:lnTo>
                  <a:lnTo>
                    <a:pt x="1059" y="0"/>
                  </a:lnTo>
                  <a:lnTo>
                    <a:pt x="1074" y="0"/>
                  </a:lnTo>
                  <a:lnTo>
                    <a:pt x="1103" y="31"/>
                  </a:lnTo>
                  <a:lnTo>
                    <a:pt x="1088" y="61"/>
                  </a:lnTo>
                  <a:lnTo>
                    <a:pt x="1074" y="92"/>
                  </a:lnTo>
                  <a:lnTo>
                    <a:pt x="1103" y="108"/>
                  </a:lnTo>
                  <a:lnTo>
                    <a:pt x="1088" y="138"/>
                  </a:lnTo>
                  <a:lnTo>
                    <a:pt x="1163" y="61"/>
                  </a:lnTo>
                  <a:lnTo>
                    <a:pt x="1193" y="92"/>
                  </a:lnTo>
                  <a:lnTo>
                    <a:pt x="1208" y="46"/>
                  </a:lnTo>
                  <a:lnTo>
                    <a:pt x="1342" y="61"/>
                  </a:lnTo>
                  <a:lnTo>
                    <a:pt x="1461" y="108"/>
                  </a:lnTo>
                  <a:lnTo>
                    <a:pt x="1476" y="77"/>
                  </a:lnTo>
                  <a:lnTo>
                    <a:pt x="1536" y="46"/>
                  </a:lnTo>
                  <a:lnTo>
                    <a:pt x="1610" y="46"/>
                  </a:lnTo>
                  <a:lnTo>
                    <a:pt x="1655" y="61"/>
                  </a:lnTo>
                  <a:lnTo>
                    <a:pt x="1745" y="31"/>
                  </a:lnTo>
                  <a:lnTo>
                    <a:pt x="1849" y="46"/>
                  </a:lnTo>
                  <a:lnTo>
                    <a:pt x="1953" y="108"/>
                  </a:lnTo>
                  <a:lnTo>
                    <a:pt x="2028" y="61"/>
                  </a:lnTo>
                  <a:lnTo>
                    <a:pt x="2043" y="92"/>
                  </a:lnTo>
                  <a:lnTo>
                    <a:pt x="2073" y="77"/>
                  </a:lnTo>
                  <a:lnTo>
                    <a:pt x="2073" y="46"/>
                  </a:lnTo>
                  <a:lnTo>
                    <a:pt x="2147" y="31"/>
                  </a:lnTo>
                  <a:lnTo>
                    <a:pt x="2207" y="61"/>
                  </a:lnTo>
                  <a:lnTo>
                    <a:pt x="2311" y="46"/>
                  </a:lnTo>
                  <a:lnTo>
                    <a:pt x="2341" y="108"/>
                  </a:lnTo>
                  <a:lnTo>
                    <a:pt x="2311" y="108"/>
                  </a:lnTo>
                  <a:lnTo>
                    <a:pt x="2252" y="92"/>
                  </a:lnTo>
                  <a:lnTo>
                    <a:pt x="2252" y="123"/>
                  </a:lnTo>
                  <a:lnTo>
                    <a:pt x="2266" y="138"/>
                  </a:lnTo>
                  <a:lnTo>
                    <a:pt x="2311" y="138"/>
                  </a:lnTo>
                  <a:lnTo>
                    <a:pt x="2326" y="138"/>
                  </a:lnTo>
                  <a:lnTo>
                    <a:pt x="2326" y="184"/>
                  </a:lnTo>
                  <a:lnTo>
                    <a:pt x="2281" y="231"/>
                  </a:lnTo>
                  <a:lnTo>
                    <a:pt x="2252" y="277"/>
                  </a:lnTo>
                  <a:lnTo>
                    <a:pt x="2207" y="261"/>
                  </a:lnTo>
                  <a:lnTo>
                    <a:pt x="2162" y="261"/>
                  </a:lnTo>
                  <a:lnTo>
                    <a:pt x="2147" y="307"/>
                  </a:lnTo>
                  <a:lnTo>
                    <a:pt x="2132" y="277"/>
                  </a:lnTo>
                  <a:lnTo>
                    <a:pt x="2102" y="307"/>
                  </a:lnTo>
                  <a:lnTo>
                    <a:pt x="2117" y="369"/>
                  </a:lnTo>
                  <a:lnTo>
                    <a:pt x="2147" y="369"/>
                  </a:lnTo>
                  <a:lnTo>
                    <a:pt x="2147" y="400"/>
                  </a:lnTo>
                  <a:lnTo>
                    <a:pt x="2162" y="415"/>
                  </a:lnTo>
                  <a:lnTo>
                    <a:pt x="2162" y="461"/>
                  </a:lnTo>
                  <a:lnTo>
                    <a:pt x="2177" y="476"/>
                  </a:lnTo>
                  <a:lnTo>
                    <a:pt x="2162" y="492"/>
                  </a:lnTo>
                  <a:lnTo>
                    <a:pt x="2177" y="538"/>
                  </a:lnTo>
                  <a:lnTo>
                    <a:pt x="2162" y="538"/>
                  </a:lnTo>
                  <a:lnTo>
                    <a:pt x="2147" y="615"/>
                  </a:lnTo>
                  <a:lnTo>
                    <a:pt x="2058" y="461"/>
                  </a:lnTo>
                  <a:lnTo>
                    <a:pt x="2043" y="400"/>
                  </a:lnTo>
                  <a:lnTo>
                    <a:pt x="2058" y="400"/>
                  </a:lnTo>
                  <a:lnTo>
                    <a:pt x="2088" y="292"/>
                  </a:lnTo>
                  <a:lnTo>
                    <a:pt x="2058" y="215"/>
                  </a:lnTo>
                  <a:lnTo>
                    <a:pt x="2028" y="231"/>
                  </a:lnTo>
                  <a:lnTo>
                    <a:pt x="2043" y="246"/>
                  </a:lnTo>
                  <a:lnTo>
                    <a:pt x="2043" y="292"/>
                  </a:lnTo>
                  <a:lnTo>
                    <a:pt x="2013" y="292"/>
                  </a:lnTo>
                  <a:lnTo>
                    <a:pt x="2013" y="246"/>
                  </a:lnTo>
                  <a:lnTo>
                    <a:pt x="1968" y="307"/>
                  </a:lnTo>
                  <a:lnTo>
                    <a:pt x="1968" y="384"/>
                  </a:lnTo>
                  <a:lnTo>
                    <a:pt x="1938" y="400"/>
                  </a:lnTo>
                  <a:lnTo>
                    <a:pt x="1894" y="384"/>
                  </a:lnTo>
                  <a:lnTo>
                    <a:pt x="1894" y="400"/>
                  </a:lnTo>
                  <a:lnTo>
                    <a:pt x="1804" y="430"/>
                  </a:lnTo>
                  <a:lnTo>
                    <a:pt x="1774" y="553"/>
                  </a:lnTo>
                  <a:lnTo>
                    <a:pt x="1759" y="584"/>
                  </a:lnTo>
                  <a:lnTo>
                    <a:pt x="1804" y="599"/>
                  </a:lnTo>
                  <a:lnTo>
                    <a:pt x="1819" y="630"/>
                  </a:lnTo>
                  <a:lnTo>
                    <a:pt x="1849" y="584"/>
                  </a:lnTo>
                  <a:lnTo>
                    <a:pt x="1879" y="599"/>
                  </a:lnTo>
                  <a:lnTo>
                    <a:pt x="1894" y="615"/>
                  </a:lnTo>
                  <a:lnTo>
                    <a:pt x="1909" y="692"/>
                  </a:lnTo>
                  <a:lnTo>
                    <a:pt x="1923" y="753"/>
                  </a:lnTo>
                  <a:lnTo>
                    <a:pt x="1894" y="907"/>
                  </a:lnTo>
                  <a:lnTo>
                    <a:pt x="1849" y="938"/>
                  </a:lnTo>
                  <a:lnTo>
                    <a:pt x="1819" y="876"/>
                  </a:lnTo>
                  <a:lnTo>
                    <a:pt x="1849" y="861"/>
                  </a:lnTo>
                  <a:lnTo>
                    <a:pt x="1849" y="784"/>
                  </a:lnTo>
                  <a:lnTo>
                    <a:pt x="1819" y="784"/>
                  </a:lnTo>
                  <a:lnTo>
                    <a:pt x="1804" y="799"/>
                  </a:lnTo>
                  <a:lnTo>
                    <a:pt x="1789" y="799"/>
                  </a:lnTo>
                  <a:lnTo>
                    <a:pt x="1730" y="753"/>
                  </a:lnTo>
                  <a:lnTo>
                    <a:pt x="1730" y="769"/>
                  </a:lnTo>
                  <a:lnTo>
                    <a:pt x="1700" y="738"/>
                  </a:lnTo>
                  <a:lnTo>
                    <a:pt x="1655" y="692"/>
                  </a:lnTo>
                  <a:lnTo>
                    <a:pt x="1610" y="661"/>
                  </a:lnTo>
                  <a:lnTo>
                    <a:pt x="1581" y="661"/>
                  </a:lnTo>
                  <a:lnTo>
                    <a:pt x="1566" y="707"/>
                  </a:lnTo>
                  <a:lnTo>
                    <a:pt x="1581" y="707"/>
                  </a:lnTo>
                  <a:lnTo>
                    <a:pt x="1581" y="738"/>
                  </a:lnTo>
                  <a:lnTo>
                    <a:pt x="1566" y="784"/>
                  </a:lnTo>
                  <a:lnTo>
                    <a:pt x="1551" y="799"/>
                  </a:lnTo>
                  <a:lnTo>
                    <a:pt x="1536" y="799"/>
                  </a:lnTo>
                  <a:lnTo>
                    <a:pt x="1491" y="799"/>
                  </a:lnTo>
                  <a:lnTo>
                    <a:pt x="1476" y="815"/>
                  </a:lnTo>
                  <a:lnTo>
                    <a:pt x="1446" y="815"/>
                  </a:lnTo>
                  <a:lnTo>
                    <a:pt x="1431" y="830"/>
                  </a:lnTo>
                  <a:lnTo>
                    <a:pt x="1357" y="799"/>
                  </a:lnTo>
                  <a:lnTo>
                    <a:pt x="1312" y="815"/>
                  </a:lnTo>
                  <a:lnTo>
                    <a:pt x="1297" y="799"/>
                  </a:lnTo>
                  <a:lnTo>
                    <a:pt x="1238" y="769"/>
                  </a:lnTo>
                  <a:lnTo>
                    <a:pt x="1223" y="815"/>
                  </a:lnTo>
                  <a:lnTo>
                    <a:pt x="1223" y="845"/>
                  </a:lnTo>
                  <a:lnTo>
                    <a:pt x="1178" y="845"/>
                  </a:lnTo>
                  <a:lnTo>
                    <a:pt x="1133" y="845"/>
                  </a:lnTo>
                  <a:lnTo>
                    <a:pt x="1088" y="89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46" name="Freeform 627"/>
            <p:cNvSpPr>
              <a:spLocks/>
            </p:cNvSpPr>
            <p:nvPr/>
          </p:nvSpPr>
          <p:spPr bwMode="auto">
            <a:xfrm>
              <a:off x="7553" y="1330"/>
              <a:ext cx="38" cy="19"/>
            </a:xfrm>
            <a:custGeom>
              <a:avLst/>
              <a:gdLst>
                <a:gd name="T0" fmla="*/ 1 w 90"/>
                <a:gd name="T1" fmla="*/ 1 h 47"/>
                <a:gd name="T2" fmla="*/ 0 w 90"/>
                <a:gd name="T3" fmla="*/ 1 h 47"/>
                <a:gd name="T4" fmla="*/ 0 w 90"/>
                <a:gd name="T5" fmla="*/ 0 h 47"/>
                <a:gd name="T6" fmla="*/ 3 w 90"/>
                <a:gd name="T7" fmla="*/ 0 h 47"/>
                <a:gd name="T8" fmla="*/ 3 w 90"/>
                <a:gd name="T9" fmla="*/ 0 h 47"/>
                <a:gd name="T10" fmla="*/ 1 w 90"/>
                <a:gd name="T11" fmla="*/ 0 h 47"/>
                <a:gd name="T12" fmla="*/ 1 w 90"/>
                <a:gd name="T13" fmla="*/ 1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 h="47">
                  <a:moveTo>
                    <a:pt x="30" y="46"/>
                  </a:moveTo>
                  <a:lnTo>
                    <a:pt x="0" y="46"/>
                  </a:lnTo>
                  <a:lnTo>
                    <a:pt x="0" y="0"/>
                  </a:lnTo>
                  <a:lnTo>
                    <a:pt x="89" y="0"/>
                  </a:lnTo>
                  <a:lnTo>
                    <a:pt x="89" y="15"/>
                  </a:lnTo>
                  <a:lnTo>
                    <a:pt x="45" y="15"/>
                  </a:lnTo>
                  <a:lnTo>
                    <a:pt x="30" y="4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47" name="Freeform 628"/>
            <p:cNvSpPr>
              <a:spLocks/>
            </p:cNvSpPr>
            <p:nvPr/>
          </p:nvSpPr>
          <p:spPr bwMode="auto">
            <a:xfrm>
              <a:off x="7456" y="1353"/>
              <a:ext cx="14" cy="24"/>
            </a:xfrm>
            <a:custGeom>
              <a:avLst/>
              <a:gdLst>
                <a:gd name="T0" fmla="*/ 1 w 31"/>
                <a:gd name="T1" fmla="*/ 1 h 62"/>
                <a:gd name="T2" fmla="*/ 1 w 31"/>
                <a:gd name="T3" fmla="*/ 0 h 62"/>
                <a:gd name="T4" fmla="*/ 0 w 31"/>
                <a:gd name="T5" fmla="*/ 0 h 62"/>
                <a:gd name="T6" fmla="*/ 0 w 31"/>
                <a:gd name="T7" fmla="*/ 0 h 62"/>
                <a:gd name="T8" fmla="*/ 0 w 31"/>
                <a:gd name="T9" fmla="*/ 1 h 62"/>
                <a:gd name="T10" fmla="*/ 0 w 31"/>
                <a:gd name="T11" fmla="*/ 1 h 62"/>
                <a:gd name="T12" fmla="*/ 1 w 31"/>
                <a:gd name="T13" fmla="*/ 1 h 62"/>
                <a:gd name="T14" fmla="*/ 1 w 31"/>
                <a:gd name="T15" fmla="*/ 1 h 62"/>
                <a:gd name="T16" fmla="*/ 1 w 31"/>
                <a:gd name="T17" fmla="*/ 1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62">
                  <a:moveTo>
                    <a:pt x="30" y="31"/>
                  </a:moveTo>
                  <a:lnTo>
                    <a:pt x="30" y="15"/>
                  </a:lnTo>
                  <a:lnTo>
                    <a:pt x="15" y="0"/>
                  </a:lnTo>
                  <a:lnTo>
                    <a:pt x="0" y="15"/>
                  </a:lnTo>
                  <a:lnTo>
                    <a:pt x="0" y="31"/>
                  </a:lnTo>
                  <a:lnTo>
                    <a:pt x="15" y="61"/>
                  </a:lnTo>
                  <a:lnTo>
                    <a:pt x="30" y="61"/>
                  </a:lnTo>
                  <a:lnTo>
                    <a:pt x="30" y="46"/>
                  </a:lnTo>
                  <a:lnTo>
                    <a:pt x="30"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48" name="Freeform 629"/>
            <p:cNvSpPr>
              <a:spLocks/>
            </p:cNvSpPr>
            <p:nvPr/>
          </p:nvSpPr>
          <p:spPr bwMode="auto">
            <a:xfrm>
              <a:off x="7348" y="1023"/>
              <a:ext cx="58" cy="58"/>
            </a:xfrm>
            <a:custGeom>
              <a:avLst/>
              <a:gdLst>
                <a:gd name="T0" fmla="*/ 0 w 134"/>
                <a:gd name="T1" fmla="*/ 3 h 156"/>
                <a:gd name="T2" fmla="*/ 0 w 134"/>
                <a:gd name="T3" fmla="*/ 3 h 156"/>
                <a:gd name="T4" fmla="*/ 2 w 134"/>
                <a:gd name="T5" fmla="*/ 2 h 156"/>
                <a:gd name="T6" fmla="*/ 3 w 134"/>
                <a:gd name="T7" fmla="*/ 1 h 156"/>
                <a:gd name="T8" fmla="*/ 5 w 134"/>
                <a:gd name="T9" fmla="*/ 0 h 156"/>
                <a:gd name="T10" fmla="*/ 4 w 134"/>
                <a:gd name="T11" fmla="*/ 0 h 156"/>
                <a:gd name="T12" fmla="*/ 3 w 134"/>
                <a:gd name="T13" fmla="*/ 0 h 156"/>
                <a:gd name="T14" fmla="*/ 3 w 134"/>
                <a:gd name="T15" fmla="*/ 0 h 156"/>
                <a:gd name="T16" fmla="*/ 3 w 134"/>
                <a:gd name="T17" fmla="*/ 0 h 156"/>
                <a:gd name="T18" fmla="*/ 1 w 134"/>
                <a:gd name="T19" fmla="*/ 1 h 156"/>
                <a:gd name="T20" fmla="*/ 0 w 134"/>
                <a:gd name="T21" fmla="*/ 2 h 156"/>
                <a:gd name="T22" fmla="*/ 0 w 134"/>
                <a:gd name="T23" fmla="*/ 3 h 156"/>
                <a:gd name="T24" fmla="*/ 0 w 134"/>
                <a:gd name="T25" fmla="*/ 3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4" h="156">
                  <a:moveTo>
                    <a:pt x="15" y="155"/>
                  </a:moveTo>
                  <a:lnTo>
                    <a:pt x="15" y="140"/>
                  </a:lnTo>
                  <a:lnTo>
                    <a:pt x="59" y="93"/>
                  </a:lnTo>
                  <a:lnTo>
                    <a:pt x="103" y="47"/>
                  </a:lnTo>
                  <a:lnTo>
                    <a:pt x="133" y="31"/>
                  </a:lnTo>
                  <a:lnTo>
                    <a:pt x="118" y="0"/>
                  </a:lnTo>
                  <a:lnTo>
                    <a:pt x="103" y="0"/>
                  </a:lnTo>
                  <a:lnTo>
                    <a:pt x="89" y="16"/>
                  </a:lnTo>
                  <a:lnTo>
                    <a:pt x="74" y="31"/>
                  </a:lnTo>
                  <a:lnTo>
                    <a:pt x="30" y="62"/>
                  </a:lnTo>
                  <a:lnTo>
                    <a:pt x="0" y="109"/>
                  </a:lnTo>
                  <a:lnTo>
                    <a:pt x="0" y="140"/>
                  </a:lnTo>
                  <a:lnTo>
                    <a:pt x="15" y="15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49" name="Freeform 630"/>
            <p:cNvSpPr>
              <a:spLocks/>
            </p:cNvSpPr>
            <p:nvPr/>
          </p:nvSpPr>
          <p:spPr bwMode="auto">
            <a:xfrm>
              <a:off x="7988" y="1190"/>
              <a:ext cx="59" cy="88"/>
            </a:xfrm>
            <a:custGeom>
              <a:avLst/>
              <a:gdLst>
                <a:gd name="T0" fmla="*/ 0 w 136"/>
                <a:gd name="T1" fmla="*/ 0 h 231"/>
                <a:gd name="T2" fmla="*/ 1 w 136"/>
                <a:gd name="T3" fmla="*/ 1 h 231"/>
                <a:gd name="T4" fmla="*/ 2 w 136"/>
                <a:gd name="T5" fmla="*/ 2 h 231"/>
                <a:gd name="T6" fmla="*/ 2 w 136"/>
                <a:gd name="T7" fmla="*/ 3 h 231"/>
                <a:gd name="T8" fmla="*/ 3 w 136"/>
                <a:gd name="T9" fmla="*/ 3 h 231"/>
                <a:gd name="T10" fmla="*/ 3 w 136"/>
                <a:gd name="T11" fmla="*/ 4 h 231"/>
                <a:gd name="T12" fmla="*/ 4 w 136"/>
                <a:gd name="T13" fmla="*/ 5 h 231"/>
                <a:gd name="T14" fmla="*/ 4 w 136"/>
                <a:gd name="T15" fmla="*/ 5 h 231"/>
                <a:gd name="T16" fmla="*/ 5 w 136"/>
                <a:gd name="T17" fmla="*/ 5 h 231"/>
                <a:gd name="T18" fmla="*/ 5 w 136"/>
                <a:gd name="T19" fmla="*/ 5 h 231"/>
                <a:gd name="T20" fmla="*/ 4 w 136"/>
                <a:gd name="T21" fmla="*/ 4 h 231"/>
                <a:gd name="T22" fmla="*/ 3 w 136"/>
                <a:gd name="T23" fmla="*/ 3 h 231"/>
                <a:gd name="T24" fmla="*/ 4 w 136"/>
                <a:gd name="T25" fmla="*/ 3 h 231"/>
                <a:gd name="T26" fmla="*/ 3 w 136"/>
                <a:gd name="T27" fmla="*/ 2 h 231"/>
                <a:gd name="T28" fmla="*/ 2 w 136"/>
                <a:gd name="T29" fmla="*/ 1 h 231"/>
                <a:gd name="T30" fmla="*/ 0 w 136"/>
                <a:gd name="T31" fmla="*/ 0 h 2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6" h="231">
                  <a:moveTo>
                    <a:pt x="0" y="0"/>
                  </a:moveTo>
                  <a:lnTo>
                    <a:pt x="30" y="61"/>
                  </a:lnTo>
                  <a:lnTo>
                    <a:pt x="45" y="77"/>
                  </a:lnTo>
                  <a:lnTo>
                    <a:pt x="60" y="153"/>
                  </a:lnTo>
                  <a:lnTo>
                    <a:pt x="75" y="169"/>
                  </a:lnTo>
                  <a:lnTo>
                    <a:pt x="90" y="199"/>
                  </a:lnTo>
                  <a:lnTo>
                    <a:pt x="105" y="230"/>
                  </a:lnTo>
                  <a:lnTo>
                    <a:pt x="105" y="215"/>
                  </a:lnTo>
                  <a:lnTo>
                    <a:pt x="135" y="230"/>
                  </a:lnTo>
                  <a:lnTo>
                    <a:pt x="135" y="215"/>
                  </a:lnTo>
                  <a:lnTo>
                    <a:pt x="105" y="184"/>
                  </a:lnTo>
                  <a:lnTo>
                    <a:pt x="90" y="138"/>
                  </a:lnTo>
                  <a:lnTo>
                    <a:pt x="105" y="153"/>
                  </a:lnTo>
                  <a:lnTo>
                    <a:pt x="90" y="107"/>
                  </a:lnTo>
                  <a:lnTo>
                    <a:pt x="45" y="61"/>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50" name="Freeform 631"/>
            <p:cNvSpPr>
              <a:spLocks/>
            </p:cNvSpPr>
            <p:nvPr/>
          </p:nvSpPr>
          <p:spPr bwMode="auto">
            <a:xfrm>
              <a:off x="7521" y="935"/>
              <a:ext cx="39" cy="35"/>
            </a:xfrm>
            <a:custGeom>
              <a:avLst/>
              <a:gdLst>
                <a:gd name="T0" fmla="*/ 3 w 90"/>
                <a:gd name="T1" fmla="*/ 1 h 93"/>
                <a:gd name="T2" fmla="*/ 0 w 90"/>
                <a:gd name="T3" fmla="*/ 0 h 93"/>
                <a:gd name="T4" fmla="*/ 0 w 90"/>
                <a:gd name="T5" fmla="*/ 1 h 93"/>
                <a:gd name="T6" fmla="*/ 1 w 90"/>
                <a:gd name="T7" fmla="*/ 2 h 93"/>
                <a:gd name="T8" fmla="*/ 3 w 90"/>
                <a:gd name="T9" fmla="*/ 2 h 93"/>
                <a:gd name="T10" fmla="*/ 3 w 90"/>
                <a:gd name="T11" fmla="*/ 1 h 93"/>
                <a:gd name="T12" fmla="*/ 3 w 90"/>
                <a:gd name="T13" fmla="*/ 1 h 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 h="93">
                  <a:moveTo>
                    <a:pt x="74" y="31"/>
                  </a:moveTo>
                  <a:lnTo>
                    <a:pt x="15" y="0"/>
                  </a:lnTo>
                  <a:lnTo>
                    <a:pt x="0" y="31"/>
                  </a:lnTo>
                  <a:lnTo>
                    <a:pt x="30" y="92"/>
                  </a:lnTo>
                  <a:lnTo>
                    <a:pt x="74" y="77"/>
                  </a:lnTo>
                  <a:lnTo>
                    <a:pt x="89" y="31"/>
                  </a:lnTo>
                  <a:lnTo>
                    <a:pt x="74"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51" name="Freeform 632"/>
            <p:cNvSpPr>
              <a:spLocks/>
            </p:cNvSpPr>
            <p:nvPr/>
          </p:nvSpPr>
          <p:spPr bwMode="auto">
            <a:xfrm>
              <a:off x="7335" y="1086"/>
              <a:ext cx="39" cy="30"/>
            </a:xfrm>
            <a:custGeom>
              <a:avLst/>
              <a:gdLst>
                <a:gd name="T0" fmla="*/ 1 w 91"/>
                <a:gd name="T1" fmla="*/ 0 h 78"/>
                <a:gd name="T2" fmla="*/ 0 w 91"/>
                <a:gd name="T3" fmla="*/ 0 h 78"/>
                <a:gd name="T4" fmla="*/ 0 w 91"/>
                <a:gd name="T5" fmla="*/ 1 h 78"/>
                <a:gd name="T6" fmla="*/ 0 w 91"/>
                <a:gd name="T7" fmla="*/ 1 h 78"/>
                <a:gd name="T8" fmla="*/ 1 w 91"/>
                <a:gd name="T9" fmla="*/ 1 h 78"/>
                <a:gd name="T10" fmla="*/ 1 w 91"/>
                <a:gd name="T11" fmla="*/ 2 h 78"/>
                <a:gd name="T12" fmla="*/ 3 w 91"/>
                <a:gd name="T13" fmla="*/ 1 h 78"/>
                <a:gd name="T14" fmla="*/ 1 w 91"/>
                <a:gd name="T15" fmla="*/ 1 h 78"/>
                <a:gd name="T16" fmla="*/ 1 w 91"/>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 h="78">
                  <a:moveTo>
                    <a:pt x="45" y="0"/>
                  </a:moveTo>
                  <a:lnTo>
                    <a:pt x="15" y="0"/>
                  </a:lnTo>
                  <a:lnTo>
                    <a:pt x="0" y="31"/>
                  </a:lnTo>
                  <a:lnTo>
                    <a:pt x="15" y="62"/>
                  </a:lnTo>
                  <a:lnTo>
                    <a:pt x="30" y="62"/>
                  </a:lnTo>
                  <a:lnTo>
                    <a:pt x="45" y="77"/>
                  </a:lnTo>
                  <a:lnTo>
                    <a:pt x="90" y="62"/>
                  </a:lnTo>
                  <a:lnTo>
                    <a:pt x="45" y="31"/>
                  </a:lnTo>
                  <a:lnTo>
                    <a:pt x="4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52" name="Freeform 633"/>
            <p:cNvSpPr>
              <a:spLocks/>
            </p:cNvSpPr>
            <p:nvPr/>
          </p:nvSpPr>
          <p:spPr bwMode="auto">
            <a:xfrm>
              <a:off x="7565" y="947"/>
              <a:ext cx="21" cy="23"/>
            </a:xfrm>
            <a:custGeom>
              <a:avLst/>
              <a:gdLst>
                <a:gd name="T0" fmla="*/ 0 w 47"/>
                <a:gd name="T1" fmla="*/ 0 h 62"/>
                <a:gd name="T2" fmla="*/ 0 w 47"/>
                <a:gd name="T3" fmla="*/ 1 h 62"/>
                <a:gd name="T4" fmla="*/ 0 w 47"/>
                <a:gd name="T5" fmla="*/ 1 h 62"/>
                <a:gd name="T6" fmla="*/ 2 w 47"/>
                <a:gd name="T7" fmla="*/ 0 h 62"/>
                <a:gd name="T8" fmla="*/ 1 w 47"/>
                <a:gd name="T9" fmla="*/ 0 h 62"/>
                <a:gd name="T10" fmla="*/ 0 w 47"/>
                <a:gd name="T11" fmla="*/ 0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2">
                  <a:moveTo>
                    <a:pt x="0" y="0"/>
                  </a:moveTo>
                  <a:lnTo>
                    <a:pt x="0" y="46"/>
                  </a:lnTo>
                  <a:lnTo>
                    <a:pt x="15" y="61"/>
                  </a:lnTo>
                  <a:lnTo>
                    <a:pt x="46" y="31"/>
                  </a:lnTo>
                  <a:lnTo>
                    <a:pt x="30"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53" name="Freeform 634"/>
            <p:cNvSpPr>
              <a:spLocks/>
            </p:cNvSpPr>
            <p:nvPr/>
          </p:nvSpPr>
          <p:spPr bwMode="auto">
            <a:xfrm>
              <a:off x="7822" y="958"/>
              <a:ext cx="19" cy="12"/>
            </a:xfrm>
            <a:custGeom>
              <a:avLst/>
              <a:gdLst>
                <a:gd name="T0" fmla="*/ 0 w 45"/>
                <a:gd name="T1" fmla="*/ 0 h 32"/>
                <a:gd name="T2" fmla="*/ 1 w 45"/>
                <a:gd name="T3" fmla="*/ 0 h 32"/>
                <a:gd name="T4" fmla="*/ 1 w 45"/>
                <a:gd name="T5" fmla="*/ 1 h 32"/>
                <a:gd name="T6" fmla="*/ 0 w 45"/>
                <a:gd name="T7" fmla="*/ 0 h 32"/>
                <a:gd name="T8" fmla="*/ 0 w 45"/>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0"/>
                  </a:moveTo>
                  <a:lnTo>
                    <a:pt x="44" y="16"/>
                  </a:lnTo>
                  <a:lnTo>
                    <a:pt x="44" y="31"/>
                  </a:lnTo>
                  <a:lnTo>
                    <a:pt x="0" y="16"/>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54" name="Freeform 635"/>
            <p:cNvSpPr>
              <a:spLocks/>
            </p:cNvSpPr>
            <p:nvPr/>
          </p:nvSpPr>
          <p:spPr bwMode="auto">
            <a:xfrm>
              <a:off x="8072" y="964"/>
              <a:ext cx="20" cy="12"/>
            </a:xfrm>
            <a:custGeom>
              <a:avLst/>
              <a:gdLst>
                <a:gd name="T0" fmla="*/ 0 w 46"/>
                <a:gd name="T1" fmla="*/ 0 h 31"/>
                <a:gd name="T2" fmla="*/ 0 w 46"/>
                <a:gd name="T3" fmla="*/ 1 h 31"/>
                <a:gd name="T4" fmla="*/ 1 w 46"/>
                <a:gd name="T5" fmla="*/ 0 h 31"/>
                <a:gd name="T6" fmla="*/ 2 w 46"/>
                <a:gd name="T7" fmla="*/ 0 h 31"/>
                <a:gd name="T8" fmla="*/ 0 w 46"/>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1">
                  <a:moveTo>
                    <a:pt x="0" y="0"/>
                  </a:moveTo>
                  <a:lnTo>
                    <a:pt x="0" y="30"/>
                  </a:lnTo>
                  <a:lnTo>
                    <a:pt x="30" y="15"/>
                  </a:lnTo>
                  <a:lnTo>
                    <a:pt x="45"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55" name="Freeform 636"/>
            <p:cNvSpPr>
              <a:spLocks/>
            </p:cNvSpPr>
            <p:nvPr/>
          </p:nvSpPr>
          <p:spPr bwMode="auto">
            <a:xfrm>
              <a:off x="7797" y="958"/>
              <a:ext cx="13" cy="18"/>
            </a:xfrm>
            <a:custGeom>
              <a:avLst/>
              <a:gdLst>
                <a:gd name="T0" fmla="*/ 0 w 30"/>
                <a:gd name="T1" fmla="*/ 0 h 47"/>
                <a:gd name="T2" fmla="*/ 0 w 30"/>
                <a:gd name="T3" fmla="*/ 1 h 47"/>
                <a:gd name="T4" fmla="*/ 1 w 30"/>
                <a:gd name="T5" fmla="*/ 1 h 47"/>
                <a:gd name="T6" fmla="*/ 1 w 30"/>
                <a:gd name="T7" fmla="*/ 0 h 47"/>
                <a:gd name="T8" fmla="*/ 0 w 30"/>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47">
                  <a:moveTo>
                    <a:pt x="0" y="0"/>
                  </a:moveTo>
                  <a:lnTo>
                    <a:pt x="0" y="31"/>
                  </a:lnTo>
                  <a:lnTo>
                    <a:pt x="29" y="46"/>
                  </a:lnTo>
                  <a:lnTo>
                    <a:pt x="29" y="15"/>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56" name="Freeform 637"/>
            <p:cNvSpPr>
              <a:spLocks/>
            </p:cNvSpPr>
            <p:nvPr/>
          </p:nvSpPr>
          <p:spPr bwMode="auto">
            <a:xfrm>
              <a:off x="7380" y="1110"/>
              <a:ext cx="13" cy="11"/>
            </a:xfrm>
            <a:custGeom>
              <a:avLst/>
              <a:gdLst>
                <a:gd name="T0" fmla="*/ 0 w 30"/>
                <a:gd name="T1" fmla="*/ 0 h 32"/>
                <a:gd name="T2" fmla="*/ 1 w 30"/>
                <a:gd name="T3" fmla="*/ 0 h 32"/>
                <a:gd name="T4" fmla="*/ 0 w 30"/>
                <a:gd name="T5" fmla="*/ 0 h 32"/>
                <a:gd name="T6" fmla="*/ 0 w 30"/>
                <a:gd name="T7" fmla="*/ 0 h 32"/>
                <a:gd name="T8" fmla="*/ 0 w 30"/>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2">
                  <a:moveTo>
                    <a:pt x="0" y="0"/>
                  </a:moveTo>
                  <a:lnTo>
                    <a:pt x="29" y="16"/>
                  </a:lnTo>
                  <a:lnTo>
                    <a:pt x="15" y="31"/>
                  </a:lnTo>
                  <a:lnTo>
                    <a:pt x="0" y="31"/>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57" name="Freeform 638"/>
            <p:cNvSpPr>
              <a:spLocks/>
            </p:cNvSpPr>
            <p:nvPr/>
          </p:nvSpPr>
          <p:spPr bwMode="auto">
            <a:xfrm>
              <a:off x="8130" y="1144"/>
              <a:ext cx="19" cy="7"/>
            </a:xfrm>
            <a:custGeom>
              <a:avLst/>
              <a:gdLst>
                <a:gd name="T0" fmla="*/ 0 w 45"/>
                <a:gd name="T1" fmla="*/ 0 h 17"/>
                <a:gd name="T2" fmla="*/ 0 w 45"/>
                <a:gd name="T3" fmla="*/ 0 h 17"/>
                <a:gd name="T4" fmla="*/ 1 w 45"/>
                <a:gd name="T5" fmla="*/ 0 h 17"/>
                <a:gd name="T6" fmla="*/ 0 w 45"/>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17">
                  <a:moveTo>
                    <a:pt x="14" y="0"/>
                  </a:moveTo>
                  <a:lnTo>
                    <a:pt x="0" y="0"/>
                  </a:lnTo>
                  <a:lnTo>
                    <a:pt x="44" y="16"/>
                  </a:lnTo>
                  <a:lnTo>
                    <a:pt x="14"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58" name="Line 639"/>
            <p:cNvSpPr>
              <a:spLocks noChangeShapeType="1"/>
            </p:cNvSpPr>
            <p:nvPr/>
          </p:nvSpPr>
          <p:spPr bwMode="auto">
            <a:xfrm>
              <a:off x="8194" y="1162"/>
              <a:ext cx="6"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59" name="Line 640"/>
            <p:cNvSpPr>
              <a:spLocks noChangeShapeType="1"/>
            </p:cNvSpPr>
            <p:nvPr/>
          </p:nvSpPr>
          <p:spPr bwMode="auto">
            <a:xfrm>
              <a:off x="7585" y="1423"/>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60" name="Line 641"/>
            <p:cNvSpPr>
              <a:spLocks noChangeShapeType="1"/>
            </p:cNvSpPr>
            <p:nvPr/>
          </p:nvSpPr>
          <p:spPr bwMode="auto">
            <a:xfrm>
              <a:off x="7578" y="1429"/>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61" name="Line 642"/>
            <p:cNvSpPr>
              <a:spLocks noChangeShapeType="1"/>
            </p:cNvSpPr>
            <p:nvPr/>
          </p:nvSpPr>
          <p:spPr bwMode="auto">
            <a:xfrm>
              <a:off x="7578" y="1429"/>
              <a:ext cx="0"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62" name="Line 643"/>
            <p:cNvSpPr>
              <a:spLocks noChangeShapeType="1"/>
            </p:cNvSpPr>
            <p:nvPr/>
          </p:nvSpPr>
          <p:spPr bwMode="auto">
            <a:xfrm flipH="1">
              <a:off x="7573" y="1435"/>
              <a:ext cx="5"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63" name="Line 644"/>
            <p:cNvSpPr>
              <a:spLocks noChangeShapeType="1"/>
            </p:cNvSpPr>
            <p:nvPr/>
          </p:nvSpPr>
          <p:spPr bwMode="auto">
            <a:xfrm>
              <a:off x="7573" y="1435"/>
              <a:ext cx="5"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64" name="Line 645"/>
            <p:cNvSpPr>
              <a:spLocks noChangeShapeType="1"/>
            </p:cNvSpPr>
            <p:nvPr/>
          </p:nvSpPr>
          <p:spPr bwMode="auto">
            <a:xfrm>
              <a:off x="7578" y="1441"/>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65" name="Line 646"/>
            <p:cNvSpPr>
              <a:spLocks noChangeShapeType="1"/>
            </p:cNvSpPr>
            <p:nvPr/>
          </p:nvSpPr>
          <p:spPr bwMode="auto">
            <a:xfrm>
              <a:off x="7585" y="1441"/>
              <a:ext cx="0"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66" name="Line 647"/>
            <p:cNvSpPr>
              <a:spLocks noChangeShapeType="1"/>
            </p:cNvSpPr>
            <p:nvPr/>
          </p:nvSpPr>
          <p:spPr bwMode="auto">
            <a:xfrm>
              <a:off x="7585" y="1447"/>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67" name="Line 648"/>
            <p:cNvSpPr>
              <a:spLocks noChangeShapeType="1"/>
            </p:cNvSpPr>
            <p:nvPr/>
          </p:nvSpPr>
          <p:spPr bwMode="auto">
            <a:xfrm>
              <a:off x="7585" y="1447"/>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68" name="Line 649"/>
            <p:cNvSpPr>
              <a:spLocks noChangeShapeType="1"/>
            </p:cNvSpPr>
            <p:nvPr/>
          </p:nvSpPr>
          <p:spPr bwMode="auto">
            <a:xfrm>
              <a:off x="7591" y="1447"/>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69" name="Line 650"/>
            <p:cNvSpPr>
              <a:spLocks noChangeShapeType="1"/>
            </p:cNvSpPr>
            <p:nvPr/>
          </p:nvSpPr>
          <p:spPr bwMode="auto">
            <a:xfrm>
              <a:off x="7604" y="1441"/>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70" name="Line 651"/>
            <p:cNvSpPr>
              <a:spLocks noChangeShapeType="1"/>
            </p:cNvSpPr>
            <p:nvPr/>
          </p:nvSpPr>
          <p:spPr bwMode="auto">
            <a:xfrm flipV="1">
              <a:off x="7604" y="1435"/>
              <a:ext cx="7"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71" name="Freeform 652"/>
            <p:cNvSpPr>
              <a:spLocks/>
            </p:cNvSpPr>
            <p:nvPr/>
          </p:nvSpPr>
          <p:spPr bwMode="auto">
            <a:xfrm>
              <a:off x="7649" y="1266"/>
              <a:ext cx="225" cy="99"/>
            </a:xfrm>
            <a:custGeom>
              <a:avLst/>
              <a:gdLst>
                <a:gd name="T0" fmla="*/ 15 w 523"/>
                <a:gd name="T1" fmla="*/ 1 h 262"/>
                <a:gd name="T2" fmla="*/ 14 w 523"/>
                <a:gd name="T3" fmla="*/ 1 h 262"/>
                <a:gd name="T4" fmla="*/ 13 w 523"/>
                <a:gd name="T5" fmla="*/ 1 h 262"/>
                <a:gd name="T6" fmla="*/ 12 w 523"/>
                <a:gd name="T7" fmla="*/ 1 h 262"/>
                <a:gd name="T8" fmla="*/ 12 w 523"/>
                <a:gd name="T9" fmla="*/ 1 h 262"/>
                <a:gd name="T10" fmla="*/ 9 w 523"/>
                <a:gd name="T11" fmla="*/ 1 h 262"/>
                <a:gd name="T12" fmla="*/ 8 w 523"/>
                <a:gd name="T13" fmla="*/ 1 h 262"/>
                <a:gd name="T14" fmla="*/ 7 w 523"/>
                <a:gd name="T15" fmla="*/ 1 h 262"/>
                <a:gd name="T16" fmla="*/ 5 w 523"/>
                <a:gd name="T17" fmla="*/ 0 h 262"/>
                <a:gd name="T18" fmla="*/ 5 w 523"/>
                <a:gd name="T19" fmla="*/ 1 h 262"/>
                <a:gd name="T20" fmla="*/ 5 w 523"/>
                <a:gd name="T21" fmla="*/ 2 h 262"/>
                <a:gd name="T22" fmla="*/ 3 w 523"/>
                <a:gd name="T23" fmla="*/ 2 h 262"/>
                <a:gd name="T24" fmla="*/ 1 w 523"/>
                <a:gd name="T25" fmla="*/ 2 h 262"/>
                <a:gd name="T26" fmla="*/ 0 w 523"/>
                <a:gd name="T27" fmla="*/ 2 h 262"/>
                <a:gd name="T28" fmla="*/ 0 w 523"/>
                <a:gd name="T29" fmla="*/ 3 h 262"/>
                <a:gd name="T30" fmla="*/ 1 w 523"/>
                <a:gd name="T31" fmla="*/ 3 h 262"/>
                <a:gd name="T32" fmla="*/ 2 w 523"/>
                <a:gd name="T33" fmla="*/ 3 h 262"/>
                <a:gd name="T34" fmla="*/ 3 w 523"/>
                <a:gd name="T35" fmla="*/ 4 h 262"/>
                <a:gd name="T36" fmla="*/ 3 w 523"/>
                <a:gd name="T37" fmla="*/ 4 h 262"/>
                <a:gd name="T38" fmla="*/ 6 w 523"/>
                <a:gd name="T39" fmla="*/ 5 h 262"/>
                <a:gd name="T40" fmla="*/ 6 w 523"/>
                <a:gd name="T41" fmla="*/ 5 h 262"/>
                <a:gd name="T42" fmla="*/ 8 w 523"/>
                <a:gd name="T43" fmla="*/ 5 h 262"/>
                <a:gd name="T44" fmla="*/ 9 w 523"/>
                <a:gd name="T45" fmla="*/ 5 h 262"/>
                <a:gd name="T46" fmla="*/ 9 w 523"/>
                <a:gd name="T47" fmla="*/ 5 h 262"/>
                <a:gd name="T48" fmla="*/ 12 w 523"/>
                <a:gd name="T49" fmla="*/ 5 h 262"/>
                <a:gd name="T50" fmla="*/ 12 w 523"/>
                <a:gd name="T51" fmla="*/ 5 h 262"/>
                <a:gd name="T52" fmla="*/ 14 w 523"/>
                <a:gd name="T53" fmla="*/ 5 h 262"/>
                <a:gd name="T54" fmla="*/ 14 w 523"/>
                <a:gd name="T55" fmla="*/ 4 h 262"/>
                <a:gd name="T56" fmla="*/ 14 w 523"/>
                <a:gd name="T57" fmla="*/ 4 h 262"/>
                <a:gd name="T58" fmla="*/ 15 w 523"/>
                <a:gd name="T59" fmla="*/ 3 h 262"/>
                <a:gd name="T60" fmla="*/ 15 w 523"/>
                <a:gd name="T61" fmla="*/ 3 h 262"/>
                <a:gd name="T62" fmla="*/ 16 w 523"/>
                <a:gd name="T63" fmla="*/ 3 h 262"/>
                <a:gd name="T64" fmla="*/ 17 w 523"/>
                <a:gd name="T65" fmla="*/ 2 h 262"/>
                <a:gd name="T66" fmla="*/ 18 w 523"/>
                <a:gd name="T67" fmla="*/ 2 h 262"/>
                <a:gd name="T68" fmla="*/ 17 w 523"/>
                <a:gd name="T69" fmla="*/ 1 h 262"/>
                <a:gd name="T70" fmla="*/ 16 w 523"/>
                <a:gd name="T71" fmla="*/ 1 h 262"/>
                <a:gd name="T72" fmla="*/ 15 w 523"/>
                <a:gd name="T73" fmla="*/ 1 h 2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3" h="262">
                  <a:moveTo>
                    <a:pt x="447" y="31"/>
                  </a:moveTo>
                  <a:lnTo>
                    <a:pt x="403" y="31"/>
                  </a:lnTo>
                  <a:lnTo>
                    <a:pt x="388" y="46"/>
                  </a:lnTo>
                  <a:lnTo>
                    <a:pt x="358" y="46"/>
                  </a:lnTo>
                  <a:lnTo>
                    <a:pt x="343" y="61"/>
                  </a:lnTo>
                  <a:lnTo>
                    <a:pt x="268" y="31"/>
                  </a:lnTo>
                  <a:lnTo>
                    <a:pt x="224" y="46"/>
                  </a:lnTo>
                  <a:lnTo>
                    <a:pt x="209" y="31"/>
                  </a:lnTo>
                  <a:lnTo>
                    <a:pt x="149" y="0"/>
                  </a:lnTo>
                  <a:lnTo>
                    <a:pt x="134" y="46"/>
                  </a:lnTo>
                  <a:lnTo>
                    <a:pt x="134" y="77"/>
                  </a:lnTo>
                  <a:lnTo>
                    <a:pt x="89" y="77"/>
                  </a:lnTo>
                  <a:lnTo>
                    <a:pt x="45" y="77"/>
                  </a:lnTo>
                  <a:lnTo>
                    <a:pt x="0" y="123"/>
                  </a:lnTo>
                  <a:lnTo>
                    <a:pt x="15" y="138"/>
                  </a:lnTo>
                  <a:lnTo>
                    <a:pt x="30" y="154"/>
                  </a:lnTo>
                  <a:lnTo>
                    <a:pt x="60" y="154"/>
                  </a:lnTo>
                  <a:lnTo>
                    <a:pt x="75" y="184"/>
                  </a:lnTo>
                  <a:lnTo>
                    <a:pt x="75" y="200"/>
                  </a:lnTo>
                  <a:lnTo>
                    <a:pt x="164" y="230"/>
                  </a:lnTo>
                  <a:lnTo>
                    <a:pt x="179" y="261"/>
                  </a:lnTo>
                  <a:lnTo>
                    <a:pt x="239" y="230"/>
                  </a:lnTo>
                  <a:lnTo>
                    <a:pt x="254" y="246"/>
                  </a:lnTo>
                  <a:lnTo>
                    <a:pt x="268" y="261"/>
                  </a:lnTo>
                  <a:lnTo>
                    <a:pt x="343" y="261"/>
                  </a:lnTo>
                  <a:lnTo>
                    <a:pt x="358" y="246"/>
                  </a:lnTo>
                  <a:lnTo>
                    <a:pt x="403" y="230"/>
                  </a:lnTo>
                  <a:lnTo>
                    <a:pt x="418" y="200"/>
                  </a:lnTo>
                  <a:lnTo>
                    <a:pt x="403" y="184"/>
                  </a:lnTo>
                  <a:lnTo>
                    <a:pt x="433" y="154"/>
                  </a:lnTo>
                  <a:lnTo>
                    <a:pt x="447" y="154"/>
                  </a:lnTo>
                  <a:lnTo>
                    <a:pt x="477" y="138"/>
                  </a:lnTo>
                  <a:lnTo>
                    <a:pt x="492" y="107"/>
                  </a:lnTo>
                  <a:lnTo>
                    <a:pt x="522" y="92"/>
                  </a:lnTo>
                  <a:lnTo>
                    <a:pt x="492" y="61"/>
                  </a:lnTo>
                  <a:lnTo>
                    <a:pt x="462" y="61"/>
                  </a:lnTo>
                  <a:lnTo>
                    <a:pt x="447"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72" name="Freeform 653"/>
            <p:cNvSpPr>
              <a:spLocks/>
            </p:cNvSpPr>
            <p:nvPr/>
          </p:nvSpPr>
          <p:spPr bwMode="auto">
            <a:xfrm>
              <a:off x="7573" y="1226"/>
              <a:ext cx="403" cy="332"/>
            </a:xfrm>
            <a:custGeom>
              <a:avLst/>
              <a:gdLst>
                <a:gd name="T0" fmla="*/ 23 w 941"/>
                <a:gd name="T1" fmla="*/ 5 h 877"/>
                <a:gd name="T2" fmla="*/ 21 w 941"/>
                <a:gd name="T3" fmla="*/ 5 h 877"/>
                <a:gd name="T4" fmla="*/ 20 w 941"/>
                <a:gd name="T5" fmla="*/ 6 h 877"/>
                <a:gd name="T6" fmla="*/ 20 w 941"/>
                <a:gd name="T7" fmla="*/ 7 h 877"/>
                <a:gd name="T8" fmla="*/ 18 w 941"/>
                <a:gd name="T9" fmla="*/ 8 h 877"/>
                <a:gd name="T10" fmla="*/ 15 w 941"/>
                <a:gd name="T11" fmla="*/ 7 h 877"/>
                <a:gd name="T12" fmla="*/ 12 w 941"/>
                <a:gd name="T13" fmla="*/ 8 h 877"/>
                <a:gd name="T14" fmla="*/ 9 w 941"/>
                <a:gd name="T15" fmla="*/ 6 h 877"/>
                <a:gd name="T16" fmla="*/ 8 w 941"/>
                <a:gd name="T17" fmla="*/ 5 h 877"/>
                <a:gd name="T18" fmla="*/ 6 w 941"/>
                <a:gd name="T19" fmla="*/ 5 h 877"/>
                <a:gd name="T20" fmla="*/ 6 w 941"/>
                <a:gd name="T21" fmla="*/ 6 h 877"/>
                <a:gd name="T22" fmla="*/ 4 w 941"/>
                <a:gd name="T23" fmla="*/ 6 h 877"/>
                <a:gd name="T24" fmla="*/ 3 w 941"/>
                <a:gd name="T25" fmla="*/ 8 h 877"/>
                <a:gd name="T26" fmla="*/ 1 w 941"/>
                <a:gd name="T27" fmla="*/ 9 h 877"/>
                <a:gd name="T28" fmla="*/ 0 w 941"/>
                <a:gd name="T29" fmla="*/ 10 h 877"/>
                <a:gd name="T30" fmla="*/ 1 w 941"/>
                <a:gd name="T31" fmla="*/ 11 h 877"/>
                <a:gd name="T32" fmla="*/ 4 w 941"/>
                <a:gd name="T33" fmla="*/ 12 h 877"/>
                <a:gd name="T34" fmla="*/ 4 w 941"/>
                <a:gd name="T35" fmla="*/ 14 h 877"/>
                <a:gd name="T36" fmla="*/ 6 w 941"/>
                <a:gd name="T37" fmla="*/ 14 h 877"/>
                <a:gd name="T38" fmla="*/ 9 w 941"/>
                <a:gd name="T39" fmla="*/ 15 h 877"/>
                <a:gd name="T40" fmla="*/ 10 w 941"/>
                <a:gd name="T41" fmla="*/ 15 h 877"/>
                <a:gd name="T42" fmla="*/ 11 w 941"/>
                <a:gd name="T43" fmla="*/ 15 h 877"/>
                <a:gd name="T44" fmla="*/ 14 w 941"/>
                <a:gd name="T45" fmla="*/ 14 h 877"/>
                <a:gd name="T46" fmla="*/ 15 w 941"/>
                <a:gd name="T47" fmla="*/ 14 h 877"/>
                <a:gd name="T48" fmla="*/ 15 w 941"/>
                <a:gd name="T49" fmla="*/ 14 h 877"/>
                <a:gd name="T50" fmla="*/ 16 w 941"/>
                <a:gd name="T51" fmla="*/ 15 h 877"/>
                <a:gd name="T52" fmla="*/ 16 w 941"/>
                <a:gd name="T53" fmla="*/ 16 h 877"/>
                <a:gd name="T54" fmla="*/ 17 w 941"/>
                <a:gd name="T55" fmla="*/ 16 h 877"/>
                <a:gd name="T56" fmla="*/ 18 w 941"/>
                <a:gd name="T57" fmla="*/ 18 h 877"/>
                <a:gd name="T58" fmla="*/ 19 w 941"/>
                <a:gd name="T59" fmla="*/ 18 h 877"/>
                <a:gd name="T60" fmla="*/ 20 w 941"/>
                <a:gd name="T61" fmla="*/ 17 h 877"/>
                <a:gd name="T62" fmla="*/ 21 w 941"/>
                <a:gd name="T63" fmla="*/ 17 h 877"/>
                <a:gd name="T64" fmla="*/ 22 w 941"/>
                <a:gd name="T65" fmla="*/ 17 h 877"/>
                <a:gd name="T66" fmla="*/ 24 w 941"/>
                <a:gd name="T67" fmla="*/ 17 h 877"/>
                <a:gd name="T68" fmla="*/ 24 w 941"/>
                <a:gd name="T69" fmla="*/ 18 h 877"/>
                <a:gd name="T70" fmla="*/ 24 w 941"/>
                <a:gd name="T71" fmla="*/ 17 h 877"/>
                <a:gd name="T72" fmla="*/ 26 w 941"/>
                <a:gd name="T73" fmla="*/ 17 h 877"/>
                <a:gd name="T74" fmla="*/ 26 w 941"/>
                <a:gd name="T75" fmla="*/ 17 h 877"/>
                <a:gd name="T76" fmla="*/ 29 w 941"/>
                <a:gd name="T77" fmla="*/ 16 h 877"/>
                <a:gd name="T78" fmla="*/ 29 w 941"/>
                <a:gd name="T79" fmla="*/ 13 h 877"/>
                <a:gd name="T80" fmla="*/ 29 w 941"/>
                <a:gd name="T81" fmla="*/ 12 h 877"/>
                <a:gd name="T82" fmla="*/ 28 w 941"/>
                <a:gd name="T83" fmla="*/ 11 h 877"/>
                <a:gd name="T84" fmla="*/ 27 w 941"/>
                <a:gd name="T85" fmla="*/ 10 h 877"/>
                <a:gd name="T86" fmla="*/ 28 w 941"/>
                <a:gd name="T87" fmla="*/ 9 h 877"/>
                <a:gd name="T88" fmla="*/ 27 w 941"/>
                <a:gd name="T89" fmla="*/ 9 h 877"/>
                <a:gd name="T90" fmla="*/ 25 w 941"/>
                <a:gd name="T91" fmla="*/ 8 h 877"/>
                <a:gd name="T92" fmla="*/ 27 w 941"/>
                <a:gd name="T93" fmla="*/ 7 h 877"/>
                <a:gd name="T94" fmla="*/ 27 w 941"/>
                <a:gd name="T95" fmla="*/ 8 h 877"/>
                <a:gd name="T96" fmla="*/ 29 w 941"/>
                <a:gd name="T97" fmla="*/ 8 h 877"/>
                <a:gd name="T98" fmla="*/ 30 w 941"/>
                <a:gd name="T99" fmla="*/ 6 h 877"/>
                <a:gd name="T100" fmla="*/ 32 w 941"/>
                <a:gd name="T101" fmla="*/ 6 h 877"/>
                <a:gd name="T102" fmla="*/ 32 w 941"/>
                <a:gd name="T103" fmla="*/ 4 h 877"/>
                <a:gd name="T104" fmla="*/ 31 w 941"/>
                <a:gd name="T105" fmla="*/ 3 h 877"/>
                <a:gd name="T106" fmla="*/ 30 w 941"/>
                <a:gd name="T107" fmla="*/ 3 h 877"/>
                <a:gd name="T108" fmla="*/ 28 w 941"/>
                <a:gd name="T109" fmla="*/ 2 h 877"/>
                <a:gd name="T110" fmla="*/ 25 w 941"/>
                <a:gd name="T111" fmla="*/ 1 h 877"/>
                <a:gd name="T112" fmla="*/ 23 w 941"/>
                <a:gd name="T113" fmla="*/ 0 h 877"/>
                <a:gd name="T114" fmla="*/ 23 w 941"/>
                <a:gd name="T115" fmla="*/ 1 h 877"/>
                <a:gd name="T116" fmla="*/ 22 w 941"/>
                <a:gd name="T117" fmla="*/ 3 h 877"/>
                <a:gd name="T118" fmla="*/ 21 w 941"/>
                <a:gd name="T119" fmla="*/ 3 h 877"/>
                <a:gd name="T120" fmla="*/ 23 w 941"/>
                <a:gd name="T121" fmla="*/ 3 h 8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41" h="877">
                  <a:moveTo>
                    <a:pt x="701" y="200"/>
                  </a:moveTo>
                  <a:lnTo>
                    <a:pt x="671" y="215"/>
                  </a:lnTo>
                  <a:lnTo>
                    <a:pt x="657" y="246"/>
                  </a:lnTo>
                  <a:lnTo>
                    <a:pt x="627" y="261"/>
                  </a:lnTo>
                  <a:lnTo>
                    <a:pt x="612" y="261"/>
                  </a:lnTo>
                  <a:lnTo>
                    <a:pt x="582" y="292"/>
                  </a:lnTo>
                  <a:lnTo>
                    <a:pt x="597" y="307"/>
                  </a:lnTo>
                  <a:lnTo>
                    <a:pt x="582" y="338"/>
                  </a:lnTo>
                  <a:lnTo>
                    <a:pt x="537" y="353"/>
                  </a:lnTo>
                  <a:lnTo>
                    <a:pt x="522" y="369"/>
                  </a:lnTo>
                  <a:lnTo>
                    <a:pt x="448" y="369"/>
                  </a:lnTo>
                  <a:lnTo>
                    <a:pt x="433" y="353"/>
                  </a:lnTo>
                  <a:lnTo>
                    <a:pt x="418" y="338"/>
                  </a:lnTo>
                  <a:lnTo>
                    <a:pt x="358" y="369"/>
                  </a:lnTo>
                  <a:lnTo>
                    <a:pt x="343" y="338"/>
                  </a:lnTo>
                  <a:lnTo>
                    <a:pt x="254" y="307"/>
                  </a:lnTo>
                  <a:lnTo>
                    <a:pt x="254" y="292"/>
                  </a:lnTo>
                  <a:lnTo>
                    <a:pt x="239" y="261"/>
                  </a:lnTo>
                  <a:lnTo>
                    <a:pt x="209" y="261"/>
                  </a:lnTo>
                  <a:lnTo>
                    <a:pt x="194" y="246"/>
                  </a:lnTo>
                  <a:lnTo>
                    <a:pt x="179" y="231"/>
                  </a:lnTo>
                  <a:lnTo>
                    <a:pt x="164" y="292"/>
                  </a:lnTo>
                  <a:lnTo>
                    <a:pt x="104" y="292"/>
                  </a:lnTo>
                  <a:lnTo>
                    <a:pt x="119" y="323"/>
                  </a:lnTo>
                  <a:lnTo>
                    <a:pt x="90" y="338"/>
                  </a:lnTo>
                  <a:lnTo>
                    <a:pt x="104" y="369"/>
                  </a:lnTo>
                  <a:lnTo>
                    <a:pt x="90" y="430"/>
                  </a:lnTo>
                  <a:lnTo>
                    <a:pt x="45" y="461"/>
                  </a:lnTo>
                  <a:lnTo>
                    <a:pt x="30" y="446"/>
                  </a:lnTo>
                  <a:lnTo>
                    <a:pt x="0" y="476"/>
                  </a:lnTo>
                  <a:lnTo>
                    <a:pt x="15" y="492"/>
                  </a:lnTo>
                  <a:lnTo>
                    <a:pt x="30" y="523"/>
                  </a:lnTo>
                  <a:lnTo>
                    <a:pt x="75" y="553"/>
                  </a:lnTo>
                  <a:lnTo>
                    <a:pt x="119" y="584"/>
                  </a:lnTo>
                  <a:lnTo>
                    <a:pt x="119" y="630"/>
                  </a:lnTo>
                  <a:lnTo>
                    <a:pt x="134" y="676"/>
                  </a:lnTo>
                  <a:lnTo>
                    <a:pt x="164" y="692"/>
                  </a:lnTo>
                  <a:lnTo>
                    <a:pt x="194" y="692"/>
                  </a:lnTo>
                  <a:lnTo>
                    <a:pt x="209" y="707"/>
                  </a:lnTo>
                  <a:lnTo>
                    <a:pt x="254" y="722"/>
                  </a:lnTo>
                  <a:lnTo>
                    <a:pt x="298" y="738"/>
                  </a:lnTo>
                  <a:lnTo>
                    <a:pt x="298" y="722"/>
                  </a:lnTo>
                  <a:lnTo>
                    <a:pt x="313" y="738"/>
                  </a:lnTo>
                  <a:lnTo>
                    <a:pt x="328" y="738"/>
                  </a:lnTo>
                  <a:lnTo>
                    <a:pt x="358" y="722"/>
                  </a:lnTo>
                  <a:lnTo>
                    <a:pt x="403" y="692"/>
                  </a:lnTo>
                  <a:lnTo>
                    <a:pt x="418" y="707"/>
                  </a:lnTo>
                  <a:lnTo>
                    <a:pt x="433" y="692"/>
                  </a:lnTo>
                  <a:lnTo>
                    <a:pt x="448" y="692"/>
                  </a:lnTo>
                  <a:lnTo>
                    <a:pt x="448" y="707"/>
                  </a:lnTo>
                  <a:lnTo>
                    <a:pt x="477" y="707"/>
                  </a:lnTo>
                  <a:lnTo>
                    <a:pt x="477" y="722"/>
                  </a:lnTo>
                  <a:lnTo>
                    <a:pt x="492" y="768"/>
                  </a:lnTo>
                  <a:lnTo>
                    <a:pt x="477" y="784"/>
                  </a:lnTo>
                  <a:lnTo>
                    <a:pt x="477" y="815"/>
                  </a:lnTo>
                  <a:lnTo>
                    <a:pt x="492" y="799"/>
                  </a:lnTo>
                  <a:lnTo>
                    <a:pt x="507" y="861"/>
                  </a:lnTo>
                  <a:lnTo>
                    <a:pt x="537" y="861"/>
                  </a:lnTo>
                  <a:lnTo>
                    <a:pt x="552" y="876"/>
                  </a:lnTo>
                  <a:lnTo>
                    <a:pt x="567" y="861"/>
                  </a:lnTo>
                  <a:lnTo>
                    <a:pt x="567" y="845"/>
                  </a:lnTo>
                  <a:lnTo>
                    <a:pt x="582" y="830"/>
                  </a:lnTo>
                  <a:lnTo>
                    <a:pt x="597" y="830"/>
                  </a:lnTo>
                  <a:lnTo>
                    <a:pt x="627" y="815"/>
                  </a:lnTo>
                  <a:lnTo>
                    <a:pt x="642" y="830"/>
                  </a:lnTo>
                  <a:lnTo>
                    <a:pt x="642" y="845"/>
                  </a:lnTo>
                  <a:lnTo>
                    <a:pt x="671" y="861"/>
                  </a:lnTo>
                  <a:lnTo>
                    <a:pt x="701" y="845"/>
                  </a:lnTo>
                  <a:lnTo>
                    <a:pt x="701" y="861"/>
                  </a:lnTo>
                  <a:lnTo>
                    <a:pt x="716" y="876"/>
                  </a:lnTo>
                  <a:lnTo>
                    <a:pt x="716" y="861"/>
                  </a:lnTo>
                  <a:lnTo>
                    <a:pt x="716" y="845"/>
                  </a:lnTo>
                  <a:lnTo>
                    <a:pt x="761" y="830"/>
                  </a:lnTo>
                  <a:lnTo>
                    <a:pt x="761" y="815"/>
                  </a:lnTo>
                  <a:lnTo>
                    <a:pt x="776" y="830"/>
                  </a:lnTo>
                  <a:lnTo>
                    <a:pt x="776" y="815"/>
                  </a:lnTo>
                  <a:lnTo>
                    <a:pt x="806" y="815"/>
                  </a:lnTo>
                  <a:lnTo>
                    <a:pt x="850" y="753"/>
                  </a:lnTo>
                  <a:lnTo>
                    <a:pt x="880" y="645"/>
                  </a:lnTo>
                  <a:lnTo>
                    <a:pt x="865" y="630"/>
                  </a:lnTo>
                  <a:lnTo>
                    <a:pt x="850" y="615"/>
                  </a:lnTo>
                  <a:lnTo>
                    <a:pt x="865" y="599"/>
                  </a:lnTo>
                  <a:lnTo>
                    <a:pt x="865" y="584"/>
                  </a:lnTo>
                  <a:lnTo>
                    <a:pt x="836" y="538"/>
                  </a:lnTo>
                  <a:lnTo>
                    <a:pt x="806" y="523"/>
                  </a:lnTo>
                  <a:lnTo>
                    <a:pt x="806" y="492"/>
                  </a:lnTo>
                  <a:lnTo>
                    <a:pt x="821" y="461"/>
                  </a:lnTo>
                  <a:lnTo>
                    <a:pt x="836" y="461"/>
                  </a:lnTo>
                  <a:lnTo>
                    <a:pt x="836" y="446"/>
                  </a:lnTo>
                  <a:lnTo>
                    <a:pt x="806" y="430"/>
                  </a:lnTo>
                  <a:lnTo>
                    <a:pt x="791" y="461"/>
                  </a:lnTo>
                  <a:lnTo>
                    <a:pt x="746" y="415"/>
                  </a:lnTo>
                  <a:lnTo>
                    <a:pt x="761" y="400"/>
                  </a:lnTo>
                  <a:lnTo>
                    <a:pt x="806" y="353"/>
                  </a:lnTo>
                  <a:lnTo>
                    <a:pt x="821" y="369"/>
                  </a:lnTo>
                  <a:lnTo>
                    <a:pt x="806" y="400"/>
                  </a:lnTo>
                  <a:lnTo>
                    <a:pt x="821" y="384"/>
                  </a:lnTo>
                  <a:lnTo>
                    <a:pt x="865" y="369"/>
                  </a:lnTo>
                  <a:lnTo>
                    <a:pt x="865" y="323"/>
                  </a:lnTo>
                  <a:lnTo>
                    <a:pt x="895" y="323"/>
                  </a:lnTo>
                  <a:lnTo>
                    <a:pt x="910" y="277"/>
                  </a:lnTo>
                  <a:lnTo>
                    <a:pt x="940" y="277"/>
                  </a:lnTo>
                  <a:lnTo>
                    <a:pt x="910" y="215"/>
                  </a:lnTo>
                  <a:lnTo>
                    <a:pt x="940" y="200"/>
                  </a:lnTo>
                  <a:lnTo>
                    <a:pt x="940" y="123"/>
                  </a:lnTo>
                  <a:lnTo>
                    <a:pt x="910" y="123"/>
                  </a:lnTo>
                  <a:lnTo>
                    <a:pt x="895" y="138"/>
                  </a:lnTo>
                  <a:lnTo>
                    <a:pt x="880" y="138"/>
                  </a:lnTo>
                  <a:lnTo>
                    <a:pt x="821" y="92"/>
                  </a:lnTo>
                  <a:lnTo>
                    <a:pt x="821" y="108"/>
                  </a:lnTo>
                  <a:lnTo>
                    <a:pt x="791" y="77"/>
                  </a:lnTo>
                  <a:lnTo>
                    <a:pt x="746" y="31"/>
                  </a:lnTo>
                  <a:lnTo>
                    <a:pt x="701" y="0"/>
                  </a:lnTo>
                  <a:lnTo>
                    <a:pt x="671" y="0"/>
                  </a:lnTo>
                  <a:lnTo>
                    <a:pt x="657" y="46"/>
                  </a:lnTo>
                  <a:lnTo>
                    <a:pt x="671" y="46"/>
                  </a:lnTo>
                  <a:lnTo>
                    <a:pt x="671" y="77"/>
                  </a:lnTo>
                  <a:lnTo>
                    <a:pt x="657" y="123"/>
                  </a:lnTo>
                  <a:lnTo>
                    <a:pt x="642" y="138"/>
                  </a:lnTo>
                  <a:lnTo>
                    <a:pt x="627" y="138"/>
                  </a:lnTo>
                  <a:lnTo>
                    <a:pt x="642" y="169"/>
                  </a:lnTo>
                  <a:lnTo>
                    <a:pt x="671" y="169"/>
                  </a:lnTo>
                  <a:lnTo>
                    <a:pt x="701" y="20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73" name="Freeform 654"/>
            <p:cNvSpPr>
              <a:spLocks/>
            </p:cNvSpPr>
            <p:nvPr/>
          </p:nvSpPr>
          <p:spPr bwMode="auto">
            <a:xfrm>
              <a:off x="7867" y="1563"/>
              <a:ext cx="20" cy="11"/>
            </a:xfrm>
            <a:custGeom>
              <a:avLst/>
              <a:gdLst>
                <a:gd name="T0" fmla="*/ 2 w 46"/>
                <a:gd name="T1" fmla="*/ 0 h 32"/>
                <a:gd name="T2" fmla="*/ 0 w 46"/>
                <a:gd name="T3" fmla="*/ 0 h 32"/>
                <a:gd name="T4" fmla="*/ 0 w 46"/>
                <a:gd name="T5" fmla="*/ 0 h 32"/>
                <a:gd name="T6" fmla="*/ 1 w 46"/>
                <a:gd name="T7" fmla="*/ 0 h 32"/>
                <a:gd name="T8" fmla="*/ 2 w 46"/>
                <a:gd name="T9" fmla="*/ 0 h 32"/>
                <a:gd name="T10" fmla="*/ 2 w 46"/>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32">
                  <a:moveTo>
                    <a:pt x="45" y="0"/>
                  </a:moveTo>
                  <a:lnTo>
                    <a:pt x="15" y="0"/>
                  </a:lnTo>
                  <a:lnTo>
                    <a:pt x="0" y="31"/>
                  </a:lnTo>
                  <a:lnTo>
                    <a:pt x="30" y="31"/>
                  </a:lnTo>
                  <a:lnTo>
                    <a:pt x="45" y="16"/>
                  </a:lnTo>
                  <a:lnTo>
                    <a:pt x="4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74" name="Line 655"/>
            <p:cNvSpPr>
              <a:spLocks noChangeShapeType="1"/>
            </p:cNvSpPr>
            <p:nvPr/>
          </p:nvSpPr>
          <p:spPr bwMode="auto">
            <a:xfrm>
              <a:off x="7591" y="1464"/>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75" name="Line 656"/>
            <p:cNvSpPr>
              <a:spLocks noChangeShapeType="1"/>
            </p:cNvSpPr>
            <p:nvPr/>
          </p:nvSpPr>
          <p:spPr bwMode="auto">
            <a:xfrm>
              <a:off x="7726" y="1499"/>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76" name="Line 657"/>
            <p:cNvSpPr>
              <a:spLocks noChangeShapeType="1"/>
            </p:cNvSpPr>
            <p:nvPr/>
          </p:nvSpPr>
          <p:spPr bwMode="auto">
            <a:xfrm flipV="1">
              <a:off x="7739" y="1493"/>
              <a:ext cx="0" cy="5"/>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77" name="Line 658"/>
            <p:cNvSpPr>
              <a:spLocks noChangeShapeType="1"/>
            </p:cNvSpPr>
            <p:nvPr/>
          </p:nvSpPr>
          <p:spPr bwMode="auto">
            <a:xfrm>
              <a:off x="7745" y="1493"/>
              <a:ext cx="8"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78" name="Line 659"/>
            <p:cNvSpPr>
              <a:spLocks noChangeShapeType="1"/>
            </p:cNvSpPr>
            <p:nvPr/>
          </p:nvSpPr>
          <p:spPr bwMode="auto">
            <a:xfrm>
              <a:off x="7745" y="1493"/>
              <a:ext cx="8"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79" name="Line 660"/>
            <p:cNvSpPr>
              <a:spLocks noChangeShapeType="1"/>
            </p:cNvSpPr>
            <p:nvPr/>
          </p:nvSpPr>
          <p:spPr bwMode="auto">
            <a:xfrm>
              <a:off x="7753" y="1493"/>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80" name="Line 661"/>
            <p:cNvSpPr>
              <a:spLocks noChangeShapeType="1"/>
            </p:cNvSpPr>
            <p:nvPr/>
          </p:nvSpPr>
          <p:spPr bwMode="auto">
            <a:xfrm flipV="1">
              <a:off x="7758" y="1487"/>
              <a:ext cx="0"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81" name="Line 662"/>
            <p:cNvSpPr>
              <a:spLocks noChangeShapeType="1"/>
            </p:cNvSpPr>
            <p:nvPr/>
          </p:nvSpPr>
          <p:spPr bwMode="auto">
            <a:xfrm>
              <a:off x="7758" y="1487"/>
              <a:ext cx="6"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82" name="Line 663"/>
            <p:cNvSpPr>
              <a:spLocks noChangeShapeType="1"/>
            </p:cNvSpPr>
            <p:nvPr/>
          </p:nvSpPr>
          <p:spPr bwMode="auto">
            <a:xfrm>
              <a:off x="7764" y="1493"/>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83" name="Line 664"/>
            <p:cNvSpPr>
              <a:spLocks noChangeShapeType="1"/>
            </p:cNvSpPr>
            <p:nvPr/>
          </p:nvSpPr>
          <p:spPr bwMode="auto">
            <a:xfrm>
              <a:off x="7597" y="1464"/>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84" name="Line 665"/>
            <p:cNvSpPr>
              <a:spLocks noChangeShapeType="1"/>
            </p:cNvSpPr>
            <p:nvPr/>
          </p:nvSpPr>
          <p:spPr bwMode="auto">
            <a:xfrm>
              <a:off x="7604" y="1459"/>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85" name="Line 666"/>
            <p:cNvSpPr>
              <a:spLocks noChangeShapeType="1"/>
            </p:cNvSpPr>
            <p:nvPr/>
          </p:nvSpPr>
          <p:spPr bwMode="auto">
            <a:xfrm>
              <a:off x="7611" y="1459"/>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86" name="Line 667"/>
            <p:cNvSpPr>
              <a:spLocks noChangeShapeType="1"/>
            </p:cNvSpPr>
            <p:nvPr/>
          </p:nvSpPr>
          <p:spPr bwMode="auto">
            <a:xfrm>
              <a:off x="7617" y="1464"/>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87" name="Freeform 668"/>
            <p:cNvSpPr>
              <a:spLocks/>
            </p:cNvSpPr>
            <p:nvPr/>
          </p:nvSpPr>
          <p:spPr bwMode="auto">
            <a:xfrm>
              <a:off x="7822" y="1533"/>
              <a:ext cx="58" cy="129"/>
            </a:xfrm>
            <a:custGeom>
              <a:avLst/>
              <a:gdLst>
                <a:gd name="T0" fmla="*/ 0 w 135"/>
                <a:gd name="T1" fmla="*/ 0 h 340"/>
                <a:gd name="T2" fmla="*/ 0 w 135"/>
                <a:gd name="T3" fmla="*/ 1 h 340"/>
                <a:gd name="T4" fmla="*/ 0 w 135"/>
                <a:gd name="T5" fmla="*/ 1 h 340"/>
                <a:gd name="T6" fmla="*/ 1 w 135"/>
                <a:gd name="T7" fmla="*/ 2 h 340"/>
                <a:gd name="T8" fmla="*/ 1 w 135"/>
                <a:gd name="T9" fmla="*/ 2 h 340"/>
                <a:gd name="T10" fmla="*/ 3 w 135"/>
                <a:gd name="T11" fmla="*/ 3 h 340"/>
                <a:gd name="T12" fmla="*/ 3 w 135"/>
                <a:gd name="T13" fmla="*/ 3 h 340"/>
                <a:gd name="T14" fmla="*/ 3 w 135"/>
                <a:gd name="T15" fmla="*/ 4 h 340"/>
                <a:gd name="T16" fmla="*/ 3 w 135"/>
                <a:gd name="T17" fmla="*/ 5 h 340"/>
                <a:gd name="T18" fmla="*/ 3 w 135"/>
                <a:gd name="T19" fmla="*/ 5 h 340"/>
                <a:gd name="T20" fmla="*/ 3 w 135"/>
                <a:gd name="T21" fmla="*/ 5 h 340"/>
                <a:gd name="T22" fmla="*/ 3 w 135"/>
                <a:gd name="T23" fmla="*/ 5 h 340"/>
                <a:gd name="T24" fmla="*/ 1 w 135"/>
                <a:gd name="T25" fmla="*/ 6 h 340"/>
                <a:gd name="T26" fmla="*/ 2 w 135"/>
                <a:gd name="T27" fmla="*/ 6 h 340"/>
                <a:gd name="T28" fmla="*/ 1 w 135"/>
                <a:gd name="T29" fmla="*/ 6 h 340"/>
                <a:gd name="T30" fmla="*/ 2 w 135"/>
                <a:gd name="T31" fmla="*/ 7 h 340"/>
                <a:gd name="T32" fmla="*/ 3 w 135"/>
                <a:gd name="T33" fmla="*/ 7 h 340"/>
                <a:gd name="T34" fmla="*/ 3 w 135"/>
                <a:gd name="T35" fmla="*/ 6 h 340"/>
                <a:gd name="T36" fmla="*/ 4 w 135"/>
                <a:gd name="T37" fmla="*/ 5 h 340"/>
                <a:gd name="T38" fmla="*/ 5 w 135"/>
                <a:gd name="T39" fmla="*/ 5 h 340"/>
                <a:gd name="T40" fmla="*/ 4 w 135"/>
                <a:gd name="T41" fmla="*/ 4 h 340"/>
                <a:gd name="T42" fmla="*/ 3 w 135"/>
                <a:gd name="T43" fmla="*/ 3 h 340"/>
                <a:gd name="T44" fmla="*/ 2 w 135"/>
                <a:gd name="T45" fmla="*/ 2 h 340"/>
                <a:gd name="T46" fmla="*/ 1 w 135"/>
                <a:gd name="T47" fmla="*/ 2 h 340"/>
                <a:gd name="T48" fmla="*/ 3 w 135"/>
                <a:gd name="T49" fmla="*/ 1 h 340"/>
                <a:gd name="T50" fmla="*/ 3 w 135"/>
                <a:gd name="T51" fmla="*/ 1 h 340"/>
                <a:gd name="T52" fmla="*/ 2 w 135"/>
                <a:gd name="T53" fmla="*/ 1 h 340"/>
                <a:gd name="T54" fmla="*/ 2 w 135"/>
                <a:gd name="T55" fmla="*/ 0 h 340"/>
                <a:gd name="T56" fmla="*/ 1 w 135"/>
                <a:gd name="T57" fmla="*/ 0 h 340"/>
                <a:gd name="T58" fmla="*/ 0 w 135"/>
                <a:gd name="T59" fmla="*/ 0 h 340"/>
                <a:gd name="T60" fmla="*/ 0 w 135"/>
                <a:gd name="T61" fmla="*/ 0 h 3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35" h="340">
                  <a:moveTo>
                    <a:pt x="0" y="15"/>
                  </a:moveTo>
                  <a:lnTo>
                    <a:pt x="0" y="46"/>
                  </a:lnTo>
                  <a:lnTo>
                    <a:pt x="15" y="46"/>
                  </a:lnTo>
                  <a:lnTo>
                    <a:pt x="30" y="77"/>
                  </a:lnTo>
                  <a:lnTo>
                    <a:pt x="45" y="108"/>
                  </a:lnTo>
                  <a:lnTo>
                    <a:pt x="74" y="154"/>
                  </a:lnTo>
                  <a:lnTo>
                    <a:pt x="89" y="170"/>
                  </a:lnTo>
                  <a:lnTo>
                    <a:pt x="89" y="200"/>
                  </a:lnTo>
                  <a:lnTo>
                    <a:pt x="89" y="247"/>
                  </a:lnTo>
                  <a:lnTo>
                    <a:pt x="89" y="262"/>
                  </a:lnTo>
                  <a:lnTo>
                    <a:pt x="74" y="247"/>
                  </a:lnTo>
                  <a:lnTo>
                    <a:pt x="74" y="262"/>
                  </a:lnTo>
                  <a:lnTo>
                    <a:pt x="45" y="293"/>
                  </a:lnTo>
                  <a:lnTo>
                    <a:pt x="60" y="293"/>
                  </a:lnTo>
                  <a:lnTo>
                    <a:pt x="45" y="308"/>
                  </a:lnTo>
                  <a:lnTo>
                    <a:pt x="60" y="339"/>
                  </a:lnTo>
                  <a:lnTo>
                    <a:pt x="74" y="339"/>
                  </a:lnTo>
                  <a:lnTo>
                    <a:pt x="89" y="293"/>
                  </a:lnTo>
                  <a:lnTo>
                    <a:pt x="119" y="262"/>
                  </a:lnTo>
                  <a:lnTo>
                    <a:pt x="134" y="231"/>
                  </a:lnTo>
                  <a:lnTo>
                    <a:pt x="119" y="185"/>
                  </a:lnTo>
                  <a:lnTo>
                    <a:pt x="104" y="154"/>
                  </a:lnTo>
                  <a:lnTo>
                    <a:pt x="60" y="108"/>
                  </a:lnTo>
                  <a:lnTo>
                    <a:pt x="45" y="77"/>
                  </a:lnTo>
                  <a:lnTo>
                    <a:pt x="74" y="62"/>
                  </a:lnTo>
                  <a:lnTo>
                    <a:pt x="89" y="46"/>
                  </a:lnTo>
                  <a:lnTo>
                    <a:pt x="60" y="31"/>
                  </a:lnTo>
                  <a:lnTo>
                    <a:pt x="60" y="15"/>
                  </a:lnTo>
                  <a:lnTo>
                    <a:pt x="45" y="0"/>
                  </a:lnTo>
                  <a:lnTo>
                    <a:pt x="15" y="15"/>
                  </a:lnTo>
                  <a:lnTo>
                    <a:pt x="0"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88" name="Freeform 669"/>
            <p:cNvSpPr>
              <a:spLocks/>
            </p:cNvSpPr>
            <p:nvPr/>
          </p:nvSpPr>
          <p:spPr bwMode="auto">
            <a:xfrm>
              <a:off x="7828" y="1610"/>
              <a:ext cx="33" cy="35"/>
            </a:xfrm>
            <a:custGeom>
              <a:avLst/>
              <a:gdLst>
                <a:gd name="T0" fmla="*/ 0 w 75"/>
                <a:gd name="T1" fmla="*/ 1 h 93"/>
                <a:gd name="T2" fmla="*/ 0 w 75"/>
                <a:gd name="T3" fmla="*/ 1 h 93"/>
                <a:gd name="T4" fmla="*/ 0 w 75"/>
                <a:gd name="T5" fmla="*/ 2 h 93"/>
                <a:gd name="T6" fmla="*/ 1 w 75"/>
                <a:gd name="T7" fmla="*/ 2 h 93"/>
                <a:gd name="T8" fmla="*/ 2 w 75"/>
                <a:gd name="T9" fmla="*/ 1 h 93"/>
                <a:gd name="T10" fmla="*/ 2 w 75"/>
                <a:gd name="T11" fmla="*/ 1 h 93"/>
                <a:gd name="T12" fmla="*/ 3 w 75"/>
                <a:gd name="T13" fmla="*/ 1 h 93"/>
                <a:gd name="T14" fmla="*/ 3 w 75"/>
                <a:gd name="T15" fmla="*/ 1 h 93"/>
                <a:gd name="T16" fmla="*/ 3 w 75"/>
                <a:gd name="T17" fmla="*/ 0 h 93"/>
                <a:gd name="T18" fmla="*/ 2 w 75"/>
                <a:gd name="T19" fmla="*/ 0 h 93"/>
                <a:gd name="T20" fmla="*/ 2 w 75"/>
                <a:gd name="T21" fmla="*/ 0 h 93"/>
                <a:gd name="T22" fmla="*/ 0 w 75"/>
                <a:gd name="T23" fmla="*/ 0 h 93"/>
                <a:gd name="T24" fmla="*/ 0 w 75"/>
                <a:gd name="T25" fmla="*/ 1 h 93"/>
                <a:gd name="T26" fmla="*/ 0 w 75"/>
                <a:gd name="T27" fmla="*/ 1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5" h="93">
                  <a:moveTo>
                    <a:pt x="0" y="61"/>
                  </a:moveTo>
                  <a:lnTo>
                    <a:pt x="15" y="61"/>
                  </a:lnTo>
                  <a:lnTo>
                    <a:pt x="15" y="77"/>
                  </a:lnTo>
                  <a:lnTo>
                    <a:pt x="30" y="92"/>
                  </a:lnTo>
                  <a:lnTo>
                    <a:pt x="59" y="61"/>
                  </a:lnTo>
                  <a:lnTo>
                    <a:pt x="59" y="46"/>
                  </a:lnTo>
                  <a:lnTo>
                    <a:pt x="74" y="61"/>
                  </a:lnTo>
                  <a:lnTo>
                    <a:pt x="74" y="46"/>
                  </a:lnTo>
                  <a:lnTo>
                    <a:pt x="74" y="0"/>
                  </a:lnTo>
                  <a:lnTo>
                    <a:pt x="59" y="0"/>
                  </a:lnTo>
                  <a:lnTo>
                    <a:pt x="44" y="0"/>
                  </a:lnTo>
                  <a:lnTo>
                    <a:pt x="15" y="0"/>
                  </a:lnTo>
                  <a:lnTo>
                    <a:pt x="0" y="31"/>
                  </a:lnTo>
                  <a:lnTo>
                    <a:pt x="0" y="6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89" name="Freeform 670"/>
            <p:cNvSpPr>
              <a:spLocks/>
            </p:cNvSpPr>
            <p:nvPr/>
          </p:nvSpPr>
          <p:spPr bwMode="auto">
            <a:xfrm>
              <a:off x="7739" y="1493"/>
              <a:ext cx="65" cy="152"/>
            </a:xfrm>
            <a:custGeom>
              <a:avLst/>
              <a:gdLst>
                <a:gd name="T0" fmla="*/ 5 w 151"/>
                <a:gd name="T1" fmla="*/ 3 h 401"/>
                <a:gd name="T2" fmla="*/ 4 w 151"/>
                <a:gd name="T3" fmla="*/ 3 h 401"/>
                <a:gd name="T4" fmla="*/ 3 w 151"/>
                <a:gd name="T5" fmla="*/ 2 h 401"/>
                <a:gd name="T6" fmla="*/ 3 w 151"/>
                <a:gd name="T7" fmla="*/ 2 h 401"/>
                <a:gd name="T8" fmla="*/ 3 w 151"/>
                <a:gd name="T9" fmla="*/ 2 h 401"/>
                <a:gd name="T10" fmla="*/ 3 w 151"/>
                <a:gd name="T11" fmla="*/ 1 h 401"/>
                <a:gd name="T12" fmla="*/ 3 w 151"/>
                <a:gd name="T13" fmla="*/ 0 h 401"/>
                <a:gd name="T14" fmla="*/ 3 w 151"/>
                <a:gd name="T15" fmla="*/ 0 h 401"/>
                <a:gd name="T16" fmla="*/ 2 w 151"/>
                <a:gd name="T17" fmla="*/ 0 h 401"/>
                <a:gd name="T18" fmla="*/ 1 w 151"/>
                <a:gd name="T19" fmla="*/ 1 h 401"/>
                <a:gd name="T20" fmla="*/ 1 w 151"/>
                <a:gd name="T21" fmla="*/ 1 h 401"/>
                <a:gd name="T22" fmla="*/ 1 w 151"/>
                <a:gd name="T23" fmla="*/ 2 h 401"/>
                <a:gd name="T24" fmla="*/ 0 w 151"/>
                <a:gd name="T25" fmla="*/ 2 h 401"/>
                <a:gd name="T26" fmla="*/ 0 w 151"/>
                <a:gd name="T27" fmla="*/ 3 h 401"/>
                <a:gd name="T28" fmla="*/ 0 w 151"/>
                <a:gd name="T29" fmla="*/ 3 h 401"/>
                <a:gd name="T30" fmla="*/ 0 w 151"/>
                <a:gd name="T31" fmla="*/ 3 h 401"/>
                <a:gd name="T32" fmla="*/ 0 w 151"/>
                <a:gd name="T33" fmla="*/ 3 h 401"/>
                <a:gd name="T34" fmla="*/ 0 w 151"/>
                <a:gd name="T35" fmla="*/ 4 h 401"/>
                <a:gd name="T36" fmla="*/ 1 w 151"/>
                <a:gd name="T37" fmla="*/ 4 h 401"/>
                <a:gd name="T38" fmla="*/ 2 w 151"/>
                <a:gd name="T39" fmla="*/ 5 h 401"/>
                <a:gd name="T40" fmla="*/ 1 w 151"/>
                <a:gd name="T41" fmla="*/ 6 h 401"/>
                <a:gd name="T42" fmla="*/ 3 w 151"/>
                <a:gd name="T43" fmla="*/ 6 h 401"/>
                <a:gd name="T44" fmla="*/ 3 w 151"/>
                <a:gd name="T45" fmla="*/ 5 h 401"/>
                <a:gd name="T46" fmla="*/ 4 w 151"/>
                <a:gd name="T47" fmla="*/ 6 h 401"/>
                <a:gd name="T48" fmla="*/ 4 w 151"/>
                <a:gd name="T49" fmla="*/ 6 h 401"/>
                <a:gd name="T50" fmla="*/ 5 w 151"/>
                <a:gd name="T51" fmla="*/ 8 h 401"/>
                <a:gd name="T52" fmla="*/ 5 w 151"/>
                <a:gd name="T53" fmla="*/ 8 h 401"/>
                <a:gd name="T54" fmla="*/ 5 w 151"/>
                <a:gd name="T55" fmla="*/ 8 h 401"/>
                <a:gd name="T56" fmla="*/ 5 w 151"/>
                <a:gd name="T57" fmla="*/ 6 h 401"/>
                <a:gd name="T58" fmla="*/ 5 w 151"/>
                <a:gd name="T59" fmla="*/ 5 h 401"/>
                <a:gd name="T60" fmla="*/ 3 w 151"/>
                <a:gd name="T61" fmla="*/ 5 h 401"/>
                <a:gd name="T62" fmla="*/ 4 w 151"/>
                <a:gd name="T63" fmla="*/ 4 h 401"/>
                <a:gd name="T64" fmla="*/ 5 w 151"/>
                <a:gd name="T65" fmla="*/ 4 h 401"/>
                <a:gd name="T66" fmla="*/ 5 w 151"/>
                <a:gd name="T67" fmla="*/ 3 h 4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1" h="401">
                  <a:moveTo>
                    <a:pt x="150" y="154"/>
                  </a:moveTo>
                  <a:lnTo>
                    <a:pt x="120" y="154"/>
                  </a:lnTo>
                  <a:lnTo>
                    <a:pt x="105" y="92"/>
                  </a:lnTo>
                  <a:lnTo>
                    <a:pt x="90" y="108"/>
                  </a:lnTo>
                  <a:lnTo>
                    <a:pt x="90" y="77"/>
                  </a:lnTo>
                  <a:lnTo>
                    <a:pt x="105" y="62"/>
                  </a:lnTo>
                  <a:lnTo>
                    <a:pt x="90" y="15"/>
                  </a:lnTo>
                  <a:lnTo>
                    <a:pt x="90" y="0"/>
                  </a:lnTo>
                  <a:lnTo>
                    <a:pt x="60" y="0"/>
                  </a:lnTo>
                  <a:lnTo>
                    <a:pt x="45" y="46"/>
                  </a:lnTo>
                  <a:lnTo>
                    <a:pt x="30" y="62"/>
                  </a:lnTo>
                  <a:lnTo>
                    <a:pt x="30" y="108"/>
                  </a:lnTo>
                  <a:lnTo>
                    <a:pt x="15" y="108"/>
                  </a:lnTo>
                  <a:lnTo>
                    <a:pt x="15" y="154"/>
                  </a:lnTo>
                  <a:lnTo>
                    <a:pt x="0" y="154"/>
                  </a:lnTo>
                  <a:lnTo>
                    <a:pt x="15" y="169"/>
                  </a:lnTo>
                  <a:lnTo>
                    <a:pt x="0" y="169"/>
                  </a:lnTo>
                  <a:lnTo>
                    <a:pt x="15" y="200"/>
                  </a:lnTo>
                  <a:lnTo>
                    <a:pt x="30" y="200"/>
                  </a:lnTo>
                  <a:lnTo>
                    <a:pt x="60" y="246"/>
                  </a:lnTo>
                  <a:lnTo>
                    <a:pt x="45" y="277"/>
                  </a:lnTo>
                  <a:lnTo>
                    <a:pt x="75" y="277"/>
                  </a:lnTo>
                  <a:lnTo>
                    <a:pt x="90" y="262"/>
                  </a:lnTo>
                  <a:lnTo>
                    <a:pt x="120" y="308"/>
                  </a:lnTo>
                  <a:lnTo>
                    <a:pt x="120" y="323"/>
                  </a:lnTo>
                  <a:lnTo>
                    <a:pt x="135" y="369"/>
                  </a:lnTo>
                  <a:lnTo>
                    <a:pt x="135" y="400"/>
                  </a:lnTo>
                  <a:lnTo>
                    <a:pt x="150" y="369"/>
                  </a:lnTo>
                  <a:lnTo>
                    <a:pt x="135" y="292"/>
                  </a:lnTo>
                  <a:lnTo>
                    <a:pt x="135" y="262"/>
                  </a:lnTo>
                  <a:lnTo>
                    <a:pt x="105" y="215"/>
                  </a:lnTo>
                  <a:lnTo>
                    <a:pt x="120" y="185"/>
                  </a:lnTo>
                  <a:lnTo>
                    <a:pt x="150" y="185"/>
                  </a:lnTo>
                  <a:lnTo>
                    <a:pt x="150" y="154"/>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90" name="Freeform 671"/>
            <p:cNvSpPr>
              <a:spLocks/>
            </p:cNvSpPr>
            <p:nvPr/>
          </p:nvSpPr>
          <p:spPr bwMode="auto">
            <a:xfrm>
              <a:off x="7804" y="1539"/>
              <a:ext cx="57" cy="71"/>
            </a:xfrm>
            <a:custGeom>
              <a:avLst/>
              <a:gdLst>
                <a:gd name="T0" fmla="*/ 0 w 134"/>
                <a:gd name="T1" fmla="*/ 1 h 186"/>
                <a:gd name="T2" fmla="*/ 0 w 134"/>
                <a:gd name="T3" fmla="*/ 1 h 186"/>
                <a:gd name="T4" fmla="*/ 0 w 134"/>
                <a:gd name="T5" fmla="*/ 2 h 186"/>
                <a:gd name="T6" fmla="*/ 0 w 134"/>
                <a:gd name="T7" fmla="*/ 2 h 186"/>
                <a:gd name="T8" fmla="*/ 1 w 134"/>
                <a:gd name="T9" fmla="*/ 2 h 186"/>
                <a:gd name="T10" fmla="*/ 1 w 134"/>
                <a:gd name="T11" fmla="*/ 3 h 186"/>
                <a:gd name="T12" fmla="*/ 2 w 134"/>
                <a:gd name="T13" fmla="*/ 2 h 186"/>
                <a:gd name="T14" fmla="*/ 3 w 134"/>
                <a:gd name="T15" fmla="*/ 3 h 186"/>
                <a:gd name="T16" fmla="*/ 3 w 134"/>
                <a:gd name="T17" fmla="*/ 3 h 186"/>
                <a:gd name="T18" fmla="*/ 3 w 134"/>
                <a:gd name="T19" fmla="*/ 4 h 186"/>
                <a:gd name="T20" fmla="*/ 4 w 134"/>
                <a:gd name="T21" fmla="*/ 4 h 186"/>
                <a:gd name="T22" fmla="*/ 4 w 134"/>
                <a:gd name="T23" fmla="*/ 4 h 186"/>
                <a:gd name="T24" fmla="*/ 4 w 134"/>
                <a:gd name="T25" fmla="*/ 3 h 186"/>
                <a:gd name="T26" fmla="*/ 4 w 134"/>
                <a:gd name="T27" fmla="*/ 3 h 186"/>
                <a:gd name="T28" fmla="*/ 3 w 134"/>
                <a:gd name="T29" fmla="*/ 2 h 186"/>
                <a:gd name="T30" fmla="*/ 3 w 134"/>
                <a:gd name="T31" fmla="*/ 1 h 186"/>
                <a:gd name="T32" fmla="*/ 2 w 134"/>
                <a:gd name="T33" fmla="*/ 1 h 186"/>
                <a:gd name="T34" fmla="*/ 1 w 134"/>
                <a:gd name="T35" fmla="*/ 1 h 186"/>
                <a:gd name="T36" fmla="*/ 1 w 134"/>
                <a:gd name="T37" fmla="*/ 0 h 186"/>
                <a:gd name="T38" fmla="*/ 1 w 134"/>
                <a:gd name="T39" fmla="*/ 0 h 186"/>
                <a:gd name="T40" fmla="*/ 1 w 134"/>
                <a:gd name="T41" fmla="*/ 1 h 186"/>
                <a:gd name="T42" fmla="*/ 0 w 134"/>
                <a:gd name="T43" fmla="*/ 1 h 186"/>
                <a:gd name="T44" fmla="*/ 0 w 134"/>
                <a:gd name="T45" fmla="*/ 1 h 1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4" h="186">
                  <a:moveTo>
                    <a:pt x="0" y="31"/>
                  </a:moveTo>
                  <a:lnTo>
                    <a:pt x="0" y="62"/>
                  </a:lnTo>
                  <a:lnTo>
                    <a:pt x="0" y="77"/>
                  </a:lnTo>
                  <a:lnTo>
                    <a:pt x="15" y="77"/>
                  </a:lnTo>
                  <a:lnTo>
                    <a:pt x="30" y="108"/>
                  </a:lnTo>
                  <a:lnTo>
                    <a:pt x="44" y="123"/>
                  </a:lnTo>
                  <a:lnTo>
                    <a:pt x="59" y="108"/>
                  </a:lnTo>
                  <a:lnTo>
                    <a:pt x="74" y="123"/>
                  </a:lnTo>
                  <a:lnTo>
                    <a:pt x="89" y="139"/>
                  </a:lnTo>
                  <a:lnTo>
                    <a:pt x="103" y="170"/>
                  </a:lnTo>
                  <a:lnTo>
                    <a:pt x="118" y="185"/>
                  </a:lnTo>
                  <a:lnTo>
                    <a:pt x="133" y="185"/>
                  </a:lnTo>
                  <a:lnTo>
                    <a:pt x="133" y="154"/>
                  </a:lnTo>
                  <a:lnTo>
                    <a:pt x="118" y="139"/>
                  </a:lnTo>
                  <a:lnTo>
                    <a:pt x="89" y="93"/>
                  </a:lnTo>
                  <a:lnTo>
                    <a:pt x="74" y="62"/>
                  </a:lnTo>
                  <a:lnTo>
                    <a:pt x="59" y="31"/>
                  </a:lnTo>
                  <a:lnTo>
                    <a:pt x="44" y="31"/>
                  </a:lnTo>
                  <a:lnTo>
                    <a:pt x="44" y="0"/>
                  </a:lnTo>
                  <a:lnTo>
                    <a:pt x="30" y="15"/>
                  </a:lnTo>
                  <a:lnTo>
                    <a:pt x="30" y="31"/>
                  </a:lnTo>
                  <a:lnTo>
                    <a:pt x="15" y="46"/>
                  </a:lnTo>
                  <a:lnTo>
                    <a:pt x="0"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91" name="Oval 672"/>
            <p:cNvSpPr>
              <a:spLocks noChangeArrowheads="1"/>
            </p:cNvSpPr>
            <p:nvPr/>
          </p:nvSpPr>
          <p:spPr bwMode="auto">
            <a:xfrm>
              <a:off x="7918" y="1527"/>
              <a:ext cx="1" cy="6"/>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7592" name="Oval 673"/>
            <p:cNvSpPr>
              <a:spLocks noChangeArrowheads="1"/>
            </p:cNvSpPr>
            <p:nvPr/>
          </p:nvSpPr>
          <p:spPr bwMode="auto">
            <a:xfrm>
              <a:off x="7906" y="1527"/>
              <a:ext cx="5" cy="6"/>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7593" name="Freeform 674"/>
            <p:cNvSpPr>
              <a:spLocks/>
            </p:cNvSpPr>
            <p:nvPr/>
          </p:nvSpPr>
          <p:spPr bwMode="auto">
            <a:xfrm>
              <a:off x="7745" y="1226"/>
              <a:ext cx="13" cy="35"/>
            </a:xfrm>
            <a:custGeom>
              <a:avLst/>
              <a:gdLst>
                <a:gd name="T0" fmla="*/ 0 w 30"/>
                <a:gd name="T1" fmla="*/ 0 h 93"/>
                <a:gd name="T2" fmla="*/ 0 w 30"/>
                <a:gd name="T3" fmla="*/ 1 h 93"/>
                <a:gd name="T4" fmla="*/ 0 w 30"/>
                <a:gd name="T5" fmla="*/ 2 h 93"/>
                <a:gd name="T6" fmla="*/ 1 w 30"/>
                <a:gd name="T7" fmla="*/ 2 h 93"/>
                <a:gd name="T8" fmla="*/ 1 w 30"/>
                <a:gd name="T9" fmla="*/ 1 h 93"/>
                <a:gd name="T10" fmla="*/ 0 w 30"/>
                <a:gd name="T11" fmla="*/ 0 h 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93">
                  <a:moveTo>
                    <a:pt x="15" y="0"/>
                  </a:moveTo>
                  <a:lnTo>
                    <a:pt x="15" y="46"/>
                  </a:lnTo>
                  <a:lnTo>
                    <a:pt x="0" y="92"/>
                  </a:lnTo>
                  <a:lnTo>
                    <a:pt x="29" y="92"/>
                  </a:lnTo>
                  <a:lnTo>
                    <a:pt x="29" y="46"/>
                  </a:lnTo>
                  <a:lnTo>
                    <a:pt x="1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94" name="Line 675"/>
            <p:cNvSpPr>
              <a:spLocks noChangeShapeType="1"/>
            </p:cNvSpPr>
            <p:nvPr/>
          </p:nvSpPr>
          <p:spPr bwMode="auto">
            <a:xfrm>
              <a:off x="7963" y="1383"/>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95" name="Line 676"/>
            <p:cNvSpPr>
              <a:spLocks noChangeShapeType="1"/>
            </p:cNvSpPr>
            <p:nvPr/>
          </p:nvSpPr>
          <p:spPr bwMode="auto">
            <a:xfrm>
              <a:off x="7970" y="1383"/>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96" name="Line 677"/>
            <p:cNvSpPr>
              <a:spLocks noChangeShapeType="1"/>
            </p:cNvSpPr>
            <p:nvPr/>
          </p:nvSpPr>
          <p:spPr bwMode="auto">
            <a:xfrm flipV="1">
              <a:off x="7970" y="1376"/>
              <a:ext cx="0"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97" name="Line 678"/>
            <p:cNvSpPr>
              <a:spLocks noChangeShapeType="1"/>
            </p:cNvSpPr>
            <p:nvPr/>
          </p:nvSpPr>
          <p:spPr bwMode="auto">
            <a:xfrm>
              <a:off x="7970" y="1377"/>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98" name="Line 679"/>
            <p:cNvSpPr>
              <a:spLocks noChangeShapeType="1"/>
            </p:cNvSpPr>
            <p:nvPr/>
          </p:nvSpPr>
          <p:spPr bwMode="auto">
            <a:xfrm>
              <a:off x="7970" y="1377"/>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99" name="Line 680"/>
            <p:cNvSpPr>
              <a:spLocks noChangeShapeType="1"/>
            </p:cNvSpPr>
            <p:nvPr/>
          </p:nvSpPr>
          <p:spPr bwMode="auto">
            <a:xfrm>
              <a:off x="7976" y="1377"/>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00" name="Line 681"/>
            <p:cNvSpPr>
              <a:spLocks noChangeShapeType="1"/>
            </p:cNvSpPr>
            <p:nvPr/>
          </p:nvSpPr>
          <p:spPr bwMode="auto">
            <a:xfrm>
              <a:off x="7976" y="1377"/>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01" name="Freeform 682"/>
            <p:cNvSpPr>
              <a:spLocks/>
            </p:cNvSpPr>
            <p:nvPr/>
          </p:nvSpPr>
          <p:spPr bwMode="auto">
            <a:xfrm>
              <a:off x="7963" y="1377"/>
              <a:ext cx="26" cy="40"/>
            </a:xfrm>
            <a:custGeom>
              <a:avLst/>
              <a:gdLst>
                <a:gd name="T0" fmla="*/ 1 w 61"/>
                <a:gd name="T1" fmla="*/ 0 h 108"/>
                <a:gd name="T2" fmla="*/ 0 w 61"/>
                <a:gd name="T3" fmla="*/ 0 h 108"/>
                <a:gd name="T4" fmla="*/ 0 w 61"/>
                <a:gd name="T5" fmla="*/ 0 h 108"/>
                <a:gd name="T6" fmla="*/ 0 w 61"/>
                <a:gd name="T7" fmla="*/ 1 h 108"/>
                <a:gd name="T8" fmla="*/ 0 w 61"/>
                <a:gd name="T9" fmla="*/ 1 h 108"/>
                <a:gd name="T10" fmla="*/ 0 w 61"/>
                <a:gd name="T11" fmla="*/ 2 h 108"/>
                <a:gd name="T12" fmla="*/ 2 w 61"/>
                <a:gd name="T13" fmla="*/ 1 h 108"/>
                <a:gd name="T14" fmla="*/ 2 w 61"/>
                <a:gd name="T15" fmla="*/ 1 h 108"/>
                <a:gd name="T16" fmla="*/ 2 w 61"/>
                <a:gd name="T17" fmla="*/ 0 h 108"/>
                <a:gd name="T18" fmla="*/ 1 w 61"/>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108">
                  <a:moveTo>
                    <a:pt x="30" y="0"/>
                  </a:moveTo>
                  <a:lnTo>
                    <a:pt x="0" y="15"/>
                  </a:lnTo>
                  <a:lnTo>
                    <a:pt x="15" y="31"/>
                  </a:lnTo>
                  <a:lnTo>
                    <a:pt x="0" y="46"/>
                  </a:lnTo>
                  <a:lnTo>
                    <a:pt x="15" y="46"/>
                  </a:lnTo>
                  <a:lnTo>
                    <a:pt x="15" y="107"/>
                  </a:lnTo>
                  <a:lnTo>
                    <a:pt x="60" y="76"/>
                  </a:lnTo>
                  <a:lnTo>
                    <a:pt x="60" y="46"/>
                  </a:lnTo>
                  <a:lnTo>
                    <a:pt x="60" y="31"/>
                  </a:lnTo>
                  <a:lnTo>
                    <a:pt x="3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02" name="Freeform 683"/>
            <p:cNvSpPr>
              <a:spLocks/>
            </p:cNvSpPr>
            <p:nvPr/>
          </p:nvSpPr>
          <p:spPr bwMode="auto">
            <a:xfrm>
              <a:off x="7944" y="1330"/>
              <a:ext cx="32" cy="53"/>
            </a:xfrm>
            <a:custGeom>
              <a:avLst/>
              <a:gdLst>
                <a:gd name="T0" fmla="*/ 3 w 75"/>
                <a:gd name="T1" fmla="*/ 0 h 139"/>
                <a:gd name="T2" fmla="*/ 1 w 75"/>
                <a:gd name="T3" fmla="*/ 0 h 139"/>
                <a:gd name="T4" fmla="*/ 1 w 75"/>
                <a:gd name="T5" fmla="*/ 1 h 139"/>
                <a:gd name="T6" fmla="*/ 0 w 75"/>
                <a:gd name="T7" fmla="*/ 1 h 139"/>
                <a:gd name="T8" fmla="*/ 0 w 75"/>
                <a:gd name="T9" fmla="*/ 2 h 139"/>
                <a:gd name="T10" fmla="*/ 0 w 75"/>
                <a:gd name="T11" fmla="*/ 2 h 139"/>
                <a:gd name="T12" fmla="*/ 0 w 75"/>
                <a:gd name="T13" fmla="*/ 3 h 139"/>
                <a:gd name="T14" fmla="*/ 1 w 75"/>
                <a:gd name="T15" fmla="*/ 3 h 139"/>
                <a:gd name="T16" fmla="*/ 1 w 75"/>
                <a:gd name="T17" fmla="*/ 3 h 139"/>
                <a:gd name="T18" fmla="*/ 3 w 75"/>
                <a:gd name="T19" fmla="*/ 3 h 139"/>
                <a:gd name="T20" fmla="*/ 2 w 75"/>
                <a:gd name="T21" fmla="*/ 2 h 139"/>
                <a:gd name="T22" fmla="*/ 1 w 75"/>
                <a:gd name="T23" fmla="*/ 2 h 139"/>
                <a:gd name="T24" fmla="*/ 3 w 75"/>
                <a:gd name="T25" fmla="*/ 1 h 139"/>
                <a:gd name="T26" fmla="*/ 2 w 75"/>
                <a:gd name="T27" fmla="*/ 1 h 139"/>
                <a:gd name="T28" fmla="*/ 3 w 75"/>
                <a:gd name="T29" fmla="*/ 0 h 1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 h="139">
                  <a:moveTo>
                    <a:pt x="74" y="0"/>
                  </a:moveTo>
                  <a:lnTo>
                    <a:pt x="44" y="0"/>
                  </a:lnTo>
                  <a:lnTo>
                    <a:pt x="30" y="46"/>
                  </a:lnTo>
                  <a:lnTo>
                    <a:pt x="0" y="46"/>
                  </a:lnTo>
                  <a:lnTo>
                    <a:pt x="0" y="92"/>
                  </a:lnTo>
                  <a:lnTo>
                    <a:pt x="15" y="107"/>
                  </a:lnTo>
                  <a:lnTo>
                    <a:pt x="0" y="123"/>
                  </a:lnTo>
                  <a:lnTo>
                    <a:pt x="30" y="138"/>
                  </a:lnTo>
                  <a:lnTo>
                    <a:pt x="44" y="138"/>
                  </a:lnTo>
                  <a:lnTo>
                    <a:pt x="74" y="123"/>
                  </a:lnTo>
                  <a:lnTo>
                    <a:pt x="59" y="107"/>
                  </a:lnTo>
                  <a:lnTo>
                    <a:pt x="44" y="92"/>
                  </a:lnTo>
                  <a:lnTo>
                    <a:pt x="74" y="46"/>
                  </a:lnTo>
                  <a:lnTo>
                    <a:pt x="59" y="31"/>
                  </a:lnTo>
                  <a:lnTo>
                    <a:pt x="74"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03" name="Freeform 684"/>
            <p:cNvSpPr>
              <a:spLocks/>
            </p:cNvSpPr>
            <p:nvPr/>
          </p:nvSpPr>
          <p:spPr bwMode="auto">
            <a:xfrm>
              <a:off x="8002" y="1337"/>
              <a:ext cx="70" cy="75"/>
            </a:xfrm>
            <a:custGeom>
              <a:avLst/>
              <a:gdLst>
                <a:gd name="T0" fmla="*/ 4 w 165"/>
                <a:gd name="T1" fmla="*/ 0 h 200"/>
                <a:gd name="T2" fmla="*/ 3 w 165"/>
                <a:gd name="T3" fmla="*/ 1 h 200"/>
                <a:gd name="T4" fmla="*/ 4 w 165"/>
                <a:gd name="T5" fmla="*/ 1 h 200"/>
                <a:gd name="T6" fmla="*/ 4 w 165"/>
                <a:gd name="T7" fmla="*/ 2 h 200"/>
                <a:gd name="T8" fmla="*/ 3 w 165"/>
                <a:gd name="T9" fmla="*/ 2 h 200"/>
                <a:gd name="T10" fmla="*/ 3 w 165"/>
                <a:gd name="T11" fmla="*/ 2 h 200"/>
                <a:gd name="T12" fmla="*/ 3 w 165"/>
                <a:gd name="T13" fmla="*/ 3 h 200"/>
                <a:gd name="T14" fmla="*/ 2 w 165"/>
                <a:gd name="T15" fmla="*/ 3 h 200"/>
                <a:gd name="T16" fmla="*/ 1 w 165"/>
                <a:gd name="T17" fmla="*/ 3 h 200"/>
                <a:gd name="T18" fmla="*/ 0 w 165"/>
                <a:gd name="T19" fmla="*/ 4 h 200"/>
                <a:gd name="T20" fmla="*/ 0 w 165"/>
                <a:gd name="T21" fmla="*/ 4 h 200"/>
                <a:gd name="T22" fmla="*/ 1 w 165"/>
                <a:gd name="T23" fmla="*/ 4 h 200"/>
                <a:gd name="T24" fmla="*/ 3 w 165"/>
                <a:gd name="T25" fmla="*/ 4 h 200"/>
                <a:gd name="T26" fmla="*/ 3 w 165"/>
                <a:gd name="T27" fmla="*/ 4 h 200"/>
                <a:gd name="T28" fmla="*/ 3 w 165"/>
                <a:gd name="T29" fmla="*/ 4 h 200"/>
                <a:gd name="T30" fmla="*/ 3 w 165"/>
                <a:gd name="T31" fmla="*/ 3 h 200"/>
                <a:gd name="T32" fmla="*/ 4 w 165"/>
                <a:gd name="T33" fmla="*/ 4 h 200"/>
                <a:gd name="T34" fmla="*/ 4 w 165"/>
                <a:gd name="T35" fmla="*/ 3 h 200"/>
                <a:gd name="T36" fmla="*/ 6 w 165"/>
                <a:gd name="T37" fmla="*/ 3 h 200"/>
                <a:gd name="T38" fmla="*/ 5 w 165"/>
                <a:gd name="T39" fmla="*/ 2 h 200"/>
                <a:gd name="T40" fmla="*/ 6 w 165"/>
                <a:gd name="T41" fmla="*/ 2 h 200"/>
                <a:gd name="T42" fmla="*/ 5 w 165"/>
                <a:gd name="T43" fmla="*/ 1 h 200"/>
                <a:gd name="T44" fmla="*/ 4 w 165"/>
                <a:gd name="T45" fmla="*/ 0 h 2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5" h="200">
                  <a:moveTo>
                    <a:pt x="119" y="0"/>
                  </a:moveTo>
                  <a:lnTo>
                    <a:pt x="104" y="31"/>
                  </a:lnTo>
                  <a:lnTo>
                    <a:pt x="119" y="46"/>
                  </a:lnTo>
                  <a:lnTo>
                    <a:pt x="119" y="92"/>
                  </a:lnTo>
                  <a:lnTo>
                    <a:pt x="104" y="122"/>
                  </a:lnTo>
                  <a:lnTo>
                    <a:pt x="89" y="107"/>
                  </a:lnTo>
                  <a:lnTo>
                    <a:pt x="75" y="153"/>
                  </a:lnTo>
                  <a:lnTo>
                    <a:pt x="60" y="153"/>
                  </a:lnTo>
                  <a:lnTo>
                    <a:pt x="30" y="153"/>
                  </a:lnTo>
                  <a:lnTo>
                    <a:pt x="0" y="199"/>
                  </a:lnTo>
                  <a:lnTo>
                    <a:pt x="15" y="199"/>
                  </a:lnTo>
                  <a:lnTo>
                    <a:pt x="30" y="199"/>
                  </a:lnTo>
                  <a:lnTo>
                    <a:pt x="75" y="184"/>
                  </a:lnTo>
                  <a:lnTo>
                    <a:pt x="89" y="199"/>
                  </a:lnTo>
                  <a:lnTo>
                    <a:pt x="104" y="184"/>
                  </a:lnTo>
                  <a:lnTo>
                    <a:pt x="104" y="168"/>
                  </a:lnTo>
                  <a:lnTo>
                    <a:pt x="119" y="184"/>
                  </a:lnTo>
                  <a:lnTo>
                    <a:pt x="134" y="168"/>
                  </a:lnTo>
                  <a:lnTo>
                    <a:pt x="164" y="153"/>
                  </a:lnTo>
                  <a:lnTo>
                    <a:pt x="149" y="77"/>
                  </a:lnTo>
                  <a:lnTo>
                    <a:pt x="164" y="77"/>
                  </a:lnTo>
                  <a:lnTo>
                    <a:pt x="149" y="31"/>
                  </a:lnTo>
                  <a:lnTo>
                    <a:pt x="119"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04" name="Freeform 685"/>
            <p:cNvSpPr>
              <a:spLocks/>
            </p:cNvSpPr>
            <p:nvPr/>
          </p:nvSpPr>
          <p:spPr bwMode="auto">
            <a:xfrm>
              <a:off x="8033" y="1290"/>
              <a:ext cx="39" cy="47"/>
            </a:xfrm>
            <a:custGeom>
              <a:avLst/>
              <a:gdLst>
                <a:gd name="T0" fmla="*/ 0 w 91"/>
                <a:gd name="T1" fmla="*/ 0 h 125"/>
                <a:gd name="T2" fmla="*/ 1 w 91"/>
                <a:gd name="T3" fmla="*/ 1 h 125"/>
                <a:gd name="T4" fmla="*/ 0 w 91"/>
                <a:gd name="T5" fmla="*/ 1 h 125"/>
                <a:gd name="T6" fmla="*/ 0 w 91"/>
                <a:gd name="T7" fmla="*/ 2 h 125"/>
                <a:gd name="T8" fmla="*/ 0 w 91"/>
                <a:gd name="T9" fmla="*/ 2 h 125"/>
                <a:gd name="T10" fmla="*/ 1 w 91"/>
                <a:gd name="T11" fmla="*/ 3 h 125"/>
                <a:gd name="T12" fmla="*/ 1 w 91"/>
                <a:gd name="T13" fmla="*/ 2 h 125"/>
                <a:gd name="T14" fmla="*/ 1 w 91"/>
                <a:gd name="T15" fmla="*/ 2 h 125"/>
                <a:gd name="T16" fmla="*/ 3 w 91"/>
                <a:gd name="T17" fmla="*/ 2 h 125"/>
                <a:gd name="T18" fmla="*/ 3 w 91"/>
                <a:gd name="T19" fmla="*/ 1 h 125"/>
                <a:gd name="T20" fmla="*/ 3 w 91"/>
                <a:gd name="T21" fmla="*/ 1 h 125"/>
                <a:gd name="T22" fmla="*/ 3 w 91"/>
                <a:gd name="T23" fmla="*/ 0 h 125"/>
                <a:gd name="T24" fmla="*/ 2 w 91"/>
                <a:gd name="T25" fmla="*/ 0 h 125"/>
                <a:gd name="T26" fmla="*/ 0 w 91"/>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1" h="125">
                  <a:moveTo>
                    <a:pt x="15" y="0"/>
                  </a:moveTo>
                  <a:lnTo>
                    <a:pt x="30" y="62"/>
                  </a:lnTo>
                  <a:lnTo>
                    <a:pt x="15" y="62"/>
                  </a:lnTo>
                  <a:lnTo>
                    <a:pt x="0" y="78"/>
                  </a:lnTo>
                  <a:lnTo>
                    <a:pt x="0" y="109"/>
                  </a:lnTo>
                  <a:lnTo>
                    <a:pt x="30" y="124"/>
                  </a:lnTo>
                  <a:lnTo>
                    <a:pt x="45" y="93"/>
                  </a:lnTo>
                  <a:lnTo>
                    <a:pt x="30" y="78"/>
                  </a:lnTo>
                  <a:lnTo>
                    <a:pt x="75" y="78"/>
                  </a:lnTo>
                  <a:lnTo>
                    <a:pt x="75" y="62"/>
                  </a:lnTo>
                  <a:lnTo>
                    <a:pt x="90" y="47"/>
                  </a:lnTo>
                  <a:lnTo>
                    <a:pt x="75" y="16"/>
                  </a:lnTo>
                  <a:lnTo>
                    <a:pt x="60" y="16"/>
                  </a:lnTo>
                  <a:lnTo>
                    <a:pt x="1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05" name="Freeform 686"/>
            <p:cNvSpPr>
              <a:spLocks/>
            </p:cNvSpPr>
            <p:nvPr/>
          </p:nvSpPr>
          <p:spPr bwMode="auto">
            <a:xfrm>
              <a:off x="8002" y="1417"/>
              <a:ext cx="12" cy="24"/>
            </a:xfrm>
            <a:custGeom>
              <a:avLst/>
              <a:gdLst>
                <a:gd name="T0" fmla="*/ 0 w 30"/>
                <a:gd name="T1" fmla="*/ 0 h 63"/>
                <a:gd name="T2" fmla="*/ 0 w 30"/>
                <a:gd name="T3" fmla="*/ 1 h 63"/>
                <a:gd name="T4" fmla="*/ 0 w 30"/>
                <a:gd name="T5" fmla="*/ 0 h 63"/>
                <a:gd name="T6" fmla="*/ 0 w 30"/>
                <a:gd name="T7" fmla="*/ 1 h 63"/>
                <a:gd name="T8" fmla="*/ 1 w 30"/>
                <a:gd name="T9" fmla="*/ 1 h 63"/>
                <a:gd name="T10" fmla="*/ 1 w 30"/>
                <a:gd name="T11" fmla="*/ 0 h 63"/>
                <a:gd name="T12" fmla="*/ 0 w 30"/>
                <a:gd name="T13" fmla="*/ 0 h 63"/>
                <a:gd name="T14" fmla="*/ 0 w 30"/>
                <a:gd name="T15" fmla="*/ 0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63">
                  <a:moveTo>
                    <a:pt x="0" y="16"/>
                  </a:moveTo>
                  <a:lnTo>
                    <a:pt x="0" y="31"/>
                  </a:lnTo>
                  <a:lnTo>
                    <a:pt x="15" y="16"/>
                  </a:lnTo>
                  <a:lnTo>
                    <a:pt x="15" y="62"/>
                  </a:lnTo>
                  <a:lnTo>
                    <a:pt x="29" y="62"/>
                  </a:lnTo>
                  <a:lnTo>
                    <a:pt x="29" y="16"/>
                  </a:lnTo>
                  <a:lnTo>
                    <a:pt x="15" y="0"/>
                  </a:lnTo>
                  <a:lnTo>
                    <a:pt x="0"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06" name="Freeform 687"/>
            <p:cNvSpPr>
              <a:spLocks/>
            </p:cNvSpPr>
            <p:nvPr/>
          </p:nvSpPr>
          <p:spPr bwMode="auto">
            <a:xfrm>
              <a:off x="8013" y="1411"/>
              <a:ext cx="20" cy="13"/>
            </a:xfrm>
            <a:custGeom>
              <a:avLst/>
              <a:gdLst>
                <a:gd name="T0" fmla="*/ 0 w 46"/>
                <a:gd name="T1" fmla="*/ 1 h 32"/>
                <a:gd name="T2" fmla="*/ 1 w 46"/>
                <a:gd name="T3" fmla="*/ 0 h 32"/>
                <a:gd name="T4" fmla="*/ 2 w 46"/>
                <a:gd name="T5" fmla="*/ 0 h 32"/>
                <a:gd name="T6" fmla="*/ 1 w 46"/>
                <a:gd name="T7" fmla="*/ 0 h 32"/>
                <a:gd name="T8" fmla="*/ 0 w 46"/>
                <a:gd name="T9" fmla="*/ 0 h 32"/>
                <a:gd name="T10" fmla="*/ 0 w 46"/>
                <a:gd name="T11" fmla="*/ 0 h 32"/>
                <a:gd name="T12" fmla="*/ 0 w 46"/>
                <a:gd name="T13" fmla="*/ 1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2">
                  <a:moveTo>
                    <a:pt x="15" y="31"/>
                  </a:moveTo>
                  <a:lnTo>
                    <a:pt x="30" y="16"/>
                  </a:lnTo>
                  <a:lnTo>
                    <a:pt x="45" y="0"/>
                  </a:lnTo>
                  <a:lnTo>
                    <a:pt x="30" y="0"/>
                  </a:lnTo>
                  <a:lnTo>
                    <a:pt x="15" y="0"/>
                  </a:lnTo>
                  <a:lnTo>
                    <a:pt x="0" y="16"/>
                  </a:lnTo>
                  <a:lnTo>
                    <a:pt x="15"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07" name="Freeform 688"/>
            <p:cNvSpPr>
              <a:spLocks/>
            </p:cNvSpPr>
            <p:nvPr/>
          </p:nvSpPr>
          <p:spPr bwMode="auto">
            <a:xfrm>
              <a:off x="7656" y="1656"/>
              <a:ext cx="13" cy="30"/>
            </a:xfrm>
            <a:custGeom>
              <a:avLst/>
              <a:gdLst>
                <a:gd name="T0" fmla="*/ 0 w 30"/>
                <a:gd name="T1" fmla="*/ 0 h 78"/>
                <a:gd name="T2" fmla="*/ 0 w 30"/>
                <a:gd name="T3" fmla="*/ 1 h 78"/>
                <a:gd name="T4" fmla="*/ 0 w 30"/>
                <a:gd name="T5" fmla="*/ 1 h 78"/>
                <a:gd name="T6" fmla="*/ 0 w 30"/>
                <a:gd name="T7" fmla="*/ 2 h 78"/>
                <a:gd name="T8" fmla="*/ 1 w 30"/>
                <a:gd name="T9" fmla="*/ 1 h 78"/>
                <a:gd name="T10" fmla="*/ 1 w 30"/>
                <a:gd name="T11" fmla="*/ 1 h 78"/>
                <a:gd name="T12" fmla="*/ 0 w 30"/>
                <a:gd name="T13" fmla="*/ 0 h 78"/>
                <a:gd name="T14" fmla="*/ 0 w 30"/>
                <a:gd name="T15" fmla="*/ 0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78">
                  <a:moveTo>
                    <a:pt x="0" y="0"/>
                  </a:moveTo>
                  <a:lnTo>
                    <a:pt x="0" y="31"/>
                  </a:lnTo>
                  <a:lnTo>
                    <a:pt x="0" y="62"/>
                  </a:lnTo>
                  <a:lnTo>
                    <a:pt x="15" y="77"/>
                  </a:lnTo>
                  <a:lnTo>
                    <a:pt x="29" y="62"/>
                  </a:lnTo>
                  <a:lnTo>
                    <a:pt x="29" y="46"/>
                  </a:lnTo>
                  <a:lnTo>
                    <a:pt x="15" y="15"/>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08" name="Freeform 689"/>
            <p:cNvSpPr>
              <a:spLocks/>
            </p:cNvSpPr>
            <p:nvPr/>
          </p:nvSpPr>
          <p:spPr bwMode="auto">
            <a:xfrm>
              <a:off x="7950" y="1511"/>
              <a:ext cx="13" cy="23"/>
            </a:xfrm>
            <a:custGeom>
              <a:avLst/>
              <a:gdLst>
                <a:gd name="T0" fmla="*/ 0 w 30"/>
                <a:gd name="T1" fmla="*/ 0 h 62"/>
                <a:gd name="T2" fmla="*/ 0 w 30"/>
                <a:gd name="T3" fmla="*/ 0 h 62"/>
                <a:gd name="T4" fmla="*/ 0 w 30"/>
                <a:gd name="T5" fmla="*/ 0 h 62"/>
                <a:gd name="T6" fmla="*/ 0 w 30"/>
                <a:gd name="T7" fmla="*/ 1 h 62"/>
                <a:gd name="T8" fmla="*/ 0 w 30"/>
                <a:gd name="T9" fmla="*/ 1 h 62"/>
                <a:gd name="T10" fmla="*/ 1 w 30"/>
                <a:gd name="T11" fmla="*/ 1 h 62"/>
                <a:gd name="T12" fmla="*/ 1 w 30"/>
                <a:gd name="T13" fmla="*/ 0 h 62"/>
                <a:gd name="T14" fmla="*/ 0 w 30"/>
                <a:gd name="T15" fmla="*/ 0 h 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62">
                  <a:moveTo>
                    <a:pt x="15" y="0"/>
                  </a:moveTo>
                  <a:lnTo>
                    <a:pt x="0" y="0"/>
                  </a:lnTo>
                  <a:lnTo>
                    <a:pt x="0" y="15"/>
                  </a:lnTo>
                  <a:lnTo>
                    <a:pt x="15" y="61"/>
                  </a:lnTo>
                  <a:lnTo>
                    <a:pt x="15" y="46"/>
                  </a:lnTo>
                  <a:lnTo>
                    <a:pt x="29" y="46"/>
                  </a:lnTo>
                  <a:lnTo>
                    <a:pt x="29" y="0"/>
                  </a:lnTo>
                  <a:lnTo>
                    <a:pt x="1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09" name="Freeform 690"/>
            <p:cNvSpPr>
              <a:spLocks/>
            </p:cNvSpPr>
            <p:nvPr/>
          </p:nvSpPr>
          <p:spPr bwMode="auto">
            <a:xfrm>
              <a:off x="7892" y="1673"/>
              <a:ext cx="65" cy="53"/>
            </a:xfrm>
            <a:custGeom>
              <a:avLst/>
              <a:gdLst>
                <a:gd name="T0" fmla="*/ 0 w 151"/>
                <a:gd name="T1" fmla="*/ 3 h 140"/>
                <a:gd name="T2" fmla="*/ 0 w 151"/>
                <a:gd name="T3" fmla="*/ 3 h 140"/>
                <a:gd name="T4" fmla="*/ 1 w 151"/>
                <a:gd name="T5" fmla="*/ 3 h 140"/>
                <a:gd name="T6" fmla="*/ 1 w 151"/>
                <a:gd name="T7" fmla="*/ 3 h 140"/>
                <a:gd name="T8" fmla="*/ 3 w 151"/>
                <a:gd name="T9" fmla="*/ 3 h 140"/>
                <a:gd name="T10" fmla="*/ 3 w 151"/>
                <a:gd name="T11" fmla="*/ 2 h 140"/>
                <a:gd name="T12" fmla="*/ 3 w 151"/>
                <a:gd name="T13" fmla="*/ 1 h 140"/>
                <a:gd name="T14" fmla="*/ 5 w 151"/>
                <a:gd name="T15" fmla="*/ 2 h 140"/>
                <a:gd name="T16" fmla="*/ 5 w 151"/>
                <a:gd name="T17" fmla="*/ 1 h 140"/>
                <a:gd name="T18" fmla="*/ 5 w 151"/>
                <a:gd name="T19" fmla="*/ 1 h 140"/>
                <a:gd name="T20" fmla="*/ 5 w 151"/>
                <a:gd name="T21" fmla="*/ 1 h 140"/>
                <a:gd name="T22" fmla="*/ 5 w 151"/>
                <a:gd name="T23" fmla="*/ 1 h 140"/>
                <a:gd name="T24" fmla="*/ 4 w 151"/>
                <a:gd name="T25" fmla="*/ 0 h 140"/>
                <a:gd name="T26" fmla="*/ 3 w 151"/>
                <a:gd name="T27" fmla="*/ 0 h 140"/>
                <a:gd name="T28" fmla="*/ 3 w 151"/>
                <a:gd name="T29" fmla="*/ 1 h 140"/>
                <a:gd name="T30" fmla="*/ 3 w 151"/>
                <a:gd name="T31" fmla="*/ 1 h 140"/>
                <a:gd name="T32" fmla="*/ 3 w 151"/>
                <a:gd name="T33" fmla="*/ 1 h 140"/>
                <a:gd name="T34" fmla="*/ 1 w 151"/>
                <a:gd name="T35" fmla="*/ 2 h 140"/>
                <a:gd name="T36" fmla="*/ 0 w 151"/>
                <a:gd name="T37" fmla="*/ 2 h 140"/>
                <a:gd name="T38" fmla="*/ 0 w 151"/>
                <a:gd name="T39" fmla="*/ 3 h 140"/>
                <a:gd name="T40" fmla="*/ 0 w 151"/>
                <a:gd name="T41" fmla="*/ 3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1" h="140">
                  <a:moveTo>
                    <a:pt x="0" y="124"/>
                  </a:moveTo>
                  <a:lnTo>
                    <a:pt x="0" y="139"/>
                  </a:lnTo>
                  <a:lnTo>
                    <a:pt x="30" y="139"/>
                  </a:lnTo>
                  <a:lnTo>
                    <a:pt x="45" y="124"/>
                  </a:lnTo>
                  <a:lnTo>
                    <a:pt x="90" y="124"/>
                  </a:lnTo>
                  <a:lnTo>
                    <a:pt x="105" y="77"/>
                  </a:lnTo>
                  <a:lnTo>
                    <a:pt x="105" y="62"/>
                  </a:lnTo>
                  <a:lnTo>
                    <a:pt x="135" y="77"/>
                  </a:lnTo>
                  <a:lnTo>
                    <a:pt x="150" y="62"/>
                  </a:lnTo>
                  <a:lnTo>
                    <a:pt x="135" y="46"/>
                  </a:lnTo>
                  <a:lnTo>
                    <a:pt x="150" y="31"/>
                  </a:lnTo>
                  <a:lnTo>
                    <a:pt x="135" y="31"/>
                  </a:lnTo>
                  <a:lnTo>
                    <a:pt x="120" y="0"/>
                  </a:lnTo>
                  <a:lnTo>
                    <a:pt x="105" y="15"/>
                  </a:lnTo>
                  <a:lnTo>
                    <a:pt x="90" y="46"/>
                  </a:lnTo>
                  <a:lnTo>
                    <a:pt x="90" y="62"/>
                  </a:lnTo>
                  <a:lnTo>
                    <a:pt x="75" y="62"/>
                  </a:lnTo>
                  <a:lnTo>
                    <a:pt x="45" y="93"/>
                  </a:lnTo>
                  <a:lnTo>
                    <a:pt x="15" y="93"/>
                  </a:lnTo>
                  <a:lnTo>
                    <a:pt x="15" y="124"/>
                  </a:lnTo>
                  <a:lnTo>
                    <a:pt x="0" y="124"/>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10" name="Freeform 691"/>
            <p:cNvSpPr>
              <a:spLocks/>
            </p:cNvSpPr>
            <p:nvPr/>
          </p:nvSpPr>
          <p:spPr bwMode="auto">
            <a:xfrm>
              <a:off x="7809" y="1673"/>
              <a:ext cx="39" cy="47"/>
            </a:xfrm>
            <a:custGeom>
              <a:avLst/>
              <a:gdLst>
                <a:gd name="T0" fmla="*/ 0 w 91"/>
                <a:gd name="T1" fmla="*/ 0 h 124"/>
                <a:gd name="T2" fmla="*/ 0 w 91"/>
                <a:gd name="T3" fmla="*/ 1 h 124"/>
                <a:gd name="T4" fmla="*/ 1 w 91"/>
                <a:gd name="T5" fmla="*/ 2 h 124"/>
                <a:gd name="T6" fmla="*/ 2 w 91"/>
                <a:gd name="T7" fmla="*/ 3 h 124"/>
                <a:gd name="T8" fmla="*/ 3 w 91"/>
                <a:gd name="T9" fmla="*/ 2 h 124"/>
                <a:gd name="T10" fmla="*/ 3 w 91"/>
                <a:gd name="T11" fmla="*/ 2 h 124"/>
                <a:gd name="T12" fmla="*/ 3 w 91"/>
                <a:gd name="T13" fmla="*/ 2 h 124"/>
                <a:gd name="T14" fmla="*/ 3 w 91"/>
                <a:gd name="T15" fmla="*/ 1 h 124"/>
                <a:gd name="T16" fmla="*/ 3 w 91"/>
                <a:gd name="T17" fmla="*/ 1 h 124"/>
                <a:gd name="T18" fmla="*/ 1 w 91"/>
                <a:gd name="T19" fmla="*/ 1 h 124"/>
                <a:gd name="T20" fmla="*/ 1 w 91"/>
                <a:gd name="T21" fmla="*/ 0 h 124"/>
                <a:gd name="T22" fmla="*/ 0 w 91"/>
                <a:gd name="T23" fmla="*/ 0 h 1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 h="124">
                  <a:moveTo>
                    <a:pt x="0" y="0"/>
                  </a:moveTo>
                  <a:lnTo>
                    <a:pt x="15" y="31"/>
                  </a:lnTo>
                  <a:lnTo>
                    <a:pt x="30" y="92"/>
                  </a:lnTo>
                  <a:lnTo>
                    <a:pt x="60" y="123"/>
                  </a:lnTo>
                  <a:lnTo>
                    <a:pt x="75" y="108"/>
                  </a:lnTo>
                  <a:lnTo>
                    <a:pt x="90" y="108"/>
                  </a:lnTo>
                  <a:lnTo>
                    <a:pt x="75" y="77"/>
                  </a:lnTo>
                  <a:lnTo>
                    <a:pt x="75" y="62"/>
                  </a:lnTo>
                  <a:lnTo>
                    <a:pt x="75" y="46"/>
                  </a:lnTo>
                  <a:lnTo>
                    <a:pt x="45" y="31"/>
                  </a:lnTo>
                  <a:lnTo>
                    <a:pt x="30" y="15"/>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11" name="Freeform 692"/>
            <p:cNvSpPr>
              <a:spLocks/>
            </p:cNvSpPr>
            <p:nvPr/>
          </p:nvSpPr>
          <p:spPr bwMode="auto">
            <a:xfrm>
              <a:off x="7784" y="1563"/>
              <a:ext cx="70" cy="123"/>
            </a:xfrm>
            <a:custGeom>
              <a:avLst/>
              <a:gdLst>
                <a:gd name="T0" fmla="*/ 1 w 165"/>
                <a:gd name="T1" fmla="*/ 0 h 324"/>
                <a:gd name="T2" fmla="*/ 0 w 165"/>
                <a:gd name="T3" fmla="*/ 0 h 324"/>
                <a:gd name="T4" fmla="*/ 0 w 165"/>
                <a:gd name="T5" fmla="*/ 1 h 324"/>
                <a:gd name="T6" fmla="*/ 1 w 165"/>
                <a:gd name="T7" fmla="*/ 2 h 324"/>
                <a:gd name="T8" fmla="*/ 1 w 165"/>
                <a:gd name="T9" fmla="*/ 2 h 324"/>
                <a:gd name="T10" fmla="*/ 1 w 165"/>
                <a:gd name="T11" fmla="*/ 4 h 324"/>
                <a:gd name="T12" fmla="*/ 1 w 165"/>
                <a:gd name="T13" fmla="*/ 5 h 324"/>
                <a:gd name="T14" fmla="*/ 1 w 165"/>
                <a:gd name="T15" fmla="*/ 5 h 324"/>
                <a:gd name="T16" fmla="*/ 1 w 165"/>
                <a:gd name="T17" fmla="*/ 5 h 324"/>
                <a:gd name="T18" fmla="*/ 2 w 165"/>
                <a:gd name="T19" fmla="*/ 6 h 324"/>
                <a:gd name="T20" fmla="*/ 3 w 165"/>
                <a:gd name="T21" fmla="*/ 6 h 324"/>
                <a:gd name="T22" fmla="*/ 3 w 165"/>
                <a:gd name="T23" fmla="*/ 7 h 324"/>
                <a:gd name="T24" fmla="*/ 3 w 165"/>
                <a:gd name="T25" fmla="*/ 6 h 324"/>
                <a:gd name="T26" fmla="*/ 3 w 165"/>
                <a:gd name="T27" fmla="*/ 6 h 324"/>
                <a:gd name="T28" fmla="*/ 3 w 165"/>
                <a:gd name="T29" fmla="*/ 5 h 324"/>
                <a:gd name="T30" fmla="*/ 2 w 165"/>
                <a:gd name="T31" fmla="*/ 5 h 324"/>
                <a:gd name="T32" fmla="*/ 1 w 165"/>
                <a:gd name="T33" fmla="*/ 5 h 324"/>
                <a:gd name="T34" fmla="*/ 1 w 165"/>
                <a:gd name="T35" fmla="*/ 5 h 324"/>
                <a:gd name="T36" fmla="*/ 2 w 165"/>
                <a:gd name="T37" fmla="*/ 4 h 324"/>
                <a:gd name="T38" fmla="*/ 2 w 165"/>
                <a:gd name="T39" fmla="*/ 3 h 324"/>
                <a:gd name="T40" fmla="*/ 2 w 165"/>
                <a:gd name="T41" fmla="*/ 3 h 324"/>
                <a:gd name="T42" fmla="*/ 3 w 165"/>
                <a:gd name="T43" fmla="*/ 3 h 324"/>
                <a:gd name="T44" fmla="*/ 3 w 165"/>
                <a:gd name="T45" fmla="*/ 4 h 324"/>
                <a:gd name="T46" fmla="*/ 3 w 165"/>
                <a:gd name="T47" fmla="*/ 3 h 324"/>
                <a:gd name="T48" fmla="*/ 4 w 165"/>
                <a:gd name="T49" fmla="*/ 3 h 324"/>
                <a:gd name="T50" fmla="*/ 5 w 165"/>
                <a:gd name="T51" fmla="*/ 3 h 324"/>
                <a:gd name="T52" fmla="*/ 6 w 165"/>
                <a:gd name="T53" fmla="*/ 3 h 324"/>
                <a:gd name="T54" fmla="*/ 5 w 165"/>
                <a:gd name="T55" fmla="*/ 2 h 324"/>
                <a:gd name="T56" fmla="*/ 4 w 165"/>
                <a:gd name="T57" fmla="*/ 2 h 324"/>
                <a:gd name="T58" fmla="*/ 4 w 165"/>
                <a:gd name="T59" fmla="*/ 1 h 324"/>
                <a:gd name="T60" fmla="*/ 3 w 165"/>
                <a:gd name="T61" fmla="*/ 1 h 324"/>
                <a:gd name="T62" fmla="*/ 3 w 165"/>
                <a:gd name="T63" fmla="*/ 1 h 324"/>
                <a:gd name="T64" fmla="*/ 3 w 165"/>
                <a:gd name="T65" fmla="*/ 1 h 324"/>
                <a:gd name="T66" fmla="*/ 2 w 165"/>
                <a:gd name="T67" fmla="*/ 0 h 324"/>
                <a:gd name="T68" fmla="*/ 1 w 165"/>
                <a:gd name="T69" fmla="*/ 0 h 324"/>
                <a:gd name="T70" fmla="*/ 1 w 165"/>
                <a:gd name="T71" fmla="*/ 0 h 3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5" h="324">
                  <a:moveTo>
                    <a:pt x="45" y="0"/>
                  </a:moveTo>
                  <a:lnTo>
                    <a:pt x="15" y="0"/>
                  </a:lnTo>
                  <a:lnTo>
                    <a:pt x="0" y="31"/>
                  </a:lnTo>
                  <a:lnTo>
                    <a:pt x="30" y="77"/>
                  </a:lnTo>
                  <a:lnTo>
                    <a:pt x="30" y="108"/>
                  </a:lnTo>
                  <a:lnTo>
                    <a:pt x="45" y="185"/>
                  </a:lnTo>
                  <a:lnTo>
                    <a:pt x="30" y="215"/>
                  </a:lnTo>
                  <a:lnTo>
                    <a:pt x="30" y="261"/>
                  </a:lnTo>
                  <a:lnTo>
                    <a:pt x="45" y="261"/>
                  </a:lnTo>
                  <a:lnTo>
                    <a:pt x="60" y="292"/>
                  </a:lnTo>
                  <a:lnTo>
                    <a:pt x="89" y="308"/>
                  </a:lnTo>
                  <a:lnTo>
                    <a:pt x="104" y="323"/>
                  </a:lnTo>
                  <a:lnTo>
                    <a:pt x="89" y="292"/>
                  </a:lnTo>
                  <a:lnTo>
                    <a:pt x="75" y="277"/>
                  </a:lnTo>
                  <a:lnTo>
                    <a:pt x="75" y="261"/>
                  </a:lnTo>
                  <a:lnTo>
                    <a:pt x="60" y="246"/>
                  </a:lnTo>
                  <a:lnTo>
                    <a:pt x="45" y="246"/>
                  </a:lnTo>
                  <a:lnTo>
                    <a:pt x="45" y="231"/>
                  </a:lnTo>
                  <a:lnTo>
                    <a:pt x="60" y="185"/>
                  </a:lnTo>
                  <a:lnTo>
                    <a:pt x="60" y="154"/>
                  </a:lnTo>
                  <a:lnTo>
                    <a:pt x="60" y="138"/>
                  </a:lnTo>
                  <a:lnTo>
                    <a:pt x="75" y="154"/>
                  </a:lnTo>
                  <a:lnTo>
                    <a:pt x="104" y="185"/>
                  </a:lnTo>
                  <a:lnTo>
                    <a:pt x="104" y="154"/>
                  </a:lnTo>
                  <a:lnTo>
                    <a:pt x="119" y="123"/>
                  </a:lnTo>
                  <a:lnTo>
                    <a:pt x="149" y="123"/>
                  </a:lnTo>
                  <a:lnTo>
                    <a:pt x="164" y="123"/>
                  </a:lnTo>
                  <a:lnTo>
                    <a:pt x="149" y="108"/>
                  </a:lnTo>
                  <a:lnTo>
                    <a:pt x="134" y="77"/>
                  </a:lnTo>
                  <a:lnTo>
                    <a:pt x="119" y="62"/>
                  </a:lnTo>
                  <a:lnTo>
                    <a:pt x="104" y="46"/>
                  </a:lnTo>
                  <a:lnTo>
                    <a:pt x="89" y="62"/>
                  </a:lnTo>
                  <a:lnTo>
                    <a:pt x="75" y="46"/>
                  </a:lnTo>
                  <a:lnTo>
                    <a:pt x="60" y="15"/>
                  </a:lnTo>
                  <a:lnTo>
                    <a:pt x="45" y="15"/>
                  </a:lnTo>
                  <a:lnTo>
                    <a:pt x="4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12" name="Freeform 693"/>
            <p:cNvSpPr>
              <a:spLocks/>
            </p:cNvSpPr>
            <p:nvPr/>
          </p:nvSpPr>
          <p:spPr bwMode="auto">
            <a:xfrm>
              <a:off x="7880" y="1696"/>
              <a:ext cx="77" cy="76"/>
            </a:xfrm>
            <a:custGeom>
              <a:avLst/>
              <a:gdLst>
                <a:gd name="T0" fmla="*/ 6 w 181"/>
                <a:gd name="T1" fmla="*/ 0 h 200"/>
                <a:gd name="T2" fmla="*/ 6 w 181"/>
                <a:gd name="T3" fmla="*/ 1 h 200"/>
                <a:gd name="T4" fmla="*/ 6 w 181"/>
                <a:gd name="T5" fmla="*/ 1 h 200"/>
                <a:gd name="T6" fmla="*/ 6 w 181"/>
                <a:gd name="T7" fmla="*/ 2 h 200"/>
                <a:gd name="T8" fmla="*/ 6 w 181"/>
                <a:gd name="T9" fmla="*/ 2 h 200"/>
                <a:gd name="T10" fmla="*/ 6 w 181"/>
                <a:gd name="T11" fmla="*/ 2 h 200"/>
                <a:gd name="T12" fmla="*/ 4 w 181"/>
                <a:gd name="T13" fmla="*/ 3 h 200"/>
                <a:gd name="T14" fmla="*/ 5 w 181"/>
                <a:gd name="T15" fmla="*/ 3 h 200"/>
                <a:gd name="T16" fmla="*/ 4 w 181"/>
                <a:gd name="T17" fmla="*/ 4 h 200"/>
                <a:gd name="T18" fmla="*/ 3 w 181"/>
                <a:gd name="T19" fmla="*/ 4 h 200"/>
                <a:gd name="T20" fmla="*/ 3 w 181"/>
                <a:gd name="T21" fmla="*/ 4 h 200"/>
                <a:gd name="T22" fmla="*/ 3 w 181"/>
                <a:gd name="T23" fmla="*/ 3 h 200"/>
                <a:gd name="T24" fmla="*/ 2 w 181"/>
                <a:gd name="T25" fmla="*/ 4 h 200"/>
                <a:gd name="T26" fmla="*/ 1 w 181"/>
                <a:gd name="T27" fmla="*/ 3 h 200"/>
                <a:gd name="T28" fmla="*/ 1 w 181"/>
                <a:gd name="T29" fmla="*/ 3 h 200"/>
                <a:gd name="T30" fmla="*/ 0 w 181"/>
                <a:gd name="T31" fmla="*/ 2 h 200"/>
                <a:gd name="T32" fmla="*/ 0 w 181"/>
                <a:gd name="T33" fmla="*/ 2 h 200"/>
                <a:gd name="T34" fmla="*/ 1 w 181"/>
                <a:gd name="T35" fmla="*/ 1 h 200"/>
                <a:gd name="T36" fmla="*/ 1 w 181"/>
                <a:gd name="T37" fmla="*/ 2 h 200"/>
                <a:gd name="T38" fmla="*/ 2 w 181"/>
                <a:gd name="T39" fmla="*/ 2 h 200"/>
                <a:gd name="T40" fmla="*/ 3 w 181"/>
                <a:gd name="T41" fmla="*/ 1 h 200"/>
                <a:gd name="T42" fmla="*/ 4 w 181"/>
                <a:gd name="T43" fmla="*/ 1 h 200"/>
                <a:gd name="T44" fmla="*/ 4 w 181"/>
                <a:gd name="T45" fmla="*/ 0 h 200"/>
                <a:gd name="T46" fmla="*/ 4 w 181"/>
                <a:gd name="T47" fmla="*/ 0 h 200"/>
                <a:gd name="T48" fmla="*/ 6 w 181"/>
                <a:gd name="T49" fmla="*/ 0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1" h="200">
                  <a:moveTo>
                    <a:pt x="165" y="15"/>
                  </a:moveTo>
                  <a:lnTo>
                    <a:pt x="180" y="46"/>
                  </a:lnTo>
                  <a:lnTo>
                    <a:pt x="180" y="61"/>
                  </a:lnTo>
                  <a:lnTo>
                    <a:pt x="180" y="77"/>
                  </a:lnTo>
                  <a:lnTo>
                    <a:pt x="165" y="92"/>
                  </a:lnTo>
                  <a:lnTo>
                    <a:pt x="165" y="122"/>
                  </a:lnTo>
                  <a:lnTo>
                    <a:pt x="135" y="153"/>
                  </a:lnTo>
                  <a:lnTo>
                    <a:pt x="150" y="153"/>
                  </a:lnTo>
                  <a:lnTo>
                    <a:pt x="135" y="184"/>
                  </a:lnTo>
                  <a:lnTo>
                    <a:pt x="105" y="199"/>
                  </a:lnTo>
                  <a:lnTo>
                    <a:pt x="105" y="184"/>
                  </a:lnTo>
                  <a:lnTo>
                    <a:pt x="75" y="168"/>
                  </a:lnTo>
                  <a:lnTo>
                    <a:pt x="60" y="184"/>
                  </a:lnTo>
                  <a:lnTo>
                    <a:pt x="30" y="168"/>
                  </a:lnTo>
                  <a:lnTo>
                    <a:pt x="30" y="138"/>
                  </a:lnTo>
                  <a:lnTo>
                    <a:pt x="0" y="107"/>
                  </a:lnTo>
                  <a:lnTo>
                    <a:pt x="0" y="92"/>
                  </a:lnTo>
                  <a:lnTo>
                    <a:pt x="30" y="61"/>
                  </a:lnTo>
                  <a:lnTo>
                    <a:pt x="30" y="77"/>
                  </a:lnTo>
                  <a:lnTo>
                    <a:pt x="60" y="77"/>
                  </a:lnTo>
                  <a:lnTo>
                    <a:pt x="75" y="61"/>
                  </a:lnTo>
                  <a:lnTo>
                    <a:pt x="120" y="61"/>
                  </a:lnTo>
                  <a:lnTo>
                    <a:pt x="135" y="15"/>
                  </a:lnTo>
                  <a:lnTo>
                    <a:pt x="135" y="0"/>
                  </a:lnTo>
                  <a:lnTo>
                    <a:pt x="165"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13" name="Freeform 694"/>
            <p:cNvSpPr>
              <a:spLocks/>
            </p:cNvSpPr>
            <p:nvPr/>
          </p:nvSpPr>
          <p:spPr bwMode="auto">
            <a:xfrm>
              <a:off x="7784" y="1684"/>
              <a:ext cx="77" cy="94"/>
            </a:xfrm>
            <a:custGeom>
              <a:avLst/>
              <a:gdLst>
                <a:gd name="T0" fmla="*/ 0 w 179"/>
                <a:gd name="T1" fmla="*/ 0 h 247"/>
                <a:gd name="T2" fmla="*/ 1 w 179"/>
                <a:gd name="T3" fmla="*/ 0 h 247"/>
                <a:gd name="T4" fmla="*/ 1 w 179"/>
                <a:gd name="T5" fmla="*/ 1 h 247"/>
                <a:gd name="T6" fmla="*/ 3 w 179"/>
                <a:gd name="T7" fmla="*/ 1 h 247"/>
                <a:gd name="T8" fmla="*/ 3 w 179"/>
                <a:gd name="T9" fmla="*/ 2 h 247"/>
                <a:gd name="T10" fmla="*/ 5 w 179"/>
                <a:gd name="T11" fmla="*/ 2 h 247"/>
                <a:gd name="T12" fmla="*/ 5 w 179"/>
                <a:gd name="T13" fmla="*/ 3 h 247"/>
                <a:gd name="T14" fmla="*/ 5 w 179"/>
                <a:gd name="T15" fmla="*/ 3 h 247"/>
                <a:gd name="T16" fmla="*/ 6 w 179"/>
                <a:gd name="T17" fmla="*/ 4 h 247"/>
                <a:gd name="T18" fmla="*/ 6 w 179"/>
                <a:gd name="T19" fmla="*/ 5 h 247"/>
                <a:gd name="T20" fmla="*/ 5 w 179"/>
                <a:gd name="T21" fmla="*/ 5 h 247"/>
                <a:gd name="T22" fmla="*/ 3 w 179"/>
                <a:gd name="T23" fmla="*/ 4 h 247"/>
                <a:gd name="T24" fmla="*/ 3 w 179"/>
                <a:gd name="T25" fmla="*/ 3 h 247"/>
                <a:gd name="T26" fmla="*/ 2 w 179"/>
                <a:gd name="T27" fmla="*/ 2 h 247"/>
                <a:gd name="T28" fmla="*/ 2 w 179"/>
                <a:gd name="T29" fmla="*/ 2 h 247"/>
                <a:gd name="T30" fmla="*/ 0 w 179"/>
                <a:gd name="T31" fmla="*/ 1 h 247"/>
                <a:gd name="T32" fmla="*/ 0 w 179"/>
                <a:gd name="T33" fmla="*/ 0 h 247"/>
                <a:gd name="T34" fmla="*/ 0 w 179"/>
                <a:gd name="T35" fmla="*/ 0 h 2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9" h="247">
                  <a:moveTo>
                    <a:pt x="0" y="0"/>
                  </a:moveTo>
                  <a:lnTo>
                    <a:pt x="30" y="0"/>
                  </a:lnTo>
                  <a:lnTo>
                    <a:pt x="45" y="31"/>
                  </a:lnTo>
                  <a:lnTo>
                    <a:pt x="74" y="46"/>
                  </a:lnTo>
                  <a:lnTo>
                    <a:pt x="89" y="77"/>
                  </a:lnTo>
                  <a:lnTo>
                    <a:pt x="134" y="108"/>
                  </a:lnTo>
                  <a:lnTo>
                    <a:pt x="134" y="138"/>
                  </a:lnTo>
                  <a:lnTo>
                    <a:pt x="148" y="154"/>
                  </a:lnTo>
                  <a:lnTo>
                    <a:pt x="178" y="185"/>
                  </a:lnTo>
                  <a:lnTo>
                    <a:pt x="163" y="246"/>
                  </a:lnTo>
                  <a:lnTo>
                    <a:pt x="148" y="246"/>
                  </a:lnTo>
                  <a:lnTo>
                    <a:pt x="104" y="200"/>
                  </a:lnTo>
                  <a:lnTo>
                    <a:pt x="89" y="154"/>
                  </a:lnTo>
                  <a:lnTo>
                    <a:pt x="59" y="108"/>
                  </a:lnTo>
                  <a:lnTo>
                    <a:pt x="59" y="92"/>
                  </a:lnTo>
                  <a:lnTo>
                    <a:pt x="15" y="46"/>
                  </a:lnTo>
                  <a:lnTo>
                    <a:pt x="0" y="15"/>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14" name="Freeform 695"/>
            <p:cNvSpPr>
              <a:spLocks/>
            </p:cNvSpPr>
            <p:nvPr/>
          </p:nvSpPr>
          <p:spPr bwMode="auto">
            <a:xfrm>
              <a:off x="8059" y="1737"/>
              <a:ext cx="77" cy="76"/>
            </a:xfrm>
            <a:custGeom>
              <a:avLst/>
              <a:gdLst>
                <a:gd name="T0" fmla="*/ 6 w 180"/>
                <a:gd name="T1" fmla="*/ 1 h 201"/>
                <a:gd name="T2" fmla="*/ 6 w 180"/>
                <a:gd name="T3" fmla="*/ 4 h 201"/>
                <a:gd name="T4" fmla="*/ 4 w 180"/>
                <a:gd name="T5" fmla="*/ 4 h 201"/>
                <a:gd name="T6" fmla="*/ 4 w 180"/>
                <a:gd name="T7" fmla="*/ 3 h 201"/>
                <a:gd name="T8" fmla="*/ 1 w 180"/>
                <a:gd name="T9" fmla="*/ 1 h 201"/>
                <a:gd name="T10" fmla="*/ 1 w 180"/>
                <a:gd name="T11" fmla="*/ 2 h 201"/>
                <a:gd name="T12" fmla="*/ 0 w 180"/>
                <a:gd name="T13" fmla="*/ 1 h 201"/>
                <a:gd name="T14" fmla="*/ 1 w 180"/>
                <a:gd name="T15" fmla="*/ 1 h 201"/>
                <a:gd name="T16" fmla="*/ 0 w 180"/>
                <a:gd name="T17" fmla="*/ 0 h 201"/>
                <a:gd name="T18" fmla="*/ 0 w 180"/>
                <a:gd name="T19" fmla="*/ 0 h 201"/>
                <a:gd name="T20" fmla="*/ 1 w 180"/>
                <a:gd name="T21" fmla="*/ 0 h 201"/>
                <a:gd name="T22" fmla="*/ 1 w 180"/>
                <a:gd name="T23" fmla="*/ 0 h 201"/>
                <a:gd name="T24" fmla="*/ 2 w 180"/>
                <a:gd name="T25" fmla="*/ 1 h 201"/>
                <a:gd name="T26" fmla="*/ 3 w 180"/>
                <a:gd name="T27" fmla="*/ 1 h 201"/>
                <a:gd name="T28" fmla="*/ 3 w 180"/>
                <a:gd name="T29" fmla="*/ 1 h 201"/>
                <a:gd name="T30" fmla="*/ 4 w 180"/>
                <a:gd name="T31" fmla="*/ 1 h 201"/>
                <a:gd name="T32" fmla="*/ 6 w 180"/>
                <a:gd name="T33" fmla="*/ 1 h 2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0" h="201">
                  <a:moveTo>
                    <a:pt x="179" y="46"/>
                  </a:moveTo>
                  <a:lnTo>
                    <a:pt x="179" y="200"/>
                  </a:lnTo>
                  <a:lnTo>
                    <a:pt x="134" y="185"/>
                  </a:lnTo>
                  <a:lnTo>
                    <a:pt x="119" y="123"/>
                  </a:lnTo>
                  <a:lnTo>
                    <a:pt x="45" y="62"/>
                  </a:lnTo>
                  <a:lnTo>
                    <a:pt x="30" y="77"/>
                  </a:lnTo>
                  <a:lnTo>
                    <a:pt x="15" y="46"/>
                  </a:lnTo>
                  <a:lnTo>
                    <a:pt x="30" y="46"/>
                  </a:lnTo>
                  <a:lnTo>
                    <a:pt x="0" y="15"/>
                  </a:lnTo>
                  <a:lnTo>
                    <a:pt x="0" y="0"/>
                  </a:lnTo>
                  <a:lnTo>
                    <a:pt x="30" y="0"/>
                  </a:lnTo>
                  <a:lnTo>
                    <a:pt x="45" y="15"/>
                  </a:lnTo>
                  <a:lnTo>
                    <a:pt x="60" y="46"/>
                  </a:lnTo>
                  <a:lnTo>
                    <a:pt x="75" y="62"/>
                  </a:lnTo>
                  <a:lnTo>
                    <a:pt x="90" y="46"/>
                  </a:lnTo>
                  <a:lnTo>
                    <a:pt x="119" y="31"/>
                  </a:lnTo>
                  <a:lnTo>
                    <a:pt x="179" y="4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15" name="Freeform 696"/>
            <p:cNvSpPr>
              <a:spLocks/>
            </p:cNvSpPr>
            <p:nvPr/>
          </p:nvSpPr>
          <p:spPr bwMode="auto">
            <a:xfrm>
              <a:off x="7963" y="1720"/>
              <a:ext cx="46" cy="58"/>
            </a:xfrm>
            <a:custGeom>
              <a:avLst/>
              <a:gdLst>
                <a:gd name="T0" fmla="*/ 4 w 106"/>
                <a:gd name="T1" fmla="*/ 0 h 155"/>
                <a:gd name="T2" fmla="*/ 3 w 106"/>
                <a:gd name="T3" fmla="*/ 0 h 155"/>
                <a:gd name="T4" fmla="*/ 1 w 106"/>
                <a:gd name="T5" fmla="*/ 0 h 155"/>
                <a:gd name="T6" fmla="*/ 1 w 106"/>
                <a:gd name="T7" fmla="*/ 1 h 155"/>
                <a:gd name="T8" fmla="*/ 2 w 106"/>
                <a:gd name="T9" fmla="*/ 1 h 155"/>
                <a:gd name="T10" fmla="*/ 2 w 106"/>
                <a:gd name="T11" fmla="*/ 1 h 155"/>
                <a:gd name="T12" fmla="*/ 2 w 106"/>
                <a:gd name="T13" fmla="*/ 1 h 155"/>
                <a:gd name="T14" fmla="*/ 2 w 106"/>
                <a:gd name="T15" fmla="*/ 1 h 155"/>
                <a:gd name="T16" fmla="*/ 2 w 106"/>
                <a:gd name="T17" fmla="*/ 2 h 155"/>
                <a:gd name="T18" fmla="*/ 2 w 106"/>
                <a:gd name="T19" fmla="*/ 3 h 155"/>
                <a:gd name="T20" fmla="*/ 2 w 106"/>
                <a:gd name="T21" fmla="*/ 2 h 155"/>
                <a:gd name="T22" fmla="*/ 1 w 106"/>
                <a:gd name="T23" fmla="*/ 2 h 155"/>
                <a:gd name="T24" fmla="*/ 1 w 106"/>
                <a:gd name="T25" fmla="*/ 3 h 155"/>
                <a:gd name="T26" fmla="*/ 0 w 106"/>
                <a:gd name="T27" fmla="*/ 3 h 155"/>
                <a:gd name="T28" fmla="*/ 0 w 106"/>
                <a:gd name="T29" fmla="*/ 2 h 155"/>
                <a:gd name="T30" fmla="*/ 0 w 106"/>
                <a:gd name="T31" fmla="*/ 2 h 155"/>
                <a:gd name="T32" fmla="*/ 0 w 106"/>
                <a:gd name="T33" fmla="*/ 1 h 155"/>
                <a:gd name="T34" fmla="*/ 0 w 106"/>
                <a:gd name="T35" fmla="*/ 0 h 155"/>
                <a:gd name="T36" fmla="*/ 1 w 106"/>
                <a:gd name="T37" fmla="*/ 0 h 155"/>
                <a:gd name="T38" fmla="*/ 3 w 106"/>
                <a:gd name="T39" fmla="*/ 0 h 155"/>
                <a:gd name="T40" fmla="*/ 4 w 106"/>
                <a:gd name="T41" fmla="*/ 0 h 1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6" h="155">
                  <a:moveTo>
                    <a:pt x="105" y="0"/>
                  </a:moveTo>
                  <a:lnTo>
                    <a:pt x="90" y="15"/>
                  </a:lnTo>
                  <a:lnTo>
                    <a:pt x="30" y="15"/>
                  </a:lnTo>
                  <a:lnTo>
                    <a:pt x="30" y="62"/>
                  </a:lnTo>
                  <a:lnTo>
                    <a:pt x="45" y="46"/>
                  </a:lnTo>
                  <a:lnTo>
                    <a:pt x="60" y="46"/>
                  </a:lnTo>
                  <a:lnTo>
                    <a:pt x="45" y="77"/>
                  </a:lnTo>
                  <a:lnTo>
                    <a:pt x="60" y="77"/>
                  </a:lnTo>
                  <a:lnTo>
                    <a:pt x="60" y="123"/>
                  </a:lnTo>
                  <a:lnTo>
                    <a:pt x="45" y="139"/>
                  </a:lnTo>
                  <a:lnTo>
                    <a:pt x="45" y="92"/>
                  </a:lnTo>
                  <a:lnTo>
                    <a:pt x="30" y="92"/>
                  </a:lnTo>
                  <a:lnTo>
                    <a:pt x="30" y="154"/>
                  </a:lnTo>
                  <a:lnTo>
                    <a:pt x="0" y="154"/>
                  </a:lnTo>
                  <a:lnTo>
                    <a:pt x="15" y="108"/>
                  </a:lnTo>
                  <a:lnTo>
                    <a:pt x="0" y="108"/>
                  </a:lnTo>
                  <a:lnTo>
                    <a:pt x="15" y="46"/>
                  </a:lnTo>
                  <a:lnTo>
                    <a:pt x="15" y="15"/>
                  </a:lnTo>
                  <a:lnTo>
                    <a:pt x="30" y="0"/>
                  </a:lnTo>
                  <a:lnTo>
                    <a:pt x="75" y="0"/>
                  </a:lnTo>
                  <a:lnTo>
                    <a:pt x="10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16" name="Freeform 697"/>
            <p:cNvSpPr>
              <a:spLocks/>
            </p:cNvSpPr>
            <p:nvPr/>
          </p:nvSpPr>
          <p:spPr bwMode="auto">
            <a:xfrm>
              <a:off x="7860" y="1778"/>
              <a:ext cx="65" cy="29"/>
            </a:xfrm>
            <a:custGeom>
              <a:avLst/>
              <a:gdLst>
                <a:gd name="T0" fmla="*/ 0 w 152"/>
                <a:gd name="T1" fmla="*/ 1 h 77"/>
                <a:gd name="T2" fmla="*/ 0 w 152"/>
                <a:gd name="T3" fmla="*/ 0 h 77"/>
                <a:gd name="T4" fmla="*/ 2 w 152"/>
                <a:gd name="T5" fmla="*/ 0 h 77"/>
                <a:gd name="T6" fmla="*/ 3 w 152"/>
                <a:gd name="T7" fmla="*/ 1 h 77"/>
                <a:gd name="T8" fmla="*/ 3 w 152"/>
                <a:gd name="T9" fmla="*/ 0 h 77"/>
                <a:gd name="T10" fmla="*/ 4 w 152"/>
                <a:gd name="T11" fmla="*/ 1 h 77"/>
                <a:gd name="T12" fmla="*/ 5 w 152"/>
                <a:gd name="T13" fmla="*/ 1 h 77"/>
                <a:gd name="T14" fmla="*/ 5 w 152"/>
                <a:gd name="T15" fmla="*/ 1 h 77"/>
                <a:gd name="T16" fmla="*/ 5 w 152"/>
                <a:gd name="T17" fmla="*/ 2 h 77"/>
                <a:gd name="T18" fmla="*/ 3 w 152"/>
                <a:gd name="T19" fmla="*/ 1 h 77"/>
                <a:gd name="T20" fmla="*/ 3 w 152"/>
                <a:gd name="T21" fmla="*/ 1 h 77"/>
                <a:gd name="T22" fmla="*/ 2 w 152"/>
                <a:gd name="T23" fmla="*/ 1 h 77"/>
                <a:gd name="T24" fmla="*/ 0 w 152"/>
                <a:gd name="T25" fmla="*/ 1 h 77"/>
                <a:gd name="T26" fmla="*/ 0 w 152"/>
                <a:gd name="T27" fmla="*/ 1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2" h="77">
                  <a:moveTo>
                    <a:pt x="0" y="30"/>
                  </a:moveTo>
                  <a:lnTo>
                    <a:pt x="15" y="0"/>
                  </a:lnTo>
                  <a:lnTo>
                    <a:pt x="60" y="15"/>
                  </a:lnTo>
                  <a:lnTo>
                    <a:pt x="76" y="30"/>
                  </a:lnTo>
                  <a:lnTo>
                    <a:pt x="91" y="15"/>
                  </a:lnTo>
                  <a:lnTo>
                    <a:pt x="121" y="30"/>
                  </a:lnTo>
                  <a:lnTo>
                    <a:pt x="136" y="30"/>
                  </a:lnTo>
                  <a:lnTo>
                    <a:pt x="151" y="46"/>
                  </a:lnTo>
                  <a:lnTo>
                    <a:pt x="151" y="76"/>
                  </a:lnTo>
                  <a:lnTo>
                    <a:pt x="91" y="61"/>
                  </a:lnTo>
                  <a:lnTo>
                    <a:pt x="76" y="46"/>
                  </a:lnTo>
                  <a:lnTo>
                    <a:pt x="60" y="61"/>
                  </a:lnTo>
                  <a:lnTo>
                    <a:pt x="15" y="30"/>
                  </a:lnTo>
                  <a:lnTo>
                    <a:pt x="0" y="3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17" name="Freeform 698"/>
            <p:cNvSpPr>
              <a:spLocks/>
            </p:cNvSpPr>
            <p:nvPr/>
          </p:nvSpPr>
          <p:spPr bwMode="auto">
            <a:xfrm>
              <a:off x="8020" y="1708"/>
              <a:ext cx="20" cy="29"/>
            </a:xfrm>
            <a:custGeom>
              <a:avLst/>
              <a:gdLst>
                <a:gd name="T0" fmla="*/ 1 w 45"/>
                <a:gd name="T1" fmla="*/ 2 h 77"/>
                <a:gd name="T2" fmla="*/ 0 w 45"/>
                <a:gd name="T3" fmla="*/ 0 h 77"/>
                <a:gd name="T4" fmla="*/ 0 w 45"/>
                <a:gd name="T5" fmla="*/ 0 h 77"/>
                <a:gd name="T6" fmla="*/ 2 w 45"/>
                <a:gd name="T7" fmla="*/ 2 h 77"/>
                <a:gd name="T8" fmla="*/ 1 w 45"/>
                <a:gd name="T9" fmla="*/ 2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77">
                  <a:moveTo>
                    <a:pt x="29" y="76"/>
                  </a:moveTo>
                  <a:lnTo>
                    <a:pt x="0" y="15"/>
                  </a:lnTo>
                  <a:lnTo>
                    <a:pt x="15" y="0"/>
                  </a:lnTo>
                  <a:lnTo>
                    <a:pt x="44" y="76"/>
                  </a:lnTo>
                  <a:lnTo>
                    <a:pt x="29" y="7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18" name="Freeform 699"/>
            <p:cNvSpPr>
              <a:spLocks/>
            </p:cNvSpPr>
            <p:nvPr/>
          </p:nvSpPr>
          <p:spPr bwMode="auto">
            <a:xfrm>
              <a:off x="7970" y="1800"/>
              <a:ext cx="19" cy="7"/>
            </a:xfrm>
            <a:custGeom>
              <a:avLst/>
              <a:gdLst>
                <a:gd name="T0" fmla="*/ 0 w 45"/>
                <a:gd name="T1" fmla="*/ 0 h 17"/>
                <a:gd name="T2" fmla="*/ 1 w 45"/>
                <a:gd name="T3" fmla="*/ 0 h 17"/>
                <a:gd name="T4" fmla="*/ 1 w 45"/>
                <a:gd name="T5" fmla="*/ 0 h 17"/>
                <a:gd name="T6" fmla="*/ 0 w 45"/>
                <a:gd name="T7" fmla="*/ 0 h 17"/>
                <a:gd name="T8" fmla="*/ 0 w 45"/>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17">
                  <a:moveTo>
                    <a:pt x="0" y="0"/>
                  </a:moveTo>
                  <a:lnTo>
                    <a:pt x="44" y="0"/>
                  </a:lnTo>
                  <a:lnTo>
                    <a:pt x="44" y="16"/>
                  </a:lnTo>
                  <a:lnTo>
                    <a:pt x="0" y="16"/>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19" name="Freeform 700"/>
            <p:cNvSpPr>
              <a:spLocks/>
            </p:cNvSpPr>
            <p:nvPr/>
          </p:nvSpPr>
          <p:spPr bwMode="auto">
            <a:xfrm>
              <a:off x="7996" y="1806"/>
              <a:ext cx="25" cy="13"/>
            </a:xfrm>
            <a:custGeom>
              <a:avLst/>
              <a:gdLst>
                <a:gd name="T0" fmla="*/ 0 w 60"/>
                <a:gd name="T1" fmla="*/ 1 h 32"/>
                <a:gd name="T2" fmla="*/ 0 w 60"/>
                <a:gd name="T3" fmla="*/ 0 h 32"/>
                <a:gd name="T4" fmla="*/ 0 w 60"/>
                <a:gd name="T5" fmla="*/ 0 h 32"/>
                <a:gd name="T6" fmla="*/ 2 w 60"/>
                <a:gd name="T7" fmla="*/ 0 h 32"/>
                <a:gd name="T8" fmla="*/ 1 w 60"/>
                <a:gd name="T9" fmla="*/ 0 h 32"/>
                <a:gd name="T10" fmla="*/ 0 w 60"/>
                <a:gd name="T11" fmla="*/ 1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2">
                  <a:moveTo>
                    <a:pt x="0" y="31"/>
                  </a:moveTo>
                  <a:lnTo>
                    <a:pt x="0" y="16"/>
                  </a:lnTo>
                  <a:lnTo>
                    <a:pt x="15" y="0"/>
                  </a:lnTo>
                  <a:lnTo>
                    <a:pt x="59" y="0"/>
                  </a:lnTo>
                  <a:lnTo>
                    <a:pt x="30" y="16"/>
                  </a:lnTo>
                  <a:lnTo>
                    <a:pt x="0"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20" name="Freeform 701"/>
            <p:cNvSpPr>
              <a:spLocks/>
            </p:cNvSpPr>
            <p:nvPr/>
          </p:nvSpPr>
          <p:spPr bwMode="auto">
            <a:xfrm>
              <a:off x="8027" y="1754"/>
              <a:ext cx="26" cy="12"/>
            </a:xfrm>
            <a:custGeom>
              <a:avLst/>
              <a:gdLst>
                <a:gd name="T0" fmla="*/ 0 w 60"/>
                <a:gd name="T1" fmla="*/ 0 h 32"/>
                <a:gd name="T2" fmla="*/ 0 w 60"/>
                <a:gd name="T3" fmla="*/ 1 h 32"/>
                <a:gd name="T4" fmla="*/ 1 w 60"/>
                <a:gd name="T5" fmla="*/ 0 h 32"/>
                <a:gd name="T6" fmla="*/ 2 w 60"/>
                <a:gd name="T7" fmla="*/ 0 h 32"/>
                <a:gd name="T8" fmla="*/ 2 w 60"/>
                <a:gd name="T9" fmla="*/ 0 h 32"/>
                <a:gd name="T10" fmla="*/ 0 w 60"/>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2">
                  <a:moveTo>
                    <a:pt x="0" y="16"/>
                  </a:moveTo>
                  <a:lnTo>
                    <a:pt x="15" y="31"/>
                  </a:lnTo>
                  <a:lnTo>
                    <a:pt x="30" y="16"/>
                  </a:lnTo>
                  <a:lnTo>
                    <a:pt x="59" y="16"/>
                  </a:lnTo>
                  <a:lnTo>
                    <a:pt x="59" y="0"/>
                  </a:lnTo>
                  <a:lnTo>
                    <a:pt x="0"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21" name="Freeform 702"/>
            <p:cNvSpPr>
              <a:spLocks/>
            </p:cNvSpPr>
            <p:nvPr/>
          </p:nvSpPr>
          <p:spPr bwMode="auto">
            <a:xfrm>
              <a:off x="7937" y="1796"/>
              <a:ext cx="20" cy="11"/>
            </a:xfrm>
            <a:custGeom>
              <a:avLst/>
              <a:gdLst>
                <a:gd name="T0" fmla="*/ 0 w 46"/>
                <a:gd name="T1" fmla="*/ 0 h 31"/>
                <a:gd name="T2" fmla="*/ 0 w 46"/>
                <a:gd name="T3" fmla="*/ 0 h 31"/>
                <a:gd name="T4" fmla="*/ 2 w 46"/>
                <a:gd name="T5" fmla="*/ 0 h 31"/>
                <a:gd name="T6" fmla="*/ 0 w 46"/>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1">
                  <a:moveTo>
                    <a:pt x="0" y="0"/>
                  </a:moveTo>
                  <a:lnTo>
                    <a:pt x="0" y="30"/>
                  </a:lnTo>
                  <a:lnTo>
                    <a:pt x="45" y="3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22" name="Freeform 703"/>
            <p:cNvSpPr>
              <a:spLocks/>
            </p:cNvSpPr>
            <p:nvPr/>
          </p:nvSpPr>
          <p:spPr bwMode="auto">
            <a:xfrm>
              <a:off x="7963" y="1812"/>
              <a:ext cx="13" cy="7"/>
            </a:xfrm>
            <a:custGeom>
              <a:avLst/>
              <a:gdLst>
                <a:gd name="T0" fmla="*/ 0 w 32"/>
                <a:gd name="T1" fmla="*/ 0 h 17"/>
                <a:gd name="T2" fmla="*/ 1 w 32"/>
                <a:gd name="T3" fmla="*/ 0 h 17"/>
                <a:gd name="T4" fmla="*/ 1 w 32"/>
                <a:gd name="T5" fmla="*/ 0 h 17"/>
                <a:gd name="T6" fmla="*/ 0 w 32"/>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17">
                  <a:moveTo>
                    <a:pt x="0" y="0"/>
                  </a:moveTo>
                  <a:lnTo>
                    <a:pt x="31" y="0"/>
                  </a:lnTo>
                  <a:lnTo>
                    <a:pt x="31" y="16"/>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23" name="Freeform 704"/>
            <p:cNvSpPr>
              <a:spLocks/>
            </p:cNvSpPr>
            <p:nvPr/>
          </p:nvSpPr>
          <p:spPr bwMode="auto">
            <a:xfrm>
              <a:off x="8104" y="1796"/>
              <a:ext cx="14" cy="11"/>
            </a:xfrm>
            <a:custGeom>
              <a:avLst/>
              <a:gdLst>
                <a:gd name="T0" fmla="*/ 0 w 32"/>
                <a:gd name="T1" fmla="*/ 0 h 31"/>
                <a:gd name="T2" fmla="*/ 1 w 32"/>
                <a:gd name="T3" fmla="*/ 0 h 31"/>
                <a:gd name="T4" fmla="*/ 0 w 32"/>
                <a:gd name="T5" fmla="*/ 0 h 31"/>
                <a:gd name="T6" fmla="*/ 0 w 32"/>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31">
                  <a:moveTo>
                    <a:pt x="0" y="0"/>
                  </a:moveTo>
                  <a:lnTo>
                    <a:pt x="31" y="30"/>
                  </a:lnTo>
                  <a:lnTo>
                    <a:pt x="16" y="3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24" name="Freeform 705"/>
            <p:cNvSpPr>
              <a:spLocks/>
            </p:cNvSpPr>
            <p:nvPr/>
          </p:nvSpPr>
          <p:spPr bwMode="auto">
            <a:xfrm>
              <a:off x="8008" y="1760"/>
              <a:ext cx="13" cy="7"/>
            </a:xfrm>
            <a:custGeom>
              <a:avLst/>
              <a:gdLst>
                <a:gd name="T0" fmla="*/ 0 w 31"/>
                <a:gd name="T1" fmla="*/ 0 h 17"/>
                <a:gd name="T2" fmla="*/ 1 w 31"/>
                <a:gd name="T3" fmla="*/ 0 h 17"/>
                <a:gd name="T4" fmla="*/ 0 w 31"/>
                <a:gd name="T5" fmla="*/ 0 h 17"/>
                <a:gd name="T6" fmla="*/ 0 w 3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17">
                  <a:moveTo>
                    <a:pt x="0" y="0"/>
                  </a:moveTo>
                  <a:lnTo>
                    <a:pt x="30" y="0"/>
                  </a:lnTo>
                  <a:lnTo>
                    <a:pt x="15" y="16"/>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25" name="Line 706"/>
            <p:cNvSpPr>
              <a:spLocks noChangeShapeType="1"/>
            </p:cNvSpPr>
            <p:nvPr/>
          </p:nvSpPr>
          <p:spPr bwMode="auto">
            <a:xfrm>
              <a:off x="7860" y="1743"/>
              <a:ext cx="7" cy="11"/>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26" name="Oval 707"/>
            <p:cNvSpPr>
              <a:spLocks noChangeArrowheads="1"/>
            </p:cNvSpPr>
            <p:nvPr/>
          </p:nvSpPr>
          <p:spPr bwMode="auto">
            <a:xfrm>
              <a:off x="7835" y="1708"/>
              <a:ext cx="6" cy="6"/>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7627" name="Oval 708"/>
            <p:cNvSpPr>
              <a:spLocks noChangeArrowheads="1"/>
            </p:cNvSpPr>
            <p:nvPr/>
          </p:nvSpPr>
          <p:spPr bwMode="auto">
            <a:xfrm>
              <a:off x="7925" y="1684"/>
              <a:ext cx="6" cy="6"/>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7628" name="Oval 709"/>
            <p:cNvSpPr>
              <a:spLocks noChangeArrowheads="1"/>
            </p:cNvSpPr>
            <p:nvPr/>
          </p:nvSpPr>
          <p:spPr bwMode="auto">
            <a:xfrm>
              <a:off x="7611" y="1690"/>
              <a:ext cx="6" cy="6"/>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7629" name="Freeform 710"/>
            <p:cNvSpPr>
              <a:spLocks/>
            </p:cNvSpPr>
            <p:nvPr/>
          </p:nvSpPr>
          <p:spPr bwMode="auto">
            <a:xfrm>
              <a:off x="7963" y="1563"/>
              <a:ext cx="33" cy="53"/>
            </a:xfrm>
            <a:custGeom>
              <a:avLst/>
              <a:gdLst>
                <a:gd name="T0" fmla="*/ 1 w 77"/>
                <a:gd name="T1" fmla="*/ 0 h 140"/>
                <a:gd name="T2" fmla="*/ 0 w 77"/>
                <a:gd name="T3" fmla="*/ 0 h 140"/>
                <a:gd name="T4" fmla="*/ 0 w 77"/>
                <a:gd name="T5" fmla="*/ 1 h 140"/>
                <a:gd name="T6" fmla="*/ 0 w 77"/>
                <a:gd name="T7" fmla="*/ 2 h 140"/>
                <a:gd name="T8" fmla="*/ 0 w 77"/>
                <a:gd name="T9" fmla="*/ 1 h 140"/>
                <a:gd name="T10" fmla="*/ 0 w 77"/>
                <a:gd name="T11" fmla="*/ 2 h 140"/>
                <a:gd name="T12" fmla="*/ 0 w 77"/>
                <a:gd name="T13" fmla="*/ 2 h 140"/>
                <a:gd name="T14" fmla="*/ 1 w 77"/>
                <a:gd name="T15" fmla="*/ 2 h 140"/>
                <a:gd name="T16" fmla="*/ 1 w 77"/>
                <a:gd name="T17" fmla="*/ 3 h 140"/>
                <a:gd name="T18" fmla="*/ 2 w 77"/>
                <a:gd name="T19" fmla="*/ 3 h 140"/>
                <a:gd name="T20" fmla="*/ 3 w 77"/>
                <a:gd name="T21" fmla="*/ 3 h 140"/>
                <a:gd name="T22" fmla="*/ 3 w 77"/>
                <a:gd name="T23" fmla="*/ 2 h 140"/>
                <a:gd name="T24" fmla="*/ 2 w 77"/>
                <a:gd name="T25" fmla="*/ 2 h 140"/>
                <a:gd name="T26" fmla="*/ 1 w 77"/>
                <a:gd name="T27" fmla="*/ 2 h 140"/>
                <a:gd name="T28" fmla="*/ 2 w 77"/>
                <a:gd name="T29" fmla="*/ 1 h 140"/>
                <a:gd name="T30" fmla="*/ 1 w 77"/>
                <a:gd name="T31" fmla="*/ 1 h 140"/>
                <a:gd name="T32" fmla="*/ 1 w 77"/>
                <a:gd name="T33" fmla="*/ 0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 h="140">
                  <a:moveTo>
                    <a:pt x="30" y="15"/>
                  </a:moveTo>
                  <a:lnTo>
                    <a:pt x="15" y="0"/>
                  </a:lnTo>
                  <a:lnTo>
                    <a:pt x="0" y="46"/>
                  </a:lnTo>
                  <a:lnTo>
                    <a:pt x="0" y="77"/>
                  </a:lnTo>
                  <a:lnTo>
                    <a:pt x="0" y="62"/>
                  </a:lnTo>
                  <a:lnTo>
                    <a:pt x="0" y="93"/>
                  </a:lnTo>
                  <a:lnTo>
                    <a:pt x="0" y="108"/>
                  </a:lnTo>
                  <a:lnTo>
                    <a:pt x="30" y="108"/>
                  </a:lnTo>
                  <a:lnTo>
                    <a:pt x="30" y="124"/>
                  </a:lnTo>
                  <a:lnTo>
                    <a:pt x="61" y="124"/>
                  </a:lnTo>
                  <a:lnTo>
                    <a:pt x="76" y="139"/>
                  </a:lnTo>
                  <a:lnTo>
                    <a:pt x="76" y="108"/>
                  </a:lnTo>
                  <a:lnTo>
                    <a:pt x="46" y="108"/>
                  </a:lnTo>
                  <a:lnTo>
                    <a:pt x="30" y="77"/>
                  </a:lnTo>
                  <a:lnTo>
                    <a:pt x="46" y="46"/>
                  </a:lnTo>
                  <a:lnTo>
                    <a:pt x="30" y="31"/>
                  </a:lnTo>
                  <a:lnTo>
                    <a:pt x="30"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30" name="Freeform 711"/>
            <p:cNvSpPr>
              <a:spLocks/>
            </p:cNvSpPr>
            <p:nvPr/>
          </p:nvSpPr>
          <p:spPr bwMode="auto">
            <a:xfrm>
              <a:off x="7982" y="1644"/>
              <a:ext cx="39" cy="30"/>
            </a:xfrm>
            <a:custGeom>
              <a:avLst/>
              <a:gdLst>
                <a:gd name="T0" fmla="*/ 2 w 91"/>
                <a:gd name="T1" fmla="*/ 0 h 77"/>
                <a:gd name="T2" fmla="*/ 1 w 91"/>
                <a:gd name="T3" fmla="*/ 1 h 77"/>
                <a:gd name="T4" fmla="*/ 0 w 91"/>
                <a:gd name="T5" fmla="*/ 1 h 77"/>
                <a:gd name="T6" fmla="*/ 0 w 91"/>
                <a:gd name="T7" fmla="*/ 2 h 77"/>
                <a:gd name="T8" fmla="*/ 1 w 91"/>
                <a:gd name="T9" fmla="*/ 1 h 77"/>
                <a:gd name="T10" fmla="*/ 1 w 91"/>
                <a:gd name="T11" fmla="*/ 1 h 77"/>
                <a:gd name="T12" fmla="*/ 1 w 91"/>
                <a:gd name="T13" fmla="*/ 2 h 77"/>
                <a:gd name="T14" fmla="*/ 3 w 91"/>
                <a:gd name="T15" fmla="*/ 2 h 77"/>
                <a:gd name="T16" fmla="*/ 3 w 91"/>
                <a:gd name="T17" fmla="*/ 2 h 77"/>
                <a:gd name="T18" fmla="*/ 3 w 91"/>
                <a:gd name="T19" fmla="*/ 2 h 77"/>
                <a:gd name="T20" fmla="*/ 3 w 91"/>
                <a:gd name="T21" fmla="*/ 2 h 77"/>
                <a:gd name="T22" fmla="*/ 3 w 91"/>
                <a:gd name="T23" fmla="*/ 0 h 77"/>
                <a:gd name="T24" fmla="*/ 2 w 91"/>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77">
                  <a:moveTo>
                    <a:pt x="60" y="0"/>
                  </a:moveTo>
                  <a:lnTo>
                    <a:pt x="45" y="30"/>
                  </a:lnTo>
                  <a:lnTo>
                    <a:pt x="15" y="30"/>
                  </a:lnTo>
                  <a:lnTo>
                    <a:pt x="0" y="61"/>
                  </a:lnTo>
                  <a:lnTo>
                    <a:pt x="30" y="46"/>
                  </a:lnTo>
                  <a:lnTo>
                    <a:pt x="45" y="46"/>
                  </a:lnTo>
                  <a:lnTo>
                    <a:pt x="45" y="76"/>
                  </a:lnTo>
                  <a:lnTo>
                    <a:pt x="75" y="76"/>
                  </a:lnTo>
                  <a:lnTo>
                    <a:pt x="75" y="61"/>
                  </a:lnTo>
                  <a:lnTo>
                    <a:pt x="90" y="76"/>
                  </a:lnTo>
                  <a:lnTo>
                    <a:pt x="90" y="61"/>
                  </a:lnTo>
                  <a:lnTo>
                    <a:pt x="75" y="15"/>
                  </a:lnTo>
                  <a:lnTo>
                    <a:pt x="6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31" name="Freeform 712"/>
            <p:cNvSpPr>
              <a:spLocks/>
            </p:cNvSpPr>
            <p:nvPr/>
          </p:nvSpPr>
          <p:spPr bwMode="auto">
            <a:xfrm>
              <a:off x="7950" y="1633"/>
              <a:ext cx="13" cy="29"/>
            </a:xfrm>
            <a:custGeom>
              <a:avLst/>
              <a:gdLst>
                <a:gd name="T0" fmla="*/ 1 w 30"/>
                <a:gd name="T1" fmla="*/ 0 h 78"/>
                <a:gd name="T2" fmla="*/ 0 w 30"/>
                <a:gd name="T3" fmla="*/ 0 h 78"/>
                <a:gd name="T4" fmla="*/ 0 w 30"/>
                <a:gd name="T5" fmla="*/ 1 h 78"/>
                <a:gd name="T6" fmla="*/ 0 w 30"/>
                <a:gd name="T7" fmla="*/ 0 h 78"/>
                <a:gd name="T8" fmla="*/ 1 w 30"/>
                <a:gd name="T9" fmla="*/ 0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78">
                  <a:moveTo>
                    <a:pt x="29" y="0"/>
                  </a:moveTo>
                  <a:lnTo>
                    <a:pt x="15" y="31"/>
                  </a:lnTo>
                  <a:lnTo>
                    <a:pt x="0" y="77"/>
                  </a:lnTo>
                  <a:lnTo>
                    <a:pt x="15" y="31"/>
                  </a:lnTo>
                  <a:lnTo>
                    <a:pt x="29"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32" name="Freeform 713"/>
            <p:cNvSpPr>
              <a:spLocks/>
            </p:cNvSpPr>
            <p:nvPr/>
          </p:nvSpPr>
          <p:spPr bwMode="auto">
            <a:xfrm>
              <a:off x="7988" y="1639"/>
              <a:ext cx="8" cy="6"/>
            </a:xfrm>
            <a:custGeom>
              <a:avLst/>
              <a:gdLst>
                <a:gd name="T0" fmla="*/ 1 w 17"/>
                <a:gd name="T1" fmla="*/ 0 h 17"/>
                <a:gd name="T2" fmla="*/ 0 w 17"/>
                <a:gd name="T3" fmla="*/ 0 h 17"/>
                <a:gd name="T4" fmla="*/ 1 w 17"/>
                <a:gd name="T5" fmla="*/ 0 h 17"/>
                <a:gd name="T6" fmla="*/ 1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16" y="0"/>
                  </a:moveTo>
                  <a:lnTo>
                    <a:pt x="0" y="16"/>
                  </a:lnTo>
                  <a:lnTo>
                    <a:pt x="16" y="16"/>
                  </a:lnTo>
                  <a:lnTo>
                    <a:pt x="16"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33" name="Freeform 714"/>
            <p:cNvSpPr>
              <a:spLocks/>
            </p:cNvSpPr>
            <p:nvPr/>
          </p:nvSpPr>
          <p:spPr bwMode="auto">
            <a:xfrm>
              <a:off x="8002" y="1621"/>
              <a:ext cx="7" cy="6"/>
            </a:xfrm>
            <a:custGeom>
              <a:avLst/>
              <a:gdLst>
                <a:gd name="T0" fmla="*/ 0 w 18"/>
                <a:gd name="T1" fmla="*/ 0 h 17"/>
                <a:gd name="T2" fmla="*/ 0 w 18"/>
                <a:gd name="T3" fmla="*/ 0 h 17"/>
                <a:gd name="T4" fmla="*/ 0 w 18"/>
                <a:gd name="T5" fmla="*/ 0 h 17"/>
                <a:gd name="T6" fmla="*/ 0 w 18"/>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7">
                  <a:moveTo>
                    <a:pt x="17" y="0"/>
                  </a:moveTo>
                  <a:lnTo>
                    <a:pt x="0" y="0"/>
                  </a:lnTo>
                  <a:lnTo>
                    <a:pt x="17" y="16"/>
                  </a:lnTo>
                  <a:lnTo>
                    <a:pt x="17"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34" name="Freeform 715"/>
            <p:cNvSpPr>
              <a:spLocks/>
            </p:cNvSpPr>
            <p:nvPr/>
          </p:nvSpPr>
          <p:spPr bwMode="auto">
            <a:xfrm>
              <a:off x="7982" y="1627"/>
              <a:ext cx="7" cy="12"/>
            </a:xfrm>
            <a:custGeom>
              <a:avLst/>
              <a:gdLst>
                <a:gd name="T0" fmla="*/ 0 w 17"/>
                <a:gd name="T1" fmla="*/ 1 h 31"/>
                <a:gd name="T2" fmla="*/ 0 w 17"/>
                <a:gd name="T3" fmla="*/ 0 h 31"/>
                <a:gd name="T4" fmla="*/ 0 w 17"/>
                <a:gd name="T5" fmla="*/ 0 h 31"/>
                <a:gd name="T6" fmla="*/ 0 w 17"/>
                <a:gd name="T7" fmla="*/ 1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1">
                  <a:moveTo>
                    <a:pt x="0" y="30"/>
                  </a:moveTo>
                  <a:lnTo>
                    <a:pt x="16" y="15"/>
                  </a:lnTo>
                  <a:lnTo>
                    <a:pt x="0" y="0"/>
                  </a:lnTo>
                  <a:lnTo>
                    <a:pt x="0" y="3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35" name="Line 716"/>
            <p:cNvSpPr>
              <a:spLocks noChangeShapeType="1"/>
            </p:cNvSpPr>
            <p:nvPr/>
          </p:nvSpPr>
          <p:spPr bwMode="auto">
            <a:xfrm flipH="1">
              <a:off x="7996" y="1639"/>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36" name="Line 717"/>
            <p:cNvSpPr>
              <a:spLocks noChangeShapeType="1"/>
            </p:cNvSpPr>
            <p:nvPr/>
          </p:nvSpPr>
          <p:spPr bwMode="auto">
            <a:xfrm>
              <a:off x="7976" y="1615"/>
              <a:ext cx="0"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37" name="Oval 718"/>
            <p:cNvSpPr>
              <a:spLocks noChangeArrowheads="1"/>
            </p:cNvSpPr>
            <p:nvPr/>
          </p:nvSpPr>
          <p:spPr bwMode="auto">
            <a:xfrm>
              <a:off x="8053" y="1650"/>
              <a:ext cx="6" cy="6"/>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7638" name="Oval 719"/>
            <p:cNvSpPr>
              <a:spLocks noChangeArrowheads="1"/>
            </p:cNvSpPr>
            <p:nvPr/>
          </p:nvSpPr>
          <p:spPr bwMode="auto">
            <a:xfrm>
              <a:off x="8078" y="1539"/>
              <a:ext cx="6" cy="6"/>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7639" name="Oval 720"/>
            <p:cNvSpPr>
              <a:spLocks noChangeArrowheads="1"/>
            </p:cNvSpPr>
            <p:nvPr/>
          </p:nvSpPr>
          <p:spPr bwMode="auto">
            <a:xfrm>
              <a:off x="8111" y="1569"/>
              <a:ext cx="0" cy="5"/>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7640" name="Freeform 721"/>
            <p:cNvSpPr>
              <a:spLocks/>
            </p:cNvSpPr>
            <p:nvPr/>
          </p:nvSpPr>
          <p:spPr bwMode="auto">
            <a:xfrm>
              <a:off x="7892" y="1830"/>
              <a:ext cx="302" cy="274"/>
            </a:xfrm>
            <a:custGeom>
              <a:avLst/>
              <a:gdLst>
                <a:gd name="T0" fmla="*/ 19 w 702"/>
                <a:gd name="T1" fmla="*/ 3 h 724"/>
                <a:gd name="T2" fmla="*/ 16 w 702"/>
                <a:gd name="T3" fmla="*/ 2 h 724"/>
                <a:gd name="T4" fmla="*/ 15 w 702"/>
                <a:gd name="T5" fmla="*/ 1 h 724"/>
                <a:gd name="T6" fmla="*/ 16 w 702"/>
                <a:gd name="T7" fmla="*/ 1 h 724"/>
                <a:gd name="T8" fmla="*/ 16 w 702"/>
                <a:gd name="T9" fmla="*/ 1 h 724"/>
                <a:gd name="T10" fmla="*/ 13 w 702"/>
                <a:gd name="T11" fmla="*/ 0 h 724"/>
                <a:gd name="T12" fmla="*/ 13 w 702"/>
                <a:gd name="T13" fmla="*/ 1 h 724"/>
                <a:gd name="T14" fmla="*/ 12 w 702"/>
                <a:gd name="T15" fmla="*/ 2 h 724"/>
                <a:gd name="T16" fmla="*/ 11 w 702"/>
                <a:gd name="T17" fmla="*/ 2 h 724"/>
                <a:gd name="T18" fmla="*/ 10 w 702"/>
                <a:gd name="T19" fmla="*/ 1 h 724"/>
                <a:gd name="T20" fmla="*/ 8 w 702"/>
                <a:gd name="T21" fmla="*/ 2 h 724"/>
                <a:gd name="T22" fmla="*/ 8 w 702"/>
                <a:gd name="T23" fmla="*/ 2 h 724"/>
                <a:gd name="T24" fmla="*/ 7 w 702"/>
                <a:gd name="T25" fmla="*/ 3 h 724"/>
                <a:gd name="T26" fmla="*/ 6 w 702"/>
                <a:gd name="T27" fmla="*/ 4 h 724"/>
                <a:gd name="T28" fmla="*/ 1 w 702"/>
                <a:gd name="T29" fmla="*/ 5 h 724"/>
                <a:gd name="T30" fmla="*/ 0 w 702"/>
                <a:gd name="T31" fmla="*/ 8 h 724"/>
                <a:gd name="T32" fmla="*/ 0 w 702"/>
                <a:gd name="T33" fmla="*/ 11 h 724"/>
                <a:gd name="T34" fmla="*/ 1 w 702"/>
                <a:gd name="T35" fmla="*/ 11 h 724"/>
                <a:gd name="T36" fmla="*/ 5 w 702"/>
                <a:gd name="T37" fmla="*/ 11 h 724"/>
                <a:gd name="T38" fmla="*/ 9 w 702"/>
                <a:gd name="T39" fmla="*/ 10 h 724"/>
                <a:gd name="T40" fmla="*/ 12 w 702"/>
                <a:gd name="T41" fmla="*/ 12 h 724"/>
                <a:gd name="T42" fmla="*/ 12 w 702"/>
                <a:gd name="T43" fmla="*/ 12 h 724"/>
                <a:gd name="T44" fmla="*/ 13 w 702"/>
                <a:gd name="T45" fmla="*/ 14 h 724"/>
                <a:gd name="T46" fmla="*/ 16 w 702"/>
                <a:gd name="T47" fmla="*/ 14 h 724"/>
                <a:gd name="T48" fmla="*/ 18 w 702"/>
                <a:gd name="T49" fmla="*/ 14 h 724"/>
                <a:gd name="T50" fmla="*/ 19 w 702"/>
                <a:gd name="T51" fmla="*/ 14 h 724"/>
                <a:gd name="T52" fmla="*/ 22 w 702"/>
                <a:gd name="T53" fmla="*/ 12 h 724"/>
                <a:gd name="T54" fmla="*/ 24 w 702"/>
                <a:gd name="T55" fmla="*/ 9 h 724"/>
                <a:gd name="T56" fmla="*/ 24 w 702"/>
                <a:gd name="T57" fmla="*/ 8 h 724"/>
                <a:gd name="T58" fmla="*/ 23 w 702"/>
                <a:gd name="T59" fmla="*/ 6 h 724"/>
                <a:gd name="T60" fmla="*/ 22 w 702"/>
                <a:gd name="T61" fmla="*/ 5 h 724"/>
                <a:gd name="T62" fmla="*/ 21 w 702"/>
                <a:gd name="T63" fmla="*/ 2 h 724"/>
                <a:gd name="T64" fmla="*/ 19 w 702"/>
                <a:gd name="T65" fmla="*/ 0 h 7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02" h="724">
                  <a:moveTo>
                    <a:pt x="567" y="0"/>
                  </a:moveTo>
                  <a:lnTo>
                    <a:pt x="552" y="123"/>
                  </a:lnTo>
                  <a:lnTo>
                    <a:pt x="522" y="169"/>
                  </a:lnTo>
                  <a:lnTo>
                    <a:pt x="477" y="108"/>
                  </a:lnTo>
                  <a:lnTo>
                    <a:pt x="447" y="92"/>
                  </a:lnTo>
                  <a:lnTo>
                    <a:pt x="447" y="62"/>
                  </a:lnTo>
                  <a:lnTo>
                    <a:pt x="462" y="62"/>
                  </a:lnTo>
                  <a:lnTo>
                    <a:pt x="477" y="46"/>
                  </a:lnTo>
                  <a:lnTo>
                    <a:pt x="477" y="31"/>
                  </a:lnTo>
                  <a:lnTo>
                    <a:pt x="462" y="46"/>
                  </a:lnTo>
                  <a:lnTo>
                    <a:pt x="418" y="15"/>
                  </a:lnTo>
                  <a:lnTo>
                    <a:pt x="388" y="15"/>
                  </a:lnTo>
                  <a:lnTo>
                    <a:pt x="388" y="31"/>
                  </a:lnTo>
                  <a:lnTo>
                    <a:pt x="373" y="31"/>
                  </a:lnTo>
                  <a:lnTo>
                    <a:pt x="343" y="77"/>
                  </a:lnTo>
                  <a:lnTo>
                    <a:pt x="343" y="92"/>
                  </a:lnTo>
                  <a:lnTo>
                    <a:pt x="328" y="77"/>
                  </a:lnTo>
                  <a:lnTo>
                    <a:pt x="313" y="92"/>
                  </a:lnTo>
                  <a:lnTo>
                    <a:pt x="313" y="62"/>
                  </a:lnTo>
                  <a:lnTo>
                    <a:pt x="298" y="62"/>
                  </a:lnTo>
                  <a:lnTo>
                    <a:pt x="283" y="77"/>
                  </a:lnTo>
                  <a:lnTo>
                    <a:pt x="224" y="108"/>
                  </a:lnTo>
                  <a:lnTo>
                    <a:pt x="224" y="123"/>
                  </a:lnTo>
                  <a:lnTo>
                    <a:pt x="224" y="108"/>
                  </a:lnTo>
                  <a:lnTo>
                    <a:pt x="194" y="123"/>
                  </a:lnTo>
                  <a:lnTo>
                    <a:pt x="209" y="154"/>
                  </a:lnTo>
                  <a:lnTo>
                    <a:pt x="194" y="169"/>
                  </a:lnTo>
                  <a:lnTo>
                    <a:pt x="179" y="185"/>
                  </a:lnTo>
                  <a:lnTo>
                    <a:pt x="149" y="200"/>
                  </a:lnTo>
                  <a:lnTo>
                    <a:pt x="30" y="231"/>
                  </a:lnTo>
                  <a:lnTo>
                    <a:pt x="15" y="338"/>
                  </a:lnTo>
                  <a:lnTo>
                    <a:pt x="15" y="400"/>
                  </a:lnTo>
                  <a:lnTo>
                    <a:pt x="15" y="461"/>
                  </a:lnTo>
                  <a:lnTo>
                    <a:pt x="0" y="508"/>
                  </a:lnTo>
                  <a:lnTo>
                    <a:pt x="15" y="538"/>
                  </a:lnTo>
                  <a:lnTo>
                    <a:pt x="45" y="554"/>
                  </a:lnTo>
                  <a:lnTo>
                    <a:pt x="89" y="523"/>
                  </a:lnTo>
                  <a:lnTo>
                    <a:pt x="149" y="538"/>
                  </a:lnTo>
                  <a:lnTo>
                    <a:pt x="164" y="508"/>
                  </a:lnTo>
                  <a:lnTo>
                    <a:pt x="283" y="492"/>
                  </a:lnTo>
                  <a:lnTo>
                    <a:pt x="328" y="523"/>
                  </a:lnTo>
                  <a:lnTo>
                    <a:pt x="343" y="585"/>
                  </a:lnTo>
                  <a:lnTo>
                    <a:pt x="388" y="538"/>
                  </a:lnTo>
                  <a:lnTo>
                    <a:pt x="358" y="600"/>
                  </a:lnTo>
                  <a:lnTo>
                    <a:pt x="388" y="585"/>
                  </a:lnTo>
                  <a:lnTo>
                    <a:pt x="388" y="661"/>
                  </a:lnTo>
                  <a:lnTo>
                    <a:pt x="433" y="708"/>
                  </a:lnTo>
                  <a:lnTo>
                    <a:pt x="477" y="692"/>
                  </a:lnTo>
                  <a:lnTo>
                    <a:pt x="492" y="723"/>
                  </a:lnTo>
                  <a:lnTo>
                    <a:pt x="522" y="708"/>
                  </a:lnTo>
                  <a:lnTo>
                    <a:pt x="552" y="708"/>
                  </a:lnTo>
                  <a:lnTo>
                    <a:pt x="567" y="677"/>
                  </a:lnTo>
                  <a:lnTo>
                    <a:pt x="612" y="600"/>
                  </a:lnTo>
                  <a:lnTo>
                    <a:pt x="641" y="585"/>
                  </a:lnTo>
                  <a:lnTo>
                    <a:pt x="671" y="538"/>
                  </a:lnTo>
                  <a:lnTo>
                    <a:pt x="701" y="461"/>
                  </a:lnTo>
                  <a:lnTo>
                    <a:pt x="701" y="446"/>
                  </a:lnTo>
                  <a:lnTo>
                    <a:pt x="701" y="400"/>
                  </a:lnTo>
                  <a:lnTo>
                    <a:pt x="686" y="338"/>
                  </a:lnTo>
                  <a:lnTo>
                    <a:pt x="671" y="308"/>
                  </a:lnTo>
                  <a:lnTo>
                    <a:pt x="656" y="308"/>
                  </a:lnTo>
                  <a:lnTo>
                    <a:pt x="656" y="262"/>
                  </a:lnTo>
                  <a:lnTo>
                    <a:pt x="626" y="200"/>
                  </a:lnTo>
                  <a:lnTo>
                    <a:pt x="612" y="108"/>
                  </a:lnTo>
                  <a:lnTo>
                    <a:pt x="597" y="92"/>
                  </a:lnTo>
                  <a:lnTo>
                    <a:pt x="567"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41" name="Freeform 722"/>
            <p:cNvSpPr>
              <a:spLocks/>
            </p:cNvSpPr>
            <p:nvPr/>
          </p:nvSpPr>
          <p:spPr bwMode="auto">
            <a:xfrm>
              <a:off x="8078" y="2127"/>
              <a:ext cx="26" cy="29"/>
            </a:xfrm>
            <a:custGeom>
              <a:avLst/>
              <a:gdLst>
                <a:gd name="T0" fmla="*/ 0 w 60"/>
                <a:gd name="T1" fmla="*/ 0 h 78"/>
                <a:gd name="T2" fmla="*/ 0 w 60"/>
                <a:gd name="T3" fmla="*/ 1 h 78"/>
                <a:gd name="T4" fmla="*/ 0 w 60"/>
                <a:gd name="T5" fmla="*/ 1 h 78"/>
                <a:gd name="T6" fmla="*/ 1 w 60"/>
                <a:gd name="T7" fmla="*/ 1 h 78"/>
                <a:gd name="T8" fmla="*/ 2 w 60"/>
                <a:gd name="T9" fmla="*/ 0 h 78"/>
                <a:gd name="T10" fmla="*/ 2 w 60"/>
                <a:gd name="T11" fmla="*/ 0 h 78"/>
                <a:gd name="T12" fmla="*/ 1 w 60"/>
                <a:gd name="T13" fmla="*/ 0 h 78"/>
                <a:gd name="T14" fmla="*/ 0 w 60"/>
                <a:gd name="T15" fmla="*/ 0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78">
                  <a:moveTo>
                    <a:pt x="0" y="0"/>
                  </a:moveTo>
                  <a:lnTo>
                    <a:pt x="0" y="46"/>
                  </a:lnTo>
                  <a:lnTo>
                    <a:pt x="0" y="77"/>
                  </a:lnTo>
                  <a:lnTo>
                    <a:pt x="30" y="77"/>
                  </a:lnTo>
                  <a:lnTo>
                    <a:pt x="59" y="15"/>
                  </a:lnTo>
                  <a:lnTo>
                    <a:pt x="59" y="0"/>
                  </a:lnTo>
                  <a:lnTo>
                    <a:pt x="30"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42" name="Freeform 723"/>
            <p:cNvSpPr>
              <a:spLocks/>
            </p:cNvSpPr>
            <p:nvPr/>
          </p:nvSpPr>
          <p:spPr bwMode="auto">
            <a:xfrm>
              <a:off x="8213" y="2161"/>
              <a:ext cx="77" cy="65"/>
            </a:xfrm>
            <a:custGeom>
              <a:avLst/>
              <a:gdLst>
                <a:gd name="T0" fmla="*/ 1 w 181"/>
                <a:gd name="T1" fmla="*/ 4 h 170"/>
                <a:gd name="T2" fmla="*/ 1 w 181"/>
                <a:gd name="T3" fmla="*/ 3 h 170"/>
                <a:gd name="T4" fmla="*/ 2 w 181"/>
                <a:gd name="T5" fmla="*/ 3 h 170"/>
                <a:gd name="T6" fmla="*/ 3 w 181"/>
                <a:gd name="T7" fmla="*/ 2 h 170"/>
                <a:gd name="T8" fmla="*/ 4 w 181"/>
                <a:gd name="T9" fmla="*/ 2 h 170"/>
                <a:gd name="T10" fmla="*/ 4 w 181"/>
                <a:gd name="T11" fmla="*/ 2 h 170"/>
                <a:gd name="T12" fmla="*/ 4 w 181"/>
                <a:gd name="T13" fmla="*/ 2 h 170"/>
                <a:gd name="T14" fmla="*/ 6 w 181"/>
                <a:gd name="T15" fmla="*/ 1 h 170"/>
                <a:gd name="T16" fmla="*/ 6 w 181"/>
                <a:gd name="T17" fmla="*/ 0 h 170"/>
                <a:gd name="T18" fmla="*/ 6 w 181"/>
                <a:gd name="T19" fmla="*/ 0 h 170"/>
                <a:gd name="T20" fmla="*/ 6 w 181"/>
                <a:gd name="T21" fmla="*/ 0 h 170"/>
                <a:gd name="T22" fmla="*/ 4 w 181"/>
                <a:gd name="T23" fmla="*/ 1 h 170"/>
                <a:gd name="T24" fmla="*/ 3 w 181"/>
                <a:gd name="T25" fmla="*/ 1 h 170"/>
                <a:gd name="T26" fmla="*/ 2 w 181"/>
                <a:gd name="T27" fmla="*/ 1 h 170"/>
                <a:gd name="T28" fmla="*/ 1 w 181"/>
                <a:gd name="T29" fmla="*/ 2 h 170"/>
                <a:gd name="T30" fmla="*/ 0 w 181"/>
                <a:gd name="T31" fmla="*/ 3 h 170"/>
                <a:gd name="T32" fmla="*/ 0 w 181"/>
                <a:gd name="T33" fmla="*/ 3 h 170"/>
                <a:gd name="T34" fmla="*/ 1 w 181"/>
                <a:gd name="T35" fmla="*/ 4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1" h="170">
                  <a:moveTo>
                    <a:pt x="30" y="169"/>
                  </a:moveTo>
                  <a:lnTo>
                    <a:pt x="45" y="154"/>
                  </a:lnTo>
                  <a:lnTo>
                    <a:pt x="60" y="138"/>
                  </a:lnTo>
                  <a:lnTo>
                    <a:pt x="90" y="108"/>
                  </a:lnTo>
                  <a:lnTo>
                    <a:pt x="120" y="92"/>
                  </a:lnTo>
                  <a:lnTo>
                    <a:pt x="135" y="92"/>
                  </a:lnTo>
                  <a:lnTo>
                    <a:pt x="135" y="77"/>
                  </a:lnTo>
                  <a:lnTo>
                    <a:pt x="180" y="31"/>
                  </a:lnTo>
                  <a:lnTo>
                    <a:pt x="180" y="15"/>
                  </a:lnTo>
                  <a:lnTo>
                    <a:pt x="165" y="15"/>
                  </a:lnTo>
                  <a:lnTo>
                    <a:pt x="165" y="0"/>
                  </a:lnTo>
                  <a:lnTo>
                    <a:pt x="120" y="46"/>
                  </a:lnTo>
                  <a:lnTo>
                    <a:pt x="75" y="61"/>
                  </a:lnTo>
                  <a:lnTo>
                    <a:pt x="60" y="61"/>
                  </a:lnTo>
                  <a:lnTo>
                    <a:pt x="30" y="92"/>
                  </a:lnTo>
                  <a:lnTo>
                    <a:pt x="0" y="123"/>
                  </a:lnTo>
                  <a:lnTo>
                    <a:pt x="15" y="138"/>
                  </a:lnTo>
                  <a:lnTo>
                    <a:pt x="30" y="169"/>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43" name="Freeform 724"/>
            <p:cNvSpPr>
              <a:spLocks/>
            </p:cNvSpPr>
            <p:nvPr/>
          </p:nvSpPr>
          <p:spPr bwMode="auto">
            <a:xfrm>
              <a:off x="8296" y="2091"/>
              <a:ext cx="46" cy="83"/>
            </a:xfrm>
            <a:custGeom>
              <a:avLst/>
              <a:gdLst>
                <a:gd name="T0" fmla="*/ 2 w 106"/>
                <a:gd name="T1" fmla="*/ 0 h 217"/>
                <a:gd name="T2" fmla="*/ 1 w 106"/>
                <a:gd name="T3" fmla="*/ 0 h 217"/>
                <a:gd name="T4" fmla="*/ 2 w 106"/>
                <a:gd name="T5" fmla="*/ 1 h 217"/>
                <a:gd name="T6" fmla="*/ 1 w 106"/>
                <a:gd name="T7" fmla="*/ 3 h 217"/>
                <a:gd name="T8" fmla="*/ 0 w 106"/>
                <a:gd name="T9" fmla="*/ 3 h 217"/>
                <a:gd name="T10" fmla="*/ 0 w 106"/>
                <a:gd name="T11" fmla="*/ 4 h 217"/>
                <a:gd name="T12" fmla="*/ 0 w 106"/>
                <a:gd name="T13" fmla="*/ 4 h 217"/>
                <a:gd name="T14" fmla="*/ 0 w 106"/>
                <a:gd name="T15" fmla="*/ 5 h 217"/>
                <a:gd name="T16" fmla="*/ 2 w 106"/>
                <a:gd name="T17" fmla="*/ 4 h 217"/>
                <a:gd name="T18" fmla="*/ 2 w 106"/>
                <a:gd name="T19" fmla="*/ 3 h 217"/>
                <a:gd name="T20" fmla="*/ 3 w 106"/>
                <a:gd name="T21" fmla="*/ 3 h 217"/>
                <a:gd name="T22" fmla="*/ 4 w 106"/>
                <a:gd name="T23" fmla="*/ 2 h 217"/>
                <a:gd name="T24" fmla="*/ 3 w 106"/>
                <a:gd name="T25" fmla="*/ 2 h 217"/>
                <a:gd name="T26" fmla="*/ 3 w 106"/>
                <a:gd name="T27" fmla="*/ 1 h 217"/>
                <a:gd name="T28" fmla="*/ 3 w 106"/>
                <a:gd name="T29" fmla="*/ 2 h 217"/>
                <a:gd name="T30" fmla="*/ 2 w 106"/>
                <a:gd name="T31" fmla="*/ 1 h 217"/>
                <a:gd name="T32" fmla="*/ 2 w 106"/>
                <a:gd name="T33" fmla="*/ 0 h 2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217">
                  <a:moveTo>
                    <a:pt x="45" y="0"/>
                  </a:moveTo>
                  <a:lnTo>
                    <a:pt x="30" y="0"/>
                  </a:lnTo>
                  <a:lnTo>
                    <a:pt x="45" y="62"/>
                  </a:lnTo>
                  <a:lnTo>
                    <a:pt x="30" y="123"/>
                  </a:lnTo>
                  <a:lnTo>
                    <a:pt x="0" y="139"/>
                  </a:lnTo>
                  <a:lnTo>
                    <a:pt x="15" y="185"/>
                  </a:lnTo>
                  <a:lnTo>
                    <a:pt x="0" y="201"/>
                  </a:lnTo>
                  <a:lnTo>
                    <a:pt x="0" y="216"/>
                  </a:lnTo>
                  <a:lnTo>
                    <a:pt x="60" y="170"/>
                  </a:lnTo>
                  <a:lnTo>
                    <a:pt x="60" y="139"/>
                  </a:lnTo>
                  <a:lnTo>
                    <a:pt x="75" y="139"/>
                  </a:lnTo>
                  <a:lnTo>
                    <a:pt x="105" y="93"/>
                  </a:lnTo>
                  <a:lnTo>
                    <a:pt x="75" y="93"/>
                  </a:lnTo>
                  <a:lnTo>
                    <a:pt x="75" y="62"/>
                  </a:lnTo>
                  <a:lnTo>
                    <a:pt x="75" y="77"/>
                  </a:lnTo>
                  <a:lnTo>
                    <a:pt x="60" y="46"/>
                  </a:lnTo>
                  <a:lnTo>
                    <a:pt x="4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44" name="Oval 725"/>
            <p:cNvSpPr>
              <a:spLocks noChangeArrowheads="1"/>
            </p:cNvSpPr>
            <p:nvPr/>
          </p:nvSpPr>
          <p:spPr bwMode="auto">
            <a:xfrm>
              <a:off x="8322" y="1871"/>
              <a:ext cx="6" cy="5"/>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7645" name="Oval 726"/>
            <p:cNvSpPr>
              <a:spLocks noChangeArrowheads="1"/>
            </p:cNvSpPr>
            <p:nvPr/>
          </p:nvSpPr>
          <p:spPr bwMode="auto">
            <a:xfrm>
              <a:off x="8297" y="1959"/>
              <a:ext cx="6" cy="5"/>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7646" name="Oval 727"/>
            <p:cNvSpPr>
              <a:spLocks noChangeArrowheads="1"/>
            </p:cNvSpPr>
            <p:nvPr/>
          </p:nvSpPr>
          <p:spPr bwMode="auto">
            <a:xfrm>
              <a:off x="8354" y="1895"/>
              <a:ext cx="5" cy="5"/>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7647" name="Oval 728"/>
            <p:cNvSpPr>
              <a:spLocks noChangeArrowheads="1"/>
            </p:cNvSpPr>
            <p:nvPr/>
          </p:nvSpPr>
          <p:spPr bwMode="auto">
            <a:xfrm>
              <a:off x="8380" y="1911"/>
              <a:ext cx="6" cy="6"/>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7648" name="Oval 729"/>
            <p:cNvSpPr>
              <a:spLocks noChangeArrowheads="1"/>
            </p:cNvSpPr>
            <p:nvPr/>
          </p:nvSpPr>
          <p:spPr bwMode="auto">
            <a:xfrm>
              <a:off x="8380" y="1929"/>
              <a:ext cx="6" cy="6"/>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7649" name="Freeform 730"/>
            <p:cNvSpPr>
              <a:spLocks/>
            </p:cNvSpPr>
            <p:nvPr/>
          </p:nvSpPr>
          <p:spPr bwMode="auto">
            <a:xfrm>
              <a:off x="8289" y="1958"/>
              <a:ext cx="20" cy="12"/>
            </a:xfrm>
            <a:custGeom>
              <a:avLst/>
              <a:gdLst>
                <a:gd name="T0" fmla="*/ 0 w 46"/>
                <a:gd name="T1" fmla="*/ 0 h 32"/>
                <a:gd name="T2" fmla="*/ 1 w 46"/>
                <a:gd name="T3" fmla="*/ 1 h 32"/>
                <a:gd name="T4" fmla="*/ 2 w 46"/>
                <a:gd name="T5" fmla="*/ 1 h 32"/>
                <a:gd name="T6" fmla="*/ 0 w 46"/>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2">
                  <a:moveTo>
                    <a:pt x="0" y="0"/>
                  </a:moveTo>
                  <a:lnTo>
                    <a:pt x="30" y="31"/>
                  </a:lnTo>
                  <a:lnTo>
                    <a:pt x="45" y="31"/>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50" name="Freeform 731"/>
            <p:cNvSpPr>
              <a:spLocks/>
            </p:cNvSpPr>
            <p:nvPr/>
          </p:nvSpPr>
          <p:spPr bwMode="auto">
            <a:xfrm>
              <a:off x="8136" y="1754"/>
              <a:ext cx="70" cy="77"/>
            </a:xfrm>
            <a:custGeom>
              <a:avLst/>
              <a:gdLst>
                <a:gd name="T0" fmla="*/ 0 w 164"/>
                <a:gd name="T1" fmla="*/ 0 h 201"/>
                <a:gd name="T2" fmla="*/ 0 w 164"/>
                <a:gd name="T3" fmla="*/ 3 h 201"/>
                <a:gd name="T4" fmla="*/ 1 w 164"/>
                <a:gd name="T5" fmla="*/ 3 h 201"/>
                <a:gd name="T6" fmla="*/ 0 w 164"/>
                <a:gd name="T7" fmla="*/ 3 h 201"/>
                <a:gd name="T8" fmla="*/ 1 w 164"/>
                <a:gd name="T9" fmla="*/ 3 h 201"/>
                <a:gd name="T10" fmla="*/ 3 w 164"/>
                <a:gd name="T11" fmla="*/ 3 h 201"/>
                <a:gd name="T12" fmla="*/ 3 w 164"/>
                <a:gd name="T13" fmla="*/ 4 h 201"/>
                <a:gd name="T14" fmla="*/ 4 w 164"/>
                <a:gd name="T15" fmla="*/ 4 h 201"/>
                <a:gd name="T16" fmla="*/ 6 w 164"/>
                <a:gd name="T17" fmla="*/ 4 h 201"/>
                <a:gd name="T18" fmla="*/ 4 w 164"/>
                <a:gd name="T19" fmla="*/ 3 h 201"/>
                <a:gd name="T20" fmla="*/ 3 w 164"/>
                <a:gd name="T21" fmla="*/ 3 h 201"/>
                <a:gd name="T22" fmla="*/ 3 w 164"/>
                <a:gd name="T23" fmla="*/ 2 h 201"/>
                <a:gd name="T24" fmla="*/ 3 w 164"/>
                <a:gd name="T25" fmla="*/ 2 h 201"/>
                <a:gd name="T26" fmla="*/ 3 w 164"/>
                <a:gd name="T27" fmla="*/ 2 h 201"/>
                <a:gd name="T28" fmla="*/ 3 w 164"/>
                <a:gd name="T29" fmla="*/ 1 h 201"/>
                <a:gd name="T30" fmla="*/ 0 w 164"/>
                <a:gd name="T31" fmla="*/ 0 h 2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4" h="201">
                  <a:moveTo>
                    <a:pt x="0" y="0"/>
                  </a:moveTo>
                  <a:lnTo>
                    <a:pt x="0" y="154"/>
                  </a:lnTo>
                  <a:lnTo>
                    <a:pt x="30" y="154"/>
                  </a:lnTo>
                  <a:lnTo>
                    <a:pt x="15" y="138"/>
                  </a:lnTo>
                  <a:lnTo>
                    <a:pt x="44" y="138"/>
                  </a:lnTo>
                  <a:lnTo>
                    <a:pt x="74" y="138"/>
                  </a:lnTo>
                  <a:lnTo>
                    <a:pt x="104" y="185"/>
                  </a:lnTo>
                  <a:lnTo>
                    <a:pt x="133" y="200"/>
                  </a:lnTo>
                  <a:lnTo>
                    <a:pt x="163" y="200"/>
                  </a:lnTo>
                  <a:lnTo>
                    <a:pt x="119" y="154"/>
                  </a:lnTo>
                  <a:lnTo>
                    <a:pt x="104" y="138"/>
                  </a:lnTo>
                  <a:lnTo>
                    <a:pt x="89" y="108"/>
                  </a:lnTo>
                  <a:lnTo>
                    <a:pt x="104" y="108"/>
                  </a:lnTo>
                  <a:lnTo>
                    <a:pt x="104" y="92"/>
                  </a:lnTo>
                  <a:lnTo>
                    <a:pt x="74" y="62"/>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51" name="Freeform 732"/>
            <p:cNvSpPr>
              <a:spLocks/>
            </p:cNvSpPr>
            <p:nvPr/>
          </p:nvSpPr>
          <p:spPr bwMode="auto">
            <a:xfrm>
              <a:off x="8194" y="1772"/>
              <a:ext cx="26" cy="18"/>
            </a:xfrm>
            <a:custGeom>
              <a:avLst/>
              <a:gdLst>
                <a:gd name="T0" fmla="*/ 0 w 61"/>
                <a:gd name="T1" fmla="*/ 1 h 47"/>
                <a:gd name="T2" fmla="*/ 0 w 61"/>
                <a:gd name="T3" fmla="*/ 1 h 47"/>
                <a:gd name="T4" fmla="*/ 1 w 61"/>
                <a:gd name="T5" fmla="*/ 1 h 47"/>
                <a:gd name="T6" fmla="*/ 1 w 61"/>
                <a:gd name="T7" fmla="*/ 1 h 47"/>
                <a:gd name="T8" fmla="*/ 2 w 61"/>
                <a:gd name="T9" fmla="*/ 0 h 47"/>
                <a:gd name="T10" fmla="*/ 2 w 61"/>
                <a:gd name="T11" fmla="*/ 0 h 47"/>
                <a:gd name="T12" fmla="*/ 1 w 61"/>
                <a:gd name="T13" fmla="*/ 0 h 47"/>
                <a:gd name="T14" fmla="*/ 1 w 61"/>
                <a:gd name="T15" fmla="*/ 1 h 47"/>
                <a:gd name="T16" fmla="*/ 0 w 61"/>
                <a:gd name="T17" fmla="*/ 1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 h="47">
                  <a:moveTo>
                    <a:pt x="0" y="31"/>
                  </a:moveTo>
                  <a:lnTo>
                    <a:pt x="0" y="46"/>
                  </a:lnTo>
                  <a:lnTo>
                    <a:pt x="30" y="46"/>
                  </a:lnTo>
                  <a:lnTo>
                    <a:pt x="45" y="31"/>
                  </a:lnTo>
                  <a:lnTo>
                    <a:pt x="60" y="15"/>
                  </a:lnTo>
                  <a:lnTo>
                    <a:pt x="60" y="0"/>
                  </a:lnTo>
                  <a:lnTo>
                    <a:pt x="45" y="15"/>
                  </a:lnTo>
                  <a:lnTo>
                    <a:pt x="30" y="31"/>
                  </a:lnTo>
                  <a:lnTo>
                    <a:pt x="0"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52" name="Freeform 733"/>
            <p:cNvSpPr>
              <a:spLocks/>
            </p:cNvSpPr>
            <p:nvPr/>
          </p:nvSpPr>
          <p:spPr bwMode="auto">
            <a:xfrm>
              <a:off x="8213" y="1754"/>
              <a:ext cx="19" cy="24"/>
            </a:xfrm>
            <a:custGeom>
              <a:avLst/>
              <a:gdLst>
                <a:gd name="T0" fmla="*/ 0 w 46"/>
                <a:gd name="T1" fmla="*/ 0 h 63"/>
                <a:gd name="T2" fmla="*/ 0 w 46"/>
                <a:gd name="T3" fmla="*/ 1 h 63"/>
                <a:gd name="T4" fmla="*/ 1 w 46"/>
                <a:gd name="T5" fmla="*/ 1 h 63"/>
                <a:gd name="T6" fmla="*/ 1 w 46"/>
                <a:gd name="T7" fmla="*/ 1 h 63"/>
                <a:gd name="T8" fmla="*/ 1 w 46"/>
                <a:gd name="T9" fmla="*/ 1 h 63"/>
                <a:gd name="T10" fmla="*/ 1 w 46"/>
                <a:gd name="T11" fmla="*/ 1 h 63"/>
                <a:gd name="T12" fmla="*/ 1 w 46"/>
                <a:gd name="T13" fmla="*/ 1 h 63"/>
                <a:gd name="T14" fmla="*/ 0 w 46"/>
                <a:gd name="T15" fmla="*/ 0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63">
                  <a:moveTo>
                    <a:pt x="0" y="0"/>
                  </a:moveTo>
                  <a:lnTo>
                    <a:pt x="0" y="31"/>
                  </a:lnTo>
                  <a:lnTo>
                    <a:pt x="30" y="31"/>
                  </a:lnTo>
                  <a:lnTo>
                    <a:pt x="30" y="47"/>
                  </a:lnTo>
                  <a:lnTo>
                    <a:pt x="45" y="62"/>
                  </a:lnTo>
                  <a:lnTo>
                    <a:pt x="45" y="47"/>
                  </a:lnTo>
                  <a:lnTo>
                    <a:pt x="30" y="31"/>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53" name="Oval 734"/>
            <p:cNvSpPr>
              <a:spLocks noChangeArrowheads="1"/>
            </p:cNvSpPr>
            <p:nvPr/>
          </p:nvSpPr>
          <p:spPr bwMode="auto">
            <a:xfrm>
              <a:off x="8169" y="1633"/>
              <a:ext cx="5" cy="6"/>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7654" name="Freeform 735"/>
            <p:cNvSpPr>
              <a:spLocks/>
            </p:cNvSpPr>
            <p:nvPr/>
          </p:nvSpPr>
          <p:spPr bwMode="auto">
            <a:xfrm>
              <a:off x="8265" y="1800"/>
              <a:ext cx="6" cy="13"/>
            </a:xfrm>
            <a:custGeom>
              <a:avLst/>
              <a:gdLst>
                <a:gd name="T0" fmla="*/ 0 w 17"/>
                <a:gd name="T1" fmla="*/ 0 h 32"/>
                <a:gd name="T2" fmla="*/ 0 w 17"/>
                <a:gd name="T3" fmla="*/ 1 h 32"/>
                <a:gd name="T4" fmla="*/ 0 w 17"/>
                <a:gd name="T5" fmla="*/ 0 h 32"/>
                <a:gd name="T6" fmla="*/ 0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0" y="0"/>
                  </a:moveTo>
                  <a:lnTo>
                    <a:pt x="16" y="31"/>
                  </a:lnTo>
                  <a:lnTo>
                    <a:pt x="16"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55" name="Freeform 736"/>
            <p:cNvSpPr>
              <a:spLocks/>
            </p:cNvSpPr>
            <p:nvPr/>
          </p:nvSpPr>
          <p:spPr bwMode="auto">
            <a:xfrm>
              <a:off x="8258" y="1789"/>
              <a:ext cx="13" cy="7"/>
            </a:xfrm>
            <a:custGeom>
              <a:avLst/>
              <a:gdLst>
                <a:gd name="T0" fmla="*/ 0 w 31"/>
                <a:gd name="T1" fmla="*/ 0 h 17"/>
                <a:gd name="T2" fmla="*/ 0 w 31"/>
                <a:gd name="T3" fmla="*/ 0 h 17"/>
                <a:gd name="T4" fmla="*/ 1 w 31"/>
                <a:gd name="T5" fmla="*/ 0 h 17"/>
                <a:gd name="T6" fmla="*/ 0 w 3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17">
                  <a:moveTo>
                    <a:pt x="0" y="0"/>
                  </a:moveTo>
                  <a:lnTo>
                    <a:pt x="15" y="16"/>
                  </a:lnTo>
                  <a:lnTo>
                    <a:pt x="30"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56" name="Freeform 737"/>
            <p:cNvSpPr>
              <a:spLocks/>
            </p:cNvSpPr>
            <p:nvPr/>
          </p:nvSpPr>
          <p:spPr bwMode="auto">
            <a:xfrm>
              <a:off x="8277" y="1812"/>
              <a:ext cx="8" cy="7"/>
            </a:xfrm>
            <a:custGeom>
              <a:avLst/>
              <a:gdLst>
                <a:gd name="T0" fmla="*/ 0 w 17"/>
                <a:gd name="T1" fmla="*/ 0 h 17"/>
                <a:gd name="T2" fmla="*/ 1 w 17"/>
                <a:gd name="T3" fmla="*/ 0 h 17"/>
                <a:gd name="T4" fmla="*/ 1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16"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57" name="Freeform 738"/>
            <p:cNvSpPr>
              <a:spLocks/>
            </p:cNvSpPr>
            <p:nvPr/>
          </p:nvSpPr>
          <p:spPr bwMode="auto">
            <a:xfrm>
              <a:off x="8283" y="1800"/>
              <a:ext cx="8" cy="7"/>
            </a:xfrm>
            <a:custGeom>
              <a:avLst/>
              <a:gdLst>
                <a:gd name="T0" fmla="*/ 0 w 17"/>
                <a:gd name="T1" fmla="*/ 0 h 17"/>
                <a:gd name="T2" fmla="*/ 1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0" y="16"/>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58" name="Line 739"/>
            <p:cNvSpPr>
              <a:spLocks noChangeShapeType="1"/>
            </p:cNvSpPr>
            <p:nvPr/>
          </p:nvSpPr>
          <p:spPr bwMode="auto">
            <a:xfrm>
              <a:off x="8289" y="1818"/>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59" name="Oval 740"/>
            <p:cNvSpPr>
              <a:spLocks noChangeArrowheads="1"/>
            </p:cNvSpPr>
            <p:nvPr/>
          </p:nvSpPr>
          <p:spPr bwMode="auto">
            <a:xfrm>
              <a:off x="8303" y="1737"/>
              <a:ext cx="6" cy="6"/>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7660" name="Oval 741"/>
            <p:cNvSpPr>
              <a:spLocks noChangeArrowheads="1"/>
            </p:cNvSpPr>
            <p:nvPr/>
          </p:nvSpPr>
          <p:spPr bwMode="auto">
            <a:xfrm>
              <a:off x="8380" y="1812"/>
              <a:ext cx="0" cy="6"/>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7661" name="Oval 742"/>
            <p:cNvSpPr>
              <a:spLocks noChangeArrowheads="1"/>
            </p:cNvSpPr>
            <p:nvPr/>
          </p:nvSpPr>
          <p:spPr bwMode="auto">
            <a:xfrm>
              <a:off x="8309" y="1668"/>
              <a:ext cx="0" cy="5"/>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7662" name="Oval 743"/>
            <p:cNvSpPr>
              <a:spLocks noChangeArrowheads="1"/>
            </p:cNvSpPr>
            <p:nvPr/>
          </p:nvSpPr>
          <p:spPr bwMode="auto">
            <a:xfrm>
              <a:off x="8335" y="1784"/>
              <a:ext cx="6" cy="5"/>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7663" name="Oval 744"/>
            <p:cNvSpPr>
              <a:spLocks noChangeArrowheads="1"/>
            </p:cNvSpPr>
            <p:nvPr/>
          </p:nvSpPr>
          <p:spPr bwMode="auto">
            <a:xfrm>
              <a:off x="8380" y="1790"/>
              <a:ext cx="0" cy="4"/>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7664" name="Oval 745"/>
            <p:cNvSpPr>
              <a:spLocks noChangeArrowheads="1"/>
            </p:cNvSpPr>
            <p:nvPr/>
          </p:nvSpPr>
          <p:spPr bwMode="auto">
            <a:xfrm>
              <a:off x="8380" y="1830"/>
              <a:ext cx="6" cy="6"/>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7665" name="Oval 746"/>
            <p:cNvSpPr>
              <a:spLocks noChangeArrowheads="1"/>
            </p:cNvSpPr>
            <p:nvPr/>
          </p:nvSpPr>
          <p:spPr bwMode="auto">
            <a:xfrm>
              <a:off x="8380" y="1847"/>
              <a:ext cx="6" cy="6"/>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7666" name="Oval 747"/>
            <p:cNvSpPr>
              <a:spLocks noChangeArrowheads="1"/>
            </p:cNvSpPr>
            <p:nvPr/>
          </p:nvSpPr>
          <p:spPr bwMode="auto">
            <a:xfrm>
              <a:off x="8335" y="1720"/>
              <a:ext cx="0" cy="5"/>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grpSp>
      <p:grpSp>
        <p:nvGrpSpPr>
          <p:cNvPr id="97286" name="Group 748"/>
          <p:cNvGrpSpPr>
            <a:grpSpLocks/>
          </p:cNvGrpSpPr>
          <p:nvPr/>
        </p:nvGrpSpPr>
        <p:grpSpPr bwMode="auto">
          <a:xfrm>
            <a:off x="4572001" y="4508503"/>
            <a:ext cx="1512277" cy="866775"/>
            <a:chOff x="2167" y="3111"/>
            <a:chExt cx="952" cy="546"/>
          </a:xfrm>
        </p:grpSpPr>
        <p:sp>
          <p:nvSpPr>
            <p:cNvPr id="97294" name="Line 749"/>
            <p:cNvSpPr>
              <a:spLocks noChangeShapeType="1"/>
            </p:cNvSpPr>
            <p:nvPr/>
          </p:nvSpPr>
          <p:spPr bwMode="auto">
            <a:xfrm flipV="1">
              <a:off x="2639" y="3430"/>
              <a:ext cx="0" cy="227"/>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295" name="Text Box 750"/>
            <p:cNvSpPr txBox="1">
              <a:spLocks noChangeArrowheads="1"/>
            </p:cNvSpPr>
            <p:nvPr/>
          </p:nvSpPr>
          <p:spPr bwMode="auto">
            <a:xfrm>
              <a:off x="2167" y="3111"/>
              <a:ext cx="952" cy="349"/>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25000"/>
                </a:lnSpc>
              </a:pPr>
              <a:r>
                <a:rPr lang="en-GB" sz="1200" b="1" dirty="0" err="1" smtClean="0">
                  <a:solidFill>
                    <a:srgbClr val="FFFFFF"/>
                  </a:solidFill>
                </a:rPr>
                <a:t>Último</a:t>
              </a:r>
              <a:r>
                <a:rPr lang="en-GB" sz="1200" b="1" dirty="0" smtClean="0">
                  <a:solidFill>
                    <a:srgbClr val="FFFFFF"/>
                  </a:solidFill>
                </a:rPr>
                <a:t> WPV2 </a:t>
              </a:r>
              <a:r>
                <a:rPr lang="en-GB" sz="1200" b="1" dirty="0" err="1" smtClean="0">
                  <a:solidFill>
                    <a:srgbClr val="FFFFFF"/>
                  </a:solidFill>
                </a:rPr>
                <a:t>en</a:t>
              </a:r>
              <a:r>
                <a:rPr lang="en-GB" sz="1200" b="1" dirty="0" smtClean="0">
                  <a:solidFill>
                    <a:srgbClr val="FFFFFF"/>
                  </a:solidFill>
                </a:rPr>
                <a:t> el </a:t>
              </a:r>
              <a:r>
                <a:rPr lang="en-GB" sz="1200" b="1" dirty="0" err="1" smtClean="0">
                  <a:solidFill>
                    <a:srgbClr val="FFFFFF"/>
                  </a:solidFill>
                </a:rPr>
                <a:t>mundo</a:t>
              </a:r>
              <a:endParaRPr lang="en-US" sz="1200" b="1" dirty="0" smtClean="0">
                <a:solidFill>
                  <a:srgbClr val="FFFFFF"/>
                </a:solidFill>
              </a:endParaRPr>
            </a:p>
          </p:txBody>
        </p:sp>
      </p:grpSp>
      <p:sp>
        <p:nvSpPr>
          <p:cNvPr id="2" name="1 Rectángulo"/>
          <p:cNvSpPr/>
          <p:nvPr/>
        </p:nvSpPr>
        <p:spPr>
          <a:xfrm>
            <a:off x="24891" y="802389"/>
            <a:ext cx="3663796" cy="1323439"/>
          </a:xfrm>
          <a:prstGeom prst="rect">
            <a:avLst/>
          </a:prstGeom>
        </p:spPr>
        <p:txBody>
          <a:bodyPr wrap="square">
            <a:spAutoFit/>
          </a:bodyPr>
          <a:lstStyle/>
          <a:p>
            <a:pPr algn="just"/>
            <a:r>
              <a:rPr lang="en-US" altLang="es-ES" sz="1600" b="1" i="1" dirty="0" smtClean="0">
                <a:latin typeface="Arial" pitchFamily="34" charset="0"/>
                <a:ea typeface="ＭＳ Ｐゴシック" pitchFamily="34" charset="-128"/>
              </a:rPr>
              <a:t>Se </a:t>
            </a:r>
            <a:r>
              <a:rPr lang="en-US" altLang="es-ES" sz="1600" b="1" i="1" dirty="0" err="1" smtClean="0">
                <a:latin typeface="Arial" pitchFamily="34" charset="0"/>
                <a:ea typeface="ＭＳ Ｐゴシック" pitchFamily="34" charset="-128"/>
              </a:rPr>
              <a:t>estima</a:t>
            </a:r>
            <a:r>
              <a:rPr lang="en-US" altLang="es-ES" sz="1600" b="1" i="1" dirty="0" smtClean="0">
                <a:latin typeface="Arial" pitchFamily="34" charset="0"/>
                <a:ea typeface="ＭＳ Ｐゴシック" pitchFamily="34" charset="-128"/>
              </a:rPr>
              <a:t> </a:t>
            </a:r>
            <a:r>
              <a:rPr lang="en-US" altLang="es-ES" sz="1600" b="1" i="1" dirty="0" err="1" smtClean="0">
                <a:latin typeface="Arial" pitchFamily="34" charset="0"/>
                <a:ea typeface="ＭＳ Ｐゴシック" pitchFamily="34" charset="-128"/>
              </a:rPr>
              <a:t>que</a:t>
            </a:r>
            <a:r>
              <a:rPr lang="en-US" altLang="es-ES" sz="1600" b="1" i="1" dirty="0" smtClean="0">
                <a:latin typeface="Arial" pitchFamily="34" charset="0"/>
                <a:ea typeface="ＭＳ Ｐゴシック" pitchFamily="34" charset="-128"/>
              </a:rPr>
              <a:t> hasta 1988, </a:t>
            </a:r>
            <a:r>
              <a:rPr lang="en-US" altLang="es-ES" sz="1600" b="1" i="1" dirty="0" err="1" smtClean="0">
                <a:solidFill>
                  <a:srgbClr val="FF0000"/>
                </a:solidFill>
                <a:latin typeface="Arial" pitchFamily="34" charset="0"/>
                <a:ea typeface="ＭＳ Ｐゴシック" pitchFamily="34" charset="-128"/>
              </a:rPr>
              <a:t>más</a:t>
            </a:r>
            <a:r>
              <a:rPr lang="en-US" altLang="es-ES" sz="1600" b="1" i="1" dirty="0" smtClean="0">
                <a:solidFill>
                  <a:srgbClr val="FF0000"/>
                </a:solidFill>
                <a:latin typeface="Arial" pitchFamily="34" charset="0"/>
                <a:ea typeface="ＭＳ Ｐゴシック" pitchFamily="34" charset="-128"/>
              </a:rPr>
              <a:t> de 1000 </a:t>
            </a:r>
            <a:r>
              <a:rPr lang="en-US" altLang="es-ES" sz="1600" b="1" i="1" dirty="0" err="1" smtClean="0">
                <a:solidFill>
                  <a:srgbClr val="FF0000"/>
                </a:solidFill>
                <a:latin typeface="Arial" pitchFamily="34" charset="0"/>
                <a:ea typeface="ＭＳ Ｐゴシック" pitchFamily="34" charset="-128"/>
              </a:rPr>
              <a:t>niños</a:t>
            </a:r>
            <a:r>
              <a:rPr lang="en-US" altLang="es-ES" sz="1600" b="1" i="1" dirty="0" smtClean="0">
                <a:solidFill>
                  <a:srgbClr val="FF0000"/>
                </a:solidFill>
                <a:latin typeface="Arial" pitchFamily="34" charset="0"/>
                <a:ea typeface="ＭＳ Ｐゴシック" pitchFamily="34" charset="-128"/>
              </a:rPr>
              <a:t> </a:t>
            </a:r>
            <a:r>
              <a:rPr lang="en-US" altLang="es-ES" sz="1600" b="1" i="1" dirty="0" err="1" smtClean="0">
                <a:solidFill>
                  <a:srgbClr val="FF0000"/>
                </a:solidFill>
                <a:latin typeface="Arial" pitchFamily="34" charset="0"/>
                <a:ea typeface="ＭＳ Ｐゴシック" pitchFamily="34" charset="-128"/>
              </a:rPr>
              <a:t>quedaban</a:t>
            </a:r>
            <a:r>
              <a:rPr lang="en-US" altLang="es-ES" sz="1600" b="1" i="1" dirty="0" smtClean="0">
                <a:solidFill>
                  <a:srgbClr val="FF0000"/>
                </a:solidFill>
                <a:latin typeface="Arial" pitchFamily="34" charset="0"/>
                <a:ea typeface="ＭＳ Ｐゴシック" pitchFamily="34" charset="-128"/>
              </a:rPr>
              <a:t> </a:t>
            </a:r>
            <a:r>
              <a:rPr lang="en-US" altLang="es-ES" sz="1600" b="1" i="1" dirty="0" err="1" smtClean="0">
                <a:solidFill>
                  <a:srgbClr val="FF0000"/>
                </a:solidFill>
                <a:latin typeface="Arial" pitchFamily="34" charset="0"/>
                <a:ea typeface="ＭＳ Ｐゴシック" pitchFamily="34" charset="-128"/>
              </a:rPr>
              <a:t>paralizados</a:t>
            </a:r>
            <a:r>
              <a:rPr lang="en-US" altLang="es-ES" sz="1600" b="1" i="1" dirty="0" smtClean="0">
                <a:solidFill>
                  <a:srgbClr val="FF0000"/>
                </a:solidFill>
                <a:latin typeface="Arial" pitchFamily="34" charset="0"/>
                <a:ea typeface="ＭＳ Ｐゴシック" pitchFamily="34" charset="-128"/>
              </a:rPr>
              <a:t> </a:t>
            </a:r>
            <a:r>
              <a:rPr lang="en-US" altLang="es-ES" sz="1600" b="1" i="1" dirty="0" err="1" smtClean="0">
                <a:latin typeface="Arial" pitchFamily="34" charset="0"/>
                <a:ea typeface="ＭＳ Ｐゴシック" pitchFamily="34" charset="-128"/>
              </a:rPr>
              <a:t>diariamente</a:t>
            </a:r>
            <a:r>
              <a:rPr lang="en-US" altLang="es-ES" sz="1600" b="1" i="1" dirty="0" smtClean="0">
                <a:latin typeface="Arial" pitchFamily="34" charset="0"/>
                <a:ea typeface="ＭＳ Ｐゴシック" pitchFamily="34" charset="-128"/>
              </a:rPr>
              <a:t> a </a:t>
            </a:r>
            <a:r>
              <a:rPr lang="en-US" altLang="es-ES" sz="1600" b="1" i="1" dirty="0" err="1" smtClean="0">
                <a:latin typeface="Arial" pitchFamily="34" charset="0"/>
                <a:ea typeface="ＭＳ Ｐゴシック" pitchFamily="34" charset="-128"/>
              </a:rPr>
              <a:t>consecuencia</a:t>
            </a:r>
            <a:r>
              <a:rPr lang="en-US" altLang="es-ES" sz="1600" b="1" i="1" dirty="0" smtClean="0">
                <a:latin typeface="Arial" pitchFamily="34" charset="0"/>
                <a:ea typeface="ＭＳ Ｐゴシック" pitchFamily="34" charset="-128"/>
              </a:rPr>
              <a:t> de la </a:t>
            </a:r>
            <a:r>
              <a:rPr lang="en-US" altLang="es-ES" sz="1600" b="1" i="1" dirty="0" err="1" smtClean="0">
                <a:latin typeface="Arial" pitchFamily="34" charset="0"/>
                <a:ea typeface="ＭＳ Ｐゴシック" pitchFamily="34" charset="-128"/>
              </a:rPr>
              <a:t>Poliomielitis</a:t>
            </a:r>
            <a:r>
              <a:rPr lang="en-US" altLang="es-ES" sz="1600" b="1" i="1" dirty="0" smtClean="0">
                <a:latin typeface="Arial" pitchFamily="34" charset="0"/>
                <a:ea typeface="ＭＳ Ｐゴシック" pitchFamily="34" charset="-128"/>
              </a:rPr>
              <a:t>. </a:t>
            </a:r>
            <a:r>
              <a:rPr lang="en-US" altLang="es-ES" sz="1600" b="1" i="1" dirty="0" err="1" smtClean="0">
                <a:latin typeface="Arial" pitchFamily="34" charset="0"/>
                <a:ea typeface="ＭＳ Ｐゴシック" pitchFamily="34" charset="-128"/>
              </a:rPr>
              <a:t>Ese</a:t>
            </a:r>
            <a:r>
              <a:rPr lang="en-US" altLang="es-ES" sz="1600" b="1" i="1" dirty="0" smtClean="0">
                <a:latin typeface="Arial" pitchFamily="34" charset="0"/>
                <a:ea typeface="ＭＳ Ｐゴシック" pitchFamily="34" charset="-128"/>
              </a:rPr>
              <a:t> </a:t>
            </a:r>
            <a:r>
              <a:rPr lang="en-US" altLang="es-ES" sz="1600" b="1" i="1" dirty="0" err="1" smtClean="0">
                <a:latin typeface="Arial" pitchFamily="34" charset="0"/>
                <a:ea typeface="ＭＳ Ｐゴシック" pitchFamily="34" charset="-128"/>
              </a:rPr>
              <a:t>año</a:t>
            </a:r>
            <a:r>
              <a:rPr lang="en-US" altLang="es-ES" sz="1600" b="1" i="1" dirty="0" smtClean="0">
                <a:latin typeface="Arial" pitchFamily="34" charset="0"/>
                <a:ea typeface="ＭＳ Ｐゴシック" pitchFamily="34" charset="-128"/>
              </a:rPr>
              <a:t> 125 </a:t>
            </a:r>
            <a:r>
              <a:rPr lang="en-US" altLang="es-ES" sz="1600" b="1" i="1" dirty="0" err="1" smtClean="0">
                <a:latin typeface="Arial" pitchFamily="34" charset="0"/>
                <a:ea typeface="ＭＳ Ｐゴシック" pitchFamily="34" charset="-128"/>
              </a:rPr>
              <a:t>países</a:t>
            </a:r>
            <a:r>
              <a:rPr lang="en-US" altLang="es-ES" sz="1600" b="1" i="1" dirty="0" smtClean="0">
                <a:latin typeface="Arial" pitchFamily="34" charset="0"/>
                <a:ea typeface="ＭＳ Ｐゴシック" pitchFamily="34" charset="-128"/>
              </a:rPr>
              <a:t> </a:t>
            </a:r>
            <a:r>
              <a:rPr lang="en-US" altLang="es-ES" sz="1600" b="1" i="1" dirty="0" err="1" smtClean="0">
                <a:latin typeface="Arial" pitchFamily="34" charset="0"/>
                <a:ea typeface="ＭＳ Ｐゴシック" pitchFamily="34" charset="-128"/>
              </a:rPr>
              <a:t>eran</a:t>
            </a:r>
            <a:r>
              <a:rPr lang="en-US" altLang="es-ES" sz="1600" b="1" i="1" dirty="0" smtClean="0">
                <a:latin typeface="Arial" pitchFamily="34" charset="0"/>
                <a:ea typeface="ＭＳ Ｐゴシック" pitchFamily="34" charset="-128"/>
              </a:rPr>
              <a:t> </a:t>
            </a:r>
            <a:r>
              <a:rPr lang="en-US" altLang="es-ES" sz="1600" b="1" i="1" dirty="0" err="1" smtClean="0">
                <a:latin typeface="Arial" pitchFamily="34" charset="0"/>
                <a:ea typeface="ＭＳ Ｐゴシック" pitchFamily="34" charset="-128"/>
              </a:rPr>
              <a:t>endémicos</a:t>
            </a:r>
            <a:r>
              <a:rPr lang="en-US" altLang="es-ES" sz="1600" b="1" i="1" dirty="0" smtClean="0">
                <a:latin typeface="Arial" pitchFamily="34" charset="0"/>
                <a:ea typeface="ＭＳ Ｐゴシック" pitchFamily="34" charset="-128"/>
              </a:rPr>
              <a:t> .</a:t>
            </a:r>
            <a:endParaRPr lang="en-US" altLang="es-ES" sz="1600" b="1" i="1" dirty="0">
              <a:latin typeface="Arial" pitchFamily="34" charset="0"/>
              <a:ea typeface="ＭＳ Ｐゴシック" pitchFamily="34" charset="-128"/>
            </a:endParaRPr>
          </a:p>
        </p:txBody>
      </p:sp>
      <p:sp>
        <p:nvSpPr>
          <p:cNvPr id="3" name="2 Rectángulo"/>
          <p:cNvSpPr/>
          <p:nvPr/>
        </p:nvSpPr>
        <p:spPr>
          <a:xfrm>
            <a:off x="6114973" y="4364100"/>
            <a:ext cx="3538159" cy="830997"/>
          </a:xfrm>
          <a:prstGeom prst="rect">
            <a:avLst/>
          </a:prstGeom>
        </p:spPr>
        <p:txBody>
          <a:bodyPr wrap="square">
            <a:spAutoFit/>
          </a:bodyPr>
          <a:lstStyle/>
          <a:p>
            <a:r>
              <a:rPr lang="en-US" altLang="es-ES" sz="1600" b="1" i="1" dirty="0" err="1" smtClean="0">
                <a:latin typeface="Arial" pitchFamily="34" charset="0"/>
                <a:ea typeface="ＭＳ Ｐゴシック" pitchFamily="34" charset="-128"/>
              </a:rPr>
              <a:t>En</a:t>
            </a:r>
            <a:r>
              <a:rPr lang="en-US" altLang="es-ES" sz="1600" b="1" i="1" dirty="0" smtClean="0">
                <a:latin typeface="Arial" pitchFamily="34" charset="0"/>
                <a:ea typeface="ＭＳ Ｐゴシック" pitchFamily="34" charset="-128"/>
              </a:rPr>
              <a:t> 2011, solo 4 </a:t>
            </a:r>
            <a:r>
              <a:rPr lang="en-US" altLang="es-ES" sz="1600" b="1" i="1" dirty="0" err="1" smtClean="0">
                <a:latin typeface="Arial" pitchFamily="34" charset="0"/>
                <a:ea typeface="ＭＳ Ｐゴシック" pitchFamily="34" charset="-128"/>
              </a:rPr>
              <a:t>países</a:t>
            </a:r>
            <a:r>
              <a:rPr lang="en-US" altLang="es-ES" sz="1600" b="1" i="1" dirty="0" smtClean="0">
                <a:latin typeface="Arial" pitchFamily="34" charset="0"/>
                <a:ea typeface="ＭＳ Ｐゴシック" pitchFamily="34" charset="-128"/>
              </a:rPr>
              <a:t> </a:t>
            </a:r>
            <a:r>
              <a:rPr lang="en-US" altLang="es-ES" sz="1600" b="1" i="1" dirty="0" err="1" smtClean="0">
                <a:latin typeface="Arial" pitchFamily="34" charset="0"/>
                <a:ea typeface="ＭＳ Ｐゴシック" pitchFamily="34" charset="-128"/>
              </a:rPr>
              <a:t>eran</a:t>
            </a:r>
            <a:r>
              <a:rPr lang="en-US" altLang="es-ES" sz="1600" b="1" i="1" dirty="0" smtClean="0">
                <a:latin typeface="Arial" pitchFamily="34" charset="0"/>
                <a:ea typeface="ＭＳ Ｐゴシック" pitchFamily="34" charset="-128"/>
              </a:rPr>
              <a:t> </a:t>
            </a:r>
            <a:r>
              <a:rPr lang="en-US" altLang="es-ES" sz="1600" b="1" i="1" dirty="0" err="1" smtClean="0">
                <a:latin typeface="Arial" pitchFamily="34" charset="0"/>
                <a:ea typeface="ＭＳ Ｐゴシック" pitchFamily="34" charset="-128"/>
              </a:rPr>
              <a:t>endémicos</a:t>
            </a:r>
            <a:r>
              <a:rPr lang="en-US" altLang="es-ES" sz="1600" b="1" i="1" dirty="0" smtClean="0">
                <a:latin typeface="Arial" pitchFamily="34" charset="0"/>
                <a:ea typeface="ＭＳ Ｐゴシック" pitchFamily="34" charset="-128"/>
              </a:rPr>
              <a:t>: India, </a:t>
            </a:r>
            <a:r>
              <a:rPr lang="en-US" altLang="es-ES" sz="1600" b="1" i="1" dirty="0" err="1">
                <a:latin typeface="Arial" pitchFamily="34" charset="0"/>
                <a:ea typeface="ＭＳ Ｐゴシック" pitchFamily="34" charset="-128"/>
              </a:rPr>
              <a:t>P</a:t>
            </a:r>
            <a:r>
              <a:rPr lang="en-US" altLang="es-ES" sz="1600" b="1" i="1" dirty="0" err="1" smtClean="0">
                <a:latin typeface="Arial" pitchFamily="34" charset="0"/>
                <a:ea typeface="ＭＳ Ｐゴシック" pitchFamily="34" charset="-128"/>
              </a:rPr>
              <a:t>akistán</a:t>
            </a:r>
            <a:r>
              <a:rPr lang="en-US" altLang="es-ES" sz="1600" b="1" i="1" dirty="0" smtClean="0">
                <a:latin typeface="Arial" pitchFamily="34" charset="0"/>
                <a:ea typeface="ＭＳ Ｐゴシック" pitchFamily="34" charset="-128"/>
              </a:rPr>
              <a:t> y </a:t>
            </a:r>
            <a:r>
              <a:rPr lang="en-US" altLang="es-ES" sz="1600" b="1" i="1" dirty="0" err="1" smtClean="0">
                <a:latin typeface="Arial" pitchFamily="34" charset="0"/>
                <a:ea typeface="ＭＳ Ｐゴシック" pitchFamily="34" charset="-128"/>
              </a:rPr>
              <a:t>Agfanistán</a:t>
            </a:r>
            <a:endParaRPr lang="es-PE" sz="1600" dirty="0"/>
          </a:p>
        </p:txBody>
      </p:sp>
    </p:spTree>
    <p:extLst>
      <p:ext uri="{BB962C8B-B14F-4D97-AF65-F5344CB8AC3E}">
        <p14:creationId xmlns:p14="http://schemas.microsoft.com/office/powerpoint/2010/main" val="12193389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9"/>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18136"/>
                                        </p:tgtEl>
                                        <p:attrNameLst>
                                          <p:attrName>style.visibility</p:attrName>
                                        </p:attrNameLst>
                                      </p:cBhvr>
                                      <p:to>
                                        <p:strVal val="visible"/>
                                      </p:to>
                                    </p:set>
                                    <p:animEffect transition="in" filter="blinds(horizontal)">
                                      <p:cBhvr>
                                        <p:cTn id="11" dur="500"/>
                                        <p:tgtEl>
                                          <p:spTgt spid="11813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282" name="Object 2"/>
          <p:cNvGraphicFramePr>
            <a:graphicFrameLocks noChangeAspect="1"/>
          </p:cNvGraphicFramePr>
          <p:nvPr>
            <p:extLst>
              <p:ext uri="{D42A27DB-BD31-4B8C-83A1-F6EECF244321}">
                <p14:modId xmlns:p14="http://schemas.microsoft.com/office/powerpoint/2010/main" val="127809874"/>
              </p:ext>
            </p:extLst>
          </p:nvPr>
        </p:nvGraphicFramePr>
        <p:xfrm>
          <a:off x="317989" y="1795463"/>
          <a:ext cx="8043496" cy="4657725"/>
        </p:xfrm>
        <a:graphic>
          <a:graphicData uri="http://schemas.openxmlformats.org/presentationml/2006/ole">
            <mc:AlternateContent xmlns:mc="http://schemas.openxmlformats.org/markup-compatibility/2006">
              <mc:Choice xmlns:v="urn:schemas-microsoft-com:vml" Requires="v">
                <p:oleObj spid="_x0000_s12381" name="Chart" r:id="rId4" imgW="9677400" imgH="4067085" progId="MSGraph.Chart.8">
                  <p:embed followColorScheme="full"/>
                </p:oleObj>
              </mc:Choice>
              <mc:Fallback>
                <p:oleObj name="Chart" r:id="rId4" imgW="9677400" imgH="4067085" progId="MSGraph.Chart.8">
                  <p:embed followColorScheme="full"/>
                  <p:pic>
                    <p:nvPicPr>
                      <p:cNvPr id="0" name=""/>
                      <p:cNvPicPr>
                        <a:picLocks noChangeAspect="1" noChangeArrowheads="1"/>
                      </p:cNvPicPr>
                      <p:nvPr/>
                    </p:nvPicPr>
                    <p:blipFill>
                      <a:blip r:embed="rId5"/>
                      <a:srcRect/>
                      <a:stretch>
                        <a:fillRect/>
                      </a:stretch>
                    </p:blipFill>
                    <p:spPr bwMode="auto">
                      <a:xfrm>
                        <a:off x="317989" y="1795463"/>
                        <a:ext cx="8043496" cy="465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7283" name="Rectangle 3"/>
          <p:cNvSpPr>
            <a:spLocks noChangeArrowheads="1"/>
          </p:cNvSpPr>
          <p:nvPr/>
        </p:nvSpPr>
        <p:spPr bwMode="auto">
          <a:xfrm>
            <a:off x="197708" y="271463"/>
            <a:ext cx="8717693" cy="70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just">
              <a:lnSpc>
                <a:spcPct val="110000"/>
              </a:lnSpc>
            </a:pPr>
            <a:r>
              <a:rPr lang="es-ES" sz="4000" b="1" i="1" dirty="0" smtClean="0">
                <a:solidFill>
                  <a:srgbClr val="FFFFFF"/>
                </a:solidFill>
                <a:latin typeface="Calibri" pitchFamily="34" charset="0"/>
                <a:cs typeface="Arial"/>
              </a:rPr>
              <a:t>Erradicación de Polio:</a:t>
            </a:r>
            <a:r>
              <a:rPr lang="es-ES" sz="4000" b="1" i="1" dirty="0" smtClean="0">
                <a:solidFill>
                  <a:srgbClr val="000066"/>
                </a:solidFill>
                <a:latin typeface="Calibri" pitchFamily="34" charset="0"/>
                <a:cs typeface="Arial"/>
              </a:rPr>
              <a:t> </a:t>
            </a:r>
            <a:r>
              <a:rPr lang="es-ES" sz="4000" b="1" i="1" dirty="0" smtClean="0">
                <a:solidFill>
                  <a:srgbClr val="FFFF00"/>
                </a:solidFill>
                <a:latin typeface="Calibri" pitchFamily="34" charset="0"/>
                <a:cs typeface="Arial"/>
              </a:rPr>
              <a:t>Contexto Histórico</a:t>
            </a:r>
            <a:r>
              <a:rPr lang="es-ES" sz="4000" b="1" i="1" dirty="0" smtClean="0">
                <a:solidFill>
                  <a:srgbClr val="000066"/>
                </a:solidFill>
                <a:latin typeface="Calibri" pitchFamily="34" charset="0"/>
                <a:cs typeface="Arial"/>
              </a:rPr>
              <a:t> </a:t>
            </a:r>
            <a:endParaRPr lang="es-ES" sz="4000" b="1" dirty="0" smtClean="0">
              <a:solidFill>
                <a:srgbClr val="FFFF00"/>
              </a:solidFill>
              <a:latin typeface="Calibri" pitchFamily="34" charset="0"/>
              <a:cs typeface="Arial"/>
            </a:endParaRPr>
          </a:p>
        </p:txBody>
      </p:sp>
      <p:grpSp>
        <p:nvGrpSpPr>
          <p:cNvPr id="97284" name="Group 4"/>
          <p:cNvGrpSpPr>
            <a:grpSpLocks/>
          </p:cNvGrpSpPr>
          <p:nvPr/>
        </p:nvGrpSpPr>
        <p:grpSpPr bwMode="auto">
          <a:xfrm>
            <a:off x="3641483" y="1341438"/>
            <a:ext cx="4633546" cy="2659062"/>
            <a:chOff x="0" y="1076"/>
            <a:chExt cx="2454" cy="1335"/>
          </a:xfrm>
        </p:grpSpPr>
        <p:sp>
          <p:nvSpPr>
            <p:cNvPr id="97667" name="Text Box 5"/>
            <p:cNvSpPr txBox="1">
              <a:spLocks noChangeArrowheads="1"/>
            </p:cNvSpPr>
            <p:nvPr/>
          </p:nvSpPr>
          <p:spPr bwMode="auto">
            <a:xfrm>
              <a:off x="1079" y="2241"/>
              <a:ext cx="339"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GB" sz="1600" b="1" smtClean="0">
                  <a:solidFill>
                    <a:srgbClr val="FFFFFF"/>
                  </a:solidFill>
                </a:rPr>
                <a:t>1988</a:t>
              </a:r>
            </a:p>
          </p:txBody>
        </p:sp>
        <p:sp>
          <p:nvSpPr>
            <p:cNvPr id="97668" name="Freeform 6"/>
            <p:cNvSpPr>
              <a:spLocks/>
            </p:cNvSpPr>
            <p:nvPr/>
          </p:nvSpPr>
          <p:spPr bwMode="auto">
            <a:xfrm>
              <a:off x="0" y="1233"/>
              <a:ext cx="8" cy="6"/>
            </a:xfrm>
            <a:custGeom>
              <a:avLst/>
              <a:gdLst>
                <a:gd name="T0" fmla="*/ 1 w 18"/>
                <a:gd name="T1" fmla="*/ 0 h 17"/>
                <a:gd name="T2" fmla="*/ 1 w 18"/>
                <a:gd name="T3" fmla="*/ 0 h 17"/>
                <a:gd name="T4" fmla="*/ 0 w 18"/>
                <a:gd name="T5" fmla="*/ 0 h 17"/>
                <a:gd name="T6" fmla="*/ 1 w 18"/>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7">
                  <a:moveTo>
                    <a:pt x="17" y="0"/>
                  </a:moveTo>
                  <a:lnTo>
                    <a:pt x="17" y="16"/>
                  </a:lnTo>
                  <a:lnTo>
                    <a:pt x="0" y="16"/>
                  </a:lnTo>
                  <a:lnTo>
                    <a:pt x="17"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69" name="Freeform 7"/>
            <p:cNvSpPr>
              <a:spLocks/>
            </p:cNvSpPr>
            <p:nvPr/>
          </p:nvSpPr>
          <p:spPr bwMode="auto">
            <a:xfrm>
              <a:off x="192" y="1285"/>
              <a:ext cx="13" cy="18"/>
            </a:xfrm>
            <a:custGeom>
              <a:avLst/>
              <a:gdLst>
                <a:gd name="T0" fmla="*/ 0 w 31"/>
                <a:gd name="T1" fmla="*/ 0 h 47"/>
                <a:gd name="T2" fmla="*/ 0 w 31"/>
                <a:gd name="T3" fmla="*/ 1 h 47"/>
                <a:gd name="T4" fmla="*/ 1 w 31"/>
                <a:gd name="T5" fmla="*/ 1 h 47"/>
                <a:gd name="T6" fmla="*/ 1 w 31"/>
                <a:gd name="T7" fmla="*/ 0 h 47"/>
                <a:gd name="T8" fmla="*/ 0 w 31"/>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47">
                  <a:moveTo>
                    <a:pt x="0" y="15"/>
                  </a:moveTo>
                  <a:lnTo>
                    <a:pt x="15" y="46"/>
                  </a:lnTo>
                  <a:lnTo>
                    <a:pt x="30" y="46"/>
                  </a:lnTo>
                  <a:lnTo>
                    <a:pt x="30" y="0"/>
                  </a:lnTo>
                  <a:lnTo>
                    <a:pt x="0"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70" name="Freeform 8"/>
            <p:cNvSpPr>
              <a:spLocks/>
            </p:cNvSpPr>
            <p:nvPr/>
          </p:nvSpPr>
          <p:spPr bwMode="auto">
            <a:xfrm>
              <a:off x="192" y="1315"/>
              <a:ext cx="8" cy="12"/>
            </a:xfrm>
            <a:custGeom>
              <a:avLst/>
              <a:gdLst>
                <a:gd name="T0" fmla="*/ 1 w 17"/>
                <a:gd name="T1" fmla="*/ 0 h 32"/>
                <a:gd name="T2" fmla="*/ 0 w 17"/>
                <a:gd name="T3" fmla="*/ 0 h 32"/>
                <a:gd name="T4" fmla="*/ 1 w 17"/>
                <a:gd name="T5" fmla="*/ 1 h 32"/>
                <a:gd name="T6" fmla="*/ 1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16" y="0"/>
                  </a:moveTo>
                  <a:lnTo>
                    <a:pt x="0" y="16"/>
                  </a:lnTo>
                  <a:lnTo>
                    <a:pt x="16" y="31"/>
                  </a:lnTo>
                  <a:lnTo>
                    <a:pt x="16"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71" name="Freeform 9"/>
            <p:cNvSpPr>
              <a:spLocks/>
            </p:cNvSpPr>
            <p:nvPr/>
          </p:nvSpPr>
          <p:spPr bwMode="auto">
            <a:xfrm>
              <a:off x="192" y="1331"/>
              <a:ext cx="8" cy="13"/>
            </a:xfrm>
            <a:custGeom>
              <a:avLst/>
              <a:gdLst>
                <a:gd name="T0" fmla="*/ 0 w 17"/>
                <a:gd name="T1" fmla="*/ 0 h 32"/>
                <a:gd name="T2" fmla="*/ 1 w 17"/>
                <a:gd name="T3" fmla="*/ 0 h 32"/>
                <a:gd name="T4" fmla="*/ 1 w 17"/>
                <a:gd name="T5" fmla="*/ 1 h 32"/>
                <a:gd name="T6" fmla="*/ 0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0" y="0"/>
                  </a:moveTo>
                  <a:lnTo>
                    <a:pt x="16" y="0"/>
                  </a:lnTo>
                  <a:lnTo>
                    <a:pt x="16" y="31"/>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72" name="Freeform 10"/>
            <p:cNvSpPr>
              <a:spLocks/>
            </p:cNvSpPr>
            <p:nvPr/>
          </p:nvSpPr>
          <p:spPr bwMode="auto">
            <a:xfrm>
              <a:off x="571" y="1947"/>
              <a:ext cx="95" cy="107"/>
            </a:xfrm>
            <a:custGeom>
              <a:avLst/>
              <a:gdLst>
                <a:gd name="T0" fmla="*/ 3 w 224"/>
                <a:gd name="T1" fmla="*/ 0 h 279"/>
                <a:gd name="T2" fmla="*/ 2 w 224"/>
                <a:gd name="T3" fmla="*/ 0 h 279"/>
                <a:gd name="T4" fmla="*/ 1 w 224"/>
                <a:gd name="T5" fmla="*/ 0 h 279"/>
                <a:gd name="T6" fmla="*/ 1 w 224"/>
                <a:gd name="T7" fmla="*/ 1 h 279"/>
                <a:gd name="T8" fmla="*/ 0 w 224"/>
                <a:gd name="T9" fmla="*/ 0 h 279"/>
                <a:gd name="T10" fmla="*/ 0 w 224"/>
                <a:gd name="T11" fmla="*/ 0 h 279"/>
                <a:gd name="T12" fmla="*/ 0 w 224"/>
                <a:gd name="T13" fmla="*/ 1 h 279"/>
                <a:gd name="T14" fmla="*/ 0 w 224"/>
                <a:gd name="T15" fmla="*/ 2 h 279"/>
                <a:gd name="T16" fmla="*/ 0 w 224"/>
                <a:gd name="T17" fmla="*/ 2 h 279"/>
                <a:gd name="T18" fmla="*/ 0 w 224"/>
                <a:gd name="T19" fmla="*/ 2 h 279"/>
                <a:gd name="T20" fmla="*/ 0 w 224"/>
                <a:gd name="T21" fmla="*/ 3 h 279"/>
                <a:gd name="T22" fmla="*/ 1 w 224"/>
                <a:gd name="T23" fmla="*/ 3 h 279"/>
                <a:gd name="T24" fmla="*/ 1 w 224"/>
                <a:gd name="T25" fmla="*/ 3 h 279"/>
                <a:gd name="T26" fmla="*/ 0 w 224"/>
                <a:gd name="T27" fmla="*/ 3 h 279"/>
                <a:gd name="T28" fmla="*/ 1 w 224"/>
                <a:gd name="T29" fmla="*/ 5 h 279"/>
                <a:gd name="T30" fmla="*/ 2 w 224"/>
                <a:gd name="T31" fmla="*/ 6 h 279"/>
                <a:gd name="T32" fmla="*/ 2 w 224"/>
                <a:gd name="T33" fmla="*/ 6 h 279"/>
                <a:gd name="T34" fmla="*/ 3 w 224"/>
                <a:gd name="T35" fmla="*/ 5 h 279"/>
                <a:gd name="T36" fmla="*/ 3 w 224"/>
                <a:gd name="T37" fmla="*/ 5 h 279"/>
                <a:gd name="T38" fmla="*/ 3 w 224"/>
                <a:gd name="T39" fmla="*/ 5 h 279"/>
                <a:gd name="T40" fmla="*/ 3 w 224"/>
                <a:gd name="T41" fmla="*/ 6 h 279"/>
                <a:gd name="T42" fmla="*/ 4 w 224"/>
                <a:gd name="T43" fmla="*/ 5 h 279"/>
                <a:gd name="T44" fmla="*/ 5 w 224"/>
                <a:gd name="T45" fmla="*/ 5 h 279"/>
                <a:gd name="T46" fmla="*/ 7 w 224"/>
                <a:gd name="T47" fmla="*/ 4 h 279"/>
                <a:gd name="T48" fmla="*/ 7 w 224"/>
                <a:gd name="T49" fmla="*/ 5 h 279"/>
                <a:gd name="T50" fmla="*/ 7 w 224"/>
                <a:gd name="T51" fmla="*/ 3 h 279"/>
                <a:gd name="T52" fmla="*/ 6 w 224"/>
                <a:gd name="T53" fmla="*/ 3 h 279"/>
                <a:gd name="T54" fmla="*/ 6 w 224"/>
                <a:gd name="T55" fmla="*/ 3 h 279"/>
                <a:gd name="T56" fmla="*/ 5 w 224"/>
                <a:gd name="T57" fmla="*/ 2 h 279"/>
                <a:gd name="T58" fmla="*/ 4 w 224"/>
                <a:gd name="T59" fmla="*/ 1 h 279"/>
                <a:gd name="T60" fmla="*/ 3 w 224"/>
                <a:gd name="T61" fmla="*/ 1 h 279"/>
                <a:gd name="T62" fmla="*/ 3 w 224"/>
                <a:gd name="T63" fmla="*/ 1 h 279"/>
                <a:gd name="T64" fmla="*/ 3 w 224"/>
                <a:gd name="T65" fmla="*/ 0 h 2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4" h="279">
                  <a:moveTo>
                    <a:pt x="74" y="0"/>
                  </a:moveTo>
                  <a:lnTo>
                    <a:pt x="59" y="0"/>
                  </a:lnTo>
                  <a:lnTo>
                    <a:pt x="45" y="15"/>
                  </a:lnTo>
                  <a:lnTo>
                    <a:pt x="30" y="31"/>
                  </a:lnTo>
                  <a:lnTo>
                    <a:pt x="15" y="15"/>
                  </a:lnTo>
                  <a:lnTo>
                    <a:pt x="0" y="15"/>
                  </a:lnTo>
                  <a:lnTo>
                    <a:pt x="15" y="46"/>
                  </a:lnTo>
                  <a:lnTo>
                    <a:pt x="15" y="77"/>
                  </a:lnTo>
                  <a:lnTo>
                    <a:pt x="15" y="93"/>
                  </a:lnTo>
                  <a:lnTo>
                    <a:pt x="15" y="108"/>
                  </a:lnTo>
                  <a:lnTo>
                    <a:pt x="15" y="124"/>
                  </a:lnTo>
                  <a:lnTo>
                    <a:pt x="30" y="124"/>
                  </a:lnTo>
                  <a:lnTo>
                    <a:pt x="30" y="139"/>
                  </a:lnTo>
                  <a:lnTo>
                    <a:pt x="15" y="154"/>
                  </a:lnTo>
                  <a:lnTo>
                    <a:pt x="30" y="201"/>
                  </a:lnTo>
                  <a:lnTo>
                    <a:pt x="59" y="263"/>
                  </a:lnTo>
                  <a:lnTo>
                    <a:pt x="59" y="278"/>
                  </a:lnTo>
                  <a:lnTo>
                    <a:pt x="74" y="232"/>
                  </a:lnTo>
                  <a:lnTo>
                    <a:pt x="89" y="247"/>
                  </a:lnTo>
                  <a:lnTo>
                    <a:pt x="104" y="247"/>
                  </a:lnTo>
                  <a:lnTo>
                    <a:pt x="104" y="263"/>
                  </a:lnTo>
                  <a:lnTo>
                    <a:pt x="134" y="247"/>
                  </a:lnTo>
                  <a:lnTo>
                    <a:pt x="149" y="201"/>
                  </a:lnTo>
                  <a:lnTo>
                    <a:pt x="208" y="185"/>
                  </a:lnTo>
                  <a:lnTo>
                    <a:pt x="223" y="201"/>
                  </a:lnTo>
                  <a:lnTo>
                    <a:pt x="223" y="154"/>
                  </a:lnTo>
                  <a:lnTo>
                    <a:pt x="193" y="124"/>
                  </a:lnTo>
                  <a:lnTo>
                    <a:pt x="178" y="124"/>
                  </a:lnTo>
                  <a:lnTo>
                    <a:pt x="149" y="77"/>
                  </a:lnTo>
                  <a:lnTo>
                    <a:pt x="119" y="46"/>
                  </a:lnTo>
                  <a:lnTo>
                    <a:pt x="104" y="46"/>
                  </a:lnTo>
                  <a:lnTo>
                    <a:pt x="74" y="31"/>
                  </a:lnTo>
                  <a:lnTo>
                    <a:pt x="74" y="0"/>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73" name="Freeform 11"/>
            <p:cNvSpPr>
              <a:spLocks/>
            </p:cNvSpPr>
            <p:nvPr/>
          </p:nvSpPr>
          <p:spPr bwMode="auto">
            <a:xfrm>
              <a:off x="475" y="1872"/>
              <a:ext cx="108" cy="140"/>
            </a:xfrm>
            <a:custGeom>
              <a:avLst/>
              <a:gdLst>
                <a:gd name="T0" fmla="*/ 4 w 253"/>
                <a:gd name="T1" fmla="*/ 0 h 370"/>
                <a:gd name="T2" fmla="*/ 4 w 253"/>
                <a:gd name="T3" fmla="*/ 0 h 370"/>
                <a:gd name="T4" fmla="*/ 4 w 253"/>
                <a:gd name="T5" fmla="*/ 1 h 370"/>
                <a:gd name="T6" fmla="*/ 2 w 253"/>
                <a:gd name="T7" fmla="*/ 2 h 370"/>
                <a:gd name="T8" fmla="*/ 1 w 253"/>
                <a:gd name="T9" fmla="*/ 2 h 370"/>
                <a:gd name="T10" fmla="*/ 1 w 253"/>
                <a:gd name="T11" fmla="*/ 2 h 370"/>
                <a:gd name="T12" fmla="*/ 0 w 253"/>
                <a:gd name="T13" fmla="*/ 2 h 370"/>
                <a:gd name="T14" fmla="*/ 0 w 253"/>
                <a:gd name="T15" fmla="*/ 1 h 370"/>
                <a:gd name="T16" fmla="*/ 0 w 253"/>
                <a:gd name="T17" fmla="*/ 2 h 370"/>
                <a:gd name="T18" fmla="*/ 0 w 253"/>
                <a:gd name="T19" fmla="*/ 3 h 370"/>
                <a:gd name="T20" fmla="*/ 1 w 253"/>
                <a:gd name="T21" fmla="*/ 3 h 370"/>
                <a:gd name="T22" fmla="*/ 2 w 253"/>
                <a:gd name="T23" fmla="*/ 4 h 370"/>
                <a:gd name="T24" fmla="*/ 3 w 253"/>
                <a:gd name="T25" fmla="*/ 6 h 370"/>
                <a:gd name="T26" fmla="*/ 5 w 253"/>
                <a:gd name="T27" fmla="*/ 7 h 370"/>
                <a:gd name="T28" fmla="*/ 6 w 253"/>
                <a:gd name="T29" fmla="*/ 7 h 370"/>
                <a:gd name="T30" fmla="*/ 6 w 253"/>
                <a:gd name="T31" fmla="*/ 7 h 370"/>
                <a:gd name="T32" fmla="*/ 6 w 253"/>
                <a:gd name="T33" fmla="*/ 8 h 370"/>
                <a:gd name="T34" fmla="*/ 7 w 253"/>
                <a:gd name="T35" fmla="*/ 8 h 370"/>
                <a:gd name="T36" fmla="*/ 8 w 253"/>
                <a:gd name="T37" fmla="*/ 7 h 370"/>
                <a:gd name="T38" fmla="*/ 8 w 253"/>
                <a:gd name="T39" fmla="*/ 7 h 370"/>
                <a:gd name="T40" fmla="*/ 8 w 253"/>
                <a:gd name="T41" fmla="*/ 7 h 370"/>
                <a:gd name="T42" fmla="*/ 9 w 253"/>
                <a:gd name="T43" fmla="*/ 7 h 370"/>
                <a:gd name="T44" fmla="*/ 8 w 253"/>
                <a:gd name="T45" fmla="*/ 7 h 370"/>
                <a:gd name="T46" fmla="*/ 8 w 253"/>
                <a:gd name="T47" fmla="*/ 6 h 370"/>
                <a:gd name="T48" fmla="*/ 8 w 253"/>
                <a:gd name="T49" fmla="*/ 6 h 370"/>
                <a:gd name="T50" fmla="*/ 8 w 253"/>
                <a:gd name="T51" fmla="*/ 6 h 370"/>
                <a:gd name="T52" fmla="*/ 8 w 253"/>
                <a:gd name="T53" fmla="*/ 6 h 370"/>
                <a:gd name="T54" fmla="*/ 8 w 253"/>
                <a:gd name="T55" fmla="*/ 5 h 370"/>
                <a:gd name="T56" fmla="*/ 8 w 253"/>
                <a:gd name="T57" fmla="*/ 5 h 370"/>
                <a:gd name="T58" fmla="*/ 6 w 253"/>
                <a:gd name="T59" fmla="*/ 5 h 370"/>
                <a:gd name="T60" fmla="*/ 6 w 253"/>
                <a:gd name="T61" fmla="*/ 4 h 370"/>
                <a:gd name="T62" fmla="*/ 6 w 253"/>
                <a:gd name="T63" fmla="*/ 4 h 370"/>
                <a:gd name="T64" fmla="*/ 5 w 253"/>
                <a:gd name="T65" fmla="*/ 3 h 370"/>
                <a:gd name="T66" fmla="*/ 5 w 253"/>
                <a:gd name="T67" fmla="*/ 3 h 370"/>
                <a:gd name="T68" fmla="*/ 6 w 253"/>
                <a:gd name="T69" fmla="*/ 2 h 370"/>
                <a:gd name="T70" fmla="*/ 6 w 253"/>
                <a:gd name="T71" fmla="*/ 2 h 370"/>
                <a:gd name="T72" fmla="*/ 8 w 253"/>
                <a:gd name="T73" fmla="*/ 2 h 370"/>
                <a:gd name="T74" fmla="*/ 7 w 253"/>
                <a:gd name="T75" fmla="*/ 1 h 370"/>
                <a:gd name="T76" fmla="*/ 6 w 253"/>
                <a:gd name="T77" fmla="*/ 1 h 370"/>
                <a:gd name="T78" fmla="*/ 6 w 253"/>
                <a:gd name="T79" fmla="*/ 1 h 370"/>
                <a:gd name="T80" fmla="*/ 5 w 253"/>
                <a:gd name="T81" fmla="*/ 1 h 370"/>
                <a:gd name="T82" fmla="*/ 4 w 253"/>
                <a:gd name="T83" fmla="*/ 0 h 370"/>
                <a:gd name="T84" fmla="*/ 4 w 253"/>
                <a:gd name="T85" fmla="*/ 0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53" h="370">
                  <a:moveTo>
                    <a:pt x="119" y="0"/>
                  </a:moveTo>
                  <a:lnTo>
                    <a:pt x="133" y="15"/>
                  </a:lnTo>
                  <a:lnTo>
                    <a:pt x="119" y="31"/>
                  </a:lnTo>
                  <a:lnTo>
                    <a:pt x="59" y="77"/>
                  </a:lnTo>
                  <a:lnTo>
                    <a:pt x="44" y="92"/>
                  </a:lnTo>
                  <a:lnTo>
                    <a:pt x="30" y="77"/>
                  </a:lnTo>
                  <a:lnTo>
                    <a:pt x="15" y="92"/>
                  </a:lnTo>
                  <a:lnTo>
                    <a:pt x="15" y="62"/>
                  </a:lnTo>
                  <a:lnTo>
                    <a:pt x="0" y="77"/>
                  </a:lnTo>
                  <a:lnTo>
                    <a:pt x="15" y="123"/>
                  </a:lnTo>
                  <a:lnTo>
                    <a:pt x="30" y="138"/>
                  </a:lnTo>
                  <a:lnTo>
                    <a:pt x="59" y="200"/>
                  </a:lnTo>
                  <a:lnTo>
                    <a:pt x="104" y="277"/>
                  </a:lnTo>
                  <a:lnTo>
                    <a:pt x="148" y="338"/>
                  </a:lnTo>
                  <a:lnTo>
                    <a:pt x="178" y="338"/>
                  </a:lnTo>
                  <a:lnTo>
                    <a:pt x="193" y="354"/>
                  </a:lnTo>
                  <a:lnTo>
                    <a:pt x="193" y="369"/>
                  </a:lnTo>
                  <a:lnTo>
                    <a:pt x="208" y="369"/>
                  </a:lnTo>
                  <a:lnTo>
                    <a:pt x="222" y="354"/>
                  </a:lnTo>
                  <a:lnTo>
                    <a:pt x="237" y="354"/>
                  </a:lnTo>
                  <a:lnTo>
                    <a:pt x="237" y="338"/>
                  </a:lnTo>
                  <a:lnTo>
                    <a:pt x="252" y="338"/>
                  </a:lnTo>
                  <a:lnTo>
                    <a:pt x="237" y="338"/>
                  </a:lnTo>
                  <a:lnTo>
                    <a:pt x="237" y="323"/>
                  </a:lnTo>
                  <a:lnTo>
                    <a:pt x="237" y="308"/>
                  </a:lnTo>
                  <a:lnTo>
                    <a:pt x="237" y="292"/>
                  </a:lnTo>
                  <a:lnTo>
                    <a:pt x="237" y="277"/>
                  </a:lnTo>
                  <a:lnTo>
                    <a:pt x="237" y="246"/>
                  </a:lnTo>
                  <a:lnTo>
                    <a:pt x="222" y="215"/>
                  </a:lnTo>
                  <a:lnTo>
                    <a:pt x="193" y="215"/>
                  </a:lnTo>
                  <a:lnTo>
                    <a:pt x="193" y="200"/>
                  </a:lnTo>
                  <a:lnTo>
                    <a:pt x="178" y="200"/>
                  </a:lnTo>
                  <a:lnTo>
                    <a:pt x="148" y="169"/>
                  </a:lnTo>
                  <a:lnTo>
                    <a:pt x="148" y="138"/>
                  </a:lnTo>
                  <a:lnTo>
                    <a:pt x="163" y="108"/>
                  </a:lnTo>
                  <a:lnTo>
                    <a:pt x="193" y="77"/>
                  </a:lnTo>
                  <a:lnTo>
                    <a:pt x="222" y="77"/>
                  </a:lnTo>
                  <a:lnTo>
                    <a:pt x="208" y="46"/>
                  </a:lnTo>
                  <a:lnTo>
                    <a:pt x="178" y="31"/>
                  </a:lnTo>
                  <a:lnTo>
                    <a:pt x="163" y="31"/>
                  </a:lnTo>
                  <a:lnTo>
                    <a:pt x="148" y="31"/>
                  </a:lnTo>
                  <a:lnTo>
                    <a:pt x="133" y="0"/>
                  </a:lnTo>
                  <a:lnTo>
                    <a:pt x="119"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74" name="Freeform 12"/>
            <p:cNvSpPr>
              <a:spLocks/>
            </p:cNvSpPr>
            <p:nvPr/>
          </p:nvSpPr>
          <p:spPr bwMode="auto">
            <a:xfrm>
              <a:off x="480" y="1861"/>
              <a:ext cx="52" cy="46"/>
            </a:xfrm>
            <a:custGeom>
              <a:avLst/>
              <a:gdLst>
                <a:gd name="T0" fmla="*/ 0 w 120"/>
                <a:gd name="T1" fmla="*/ 0 h 124"/>
                <a:gd name="T2" fmla="*/ 0 w 120"/>
                <a:gd name="T3" fmla="*/ 1 h 124"/>
                <a:gd name="T4" fmla="*/ 0 w 120"/>
                <a:gd name="T5" fmla="*/ 1 h 124"/>
                <a:gd name="T6" fmla="*/ 0 w 120"/>
                <a:gd name="T7" fmla="*/ 1 h 124"/>
                <a:gd name="T8" fmla="*/ 0 w 120"/>
                <a:gd name="T9" fmla="*/ 2 h 124"/>
                <a:gd name="T10" fmla="*/ 0 w 120"/>
                <a:gd name="T11" fmla="*/ 2 h 124"/>
                <a:gd name="T12" fmla="*/ 0 w 120"/>
                <a:gd name="T13" fmla="*/ 2 h 124"/>
                <a:gd name="T14" fmla="*/ 0 w 120"/>
                <a:gd name="T15" fmla="*/ 2 h 124"/>
                <a:gd name="T16" fmla="*/ 1 w 120"/>
                <a:gd name="T17" fmla="*/ 2 h 124"/>
                <a:gd name="T18" fmla="*/ 2 w 120"/>
                <a:gd name="T19" fmla="*/ 2 h 124"/>
                <a:gd name="T20" fmla="*/ 4 w 120"/>
                <a:gd name="T21" fmla="*/ 1 h 124"/>
                <a:gd name="T22" fmla="*/ 4 w 120"/>
                <a:gd name="T23" fmla="*/ 1 h 124"/>
                <a:gd name="T24" fmla="*/ 4 w 120"/>
                <a:gd name="T25" fmla="*/ 0 h 124"/>
                <a:gd name="T26" fmla="*/ 3 w 120"/>
                <a:gd name="T27" fmla="*/ 0 h 124"/>
                <a:gd name="T28" fmla="*/ 1 w 120"/>
                <a:gd name="T29" fmla="*/ 0 h 124"/>
                <a:gd name="T30" fmla="*/ 0 w 120"/>
                <a:gd name="T31" fmla="*/ 0 h 124"/>
                <a:gd name="T32" fmla="*/ 0 w 120"/>
                <a:gd name="T33" fmla="*/ 0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124">
                  <a:moveTo>
                    <a:pt x="0" y="15"/>
                  </a:moveTo>
                  <a:lnTo>
                    <a:pt x="0" y="46"/>
                  </a:lnTo>
                  <a:lnTo>
                    <a:pt x="0" y="77"/>
                  </a:lnTo>
                  <a:lnTo>
                    <a:pt x="15" y="77"/>
                  </a:lnTo>
                  <a:lnTo>
                    <a:pt x="15" y="92"/>
                  </a:lnTo>
                  <a:lnTo>
                    <a:pt x="0" y="92"/>
                  </a:lnTo>
                  <a:lnTo>
                    <a:pt x="0" y="123"/>
                  </a:lnTo>
                  <a:lnTo>
                    <a:pt x="15" y="108"/>
                  </a:lnTo>
                  <a:lnTo>
                    <a:pt x="30" y="123"/>
                  </a:lnTo>
                  <a:lnTo>
                    <a:pt x="45" y="108"/>
                  </a:lnTo>
                  <a:lnTo>
                    <a:pt x="104" y="62"/>
                  </a:lnTo>
                  <a:lnTo>
                    <a:pt x="119" y="46"/>
                  </a:lnTo>
                  <a:lnTo>
                    <a:pt x="104" y="31"/>
                  </a:lnTo>
                  <a:lnTo>
                    <a:pt x="89" y="15"/>
                  </a:lnTo>
                  <a:lnTo>
                    <a:pt x="30" y="0"/>
                  </a:lnTo>
                  <a:lnTo>
                    <a:pt x="15" y="0"/>
                  </a:lnTo>
                  <a:lnTo>
                    <a:pt x="0" y="15"/>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75" name="Freeform 13"/>
            <p:cNvSpPr>
              <a:spLocks/>
            </p:cNvSpPr>
            <p:nvPr/>
          </p:nvSpPr>
          <p:spPr bwMode="auto">
            <a:xfrm>
              <a:off x="205" y="1419"/>
              <a:ext cx="423" cy="245"/>
            </a:xfrm>
            <a:custGeom>
              <a:avLst/>
              <a:gdLst>
                <a:gd name="T0" fmla="*/ 3 w 985"/>
                <a:gd name="T1" fmla="*/ 9 h 647"/>
                <a:gd name="T2" fmla="*/ 8 w 985"/>
                <a:gd name="T3" fmla="*/ 10 h 647"/>
                <a:gd name="T4" fmla="*/ 9 w 985"/>
                <a:gd name="T5" fmla="*/ 9 h 647"/>
                <a:gd name="T6" fmla="*/ 10 w 985"/>
                <a:gd name="T7" fmla="*/ 11 h 647"/>
                <a:gd name="T8" fmla="*/ 12 w 985"/>
                <a:gd name="T9" fmla="*/ 11 h 647"/>
                <a:gd name="T10" fmla="*/ 12 w 985"/>
                <a:gd name="T11" fmla="*/ 12 h 647"/>
                <a:gd name="T12" fmla="*/ 13 w 985"/>
                <a:gd name="T13" fmla="*/ 12 h 647"/>
                <a:gd name="T14" fmla="*/ 15 w 985"/>
                <a:gd name="T15" fmla="*/ 11 h 647"/>
                <a:gd name="T16" fmla="*/ 17 w 985"/>
                <a:gd name="T17" fmla="*/ 11 h 647"/>
                <a:gd name="T18" fmla="*/ 18 w 985"/>
                <a:gd name="T19" fmla="*/ 11 h 647"/>
                <a:gd name="T20" fmla="*/ 18 w 985"/>
                <a:gd name="T21" fmla="*/ 11 h 647"/>
                <a:gd name="T22" fmla="*/ 19 w 985"/>
                <a:gd name="T23" fmla="*/ 11 h 647"/>
                <a:gd name="T24" fmla="*/ 21 w 985"/>
                <a:gd name="T25" fmla="*/ 11 h 647"/>
                <a:gd name="T26" fmla="*/ 22 w 985"/>
                <a:gd name="T27" fmla="*/ 12 h 647"/>
                <a:gd name="T28" fmla="*/ 23 w 985"/>
                <a:gd name="T29" fmla="*/ 13 h 647"/>
                <a:gd name="T30" fmla="*/ 24 w 985"/>
                <a:gd name="T31" fmla="*/ 13 h 647"/>
                <a:gd name="T32" fmla="*/ 23 w 985"/>
                <a:gd name="T33" fmla="*/ 12 h 647"/>
                <a:gd name="T34" fmla="*/ 24 w 985"/>
                <a:gd name="T35" fmla="*/ 11 h 647"/>
                <a:gd name="T36" fmla="*/ 25 w 985"/>
                <a:gd name="T37" fmla="*/ 10 h 647"/>
                <a:gd name="T38" fmla="*/ 26 w 985"/>
                <a:gd name="T39" fmla="*/ 9 h 647"/>
                <a:gd name="T40" fmla="*/ 27 w 985"/>
                <a:gd name="T41" fmla="*/ 8 h 647"/>
                <a:gd name="T42" fmla="*/ 27 w 985"/>
                <a:gd name="T43" fmla="*/ 8 h 647"/>
                <a:gd name="T44" fmla="*/ 27 w 985"/>
                <a:gd name="T45" fmla="*/ 8 h 647"/>
                <a:gd name="T46" fmla="*/ 28 w 985"/>
                <a:gd name="T47" fmla="*/ 7 h 647"/>
                <a:gd name="T48" fmla="*/ 28 w 985"/>
                <a:gd name="T49" fmla="*/ 7 h 647"/>
                <a:gd name="T50" fmla="*/ 29 w 985"/>
                <a:gd name="T51" fmla="*/ 6 h 647"/>
                <a:gd name="T52" fmla="*/ 30 w 985"/>
                <a:gd name="T53" fmla="*/ 6 h 647"/>
                <a:gd name="T54" fmla="*/ 31 w 985"/>
                <a:gd name="T55" fmla="*/ 6 h 647"/>
                <a:gd name="T56" fmla="*/ 32 w 985"/>
                <a:gd name="T57" fmla="*/ 5 h 647"/>
                <a:gd name="T58" fmla="*/ 33 w 985"/>
                <a:gd name="T59" fmla="*/ 4 h 647"/>
                <a:gd name="T60" fmla="*/ 33 w 985"/>
                <a:gd name="T61" fmla="*/ 3 h 647"/>
                <a:gd name="T62" fmla="*/ 32 w 985"/>
                <a:gd name="T63" fmla="*/ 4 h 647"/>
                <a:gd name="T64" fmla="*/ 30 w 985"/>
                <a:gd name="T65" fmla="*/ 5 h 647"/>
                <a:gd name="T66" fmla="*/ 29 w 985"/>
                <a:gd name="T67" fmla="*/ 5 h 647"/>
                <a:gd name="T68" fmla="*/ 27 w 985"/>
                <a:gd name="T69" fmla="*/ 5 h 647"/>
                <a:gd name="T70" fmla="*/ 26 w 985"/>
                <a:gd name="T71" fmla="*/ 5 h 647"/>
                <a:gd name="T72" fmla="*/ 26 w 985"/>
                <a:gd name="T73" fmla="*/ 6 h 647"/>
                <a:gd name="T74" fmla="*/ 24 w 985"/>
                <a:gd name="T75" fmla="*/ 6 h 647"/>
                <a:gd name="T76" fmla="*/ 24 w 985"/>
                <a:gd name="T77" fmla="*/ 5 h 647"/>
                <a:gd name="T78" fmla="*/ 24 w 985"/>
                <a:gd name="T79" fmla="*/ 5 h 647"/>
                <a:gd name="T80" fmla="*/ 24 w 985"/>
                <a:gd name="T81" fmla="*/ 4 h 647"/>
                <a:gd name="T82" fmla="*/ 23 w 985"/>
                <a:gd name="T83" fmla="*/ 4 h 647"/>
                <a:gd name="T84" fmla="*/ 22 w 985"/>
                <a:gd name="T85" fmla="*/ 5 h 647"/>
                <a:gd name="T86" fmla="*/ 21 w 985"/>
                <a:gd name="T87" fmla="*/ 5 h 647"/>
                <a:gd name="T88" fmla="*/ 22 w 985"/>
                <a:gd name="T89" fmla="*/ 4 h 647"/>
                <a:gd name="T90" fmla="*/ 23 w 985"/>
                <a:gd name="T91" fmla="*/ 3 h 647"/>
                <a:gd name="T92" fmla="*/ 24 w 985"/>
                <a:gd name="T93" fmla="*/ 3 h 647"/>
                <a:gd name="T94" fmla="*/ 21 w 985"/>
                <a:gd name="T95" fmla="*/ 3 h 647"/>
                <a:gd name="T96" fmla="*/ 21 w 985"/>
                <a:gd name="T97" fmla="*/ 2 h 647"/>
                <a:gd name="T98" fmla="*/ 17 w 985"/>
                <a:gd name="T99" fmla="*/ 2 h 647"/>
                <a:gd name="T100" fmla="*/ 8 w 985"/>
                <a:gd name="T101" fmla="*/ 1 h 647"/>
                <a:gd name="T102" fmla="*/ 3 w 985"/>
                <a:gd name="T103" fmla="*/ 1 h 647"/>
                <a:gd name="T104" fmla="*/ 3 w 985"/>
                <a:gd name="T105" fmla="*/ 1 h 647"/>
                <a:gd name="T106" fmla="*/ 2 w 985"/>
                <a:gd name="T107" fmla="*/ 2 h 647"/>
                <a:gd name="T108" fmla="*/ 0 w 985"/>
                <a:gd name="T109" fmla="*/ 5 h 647"/>
                <a:gd name="T110" fmla="*/ 0 w 985"/>
                <a:gd name="T111" fmla="*/ 7 h 647"/>
                <a:gd name="T112" fmla="*/ 2 w 985"/>
                <a:gd name="T113" fmla="*/ 8 h 64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85" h="647">
                  <a:moveTo>
                    <a:pt x="60" y="431"/>
                  </a:moveTo>
                  <a:lnTo>
                    <a:pt x="104" y="446"/>
                  </a:lnTo>
                  <a:lnTo>
                    <a:pt x="179" y="461"/>
                  </a:lnTo>
                  <a:lnTo>
                    <a:pt x="224" y="477"/>
                  </a:lnTo>
                  <a:lnTo>
                    <a:pt x="224" y="461"/>
                  </a:lnTo>
                  <a:lnTo>
                    <a:pt x="253" y="461"/>
                  </a:lnTo>
                  <a:lnTo>
                    <a:pt x="283" y="538"/>
                  </a:lnTo>
                  <a:lnTo>
                    <a:pt x="298" y="523"/>
                  </a:lnTo>
                  <a:lnTo>
                    <a:pt x="328" y="523"/>
                  </a:lnTo>
                  <a:lnTo>
                    <a:pt x="343" y="554"/>
                  </a:lnTo>
                  <a:lnTo>
                    <a:pt x="358" y="584"/>
                  </a:lnTo>
                  <a:lnTo>
                    <a:pt x="358" y="615"/>
                  </a:lnTo>
                  <a:lnTo>
                    <a:pt x="388" y="615"/>
                  </a:lnTo>
                  <a:lnTo>
                    <a:pt x="388" y="584"/>
                  </a:lnTo>
                  <a:lnTo>
                    <a:pt x="432" y="569"/>
                  </a:lnTo>
                  <a:lnTo>
                    <a:pt x="432" y="554"/>
                  </a:lnTo>
                  <a:lnTo>
                    <a:pt x="462" y="538"/>
                  </a:lnTo>
                  <a:lnTo>
                    <a:pt x="492" y="554"/>
                  </a:lnTo>
                  <a:lnTo>
                    <a:pt x="507" y="569"/>
                  </a:lnTo>
                  <a:lnTo>
                    <a:pt x="537" y="554"/>
                  </a:lnTo>
                  <a:lnTo>
                    <a:pt x="537" y="569"/>
                  </a:lnTo>
                  <a:lnTo>
                    <a:pt x="537" y="538"/>
                  </a:lnTo>
                  <a:lnTo>
                    <a:pt x="552" y="538"/>
                  </a:lnTo>
                  <a:lnTo>
                    <a:pt x="567" y="538"/>
                  </a:lnTo>
                  <a:lnTo>
                    <a:pt x="611" y="538"/>
                  </a:lnTo>
                  <a:lnTo>
                    <a:pt x="611" y="554"/>
                  </a:lnTo>
                  <a:lnTo>
                    <a:pt x="626" y="538"/>
                  </a:lnTo>
                  <a:lnTo>
                    <a:pt x="656" y="569"/>
                  </a:lnTo>
                  <a:lnTo>
                    <a:pt x="641" y="600"/>
                  </a:lnTo>
                  <a:lnTo>
                    <a:pt x="671" y="646"/>
                  </a:lnTo>
                  <a:lnTo>
                    <a:pt x="686" y="646"/>
                  </a:lnTo>
                  <a:lnTo>
                    <a:pt x="686" y="631"/>
                  </a:lnTo>
                  <a:lnTo>
                    <a:pt x="686" y="600"/>
                  </a:lnTo>
                  <a:lnTo>
                    <a:pt x="671" y="569"/>
                  </a:lnTo>
                  <a:lnTo>
                    <a:pt x="686" y="523"/>
                  </a:lnTo>
                  <a:lnTo>
                    <a:pt x="701" y="508"/>
                  </a:lnTo>
                  <a:lnTo>
                    <a:pt x="716" y="492"/>
                  </a:lnTo>
                  <a:lnTo>
                    <a:pt x="745" y="477"/>
                  </a:lnTo>
                  <a:lnTo>
                    <a:pt x="760" y="461"/>
                  </a:lnTo>
                  <a:lnTo>
                    <a:pt x="775" y="446"/>
                  </a:lnTo>
                  <a:lnTo>
                    <a:pt x="790" y="446"/>
                  </a:lnTo>
                  <a:lnTo>
                    <a:pt x="790" y="415"/>
                  </a:lnTo>
                  <a:lnTo>
                    <a:pt x="790" y="400"/>
                  </a:lnTo>
                  <a:lnTo>
                    <a:pt x="790" y="385"/>
                  </a:lnTo>
                  <a:lnTo>
                    <a:pt x="790" y="354"/>
                  </a:lnTo>
                  <a:lnTo>
                    <a:pt x="790" y="400"/>
                  </a:lnTo>
                  <a:lnTo>
                    <a:pt x="820" y="369"/>
                  </a:lnTo>
                  <a:lnTo>
                    <a:pt x="820" y="354"/>
                  </a:lnTo>
                  <a:lnTo>
                    <a:pt x="820" y="369"/>
                  </a:lnTo>
                  <a:lnTo>
                    <a:pt x="835" y="338"/>
                  </a:lnTo>
                  <a:lnTo>
                    <a:pt x="835" y="323"/>
                  </a:lnTo>
                  <a:lnTo>
                    <a:pt x="850" y="308"/>
                  </a:lnTo>
                  <a:lnTo>
                    <a:pt x="865" y="308"/>
                  </a:lnTo>
                  <a:lnTo>
                    <a:pt x="895" y="292"/>
                  </a:lnTo>
                  <a:lnTo>
                    <a:pt x="909" y="308"/>
                  </a:lnTo>
                  <a:lnTo>
                    <a:pt x="909" y="292"/>
                  </a:lnTo>
                  <a:lnTo>
                    <a:pt x="909" y="261"/>
                  </a:lnTo>
                  <a:lnTo>
                    <a:pt x="939" y="246"/>
                  </a:lnTo>
                  <a:lnTo>
                    <a:pt x="984" y="231"/>
                  </a:lnTo>
                  <a:lnTo>
                    <a:pt x="969" y="200"/>
                  </a:lnTo>
                  <a:lnTo>
                    <a:pt x="969" y="185"/>
                  </a:lnTo>
                  <a:lnTo>
                    <a:pt x="954" y="169"/>
                  </a:lnTo>
                  <a:lnTo>
                    <a:pt x="954" y="185"/>
                  </a:lnTo>
                  <a:lnTo>
                    <a:pt x="939" y="200"/>
                  </a:lnTo>
                  <a:lnTo>
                    <a:pt x="909" y="231"/>
                  </a:lnTo>
                  <a:lnTo>
                    <a:pt x="895" y="215"/>
                  </a:lnTo>
                  <a:lnTo>
                    <a:pt x="880" y="231"/>
                  </a:lnTo>
                  <a:lnTo>
                    <a:pt x="865" y="215"/>
                  </a:lnTo>
                  <a:lnTo>
                    <a:pt x="835" y="231"/>
                  </a:lnTo>
                  <a:lnTo>
                    <a:pt x="805" y="261"/>
                  </a:lnTo>
                  <a:lnTo>
                    <a:pt x="805" y="246"/>
                  </a:lnTo>
                  <a:lnTo>
                    <a:pt x="775" y="246"/>
                  </a:lnTo>
                  <a:lnTo>
                    <a:pt x="775" y="261"/>
                  </a:lnTo>
                  <a:lnTo>
                    <a:pt x="760" y="277"/>
                  </a:lnTo>
                  <a:lnTo>
                    <a:pt x="731" y="292"/>
                  </a:lnTo>
                  <a:lnTo>
                    <a:pt x="701" y="292"/>
                  </a:lnTo>
                  <a:lnTo>
                    <a:pt x="701" y="277"/>
                  </a:lnTo>
                  <a:lnTo>
                    <a:pt x="716" y="246"/>
                  </a:lnTo>
                  <a:lnTo>
                    <a:pt x="716" y="231"/>
                  </a:lnTo>
                  <a:lnTo>
                    <a:pt x="701" y="231"/>
                  </a:lnTo>
                  <a:lnTo>
                    <a:pt x="716" y="200"/>
                  </a:lnTo>
                  <a:lnTo>
                    <a:pt x="716" y="185"/>
                  </a:lnTo>
                  <a:lnTo>
                    <a:pt x="701" y="185"/>
                  </a:lnTo>
                  <a:lnTo>
                    <a:pt x="671" y="200"/>
                  </a:lnTo>
                  <a:lnTo>
                    <a:pt x="656" y="215"/>
                  </a:lnTo>
                  <a:lnTo>
                    <a:pt x="656" y="231"/>
                  </a:lnTo>
                  <a:lnTo>
                    <a:pt x="626" y="277"/>
                  </a:lnTo>
                  <a:lnTo>
                    <a:pt x="626" y="261"/>
                  </a:lnTo>
                  <a:lnTo>
                    <a:pt x="626" y="231"/>
                  </a:lnTo>
                  <a:lnTo>
                    <a:pt x="656" y="200"/>
                  </a:lnTo>
                  <a:lnTo>
                    <a:pt x="641" y="200"/>
                  </a:lnTo>
                  <a:lnTo>
                    <a:pt x="671" y="169"/>
                  </a:lnTo>
                  <a:lnTo>
                    <a:pt x="716" y="169"/>
                  </a:lnTo>
                  <a:lnTo>
                    <a:pt x="716" y="154"/>
                  </a:lnTo>
                  <a:lnTo>
                    <a:pt x="656" y="138"/>
                  </a:lnTo>
                  <a:lnTo>
                    <a:pt x="626" y="138"/>
                  </a:lnTo>
                  <a:lnTo>
                    <a:pt x="581" y="138"/>
                  </a:lnTo>
                  <a:lnTo>
                    <a:pt x="626" y="108"/>
                  </a:lnTo>
                  <a:lnTo>
                    <a:pt x="537" y="77"/>
                  </a:lnTo>
                  <a:lnTo>
                    <a:pt x="507" y="77"/>
                  </a:lnTo>
                  <a:lnTo>
                    <a:pt x="373" y="46"/>
                  </a:lnTo>
                  <a:lnTo>
                    <a:pt x="224" y="31"/>
                  </a:lnTo>
                  <a:lnTo>
                    <a:pt x="119" y="0"/>
                  </a:lnTo>
                  <a:lnTo>
                    <a:pt x="104" y="31"/>
                  </a:lnTo>
                  <a:lnTo>
                    <a:pt x="104" y="46"/>
                  </a:lnTo>
                  <a:lnTo>
                    <a:pt x="104" y="31"/>
                  </a:lnTo>
                  <a:lnTo>
                    <a:pt x="75" y="15"/>
                  </a:lnTo>
                  <a:lnTo>
                    <a:pt x="60" y="77"/>
                  </a:lnTo>
                  <a:lnTo>
                    <a:pt x="30" y="154"/>
                  </a:lnTo>
                  <a:lnTo>
                    <a:pt x="15" y="215"/>
                  </a:lnTo>
                  <a:lnTo>
                    <a:pt x="0" y="231"/>
                  </a:lnTo>
                  <a:lnTo>
                    <a:pt x="15" y="338"/>
                  </a:lnTo>
                  <a:lnTo>
                    <a:pt x="30" y="385"/>
                  </a:lnTo>
                  <a:lnTo>
                    <a:pt x="60" y="400"/>
                  </a:lnTo>
                  <a:lnTo>
                    <a:pt x="60" y="4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76" name="Freeform 14"/>
            <p:cNvSpPr>
              <a:spLocks/>
            </p:cNvSpPr>
            <p:nvPr/>
          </p:nvSpPr>
          <p:spPr bwMode="auto">
            <a:xfrm>
              <a:off x="25" y="1111"/>
              <a:ext cx="270" cy="227"/>
            </a:xfrm>
            <a:custGeom>
              <a:avLst/>
              <a:gdLst>
                <a:gd name="T0" fmla="*/ 17 w 627"/>
                <a:gd name="T1" fmla="*/ 12 h 600"/>
                <a:gd name="T2" fmla="*/ 17 w 627"/>
                <a:gd name="T3" fmla="*/ 12 h 600"/>
                <a:gd name="T4" fmla="*/ 17 w 627"/>
                <a:gd name="T5" fmla="*/ 11 h 600"/>
                <a:gd name="T6" fmla="*/ 17 w 627"/>
                <a:gd name="T7" fmla="*/ 10 h 600"/>
                <a:gd name="T8" fmla="*/ 16 w 627"/>
                <a:gd name="T9" fmla="*/ 9 h 600"/>
                <a:gd name="T10" fmla="*/ 16 w 627"/>
                <a:gd name="T11" fmla="*/ 9 h 600"/>
                <a:gd name="T12" fmla="*/ 15 w 627"/>
                <a:gd name="T13" fmla="*/ 8 h 600"/>
                <a:gd name="T14" fmla="*/ 15 w 627"/>
                <a:gd name="T15" fmla="*/ 8 h 600"/>
                <a:gd name="T16" fmla="*/ 15 w 627"/>
                <a:gd name="T17" fmla="*/ 8 h 600"/>
                <a:gd name="T18" fmla="*/ 22 w 627"/>
                <a:gd name="T19" fmla="*/ 2 h 600"/>
                <a:gd name="T20" fmla="*/ 20 w 627"/>
                <a:gd name="T21" fmla="*/ 1 h 600"/>
                <a:gd name="T22" fmla="*/ 19 w 627"/>
                <a:gd name="T23" fmla="*/ 1 h 600"/>
                <a:gd name="T24" fmla="*/ 17 w 627"/>
                <a:gd name="T25" fmla="*/ 1 h 600"/>
                <a:gd name="T26" fmla="*/ 16 w 627"/>
                <a:gd name="T27" fmla="*/ 1 h 600"/>
                <a:gd name="T28" fmla="*/ 16 w 627"/>
                <a:gd name="T29" fmla="*/ 1 h 600"/>
                <a:gd name="T30" fmla="*/ 14 w 627"/>
                <a:gd name="T31" fmla="*/ 0 h 600"/>
                <a:gd name="T32" fmla="*/ 13 w 627"/>
                <a:gd name="T33" fmla="*/ 0 h 600"/>
                <a:gd name="T34" fmla="*/ 13 w 627"/>
                <a:gd name="T35" fmla="*/ 2 h 600"/>
                <a:gd name="T36" fmla="*/ 12 w 627"/>
                <a:gd name="T37" fmla="*/ 2 h 600"/>
                <a:gd name="T38" fmla="*/ 12 w 627"/>
                <a:gd name="T39" fmla="*/ 2 h 600"/>
                <a:gd name="T40" fmla="*/ 11 w 627"/>
                <a:gd name="T41" fmla="*/ 1 h 600"/>
                <a:gd name="T42" fmla="*/ 9 w 627"/>
                <a:gd name="T43" fmla="*/ 2 h 600"/>
                <a:gd name="T44" fmla="*/ 10 w 627"/>
                <a:gd name="T45" fmla="*/ 2 h 600"/>
                <a:gd name="T46" fmla="*/ 11 w 627"/>
                <a:gd name="T47" fmla="*/ 3 h 600"/>
                <a:gd name="T48" fmla="*/ 9 w 627"/>
                <a:gd name="T49" fmla="*/ 3 h 600"/>
                <a:gd name="T50" fmla="*/ 7 w 627"/>
                <a:gd name="T51" fmla="*/ 3 h 600"/>
                <a:gd name="T52" fmla="*/ 5 w 627"/>
                <a:gd name="T53" fmla="*/ 3 h 600"/>
                <a:gd name="T54" fmla="*/ 5 w 627"/>
                <a:gd name="T55" fmla="*/ 5 h 600"/>
                <a:gd name="T56" fmla="*/ 6 w 627"/>
                <a:gd name="T57" fmla="*/ 5 h 600"/>
                <a:gd name="T58" fmla="*/ 4 w 627"/>
                <a:gd name="T59" fmla="*/ 5 h 600"/>
                <a:gd name="T60" fmla="*/ 3 w 627"/>
                <a:gd name="T61" fmla="*/ 6 h 600"/>
                <a:gd name="T62" fmla="*/ 0 w 627"/>
                <a:gd name="T63" fmla="*/ 6 h 600"/>
                <a:gd name="T64" fmla="*/ 1 w 627"/>
                <a:gd name="T65" fmla="*/ 6 h 600"/>
                <a:gd name="T66" fmla="*/ 4 w 627"/>
                <a:gd name="T67" fmla="*/ 6 h 600"/>
                <a:gd name="T68" fmla="*/ 8 w 627"/>
                <a:gd name="T69" fmla="*/ 6 h 600"/>
                <a:gd name="T70" fmla="*/ 8 w 627"/>
                <a:gd name="T71" fmla="*/ 5 h 600"/>
                <a:gd name="T72" fmla="*/ 11 w 627"/>
                <a:gd name="T73" fmla="*/ 5 h 600"/>
                <a:gd name="T74" fmla="*/ 11 w 627"/>
                <a:gd name="T75" fmla="*/ 6 h 600"/>
                <a:gd name="T76" fmla="*/ 9 w 627"/>
                <a:gd name="T77" fmla="*/ 6 h 600"/>
                <a:gd name="T78" fmla="*/ 9 w 627"/>
                <a:gd name="T79" fmla="*/ 6 h 600"/>
                <a:gd name="T80" fmla="*/ 11 w 627"/>
                <a:gd name="T81" fmla="*/ 6 h 600"/>
                <a:gd name="T82" fmla="*/ 12 w 627"/>
                <a:gd name="T83" fmla="*/ 6 h 600"/>
                <a:gd name="T84" fmla="*/ 13 w 627"/>
                <a:gd name="T85" fmla="*/ 8 h 600"/>
                <a:gd name="T86" fmla="*/ 14 w 627"/>
                <a:gd name="T87" fmla="*/ 8 h 600"/>
                <a:gd name="T88" fmla="*/ 15 w 627"/>
                <a:gd name="T89" fmla="*/ 9 h 600"/>
                <a:gd name="T90" fmla="*/ 16 w 627"/>
                <a:gd name="T91" fmla="*/ 12 h 600"/>
                <a:gd name="T92" fmla="*/ 17 w 627"/>
                <a:gd name="T93" fmla="*/ 12 h 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27" h="600">
                  <a:moveTo>
                    <a:pt x="507" y="599"/>
                  </a:moveTo>
                  <a:lnTo>
                    <a:pt x="507" y="584"/>
                  </a:lnTo>
                  <a:lnTo>
                    <a:pt x="492" y="553"/>
                  </a:lnTo>
                  <a:lnTo>
                    <a:pt x="492" y="491"/>
                  </a:lnTo>
                  <a:lnTo>
                    <a:pt x="477" y="461"/>
                  </a:lnTo>
                  <a:lnTo>
                    <a:pt x="447" y="461"/>
                  </a:lnTo>
                  <a:lnTo>
                    <a:pt x="432" y="415"/>
                  </a:lnTo>
                  <a:lnTo>
                    <a:pt x="417" y="415"/>
                  </a:lnTo>
                  <a:lnTo>
                    <a:pt x="417" y="399"/>
                  </a:lnTo>
                  <a:lnTo>
                    <a:pt x="626" y="92"/>
                  </a:lnTo>
                  <a:lnTo>
                    <a:pt x="581" y="61"/>
                  </a:lnTo>
                  <a:lnTo>
                    <a:pt x="537" y="31"/>
                  </a:lnTo>
                  <a:lnTo>
                    <a:pt x="507" y="46"/>
                  </a:lnTo>
                  <a:lnTo>
                    <a:pt x="477" y="46"/>
                  </a:lnTo>
                  <a:lnTo>
                    <a:pt x="447" y="46"/>
                  </a:lnTo>
                  <a:lnTo>
                    <a:pt x="402" y="0"/>
                  </a:lnTo>
                  <a:lnTo>
                    <a:pt x="388" y="0"/>
                  </a:lnTo>
                  <a:lnTo>
                    <a:pt x="388" y="92"/>
                  </a:lnTo>
                  <a:lnTo>
                    <a:pt x="358" y="108"/>
                  </a:lnTo>
                  <a:lnTo>
                    <a:pt x="343" y="108"/>
                  </a:lnTo>
                  <a:lnTo>
                    <a:pt x="313" y="61"/>
                  </a:lnTo>
                  <a:lnTo>
                    <a:pt x="253" y="77"/>
                  </a:lnTo>
                  <a:lnTo>
                    <a:pt x="283" y="108"/>
                  </a:lnTo>
                  <a:lnTo>
                    <a:pt x="313" y="138"/>
                  </a:lnTo>
                  <a:lnTo>
                    <a:pt x="268" y="169"/>
                  </a:lnTo>
                  <a:lnTo>
                    <a:pt x="209" y="138"/>
                  </a:lnTo>
                  <a:lnTo>
                    <a:pt x="134" y="154"/>
                  </a:lnTo>
                  <a:lnTo>
                    <a:pt x="134" y="215"/>
                  </a:lnTo>
                  <a:lnTo>
                    <a:pt x="164" y="246"/>
                  </a:lnTo>
                  <a:lnTo>
                    <a:pt x="119" y="261"/>
                  </a:lnTo>
                  <a:lnTo>
                    <a:pt x="75" y="276"/>
                  </a:lnTo>
                  <a:lnTo>
                    <a:pt x="0" y="323"/>
                  </a:lnTo>
                  <a:lnTo>
                    <a:pt x="45" y="323"/>
                  </a:lnTo>
                  <a:lnTo>
                    <a:pt x="119" y="323"/>
                  </a:lnTo>
                  <a:lnTo>
                    <a:pt x="224" y="292"/>
                  </a:lnTo>
                  <a:lnTo>
                    <a:pt x="224" y="261"/>
                  </a:lnTo>
                  <a:lnTo>
                    <a:pt x="328" y="261"/>
                  </a:lnTo>
                  <a:lnTo>
                    <a:pt x="328" y="292"/>
                  </a:lnTo>
                  <a:lnTo>
                    <a:pt x="253" y="292"/>
                  </a:lnTo>
                  <a:lnTo>
                    <a:pt x="253" y="307"/>
                  </a:lnTo>
                  <a:lnTo>
                    <a:pt x="313" y="323"/>
                  </a:lnTo>
                  <a:lnTo>
                    <a:pt x="343" y="323"/>
                  </a:lnTo>
                  <a:lnTo>
                    <a:pt x="388" y="369"/>
                  </a:lnTo>
                  <a:lnTo>
                    <a:pt x="402" y="415"/>
                  </a:lnTo>
                  <a:lnTo>
                    <a:pt x="432" y="461"/>
                  </a:lnTo>
                  <a:lnTo>
                    <a:pt x="462" y="599"/>
                  </a:lnTo>
                  <a:lnTo>
                    <a:pt x="507" y="599"/>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77" name="Freeform 15"/>
            <p:cNvSpPr>
              <a:spLocks/>
            </p:cNvSpPr>
            <p:nvPr/>
          </p:nvSpPr>
          <p:spPr bwMode="auto">
            <a:xfrm>
              <a:off x="327" y="1221"/>
              <a:ext cx="39" cy="24"/>
            </a:xfrm>
            <a:custGeom>
              <a:avLst/>
              <a:gdLst>
                <a:gd name="T0" fmla="*/ 0 w 90"/>
                <a:gd name="T1" fmla="*/ 0 h 62"/>
                <a:gd name="T2" fmla="*/ 3 w 90"/>
                <a:gd name="T3" fmla="*/ 0 h 62"/>
                <a:gd name="T4" fmla="*/ 3 w 90"/>
                <a:gd name="T5" fmla="*/ 0 h 62"/>
                <a:gd name="T6" fmla="*/ 3 w 90"/>
                <a:gd name="T7" fmla="*/ 1 h 62"/>
                <a:gd name="T8" fmla="*/ 3 w 90"/>
                <a:gd name="T9" fmla="*/ 1 h 62"/>
                <a:gd name="T10" fmla="*/ 2 w 90"/>
                <a:gd name="T11" fmla="*/ 1 h 62"/>
                <a:gd name="T12" fmla="*/ 2 w 90"/>
                <a:gd name="T13" fmla="*/ 1 h 62"/>
                <a:gd name="T14" fmla="*/ 1 w 90"/>
                <a:gd name="T15" fmla="*/ 1 h 62"/>
                <a:gd name="T16" fmla="*/ 0 w 90"/>
                <a:gd name="T17" fmla="*/ 1 h 62"/>
                <a:gd name="T18" fmla="*/ 0 w 90"/>
                <a:gd name="T19" fmla="*/ 1 h 62"/>
                <a:gd name="T20" fmla="*/ 1 w 90"/>
                <a:gd name="T21" fmla="*/ 1 h 62"/>
                <a:gd name="T22" fmla="*/ 0 w 90"/>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0" h="62">
                  <a:moveTo>
                    <a:pt x="15" y="0"/>
                  </a:moveTo>
                  <a:lnTo>
                    <a:pt x="89" y="0"/>
                  </a:lnTo>
                  <a:lnTo>
                    <a:pt x="74" y="15"/>
                  </a:lnTo>
                  <a:lnTo>
                    <a:pt x="89" y="46"/>
                  </a:lnTo>
                  <a:lnTo>
                    <a:pt x="74" y="61"/>
                  </a:lnTo>
                  <a:lnTo>
                    <a:pt x="59" y="46"/>
                  </a:lnTo>
                  <a:lnTo>
                    <a:pt x="45" y="61"/>
                  </a:lnTo>
                  <a:lnTo>
                    <a:pt x="30" y="46"/>
                  </a:lnTo>
                  <a:lnTo>
                    <a:pt x="15" y="61"/>
                  </a:lnTo>
                  <a:lnTo>
                    <a:pt x="0" y="46"/>
                  </a:lnTo>
                  <a:lnTo>
                    <a:pt x="30" y="31"/>
                  </a:lnTo>
                  <a:lnTo>
                    <a:pt x="1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78" name="Freeform 16"/>
            <p:cNvSpPr>
              <a:spLocks/>
            </p:cNvSpPr>
            <p:nvPr/>
          </p:nvSpPr>
          <p:spPr bwMode="auto">
            <a:xfrm>
              <a:off x="339" y="1268"/>
              <a:ext cx="33" cy="24"/>
            </a:xfrm>
            <a:custGeom>
              <a:avLst/>
              <a:gdLst>
                <a:gd name="T0" fmla="*/ 1 w 77"/>
                <a:gd name="T1" fmla="*/ 0 h 63"/>
                <a:gd name="T2" fmla="*/ 2 w 77"/>
                <a:gd name="T3" fmla="*/ 0 h 63"/>
                <a:gd name="T4" fmla="*/ 2 w 77"/>
                <a:gd name="T5" fmla="*/ 1 h 63"/>
                <a:gd name="T6" fmla="*/ 2 w 77"/>
                <a:gd name="T7" fmla="*/ 0 h 63"/>
                <a:gd name="T8" fmla="*/ 3 w 77"/>
                <a:gd name="T9" fmla="*/ 1 h 63"/>
                <a:gd name="T10" fmla="*/ 2 w 77"/>
                <a:gd name="T11" fmla="*/ 1 h 63"/>
                <a:gd name="T12" fmla="*/ 1 w 77"/>
                <a:gd name="T13" fmla="*/ 1 h 63"/>
                <a:gd name="T14" fmla="*/ 0 w 77"/>
                <a:gd name="T15" fmla="*/ 1 h 63"/>
                <a:gd name="T16" fmla="*/ 0 w 77"/>
                <a:gd name="T17" fmla="*/ 1 h 63"/>
                <a:gd name="T18" fmla="*/ 1 w 77"/>
                <a:gd name="T19" fmla="*/ 1 h 63"/>
                <a:gd name="T20" fmla="*/ 1 w 77"/>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 h="63">
                  <a:moveTo>
                    <a:pt x="30" y="0"/>
                  </a:moveTo>
                  <a:lnTo>
                    <a:pt x="46" y="16"/>
                  </a:lnTo>
                  <a:lnTo>
                    <a:pt x="46" y="31"/>
                  </a:lnTo>
                  <a:lnTo>
                    <a:pt x="61" y="16"/>
                  </a:lnTo>
                  <a:lnTo>
                    <a:pt x="76" y="47"/>
                  </a:lnTo>
                  <a:lnTo>
                    <a:pt x="46" y="47"/>
                  </a:lnTo>
                  <a:lnTo>
                    <a:pt x="30" y="62"/>
                  </a:lnTo>
                  <a:lnTo>
                    <a:pt x="0" y="47"/>
                  </a:lnTo>
                  <a:lnTo>
                    <a:pt x="15" y="31"/>
                  </a:lnTo>
                  <a:lnTo>
                    <a:pt x="30" y="31"/>
                  </a:lnTo>
                  <a:lnTo>
                    <a:pt x="3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79" name="Freeform 17"/>
            <p:cNvSpPr>
              <a:spLocks/>
            </p:cNvSpPr>
            <p:nvPr/>
          </p:nvSpPr>
          <p:spPr bwMode="auto">
            <a:xfrm>
              <a:off x="384" y="1395"/>
              <a:ext cx="7" cy="19"/>
            </a:xfrm>
            <a:custGeom>
              <a:avLst/>
              <a:gdLst>
                <a:gd name="T0" fmla="*/ 0 w 17"/>
                <a:gd name="T1" fmla="*/ 0 h 47"/>
                <a:gd name="T2" fmla="*/ 0 w 17"/>
                <a:gd name="T3" fmla="*/ 0 h 47"/>
                <a:gd name="T4" fmla="*/ 0 w 17"/>
                <a:gd name="T5" fmla="*/ 1 h 47"/>
                <a:gd name="T6" fmla="*/ 0 w 17"/>
                <a:gd name="T7" fmla="*/ 0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47">
                  <a:moveTo>
                    <a:pt x="0" y="0"/>
                  </a:moveTo>
                  <a:lnTo>
                    <a:pt x="16" y="0"/>
                  </a:lnTo>
                  <a:lnTo>
                    <a:pt x="16" y="46"/>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80" name="Freeform 18"/>
            <p:cNvSpPr>
              <a:spLocks/>
            </p:cNvSpPr>
            <p:nvPr/>
          </p:nvSpPr>
          <p:spPr bwMode="auto">
            <a:xfrm>
              <a:off x="441" y="1785"/>
              <a:ext cx="27" cy="24"/>
            </a:xfrm>
            <a:custGeom>
              <a:avLst/>
              <a:gdLst>
                <a:gd name="T0" fmla="*/ 2 w 61"/>
                <a:gd name="T1" fmla="*/ 1 h 62"/>
                <a:gd name="T2" fmla="*/ 2 w 61"/>
                <a:gd name="T3" fmla="*/ 0 h 62"/>
                <a:gd name="T4" fmla="*/ 0 w 61"/>
                <a:gd name="T5" fmla="*/ 0 h 62"/>
                <a:gd name="T6" fmla="*/ 0 w 61"/>
                <a:gd name="T7" fmla="*/ 0 h 62"/>
                <a:gd name="T8" fmla="*/ 0 w 61"/>
                <a:gd name="T9" fmla="*/ 0 h 62"/>
                <a:gd name="T10" fmla="*/ 0 w 61"/>
                <a:gd name="T11" fmla="*/ 1 h 62"/>
                <a:gd name="T12" fmla="*/ 1 w 61"/>
                <a:gd name="T13" fmla="*/ 1 h 62"/>
                <a:gd name="T14" fmla="*/ 1 w 61"/>
                <a:gd name="T15" fmla="*/ 1 h 62"/>
                <a:gd name="T16" fmla="*/ 2 w 61"/>
                <a:gd name="T17" fmla="*/ 1 h 62"/>
                <a:gd name="T18" fmla="*/ 2 w 61"/>
                <a:gd name="T19" fmla="*/ 1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62">
                  <a:moveTo>
                    <a:pt x="60" y="31"/>
                  </a:moveTo>
                  <a:lnTo>
                    <a:pt x="45" y="0"/>
                  </a:lnTo>
                  <a:lnTo>
                    <a:pt x="15" y="0"/>
                  </a:lnTo>
                  <a:lnTo>
                    <a:pt x="0" y="0"/>
                  </a:lnTo>
                  <a:lnTo>
                    <a:pt x="0" y="15"/>
                  </a:lnTo>
                  <a:lnTo>
                    <a:pt x="15" y="31"/>
                  </a:lnTo>
                  <a:lnTo>
                    <a:pt x="30" y="31"/>
                  </a:lnTo>
                  <a:lnTo>
                    <a:pt x="30" y="46"/>
                  </a:lnTo>
                  <a:lnTo>
                    <a:pt x="45" y="61"/>
                  </a:lnTo>
                  <a:lnTo>
                    <a:pt x="60"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81" name="Freeform 19"/>
            <p:cNvSpPr>
              <a:spLocks/>
            </p:cNvSpPr>
            <p:nvPr/>
          </p:nvSpPr>
          <p:spPr bwMode="auto">
            <a:xfrm>
              <a:off x="429" y="1756"/>
              <a:ext cx="33" cy="30"/>
            </a:xfrm>
            <a:custGeom>
              <a:avLst/>
              <a:gdLst>
                <a:gd name="T0" fmla="*/ 1 w 76"/>
                <a:gd name="T1" fmla="*/ 2 h 78"/>
                <a:gd name="T2" fmla="*/ 2 w 76"/>
                <a:gd name="T3" fmla="*/ 2 h 78"/>
                <a:gd name="T4" fmla="*/ 3 w 76"/>
                <a:gd name="T5" fmla="*/ 2 h 78"/>
                <a:gd name="T6" fmla="*/ 3 w 76"/>
                <a:gd name="T7" fmla="*/ 0 h 78"/>
                <a:gd name="T8" fmla="*/ 1 w 76"/>
                <a:gd name="T9" fmla="*/ 0 h 78"/>
                <a:gd name="T10" fmla="*/ 0 w 76"/>
                <a:gd name="T11" fmla="*/ 1 h 78"/>
                <a:gd name="T12" fmla="*/ 0 w 76"/>
                <a:gd name="T13" fmla="*/ 1 h 78"/>
                <a:gd name="T14" fmla="*/ 1 w 76"/>
                <a:gd name="T15" fmla="*/ 2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 h="78">
                  <a:moveTo>
                    <a:pt x="30" y="77"/>
                  </a:moveTo>
                  <a:lnTo>
                    <a:pt x="45" y="77"/>
                  </a:lnTo>
                  <a:lnTo>
                    <a:pt x="75" y="77"/>
                  </a:lnTo>
                  <a:lnTo>
                    <a:pt x="75" y="0"/>
                  </a:lnTo>
                  <a:lnTo>
                    <a:pt x="30" y="15"/>
                  </a:lnTo>
                  <a:lnTo>
                    <a:pt x="15" y="31"/>
                  </a:lnTo>
                  <a:lnTo>
                    <a:pt x="0" y="31"/>
                  </a:lnTo>
                  <a:lnTo>
                    <a:pt x="30" y="77"/>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GB" smtClean="0">
                <a:solidFill>
                  <a:srgbClr val="FFFFFF"/>
                </a:solidFill>
                <a:latin typeface="Arial"/>
                <a:cs typeface="Arial"/>
              </a:endParaRPr>
            </a:p>
          </p:txBody>
        </p:sp>
        <p:sp>
          <p:nvSpPr>
            <p:cNvPr id="97682" name="Freeform 20"/>
            <p:cNvSpPr>
              <a:spLocks/>
            </p:cNvSpPr>
            <p:nvPr/>
          </p:nvSpPr>
          <p:spPr bwMode="auto">
            <a:xfrm>
              <a:off x="416" y="1744"/>
              <a:ext cx="46" cy="24"/>
            </a:xfrm>
            <a:custGeom>
              <a:avLst/>
              <a:gdLst>
                <a:gd name="T0" fmla="*/ 4 w 106"/>
                <a:gd name="T1" fmla="*/ 1 h 63"/>
                <a:gd name="T2" fmla="*/ 3 w 106"/>
                <a:gd name="T3" fmla="*/ 0 h 63"/>
                <a:gd name="T4" fmla="*/ 1 w 106"/>
                <a:gd name="T5" fmla="*/ 0 h 63"/>
                <a:gd name="T6" fmla="*/ 0 w 106"/>
                <a:gd name="T7" fmla="*/ 1 h 63"/>
                <a:gd name="T8" fmla="*/ 1 w 106"/>
                <a:gd name="T9" fmla="*/ 1 h 63"/>
                <a:gd name="T10" fmla="*/ 1 w 106"/>
                <a:gd name="T11" fmla="*/ 1 h 63"/>
                <a:gd name="T12" fmla="*/ 2 w 106"/>
                <a:gd name="T13" fmla="*/ 1 h 63"/>
                <a:gd name="T14" fmla="*/ 2 w 106"/>
                <a:gd name="T15" fmla="*/ 1 h 63"/>
                <a:gd name="T16" fmla="*/ 4 w 106"/>
                <a:gd name="T17" fmla="*/ 1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63">
                  <a:moveTo>
                    <a:pt x="105" y="31"/>
                  </a:moveTo>
                  <a:lnTo>
                    <a:pt x="90" y="16"/>
                  </a:lnTo>
                  <a:lnTo>
                    <a:pt x="30" y="0"/>
                  </a:lnTo>
                  <a:lnTo>
                    <a:pt x="0" y="31"/>
                  </a:lnTo>
                  <a:lnTo>
                    <a:pt x="30" y="47"/>
                  </a:lnTo>
                  <a:lnTo>
                    <a:pt x="30" y="62"/>
                  </a:lnTo>
                  <a:lnTo>
                    <a:pt x="45" y="62"/>
                  </a:lnTo>
                  <a:lnTo>
                    <a:pt x="60" y="47"/>
                  </a:lnTo>
                  <a:lnTo>
                    <a:pt x="105" y="31"/>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83" name="Freeform 21"/>
            <p:cNvSpPr>
              <a:spLocks/>
            </p:cNvSpPr>
            <p:nvPr/>
          </p:nvSpPr>
          <p:spPr bwMode="auto">
            <a:xfrm>
              <a:off x="410" y="1756"/>
              <a:ext cx="19" cy="12"/>
            </a:xfrm>
            <a:custGeom>
              <a:avLst/>
              <a:gdLst>
                <a:gd name="T0" fmla="*/ 1 w 46"/>
                <a:gd name="T1" fmla="*/ 1 h 32"/>
                <a:gd name="T2" fmla="*/ 1 w 46"/>
                <a:gd name="T3" fmla="*/ 0 h 32"/>
                <a:gd name="T4" fmla="*/ 0 w 46"/>
                <a:gd name="T5" fmla="*/ 0 h 32"/>
                <a:gd name="T6" fmla="*/ 0 w 46"/>
                <a:gd name="T7" fmla="*/ 0 h 32"/>
                <a:gd name="T8" fmla="*/ 1 w 46"/>
                <a:gd name="T9" fmla="*/ 1 h 32"/>
                <a:gd name="T10" fmla="*/ 1 w 46"/>
                <a:gd name="T11" fmla="*/ 1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32">
                  <a:moveTo>
                    <a:pt x="45" y="31"/>
                  </a:moveTo>
                  <a:lnTo>
                    <a:pt x="45" y="16"/>
                  </a:lnTo>
                  <a:lnTo>
                    <a:pt x="15" y="0"/>
                  </a:lnTo>
                  <a:lnTo>
                    <a:pt x="0" y="16"/>
                  </a:lnTo>
                  <a:lnTo>
                    <a:pt x="30" y="31"/>
                  </a:lnTo>
                  <a:lnTo>
                    <a:pt x="45" y="31"/>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84" name="Freeform 22"/>
            <p:cNvSpPr>
              <a:spLocks/>
            </p:cNvSpPr>
            <p:nvPr/>
          </p:nvSpPr>
          <p:spPr bwMode="auto">
            <a:xfrm>
              <a:off x="397" y="1727"/>
              <a:ext cx="32" cy="35"/>
            </a:xfrm>
            <a:custGeom>
              <a:avLst/>
              <a:gdLst>
                <a:gd name="T0" fmla="*/ 1 w 75"/>
                <a:gd name="T1" fmla="*/ 2 h 93"/>
                <a:gd name="T2" fmla="*/ 1 w 75"/>
                <a:gd name="T3" fmla="*/ 2 h 93"/>
                <a:gd name="T4" fmla="*/ 3 w 75"/>
                <a:gd name="T5" fmla="*/ 1 h 93"/>
                <a:gd name="T6" fmla="*/ 3 w 75"/>
                <a:gd name="T7" fmla="*/ 1 h 93"/>
                <a:gd name="T8" fmla="*/ 2 w 75"/>
                <a:gd name="T9" fmla="*/ 1 h 93"/>
                <a:gd name="T10" fmla="*/ 2 w 75"/>
                <a:gd name="T11" fmla="*/ 0 h 93"/>
                <a:gd name="T12" fmla="*/ 1 w 75"/>
                <a:gd name="T13" fmla="*/ 0 h 93"/>
                <a:gd name="T14" fmla="*/ 0 w 75"/>
                <a:gd name="T15" fmla="*/ 0 h 93"/>
                <a:gd name="T16" fmla="*/ 1 w 75"/>
                <a:gd name="T17" fmla="*/ 1 h 93"/>
                <a:gd name="T18" fmla="*/ 0 w 75"/>
                <a:gd name="T19" fmla="*/ 1 h 93"/>
                <a:gd name="T20" fmla="*/ 0 w 75"/>
                <a:gd name="T21" fmla="*/ 1 h 93"/>
                <a:gd name="T22" fmla="*/ 0 w 75"/>
                <a:gd name="T23" fmla="*/ 2 h 93"/>
                <a:gd name="T24" fmla="*/ 1 w 75"/>
                <a:gd name="T25" fmla="*/ 2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5" h="93">
                  <a:moveTo>
                    <a:pt x="30" y="92"/>
                  </a:moveTo>
                  <a:lnTo>
                    <a:pt x="44" y="77"/>
                  </a:lnTo>
                  <a:lnTo>
                    <a:pt x="74" y="46"/>
                  </a:lnTo>
                  <a:lnTo>
                    <a:pt x="74" y="31"/>
                  </a:lnTo>
                  <a:lnTo>
                    <a:pt x="59" y="31"/>
                  </a:lnTo>
                  <a:lnTo>
                    <a:pt x="59" y="0"/>
                  </a:lnTo>
                  <a:lnTo>
                    <a:pt x="30" y="0"/>
                  </a:lnTo>
                  <a:lnTo>
                    <a:pt x="15" y="15"/>
                  </a:lnTo>
                  <a:lnTo>
                    <a:pt x="30" y="31"/>
                  </a:lnTo>
                  <a:lnTo>
                    <a:pt x="15" y="31"/>
                  </a:lnTo>
                  <a:lnTo>
                    <a:pt x="0" y="61"/>
                  </a:lnTo>
                  <a:lnTo>
                    <a:pt x="0" y="77"/>
                  </a:lnTo>
                  <a:lnTo>
                    <a:pt x="30" y="92"/>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85" name="Freeform 23"/>
            <p:cNvSpPr>
              <a:spLocks/>
            </p:cNvSpPr>
            <p:nvPr/>
          </p:nvSpPr>
          <p:spPr bwMode="auto">
            <a:xfrm>
              <a:off x="423" y="1727"/>
              <a:ext cx="7" cy="12"/>
            </a:xfrm>
            <a:custGeom>
              <a:avLst/>
              <a:gdLst>
                <a:gd name="T0" fmla="*/ 0 w 17"/>
                <a:gd name="T1" fmla="*/ 0 h 32"/>
                <a:gd name="T2" fmla="*/ 0 w 17"/>
                <a:gd name="T3" fmla="*/ 1 h 32"/>
                <a:gd name="T4" fmla="*/ 0 w 17"/>
                <a:gd name="T5" fmla="*/ 1 h 32"/>
                <a:gd name="T6" fmla="*/ 0 w 17"/>
                <a:gd name="T7" fmla="*/ 0 h 32"/>
                <a:gd name="T8" fmla="*/ 0 w 17"/>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2">
                  <a:moveTo>
                    <a:pt x="0" y="0"/>
                  </a:moveTo>
                  <a:lnTo>
                    <a:pt x="0" y="31"/>
                  </a:lnTo>
                  <a:lnTo>
                    <a:pt x="16" y="31"/>
                  </a:lnTo>
                  <a:lnTo>
                    <a:pt x="16" y="0"/>
                  </a:lnTo>
                  <a:lnTo>
                    <a:pt x="0" y="0"/>
                  </a:lnTo>
                </a:path>
              </a:pathLst>
            </a:custGeom>
            <a:solidFill>
              <a:srgbClr val="FFFF0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GB" smtClean="0">
                <a:solidFill>
                  <a:srgbClr val="FFFFFF"/>
                </a:solidFill>
                <a:latin typeface="Arial"/>
                <a:cs typeface="Arial"/>
              </a:endParaRPr>
            </a:p>
          </p:txBody>
        </p:sp>
        <p:sp>
          <p:nvSpPr>
            <p:cNvPr id="97686" name="Freeform 24"/>
            <p:cNvSpPr>
              <a:spLocks/>
            </p:cNvSpPr>
            <p:nvPr/>
          </p:nvSpPr>
          <p:spPr bwMode="auto">
            <a:xfrm>
              <a:off x="230" y="1582"/>
              <a:ext cx="212" cy="175"/>
            </a:xfrm>
            <a:custGeom>
              <a:avLst/>
              <a:gdLst>
                <a:gd name="T0" fmla="*/ 13 w 492"/>
                <a:gd name="T1" fmla="*/ 9 h 462"/>
                <a:gd name="T2" fmla="*/ 13 w 492"/>
                <a:gd name="T3" fmla="*/ 9 h 462"/>
                <a:gd name="T4" fmla="*/ 14 w 492"/>
                <a:gd name="T5" fmla="*/ 8 h 462"/>
                <a:gd name="T6" fmla="*/ 15 w 492"/>
                <a:gd name="T7" fmla="*/ 8 h 462"/>
                <a:gd name="T8" fmla="*/ 14 w 492"/>
                <a:gd name="T9" fmla="*/ 8 h 462"/>
                <a:gd name="T10" fmla="*/ 15 w 492"/>
                <a:gd name="T11" fmla="*/ 8 h 462"/>
                <a:gd name="T12" fmla="*/ 16 w 492"/>
                <a:gd name="T13" fmla="*/ 8 h 462"/>
                <a:gd name="T14" fmla="*/ 16 w 492"/>
                <a:gd name="T15" fmla="*/ 8 h 462"/>
                <a:gd name="T16" fmla="*/ 16 w 492"/>
                <a:gd name="T17" fmla="*/ 7 h 462"/>
                <a:gd name="T18" fmla="*/ 17 w 492"/>
                <a:gd name="T19" fmla="*/ 6 h 462"/>
                <a:gd name="T20" fmla="*/ 15 w 492"/>
                <a:gd name="T21" fmla="*/ 6 h 462"/>
                <a:gd name="T22" fmla="*/ 14 w 492"/>
                <a:gd name="T23" fmla="*/ 8 h 462"/>
                <a:gd name="T24" fmla="*/ 13 w 492"/>
                <a:gd name="T25" fmla="*/ 8 h 462"/>
                <a:gd name="T26" fmla="*/ 12 w 492"/>
                <a:gd name="T27" fmla="*/ 8 h 462"/>
                <a:gd name="T28" fmla="*/ 11 w 492"/>
                <a:gd name="T29" fmla="*/ 7 h 462"/>
                <a:gd name="T30" fmla="*/ 11 w 492"/>
                <a:gd name="T31" fmla="*/ 6 h 462"/>
                <a:gd name="T32" fmla="*/ 10 w 492"/>
                <a:gd name="T33" fmla="*/ 6 h 462"/>
                <a:gd name="T34" fmla="*/ 10 w 492"/>
                <a:gd name="T35" fmla="*/ 5 h 462"/>
                <a:gd name="T36" fmla="*/ 11 w 492"/>
                <a:gd name="T37" fmla="*/ 4 h 462"/>
                <a:gd name="T38" fmla="*/ 11 w 492"/>
                <a:gd name="T39" fmla="*/ 4 h 462"/>
                <a:gd name="T40" fmla="*/ 10 w 492"/>
                <a:gd name="T41" fmla="*/ 4 h 462"/>
                <a:gd name="T42" fmla="*/ 10 w 492"/>
                <a:gd name="T43" fmla="*/ 3 h 462"/>
                <a:gd name="T44" fmla="*/ 10 w 492"/>
                <a:gd name="T45" fmla="*/ 3 h 462"/>
                <a:gd name="T46" fmla="*/ 9 w 492"/>
                <a:gd name="T47" fmla="*/ 2 h 462"/>
                <a:gd name="T48" fmla="*/ 8 w 492"/>
                <a:gd name="T49" fmla="*/ 2 h 462"/>
                <a:gd name="T50" fmla="*/ 8 w 492"/>
                <a:gd name="T51" fmla="*/ 2 h 462"/>
                <a:gd name="T52" fmla="*/ 7 w 492"/>
                <a:gd name="T53" fmla="*/ 1 h 462"/>
                <a:gd name="T54" fmla="*/ 6 w 492"/>
                <a:gd name="T55" fmla="*/ 1 h 462"/>
                <a:gd name="T56" fmla="*/ 6 w 492"/>
                <a:gd name="T57" fmla="*/ 1 h 462"/>
                <a:gd name="T58" fmla="*/ 4 w 492"/>
                <a:gd name="T59" fmla="*/ 1 h 462"/>
                <a:gd name="T60" fmla="*/ 1 w 492"/>
                <a:gd name="T61" fmla="*/ 0 h 462"/>
                <a:gd name="T62" fmla="*/ 0 w 492"/>
                <a:gd name="T63" fmla="*/ 0 h 462"/>
                <a:gd name="T64" fmla="*/ 0 w 492"/>
                <a:gd name="T65" fmla="*/ 2 h 462"/>
                <a:gd name="T66" fmla="*/ 1 w 492"/>
                <a:gd name="T67" fmla="*/ 2 h 462"/>
                <a:gd name="T68" fmla="*/ 1 w 492"/>
                <a:gd name="T69" fmla="*/ 3 h 462"/>
                <a:gd name="T70" fmla="*/ 1 w 492"/>
                <a:gd name="T71" fmla="*/ 3 h 462"/>
                <a:gd name="T72" fmla="*/ 1 w 492"/>
                <a:gd name="T73" fmla="*/ 3 h 462"/>
                <a:gd name="T74" fmla="*/ 2 w 492"/>
                <a:gd name="T75" fmla="*/ 3 h 462"/>
                <a:gd name="T76" fmla="*/ 2 w 492"/>
                <a:gd name="T77" fmla="*/ 4 h 462"/>
                <a:gd name="T78" fmla="*/ 3 w 492"/>
                <a:gd name="T79" fmla="*/ 5 h 462"/>
                <a:gd name="T80" fmla="*/ 3 w 492"/>
                <a:gd name="T81" fmla="*/ 5 h 462"/>
                <a:gd name="T82" fmla="*/ 3 w 492"/>
                <a:gd name="T83" fmla="*/ 5 h 462"/>
                <a:gd name="T84" fmla="*/ 3 w 492"/>
                <a:gd name="T85" fmla="*/ 2 h 462"/>
                <a:gd name="T86" fmla="*/ 1 w 492"/>
                <a:gd name="T87" fmla="*/ 2 h 462"/>
                <a:gd name="T88" fmla="*/ 1 w 492"/>
                <a:gd name="T89" fmla="*/ 1 h 462"/>
                <a:gd name="T90" fmla="*/ 3 w 492"/>
                <a:gd name="T91" fmla="*/ 1 h 462"/>
                <a:gd name="T92" fmla="*/ 3 w 492"/>
                <a:gd name="T93" fmla="*/ 3 h 462"/>
                <a:gd name="T94" fmla="*/ 3 w 492"/>
                <a:gd name="T95" fmla="*/ 3 h 462"/>
                <a:gd name="T96" fmla="*/ 3 w 492"/>
                <a:gd name="T97" fmla="*/ 3 h 462"/>
                <a:gd name="T98" fmla="*/ 5 w 492"/>
                <a:gd name="T99" fmla="*/ 5 h 462"/>
                <a:gd name="T100" fmla="*/ 5 w 492"/>
                <a:gd name="T101" fmla="*/ 5 h 462"/>
                <a:gd name="T102" fmla="*/ 6 w 492"/>
                <a:gd name="T103" fmla="*/ 6 h 462"/>
                <a:gd name="T104" fmla="*/ 6 w 492"/>
                <a:gd name="T105" fmla="*/ 6 h 462"/>
                <a:gd name="T106" fmla="*/ 7 w 492"/>
                <a:gd name="T107" fmla="*/ 7 h 462"/>
                <a:gd name="T108" fmla="*/ 8 w 492"/>
                <a:gd name="T109" fmla="*/ 8 h 462"/>
                <a:gd name="T110" fmla="*/ 11 w 492"/>
                <a:gd name="T111" fmla="*/ 9 h 462"/>
                <a:gd name="T112" fmla="*/ 12 w 492"/>
                <a:gd name="T113" fmla="*/ 9 h 462"/>
                <a:gd name="T114" fmla="*/ 12 w 492"/>
                <a:gd name="T115" fmla="*/ 9 h 462"/>
                <a:gd name="T116" fmla="*/ 13 w 492"/>
                <a:gd name="T117" fmla="*/ 9 h 4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92" h="462">
                  <a:moveTo>
                    <a:pt x="387" y="461"/>
                  </a:moveTo>
                  <a:lnTo>
                    <a:pt x="387" y="446"/>
                  </a:lnTo>
                  <a:lnTo>
                    <a:pt x="402" y="415"/>
                  </a:lnTo>
                  <a:lnTo>
                    <a:pt x="417" y="415"/>
                  </a:lnTo>
                  <a:lnTo>
                    <a:pt x="402" y="400"/>
                  </a:lnTo>
                  <a:lnTo>
                    <a:pt x="417" y="384"/>
                  </a:lnTo>
                  <a:lnTo>
                    <a:pt x="446" y="384"/>
                  </a:lnTo>
                  <a:lnTo>
                    <a:pt x="461" y="384"/>
                  </a:lnTo>
                  <a:lnTo>
                    <a:pt x="476" y="338"/>
                  </a:lnTo>
                  <a:lnTo>
                    <a:pt x="491" y="307"/>
                  </a:lnTo>
                  <a:lnTo>
                    <a:pt x="431" y="307"/>
                  </a:lnTo>
                  <a:lnTo>
                    <a:pt x="402" y="369"/>
                  </a:lnTo>
                  <a:lnTo>
                    <a:pt x="372" y="369"/>
                  </a:lnTo>
                  <a:lnTo>
                    <a:pt x="357" y="384"/>
                  </a:lnTo>
                  <a:lnTo>
                    <a:pt x="327" y="353"/>
                  </a:lnTo>
                  <a:lnTo>
                    <a:pt x="312" y="292"/>
                  </a:lnTo>
                  <a:lnTo>
                    <a:pt x="298" y="277"/>
                  </a:lnTo>
                  <a:lnTo>
                    <a:pt x="298" y="215"/>
                  </a:lnTo>
                  <a:lnTo>
                    <a:pt x="327" y="200"/>
                  </a:lnTo>
                  <a:lnTo>
                    <a:pt x="327" y="184"/>
                  </a:lnTo>
                  <a:lnTo>
                    <a:pt x="298" y="184"/>
                  </a:lnTo>
                  <a:lnTo>
                    <a:pt x="298" y="154"/>
                  </a:lnTo>
                  <a:lnTo>
                    <a:pt x="283" y="123"/>
                  </a:lnTo>
                  <a:lnTo>
                    <a:pt x="268" y="92"/>
                  </a:lnTo>
                  <a:lnTo>
                    <a:pt x="238" y="92"/>
                  </a:lnTo>
                  <a:lnTo>
                    <a:pt x="223" y="108"/>
                  </a:lnTo>
                  <a:lnTo>
                    <a:pt x="193" y="31"/>
                  </a:lnTo>
                  <a:lnTo>
                    <a:pt x="164" y="31"/>
                  </a:lnTo>
                  <a:lnTo>
                    <a:pt x="164" y="46"/>
                  </a:lnTo>
                  <a:lnTo>
                    <a:pt x="119" y="31"/>
                  </a:lnTo>
                  <a:lnTo>
                    <a:pt x="45" y="15"/>
                  </a:lnTo>
                  <a:lnTo>
                    <a:pt x="0" y="0"/>
                  </a:lnTo>
                  <a:lnTo>
                    <a:pt x="15" y="77"/>
                  </a:lnTo>
                  <a:lnTo>
                    <a:pt x="30" y="92"/>
                  </a:lnTo>
                  <a:lnTo>
                    <a:pt x="45" y="123"/>
                  </a:lnTo>
                  <a:lnTo>
                    <a:pt x="30" y="123"/>
                  </a:lnTo>
                  <a:lnTo>
                    <a:pt x="45" y="154"/>
                  </a:lnTo>
                  <a:lnTo>
                    <a:pt x="60" y="169"/>
                  </a:lnTo>
                  <a:lnTo>
                    <a:pt x="60" y="200"/>
                  </a:lnTo>
                  <a:lnTo>
                    <a:pt x="89" y="246"/>
                  </a:lnTo>
                  <a:lnTo>
                    <a:pt x="104" y="246"/>
                  </a:lnTo>
                  <a:lnTo>
                    <a:pt x="89" y="215"/>
                  </a:lnTo>
                  <a:lnTo>
                    <a:pt x="74" y="108"/>
                  </a:lnTo>
                  <a:lnTo>
                    <a:pt x="45" y="77"/>
                  </a:lnTo>
                  <a:lnTo>
                    <a:pt x="45" y="31"/>
                  </a:lnTo>
                  <a:lnTo>
                    <a:pt x="74" y="61"/>
                  </a:lnTo>
                  <a:lnTo>
                    <a:pt x="89" y="123"/>
                  </a:lnTo>
                  <a:lnTo>
                    <a:pt x="89" y="154"/>
                  </a:lnTo>
                  <a:lnTo>
                    <a:pt x="104" y="169"/>
                  </a:lnTo>
                  <a:lnTo>
                    <a:pt x="134" y="215"/>
                  </a:lnTo>
                  <a:lnTo>
                    <a:pt x="149" y="215"/>
                  </a:lnTo>
                  <a:lnTo>
                    <a:pt x="164" y="292"/>
                  </a:lnTo>
                  <a:lnTo>
                    <a:pt x="164" y="323"/>
                  </a:lnTo>
                  <a:lnTo>
                    <a:pt x="193" y="353"/>
                  </a:lnTo>
                  <a:lnTo>
                    <a:pt x="238" y="400"/>
                  </a:lnTo>
                  <a:lnTo>
                    <a:pt x="312" y="430"/>
                  </a:lnTo>
                  <a:lnTo>
                    <a:pt x="342" y="430"/>
                  </a:lnTo>
                  <a:lnTo>
                    <a:pt x="357" y="430"/>
                  </a:lnTo>
                  <a:lnTo>
                    <a:pt x="387" y="461"/>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87" name="Freeform 25"/>
            <p:cNvSpPr>
              <a:spLocks/>
            </p:cNvSpPr>
            <p:nvPr/>
          </p:nvSpPr>
          <p:spPr bwMode="auto">
            <a:xfrm>
              <a:off x="460" y="1686"/>
              <a:ext cx="78" cy="29"/>
            </a:xfrm>
            <a:custGeom>
              <a:avLst/>
              <a:gdLst>
                <a:gd name="T0" fmla="*/ 0 w 180"/>
                <a:gd name="T1" fmla="*/ 0 h 78"/>
                <a:gd name="T2" fmla="*/ 0 w 180"/>
                <a:gd name="T3" fmla="*/ 0 h 78"/>
                <a:gd name="T4" fmla="*/ 0 w 180"/>
                <a:gd name="T5" fmla="*/ 0 h 78"/>
                <a:gd name="T6" fmla="*/ 2 w 180"/>
                <a:gd name="T7" fmla="*/ 0 h 78"/>
                <a:gd name="T8" fmla="*/ 3 w 180"/>
                <a:gd name="T9" fmla="*/ 0 h 78"/>
                <a:gd name="T10" fmla="*/ 3 w 180"/>
                <a:gd name="T11" fmla="*/ 0 h 78"/>
                <a:gd name="T12" fmla="*/ 4 w 180"/>
                <a:gd name="T13" fmla="*/ 1 h 78"/>
                <a:gd name="T14" fmla="*/ 4 w 180"/>
                <a:gd name="T15" fmla="*/ 1 h 78"/>
                <a:gd name="T16" fmla="*/ 4 w 180"/>
                <a:gd name="T17" fmla="*/ 1 h 78"/>
                <a:gd name="T18" fmla="*/ 7 w 180"/>
                <a:gd name="T19" fmla="*/ 1 h 78"/>
                <a:gd name="T20" fmla="*/ 7 w 180"/>
                <a:gd name="T21" fmla="*/ 1 h 78"/>
                <a:gd name="T22" fmla="*/ 6 w 180"/>
                <a:gd name="T23" fmla="*/ 1 h 78"/>
                <a:gd name="T24" fmla="*/ 5 w 180"/>
                <a:gd name="T25" fmla="*/ 1 h 78"/>
                <a:gd name="T26" fmla="*/ 5 w 180"/>
                <a:gd name="T27" fmla="*/ 1 h 78"/>
                <a:gd name="T28" fmla="*/ 5 w 180"/>
                <a:gd name="T29" fmla="*/ 1 h 78"/>
                <a:gd name="T30" fmla="*/ 4 w 180"/>
                <a:gd name="T31" fmla="*/ 0 h 78"/>
                <a:gd name="T32" fmla="*/ 3 w 180"/>
                <a:gd name="T33" fmla="*/ 0 h 78"/>
                <a:gd name="T34" fmla="*/ 2 w 180"/>
                <a:gd name="T35" fmla="*/ 0 h 78"/>
                <a:gd name="T36" fmla="*/ 0 w 180"/>
                <a:gd name="T37" fmla="*/ 0 h 78"/>
                <a:gd name="T38" fmla="*/ 0 w 180"/>
                <a:gd name="T39" fmla="*/ 0 h 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0" h="78">
                  <a:moveTo>
                    <a:pt x="0" y="31"/>
                  </a:moveTo>
                  <a:lnTo>
                    <a:pt x="15" y="31"/>
                  </a:lnTo>
                  <a:lnTo>
                    <a:pt x="15" y="15"/>
                  </a:lnTo>
                  <a:lnTo>
                    <a:pt x="45" y="15"/>
                  </a:lnTo>
                  <a:lnTo>
                    <a:pt x="75" y="31"/>
                  </a:lnTo>
                  <a:lnTo>
                    <a:pt x="90" y="31"/>
                  </a:lnTo>
                  <a:lnTo>
                    <a:pt x="104" y="46"/>
                  </a:lnTo>
                  <a:lnTo>
                    <a:pt x="119" y="62"/>
                  </a:lnTo>
                  <a:lnTo>
                    <a:pt x="119" y="77"/>
                  </a:lnTo>
                  <a:lnTo>
                    <a:pt x="179" y="77"/>
                  </a:lnTo>
                  <a:lnTo>
                    <a:pt x="179" y="62"/>
                  </a:lnTo>
                  <a:lnTo>
                    <a:pt x="164" y="62"/>
                  </a:lnTo>
                  <a:lnTo>
                    <a:pt x="149" y="62"/>
                  </a:lnTo>
                  <a:lnTo>
                    <a:pt x="149" y="46"/>
                  </a:lnTo>
                  <a:lnTo>
                    <a:pt x="134" y="46"/>
                  </a:lnTo>
                  <a:lnTo>
                    <a:pt x="104" y="15"/>
                  </a:lnTo>
                  <a:lnTo>
                    <a:pt x="90" y="15"/>
                  </a:lnTo>
                  <a:lnTo>
                    <a:pt x="45" y="0"/>
                  </a:lnTo>
                  <a:lnTo>
                    <a:pt x="15" y="0"/>
                  </a:lnTo>
                  <a:lnTo>
                    <a:pt x="0"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88" name="Freeform 26"/>
            <p:cNvSpPr>
              <a:spLocks/>
            </p:cNvSpPr>
            <p:nvPr/>
          </p:nvSpPr>
          <p:spPr bwMode="auto">
            <a:xfrm>
              <a:off x="468" y="1698"/>
              <a:ext cx="7" cy="7"/>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0"/>
                  </a:moveTo>
                  <a:lnTo>
                    <a:pt x="0" y="0"/>
                  </a:lnTo>
                  <a:lnTo>
                    <a:pt x="0" y="16"/>
                  </a:lnTo>
                  <a:lnTo>
                    <a:pt x="16" y="16"/>
                  </a:lnTo>
                  <a:lnTo>
                    <a:pt x="16"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89" name="Freeform 27"/>
            <p:cNvSpPr>
              <a:spLocks/>
            </p:cNvSpPr>
            <p:nvPr/>
          </p:nvSpPr>
          <p:spPr bwMode="auto">
            <a:xfrm>
              <a:off x="506" y="1727"/>
              <a:ext cx="13" cy="6"/>
            </a:xfrm>
            <a:custGeom>
              <a:avLst/>
              <a:gdLst>
                <a:gd name="T0" fmla="*/ 0 w 30"/>
                <a:gd name="T1" fmla="*/ 0 h 17"/>
                <a:gd name="T2" fmla="*/ 0 w 30"/>
                <a:gd name="T3" fmla="*/ 0 h 17"/>
                <a:gd name="T4" fmla="*/ 1 w 30"/>
                <a:gd name="T5" fmla="*/ 0 h 17"/>
                <a:gd name="T6" fmla="*/ 1 w 30"/>
                <a:gd name="T7" fmla="*/ 0 h 17"/>
                <a:gd name="T8" fmla="*/ 0 w 30"/>
                <a:gd name="T9" fmla="*/ 0 h 17"/>
                <a:gd name="T10" fmla="*/ 0 w 30"/>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17">
                  <a:moveTo>
                    <a:pt x="0" y="16"/>
                  </a:moveTo>
                  <a:lnTo>
                    <a:pt x="15" y="16"/>
                  </a:lnTo>
                  <a:lnTo>
                    <a:pt x="29" y="16"/>
                  </a:lnTo>
                  <a:lnTo>
                    <a:pt x="29" y="0"/>
                  </a:lnTo>
                  <a:lnTo>
                    <a:pt x="0" y="0"/>
                  </a:lnTo>
                  <a:lnTo>
                    <a:pt x="0"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90" name="Freeform 28"/>
            <p:cNvSpPr>
              <a:spLocks/>
            </p:cNvSpPr>
            <p:nvPr/>
          </p:nvSpPr>
          <p:spPr bwMode="auto">
            <a:xfrm>
              <a:off x="532" y="1715"/>
              <a:ext cx="26" cy="24"/>
            </a:xfrm>
            <a:custGeom>
              <a:avLst/>
              <a:gdLst>
                <a:gd name="T0" fmla="*/ 2 w 61"/>
                <a:gd name="T1" fmla="*/ 1 h 63"/>
                <a:gd name="T2" fmla="*/ 2 w 61"/>
                <a:gd name="T3" fmla="*/ 1 h 63"/>
                <a:gd name="T4" fmla="*/ 2 w 61"/>
                <a:gd name="T5" fmla="*/ 0 h 63"/>
                <a:gd name="T6" fmla="*/ 1 w 61"/>
                <a:gd name="T7" fmla="*/ 0 h 63"/>
                <a:gd name="T8" fmla="*/ 1 w 61"/>
                <a:gd name="T9" fmla="*/ 0 h 63"/>
                <a:gd name="T10" fmla="*/ 1 w 61"/>
                <a:gd name="T11" fmla="*/ 0 h 63"/>
                <a:gd name="T12" fmla="*/ 1 w 61"/>
                <a:gd name="T13" fmla="*/ 1 h 63"/>
                <a:gd name="T14" fmla="*/ 0 w 61"/>
                <a:gd name="T15" fmla="*/ 1 h 63"/>
                <a:gd name="T16" fmla="*/ 0 w 61"/>
                <a:gd name="T17" fmla="*/ 1 h 63"/>
                <a:gd name="T18" fmla="*/ 1 w 61"/>
                <a:gd name="T19" fmla="*/ 1 h 63"/>
                <a:gd name="T20" fmla="*/ 2 w 61"/>
                <a:gd name="T21" fmla="*/ 1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63">
                  <a:moveTo>
                    <a:pt x="60" y="62"/>
                  </a:moveTo>
                  <a:lnTo>
                    <a:pt x="60" y="31"/>
                  </a:lnTo>
                  <a:lnTo>
                    <a:pt x="60" y="16"/>
                  </a:lnTo>
                  <a:lnTo>
                    <a:pt x="45" y="16"/>
                  </a:lnTo>
                  <a:lnTo>
                    <a:pt x="30" y="0"/>
                  </a:lnTo>
                  <a:lnTo>
                    <a:pt x="30" y="16"/>
                  </a:lnTo>
                  <a:lnTo>
                    <a:pt x="45" y="31"/>
                  </a:lnTo>
                  <a:lnTo>
                    <a:pt x="0" y="31"/>
                  </a:lnTo>
                  <a:lnTo>
                    <a:pt x="15" y="47"/>
                  </a:lnTo>
                  <a:lnTo>
                    <a:pt x="45" y="47"/>
                  </a:lnTo>
                  <a:lnTo>
                    <a:pt x="60" y="62"/>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91" name="Freeform 29"/>
            <p:cNvSpPr>
              <a:spLocks/>
            </p:cNvSpPr>
            <p:nvPr/>
          </p:nvSpPr>
          <p:spPr bwMode="auto">
            <a:xfrm>
              <a:off x="506" y="1674"/>
              <a:ext cx="8" cy="7"/>
            </a:xfrm>
            <a:custGeom>
              <a:avLst/>
              <a:gdLst>
                <a:gd name="T0" fmla="*/ 0 w 17"/>
                <a:gd name="T1" fmla="*/ 0 h 17"/>
                <a:gd name="T2" fmla="*/ 0 w 17"/>
                <a:gd name="T3" fmla="*/ 0 h 17"/>
                <a:gd name="T4" fmla="*/ 1 w 17"/>
                <a:gd name="T5" fmla="*/ 0 h 17"/>
                <a:gd name="T6" fmla="*/ 1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92" name="Line 30"/>
            <p:cNvSpPr>
              <a:spLocks noChangeShapeType="1"/>
            </p:cNvSpPr>
            <p:nvPr/>
          </p:nvSpPr>
          <p:spPr bwMode="auto">
            <a:xfrm>
              <a:off x="545" y="1704"/>
              <a:ext cx="0"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93" name="Freeform 31"/>
            <p:cNvSpPr>
              <a:spLocks/>
            </p:cNvSpPr>
            <p:nvPr/>
          </p:nvSpPr>
          <p:spPr bwMode="auto">
            <a:xfrm>
              <a:off x="205" y="1146"/>
              <a:ext cx="513" cy="372"/>
            </a:xfrm>
            <a:custGeom>
              <a:avLst/>
              <a:gdLst>
                <a:gd name="T0" fmla="*/ 26 w 1193"/>
                <a:gd name="T1" fmla="*/ 20 h 985"/>
                <a:gd name="T2" fmla="*/ 24 w 1193"/>
                <a:gd name="T3" fmla="*/ 20 h 985"/>
                <a:gd name="T4" fmla="*/ 25 w 1193"/>
                <a:gd name="T5" fmla="*/ 19 h 985"/>
                <a:gd name="T6" fmla="*/ 26 w 1193"/>
                <a:gd name="T7" fmla="*/ 19 h 985"/>
                <a:gd name="T8" fmla="*/ 24 w 1193"/>
                <a:gd name="T9" fmla="*/ 18 h 985"/>
                <a:gd name="T10" fmla="*/ 24 w 1193"/>
                <a:gd name="T11" fmla="*/ 16 h 985"/>
                <a:gd name="T12" fmla="*/ 21 w 1193"/>
                <a:gd name="T13" fmla="*/ 17 h 985"/>
                <a:gd name="T14" fmla="*/ 12 w 1193"/>
                <a:gd name="T15" fmla="*/ 15 h 985"/>
                <a:gd name="T16" fmla="*/ 3 w 1193"/>
                <a:gd name="T17" fmla="*/ 14 h 985"/>
                <a:gd name="T18" fmla="*/ 2 w 1193"/>
                <a:gd name="T19" fmla="*/ 11 h 985"/>
                <a:gd name="T20" fmla="*/ 3 w 1193"/>
                <a:gd name="T21" fmla="*/ 9 h 985"/>
                <a:gd name="T22" fmla="*/ 1 w 1193"/>
                <a:gd name="T23" fmla="*/ 8 h 985"/>
                <a:gd name="T24" fmla="*/ 0 w 1193"/>
                <a:gd name="T25" fmla="*/ 6 h 985"/>
                <a:gd name="T26" fmla="*/ 12 w 1193"/>
                <a:gd name="T27" fmla="*/ 1 h 985"/>
                <a:gd name="T28" fmla="*/ 14 w 1193"/>
                <a:gd name="T29" fmla="*/ 1 h 985"/>
                <a:gd name="T30" fmla="*/ 15 w 1193"/>
                <a:gd name="T31" fmla="*/ 2 h 985"/>
                <a:gd name="T32" fmla="*/ 19 w 1193"/>
                <a:gd name="T33" fmla="*/ 4 h 985"/>
                <a:gd name="T34" fmla="*/ 22 w 1193"/>
                <a:gd name="T35" fmla="*/ 4 h 985"/>
                <a:gd name="T36" fmla="*/ 22 w 1193"/>
                <a:gd name="T37" fmla="*/ 4 h 985"/>
                <a:gd name="T38" fmla="*/ 24 w 1193"/>
                <a:gd name="T39" fmla="*/ 5 h 985"/>
                <a:gd name="T40" fmla="*/ 26 w 1193"/>
                <a:gd name="T41" fmla="*/ 6 h 985"/>
                <a:gd name="T42" fmla="*/ 27 w 1193"/>
                <a:gd name="T43" fmla="*/ 3 h 985"/>
                <a:gd name="T44" fmla="*/ 29 w 1193"/>
                <a:gd name="T45" fmla="*/ 3 h 985"/>
                <a:gd name="T46" fmla="*/ 29 w 1193"/>
                <a:gd name="T47" fmla="*/ 5 h 985"/>
                <a:gd name="T48" fmla="*/ 29 w 1193"/>
                <a:gd name="T49" fmla="*/ 6 h 985"/>
                <a:gd name="T50" fmla="*/ 32 w 1193"/>
                <a:gd name="T51" fmla="*/ 5 h 985"/>
                <a:gd name="T52" fmla="*/ 31 w 1193"/>
                <a:gd name="T53" fmla="*/ 6 h 985"/>
                <a:gd name="T54" fmla="*/ 28 w 1193"/>
                <a:gd name="T55" fmla="*/ 7 h 985"/>
                <a:gd name="T56" fmla="*/ 26 w 1193"/>
                <a:gd name="T57" fmla="*/ 8 h 985"/>
                <a:gd name="T58" fmla="*/ 23 w 1193"/>
                <a:gd name="T59" fmla="*/ 9 h 985"/>
                <a:gd name="T60" fmla="*/ 23 w 1193"/>
                <a:gd name="T61" fmla="*/ 12 h 985"/>
                <a:gd name="T62" fmla="*/ 26 w 1193"/>
                <a:gd name="T63" fmla="*/ 13 h 985"/>
                <a:gd name="T64" fmla="*/ 27 w 1193"/>
                <a:gd name="T65" fmla="*/ 14 h 985"/>
                <a:gd name="T66" fmla="*/ 28 w 1193"/>
                <a:gd name="T67" fmla="*/ 15 h 985"/>
                <a:gd name="T68" fmla="*/ 29 w 1193"/>
                <a:gd name="T69" fmla="*/ 14 h 985"/>
                <a:gd name="T70" fmla="*/ 31 w 1193"/>
                <a:gd name="T71" fmla="*/ 12 h 985"/>
                <a:gd name="T72" fmla="*/ 31 w 1193"/>
                <a:gd name="T73" fmla="*/ 11 h 985"/>
                <a:gd name="T74" fmla="*/ 34 w 1193"/>
                <a:gd name="T75" fmla="*/ 10 h 985"/>
                <a:gd name="T76" fmla="*/ 34 w 1193"/>
                <a:gd name="T77" fmla="*/ 12 h 985"/>
                <a:gd name="T78" fmla="*/ 38 w 1193"/>
                <a:gd name="T79" fmla="*/ 13 h 985"/>
                <a:gd name="T80" fmla="*/ 40 w 1193"/>
                <a:gd name="T81" fmla="*/ 15 h 985"/>
                <a:gd name="T82" fmla="*/ 40 w 1193"/>
                <a:gd name="T83" fmla="*/ 16 h 985"/>
                <a:gd name="T84" fmla="*/ 38 w 1193"/>
                <a:gd name="T85" fmla="*/ 17 h 985"/>
                <a:gd name="T86" fmla="*/ 37 w 1193"/>
                <a:gd name="T87" fmla="*/ 17 h 985"/>
                <a:gd name="T88" fmla="*/ 34 w 1193"/>
                <a:gd name="T89" fmla="*/ 17 h 985"/>
                <a:gd name="T90" fmla="*/ 31 w 1193"/>
                <a:gd name="T91" fmla="*/ 18 h 985"/>
                <a:gd name="T92" fmla="*/ 34 w 1193"/>
                <a:gd name="T93" fmla="*/ 17 h 985"/>
                <a:gd name="T94" fmla="*/ 34 w 1193"/>
                <a:gd name="T95" fmla="*/ 17 h 985"/>
                <a:gd name="T96" fmla="*/ 34 w 1193"/>
                <a:gd name="T97" fmla="*/ 18 h 985"/>
                <a:gd name="T98" fmla="*/ 34 w 1193"/>
                <a:gd name="T99" fmla="*/ 19 h 985"/>
                <a:gd name="T100" fmla="*/ 34 w 1193"/>
                <a:gd name="T101" fmla="*/ 19 h 985"/>
                <a:gd name="T102" fmla="*/ 34 w 1193"/>
                <a:gd name="T103" fmla="*/ 19 h 985"/>
                <a:gd name="T104" fmla="*/ 33 w 1193"/>
                <a:gd name="T105" fmla="*/ 19 h 985"/>
                <a:gd name="T106" fmla="*/ 32 w 1193"/>
                <a:gd name="T107" fmla="*/ 18 h 985"/>
                <a:gd name="T108" fmla="*/ 30 w 1193"/>
                <a:gd name="T109" fmla="*/ 19 h 985"/>
                <a:gd name="T110" fmla="*/ 28 w 1193"/>
                <a:gd name="T111" fmla="*/ 19 h 985"/>
                <a:gd name="T112" fmla="*/ 26 w 1193"/>
                <a:gd name="T113" fmla="*/ 19 h 9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93" h="985">
                  <a:moveTo>
                    <a:pt x="765" y="939"/>
                  </a:moveTo>
                  <a:lnTo>
                    <a:pt x="765" y="954"/>
                  </a:lnTo>
                  <a:lnTo>
                    <a:pt x="765" y="969"/>
                  </a:lnTo>
                  <a:lnTo>
                    <a:pt x="751" y="969"/>
                  </a:lnTo>
                  <a:lnTo>
                    <a:pt x="736" y="969"/>
                  </a:lnTo>
                  <a:lnTo>
                    <a:pt x="692" y="984"/>
                  </a:lnTo>
                  <a:lnTo>
                    <a:pt x="706" y="954"/>
                  </a:lnTo>
                  <a:lnTo>
                    <a:pt x="721" y="954"/>
                  </a:lnTo>
                  <a:lnTo>
                    <a:pt x="736" y="939"/>
                  </a:lnTo>
                  <a:lnTo>
                    <a:pt x="736" y="908"/>
                  </a:lnTo>
                  <a:lnTo>
                    <a:pt x="736" y="923"/>
                  </a:lnTo>
                  <a:lnTo>
                    <a:pt x="765" y="923"/>
                  </a:lnTo>
                  <a:lnTo>
                    <a:pt x="751" y="893"/>
                  </a:lnTo>
                  <a:lnTo>
                    <a:pt x="736" y="878"/>
                  </a:lnTo>
                  <a:lnTo>
                    <a:pt x="706" y="878"/>
                  </a:lnTo>
                  <a:lnTo>
                    <a:pt x="706" y="833"/>
                  </a:lnTo>
                  <a:lnTo>
                    <a:pt x="692" y="833"/>
                  </a:lnTo>
                  <a:lnTo>
                    <a:pt x="692" y="802"/>
                  </a:lnTo>
                  <a:lnTo>
                    <a:pt x="648" y="802"/>
                  </a:lnTo>
                  <a:lnTo>
                    <a:pt x="633" y="802"/>
                  </a:lnTo>
                  <a:lnTo>
                    <a:pt x="618" y="817"/>
                  </a:lnTo>
                  <a:lnTo>
                    <a:pt x="530" y="787"/>
                  </a:lnTo>
                  <a:lnTo>
                    <a:pt x="500" y="787"/>
                  </a:lnTo>
                  <a:lnTo>
                    <a:pt x="368" y="757"/>
                  </a:lnTo>
                  <a:lnTo>
                    <a:pt x="221" y="742"/>
                  </a:lnTo>
                  <a:lnTo>
                    <a:pt x="118" y="712"/>
                  </a:lnTo>
                  <a:lnTo>
                    <a:pt x="103" y="696"/>
                  </a:lnTo>
                  <a:lnTo>
                    <a:pt x="59" y="651"/>
                  </a:lnTo>
                  <a:lnTo>
                    <a:pt x="74" y="606"/>
                  </a:lnTo>
                  <a:lnTo>
                    <a:pt x="59" y="545"/>
                  </a:lnTo>
                  <a:lnTo>
                    <a:pt x="88" y="500"/>
                  </a:lnTo>
                  <a:lnTo>
                    <a:pt x="88" y="484"/>
                  </a:lnTo>
                  <a:lnTo>
                    <a:pt x="74" y="454"/>
                  </a:lnTo>
                  <a:lnTo>
                    <a:pt x="74" y="394"/>
                  </a:lnTo>
                  <a:lnTo>
                    <a:pt x="59" y="363"/>
                  </a:lnTo>
                  <a:lnTo>
                    <a:pt x="29" y="363"/>
                  </a:lnTo>
                  <a:lnTo>
                    <a:pt x="15" y="318"/>
                  </a:lnTo>
                  <a:lnTo>
                    <a:pt x="0" y="318"/>
                  </a:lnTo>
                  <a:lnTo>
                    <a:pt x="0" y="303"/>
                  </a:lnTo>
                  <a:lnTo>
                    <a:pt x="206" y="0"/>
                  </a:lnTo>
                  <a:lnTo>
                    <a:pt x="280" y="45"/>
                  </a:lnTo>
                  <a:lnTo>
                    <a:pt x="338" y="45"/>
                  </a:lnTo>
                  <a:lnTo>
                    <a:pt x="353" y="45"/>
                  </a:lnTo>
                  <a:lnTo>
                    <a:pt x="368" y="61"/>
                  </a:lnTo>
                  <a:lnTo>
                    <a:pt x="397" y="45"/>
                  </a:lnTo>
                  <a:lnTo>
                    <a:pt x="412" y="76"/>
                  </a:lnTo>
                  <a:lnTo>
                    <a:pt x="427" y="91"/>
                  </a:lnTo>
                  <a:lnTo>
                    <a:pt x="456" y="91"/>
                  </a:lnTo>
                  <a:lnTo>
                    <a:pt x="530" y="167"/>
                  </a:lnTo>
                  <a:lnTo>
                    <a:pt x="515" y="167"/>
                  </a:lnTo>
                  <a:lnTo>
                    <a:pt x="559" y="197"/>
                  </a:lnTo>
                  <a:lnTo>
                    <a:pt x="574" y="242"/>
                  </a:lnTo>
                  <a:lnTo>
                    <a:pt x="589" y="212"/>
                  </a:lnTo>
                  <a:lnTo>
                    <a:pt x="633" y="197"/>
                  </a:lnTo>
                  <a:lnTo>
                    <a:pt x="603" y="182"/>
                  </a:lnTo>
                  <a:lnTo>
                    <a:pt x="648" y="182"/>
                  </a:lnTo>
                  <a:lnTo>
                    <a:pt x="648" y="197"/>
                  </a:lnTo>
                  <a:lnTo>
                    <a:pt x="692" y="242"/>
                  </a:lnTo>
                  <a:lnTo>
                    <a:pt x="692" y="227"/>
                  </a:lnTo>
                  <a:lnTo>
                    <a:pt x="706" y="242"/>
                  </a:lnTo>
                  <a:lnTo>
                    <a:pt x="736" y="227"/>
                  </a:lnTo>
                  <a:lnTo>
                    <a:pt x="736" y="288"/>
                  </a:lnTo>
                  <a:lnTo>
                    <a:pt x="751" y="288"/>
                  </a:lnTo>
                  <a:lnTo>
                    <a:pt x="751" y="257"/>
                  </a:lnTo>
                  <a:lnTo>
                    <a:pt x="795" y="242"/>
                  </a:lnTo>
                  <a:lnTo>
                    <a:pt x="795" y="167"/>
                  </a:lnTo>
                  <a:lnTo>
                    <a:pt x="839" y="121"/>
                  </a:lnTo>
                  <a:lnTo>
                    <a:pt x="854" y="151"/>
                  </a:lnTo>
                  <a:lnTo>
                    <a:pt x="854" y="167"/>
                  </a:lnTo>
                  <a:lnTo>
                    <a:pt x="854" y="197"/>
                  </a:lnTo>
                  <a:lnTo>
                    <a:pt x="839" y="197"/>
                  </a:lnTo>
                  <a:lnTo>
                    <a:pt x="854" y="227"/>
                  </a:lnTo>
                  <a:lnTo>
                    <a:pt x="868" y="227"/>
                  </a:lnTo>
                  <a:lnTo>
                    <a:pt x="868" y="242"/>
                  </a:lnTo>
                  <a:lnTo>
                    <a:pt x="854" y="272"/>
                  </a:lnTo>
                  <a:lnTo>
                    <a:pt x="868" y="288"/>
                  </a:lnTo>
                  <a:lnTo>
                    <a:pt x="912" y="257"/>
                  </a:lnTo>
                  <a:lnTo>
                    <a:pt x="927" y="227"/>
                  </a:lnTo>
                  <a:lnTo>
                    <a:pt x="957" y="257"/>
                  </a:lnTo>
                  <a:lnTo>
                    <a:pt x="927" y="318"/>
                  </a:lnTo>
                  <a:lnTo>
                    <a:pt x="898" y="318"/>
                  </a:lnTo>
                  <a:lnTo>
                    <a:pt x="854" y="318"/>
                  </a:lnTo>
                  <a:lnTo>
                    <a:pt x="868" y="333"/>
                  </a:lnTo>
                  <a:lnTo>
                    <a:pt x="824" y="348"/>
                  </a:lnTo>
                  <a:lnTo>
                    <a:pt x="809" y="378"/>
                  </a:lnTo>
                  <a:lnTo>
                    <a:pt x="765" y="378"/>
                  </a:lnTo>
                  <a:lnTo>
                    <a:pt x="751" y="409"/>
                  </a:lnTo>
                  <a:lnTo>
                    <a:pt x="736" y="409"/>
                  </a:lnTo>
                  <a:lnTo>
                    <a:pt x="706" y="424"/>
                  </a:lnTo>
                  <a:lnTo>
                    <a:pt x="662" y="469"/>
                  </a:lnTo>
                  <a:lnTo>
                    <a:pt x="648" y="515"/>
                  </a:lnTo>
                  <a:lnTo>
                    <a:pt x="662" y="530"/>
                  </a:lnTo>
                  <a:lnTo>
                    <a:pt x="662" y="575"/>
                  </a:lnTo>
                  <a:lnTo>
                    <a:pt x="692" y="575"/>
                  </a:lnTo>
                  <a:lnTo>
                    <a:pt x="751" y="636"/>
                  </a:lnTo>
                  <a:lnTo>
                    <a:pt x="765" y="636"/>
                  </a:lnTo>
                  <a:lnTo>
                    <a:pt x="795" y="666"/>
                  </a:lnTo>
                  <a:lnTo>
                    <a:pt x="780" y="681"/>
                  </a:lnTo>
                  <a:lnTo>
                    <a:pt x="795" y="696"/>
                  </a:lnTo>
                  <a:lnTo>
                    <a:pt x="765" y="712"/>
                  </a:lnTo>
                  <a:lnTo>
                    <a:pt x="795" y="757"/>
                  </a:lnTo>
                  <a:lnTo>
                    <a:pt x="809" y="757"/>
                  </a:lnTo>
                  <a:lnTo>
                    <a:pt x="824" y="757"/>
                  </a:lnTo>
                  <a:lnTo>
                    <a:pt x="839" y="727"/>
                  </a:lnTo>
                  <a:lnTo>
                    <a:pt x="854" y="696"/>
                  </a:lnTo>
                  <a:lnTo>
                    <a:pt x="839" y="681"/>
                  </a:lnTo>
                  <a:lnTo>
                    <a:pt x="883" y="651"/>
                  </a:lnTo>
                  <a:lnTo>
                    <a:pt x="898" y="590"/>
                  </a:lnTo>
                  <a:lnTo>
                    <a:pt x="868" y="575"/>
                  </a:lnTo>
                  <a:lnTo>
                    <a:pt x="883" y="560"/>
                  </a:lnTo>
                  <a:lnTo>
                    <a:pt x="898" y="560"/>
                  </a:lnTo>
                  <a:lnTo>
                    <a:pt x="927" y="454"/>
                  </a:lnTo>
                  <a:lnTo>
                    <a:pt x="957" y="454"/>
                  </a:lnTo>
                  <a:lnTo>
                    <a:pt x="1001" y="484"/>
                  </a:lnTo>
                  <a:lnTo>
                    <a:pt x="1015" y="530"/>
                  </a:lnTo>
                  <a:lnTo>
                    <a:pt x="1030" y="530"/>
                  </a:lnTo>
                  <a:lnTo>
                    <a:pt x="1015" y="590"/>
                  </a:lnTo>
                  <a:lnTo>
                    <a:pt x="1060" y="606"/>
                  </a:lnTo>
                  <a:lnTo>
                    <a:pt x="1104" y="575"/>
                  </a:lnTo>
                  <a:lnTo>
                    <a:pt x="1118" y="651"/>
                  </a:lnTo>
                  <a:lnTo>
                    <a:pt x="1118" y="666"/>
                  </a:lnTo>
                  <a:lnTo>
                    <a:pt x="1118" y="681"/>
                  </a:lnTo>
                  <a:lnTo>
                    <a:pt x="1163" y="712"/>
                  </a:lnTo>
                  <a:lnTo>
                    <a:pt x="1163" y="727"/>
                  </a:lnTo>
                  <a:lnTo>
                    <a:pt x="1192" y="742"/>
                  </a:lnTo>
                  <a:lnTo>
                    <a:pt x="1177" y="787"/>
                  </a:lnTo>
                  <a:lnTo>
                    <a:pt x="1163" y="802"/>
                  </a:lnTo>
                  <a:lnTo>
                    <a:pt x="1133" y="802"/>
                  </a:lnTo>
                  <a:lnTo>
                    <a:pt x="1118" y="833"/>
                  </a:lnTo>
                  <a:lnTo>
                    <a:pt x="1089" y="833"/>
                  </a:lnTo>
                  <a:lnTo>
                    <a:pt x="1074" y="833"/>
                  </a:lnTo>
                  <a:lnTo>
                    <a:pt x="1089" y="833"/>
                  </a:lnTo>
                  <a:lnTo>
                    <a:pt x="1074" y="833"/>
                  </a:lnTo>
                  <a:lnTo>
                    <a:pt x="1030" y="817"/>
                  </a:lnTo>
                  <a:lnTo>
                    <a:pt x="986" y="833"/>
                  </a:lnTo>
                  <a:lnTo>
                    <a:pt x="971" y="833"/>
                  </a:lnTo>
                  <a:lnTo>
                    <a:pt x="927" y="878"/>
                  </a:lnTo>
                  <a:lnTo>
                    <a:pt x="898" y="893"/>
                  </a:lnTo>
                  <a:lnTo>
                    <a:pt x="927" y="878"/>
                  </a:lnTo>
                  <a:lnTo>
                    <a:pt x="971" y="848"/>
                  </a:lnTo>
                  <a:lnTo>
                    <a:pt x="986" y="848"/>
                  </a:lnTo>
                  <a:lnTo>
                    <a:pt x="1015" y="833"/>
                  </a:lnTo>
                  <a:lnTo>
                    <a:pt x="1030" y="848"/>
                  </a:lnTo>
                  <a:lnTo>
                    <a:pt x="1015" y="863"/>
                  </a:lnTo>
                  <a:lnTo>
                    <a:pt x="1001" y="863"/>
                  </a:lnTo>
                  <a:lnTo>
                    <a:pt x="1001" y="878"/>
                  </a:lnTo>
                  <a:lnTo>
                    <a:pt x="1015" y="878"/>
                  </a:lnTo>
                  <a:lnTo>
                    <a:pt x="1001" y="893"/>
                  </a:lnTo>
                  <a:lnTo>
                    <a:pt x="1015" y="908"/>
                  </a:lnTo>
                  <a:lnTo>
                    <a:pt x="1015" y="923"/>
                  </a:lnTo>
                  <a:lnTo>
                    <a:pt x="1060" y="923"/>
                  </a:lnTo>
                  <a:lnTo>
                    <a:pt x="1060" y="939"/>
                  </a:lnTo>
                  <a:lnTo>
                    <a:pt x="1015" y="954"/>
                  </a:lnTo>
                  <a:lnTo>
                    <a:pt x="986" y="984"/>
                  </a:lnTo>
                  <a:lnTo>
                    <a:pt x="986" y="969"/>
                  </a:lnTo>
                  <a:lnTo>
                    <a:pt x="1015" y="939"/>
                  </a:lnTo>
                  <a:lnTo>
                    <a:pt x="1001" y="923"/>
                  </a:lnTo>
                  <a:lnTo>
                    <a:pt x="971" y="939"/>
                  </a:lnTo>
                  <a:lnTo>
                    <a:pt x="957" y="908"/>
                  </a:lnTo>
                  <a:lnTo>
                    <a:pt x="957" y="893"/>
                  </a:lnTo>
                  <a:lnTo>
                    <a:pt x="942" y="878"/>
                  </a:lnTo>
                  <a:lnTo>
                    <a:pt x="942" y="893"/>
                  </a:lnTo>
                  <a:lnTo>
                    <a:pt x="927" y="908"/>
                  </a:lnTo>
                  <a:lnTo>
                    <a:pt x="898" y="939"/>
                  </a:lnTo>
                  <a:lnTo>
                    <a:pt x="883" y="923"/>
                  </a:lnTo>
                  <a:lnTo>
                    <a:pt x="868" y="939"/>
                  </a:lnTo>
                  <a:lnTo>
                    <a:pt x="854" y="923"/>
                  </a:lnTo>
                  <a:lnTo>
                    <a:pt x="824" y="939"/>
                  </a:lnTo>
                  <a:lnTo>
                    <a:pt x="809" y="939"/>
                  </a:lnTo>
                  <a:lnTo>
                    <a:pt x="780" y="939"/>
                  </a:lnTo>
                  <a:lnTo>
                    <a:pt x="765" y="939"/>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94" name="Freeform 32"/>
            <p:cNvSpPr>
              <a:spLocks/>
            </p:cNvSpPr>
            <p:nvPr/>
          </p:nvSpPr>
          <p:spPr bwMode="auto">
            <a:xfrm>
              <a:off x="205" y="1146"/>
              <a:ext cx="519" cy="378"/>
            </a:xfrm>
            <a:custGeom>
              <a:avLst/>
              <a:gdLst>
                <a:gd name="T0" fmla="*/ 26 w 1208"/>
                <a:gd name="T1" fmla="*/ 20 h 1000"/>
                <a:gd name="T2" fmla="*/ 24 w 1208"/>
                <a:gd name="T3" fmla="*/ 20 h 1000"/>
                <a:gd name="T4" fmla="*/ 25 w 1208"/>
                <a:gd name="T5" fmla="*/ 19 h 1000"/>
                <a:gd name="T6" fmla="*/ 26 w 1208"/>
                <a:gd name="T7" fmla="*/ 19 h 1000"/>
                <a:gd name="T8" fmla="*/ 24 w 1208"/>
                <a:gd name="T9" fmla="*/ 18 h 1000"/>
                <a:gd name="T10" fmla="*/ 24 w 1208"/>
                <a:gd name="T11" fmla="*/ 17 h 1000"/>
                <a:gd name="T12" fmla="*/ 21 w 1208"/>
                <a:gd name="T13" fmla="*/ 17 h 1000"/>
                <a:gd name="T14" fmla="*/ 13 w 1208"/>
                <a:gd name="T15" fmla="*/ 16 h 1000"/>
                <a:gd name="T16" fmla="*/ 3 w 1208"/>
                <a:gd name="T17" fmla="*/ 14 h 1000"/>
                <a:gd name="T18" fmla="*/ 2 w 1208"/>
                <a:gd name="T19" fmla="*/ 11 h 1000"/>
                <a:gd name="T20" fmla="*/ 3 w 1208"/>
                <a:gd name="T21" fmla="*/ 9 h 1000"/>
                <a:gd name="T22" fmla="*/ 1 w 1208"/>
                <a:gd name="T23" fmla="*/ 8 h 1000"/>
                <a:gd name="T24" fmla="*/ 0 w 1208"/>
                <a:gd name="T25" fmla="*/ 6 h 1000"/>
                <a:gd name="T26" fmla="*/ 12 w 1208"/>
                <a:gd name="T27" fmla="*/ 1 h 1000"/>
                <a:gd name="T28" fmla="*/ 14 w 1208"/>
                <a:gd name="T29" fmla="*/ 1 h 1000"/>
                <a:gd name="T30" fmla="*/ 16 w 1208"/>
                <a:gd name="T31" fmla="*/ 2 h 1000"/>
                <a:gd name="T32" fmla="*/ 19 w 1208"/>
                <a:gd name="T33" fmla="*/ 4 h 1000"/>
                <a:gd name="T34" fmla="*/ 22 w 1208"/>
                <a:gd name="T35" fmla="*/ 4 h 1000"/>
                <a:gd name="T36" fmla="*/ 22 w 1208"/>
                <a:gd name="T37" fmla="*/ 4 h 1000"/>
                <a:gd name="T38" fmla="*/ 24 w 1208"/>
                <a:gd name="T39" fmla="*/ 5 h 1000"/>
                <a:gd name="T40" fmla="*/ 26 w 1208"/>
                <a:gd name="T41" fmla="*/ 6 h 1000"/>
                <a:gd name="T42" fmla="*/ 27 w 1208"/>
                <a:gd name="T43" fmla="*/ 3 h 1000"/>
                <a:gd name="T44" fmla="*/ 29 w 1208"/>
                <a:gd name="T45" fmla="*/ 3 h 1000"/>
                <a:gd name="T46" fmla="*/ 29 w 1208"/>
                <a:gd name="T47" fmla="*/ 5 h 1000"/>
                <a:gd name="T48" fmla="*/ 29 w 1208"/>
                <a:gd name="T49" fmla="*/ 6 h 1000"/>
                <a:gd name="T50" fmla="*/ 32 w 1208"/>
                <a:gd name="T51" fmla="*/ 5 h 1000"/>
                <a:gd name="T52" fmla="*/ 31 w 1208"/>
                <a:gd name="T53" fmla="*/ 6 h 1000"/>
                <a:gd name="T54" fmla="*/ 28 w 1208"/>
                <a:gd name="T55" fmla="*/ 7 h 1000"/>
                <a:gd name="T56" fmla="*/ 26 w 1208"/>
                <a:gd name="T57" fmla="*/ 8 h 1000"/>
                <a:gd name="T58" fmla="*/ 23 w 1208"/>
                <a:gd name="T59" fmla="*/ 10 h 1000"/>
                <a:gd name="T60" fmla="*/ 23 w 1208"/>
                <a:gd name="T61" fmla="*/ 12 h 1000"/>
                <a:gd name="T62" fmla="*/ 26 w 1208"/>
                <a:gd name="T63" fmla="*/ 13 h 1000"/>
                <a:gd name="T64" fmla="*/ 27 w 1208"/>
                <a:gd name="T65" fmla="*/ 14 h 1000"/>
                <a:gd name="T66" fmla="*/ 28 w 1208"/>
                <a:gd name="T67" fmla="*/ 16 h 1000"/>
                <a:gd name="T68" fmla="*/ 29 w 1208"/>
                <a:gd name="T69" fmla="*/ 14 h 1000"/>
                <a:gd name="T70" fmla="*/ 31 w 1208"/>
                <a:gd name="T71" fmla="*/ 12 h 1000"/>
                <a:gd name="T72" fmla="*/ 31 w 1208"/>
                <a:gd name="T73" fmla="*/ 12 h 1000"/>
                <a:gd name="T74" fmla="*/ 34 w 1208"/>
                <a:gd name="T75" fmla="*/ 10 h 1000"/>
                <a:gd name="T76" fmla="*/ 35 w 1208"/>
                <a:gd name="T77" fmla="*/ 12 h 1000"/>
                <a:gd name="T78" fmla="*/ 39 w 1208"/>
                <a:gd name="T79" fmla="*/ 14 h 1000"/>
                <a:gd name="T80" fmla="*/ 40 w 1208"/>
                <a:gd name="T81" fmla="*/ 15 h 1000"/>
                <a:gd name="T82" fmla="*/ 41 w 1208"/>
                <a:gd name="T83" fmla="*/ 16 h 1000"/>
                <a:gd name="T84" fmla="*/ 39 w 1208"/>
                <a:gd name="T85" fmla="*/ 17 h 1000"/>
                <a:gd name="T86" fmla="*/ 34 w 1208"/>
                <a:gd name="T87" fmla="*/ 17 h 1000"/>
                <a:gd name="T88" fmla="*/ 31 w 1208"/>
                <a:gd name="T89" fmla="*/ 19 h 1000"/>
                <a:gd name="T90" fmla="*/ 34 w 1208"/>
                <a:gd name="T91" fmla="*/ 17 h 1000"/>
                <a:gd name="T92" fmla="*/ 35 w 1208"/>
                <a:gd name="T93" fmla="*/ 18 h 1000"/>
                <a:gd name="T94" fmla="*/ 35 w 1208"/>
                <a:gd name="T95" fmla="*/ 18 h 1000"/>
                <a:gd name="T96" fmla="*/ 35 w 1208"/>
                <a:gd name="T97" fmla="*/ 19 h 1000"/>
                <a:gd name="T98" fmla="*/ 35 w 1208"/>
                <a:gd name="T99" fmla="*/ 20 h 1000"/>
                <a:gd name="T100" fmla="*/ 35 w 1208"/>
                <a:gd name="T101" fmla="*/ 19 h 1000"/>
                <a:gd name="T102" fmla="*/ 33 w 1208"/>
                <a:gd name="T103" fmla="*/ 19 h 1000"/>
                <a:gd name="T104" fmla="*/ 33 w 1208"/>
                <a:gd name="T105" fmla="*/ 19 h 1000"/>
                <a:gd name="T106" fmla="*/ 31 w 1208"/>
                <a:gd name="T107" fmla="*/ 19 h 1000"/>
                <a:gd name="T108" fmla="*/ 28 w 1208"/>
                <a:gd name="T109" fmla="*/ 19 h 1000"/>
                <a:gd name="T110" fmla="*/ 26 w 1208"/>
                <a:gd name="T111" fmla="*/ 19 h 1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08" h="1000">
                  <a:moveTo>
                    <a:pt x="775" y="953"/>
                  </a:moveTo>
                  <a:lnTo>
                    <a:pt x="775" y="968"/>
                  </a:lnTo>
                  <a:lnTo>
                    <a:pt x="775" y="984"/>
                  </a:lnTo>
                  <a:lnTo>
                    <a:pt x="760" y="984"/>
                  </a:lnTo>
                  <a:lnTo>
                    <a:pt x="745" y="984"/>
                  </a:lnTo>
                  <a:lnTo>
                    <a:pt x="700" y="999"/>
                  </a:lnTo>
                  <a:lnTo>
                    <a:pt x="715" y="968"/>
                  </a:lnTo>
                  <a:lnTo>
                    <a:pt x="730" y="968"/>
                  </a:lnTo>
                  <a:lnTo>
                    <a:pt x="745" y="953"/>
                  </a:lnTo>
                  <a:lnTo>
                    <a:pt x="745" y="922"/>
                  </a:lnTo>
                  <a:lnTo>
                    <a:pt x="745" y="938"/>
                  </a:lnTo>
                  <a:lnTo>
                    <a:pt x="775" y="938"/>
                  </a:lnTo>
                  <a:lnTo>
                    <a:pt x="760" y="907"/>
                  </a:lnTo>
                  <a:lnTo>
                    <a:pt x="745" y="891"/>
                  </a:lnTo>
                  <a:lnTo>
                    <a:pt x="715" y="891"/>
                  </a:lnTo>
                  <a:lnTo>
                    <a:pt x="715" y="845"/>
                  </a:lnTo>
                  <a:lnTo>
                    <a:pt x="700" y="845"/>
                  </a:lnTo>
                  <a:lnTo>
                    <a:pt x="700" y="815"/>
                  </a:lnTo>
                  <a:lnTo>
                    <a:pt x="656" y="815"/>
                  </a:lnTo>
                  <a:lnTo>
                    <a:pt x="641" y="815"/>
                  </a:lnTo>
                  <a:lnTo>
                    <a:pt x="626" y="830"/>
                  </a:lnTo>
                  <a:lnTo>
                    <a:pt x="536" y="799"/>
                  </a:lnTo>
                  <a:lnTo>
                    <a:pt x="507" y="799"/>
                  </a:lnTo>
                  <a:lnTo>
                    <a:pt x="373" y="768"/>
                  </a:lnTo>
                  <a:lnTo>
                    <a:pt x="224" y="753"/>
                  </a:lnTo>
                  <a:lnTo>
                    <a:pt x="119" y="722"/>
                  </a:lnTo>
                  <a:lnTo>
                    <a:pt x="104" y="707"/>
                  </a:lnTo>
                  <a:lnTo>
                    <a:pt x="60" y="661"/>
                  </a:lnTo>
                  <a:lnTo>
                    <a:pt x="75" y="615"/>
                  </a:lnTo>
                  <a:lnTo>
                    <a:pt x="60" y="553"/>
                  </a:lnTo>
                  <a:lnTo>
                    <a:pt x="89" y="507"/>
                  </a:lnTo>
                  <a:lnTo>
                    <a:pt x="89" y="492"/>
                  </a:lnTo>
                  <a:lnTo>
                    <a:pt x="75" y="461"/>
                  </a:lnTo>
                  <a:lnTo>
                    <a:pt x="75" y="400"/>
                  </a:lnTo>
                  <a:lnTo>
                    <a:pt x="60" y="369"/>
                  </a:lnTo>
                  <a:lnTo>
                    <a:pt x="30" y="369"/>
                  </a:lnTo>
                  <a:lnTo>
                    <a:pt x="15" y="323"/>
                  </a:lnTo>
                  <a:lnTo>
                    <a:pt x="0" y="323"/>
                  </a:lnTo>
                  <a:lnTo>
                    <a:pt x="0" y="307"/>
                  </a:lnTo>
                  <a:lnTo>
                    <a:pt x="209" y="0"/>
                  </a:lnTo>
                  <a:lnTo>
                    <a:pt x="283" y="46"/>
                  </a:lnTo>
                  <a:lnTo>
                    <a:pt x="343" y="46"/>
                  </a:lnTo>
                  <a:lnTo>
                    <a:pt x="358" y="46"/>
                  </a:lnTo>
                  <a:lnTo>
                    <a:pt x="373" y="61"/>
                  </a:lnTo>
                  <a:lnTo>
                    <a:pt x="402" y="46"/>
                  </a:lnTo>
                  <a:lnTo>
                    <a:pt x="417" y="77"/>
                  </a:lnTo>
                  <a:lnTo>
                    <a:pt x="432" y="92"/>
                  </a:lnTo>
                  <a:lnTo>
                    <a:pt x="462" y="92"/>
                  </a:lnTo>
                  <a:lnTo>
                    <a:pt x="536" y="169"/>
                  </a:lnTo>
                  <a:lnTo>
                    <a:pt x="522" y="169"/>
                  </a:lnTo>
                  <a:lnTo>
                    <a:pt x="566" y="200"/>
                  </a:lnTo>
                  <a:lnTo>
                    <a:pt x="581" y="246"/>
                  </a:lnTo>
                  <a:lnTo>
                    <a:pt x="596" y="215"/>
                  </a:lnTo>
                  <a:lnTo>
                    <a:pt x="641" y="200"/>
                  </a:lnTo>
                  <a:lnTo>
                    <a:pt x="611" y="184"/>
                  </a:lnTo>
                  <a:lnTo>
                    <a:pt x="656" y="184"/>
                  </a:lnTo>
                  <a:lnTo>
                    <a:pt x="656" y="200"/>
                  </a:lnTo>
                  <a:lnTo>
                    <a:pt x="700" y="246"/>
                  </a:lnTo>
                  <a:lnTo>
                    <a:pt x="700" y="231"/>
                  </a:lnTo>
                  <a:lnTo>
                    <a:pt x="715" y="246"/>
                  </a:lnTo>
                  <a:lnTo>
                    <a:pt x="745" y="231"/>
                  </a:lnTo>
                  <a:lnTo>
                    <a:pt x="745" y="292"/>
                  </a:lnTo>
                  <a:lnTo>
                    <a:pt x="760" y="292"/>
                  </a:lnTo>
                  <a:lnTo>
                    <a:pt x="760" y="261"/>
                  </a:lnTo>
                  <a:lnTo>
                    <a:pt x="805" y="246"/>
                  </a:lnTo>
                  <a:lnTo>
                    <a:pt x="805" y="169"/>
                  </a:lnTo>
                  <a:lnTo>
                    <a:pt x="849" y="123"/>
                  </a:lnTo>
                  <a:lnTo>
                    <a:pt x="864" y="154"/>
                  </a:lnTo>
                  <a:lnTo>
                    <a:pt x="864" y="169"/>
                  </a:lnTo>
                  <a:lnTo>
                    <a:pt x="864" y="200"/>
                  </a:lnTo>
                  <a:lnTo>
                    <a:pt x="849" y="200"/>
                  </a:lnTo>
                  <a:lnTo>
                    <a:pt x="864" y="231"/>
                  </a:lnTo>
                  <a:lnTo>
                    <a:pt x="879" y="231"/>
                  </a:lnTo>
                  <a:lnTo>
                    <a:pt x="879" y="246"/>
                  </a:lnTo>
                  <a:lnTo>
                    <a:pt x="864" y="277"/>
                  </a:lnTo>
                  <a:lnTo>
                    <a:pt x="879" y="292"/>
                  </a:lnTo>
                  <a:lnTo>
                    <a:pt x="924" y="261"/>
                  </a:lnTo>
                  <a:lnTo>
                    <a:pt x="939" y="231"/>
                  </a:lnTo>
                  <a:lnTo>
                    <a:pt x="969" y="261"/>
                  </a:lnTo>
                  <a:lnTo>
                    <a:pt x="939" y="323"/>
                  </a:lnTo>
                  <a:lnTo>
                    <a:pt x="909" y="323"/>
                  </a:lnTo>
                  <a:lnTo>
                    <a:pt x="864" y="323"/>
                  </a:lnTo>
                  <a:lnTo>
                    <a:pt x="879" y="338"/>
                  </a:lnTo>
                  <a:lnTo>
                    <a:pt x="834" y="353"/>
                  </a:lnTo>
                  <a:lnTo>
                    <a:pt x="820" y="384"/>
                  </a:lnTo>
                  <a:lnTo>
                    <a:pt x="775" y="384"/>
                  </a:lnTo>
                  <a:lnTo>
                    <a:pt x="760" y="415"/>
                  </a:lnTo>
                  <a:lnTo>
                    <a:pt x="745" y="415"/>
                  </a:lnTo>
                  <a:lnTo>
                    <a:pt x="715" y="430"/>
                  </a:lnTo>
                  <a:lnTo>
                    <a:pt x="671" y="476"/>
                  </a:lnTo>
                  <a:lnTo>
                    <a:pt x="656" y="523"/>
                  </a:lnTo>
                  <a:lnTo>
                    <a:pt x="671" y="538"/>
                  </a:lnTo>
                  <a:lnTo>
                    <a:pt x="671" y="584"/>
                  </a:lnTo>
                  <a:lnTo>
                    <a:pt x="700" y="584"/>
                  </a:lnTo>
                  <a:lnTo>
                    <a:pt x="760" y="646"/>
                  </a:lnTo>
                  <a:lnTo>
                    <a:pt x="775" y="646"/>
                  </a:lnTo>
                  <a:lnTo>
                    <a:pt x="805" y="676"/>
                  </a:lnTo>
                  <a:lnTo>
                    <a:pt x="790" y="692"/>
                  </a:lnTo>
                  <a:lnTo>
                    <a:pt x="805" y="707"/>
                  </a:lnTo>
                  <a:lnTo>
                    <a:pt x="775" y="722"/>
                  </a:lnTo>
                  <a:lnTo>
                    <a:pt x="805" y="768"/>
                  </a:lnTo>
                  <a:lnTo>
                    <a:pt x="820" y="768"/>
                  </a:lnTo>
                  <a:lnTo>
                    <a:pt x="834" y="768"/>
                  </a:lnTo>
                  <a:lnTo>
                    <a:pt x="849" y="738"/>
                  </a:lnTo>
                  <a:lnTo>
                    <a:pt x="864" y="707"/>
                  </a:lnTo>
                  <a:lnTo>
                    <a:pt x="849" y="692"/>
                  </a:lnTo>
                  <a:lnTo>
                    <a:pt x="894" y="661"/>
                  </a:lnTo>
                  <a:lnTo>
                    <a:pt x="909" y="599"/>
                  </a:lnTo>
                  <a:lnTo>
                    <a:pt x="879" y="584"/>
                  </a:lnTo>
                  <a:lnTo>
                    <a:pt x="894" y="569"/>
                  </a:lnTo>
                  <a:lnTo>
                    <a:pt x="909" y="569"/>
                  </a:lnTo>
                  <a:lnTo>
                    <a:pt x="939" y="461"/>
                  </a:lnTo>
                  <a:lnTo>
                    <a:pt x="969" y="461"/>
                  </a:lnTo>
                  <a:lnTo>
                    <a:pt x="1013" y="492"/>
                  </a:lnTo>
                  <a:lnTo>
                    <a:pt x="1028" y="538"/>
                  </a:lnTo>
                  <a:lnTo>
                    <a:pt x="1043" y="538"/>
                  </a:lnTo>
                  <a:lnTo>
                    <a:pt x="1028" y="599"/>
                  </a:lnTo>
                  <a:lnTo>
                    <a:pt x="1073" y="615"/>
                  </a:lnTo>
                  <a:lnTo>
                    <a:pt x="1118" y="584"/>
                  </a:lnTo>
                  <a:lnTo>
                    <a:pt x="1132" y="661"/>
                  </a:lnTo>
                  <a:lnTo>
                    <a:pt x="1132" y="676"/>
                  </a:lnTo>
                  <a:lnTo>
                    <a:pt x="1132" y="692"/>
                  </a:lnTo>
                  <a:lnTo>
                    <a:pt x="1177" y="722"/>
                  </a:lnTo>
                  <a:lnTo>
                    <a:pt x="1177" y="738"/>
                  </a:lnTo>
                  <a:lnTo>
                    <a:pt x="1207" y="753"/>
                  </a:lnTo>
                  <a:lnTo>
                    <a:pt x="1192" y="799"/>
                  </a:lnTo>
                  <a:lnTo>
                    <a:pt x="1177" y="815"/>
                  </a:lnTo>
                  <a:lnTo>
                    <a:pt x="1147" y="815"/>
                  </a:lnTo>
                  <a:lnTo>
                    <a:pt x="1132" y="845"/>
                  </a:lnTo>
                  <a:lnTo>
                    <a:pt x="1088" y="845"/>
                  </a:lnTo>
                  <a:lnTo>
                    <a:pt x="1043" y="830"/>
                  </a:lnTo>
                  <a:lnTo>
                    <a:pt x="998" y="845"/>
                  </a:lnTo>
                  <a:lnTo>
                    <a:pt x="983" y="845"/>
                  </a:lnTo>
                  <a:lnTo>
                    <a:pt x="939" y="891"/>
                  </a:lnTo>
                  <a:lnTo>
                    <a:pt x="909" y="907"/>
                  </a:lnTo>
                  <a:lnTo>
                    <a:pt x="939" y="891"/>
                  </a:lnTo>
                  <a:lnTo>
                    <a:pt x="983" y="861"/>
                  </a:lnTo>
                  <a:lnTo>
                    <a:pt x="998" y="861"/>
                  </a:lnTo>
                  <a:lnTo>
                    <a:pt x="1028" y="845"/>
                  </a:lnTo>
                  <a:lnTo>
                    <a:pt x="1043" y="861"/>
                  </a:lnTo>
                  <a:lnTo>
                    <a:pt x="1028" y="876"/>
                  </a:lnTo>
                  <a:lnTo>
                    <a:pt x="1013" y="876"/>
                  </a:lnTo>
                  <a:lnTo>
                    <a:pt x="1013" y="891"/>
                  </a:lnTo>
                  <a:lnTo>
                    <a:pt x="1028" y="891"/>
                  </a:lnTo>
                  <a:lnTo>
                    <a:pt x="1013" y="907"/>
                  </a:lnTo>
                  <a:lnTo>
                    <a:pt x="1028" y="922"/>
                  </a:lnTo>
                  <a:lnTo>
                    <a:pt x="1028" y="938"/>
                  </a:lnTo>
                  <a:lnTo>
                    <a:pt x="1073" y="938"/>
                  </a:lnTo>
                  <a:lnTo>
                    <a:pt x="1073" y="953"/>
                  </a:lnTo>
                  <a:lnTo>
                    <a:pt x="1028" y="968"/>
                  </a:lnTo>
                  <a:lnTo>
                    <a:pt x="998" y="999"/>
                  </a:lnTo>
                  <a:lnTo>
                    <a:pt x="998" y="984"/>
                  </a:lnTo>
                  <a:lnTo>
                    <a:pt x="1028" y="953"/>
                  </a:lnTo>
                  <a:lnTo>
                    <a:pt x="1013" y="938"/>
                  </a:lnTo>
                  <a:lnTo>
                    <a:pt x="983" y="953"/>
                  </a:lnTo>
                  <a:lnTo>
                    <a:pt x="969" y="922"/>
                  </a:lnTo>
                  <a:lnTo>
                    <a:pt x="969" y="907"/>
                  </a:lnTo>
                  <a:lnTo>
                    <a:pt x="954" y="891"/>
                  </a:lnTo>
                  <a:lnTo>
                    <a:pt x="954" y="907"/>
                  </a:lnTo>
                  <a:lnTo>
                    <a:pt x="939" y="922"/>
                  </a:lnTo>
                  <a:lnTo>
                    <a:pt x="909" y="953"/>
                  </a:lnTo>
                  <a:lnTo>
                    <a:pt x="894" y="938"/>
                  </a:lnTo>
                  <a:lnTo>
                    <a:pt x="879" y="953"/>
                  </a:lnTo>
                  <a:lnTo>
                    <a:pt x="864" y="938"/>
                  </a:lnTo>
                  <a:lnTo>
                    <a:pt x="834" y="953"/>
                  </a:lnTo>
                  <a:lnTo>
                    <a:pt x="820" y="953"/>
                  </a:lnTo>
                  <a:lnTo>
                    <a:pt x="790" y="953"/>
                  </a:lnTo>
                  <a:lnTo>
                    <a:pt x="775" y="953"/>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GB" smtClean="0">
                <a:solidFill>
                  <a:srgbClr val="FFFFFF"/>
                </a:solidFill>
                <a:latin typeface="Arial"/>
                <a:cs typeface="Arial"/>
              </a:endParaRPr>
            </a:p>
          </p:txBody>
        </p:sp>
        <p:sp>
          <p:nvSpPr>
            <p:cNvPr id="97695" name="Line 33"/>
            <p:cNvSpPr>
              <a:spLocks noChangeShapeType="1"/>
            </p:cNvSpPr>
            <p:nvPr/>
          </p:nvSpPr>
          <p:spPr bwMode="auto">
            <a:xfrm flipH="1">
              <a:off x="672" y="1466"/>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96" name="Freeform 34"/>
            <p:cNvSpPr>
              <a:spLocks/>
            </p:cNvSpPr>
            <p:nvPr/>
          </p:nvSpPr>
          <p:spPr bwMode="auto">
            <a:xfrm>
              <a:off x="597" y="1192"/>
              <a:ext cx="140" cy="152"/>
            </a:xfrm>
            <a:custGeom>
              <a:avLst/>
              <a:gdLst>
                <a:gd name="T0" fmla="*/ 7 w 328"/>
                <a:gd name="T1" fmla="*/ 1 h 401"/>
                <a:gd name="T2" fmla="*/ 7 w 328"/>
                <a:gd name="T3" fmla="*/ 2 h 401"/>
                <a:gd name="T4" fmla="*/ 9 w 328"/>
                <a:gd name="T5" fmla="*/ 3 h 401"/>
                <a:gd name="T6" fmla="*/ 9 w 328"/>
                <a:gd name="T7" fmla="*/ 3 h 401"/>
                <a:gd name="T8" fmla="*/ 9 w 328"/>
                <a:gd name="T9" fmla="*/ 4 h 401"/>
                <a:gd name="T10" fmla="*/ 10 w 328"/>
                <a:gd name="T11" fmla="*/ 5 h 401"/>
                <a:gd name="T12" fmla="*/ 11 w 328"/>
                <a:gd name="T13" fmla="*/ 6 h 401"/>
                <a:gd name="T14" fmla="*/ 9 w 328"/>
                <a:gd name="T15" fmla="*/ 6 h 401"/>
                <a:gd name="T16" fmla="*/ 9 w 328"/>
                <a:gd name="T17" fmla="*/ 6 h 401"/>
                <a:gd name="T18" fmla="*/ 8 w 328"/>
                <a:gd name="T19" fmla="*/ 5 h 401"/>
                <a:gd name="T20" fmla="*/ 8 w 328"/>
                <a:gd name="T21" fmla="*/ 6 h 401"/>
                <a:gd name="T22" fmla="*/ 8 w 328"/>
                <a:gd name="T23" fmla="*/ 7 h 401"/>
                <a:gd name="T24" fmla="*/ 8 w 328"/>
                <a:gd name="T25" fmla="*/ 8 h 401"/>
                <a:gd name="T26" fmla="*/ 6 w 328"/>
                <a:gd name="T27" fmla="*/ 7 h 401"/>
                <a:gd name="T28" fmla="*/ 7 w 328"/>
                <a:gd name="T29" fmla="*/ 8 h 401"/>
                <a:gd name="T30" fmla="*/ 6 w 328"/>
                <a:gd name="T31" fmla="*/ 8 h 401"/>
                <a:gd name="T32" fmla="*/ 4 w 328"/>
                <a:gd name="T33" fmla="*/ 7 h 401"/>
                <a:gd name="T34" fmla="*/ 4 w 328"/>
                <a:gd name="T35" fmla="*/ 6 h 401"/>
                <a:gd name="T36" fmla="*/ 3 w 328"/>
                <a:gd name="T37" fmla="*/ 6 h 401"/>
                <a:gd name="T38" fmla="*/ 3 w 328"/>
                <a:gd name="T39" fmla="*/ 6 h 401"/>
                <a:gd name="T40" fmla="*/ 2 w 328"/>
                <a:gd name="T41" fmla="*/ 6 h 401"/>
                <a:gd name="T42" fmla="*/ 2 w 328"/>
                <a:gd name="T43" fmla="*/ 6 h 401"/>
                <a:gd name="T44" fmla="*/ 3 w 328"/>
                <a:gd name="T45" fmla="*/ 5 h 401"/>
                <a:gd name="T46" fmla="*/ 3 w 328"/>
                <a:gd name="T47" fmla="*/ 5 h 401"/>
                <a:gd name="T48" fmla="*/ 4 w 328"/>
                <a:gd name="T49" fmla="*/ 5 h 401"/>
                <a:gd name="T50" fmla="*/ 6 w 328"/>
                <a:gd name="T51" fmla="*/ 4 h 401"/>
                <a:gd name="T52" fmla="*/ 6 w 328"/>
                <a:gd name="T53" fmla="*/ 4 h 401"/>
                <a:gd name="T54" fmla="*/ 3 w 328"/>
                <a:gd name="T55" fmla="*/ 2 h 401"/>
                <a:gd name="T56" fmla="*/ 3 w 328"/>
                <a:gd name="T57" fmla="*/ 3 h 401"/>
                <a:gd name="T58" fmla="*/ 3 w 328"/>
                <a:gd name="T59" fmla="*/ 2 h 401"/>
                <a:gd name="T60" fmla="*/ 1 w 328"/>
                <a:gd name="T61" fmla="*/ 2 h 401"/>
                <a:gd name="T62" fmla="*/ 0 w 328"/>
                <a:gd name="T63" fmla="*/ 2 h 401"/>
                <a:gd name="T64" fmla="*/ 0 w 328"/>
                <a:gd name="T65" fmla="*/ 0 h 401"/>
                <a:gd name="T66" fmla="*/ 2 w 328"/>
                <a:gd name="T67" fmla="*/ 0 h 401"/>
                <a:gd name="T68" fmla="*/ 3 w 328"/>
                <a:gd name="T69" fmla="*/ 1 h 401"/>
                <a:gd name="T70" fmla="*/ 3 w 328"/>
                <a:gd name="T71" fmla="*/ 0 h 401"/>
                <a:gd name="T72" fmla="*/ 5 w 328"/>
                <a:gd name="T73" fmla="*/ 0 h 401"/>
                <a:gd name="T74" fmla="*/ 7 w 328"/>
                <a:gd name="T75" fmla="*/ 1 h 4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28" h="401">
                  <a:moveTo>
                    <a:pt x="208" y="46"/>
                  </a:moveTo>
                  <a:lnTo>
                    <a:pt x="208" y="77"/>
                  </a:lnTo>
                  <a:lnTo>
                    <a:pt x="282" y="138"/>
                  </a:lnTo>
                  <a:lnTo>
                    <a:pt x="253" y="154"/>
                  </a:lnTo>
                  <a:lnTo>
                    <a:pt x="253" y="200"/>
                  </a:lnTo>
                  <a:lnTo>
                    <a:pt x="297" y="231"/>
                  </a:lnTo>
                  <a:lnTo>
                    <a:pt x="327" y="277"/>
                  </a:lnTo>
                  <a:lnTo>
                    <a:pt x="268" y="308"/>
                  </a:lnTo>
                  <a:lnTo>
                    <a:pt x="253" y="277"/>
                  </a:lnTo>
                  <a:lnTo>
                    <a:pt x="223" y="246"/>
                  </a:lnTo>
                  <a:lnTo>
                    <a:pt x="223" y="292"/>
                  </a:lnTo>
                  <a:lnTo>
                    <a:pt x="238" y="338"/>
                  </a:lnTo>
                  <a:lnTo>
                    <a:pt x="223" y="369"/>
                  </a:lnTo>
                  <a:lnTo>
                    <a:pt x="178" y="338"/>
                  </a:lnTo>
                  <a:lnTo>
                    <a:pt x="208" y="400"/>
                  </a:lnTo>
                  <a:lnTo>
                    <a:pt x="164" y="369"/>
                  </a:lnTo>
                  <a:lnTo>
                    <a:pt x="134" y="338"/>
                  </a:lnTo>
                  <a:lnTo>
                    <a:pt x="134" y="308"/>
                  </a:lnTo>
                  <a:lnTo>
                    <a:pt x="104" y="292"/>
                  </a:lnTo>
                  <a:lnTo>
                    <a:pt x="89" y="308"/>
                  </a:lnTo>
                  <a:lnTo>
                    <a:pt x="59" y="292"/>
                  </a:lnTo>
                  <a:lnTo>
                    <a:pt x="59" y="277"/>
                  </a:lnTo>
                  <a:lnTo>
                    <a:pt x="74" y="246"/>
                  </a:lnTo>
                  <a:lnTo>
                    <a:pt x="104" y="262"/>
                  </a:lnTo>
                  <a:lnTo>
                    <a:pt x="119" y="262"/>
                  </a:lnTo>
                  <a:lnTo>
                    <a:pt x="164" y="200"/>
                  </a:lnTo>
                  <a:lnTo>
                    <a:pt x="164" y="185"/>
                  </a:lnTo>
                  <a:lnTo>
                    <a:pt x="104" y="108"/>
                  </a:lnTo>
                  <a:lnTo>
                    <a:pt x="104" y="123"/>
                  </a:lnTo>
                  <a:lnTo>
                    <a:pt x="89" y="108"/>
                  </a:lnTo>
                  <a:lnTo>
                    <a:pt x="30" y="92"/>
                  </a:lnTo>
                  <a:lnTo>
                    <a:pt x="15" y="77"/>
                  </a:lnTo>
                  <a:lnTo>
                    <a:pt x="0" y="15"/>
                  </a:lnTo>
                  <a:lnTo>
                    <a:pt x="59" y="0"/>
                  </a:lnTo>
                  <a:lnTo>
                    <a:pt x="74" y="31"/>
                  </a:lnTo>
                  <a:lnTo>
                    <a:pt x="104" y="15"/>
                  </a:lnTo>
                  <a:lnTo>
                    <a:pt x="149" y="0"/>
                  </a:lnTo>
                  <a:lnTo>
                    <a:pt x="208" y="4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97" name="Freeform 35"/>
            <p:cNvSpPr>
              <a:spLocks/>
            </p:cNvSpPr>
            <p:nvPr/>
          </p:nvSpPr>
          <p:spPr bwMode="auto">
            <a:xfrm>
              <a:off x="685" y="1094"/>
              <a:ext cx="136" cy="76"/>
            </a:xfrm>
            <a:custGeom>
              <a:avLst/>
              <a:gdLst>
                <a:gd name="T0" fmla="*/ 1 w 315"/>
                <a:gd name="T1" fmla="*/ 3 h 200"/>
                <a:gd name="T2" fmla="*/ 0 w 315"/>
                <a:gd name="T3" fmla="*/ 3 h 200"/>
                <a:gd name="T4" fmla="*/ 0 w 315"/>
                <a:gd name="T5" fmla="*/ 4 h 200"/>
                <a:gd name="T6" fmla="*/ 1 w 315"/>
                <a:gd name="T7" fmla="*/ 4 h 200"/>
                <a:gd name="T8" fmla="*/ 2 w 315"/>
                <a:gd name="T9" fmla="*/ 4 h 200"/>
                <a:gd name="T10" fmla="*/ 3 w 315"/>
                <a:gd name="T11" fmla="*/ 3 h 200"/>
                <a:gd name="T12" fmla="*/ 5 w 315"/>
                <a:gd name="T13" fmla="*/ 3 h 200"/>
                <a:gd name="T14" fmla="*/ 5 w 315"/>
                <a:gd name="T15" fmla="*/ 3 h 200"/>
                <a:gd name="T16" fmla="*/ 6 w 315"/>
                <a:gd name="T17" fmla="*/ 2 h 200"/>
                <a:gd name="T18" fmla="*/ 6 w 315"/>
                <a:gd name="T19" fmla="*/ 3 h 200"/>
                <a:gd name="T20" fmla="*/ 10 w 315"/>
                <a:gd name="T21" fmla="*/ 2 h 200"/>
                <a:gd name="T22" fmla="*/ 11 w 315"/>
                <a:gd name="T23" fmla="*/ 0 h 200"/>
                <a:gd name="T24" fmla="*/ 3 w 315"/>
                <a:gd name="T25" fmla="*/ 0 h 200"/>
                <a:gd name="T26" fmla="*/ 3 w 315"/>
                <a:gd name="T27" fmla="*/ 1 h 200"/>
                <a:gd name="T28" fmla="*/ 3 w 315"/>
                <a:gd name="T29" fmla="*/ 1 h 200"/>
                <a:gd name="T30" fmla="*/ 5 w 315"/>
                <a:gd name="T31" fmla="*/ 1 h 200"/>
                <a:gd name="T32" fmla="*/ 5 w 315"/>
                <a:gd name="T33" fmla="*/ 2 h 200"/>
                <a:gd name="T34" fmla="*/ 3 w 315"/>
                <a:gd name="T35" fmla="*/ 2 h 200"/>
                <a:gd name="T36" fmla="*/ 2 w 315"/>
                <a:gd name="T37" fmla="*/ 1 h 200"/>
                <a:gd name="T38" fmla="*/ 1 w 315"/>
                <a:gd name="T39" fmla="*/ 2 h 200"/>
                <a:gd name="T40" fmla="*/ 2 w 315"/>
                <a:gd name="T41" fmla="*/ 3 h 200"/>
                <a:gd name="T42" fmla="*/ 1 w 315"/>
                <a:gd name="T43" fmla="*/ 3 h 200"/>
                <a:gd name="T44" fmla="*/ 1 w 315"/>
                <a:gd name="T45" fmla="*/ 3 h 200"/>
                <a:gd name="T46" fmla="*/ 1 w 315"/>
                <a:gd name="T47" fmla="*/ 3 h 2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15" h="200">
                  <a:moveTo>
                    <a:pt x="30" y="153"/>
                  </a:moveTo>
                  <a:lnTo>
                    <a:pt x="0" y="168"/>
                  </a:lnTo>
                  <a:lnTo>
                    <a:pt x="15" y="184"/>
                  </a:lnTo>
                  <a:lnTo>
                    <a:pt x="45" y="184"/>
                  </a:lnTo>
                  <a:lnTo>
                    <a:pt x="60" y="199"/>
                  </a:lnTo>
                  <a:lnTo>
                    <a:pt x="105" y="153"/>
                  </a:lnTo>
                  <a:lnTo>
                    <a:pt x="135" y="153"/>
                  </a:lnTo>
                  <a:lnTo>
                    <a:pt x="135" y="138"/>
                  </a:lnTo>
                  <a:lnTo>
                    <a:pt x="164" y="122"/>
                  </a:lnTo>
                  <a:lnTo>
                    <a:pt x="179" y="138"/>
                  </a:lnTo>
                  <a:lnTo>
                    <a:pt x="284" y="77"/>
                  </a:lnTo>
                  <a:lnTo>
                    <a:pt x="314" y="15"/>
                  </a:lnTo>
                  <a:lnTo>
                    <a:pt x="75" y="0"/>
                  </a:lnTo>
                  <a:lnTo>
                    <a:pt x="75" y="31"/>
                  </a:lnTo>
                  <a:lnTo>
                    <a:pt x="105" y="46"/>
                  </a:lnTo>
                  <a:lnTo>
                    <a:pt x="150" y="46"/>
                  </a:lnTo>
                  <a:lnTo>
                    <a:pt x="135" y="77"/>
                  </a:lnTo>
                  <a:lnTo>
                    <a:pt x="90" y="77"/>
                  </a:lnTo>
                  <a:lnTo>
                    <a:pt x="60" y="61"/>
                  </a:lnTo>
                  <a:lnTo>
                    <a:pt x="30" y="122"/>
                  </a:lnTo>
                  <a:lnTo>
                    <a:pt x="60" y="138"/>
                  </a:lnTo>
                  <a:lnTo>
                    <a:pt x="45" y="138"/>
                  </a:lnTo>
                  <a:lnTo>
                    <a:pt x="45" y="153"/>
                  </a:lnTo>
                  <a:lnTo>
                    <a:pt x="30" y="153"/>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98" name="Freeform 36"/>
            <p:cNvSpPr>
              <a:spLocks/>
            </p:cNvSpPr>
            <p:nvPr/>
          </p:nvSpPr>
          <p:spPr bwMode="auto">
            <a:xfrm>
              <a:off x="441" y="1152"/>
              <a:ext cx="71" cy="65"/>
            </a:xfrm>
            <a:custGeom>
              <a:avLst/>
              <a:gdLst>
                <a:gd name="T0" fmla="*/ 1 w 165"/>
                <a:gd name="T1" fmla="*/ 0 h 171"/>
                <a:gd name="T2" fmla="*/ 3 w 165"/>
                <a:gd name="T3" fmla="*/ 0 h 171"/>
                <a:gd name="T4" fmla="*/ 3 w 165"/>
                <a:gd name="T5" fmla="*/ 0 h 171"/>
                <a:gd name="T6" fmla="*/ 3 w 165"/>
                <a:gd name="T7" fmla="*/ 0 h 171"/>
                <a:gd name="T8" fmla="*/ 5 w 165"/>
                <a:gd name="T9" fmla="*/ 1 h 171"/>
                <a:gd name="T10" fmla="*/ 6 w 165"/>
                <a:gd name="T11" fmla="*/ 1 h 171"/>
                <a:gd name="T12" fmla="*/ 6 w 165"/>
                <a:gd name="T13" fmla="*/ 1 h 171"/>
                <a:gd name="T14" fmla="*/ 6 w 165"/>
                <a:gd name="T15" fmla="*/ 3 h 171"/>
                <a:gd name="T16" fmla="*/ 3 w 165"/>
                <a:gd name="T17" fmla="*/ 4 h 171"/>
                <a:gd name="T18" fmla="*/ 2 w 165"/>
                <a:gd name="T19" fmla="*/ 3 h 171"/>
                <a:gd name="T20" fmla="*/ 0 w 165"/>
                <a:gd name="T21" fmla="*/ 2 h 171"/>
                <a:gd name="T22" fmla="*/ 0 w 165"/>
                <a:gd name="T23" fmla="*/ 2 h 171"/>
                <a:gd name="T24" fmla="*/ 2 w 165"/>
                <a:gd name="T25" fmla="*/ 2 h 171"/>
                <a:gd name="T26" fmla="*/ 2 w 165"/>
                <a:gd name="T27" fmla="*/ 1 h 171"/>
                <a:gd name="T28" fmla="*/ 1 w 165"/>
                <a:gd name="T29" fmla="*/ 1 h 171"/>
                <a:gd name="T30" fmla="*/ 1 w 165"/>
                <a:gd name="T31" fmla="*/ 1 h 171"/>
                <a:gd name="T32" fmla="*/ 1 w 165"/>
                <a:gd name="T33" fmla="*/ 1 h 171"/>
                <a:gd name="T34" fmla="*/ 1 w 165"/>
                <a:gd name="T35" fmla="*/ 0 h 1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5" h="171">
                  <a:moveTo>
                    <a:pt x="45" y="0"/>
                  </a:moveTo>
                  <a:lnTo>
                    <a:pt x="89" y="0"/>
                  </a:lnTo>
                  <a:lnTo>
                    <a:pt x="89" y="15"/>
                  </a:lnTo>
                  <a:lnTo>
                    <a:pt x="104" y="0"/>
                  </a:lnTo>
                  <a:lnTo>
                    <a:pt x="134" y="31"/>
                  </a:lnTo>
                  <a:lnTo>
                    <a:pt x="164" y="31"/>
                  </a:lnTo>
                  <a:lnTo>
                    <a:pt x="164" y="62"/>
                  </a:lnTo>
                  <a:lnTo>
                    <a:pt x="164" y="155"/>
                  </a:lnTo>
                  <a:lnTo>
                    <a:pt x="104" y="170"/>
                  </a:lnTo>
                  <a:lnTo>
                    <a:pt x="60" y="124"/>
                  </a:lnTo>
                  <a:lnTo>
                    <a:pt x="15" y="108"/>
                  </a:lnTo>
                  <a:lnTo>
                    <a:pt x="0" y="77"/>
                  </a:lnTo>
                  <a:lnTo>
                    <a:pt x="60" y="93"/>
                  </a:lnTo>
                  <a:lnTo>
                    <a:pt x="60" y="62"/>
                  </a:lnTo>
                  <a:lnTo>
                    <a:pt x="30" y="46"/>
                  </a:lnTo>
                  <a:lnTo>
                    <a:pt x="30" y="31"/>
                  </a:lnTo>
                  <a:lnTo>
                    <a:pt x="45" y="31"/>
                  </a:lnTo>
                  <a:lnTo>
                    <a:pt x="4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99" name="Freeform 37"/>
            <p:cNvSpPr>
              <a:spLocks/>
            </p:cNvSpPr>
            <p:nvPr/>
          </p:nvSpPr>
          <p:spPr bwMode="auto">
            <a:xfrm>
              <a:off x="628" y="1146"/>
              <a:ext cx="90" cy="52"/>
            </a:xfrm>
            <a:custGeom>
              <a:avLst/>
              <a:gdLst>
                <a:gd name="T0" fmla="*/ 0 w 209"/>
                <a:gd name="T1" fmla="*/ 0 h 139"/>
                <a:gd name="T2" fmla="*/ 0 w 209"/>
                <a:gd name="T3" fmla="*/ 0 h 139"/>
                <a:gd name="T4" fmla="*/ 1 w 209"/>
                <a:gd name="T5" fmla="*/ 1 h 139"/>
                <a:gd name="T6" fmla="*/ 1 w 209"/>
                <a:gd name="T7" fmla="*/ 1 h 139"/>
                <a:gd name="T8" fmla="*/ 4 w 209"/>
                <a:gd name="T9" fmla="*/ 2 h 139"/>
                <a:gd name="T10" fmla="*/ 5 w 209"/>
                <a:gd name="T11" fmla="*/ 2 h 139"/>
                <a:gd name="T12" fmla="*/ 7 w 209"/>
                <a:gd name="T13" fmla="*/ 3 h 139"/>
                <a:gd name="T14" fmla="*/ 7 w 209"/>
                <a:gd name="T15" fmla="*/ 2 h 139"/>
                <a:gd name="T16" fmla="*/ 5 w 209"/>
                <a:gd name="T17" fmla="*/ 1 h 139"/>
                <a:gd name="T18" fmla="*/ 5 w 209"/>
                <a:gd name="T19" fmla="*/ 1 h 139"/>
                <a:gd name="T20" fmla="*/ 1 w 209"/>
                <a:gd name="T21" fmla="*/ 0 h 139"/>
                <a:gd name="T22" fmla="*/ 1 w 209"/>
                <a:gd name="T23" fmla="*/ 0 h 139"/>
                <a:gd name="T24" fmla="*/ 0 w 209"/>
                <a:gd name="T25" fmla="*/ 0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9" h="139">
                  <a:moveTo>
                    <a:pt x="0" y="0"/>
                  </a:moveTo>
                  <a:lnTo>
                    <a:pt x="0" y="31"/>
                  </a:lnTo>
                  <a:lnTo>
                    <a:pt x="45" y="46"/>
                  </a:lnTo>
                  <a:lnTo>
                    <a:pt x="45" y="77"/>
                  </a:lnTo>
                  <a:lnTo>
                    <a:pt x="119" y="107"/>
                  </a:lnTo>
                  <a:lnTo>
                    <a:pt x="134" y="92"/>
                  </a:lnTo>
                  <a:lnTo>
                    <a:pt x="193" y="138"/>
                  </a:lnTo>
                  <a:lnTo>
                    <a:pt x="208" y="92"/>
                  </a:lnTo>
                  <a:lnTo>
                    <a:pt x="149" y="61"/>
                  </a:lnTo>
                  <a:lnTo>
                    <a:pt x="134" y="77"/>
                  </a:lnTo>
                  <a:lnTo>
                    <a:pt x="45" y="31"/>
                  </a:lnTo>
                  <a:lnTo>
                    <a:pt x="45"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00" name="Freeform 38"/>
            <p:cNvSpPr>
              <a:spLocks/>
            </p:cNvSpPr>
            <p:nvPr/>
          </p:nvSpPr>
          <p:spPr bwMode="auto">
            <a:xfrm>
              <a:off x="397" y="1134"/>
              <a:ext cx="52" cy="36"/>
            </a:xfrm>
            <a:custGeom>
              <a:avLst/>
              <a:gdLst>
                <a:gd name="T0" fmla="*/ 0 w 121"/>
                <a:gd name="T1" fmla="*/ 2 h 93"/>
                <a:gd name="T2" fmla="*/ 1 w 121"/>
                <a:gd name="T3" fmla="*/ 2 h 93"/>
                <a:gd name="T4" fmla="*/ 3 w 121"/>
                <a:gd name="T5" fmla="*/ 1 h 93"/>
                <a:gd name="T6" fmla="*/ 4 w 121"/>
                <a:gd name="T7" fmla="*/ 1 h 93"/>
                <a:gd name="T8" fmla="*/ 3 w 121"/>
                <a:gd name="T9" fmla="*/ 0 h 93"/>
                <a:gd name="T10" fmla="*/ 2 w 121"/>
                <a:gd name="T11" fmla="*/ 0 h 93"/>
                <a:gd name="T12" fmla="*/ 0 w 121"/>
                <a:gd name="T13" fmla="*/ 1 h 93"/>
                <a:gd name="T14" fmla="*/ 0 w 121"/>
                <a:gd name="T15" fmla="*/ 2 h 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1" h="93">
                  <a:moveTo>
                    <a:pt x="0" y="92"/>
                  </a:moveTo>
                  <a:lnTo>
                    <a:pt x="45" y="92"/>
                  </a:lnTo>
                  <a:lnTo>
                    <a:pt x="75" y="31"/>
                  </a:lnTo>
                  <a:lnTo>
                    <a:pt x="120" y="31"/>
                  </a:lnTo>
                  <a:lnTo>
                    <a:pt x="105" y="0"/>
                  </a:lnTo>
                  <a:lnTo>
                    <a:pt x="60" y="0"/>
                  </a:lnTo>
                  <a:lnTo>
                    <a:pt x="15" y="31"/>
                  </a:lnTo>
                  <a:lnTo>
                    <a:pt x="0" y="92"/>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01" name="Freeform 39"/>
            <p:cNvSpPr>
              <a:spLocks/>
            </p:cNvSpPr>
            <p:nvPr/>
          </p:nvSpPr>
          <p:spPr bwMode="auto">
            <a:xfrm>
              <a:off x="487" y="1117"/>
              <a:ext cx="64" cy="35"/>
            </a:xfrm>
            <a:custGeom>
              <a:avLst/>
              <a:gdLst>
                <a:gd name="T0" fmla="*/ 1 w 150"/>
                <a:gd name="T1" fmla="*/ 0 h 93"/>
                <a:gd name="T2" fmla="*/ 3 w 150"/>
                <a:gd name="T3" fmla="*/ 1 h 93"/>
                <a:gd name="T4" fmla="*/ 4 w 150"/>
                <a:gd name="T5" fmla="*/ 0 h 93"/>
                <a:gd name="T6" fmla="*/ 4 w 150"/>
                <a:gd name="T7" fmla="*/ 1 h 93"/>
                <a:gd name="T8" fmla="*/ 5 w 150"/>
                <a:gd name="T9" fmla="*/ 1 h 93"/>
                <a:gd name="T10" fmla="*/ 5 w 150"/>
                <a:gd name="T11" fmla="*/ 1 h 93"/>
                <a:gd name="T12" fmla="*/ 3 w 150"/>
                <a:gd name="T13" fmla="*/ 1 h 93"/>
                <a:gd name="T14" fmla="*/ 1 w 150"/>
                <a:gd name="T15" fmla="*/ 2 h 93"/>
                <a:gd name="T16" fmla="*/ 0 w 150"/>
                <a:gd name="T17" fmla="*/ 1 h 93"/>
                <a:gd name="T18" fmla="*/ 1 w 150"/>
                <a:gd name="T19" fmla="*/ 1 h 93"/>
                <a:gd name="T20" fmla="*/ 0 w 150"/>
                <a:gd name="T21" fmla="*/ 1 h 93"/>
                <a:gd name="T22" fmla="*/ 1 w 150"/>
                <a:gd name="T23" fmla="*/ 0 h 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0" h="93">
                  <a:moveTo>
                    <a:pt x="30" y="15"/>
                  </a:moveTo>
                  <a:lnTo>
                    <a:pt x="75" y="31"/>
                  </a:lnTo>
                  <a:lnTo>
                    <a:pt x="134" y="0"/>
                  </a:lnTo>
                  <a:lnTo>
                    <a:pt x="134" y="31"/>
                  </a:lnTo>
                  <a:lnTo>
                    <a:pt x="149" y="31"/>
                  </a:lnTo>
                  <a:lnTo>
                    <a:pt x="149" y="61"/>
                  </a:lnTo>
                  <a:lnTo>
                    <a:pt x="75" y="61"/>
                  </a:lnTo>
                  <a:lnTo>
                    <a:pt x="45" y="92"/>
                  </a:lnTo>
                  <a:lnTo>
                    <a:pt x="0" y="61"/>
                  </a:lnTo>
                  <a:lnTo>
                    <a:pt x="30" y="46"/>
                  </a:lnTo>
                  <a:lnTo>
                    <a:pt x="0" y="31"/>
                  </a:lnTo>
                  <a:lnTo>
                    <a:pt x="30"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02" name="Freeform 40"/>
            <p:cNvSpPr>
              <a:spLocks/>
            </p:cNvSpPr>
            <p:nvPr/>
          </p:nvSpPr>
          <p:spPr bwMode="auto">
            <a:xfrm>
              <a:off x="685" y="1453"/>
              <a:ext cx="52" cy="48"/>
            </a:xfrm>
            <a:custGeom>
              <a:avLst/>
              <a:gdLst>
                <a:gd name="T0" fmla="*/ 3 w 120"/>
                <a:gd name="T1" fmla="*/ 0 h 125"/>
                <a:gd name="T2" fmla="*/ 3 w 120"/>
                <a:gd name="T3" fmla="*/ 0 h 125"/>
                <a:gd name="T4" fmla="*/ 2 w 120"/>
                <a:gd name="T5" fmla="*/ 1 h 125"/>
                <a:gd name="T6" fmla="*/ 3 w 120"/>
                <a:gd name="T7" fmla="*/ 1 h 125"/>
                <a:gd name="T8" fmla="*/ 4 w 120"/>
                <a:gd name="T9" fmla="*/ 1 h 125"/>
                <a:gd name="T10" fmla="*/ 4 w 120"/>
                <a:gd name="T11" fmla="*/ 2 h 125"/>
                <a:gd name="T12" fmla="*/ 4 w 120"/>
                <a:gd name="T13" fmla="*/ 2 h 125"/>
                <a:gd name="T14" fmla="*/ 4 w 120"/>
                <a:gd name="T15" fmla="*/ 3 h 125"/>
                <a:gd name="T16" fmla="*/ 3 w 120"/>
                <a:gd name="T17" fmla="*/ 2 h 125"/>
                <a:gd name="T18" fmla="*/ 3 w 120"/>
                <a:gd name="T19" fmla="*/ 2 h 125"/>
                <a:gd name="T20" fmla="*/ 2 w 120"/>
                <a:gd name="T21" fmla="*/ 3 h 125"/>
                <a:gd name="T22" fmla="*/ 3 w 120"/>
                <a:gd name="T23" fmla="*/ 2 h 125"/>
                <a:gd name="T24" fmla="*/ 2 w 120"/>
                <a:gd name="T25" fmla="*/ 2 h 125"/>
                <a:gd name="T26" fmla="*/ 2 w 120"/>
                <a:gd name="T27" fmla="*/ 2 h 125"/>
                <a:gd name="T28" fmla="*/ 0 w 120"/>
                <a:gd name="T29" fmla="*/ 2 h 125"/>
                <a:gd name="T30" fmla="*/ 0 w 120"/>
                <a:gd name="T31" fmla="*/ 2 h 125"/>
                <a:gd name="T32" fmla="*/ 2 w 120"/>
                <a:gd name="T33" fmla="*/ 1 h 125"/>
                <a:gd name="T34" fmla="*/ 3 w 120"/>
                <a:gd name="T35" fmla="*/ 0 h 125"/>
                <a:gd name="T36" fmla="*/ 3 w 120"/>
                <a:gd name="T37" fmla="*/ 0 h 1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0" h="125">
                  <a:moveTo>
                    <a:pt x="89" y="0"/>
                  </a:moveTo>
                  <a:lnTo>
                    <a:pt x="89" y="16"/>
                  </a:lnTo>
                  <a:lnTo>
                    <a:pt x="60" y="47"/>
                  </a:lnTo>
                  <a:lnTo>
                    <a:pt x="74" y="62"/>
                  </a:lnTo>
                  <a:lnTo>
                    <a:pt x="104" y="62"/>
                  </a:lnTo>
                  <a:lnTo>
                    <a:pt x="104" y="93"/>
                  </a:lnTo>
                  <a:lnTo>
                    <a:pt x="119" y="109"/>
                  </a:lnTo>
                  <a:lnTo>
                    <a:pt x="104" y="124"/>
                  </a:lnTo>
                  <a:lnTo>
                    <a:pt x="89" y="109"/>
                  </a:lnTo>
                  <a:lnTo>
                    <a:pt x="89" y="93"/>
                  </a:lnTo>
                  <a:lnTo>
                    <a:pt x="60" y="124"/>
                  </a:lnTo>
                  <a:lnTo>
                    <a:pt x="74" y="93"/>
                  </a:lnTo>
                  <a:lnTo>
                    <a:pt x="45" y="109"/>
                  </a:lnTo>
                  <a:lnTo>
                    <a:pt x="60" y="93"/>
                  </a:lnTo>
                  <a:lnTo>
                    <a:pt x="0" y="93"/>
                  </a:lnTo>
                  <a:lnTo>
                    <a:pt x="0" y="78"/>
                  </a:lnTo>
                  <a:lnTo>
                    <a:pt x="45" y="47"/>
                  </a:lnTo>
                  <a:lnTo>
                    <a:pt x="74" y="0"/>
                  </a:lnTo>
                  <a:lnTo>
                    <a:pt x="89"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03" name="Freeform 41"/>
            <p:cNvSpPr>
              <a:spLocks/>
            </p:cNvSpPr>
            <p:nvPr/>
          </p:nvSpPr>
          <p:spPr bwMode="auto">
            <a:xfrm>
              <a:off x="660" y="1105"/>
              <a:ext cx="31" cy="47"/>
            </a:xfrm>
            <a:custGeom>
              <a:avLst/>
              <a:gdLst>
                <a:gd name="T0" fmla="*/ 1 w 75"/>
                <a:gd name="T1" fmla="*/ 0 h 123"/>
                <a:gd name="T2" fmla="*/ 2 w 75"/>
                <a:gd name="T3" fmla="*/ 2 h 123"/>
                <a:gd name="T4" fmla="*/ 2 w 75"/>
                <a:gd name="T5" fmla="*/ 3 h 123"/>
                <a:gd name="T6" fmla="*/ 0 w 75"/>
                <a:gd name="T7" fmla="*/ 2 h 123"/>
                <a:gd name="T8" fmla="*/ 0 w 75"/>
                <a:gd name="T9" fmla="*/ 1 h 123"/>
                <a:gd name="T10" fmla="*/ 1 w 75"/>
                <a:gd name="T11" fmla="*/ 0 h 1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 h="123">
                  <a:moveTo>
                    <a:pt x="30" y="0"/>
                  </a:moveTo>
                  <a:lnTo>
                    <a:pt x="74" y="76"/>
                  </a:lnTo>
                  <a:lnTo>
                    <a:pt x="59" y="122"/>
                  </a:lnTo>
                  <a:lnTo>
                    <a:pt x="0" y="107"/>
                  </a:lnTo>
                  <a:lnTo>
                    <a:pt x="15" y="46"/>
                  </a:lnTo>
                  <a:lnTo>
                    <a:pt x="3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04" name="Freeform 42"/>
            <p:cNvSpPr>
              <a:spLocks/>
            </p:cNvSpPr>
            <p:nvPr/>
          </p:nvSpPr>
          <p:spPr bwMode="auto">
            <a:xfrm>
              <a:off x="576" y="1168"/>
              <a:ext cx="40" cy="30"/>
            </a:xfrm>
            <a:custGeom>
              <a:avLst/>
              <a:gdLst>
                <a:gd name="T0" fmla="*/ 0 w 90"/>
                <a:gd name="T1" fmla="*/ 1 h 78"/>
                <a:gd name="T2" fmla="*/ 0 w 90"/>
                <a:gd name="T3" fmla="*/ 0 h 78"/>
                <a:gd name="T4" fmla="*/ 4 w 90"/>
                <a:gd name="T5" fmla="*/ 0 h 78"/>
                <a:gd name="T6" fmla="*/ 3 w 90"/>
                <a:gd name="T7" fmla="*/ 1 h 78"/>
                <a:gd name="T8" fmla="*/ 1 w 90"/>
                <a:gd name="T9" fmla="*/ 1 h 78"/>
                <a:gd name="T10" fmla="*/ 0 w 90"/>
                <a:gd name="T11" fmla="*/ 2 h 78"/>
                <a:gd name="T12" fmla="*/ 0 w 90"/>
                <a:gd name="T13" fmla="*/ 1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 h="78">
                  <a:moveTo>
                    <a:pt x="0" y="46"/>
                  </a:moveTo>
                  <a:lnTo>
                    <a:pt x="15" y="0"/>
                  </a:lnTo>
                  <a:lnTo>
                    <a:pt x="89" y="0"/>
                  </a:lnTo>
                  <a:lnTo>
                    <a:pt x="74" y="46"/>
                  </a:lnTo>
                  <a:lnTo>
                    <a:pt x="30" y="46"/>
                  </a:lnTo>
                  <a:lnTo>
                    <a:pt x="15" y="77"/>
                  </a:lnTo>
                  <a:lnTo>
                    <a:pt x="0" y="4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05" name="Freeform 43"/>
            <p:cNvSpPr>
              <a:spLocks/>
            </p:cNvSpPr>
            <p:nvPr/>
          </p:nvSpPr>
          <p:spPr bwMode="auto">
            <a:xfrm>
              <a:off x="460" y="1105"/>
              <a:ext cx="41" cy="24"/>
            </a:xfrm>
            <a:custGeom>
              <a:avLst/>
              <a:gdLst>
                <a:gd name="T0" fmla="*/ 0 w 91"/>
                <a:gd name="T1" fmla="*/ 1 h 62"/>
                <a:gd name="T2" fmla="*/ 0 w 91"/>
                <a:gd name="T3" fmla="*/ 1 h 62"/>
                <a:gd name="T4" fmla="*/ 4 w 91"/>
                <a:gd name="T5" fmla="*/ 1 h 62"/>
                <a:gd name="T6" fmla="*/ 4 w 91"/>
                <a:gd name="T7" fmla="*/ 0 h 62"/>
                <a:gd name="T8" fmla="*/ 1 w 91"/>
                <a:gd name="T9" fmla="*/ 0 h 62"/>
                <a:gd name="T10" fmla="*/ 0 w 91"/>
                <a:gd name="T11" fmla="*/ 1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 h="62">
                  <a:moveTo>
                    <a:pt x="0" y="31"/>
                  </a:moveTo>
                  <a:lnTo>
                    <a:pt x="15" y="61"/>
                  </a:lnTo>
                  <a:lnTo>
                    <a:pt x="90" y="31"/>
                  </a:lnTo>
                  <a:lnTo>
                    <a:pt x="90" y="0"/>
                  </a:lnTo>
                  <a:lnTo>
                    <a:pt x="30" y="0"/>
                  </a:lnTo>
                  <a:lnTo>
                    <a:pt x="0"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06" name="Freeform 44"/>
            <p:cNvSpPr>
              <a:spLocks/>
            </p:cNvSpPr>
            <p:nvPr/>
          </p:nvSpPr>
          <p:spPr bwMode="auto">
            <a:xfrm>
              <a:off x="564" y="1128"/>
              <a:ext cx="38" cy="30"/>
            </a:xfrm>
            <a:custGeom>
              <a:avLst/>
              <a:gdLst>
                <a:gd name="T0" fmla="*/ 0 w 91"/>
                <a:gd name="T1" fmla="*/ 0 h 78"/>
                <a:gd name="T2" fmla="*/ 0 w 91"/>
                <a:gd name="T3" fmla="*/ 1 h 78"/>
                <a:gd name="T4" fmla="*/ 1 w 91"/>
                <a:gd name="T5" fmla="*/ 2 h 78"/>
                <a:gd name="T6" fmla="*/ 3 w 91"/>
                <a:gd name="T7" fmla="*/ 1 h 78"/>
                <a:gd name="T8" fmla="*/ 2 w 91"/>
                <a:gd name="T9" fmla="*/ 0 h 78"/>
                <a:gd name="T10" fmla="*/ 1 w 91"/>
                <a:gd name="T11" fmla="*/ 1 h 78"/>
                <a:gd name="T12" fmla="*/ 0 w 91"/>
                <a:gd name="T13" fmla="*/ 0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 h="78">
                  <a:moveTo>
                    <a:pt x="0" y="0"/>
                  </a:moveTo>
                  <a:lnTo>
                    <a:pt x="0" y="46"/>
                  </a:lnTo>
                  <a:lnTo>
                    <a:pt x="45" y="77"/>
                  </a:lnTo>
                  <a:lnTo>
                    <a:pt x="90" y="31"/>
                  </a:lnTo>
                  <a:lnTo>
                    <a:pt x="75" y="0"/>
                  </a:lnTo>
                  <a:lnTo>
                    <a:pt x="45" y="31"/>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07" name="Freeform 45"/>
            <p:cNvSpPr>
              <a:spLocks/>
            </p:cNvSpPr>
            <p:nvPr/>
          </p:nvSpPr>
          <p:spPr bwMode="auto">
            <a:xfrm>
              <a:off x="564" y="1280"/>
              <a:ext cx="38" cy="29"/>
            </a:xfrm>
            <a:custGeom>
              <a:avLst/>
              <a:gdLst>
                <a:gd name="T0" fmla="*/ 1 w 91"/>
                <a:gd name="T1" fmla="*/ 0 h 78"/>
                <a:gd name="T2" fmla="*/ 2 w 91"/>
                <a:gd name="T3" fmla="*/ 0 h 78"/>
                <a:gd name="T4" fmla="*/ 2 w 91"/>
                <a:gd name="T5" fmla="*/ 1 h 78"/>
                <a:gd name="T6" fmla="*/ 2 w 91"/>
                <a:gd name="T7" fmla="*/ 1 h 78"/>
                <a:gd name="T8" fmla="*/ 3 w 91"/>
                <a:gd name="T9" fmla="*/ 1 h 78"/>
                <a:gd name="T10" fmla="*/ 2 w 91"/>
                <a:gd name="T11" fmla="*/ 1 h 78"/>
                <a:gd name="T12" fmla="*/ 2 w 91"/>
                <a:gd name="T13" fmla="*/ 1 h 78"/>
                <a:gd name="T14" fmla="*/ 2 w 91"/>
                <a:gd name="T15" fmla="*/ 1 h 78"/>
                <a:gd name="T16" fmla="*/ 1 w 91"/>
                <a:gd name="T17" fmla="*/ 1 h 78"/>
                <a:gd name="T18" fmla="*/ 1 w 91"/>
                <a:gd name="T19" fmla="*/ 1 h 78"/>
                <a:gd name="T20" fmla="*/ 0 w 91"/>
                <a:gd name="T21" fmla="*/ 1 h 78"/>
                <a:gd name="T22" fmla="*/ 0 w 91"/>
                <a:gd name="T23" fmla="*/ 1 h 78"/>
                <a:gd name="T24" fmla="*/ 1 w 91"/>
                <a:gd name="T25" fmla="*/ 1 h 78"/>
                <a:gd name="T26" fmla="*/ 1 w 91"/>
                <a:gd name="T27" fmla="*/ 0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1" h="78">
                  <a:moveTo>
                    <a:pt x="45" y="0"/>
                  </a:moveTo>
                  <a:lnTo>
                    <a:pt x="60" y="0"/>
                  </a:lnTo>
                  <a:lnTo>
                    <a:pt x="75" y="46"/>
                  </a:lnTo>
                  <a:lnTo>
                    <a:pt x="75" y="62"/>
                  </a:lnTo>
                  <a:lnTo>
                    <a:pt x="90" y="62"/>
                  </a:lnTo>
                  <a:lnTo>
                    <a:pt x="75" y="77"/>
                  </a:lnTo>
                  <a:lnTo>
                    <a:pt x="60" y="77"/>
                  </a:lnTo>
                  <a:lnTo>
                    <a:pt x="75" y="46"/>
                  </a:lnTo>
                  <a:lnTo>
                    <a:pt x="45" y="46"/>
                  </a:lnTo>
                  <a:lnTo>
                    <a:pt x="30" y="62"/>
                  </a:lnTo>
                  <a:lnTo>
                    <a:pt x="15" y="62"/>
                  </a:lnTo>
                  <a:lnTo>
                    <a:pt x="0" y="46"/>
                  </a:lnTo>
                  <a:lnTo>
                    <a:pt x="30" y="46"/>
                  </a:lnTo>
                  <a:lnTo>
                    <a:pt x="4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08" name="Freeform 46"/>
            <p:cNvSpPr>
              <a:spLocks/>
            </p:cNvSpPr>
            <p:nvPr/>
          </p:nvSpPr>
          <p:spPr bwMode="auto">
            <a:xfrm>
              <a:off x="538" y="1164"/>
              <a:ext cx="20" cy="34"/>
            </a:xfrm>
            <a:custGeom>
              <a:avLst/>
              <a:gdLst>
                <a:gd name="T0" fmla="*/ 0 w 46"/>
                <a:gd name="T1" fmla="*/ 0 h 93"/>
                <a:gd name="T2" fmla="*/ 2 w 46"/>
                <a:gd name="T3" fmla="*/ 0 h 93"/>
                <a:gd name="T4" fmla="*/ 2 w 46"/>
                <a:gd name="T5" fmla="*/ 1 h 93"/>
                <a:gd name="T6" fmla="*/ 0 w 46"/>
                <a:gd name="T7" fmla="*/ 1 h 93"/>
                <a:gd name="T8" fmla="*/ 0 w 46"/>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93">
                  <a:moveTo>
                    <a:pt x="0" y="31"/>
                  </a:moveTo>
                  <a:lnTo>
                    <a:pt x="45" y="0"/>
                  </a:lnTo>
                  <a:lnTo>
                    <a:pt x="45" y="61"/>
                  </a:lnTo>
                  <a:lnTo>
                    <a:pt x="0" y="92"/>
                  </a:lnTo>
                  <a:lnTo>
                    <a:pt x="0"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09" name="Freeform 47"/>
            <p:cNvSpPr>
              <a:spLocks/>
            </p:cNvSpPr>
            <p:nvPr/>
          </p:nvSpPr>
          <p:spPr bwMode="auto">
            <a:xfrm>
              <a:off x="519" y="1094"/>
              <a:ext cx="19" cy="11"/>
            </a:xfrm>
            <a:custGeom>
              <a:avLst/>
              <a:gdLst>
                <a:gd name="T0" fmla="*/ 0 w 46"/>
                <a:gd name="T1" fmla="*/ 0 h 32"/>
                <a:gd name="T2" fmla="*/ 0 w 46"/>
                <a:gd name="T3" fmla="*/ 0 h 32"/>
                <a:gd name="T4" fmla="*/ 1 w 46"/>
                <a:gd name="T5" fmla="*/ 0 h 32"/>
                <a:gd name="T6" fmla="*/ 1 w 46"/>
                <a:gd name="T7" fmla="*/ 0 h 32"/>
                <a:gd name="T8" fmla="*/ 1 w 46"/>
                <a:gd name="T9" fmla="*/ 0 h 32"/>
                <a:gd name="T10" fmla="*/ 0 w 46"/>
                <a:gd name="T11" fmla="*/ 0 h 32"/>
                <a:gd name="T12" fmla="*/ 0 w 46"/>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2">
                  <a:moveTo>
                    <a:pt x="0" y="16"/>
                  </a:moveTo>
                  <a:lnTo>
                    <a:pt x="0" y="31"/>
                  </a:lnTo>
                  <a:lnTo>
                    <a:pt x="45" y="31"/>
                  </a:lnTo>
                  <a:lnTo>
                    <a:pt x="45" y="0"/>
                  </a:lnTo>
                  <a:lnTo>
                    <a:pt x="30" y="16"/>
                  </a:lnTo>
                  <a:lnTo>
                    <a:pt x="15" y="16"/>
                  </a:lnTo>
                  <a:lnTo>
                    <a:pt x="0"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10" name="Freeform 48"/>
            <p:cNvSpPr>
              <a:spLocks/>
            </p:cNvSpPr>
            <p:nvPr/>
          </p:nvSpPr>
          <p:spPr bwMode="auto">
            <a:xfrm>
              <a:off x="224" y="1395"/>
              <a:ext cx="20" cy="24"/>
            </a:xfrm>
            <a:custGeom>
              <a:avLst/>
              <a:gdLst>
                <a:gd name="T0" fmla="*/ 0 w 45"/>
                <a:gd name="T1" fmla="*/ 0 h 62"/>
                <a:gd name="T2" fmla="*/ 1 w 45"/>
                <a:gd name="T3" fmla="*/ 1 h 62"/>
                <a:gd name="T4" fmla="*/ 2 w 45"/>
                <a:gd name="T5" fmla="*/ 1 h 62"/>
                <a:gd name="T6" fmla="*/ 1 w 45"/>
                <a:gd name="T7" fmla="*/ 1 h 62"/>
                <a:gd name="T8" fmla="*/ 0 w 45"/>
                <a:gd name="T9" fmla="*/ 0 h 62"/>
                <a:gd name="T10" fmla="*/ 0 w 45"/>
                <a:gd name="T11" fmla="*/ 0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62">
                  <a:moveTo>
                    <a:pt x="0" y="0"/>
                  </a:moveTo>
                  <a:lnTo>
                    <a:pt x="29" y="31"/>
                  </a:lnTo>
                  <a:lnTo>
                    <a:pt x="44" y="61"/>
                  </a:lnTo>
                  <a:lnTo>
                    <a:pt x="29" y="61"/>
                  </a:lnTo>
                  <a:lnTo>
                    <a:pt x="0" y="15"/>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11" name="Freeform 49"/>
            <p:cNvSpPr>
              <a:spLocks/>
            </p:cNvSpPr>
            <p:nvPr/>
          </p:nvSpPr>
          <p:spPr bwMode="auto">
            <a:xfrm>
              <a:off x="564" y="1094"/>
              <a:ext cx="13" cy="23"/>
            </a:xfrm>
            <a:custGeom>
              <a:avLst/>
              <a:gdLst>
                <a:gd name="T0" fmla="*/ 0 w 32"/>
                <a:gd name="T1" fmla="*/ 0 h 62"/>
                <a:gd name="T2" fmla="*/ 0 w 32"/>
                <a:gd name="T3" fmla="*/ 1 h 62"/>
                <a:gd name="T4" fmla="*/ 1 w 32"/>
                <a:gd name="T5" fmla="*/ 0 h 62"/>
                <a:gd name="T6" fmla="*/ 1 w 32"/>
                <a:gd name="T7" fmla="*/ 0 h 62"/>
                <a:gd name="T8" fmla="*/ 0 w 32"/>
                <a:gd name="T9" fmla="*/ 0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62">
                  <a:moveTo>
                    <a:pt x="0" y="15"/>
                  </a:moveTo>
                  <a:lnTo>
                    <a:pt x="16" y="61"/>
                  </a:lnTo>
                  <a:lnTo>
                    <a:pt x="31" y="31"/>
                  </a:lnTo>
                  <a:lnTo>
                    <a:pt x="31" y="0"/>
                  </a:lnTo>
                  <a:lnTo>
                    <a:pt x="0"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12" name="Freeform 50"/>
            <p:cNvSpPr>
              <a:spLocks/>
            </p:cNvSpPr>
            <p:nvPr/>
          </p:nvSpPr>
          <p:spPr bwMode="auto">
            <a:xfrm>
              <a:off x="576" y="1315"/>
              <a:ext cx="13" cy="12"/>
            </a:xfrm>
            <a:custGeom>
              <a:avLst/>
              <a:gdLst>
                <a:gd name="T0" fmla="*/ 1 w 30"/>
                <a:gd name="T1" fmla="*/ 0 h 32"/>
                <a:gd name="T2" fmla="*/ 0 w 30"/>
                <a:gd name="T3" fmla="*/ 1 h 32"/>
                <a:gd name="T4" fmla="*/ 0 w 30"/>
                <a:gd name="T5" fmla="*/ 0 h 32"/>
                <a:gd name="T6" fmla="*/ 0 w 30"/>
                <a:gd name="T7" fmla="*/ 0 h 32"/>
                <a:gd name="T8" fmla="*/ 1 w 30"/>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2">
                  <a:moveTo>
                    <a:pt x="29" y="0"/>
                  </a:moveTo>
                  <a:lnTo>
                    <a:pt x="0" y="31"/>
                  </a:lnTo>
                  <a:lnTo>
                    <a:pt x="0" y="16"/>
                  </a:lnTo>
                  <a:lnTo>
                    <a:pt x="15" y="0"/>
                  </a:lnTo>
                  <a:lnTo>
                    <a:pt x="29"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13" name="Freeform 51"/>
            <p:cNvSpPr>
              <a:spLocks/>
            </p:cNvSpPr>
            <p:nvPr/>
          </p:nvSpPr>
          <p:spPr bwMode="auto">
            <a:xfrm>
              <a:off x="673" y="1488"/>
              <a:ext cx="7" cy="13"/>
            </a:xfrm>
            <a:custGeom>
              <a:avLst/>
              <a:gdLst>
                <a:gd name="T0" fmla="*/ 0 w 17"/>
                <a:gd name="T1" fmla="*/ 0 h 32"/>
                <a:gd name="T2" fmla="*/ 0 w 17"/>
                <a:gd name="T3" fmla="*/ 0 h 32"/>
                <a:gd name="T4" fmla="*/ 0 w 17"/>
                <a:gd name="T5" fmla="*/ 1 h 32"/>
                <a:gd name="T6" fmla="*/ 0 w 17"/>
                <a:gd name="T7" fmla="*/ 1 h 32"/>
                <a:gd name="T8" fmla="*/ 0 w 17"/>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2">
                  <a:moveTo>
                    <a:pt x="0" y="0"/>
                  </a:moveTo>
                  <a:lnTo>
                    <a:pt x="16" y="16"/>
                  </a:lnTo>
                  <a:lnTo>
                    <a:pt x="16" y="31"/>
                  </a:lnTo>
                  <a:lnTo>
                    <a:pt x="0" y="31"/>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14" name="Freeform 52"/>
            <p:cNvSpPr>
              <a:spLocks/>
            </p:cNvSpPr>
            <p:nvPr/>
          </p:nvSpPr>
          <p:spPr bwMode="auto">
            <a:xfrm>
              <a:off x="673" y="1268"/>
              <a:ext cx="13" cy="17"/>
            </a:xfrm>
            <a:custGeom>
              <a:avLst/>
              <a:gdLst>
                <a:gd name="T0" fmla="*/ 0 w 31"/>
                <a:gd name="T1" fmla="*/ 0 h 47"/>
                <a:gd name="T2" fmla="*/ 0 w 31"/>
                <a:gd name="T3" fmla="*/ 0 h 47"/>
                <a:gd name="T4" fmla="*/ 0 w 31"/>
                <a:gd name="T5" fmla="*/ 1 h 47"/>
                <a:gd name="T6" fmla="*/ 1 w 31"/>
                <a:gd name="T7" fmla="*/ 0 h 47"/>
                <a:gd name="T8" fmla="*/ 0 w 31"/>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47">
                  <a:moveTo>
                    <a:pt x="15" y="0"/>
                  </a:moveTo>
                  <a:lnTo>
                    <a:pt x="0" y="31"/>
                  </a:lnTo>
                  <a:lnTo>
                    <a:pt x="0" y="46"/>
                  </a:lnTo>
                  <a:lnTo>
                    <a:pt x="30" y="31"/>
                  </a:lnTo>
                  <a:lnTo>
                    <a:pt x="1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15" name="Freeform 53"/>
            <p:cNvSpPr>
              <a:spLocks/>
            </p:cNvSpPr>
            <p:nvPr/>
          </p:nvSpPr>
          <p:spPr bwMode="auto">
            <a:xfrm>
              <a:off x="660" y="1825"/>
              <a:ext cx="31" cy="30"/>
            </a:xfrm>
            <a:custGeom>
              <a:avLst/>
              <a:gdLst>
                <a:gd name="T0" fmla="*/ 0 w 75"/>
                <a:gd name="T1" fmla="*/ 0 h 78"/>
                <a:gd name="T2" fmla="*/ 0 w 75"/>
                <a:gd name="T3" fmla="*/ 0 h 78"/>
                <a:gd name="T4" fmla="*/ 0 w 75"/>
                <a:gd name="T5" fmla="*/ 1 h 78"/>
                <a:gd name="T6" fmla="*/ 0 w 75"/>
                <a:gd name="T7" fmla="*/ 1 h 78"/>
                <a:gd name="T8" fmla="*/ 1 w 75"/>
                <a:gd name="T9" fmla="*/ 2 h 78"/>
                <a:gd name="T10" fmla="*/ 1 w 75"/>
                <a:gd name="T11" fmla="*/ 1 h 78"/>
                <a:gd name="T12" fmla="*/ 2 w 75"/>
                <a:gd name="T13" fmla="*/ 2 h 78"/>
                <a:gd name="T14" fmla="*/ 2 w 75"/>
                <a:gd name="T15" fmla="*/ 1 h 78"/>
                <a:gd name="T16" fmla="*/ 2 w 75"/>
                <a:gd name="T17" fmla="*/ 1 h 78"/>
                <a:gd name="T18" fmla="*/ 2 w 75"/>
                <a:gd name="T19" fmla="*/ 0 h 78"/>
                <a:gd name="T20" fmla="*/ 0 w 75"/>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78">
                  <a:moveTo>
                    <a:pt x="15" y="0"/>
                  </a:moveTo>
                  <a:lnTo>
                    <a:pt x="15" y="15"/>
                  </a:lnTo>
                  <a:lnTo>
                    <a:pt x="0" y="31"/>
                  </a:lnTo>
                  <a:lnTo>
                    <a:pt x="0" y="62"/>
                  </a:lnTo>
                  <a:lnTo>
                    <a:pt x="30" y="77"/>
                  </a:lnTo>
                  <a:lnTo>
                    <a:pt x="30" y="62"/>
                  </a:lnTo>
                  <a:lnTo>
                    <a:pt x="74" y="77"/>
                  </a:lnTo>
                  <a:lnTo>
                    <a:pt x="74" y="46"/>
                  </a:lnTo>
                  <a:lnTo>
                    <a:pt x="59" y="31"/>
                  </a:lnTo>
                  <a:lnTo>
                    <a:pt x="74" y="15"/>
                  </a:lnTo>
                  <a:lnTo>
                    <a:pt x="15" y="0"/>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GB" smtClean="0">
                <a:solidFill>
                  <a:srgbClr val="FFFFFF"/>
                </a:solidFill>
                <a:latin typeface="Arial"/>
                <a:cs typeface="Arial"/>
              </a:endParaRPr>
            </a:p>
          </p:txBody>
        </p:sp>
        <p:sp>
          <p:nvSpPr>
            <p:cNvPr id="97716" name="Freeform 54"/>
            <p:cNvSpPr>
              <a:spLocks/>
            </p:cNvSpPr>
            <p:nvPr/>
          </p:nvSpPr>
          <p:spPr bwMode="auto">
            <a:xfrm>
              <a:off x="493" y="1774"/>
              <a:ext cx="96" cy="128"/>
            </a:xfrm>
            <a:custGeom>
              <a:avLst/>
              <a:gdLst>
                <a:gd name="T0" fmla="*/ 0 w 224"/>
                <a:gd name="T1" fmla="*/ 4 h 339"/>
                <a:gd name="T2" fmla="*/ 0 w 224"/>
                <a:gd name="T3" fmla="*/ 5 h 339"/>
                <a:gd name="T4" fmla="*/ 2 w 224"/>
                <a:gd name="T5" fmla="*/ 5 h 339"/>
                <a:gd name="T6" fmla="*/ 3 w 224"/>
                <a:gd name="T7" fmla="*/ 5 h 339"/>
                <a:gd name="T8" fmla="*/ 3 w 224"/>
                <a:gd name="T9" fmla="*/ 5 h 339"/>
                <a:gd name="T10" fmla="*/ 3 w 224"/>
                <a:gd name="T11" fmla="*/ 6 h 339"/>
                <a:gd name="T12" fmla="*/ 4 w 224"/>
                <a:gd name="T13" fmla="*/ 6 h 339"/>
                <a:gd name="T14" fmla="*/ 4 w 224"/>
                <a:gd name="T15" fmla="*/ 6 h 339"/>
                <a:gd name="T16" fmla="*/ 6 w 224"/>
                <a:gd name="T17" fmla="*/ 6 h 339"/>
                <a:gd name="T18" fmla="*/ 6 w 224"/>
                <a:gd name="T19" fmla="*/ 7 h 339"/>
                <a:gd name="T20" fmla="*/ 6 w 224"/>
                <a:gd name="T21" fmla="*/ 6 h 339"/>
                <a:gd name="T22" fmla="*/ 6 w 224"/>
                <a:gd name="T23" fmla="*/ 6 h 339"/>
                <a:gd name="T24" fmla="*/ 6 w 224"/>
                <a:gd name="T25" fmla="*/ 5 h 339"/>
                <a:gd name="T26" fmla="*/ 6 w 224"/>
                <a:gd name="T27" fmla="*/ 5 h 339"/>
                <a:gd name="T28" fmla="*/ 6 w 224"/>
                <a:gd name="T29" fmla="*/ 5 h 339"/>
                <a:gd name="T30" fmla="*/ 6 w 224"/>
                <a:gd name="T31" fmla="*/ 5 h 339"/>
                <a:gd name="T32" fmla="*/ 6 w 224"/>
                <a:gd name="T33" fmla="*/ 5 h 339"/>
                <a:gd name="T34" fmla="*/ 6 w 224"/>
                <a:gd name="T35" fmla="*/ 5 h 339"/>
                <a:gd name="T36" fmla="*/ 7 w 224"/>
                <a:gd name="T37" fmla="*/ 5 h 339"/>
                <a:gd name="T38" fmla="*/ 8 w 224"/>
                <a:gd name="T39" fmla="*/ 5 h 339"/>
                <a:gd name="T40" fmla="*/ 7 w 224"/>
                <a:gd name="T41" fmla="*/ 4 h 339"/>
                <a:gd name="T42" fmla="*/ 7 w 224"/>
                <a:gd name="T43" fmla="*/ 3 h 339"/>
                <a:gd name="T44" fmla="*/ 6 w 224"/>
                <a:gd name="T45" fmla="*/ 3 h 339"/>
                <a:gd name="T46" fmla="*/ 4 w 224"/>
                <a:gd name="T47" fmla="*/ 2 h 339"/>
                <a:gd name="T48" fmla="*/ 4 w 224"/>
                <a:gd name="T49" fmla="*/ 2 h 339"/>
                <a:gd name="T50" fmla="*/ 3 w 224"/>
                <a:gd name="T51" fmla="*/ 2 h 339"/>
                <a:gd name="T52" fmla="*/ 4 w 224"/>
                <a:gd name="T53" fmla="*/ 1 h 339"/>
                <a:gd name="T54" fmla="*/ 5 w 224"/>
                <a:gd name="T55" fmla="*/ 0 h 339"/>
                <a:gd name="T56" fmla="*/ 5 w 224"/>
                <a:gd name="T57" fmla="*/ 0 h 339"/>
                <a:gd name="T58" fmla="*/ 4 w 224"/>
                <a:gd name="T59" fmla="*/ 0 h 339"/>
                <a:gd name="T60" fmla="*/ 4 w 224"/>
                <a:gd name="T61" fmla="*/ 0 h 339"/>
                <a:gd name="T62" fmla="*/ 3 w 224"/>
                <a:gd name="T63" fmla="*/ 1 h 339"/>
                <a:gd name="T64" fmla="*/ 3 w 224"/>
                <a:gd name="T65" fmla="*/ 1 h 339"/>
                <a:gd name="T66" fmla="*/ 1 w 224"/>
                <a:gd name="T67" fmla="*/ 2 h 339"/>
                <a:gd name="T68" fmla="*/ 1 w 224"/>
                <a:gd name="T69" fmla="*/ 2 h 339"/>
                <a:gd name="T70" fmla="*/ 1 w 224"/>
                <a:gd name="T71" fmla="*/ 2 h 339"/>
                <a:gd name="T72" fmla="*/ 1 w 224"/>
                <a:gd name="T73" fmla="*/ 2 h 339"/>
                <a:gd name="T74" fmla="*/ 1 w 224"/>
                <a:gd name="T75" fmla="*/ 4 h 339"/>
                <a:gd name="T76" fmla="*/ 0 w 224"/>
                <a:gd name="T77" fmla="*/ 4 h 3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24" h="339">
                  <a:moveTo>
                    <a:pt x="15" y="200"/>
                  </a:moveTo>
                  <a:lnTo>
                    <a:pt x="0" y="230"/>
                  </a:lnTo>
                  <a:lnTo>
                    <a:pt x="59" y="246"/>
                  </a:lnTo>
                  <a:lnTo>
                    <a:pt x="74" y="261"/>
                  </a:lnTo>
                  <a:lnTo>
                    <a:pt x="89" y="261"/>
                  </a:lnTo>
                  <a:lnTo>
                    <a:pt x="104" y="292"/>
                  </a:lnTo>
                  <a:lnTo>
                    <a:pt x="119" y="292"/>
                  </a:lnTo>
                  <a:lnTo>
                    <a:pt x="134" y="292"/>
                  </a:lnTo>
                  <a:lnTo>
                    <a:pt x="164" y="307"/>
                  </a:lnTo>
                  <a:lnTo>
                    <a:pt x="178" y="338"/>
                  </a:lnTo>
                  <a:lnTo>
                    <a:pt x="178" y="292"/>
                  </a:lnTo>
                  <a:lnTo>
                    <a:pt x="178" y="277"/>
                  </a:lnTo>
                  <a:lnTo>
                    <a:pt x="178" y="261"/>
                  </a:lnTo>
                  <a:lnTo>
                    <a:pt x="193" y="246"/>
                  </a:lnTo>
                  <a:lnTo>
                    <a:pt x="164" y="246"/>
                  </a:lnTo>
                  <a:lnTo>
                    <a:pt x="164" y="230"/>
                  </a:lnTo>
                  <a:lnTo>
                    <a:pt x="193" y="230"/>
                  </a:lnTo>
                  <a:lnTo>
                    <a:pt x="193" y="215"/>
                  </a:lnTo>
                  <a:lnTo>
                    <a:pt x="208" y="215"/>
                  </a:lnTo>
                  <a:lnTo>
                    <a:pt x="223" y="230"/>
                  </a:lnTo>
                  <a:lnTo>
                    <a:pt x="208" y="184"/>
                  </a:lnTo>
                  <a:lnTo>
                    <a:pt x="208" y="138"/>
                  </a:lnTo>
                  <a:lnTo>
                    <a:pt x="178" y="138"/>
                  </a:lnTo>
                  <a:lnTo>
                    <a:pt x="119" y="108"/>
                  </a:lnTo>
                  <a:lnTo>
                    <a:pt x="119" y="77"/>
                  </a:lnTo>
                  <a:lnTo>
                    <a:pt x="104" y="77"/>
                  </a:lnTo>
                  <a:lnTo>
                    <a:pt x="119" y="31"/>
                  </a:lnTo>
                  <a:lnTo>
                    <a:pt x="149" y="15"/>
                  </a:lnTo>
                  <a:lnTo>
                    <a:pt x="149" y="0"/>
                  </a:lnTo>
                  <a:lnTo>
                    <a:pt x="134" y="0"/>
                  </a:lnTo>
                  <a:lnTo>
                    <a:pt x="119" y="15"/>
                  </a:lnTo>
                  <a:lnTo>
                    <a:pt x="74" y="31"/>
                  </a:lnTo>
                  <a:lnTo>
                    <a:pt x="74" y="61"/>
                  </a:lnTo>
                  <a:lnTo>
                    <a:pt x="45" y="77"/>
                  </a:lnTo>
                  <a:lnTo>
                    <a:pt x="30" y="92"/>
                  </a:lnTo>
                  <a:lnTo>
                    <a:pt x="30" y="108"/>
                  </a:lnTo>
                  <a:lnTo>
                    <a:pt x="30" y="123"/>
                  </a:lnTo>
                  <a:lnTo>
                    <a:pt x="30" y="184"/>
                  </a:lnTo>
                  <a:lnTo>
                    <a:pt x="15" y="20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17" name="Freeform 55"/>
            <p:cNvSpPr>
              <a:spLocks/>
            </p:cNvSpPr>
            <p:nvPr/>
          </p:nvSpPr>
          <p:spPr bwMode="auto">
            <a:xfrm>
              <a:off x="538" y="1774"/>
              <a:ext cx="109" cy="87"/>
            </a:xfrm>
            <a:custGeom>
              <a:avLst/>
              <a:gdLst>
                <a:gd name="T0" fmla="*/ 7 w 255"/>
                <a:gd name="T1" fmla="*/ 1 h 231"/>
                <a:gd name="T2" fmla="*/ 6 w 255"/>
                <a:gd name="T3" fmla="*/ 1 h 231"/>
                <a:gd name="T4" fmla="*/ 6 w 255"/>
                <a:gd name="T5" fmla="*/ 1 h 231"/>
                <a:gd name="T6" fmla="*/ 4 w 255"/>
                <a:gd name="T7" fmla="*/ 1 h 231"/>
                <a:gd name="T8" fmla="*/ 3 w 255"/>
                <a:gd name="T9" fmla="*/ 1 h 231"/>
                <a:gd name="T10" fmla="*/ 3 w 255"/>
                <a:gd name="T11" fmla="*/ 0 h 231"/>
                <a:gd name="T12" fmla="*/ 3 w 255"/>
                <a:gd name="T13" fmla="*/ 0 h 231"/>
                <a:gd name="T14" fmla="*/ 3 w 255"/>
                <a:gd name="T15" fmla="*/ 0 h 231"/>
                <a:gd name="T16" fmla="*/ 1 w 255"/>
                <a:gd name="T17" fmla="*/ 1 h 231"/>
                <a:gd name="T18" fmla="*/ 1 w 255"/>
                <a:gd name="T19" fmla="*/ 1 h 231"/>
                <a:gd name="T20" fmla="*/ 1 w 255"/>
                <a:gd name="T21" fmla="*/ 2 h 231"/>
                <a:gd name="T22" fmla="*/ 1 w 255"/>
                <a:gd name="T23" fmla="*/ 1 h 231"/>
                <a:gd name="T24" fmla="*/ 1 w 255"/>
                <a:gd name="T25" fmla="*/ 1 h 231"/>
                <a:gd name="T26" fmla="*/ 1 w 255"/>
                <a:gd name="T27" fmla="*/ 1 h 231"/>
                <a:gd name="T28" fmla="*/ 1 w 255"/>
                <a:gd name="T29" fmla="*/ 0 h 231"/>
                <a:gd name="T30" fmla="*/ 0 w 255"/>
                <a:gd name="T31" fmla="*/ 1 h 231"/>
                <a:gd name="T32" fmla="*/ 0 w 255"/>
                <a:gd name="T33" fmla="*/ 2 h 231"/>
                <a:gd name="T34" fmla="*/ 0 w 255"/>
                <a:gd name="T35" fmla="*/ 2 h 231"/>
                <a:gd name="T36" fmla="*/ 0 w 255"/>
                <a:gd name="T37" fmla="*/ 2 h 231"/>
                <a:gd name="T38" fmla="*/ 3 w 255"/>
                <a:gd name="T39" fmla="*/ 3 h 231"/>
                <a:gd name="T40" fmla="*/ 3 w 255"/>
                <a:gd name="T41" fmla="*/ 3 h 231"/>
                <a:gd name="T42" fmla="*/ 3 w 255"/>
                <a:gd name="T43" fmla="*/ 4 h 231"/>
                <a:gd name="T44" fmla="*/ 4 w 255"/>
                <a:gd name="T45" fmla="*/ 5 h 231"/>
                <a:gd name="T46" fmla="*/ 4 w 255"/>
                <a:gd name="T47" fmla="*/ 5 h 231"/>
                <a:gd name="T48" fmla="*/ 6 w 255"/>
                <a:gd name="T49" fmla="*/ 5 h 231"/>
                <a:gd name="T50" fmla="*/ 6 w 255"/>
                <a:gd name="T51" fmla="*/ 4 h 231"/>
                <a:gd name="T52" fmla="*/ 5 w 255"/>
                <a:gd name="T53" fmla="*/ 4 h 231"/>
                <a:gd name="T54" fmla="*/ 6 w 255"/>
                <a:gd name="T55" fmla="*/ 3 h 231"/>
                <a:gd name="T56" fmla="*/ 6 w 255"/>
                <a:gd name="T57" fmla="*/ 4 h 231"/>
                <a:gd name="T58" fmla="*/ 8 w 255"/>
                <a:gd name="T59" fmla="*/ 3 h 231"/>
                <a:gd name="T60" fmla="*/ 8 w 255"/>
                <a:gd name="T61" fmla="*/ 3 h 231"/>
                <a:gd name="T62" fmla="*/ 8 w 255"/>
                <a:gd name="T63" fmla="*/ 3 h 231"/>
                <a:gd name="T64" fmla="*/ 8 w 255"/>
                <a:gd name="T65" fmla="*/ 2 h 231"/>
                <a:gd name="T66" fmla="*/ 8 w 255"/>
                <a:gd name="T67" fmla="*/ 2 h 231"/>
                <a:gd name="T68" fmla="*/ 9 w 255"/>
                <a:gd name="T69" fmla="*/ 2 h 231"/>
                <a:gd name="T70" fmla="*/ 7 w 255"/>
                <a:gd name="T71" fmla="*/ 1 h 231"/>
                <a:gd name="T72" fmla="*/ 6 w 255"/>
                <a:gd name="T73" fmla="*/ 1 h 231"/>
                <a:gd name="T74" fmla="*/ 7 w 255"/>
                <a:gd name="T75" fmla="*/ 1 h 2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55" h="231">
                  <a:moveTo>
                    <a:pt x="209" y="31"/>
                  </a:moveTo>
                  <a:lnTo>
                    <a:pt x="179" y="46"/>
                  </a:lnTo>
                  <a:lnTo>
                    <a:pt x="164" y="46"/>
                  </a:lnTo>
                  <a:lnTo>
                    <a:pt x="134" y="31"/>
                  </a:lnTo>
                  <a:lnTo>
                    <a:pt x="105" y="31"/>
                  </a:lnTo>
                  <a:lnTo>
                    <a:pt x="90" y="15"/>
                  </a:lnTo>
                  <a:lnTo>
                    <a:pt x="75" y="0"/>
                  </a:lnTo>
                  <a:lnTo>
                    <a:pt x="75" y="15"/>
                  </a:lnTo>
                  <a:lnTo>
                    <a:pt x="45" y="31"/>
                  </a:lnTo>
                  <a:lnTo>
                    <a:pt x="45" y="61"/>
                  </a:lnTo>
                  <a:lnTo>
                    <a:pt x="45" y="77"/>
                  </a:lnTo>
                  <a:lnTo>
                    <a:pt x="45" y="61"/>
                  </a:lnTo>
                  <a:lnTo>
                    <a:pt x="30" y="61"/>
                  </a:lnTo>
                  <a:lnTo>
                    <a:pt x="45" y="31"/>
                  </a:lnTo>
                  <a:lnTo>
                    <a:pt x="45" y="15"/>
                  </a:lnTo>
                  <a:lnTo>
                    <a:pt x="15" y="31"/>
                  </a:lnTo>
                  <a:lnTo>
                    <a:pt x="0" y="77"/>
                  </a:lnTo>
                  <a:lnTo>
                    <a:pt x="15" y="77"/>
                  </a:lnTo>
                  <a:lnTo>
                    <a:pt x="15" y="107"/>
                  </a:lnTo>
                  <a:lnTo>
                    <a:pt x="75" y="138"/>
                  </a:lnTo>
                  <a:lnTo>
                    <a:pt x="105" y="138"/>
                  </a:lnTo>
                  <a:lnTo>
                    <a:pt x="105" y="184"/>
                  </a:lnTo>
                  <a:lnTo>
                    <a:pt x="120" y="230"/>
                  </a:lnTo>
                  <a:lnTo>
                    <a:pt x="134" y="230"/>
                  </a:lnTo>
                  <a:lnTo>
                    <a:pt x="164" y="230"/>
                  </a:lnTo>
                  <a:lnTo>
                    <a:pt x="179" y="199"/>
                  </a:lnTo>
                  <a:lnTo>
                    <a:pt x="149" y="184"/>
                  </a:lnTo>
                  <a:lnTo>
                    <a:pt x="164" y="169"/>
                  </a:lnTo>
                  <a:lnTo>
                    <a:pt x="194" y="184"/>
                  </a:lnTo>
                  <a:lnTo>
                    <a:pt x="224" y="169"/>
                  </a:lnTo>
                  <a:lnTo>
                    <a:pt x="239" y="153"/>
                  </a:lnTo>
                  <a:lnTo>
                    <a:pt x="224" y="138"/>
                  </a:lnTo>
                  <a:lnTo>
                    <a:pt x="239" y="107"/>
                  </a:lnTo>
                  <a:lnTo>
                    <a:pt x="224" y="107"/>
                  </a:lnTo>
                  <a:lnTo>
                    <a:pt x="254" y="92"/>
                  </a:lnTo>
                  <a:lnTo>
                    <a:pt x="209" y="61"/>
                  </a:lnTo>
                  <a:lnTo>
                    <a:pt x="194" y="46"/>
                  </a:lnTo>
                  <a:lnTo>
                    <a:pt x="209" y="31"/>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18" name="Freeform 56"/>
            <p:cNvSpPr>
              <a:spLocks/>
            </p:cNvSpPr>
            <p:nvPr/>
          </p:nvSpPr>
          <p:spPr bwMode="auto">
            <a:xfrm>
              <a:off x="634" y="1809"/>
              <a:ext cx="39" cy="52"/>
            </a:xfrm>
            <a:custGeom>
              <a:avLst/>
              <a:gdLst>
                <a:gd name="T0" fmla="*/ 1 w 91"/>
                <a:gd name="T1" fmla="*/ 0 h 139"/>
                <a:gd name="T2" fmla="*/ 1 w 91"/>
                <a:gd name="T3" fmla="*/ 0 h 139"/>
                <a:gd name="T4" fmla="*/ 1 w 91"/>
                <a:gd name="T5" fmla="*/ 0 h 139"/>
                <a:gd name="T6" fmla="*/ 0 w 91"/>
                <a:gd name="T7" fmla="*/ 0 h 139"/>
                <a:gd name="T8" fmla="*/ 0 w 91"/>
                <a:gd name="T9" fmla="*/ 0 h 139"/>
                <a:gd name="T10" fmla="*/ 0 w 91"/>
                <a:gd name="T11" fmla="*/ 1 h 139"/>
                <a:gd name="T12" fmla="*/ 0 w 91"/>
                <a:gd name="T13" fmla="*/ 1 h 139"/>
                <a:gd name="T14" fmla="*/ 1 w 91"/>
                <a:gd name="T15" fmla="*/ 2 h 139"/>
                <a:gd name="T16" fmla="*/ 1 w 91"/>
                <a:gd name="T17" fmla="*/ 2 h 139"/>
                <a:gd name="T18" fmla="*/ 1 w 91"/>
                <a:gd name="T19" fmla="*/ 3 h 139"/>
                <a:gd name="T20" fmla="*/ 3 w 91"/>
                <a:gd name="T21" fmla="*/ 2 h 139"/>
                <a:gd name="T22" fmla="*/ 3 w 91"/>
                <a:gd name="T23" fmla="*/ 2 h 139"/>
                <a:gd name="T24" fmla="*/ 2 w 91"/>
                <a:gd name="T25" fmla="*/ 2 h 139"/>
                <a:gd name="T26" fmla="*/ 2 w 91"/>
                <a:gd name="T27" fmla="*/ 1 h 139"/>
                <a:gd name="T28" fmla="*/ 3 w 91"/>
                <a:gd name="T29" fmla="*/ 1 h 139"/>
                <a:gd name="T30" fmla="*/ 3 w 91"/>
                <a:gd name="T31" fmla="*/ 1 h 139"/>
                <a:gd name="T32" fmla="*/ 2 w 91"/>
                <a:gd name="T33" fmla="*/ 0 h 139"/>
                <a:gd name="T34" fmla="*/ 1 w 91"/>
                <a:gd name="T35" fmla="*/ 0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1" h="139">
                  <a:moveTo>
                    <a:pt x="45" y="15"/>
                  </a:moveTo>
                  <a:lnTo>
                    <a:pt x="45" y="0"/>
                  </a:lnTo>
                  <a:lnTo>
                    <a:pt x="30" y="0"/>
                  </a:lnTo>
                  <a:lnTo>
                    <a:pt x="0" y="15"/>
                  </a:lnTo>
                  <a:lnTo>
                    <a:pt x="15" y="15"/>
                  </a:lnTo>
                  <a:lnTo>
                    <a:pt x="0" y="46"/>
                  </a:lnTo>
                  <a:lnTo>
                    <a:pt x="15" y="61"/>
                  </a:lnTo>
                  <a:lnTo>
                    <a:pt x="30" y="107"/>
                  </a:lnTo>
                  <a:lnTo>
                    <a:pt x="30" y="123"/>
                  </a:lnTo>
                  <a:lnTo>
                    <a:pt x="45" y="138"/>
                  </a:lnTo>
                  <a:lnTo>
                    <a:pt x="75" y="123"/>
                  </a:lnTo>
                  <a:lnTo>
                    <a:pt x="90" y="123"/>
                  </a:lnTo>
                  <a:lnTo>
                    <a:pt x="60" y="107"/>
                  </a:lnTo>
                  <a:lnTo>
                    <a:pt x="60" y="77"/>
                  </a:lnTo>
                  <a:lnTo>
                    <a:pt x="75" y="61"/>
                  </a:lnTo>
                  <a:lnTo>
                    <a:pt x="75" y="46"/>
                  </a:lnTo>
                  <a:lnTo>
                    <a:pt x="60" y="31"/>
                  </a:lnTo>
                  <a:lnTo>
                    <a:pt x="45" y="15"/>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GB" smtClean="0">
                <a:solidFill>
                  <a:srgbClr val="FFFFFF"/>
                </a:solidFill>
                <a:latin typeface="Arial"/>
                <a:cs typeface="Arial"/>
              </a:endParaRPr>
            </a:p>
          </p:txBody>
        </p:sp>
        <p:sp>
          <p:nvSpPr>
            <p:cNvPr id="97719" name="Freeform 57"/>
            <p:cNvSpPr>
              <a:spLocks/>
            </p:cNvSpPr>
            <p:nvPr/>
          </p:nvSpPr>
          <p:spPr bwMode="auto">
            <a:xfrm>
              <a:off x="460" y="1797"/>
              <a:ext cx="52" cy="18"/>
            </a:xfrm>
            <a:custGeom>
              <a:avLst/>
              <a:gdLst>
                <a:gd name="T0" fmla="*/ 2 w 120"/>
                <a:gd name="T1" fmla="*/ 0 h 47"/>
                <a:gd name="T2" fmla="*/ 3 w 120"/>
                <a:gd name="T3" fmla="*/ 1 h 47"/>
                <a:gd name="T4" fmla="*/ 4 w 120"/>
                <a:gd name="T5" fmla="*/ 1 h 47"/>
                <a:gd name="T6" fmla="*/ 4 w 120"/>
                <a:gd name="T7" fmla="*/ 1 h 47"/>
                <a:gd name="T8" fmla="*/ 4 w 120"/>
                <a:gd name="T9" fmla="*/ 0 h 47"/>
                <a:gd name="T10" fmla="*/ 3 w 120"/>
                <a:gd name="T11" fmla="*/ 0 h 47"/>
                <a:gd name="T12" fmla="*/ 3 w 120"/>
                <a:gd name="T13" fmla="*/ 0 h 47"/>
                <a:gd name="T14" fmla="*/ 2 w 120"/>
                <a:gd name="T15" fmla="*/ 0 h 47"/>
                <a:gd name="T16" fmla="*/ 1 w 120"/>
                <a:gd name="T17" fmla="*/ 0 h 47"/>
                <a:gd name="T18" fmla="*/ 0 w 120"/>
                <a:gd name="T19" fmla="*/ 0 h 47"/>
                <a:gd name="T20" fmla="*/ 0 w 120"/>
                <a:gd name="T21" fmla="*/ 1 h 47"/>
                <a:gd name="T22" fmla="*/ 1 w 120"/>
                <a:gd name="T23" fmla="*/ 1 h 47"/>
                <a:gd name="T24" fmla="*/ 2 w 120"/>
                <a:gd name="T25" fmla="*/ 1 h 47"/>
                <a:gd name="T26" fmla="*/ 2 w 120"/>
                <a:gd name="T27" fmla="*/ 1 h 47"/>
                <a:gd name="T28" fmla="*/ 2 w 120"/>
                <a:gd name="T29" fmla="*/ 1 h 47"/>
                <a:gd name="T30" fmla="*/ 2 w 120"/>
                <a:gd name="T31" fmla="*/ 0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0" h="47">
                  <a:moveTo>
                    <a:pt x="60" y="15"/>
                  </a:moveTo>
                  <a:lnTo>
                    <a:pt x="89" y="31"/>
                  </a:lnTo>
                  <a:lnTo>
                    <a:pt x="104" y="46"/>
                  </a:lnTo>
                  <a:lnTo>
                    <a:pt x="104" y="31"/>
                  </a:lnTo>
                  <a:lnTo>
                    <a:pt x="119" y="15"/>
                  </a:lnTo>
                  <a:lnTo>
                    <a:pt x="89" y="0"/>
                  </a:lnTo>
                  <a:lnTo>
                    <a:pt x="74" y="0"/>
                  </a:lnTo>
                  <a:lnTo>
                    <a:pt x="60" y="0"/>
                  </a:lnTo>
                  <a:lnTo>
                    <a:pt x="30" y="0"/>
                  </a:lnTo>
                  <a:lnTo>
                    <a:pt x="15" y="0"/>
                  </a:lnTo>
                  <a:lnTo>
                    <a:pt x="0" y="31"/>
                  </a:lnTo>
                  <a:lnTo>
                    <a:pt x="30" y="31"/>
                  </a:lnTo>
                  <a:lnTo>
                    <a:pt x="45" y="46"/>
                  </a:lnTo>
                  <a:lnTo>
                    <a:pt x="60" y="46"/>
                  </a:lnTo>
                  <a:lnTo>
                    <a:pt x="60" y="31"/>
                  </a:lnTo>
                  <a:lnTo>
                    <a:pt x="60"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20" name="Line 58"/>
            <p:cNvSpPr>
              <a:spLocks noChangeShapeType="1"/>
            </p:cNvSpPr>
            <p:nvPr/>
          </p:nvSpPr>
          <p:spPr bwMode="auto">
            <a:xfrm>
              <a:off x="634" y="1774"/>
              <a:ext cx="0"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721" name="Line 59"/>
            <p:cNvSpPr>
              <a:spLocks noChangeShapeType="1"/>
            </p:cNvSpPr>
            <p:nvPr/>
          </p:nvSpPr>
          <p:spPr bwMode="auto">
            <a:xfrm>
              <a:off x="621" y="1744"/>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722" name="Line 60"/>
            <p:cNvSpPr>
              <a:spLocks noChangeShapeType="1"/>
            </p:cNvSpPr>
            <p:nvPr/>
          </p:nvSpPr>
          <p:spPr bwMode="auto">
            <a:xfrm>
              <a:off x="621" y="1727"/>
              <a:ext cx="0"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723" name="Freeform 61"/>
            <p:cNvSpPr>
              <a:spLocks/>
            </p:cNvSpPr>
            <p:nvPr/>
          </p:nvSpPr>
          <p:spPr bwMode="auto">
            <a:xfrm>
              <a:off x="558" y="1721"/>
              <a:ext cx="25" cy="18"/>
            </a:xfrm>
            <a:custGeom>
              <a:avLst/>
              <a:gdLst>
                <a:gd name="T0" fmla="*/ 0 w 60"/>
                <a:gd name="T1" fmla="*/ 0 h 47"/>
                <a:gd name="T2" fmla="*/ 0 w 60"/>
                <a:gd name="T3" fmla="*/ 0 h 47"/>
                <a:gd name="T4" fmla="*/ 0 w 60"/>
                <a:gd name="T5" fmla="*/ 1 h 47"/>
                <a:gd name="T6" fmla="*/ 0 w 60"/>
                <a:gd name="T7" fmla="*/ 1 h 47"/>
                <a:gd name="T8" fmla="*/ 1 w 60"/>
                <a:gd name="T9" fmla="*/ 1 h 47"/>
                <a:gd name="T10" fmla="*/ 2 w 60"/>
                <a:gd name="T11" fmla="*/ 0 h 47"/>
                <a:gd name="T12" fmla="*/ 1 w 60"/>
                <a:gd name="T13" fmla="*/ 0 h 47"/>
                <a:gd name="T14" fmla="*/ 1 w 60"/>
                <a:gd name="T15" fmla="*/ 0 h 47"/>
                <a:gd name="T16" fmla="*/ 1 w 60"/>
                <a:gd name="T17" fmla="*/ 0 h 47"/>
                <a:gd name="T18" fmla="*/ 0 w 60"/>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47">
                  <a:moveTo>
                    <a:pt x="0" y="0"/>
                  </a:moveTo>
                  <a:lnTo>
                    <a:pt x="0" y="15"/>
                  </a:lnTo>
                  <a:lnTo>
                    <a:pt x="0" y="46"/>
                  </a:lnTo>
                  <a:lnTo>
                    <a:pt x="15" y="31"/>
                  </a:lnTo>
                  <a:lnTo>
                    <a:pt x="44" y="31"/>
                  </a:lnTo>
                  <a:lnTo>
                    <a:pt x="59" y="15"/>
                  </a:lnTo>
                  <a:lnTo>
                    <a:pt x="44" y="15"/>
                  </a:lnTo>
                  <a:lnTo>
                    <a:pt x="44" y="0"/>
                  </a:lnTo>
                  <a:lnTo>
                    <a:pt x="30" y="0"/>
                  </a:lnTo>
                  <a:lnTo>
                    <a:pt x="0" y="0"/>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24" name="Freeform 62"/>
            <p:cNvSpPr>
              <a:spLocks/>
            </p:cNvSpPr>
            <p:nvPr/>
          </p:nvSpPr>
          <p:spPr bwMode="auto">
            <a:xfrm>
              <a:off x="634" y="1785"/>
              <a:ext cx="7" cy="7"/>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16"/>
                  </a:moveTo>
                  <a:lnTo>
                    <a:pt x="16" y="16"/>
                  </a:lnTo>
                  <a:lnTo>
                    <a:pt x="16" y="0"/>
                  </a:lnTo>
                  <a:lnTo>
                    <a:pt x="0" y="0"/>
                  </a:lnTo>
                  <a:lnTo>
                    <a:pt x="0"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25" name="Freeform 63"/>
            <p:cNvSpPr>
              <a:spLocks/>
            </p:cNvSpPr>
            <p:nvPr/>
          </p:nvSpPr>
          <p:spPr bwMode="auto">
            <a:xfrm>
              <a:off x="589" y="1727"/>
              <a:ext cx="8" cy="6"/>
            </a:xfrm>
            <a:custGeom>
              <a:avLst/>
              <a:gdLst>
                <a:gd name="T0" fmla="*/ 1 w 17"/>
                <a:gd name="T1" fmla="*/ 0 h 17"/>
                <a:gd name="T2" fmla="*/ 0 w 17"/>
                <a:gd name="T3" fmla="*/ 0 h 17"/>
                <a:gd name="T4" fmla="*/ 0 w 17"/>
                <a:gd name="T5" fmla="*/ 0 h 17"/>
                <a:gd name="T6" fmla="*/ 1 w 17"/>
                <a:gd name="T7" fmla="*/ 0 h 17"/>
                <a:gd name="T8" fmla="*/ 1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0"/>
                  </a:moveTo>
                  <a:lnTo>
                    <a:pt x="0" y="0"/>
                  </a:lnTo>
                  <a:lnTo>
                    <a:pt x="0" y="16"/>
                  </a:lnTo>
                  <a:lnTo>
                    <a:pt x="16" y="16"/>
                  </a:lnTo>
                  <a:lnTo>
                    <a:pt x="16"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26" name="Freeform 64"/>
            <p:cNvSpPr>
              <a:spLocks/>
            </p:cNvSpPr>
            <p:nvPr/>
          </p:nvSpPr>
          <p:spPr bwMode="auto">
            <a:xfrm>
              <a:off x="634" y="1756"/>
              <a:ext cx="7" cy="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0" y="16"/>
                  </a:lnTo>
                  <a:lnTo>
                    <a:pt x="0" y="0"/>
                  </a:lnTo>
                </a:path>
              </a:pathLst>
            </a:custGeom>
            <a:solidFill>
              <a:srgbClr val="00FF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27" name="Line 65"/>
            <p:cNvSpPr>
              <a:spLocks noChangeShapeType="1"/>
            </p:cNvSpPr>
            <p:nvPr/>
          </p:nvSpPr>
          <p:spPr bwMode="auto">
            <a:xfrm flipH="1">
              <a:off x="628" y="1756"/>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728" name="Line 66"/>
            <p:cNvSpPr>
              <a:spLocks noChangeShapeType="1"/>
            </p:cNvSpPr>
            <p:nvPr/>
          </p:nvSpPr>
          <p:spPr bwMode="auto">
            <a:xfrm>
              <a:off x="628" y="1751"/>
              <a:ext cx="0" cy="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729" name="Freeform 67"/>
            <p:cNvSpPr>
              <a:spLocks/>
            </p:cNvSpPr>
            <p:nvPr/>
          </p:nvSpPr>
          <p:spPr bwMode="auto">
            <a:xfrm>
              <a:off x="615" y="1733"/>
              <a:ext cx="7"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0" y="16"/>
                  </a:lnTo>
                  <a:lnTo>
                    <a:pt x="0" y="0"/>
                  </a:lnTo>
                </a:path>
              </a:pathLst>
            </a:custGeom>
            <a:solidFill>
              <a:srgbClr val="00FF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30" name="Line 68"/>
            <p:cNvSpPr>
              <a:spLocks noChangeShapeType="1"/>
            </p:cNvSpPr>
            <p:nvPr/>
          </p:nvSpPr>
          <p:spPr bwMode="auto">
            <a:xfrm>
              <a:off x="602" y="1733"/>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731" name="Freeform 69"/>
            <p:cNvSpPr>
              <a:spLocks/>
            </p:cNvSpPr>
            <p:nvPr/>
          </p:nvSpPr>
          <p:spPr bwMode="auto">
            <a:xfrm>
              <a:off x="621" y="1739"/>
              <a:ext cx="7" cy="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0" y="16"/>
                  </a:lnTo>
                  <a:lnTo>
                    <a:pt x="0" y="0"/>
                  </a:lnTo>
                </a:path>
              </a:pathLst>
            </a:custGeom>
            <a:solidFill>
              <a:srgbClr val="00FF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32" name="Freeform 70"/>
            <p:cNvSpPr>
              <a:spLocks/>
            </p:cNvSpPr>
            <p:nvPr/>
          </p:nvSpPr>
          <p:spPr bwMode="auto">
            <a:xfrm>
              <a:off x="691" y="2285"/>
              <a:ext cx="13" cy="12"/>
            </a:xfrm>
            <a:custGeom>
              <a:avLst/>
              <a:gdLst>
                <a:gd name="T0" fmla="*/ 0 w 31"/>
                <a:gd name="T1" fmla="*/ 0 h 32"/>
                <a:gd name="T2" fmla="*/ 0 w 31"/>
                <a:gd name="T3" fmla="*/ 1 h 32"/>
                <a:gd name="T4" fmla="*/ 0 w 31"/>
                <a:gd name="T5" fmla="*/ 1 h 32"/>
                <a:gd name="T6" fmla="*/ 0 w 31"/>
                <a:gd name="T7" fmla="*/ 0 h 32"/>
                <a:gd name="T8" fmla="*/ 1 w 31"/>
                <a:gd name="T9" fmla="*/ 0 h 32"/>
                <a:gd name="T10" fmla="*/ 0 w 31"/>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32">
                  <a:moveTo>
                    <a:pt x="15" y="0"/>
                  </a:moveTo>
                  <a:lnTo>
                    <a:pt x="0" y="31"/>
                  </a:lnTo>
                  <a:lnTo>
                    <a:pt x="15" y="31"/>
                  </a:lnTo>
                  <a:lnTo>
                    <a:pt x="15" y="16"/>
                  </a:lnTo>
                  <a:lnTo>
                    <a:pt x="30" y="16"/>
                  </a:lnTo>
                  <a:lnTo>
                    <a:pt x="15" y="0"/>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GB" smtClean="0">
                <a:solidFill>
                  <a:srgbClr val="FFFFFF"/>
                </a:solidFill>
                <a:latin typeface="Arial"/>
                <a:cs typeface="Arial"/>
              </a:endParaRPr>
            </a:p>
          </p:txBody>
        </p:sp>
        <p:sp>
          <p:nvSpPr>
            <p:cNvPr id="97733" name="Freeform 71"/>
            <p:cNvSpPr>
              <a:spLocks/>
            </p:cNvSpPr>
            <p:nvPr/>
          </p:nvSpPr>
          <p:spPr bwMode="auto">
            <a:xfrm>
              <a:off x="685" y="2285"/>
              <a:ext cx="8" cy="6"/>
            </a:xfrm>
            <a:custGeom>
              <a:avLst/>
              <a:gdLst>
                <a:gd name="T0" fmla="*/ 1 w 18"/>
                <a:gd name="T1" fmla="*/ 0 h 17"/>
                <a:gd name="T2" fmla="*/ 0 w 18"/>
                <a:gd name="T3" fmla="*/ 0 h 17"/>
                <a:gd name="T4" fmla="*/ 0 w 18"/>
                <a:gd name="T5" fmla="*/ 0 h 17"/>
                <a:gd name="T6" fmla="*/ 1 w 18"/>
                <a:gd name="T7" fmla="*/ 0 h 17"/>
                <a:gd name="T8" fmla="*/ 1 w 18"/>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7">
                  <a:moveTo>
                    <a:pt x="17" y="0"/>
                  </a:moveTo>
                  <a:lnTo>
                    <a:pt x="0" y="0"/>
                  </a:lnTo>
                  <a:lnTo>
                    <a:pt x="0" y="16"/>
                  </a:lnTo>
                  <a:lnTo>
                    <a:pt x="17" y="16"/>
                  </a:lnTo>
                  <a:lnTo>
                    <a:pt x="17" y="0"/>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GB" smtClean="0">
                <a:solidFill>
                  <a:srgbClr val="FFFFFF"/>
                </a:solidFill>
                <a:latin typeface="Arial"/>
                <a:cs typeface="Arial"/>
              </a:endParaRPr>
            </a:p>
          </p:txBody>
        </p:sp>
        <p:sp>
          <p:nvSpPr>
            <p:cNvPr id="97734" name="Freeform 72"/>
            <p:cNvSpPr>
              <a:spLocks/>
            </p:cNvSpPr>
            <p:nvPr/>
          </p:nvSpPr>
          <p:spPr bwMode="auto">
            <a:xfrm>
              <a:off x="582" y="2035"/>
              <a:ext cx="122" cy="268"/>
            </a:xfrm>
            <a:custGeom>
              <a:avLst/>
              <a:gdLst>
                <a:gd name="T0" fmla="*/ 5 w 284"/>
                <a:gd name="T1" fmla="*/ 12 h 708"/>
                <a:gd name="T2" fmla="*/ 4 w 284"/>
                <a:gd name="T3" fmla="*/ 12 h 708"/>
                <a:gd name="T4" fmla="*/ 3 w 284"/>
                <a:gd name="T5" fmla="*/ 11 h 708"/>
                <a:gd name="T6" fmla="*/ 4 w 284"/>
                <a:gd name="T7" fmla="*/ 11 h 708"/>
                <a:gd name="T8" fmla="*/ 5 w 284"/>
                <a:gd name="T9" fmla="*/ 11 h 708"/>
                <a:gd name="T10" fmla="*/ 5 w 284"/>
                <a:gd name="T11" fmla="*/ 10 h 708"/>
                <a:gd name="T12" fmla="*/ 6 w 284"/>
                <a:gd name="T13" fmla="*/ 10 h 708"/>
                <a:gd name="T14" fmla="*/ 6 w 284"/>
                <a:gd name="T15" fmla="*/ 9 h 708"/>
                <a:gd name="T16" fmla="*/ 5 w 284"/>
                <a:gd name="T17" fmla="*/ 9 h 708"/>
                <a:gd name="T18" fmla="*/ 5 w 284"/>
                <a:gd name="T19" fmla="*/ 9 h 708"/>
                <a:gd name="T20" fmla="*/ 5 w 284"/>
                <a:gd name="T21" fmla="*/ 9 h 708"/>
                <a:gd name="T22" fmla="*/ 5 w 284"/>
                <a:gd name="T23" fmla="*/ 9 h 708"/>
                <a:gd name="T24" fmla="*/ 6 w 284"/>
                <a:gd name="T25" fmla="*/ 8 h 708"/>
                <a:gd name="T26" fmla="*/ 6 w 284"/>
                <a:gd name="T27" fmla="*/ 8 h 708"/>
                <a:gd name="T28" fmla="*/ 6 w 284"/>
                <a:gd name="T29" fmla="*/ 8 h 708"/>
                <a:gd name="T30" fmla="*/ 7 w 284"/>
                <a:gd name="T31" fmla="*/ 8 h 708"/>
                <a:gd name="T32" fmla="*/ 8 w 284"/>
                <a:gd name="T33" fmla="*/ 8 h 708"/>
                <a:gd name="T34" fmla="*/ 9 w 284"/>
                <a:gd name="T35" fmla="*/ 6 h 708"/>
                <a:gd name="T36" fmla="*/ 8 w 284"/>
                <a:gd name="T37" fmla="*/ 6 h 708"/>
                <a:gd name="T38" fmla="*/ 8 w 284"/>
                <a:gd name="T39" fmla="*/ 6 h 708"/>
                <a:gd name="T40" fmla="*/ 8 w 284"/>
                <a:gd name="T41" fmla="*/ 6 h 708"/>
                <a:gd name="T42" fmla="*/ 8 w 284"/>
                <a:gd name="T43" fmla="*/ 4 h 708"/>
                <a:gd name="T44" fmla="*/ 8 w 284"/>
                <a:gd name="T45" fmla="*/ 3 h 708"/>
                <a:gd name="T46" fmla="*/ 9 w 284"/>
                <a:gd name="T47" fmla="*/ 2 h 708"/>
                <a:gd name="T48" fmla="*/ 9 w 284"/>
                <a:gd name="T49" fmla="*/ 2 h 708"/>
                <a:gd name="T50" fmla="*/ 9 w 284"/>
                <a:gd name="T51" fmla="*/ 2 h 708"/>
                <a:gd name="T52" fmla="*/ 9 w 284"/>
                <a:gd name="T53" fmla="*/ 2 h 708"/>
                <a:gd name="T54" fmla="*/ 8 w 284"/>
                <a:gd name="T55" fmla="*/ 3 h 708"/>
                <a:gd name="T56" fmla="*/ 6 w 284"/>
                <a:gd name="T57" fmla="*/ 2 h 708"/>
                <a:gd name="T58" fmla="*/ 7 w 284"/>
                <a:gd name="T59" fmla="*/ 2 h 708"/>
                <a:gd name="T60" fmla="*/ 5 w 284"/>
                <a:gd name="T61" fmla="*/ 1 h 708"/>
                <a:gd name="T62" fmla="*/ 5 w 284"/>
                <a:gd name="T63" fmla="*/ 1 h 708"/>
                <a:gd name="T64" fmla="*/ 3 w 284"/>
                <a:gd name="T65" fmla="*/ 0 h 708"/>
                <a:gd name="T66" fmla="*/ 3 w 284"/>
                <a:gd name="T67" fmla="*/ 1 h 708"/>
                <a:gd name="T68" fmla="*/ 3 w 284"/>
                <a:gd name="T69" fmla="*/ 0 h 708"/>
                <a:gd name="T70" fmla="*/ 2 w 284"/>
                <a:gd name="T71" fmla="*/ 0 h 708"/>
                <a:gd name="T72" fmla="*/ 1 w 284"/>
                <a:gd name="T73" fmla="*/ 0 h 708"/>
                <a:gd name="T74" fmla="*/ 1 w 284"/>
                <a:gd name="T75" fmla="*/ 1 h 708"/>
                <a:gd name="T76" fmla="*/ 1 w 284"/>
                <a:gd name="T77" fmla="*/ 1 h 708"/>
                <a:gd name="T78" fmla="*/ 0 w 284"/>
                <a:gd name="T79" fmla="*/ 2 h 708"/>
                <a:gd name="T80" fmla="*/ 1 w 284"/>
                <a:gd name="T81" fmla="*/ 2 h 708"/>
                <a:gd name="T82" fmla="*/ 0 w 284"/>
                <a:gd name="T83" fmla="*/ 3 h 708"/>
                <a:gd name="T84" fmla="*/ 0 w 284"/>
                <a:gd name="T85" fmla="*/ 4 h 708"/>
                <a:gd name="T86" fmla="*/ 0 w 284"/>
                <a:gd name="T87" fmla="*/ 5 h 708"/>
                <a:gd name="T88" fmla="*/ 0 w 284"/>
                <a:gd name="T89" fmla="*/ 6 h 708"/>
                <a:gd name="T90" fmla="*/ 0 w 284"/>
                <a:gd name="T91" fmla="*/ 6 h 708"/>
                <a:gd name="T92" fmla="*/ 0 w 284"/>
                <a:gd name="T93" fmla="*/ 6 h 708"/>
                <a:gd name="T94" fmla="*/ 0 w 284"/>
                <a:gd name="T95" fmla="*/ 8 h 708"/>
                <a:gd name="T96" fmla="*/ 0 w 284"/>
                <a:gd name="T97" fmla="*/ 8 h 708"/>
                <a:gd name="T98" fmla="*/ 1 w 284"/>
                <a:gd name="T99" fmla="*/ 11 h 708"/>
                <a:gd name="T100" fmla="*/ 1 w 284"/>
                <a:gd name="T101" fmla="*/ 11 h 708"/>
                <a:gd name="T102" fmla="*/ 1 w 284"/>
                <a:gd name="T103" fmla="*/ 11 h 708"/>
                <a:gd name="T104" fmla="*/ 1 w 284"/>
                <a:gd name="T105" fmla="*/ 14 h 708"/>
                <a:gd name="T106" fmla="*/ 2 w 284"/>
                <a:gd name="T107" fmla="*/ 14 h 708"/>
                <a:gd name="T108" fmla="*/ 3 w 284"/>
                <a:gd name="T109" fmla="*/ 14 h 708"/>
                <a:gd name="T110" fmla="*/ 4 w 284"/>
                <a:gd name="T111" fmla="*/ 14 h 708"/>
                <a:gd name="T112" fmla="*/ 4 w 284"/>
                <a:gd name="T113" fmla="*/ 14 h 708"/>
                <a:gd name="T114" fmla="*/ 3 w 284"/>
                <a:gd name="T115" fmla="*/ 14 h 708"/>
                <a:gd name="T116" fmla="*/ 4 w 284"/>
                <a:gd name="T117" fmla="*/ 13 h 708"/>
                <a:gd name="T118" fmla="*/ 4 w 284"/>
                <a:gd name="T119" fmla="*/ 13 h 708"/>
                <a:gd name="T120" fmla="*/ 5 w 284"/>
                <a:gd name="T121" fmla="*/ 12 h 708"/>
                <a:gd name="T122" fmla="*/ 5 w 284"/>
                <a:gd name="T123" fmla="*/ 12 h 7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4" h="708">
                  <a:moveTo>
                    <a:pt x="134" y="569"/>
                  </a:moveTo>
                  <a:lnTo>
                    <a:pt x="119" y="569"/>
                  </a:lnTo>
                  <a:lnTo>
                    <a:pt x="104" y="538"/>
                  </a:lnTo>
                  <a:lnTo>
                    <a:pt x="119" y="523"/>
                  </a:lnTo>
                  <a:lnTo>
                    <a:pt x="134" y="523"/>
                  </a:lnTo>
                  <a:lnTo>
                    <a:pt x="134" y="476"/>
                  </a:lnTo>
                  <a:lnTo>
                    <a:pt x="164" y="476"/>
                  </a:lnTo>
                  <a:lnTo>
                    <a:pt x="164" y="461"/>
                  </a:lnTo>
                  <a:lnTo>
                    <a:pt x="134" y="461"/>
                  </a:lnTo>
                  <a:lnTo>
                    <a:pt x="134" y="446"/>
                  </a:lnTo>
                  <a:lnTo>
                    <a:pt x="134" y="430"/>
                  </a:lnTo>
                  <a:lnTo>
                    <a:pt x="149" y="430"/>
                  </a:lnTo>
                  <a:lnTo>
                    <a:pt x="164" y="415"/>
                  </a:lnTo>
                  <a:lnTo>
                    <a:pt x="164" y="400"/>
                  </a:lnTo>
                  <a:lnTo>
                    <a:pt x="164" y="384"/>
                  </a:lnTo>
                  <a:lnTo>
                    <a:pt x="209" y="384"/>
                  </a:lnTo>
                  <a:lnTo>
                    <a:pt x="238" y="369"/>
                  </a:lnTo>
                  <a:lnTo>
                    <a:pt x="253" y="323"/>
                  </a:lnTo>
                  <a:lnTo>
                    <a:pt x="238" y="307"/>
                  </a:lnTo>
                  <a:lnTo>
                    <a:pt x="238" y="292"/>
                  </a:lnTo>
                  <a:lnTo>
                    <a:pt x="223" y="277"/>
                  </a:lnTo>
                  <a:lnTo>
                    <a:pt x="223" y="184"/>
                  </a:lnTo>
                  <a:lnTo>
                    <a:pt x="223" y="169"/>
                  </a:lnTo>
                  <a:lnTo>
                    <a:pt x="283" y="108"/>
                  </a:lnTo>
                  <a:lnTo>
                    <a:pt x="268" y="92"/>
                  </a:lnTo>
                  <a:lnTo>
                    <a:pt x="253" y="77"/>
                  </a:lnTo>
                  <a:lnTo>
                    <a:pt x="253" y="108"/>
                  </a:lnTo>
                  <a:lnTo>
                    <a:pt x="223" y="123"/>
                  </a:lnTo>
                  <a:lnTo>
                    <a:pt x="194" y="108"/>
                  </a:lnTo>
                  <a:lnTo>
                    <a:pt x="209" y="77"/>
                  </a:lnTo>
                  <a:lnTo>
                    <a:pt x="149" y="31"/>
                  </a:lnTo>
                  <a:lnTo>
                    <a:pt x="134" y="46"/>
                  </a:lnTo>
                  <a:lnTo>
                    <a:pt x="104" y="15"/>
                  </a:lnTo>
                  <a:lnTo>
                    <a:pt x="74" y="31"/>
                  </a:lnTo>
                  <a:lnTo>
                    <a:pt x="74" y="15"/>
                  </a:lnTo>
                  <a:lnTo>
                    <a:pt x="60" y="15"/>
                  </a:lnTo>
                  <a:lnTo>
                    <a:pt x="45" y="0"/>
                  </a:lnTo>
                  <a:lnTo>
                    <a:pt x="30" y="46"/>
                  </a:lnTo>
                  <a:lnTo>
                    <a:pt x="30" y="61"/>
                  </a:lnTo>
                  <a:lnTo>
                    <a:pt x="15" y="77"/>
                  </a:lnTo>
                  <a:lnTo>
                    <a:pt x="30" y="108"/>
                  </a:lnTo>
                  <a:lnTo>
                    <a:pt x="15" y="138"/>
                  </a:lnTo>
                  <a:lnTo>
                    <a:pt x="0" y="184"/>
                  </a:lnTo>
                  <a:lnTo>
                    <a:pt x="0" y="215"/>
                  </a:lnTo>
                  <a:lnTo>
                    <a:pt x="15" y="277"/>
                  </a:lnTo>
                  <a:lnTo>
                    <a:pt x="15" y="323"/>
                  </a:lnTo>
                  <a:lnTo>
                    <a:pt x="0" y="323"/>
                  </a:lnTo>
                  <a:lnTo>
                    <a:pt x="15" y="384"/>
                  </a:lnTo>
                  <a:lnTo>
                    <a:pt x="0" y="400"/>
                  </a:lnTo>
                  <a:lnTo>
                    <a:pt x="30" y="523"/>
                  </a:lnTo>
                  <a:lnTo>
                    <a:pt x="30" y="538"/>
                  </a:lnTo>
                  <a:lnTo>
                    <a:pt x="45" y="553"/>
                  </a:lnTo>
                  <a:lnTo>
                    <a:pt x="45" y="676"/>
                  </a:lnTo>
                  <a:lnTo>
                    <a:pt x="60" y="676"/>
                  </a:lnTo>
                  <a:lnTo>
                    <a:pt x="74" y="707"/>
                  </a:lnTo>
                  <a:lnTo>
                    <a:pt x="119" y="707"/>
                  </a:lnTo>
                  <a:lnTo>
                    <a:pt x="119" y="692"/>
                  </a:lnTo>
                  <a:lnTo>
                    <a:pt x="104" y="676"/>
                  </a:lnTo>
                  <a:lnTo>
                    <a:pt x="119" y="646"/>
                  </a:lnTo>
                  <a:lnTo>
                    <a:pt x="119" y="630"/>
                  </a:lnTo>
                  <a:lnTo>
                    <a:pt x="149" y="599"/>
                  </a:lnTo>
                  <a:lnTo>
                    <a:pt x="134" y="569"/>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35" name="Freeform 73"/>
            <p:cNvSpPr>
              <a:spLocks/>
            </p:cNvSpPr>
            <p:nvPr/>
          </p:nvSpPr>
          <p:spPr bwMode="auto">
            <a:xfrm>
              <a:off x="641" y="2314"/>
              <a:ext cx="25" cy="18"/>
            </a:xfrm>
            <a:custGeom>
              <a:avLst/>
              <a:gdLst>
                <a:gd name="T0" fmla="*/ 0 w 61"/>
                <a:gd name="T1" fmla="*/ 0 h 47"/>
                <a:gd name="T2" fmla="*/ 0 w 61"/>
                <a:gd name="T3" fmla="*/ 1 h 47"/>
                <a:gd name="T4" fmla="*/ 1 w 61"/>
                <a:gd name="T5" fmla="*/ 1 h 47"/>
                <a:gd name="T6" fmla="*/ 2 w 61"/>
                <a:gd name="T7" fmla="*/ 1 h 47"/>
                <a:gd name="T8" fmla="*/ 1 w 61"/>
                <a:gd name="T9" fmla="*/ 1 h 47"/>
                <a:gd name="T10" fmla="*/ 0 w 61"/>
                <a:gd name="T11" fmla="*/ 0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47">
                  <a:moveTo>
                    <a:pt x="0" y="0"/>
                  </a:moveTo>
                  <a:lnTo>
                    <a:pt x="0" y="46"/>
                  </a:lnTo>
                  <a:lnTo>
                    <a:pt x="30" y="46"/>
                  </a:lnTo>
                  <a:lnTo>
                    <a:pt x="60" y="31"/>
                  </a:lnTo>
                  <a:lnTo>
                    <a:pt x="30" y="31"/>
                  </a:lnTo>
                  <a:lnTo>
                    <a:pt x="0" y="0"/>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GB" smtClean="0">
                <a:solidFill>
                  <a:srgbClr val="FFFFFF"/>
                </a:solidFill>
                <a:latin typeface="Arial"/>
                <a:cs typeface="Arial"/>
              </a:endParaRPr>
            </a:p>
          </p:txBody>
        </p:sp>
        <p:sp>
          <p:nvSpPr>
            <p:cNvPr id="97736" name="Freeform 74"/>
            <p:cNvSpPr>
              <a:spLocks/>
            </p:cNvSpPr>
            <p:nvPr/>
          </p:nvSpPr>
          <p:spPr bwMode="auto">
            <a:xfrm>
              <a:off x="679" y="2099"/>
              <a:ext cx="33" cy="41"/>
            </a:xfrm>
            <a:custGeom>
              <a:avLst/>
              <a:gdLst>
                <a:gd name="T0" fmla="*/ 3 w 75"/>
                <a:gd name="T1" fmla="*/ 2 h 109"/>
                <a:gd name="T2" fmla="*/ 2 w 75"/>
                <a:gd name="T3" fmla="*/ 1 h 109"/>
                <a:gd name="T4" fmla="*/ 1 w 75"/>
                <a:gd name="T5" fmla="*/ 0 h 109"/>
                <a:gd name="T6" fmla="*/ 0 w 75"/>
                <a:gd name="T7" fmla="*/ 0 h 109"/>
                <a:gd name="T8" fmla="*/ 0 w 75"/>
                <a:gd name="T9" fmla="*/ 0 h 109"/>
                <a:gd name="T10" fmla="*/ 0 w 75"/>
                <a:gd name="T11" fmla="*/ 2 h 109"/>
                <a:gd name="T12" fmla="*/ 2 w 75"/>
                <a:gd name="T13" fmla="*/ 2 h 109"/>
                <a:gd name="T14" fmla="*/ 3 w 75"/>
                <a:gd name="T15" fmla="*/ 2 h 109"/>
                <a:gd name="T16" fmla="*/ 3 w 75"/>
                <a:gd name="T17" fmla="*/ 2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109">
                  <a:moveTo>
                    <a:pt x="74" y="77"/>
                  </a:moveTo>
                  <a:lnTo>
                    <a:pt x="59" y="62"/>
                  </a:lnTo>
                  <a:lnTo>
                    <a:pt x="30" y="15"/>
                  </a:lnTo>
                  <a:lnTo>
                    <a:pt x="0" y="0"/>
                  </a:lnTo>
                  <a:lnTo>
                    <a:pt x="0" y="15"/>
                  </a:lnTo>
                  <a:lnTo>
                    <a:pt x="0" y="108"/>
                  </a:lnTo>
                  <a:lnTo>
                    <a:pt x="44" y="108"/>
                  </a:lnTo>
                  <a:lnTo>
                    <a:pt x="74" y="108"/>
                  </a:lnTo>
                  <a:lnTo>
                    <a:pt x="74" y="77"/>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37" name="Freeform 75"/>
            <p:cNvSpPr>
              <a:spLocks/>
            </p:cNvSpPr>
            <p:nvPr/>
          </p:nvSpPr>
          <p:spPr bwMode="auto">
            <a:xfrm>
              <a:off x="628" y="2017"/>
              <a:ext cx="71" cy="65"/>
            </a:xfrm>
            <a:custGeom>
              <a:avLst/>
              <a:gdLst>
                <a:gd name="T0" fmla="*/ 3 w 165"/>
                <a:gd name="T1" fmla="*/ 0 h 170"/>
                <a:gd name="T2" fmla="*/ 3 w 165"/>
                <a:gd name="T3" fmla="*/ 0 h 170"/>
                <a:gd name="T4" fmla="*/ 0 w 165"/>
                <a:gd name="T5" fmla="*/ 0 h 170"/>
                <a:gd name="T6" fmla="*/ 0 w 165"/>
                <a:gd name="T7" fmla="*/ 1 h 170"/>
                <a:gd name="T8" fmla="*/ 1 w 165"/>
                <a:gd name="T9" fmla="*/ 2 h 170"/>
                <a:gd name="T10" fmla="*/ 1 w 165"/>
                <a:gd name="T11" fmla="*/ 2 h 170"/>
                <a:gd name="T12" fmla="*/ 3 w 165"/>
                <a:gd name="T13" fmla="*/ 3 h 170"/>
                <a:gd name="T14" fmla="*/ 3 w 165"/>
                <a:gd name="T15" fmla="*/ 3 h 170"/>
                <a:gd name="T16" fmla="*/ 4 w 165"/>
                <a:gd name="T17" fmla="*/ 4 h 170"/>
                <a:gd name="T18" fmla="*/ 5 w 165"/>
                <a:gd name="T19" fmla="*/ 3 h 170"/>
                <a:gd name="T20" fmla="*/ 5 w 165"/>
                <a:gd name="T21" fmla="*/ 3 h 170"/>
                <a:gd name="T22" fmla="*/ 6 w 165"/>
                <a:gd name="T23" fmla="*/ 2 h 170"/>
                <a:gd name="T24" fmla="*/ 5 w 165"/>
                <a:gd name="T25" fmla="*/ 2 h 170"/>
                <a:gd name="T26" fmla="*/ 5 w 165"/>
                <a:gd name="T27" fmla="*/ 1 h 170"/>
                <a:gd name="T28" fmla="*/ 4 w 165"/>
                <a:gd name="T29" fmla="*/ 1 h 170"/>
                <a:gd name="T30" fmla="*/ 4 w 165"/>
                <a:gd name="T31" fmla="*/ 1 h 170"/>
                <a:gd name="T32" fmla="*/ 3 w 165"/>
                <a:gd name="T33" fmla="*/ 1 h 170"/>
                <a:gd name="T34" fmla="*/ 3 w 165"/>
                <a:gd name="T35" fmla="*/ 0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5" h="170">
                  <a:moveTo>
                    <a:pt x="89" y="15"/>
                  </a:moveTo>
                  <a:lnTo>
                    <a:pt x="75" y="0"/>
                  </a:lnTo>
                  <a:lnTo>
                    <a:pt x="15" y="15"/>
                  </a:lnTo>
                  <a:lnTo>
                    <a:pt x="0" y="61"/>
                  </a:lnTo>
                  <a:lnTo>
                    <a:pt x="30" y="92"/>
                  </a:lnTo>
                  <a:lnTo>
                    <a:pt x="45" y="77"/>
                  </a:lnTo>
                  <a:lnTo>
                    <a:pt x="104" y="123"/>
                  </a:lnTo>
                  <a:lnTo>
                    <a:pt x="89" y="154"/>
                  </a:lnTo>
                  <a:lnTo>
                    <a:pt x="119" y="169"/>
                  </a:lnTo>
                  <a:lnTo>
                    <a:pt x="149" y="154"/>
                  </a:lnTo>
                  <a:lnTo>
                    <a:pt x="149" y="123"/>
                  </a:lnTo>
                  <a:lnTo>
                    <a:pt x="164" y="92"/>
                  </a:lnTo>
                  <a:lnTo>
                    <a:pt x="134" y="92"/>
                  </a:lnTo>
                  <a:lnTo>
                    <a:pt x="134" y="61"/>
                  </a:lnTo>
                  <a:lnTo>
                    <a:pt x="119" y="46"/>
                  </a:lnTo>
                  <a:lnTo>
                    <a:pt x="119" y="61"/>
                  </a:lnTo>
                  <a:lnTo>
                    <a:pt x="89" y="61"/>
                  </a:lnTo>
                  <a:lnTo>
                    <a:pt x="89" y="15"/>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38" name="Freeform 76"/>
            <p:cNvSpPr>
              <a:spLocks/>
            </p:cNvSpPr>
            <p:nvPr/>
          </p:nvSpPr>
          <p:spPr bwMode="auto">
            <a:xfrm>
              <a:off x="564" y="2006"/>
              <a:ext cx="70" cy="315"/>
            </a:xfrm>
            <a:custGeom>
              <a:avLst/>
              <a:gdLst>
                <a:gd name="T0" fmla="*/ 1 w 165"/>
                <a:gd name="T1" fmla="*/ 14 h 830"/>
                <a:gd name="T2" fmla="*/ 1 w 165"/>
                <a:gd name="T3" fmla="*/ 14 h 830"/>
                <a:gd name="T4" fmla="*/ 1 w 165"/>
                <a:gd name="T5" fmla="*/ 14 h 830"/>
                <a:gd name="T6" fmla="*/ 3 w 165"/>
                <a:gd name="T7" fmla="*/ 16 h 830"/>
                <a:gd name="T8" fmla="*/ 3 w 165"/>
                <a:gd name="T9" fmla="*/ 17 h 830"/>
                <a:gd name="T10" fmla="*/ 5 w 165"/>
                <a:gd name="T11" fmla="*/ 17 h 830"/>
                <a:gd name="T12" fmla="*/ 4 w 165"/>
                <a:gd name="T13" fmla="*/ 17 h 830"/>
                <a:gd name="T14" fmla="*/ 6 w 165"/>
                <a:gd name="T15" fmla="*/ 16 h 830"/>
                <a:gd name="T16" fmla="*/ 4 w 165"/>
                <a:gd name="T17" fmla="*/ 16 h 830"/>
                <a:gd name="T18" fmla="*/ 3 w 165"/>
                <a:gd name="T19" fmla="*/ 16 h 830"/>
                <a:gd name="T20" fmla="*/ 3 w 165"/>
                <a:gd name="T21" fmla="*/ 16 h 830"/>
                <a:gd name="T22" fmla="*/ 3 w 165"/>
                <a:gd name="T23" fmla="*/ 13 h 830"/>
                <a:gd name="T24" fmla="*/ 3 w 165"/>
                <a:gd name="T25" fmla="*/ 13 h 830"/>
                <a:gd name="T26" fmla="*/ 3 w 165"/>
                <a:gd name="T27" fmla="*/ 13 h 830"/>
                <a:gd name="T28" fmla="*/ 1 w 165"/>
                <a:gd name="T29" fmla="*/ 10 h 830"/>
                <a:gd name="T30" fmla="*/ 2 w 165"/>
                <a:gd name="T31" fmla="*/ 9 h 830"/>
                <a:gd name="T32" fmla="*/ 1 w 165"/>
                <a:gd name="T33" fmla="*/ 8 h 830"/>
                <a:gd name="T34" fmla="*/ 2 w 165"/>
                <a:gd name="T35" fmla="*/ 8 h 830"/>
                <a:gd name="T36" fmla="*/ 2 w 165"/>
                <a:gd name="T37" fmla="*/ 7 h 830"/>
                <a:gd name="T38" fmla="*/ 1 w 165"/>
                <a:gd name="T39" fmla="*/ 6 h 830"/>
                <a:gd name="T40" fmla="*/ 1 w 165"/>
                <a:gd name="T41" fmla="*/ 5 h 830"/>
                <a:gd name="T42" fmla="*/ 2 w 165"/>
                <a:gd name="T43" fmla="*/ 5 h 830"/>
                <a:gd name="T44" fmla="*/ 3 w 165"/>
                <a:gd name="T45" fmla="*/ 4 h 830"/>
                <a:gd name="T46" fmla="*/ 2 w 165"/>
                <a:gd name="T47" fmla="*/ 3 h 830"/>
                <a:gd name="T48" fmla="*/ 3 w 165"/>
                <a:gd name="T49" fmla="*/ 3 h 830"/>
                <a:gd name="T50" fmla="*/ 3 w 165"/>
                <a:gd name="T51" fmla="*/ 3 h 830"/>
                <a:gd name="T52" fmla="*/ 3 w 165"/>
                <a:gd name="T53" fmla="*/ 2 h 830"/>
                <a:gd name="T54" fmla="*/ 1 w 165"/>
                <a:gd name="T55" fmla="*/ 1 h 830"/>
                <a:gd name="T56" fmla="*/ 1 w 165"/>
                <a:gd name="T57" fmla="*/ 0 h 830"/>
                <a:gd name="T58" fmla="*/ 0 w 165"/>
                <a:gd name="T59" fmla="*/ 0 h 830"/>
                <a:gd name="T60" fmla="*/ 0 w 165"/>
                <a:gd name="T61" fmla="*/ 0 h 830"/>
                <a:gd name="T62" fmla="*/ 0 w 165"/>
                <a:gd name="T63" fmla="*/ 1 h 830"/>
                <a:gd name="T64" fmla="*/ 0 w 165"/>
                <a:gd name="T65" fmla="*/ 4 h 830"/>
                <a:gd name="T66" fmla="*/ 0 w 165"/>
                <a:gd name="T67" fmla="*/ 5 h 830"/>
                <a:gd name="T68" fmla="*/ 1 w 165"/>
                <a:gd name="T69" fmla="*/ 5 h 830"/>
                <a:gd name="T70" fmla="*/ 1 w 165"/>
                <a:gd name="T71" fmla="*/ 6 h 830"/>
                <a:gd name="T72" fmla="*/ 1 w 165"/>
                <a:gd name="T73" fmla="*/ 7 h 830"/>
                <a:gd name="T74" fmla="*/ 0 w 165"/>
                <a:gd name="T75" fmla="*/ 9 h 830"/>
                <a:gd name="T76" fmla="*/ 0 w 165"/>
                <a:gd name="T77" fmla="*/ 10 h 830"/>
                <a:gd name="T78" fmla="*/ 0 w 165"/>
                <a:gd name="T79" fmla="*/ 11 h 830"/>
                <a:gd name="T80" fmla="*/ 1 w 165"/>
                <a:gd name="T81" fmla="*/ 11 h 830"/>
                <a:gd name="T82" fmla="*/ 1 w 165"/>
                <a:gd name="T83" fmla="*/ 11 h 830"/>
                <a:gd name="T84" fmla="*/ 2 w 165"/>
                <a:gd name="T85" fmla="*/ 13 h 830"/>
                <a:gd name="T86" fmla="*/ 1 w 165"/>
                <a:gd name="T87" fmla="*/ 13 h 830"/>
                <a:gd name="T88" fmla="*/ 1 w 165"/>
                <a:gd name="T89" fmla="*/ 14 h 8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5" h="830">
                  <a:moveTo>
                    <a:pt x="30" y="660"/>
                  </a:moveTo>
                  <a:lnTo>
                    <a:pt x="45" y="660"/>
                  </a:lnTo>
                  <a:lnTo>
                    <a:pt x="45" y="691"/>
                  </a:lnTo>
                  <a:lnTo>
                    <a:pt x="89" y="783"/>
                  </a:lnTo>
                  <a:lnTo>
                    <a:pt x="104" y="829"/>
                  </a:lnTo>
                  <a:lnTo>
                    <a:pt x="149" y="829"/>
                  </a:lnTo>
                  <a:lnTo>
                    <a:pt x="134" y="798"/>
                  </a:lnTo>
                  <a:lnTo>
                    <a:pt x="164" y="783"/>
                  </a:lnTo>
                  <a:lnTo>
                    <a:pt x="119" y="783"/>
                  </a:lnTo>
                  <a:lnTo>
                    <a:pt x="104" y="752"/>
                  </a:lnTo>
                  <a:lnTo>
                    <a:pt x="89" y="752"/>
                  </a:lnTo>
                  <a:lnTo>
                    <a:pt x="89" y="629"/>
                  </a:lnTo>
                  <a:lnTo>
                    <a:pt x="75" y="614"/>
                  </a:lnTo>
                  <a:lnTo>
                    <a:pt x="75" y="599"/>
                  </a:lnTo>
                  <a:lnTo>
                    <a:pt x="45" y="476"/>
                  </a:lnTo>
                  <a:lnTo>
                    <a:pt x="60" y="461"/>
                  </a:lnTo>
                  <a:lnTo>
                    <a:pt x="45" y="399"/>
                  </a:lnTo>
                  <a:lnTo>
                    <a:pt x="60" y="399"/>
                  </a:lnTo>
                  <a:lnTo>
                    <a:pt x="60" y="353"/>
                  </a:lnTo>
                  <a:lnTo>
                    <a:pt x="45" y="292"/>
                  </a:lnTo>
                  <a:lnTo>
                    <a:pt x="45" y="261"/>
                  </a:lnTo>
                  <a:lnTo>
                    <a:pt x="60" y="215"/>
                  </a:lnTo>
                  <a:lnTo>
                    <a:pt x="75" y="184"/>
                  </a:lnTo>
                  <a:lnTo>
                    <a:pt x="60" y="154"/>
                  </a:lnTo>
                  <a:lnTo>
                    <a:pt x="75" y="138"/>
                  </a:lnTo>
                  <a:lnTo>
                    <a:pt x="75" y="123"/>
                  </a:lnTo>
                  <a:lnTo>
                    <a:pt x="75" y="107"/>
                  </a:lnTo>
                  <a:lnTo>
                    <a:pt x="45" y="46"/>
                  </a:lnTo>
                  <a:lnTo>
                    <a:pt x="30" y="0"/>
                  </a:lnTo>
                  <a:lnTo>
                    <a:pt x="15" y="0"/>
                  </a:lnTo>
                  <a:lnTo>
                    <a:pt x="0" y="15"/>
                  </a:lnTo>
                  <a:lnTo>
                    <a:pt x="15" y="61"/>
                  </a:lnTo>
                  <a:lnTo>
                    <a:pt x="15" y="184"/>
                  </a:lnTo>
                  <a:lnTo>
                    <a:pt x="15" y="261"/>
                  </a:lnTo>
                  <a:lnTo>
                    <a:pt x="30" y="261"/>
                  </a:lnTo>
                  <a:lnTo>
                    <a:pt x="30" y="276"/>
                  </a:lnTo>
                  <a:lnTo>
                    <a:pt x="30" y="338"/>
                  </a:lnTo>
                  <a:lnTo>
                    <a:pt x="0" y="430"/>
                  </a:lnTo>
                  <a:lnTo>
                    <a:pt x="15" y="491"/>
                  </a:lnTo>
                  <a:lnTo>
                    <a:pt x="15" y="507"/>
                  </a:lnTo>
                  <a:lnTo>
                    <a:pt x="30" y="522"/>
                  </a:lnTo>
                  <a:lnTo>
                    <a:pt x="45" y="537"/>
                  </a:lnTo>
                  <a:lnTo>
                    <a:pt x="60" y="645"/>
                  </a:lnTo>
                  <a:lnTo>
                    <a:pt x="30" y="645"/>
                  </a:lnTo>
                  <a:lnTo>
                    <a:pt x="30" y="660"/>
                  </a:lnTo>
                </a:path>
              </a:pathLst>
            </a:custGeom>
            <a:solidFill>
              <a:srgbClr val="C0C0C0"/>
            </a:solidFill>
            <a:ln w="1270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GB" smtClean="0">
                <a:solidFill>
                  <a:srgbClr val="FFFFFF"/>
                </a:solidFill>
                <a:latin typeface="Arial"/>
                <a:cs typeface="Arial"/>
              </a:endParaRPr>
            </a:p>
          </p:txBody>
        </p:sp>
        <p:sp>
          <p:nvSpPr>
            <p:cNvPr id="97739" name="Freeform 77"/>
            <p:cNvSpPr>
              <a:spLocks/>
            </p:cNvSpPr>
            <p:nvPr/>
          </p:nvSpPr>
          <p:spPr bwMode="auto">
            <a:xfrm>
              <a:off x="628" y="2309"/>
              <a:ext cx="13" cy="23"/>
            </a:xfrm>
            <a:custGeom>
              <a:avLst/>
              <a:gdLst>
                <a:gd name="T0" fmla="*/ 1 w 30"/>
                <a:gd name="T1" fmla="*/ 0 h 62"/>
                <a:gd name="T2" fmla="*/ 0 w 30"/>
                <a:gd name="T3" fmla="*/ 0 h 62"/>
                <a:gd name="T4" fmla="*/ 0 w 30"/>
                <a:gd name="T5" fmla="*/ 0 h 62"/>
                <a:gd name="T6" fmla="*/ 0 w 30"/>
                <a:gd name="T7" fmla="*/ 0 h 62"/>
                <a:gd name="T8" fmla="*/ 0 w 30"/>
                <a:gd name="T9" fmla="*/ 1 h 62"/>
                <a:gd name="T10" fmla="*/ 0 w 30"/>
                <a:gd name="T11" fmla="*/ 1 h 62"/>
                <a:gd name="T12" fmla="*/ 1 w 30"/>
                <a:gd name="T13" fmla="*/ 1 h 62"/>
                <a:gd name="T14" fmla="*/ 1 w 30"/>
                <a:gd name="T15" fmla="*/ 0 h 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62">
                  <a:moveTo>
                    <a:pt x="29" y="15"/>
                  </a:moveTo>
                  <a:lnTo>
                    <a:pt x="15" y="0"/>
                  </a:lnTo>
                  <a:lnTo>
                    <a:pt x="0" y="15"/>
                  </a:lnTo>
                  <a:lnTo>
                    <a:pt x="0" y="31"/>
                  </a:lnTo>
                  <a:lnTo>
                    <a:pt x="0" y="46"/>
                  </a:lnTo>
                  <a:lnTo>
                    <a:pt x="0" y="61"/>
                  </a:lnTo>
                  <a:lnTo>
                    <a:pt x="29" y="61"/>
                  </a:lnTo>
                  <a:lnTo>
                    <a:pt x="29" y="15"/>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GB" smtClean="0">
                <a:solidFill>
                  <a:srgbClr val="FFFFFF"/>
                </a:solidFill>
                <a:latin typeface="Arial"/>
                <a:cs typeface="Arial"/>
              </a:endParaRPr>
            </a:p>
          </p:txBody>
        </p:sp>
        <p:sp>
          <p:nvSpPr>
            <p:cNvPr id="97740" name="Freeform 78"/>
            <p:cNvSpPr>
              <a:spLocks/>
            </p:cNvSpPr>
            <p:nvPr/>
          </p:nvSpPr>
          <p:spPr bwMode="auto">
            <a:xfrm>
              <a:off x="609" y="2325"/>
              <a:ext cx="19" cy="12"/>
            </a:xfrm>
            <a:custGeom>
              <a:avLst/>
              <a:gdLst>
                <a:gd name="T0" fmla="*/ 1 w 45"/>
                <a:gd name="T1" fmla="*/ 0 h 31"/>
                <a:gd name="T2" fmla="*/ 0 w 45"/>
                <a:gd name="T3" fmla="*/ 0 h 31"/>
                <a:gd name="T4" fmla="*/ 1 w 45"/>
                <a:gd name="T5" fmla="*/ 1 h 31"/>
                <a:gd name="T6" fmla="*/ 1 w 45"/>
                <a:gd name="T7" fmla="*/ 1 h 31"/>
                <a:gd name="T8" fmla="*/ 1 w 45"/>
                <a:gd name="T9" fmla="*/ 0 h 31"/>
                <a:gd name="T10" fmla="*/ 1 w 45"/>
                <a:gd name="T11" fmla="*/ 0 h 31"/>
                <a:gd name="T12" fmla="*/ 1 w 45"/>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1">
                  <a:moveTo>
                    <a:pt x="29" y="0"/>
                  </a:moveTo>
                  <a:lnTo>
                    <a:pt x="0" y="0"/>
                  </a:lnTo>
                  <a:lnTo>
                    <a:pt x="29" y="30"/>
                  </a:lnTo>
                  <a:lnTo>
                    <a:pt x="44" y="30"/>
                  </a:lnTo>
                  <a:lnTo>
                    <a:pt x="44" y="15"/>
                  </a:lnTo>
                  <a:lnTo>
                    <a:pt x="44" y="0"/>
                  </a:lnTo>
                  <a:lnTo>
                    <a:pt x="29" y="0"/>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GB" smtClean="0">
                <a:solidFill>
                  <a:srgbClr val="FFFFFF"/>
                </a:solidFill>
                <a:latin typeface="Arial"/>
                <a:cs typeface="Arial"/>
              </a:endParaRPr>
            </a:p>
          </p:txBody>
        </p:sp>
        <p:sp>
          <p:nvSpPr>
            <p:cNvPr id="97741" name="Freeform 79"/>
            <p:cNvSpPr>
              <a:spLocks/>
            </p:cNvSpPr>
            <p:nvPr/>
          </p:nvSpPr>
          <p:spPr bwMode="auto">
            <a:xfrm>
              <a:off x="576" y="2268"/>
              <a:ext cx="8" cy="12"/>
            </a:xfrm>
            <a:custGeom>
              <a:avLst/>
              <a:gdLst>
                <a:gd name="T0" fmla="*/ 0 w 17"/>
                <a:gd name="T1" fmla="*/ 0 h 32"/>
                <a:gd name="T2" fmla="*/ 0 w 17"/>
                <a:gd name="T3" fmla="*/ 1 h 32"/>
                <a:gd name="T4" fmla="*/ 1 w 17"/>
                <a:gd name="T5" fmla="*/ 1 h 32"/>
                <a:gd name="T6" fmla="*/ 1 w 17"/>
                <a:gd name="T7" fmla="*/ 0 h 32"/>
                <a:gd name="T8" fmla="*/ 0 w 17"/>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2">
                  <a:moveTo>
                    <a:pt x="0" y="0"/>
                  </a:moveTo>
                  <a:lnTo>
                    <a:pt x="0" y="31"/>
                  </a:lnTo>
                  <a:lnTo>
                    <a:pt x="16" y="31"/>
                  </a:lnTo>
                  <a:lnTo>
                    <a:pt x="16" y="0"/>
                  </a:lnTo>
                  <a:lnTo>
                    <a:pt x="0" y="0"/>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GB" smtClean="0">
                <a:solidFill>
                  <a:srgbClr val="FFFFFF"/>
                </a:solidFill>
                <a:latin typeface="Arial"/>
                <a:cs typeface="Arial"/>
              </a:endParaRPr>
            </a:p>
          </p:txBody>
        </p:sp>
        <p:sp>
          <p:nvSpPr>
            <p:cNvPr id="97742" name="Freeform 80"/>
            <p:cNvSpPr>
              <a:spLocks/>
            </p:cNvSpPr>
            <p:nvPr/>
          </p:nvSpPr>
          <p:spPr bwMode="auto">
            <a:xfrm>
              <a:off x="576" y="2227"/>
              <a:ext cx="8" cy="12"/>
            </a:xfrm>
            <a:custGeom>
              <a:avLst/>
              <a:gdLst>
                <a:gd name="T0" fmla="*/ 0 w 17"/>
                <a:gd name="T1" fmla="*/ 0 h 32"/>
                <a:gd name="T2" fmla="*/ 1 w 17"/>
                <a:gd name="T3" fmla="*/ 1 h 32"/>
                <a:gd name="T4" fmla="*/ 0 w 17"/>
                <a:gd name="T5" fmla="*/ 1 h 32"/>
                <a:gd name="T6" fmla="*/ 0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0" y="0"/>
                  </a:moveTo>
                  <a:lnTo>
                    <a:pt x="16" y="31"/>
                  </a:lnTo>
                  <a:lnTo>
                    <a:pt x="0" y="31"/>
                  </a:lnTo>
                  <a:lnTo>
                    <a:pt x="0" y="0"/>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GB" smtClean="0">
                <a:solidFill>
                  <a:srgbClr val="FFFFFF"/>
                </a:solidFill>
                <a:latin typeface="Arial"/>
                <a:cs typeface="Arial"/>
              </a:endParaRPr>
            </a:p>
          </p:txBody>
        </p:sp>
        <p:sp>
          <p:nvSpPr>
            <p:cNvPr id="97743" name="Freeform 81"/>
            <p:cNvSpPr>
              <a:spLocks/>
            </p:cNvSpPr>
            <p:nvPr/>
          </p:nvSpPr>
          <p:spPr bwMode="auto">
            <a:xfrm>
              <a:off x="571" y="2210"/>
              <a:ext cx="7" cy="11"/>
            </a:xfrm>
            <a:custGeom>
              <a:avLst/>
              <a:gdLst>
                <a:gd name="T0" fmla="*/ 0 w 17"/>
                <a:gd name="T1" fmla="*/ 0 h 31"/>
                <a:gd name="T2" fmla="*/ 0 w 17"/>
                <a:gd name="T3" fmla="*/ 0 h 31"/>
                <a:gd name="T4" fmla="*/ 0 w 17"/>
                <a:gd name="T5" fmla="*/ 0 h 31"/>
                <a:gd name="T6" fmla="*/ 0 w 17"/>
                <a:gd name="T7" fmla="*/ 0 h 31"/>
                <a:gd name="T8" fmla="*/ 0 w 1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1">
                  <a:moveTo>
                    <a:pt x="0" y="0"/>
                  </a:moveTo>
                  <a:lnTo>
                    <a:pt x="0" y="30"/>
                  </a:lnTo>
                  <a:lnTo>
                    <a:pt x="16" y="30"/>
                  </a:lnTo>
                  <a:lnTo>
                    <a:pt x="16" y="15"/>
                  </a:lnTo>
                  <a:lnTo>
                    <a:pt x="0" y="0"/>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GB" smtClean="0">
                <a:solidFill>
                  <a:srgbClr val="FFFFFF"/>
                </a:solidFill>
                <a:latin typeface="Arial"/>
                <a:cs typeface="Arial"/>
              </a:endParaRPr>
            </a:p>
          </p:txBody>
        </p:sp>
        <p:sp>
          <p:nvSpPr>
            <p:cNvPr id="97744" name="Freeform 82"/>
            <p:cNvSpPr>
              <a:spLocks/>
            </p:cNvSpPr>
            <p:nvPr/>
          </p:nvSpPr>
          <p:spPr bwMode="auto">
            <a:xfrm>
              <a:off x="597" y="2309"/>
              <a:ext cx="6" cy="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0" y="16"/>
                  </a:lnTo>
                  <a:lnTo>
                    <a:pt x="0" y="0"/>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GB" smtClean="0">
                <a:solidFill>
                  <a:srgbClr val="FFFFFF"/>
                </a:solidFill>
                <a:latin typeface="Arial"/>
                <a:cs typeface="Arial"/>
              </a:endParaRPr>
            </a:p>
          </p:txBody>
        </p:sp>
        <p:sp>
          <p:nvSpPr>
            <p:cNvPr id="97745" name="Freeform 83"/>
            <p:cNvSpPr>
              <a:spLocks/>
            </p:cNvSpPr>
            <p:nvPr/>
          </p:nvSpPr>
          <p:spPr bwMode="auto">
            <a:xfrm>
              <a:off x="641" y="2337"/>
              <a:ext cx="6"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16" y="0"/>
                  </a:lnTo>
                  <a:lnTo>
                    <a:pt x="0" y="0"/>
                  </a:lnTo>
                </a:path>
              </a:pathLst>
            </a:custGeom>
            <a:solidFill>
              <a:srgbClr val="00FF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46" name="Freeform 84"/>
            <p:cNvSpPr>
              <a:spLocks/>
            </p:cNvSpPr>
            <p:nvPr/>
          </p:nvSpPr>
          <p:spPr bwMode="auto">
            <a:xfrm>
              <a:off x="961" y="1320"/>
              <a:ext cx="64" cy="41"/>
            </a:xfrm>
            <a:custGeom>
              <a:avLst/>
              <a:gdLst>
                <a:gd name="T0" fmla="*/ 4 w 150"/>
                <a:gd name="T1" fmla="*/ 0 h 109"/>
                <a:gd name="T2" fmla="*/ 4 w 150"/>
                <a:gd name="T3" fmla="*/ 1 h 109"/>
                <a:gd name="T4" fmla="*/ 3 w 150"/>
                <a:gd name="T5" fmla="*/ 0 h 109"/>
                <a:gd name="T6" fmla="*/ 1 w 150"/>
                <a:gd name="T7" fmla="*/ 1 h 109"/>
                <a:gd name="T8" fmla="*/ 1 w 150"/>
                <a:gd name="T9" fmla="*/ 0 h 109"/>
                <a:gd name="T10" fmla="*/ 0 w 150"/>
                <a:gd name="T11" fmla="*/ 0 h 109"/>
                <a:gd name="T12" fmla="*/ 0 w 150"/>
                <a:gd name="T13" fmla="*/ 1 h 109"/>
                <a:gd name="T14" fmla="*/ 0 w 150"/>
                <a:gd name="T15" fmla="*/ 1 h 109"/>
                <a:gd name="T16" fmla="*/ 1 w 150"/>
                <a:gd name="T17" fmla="*/ 1 h 109"/>
                <a:gd name="T18" fmla="*/ 0 w 150"/>
                <a:gd name="T19" fmla="*/ 1 h 109"/>
                <a:gd name="T20" fmla="*/ 0 w 150"/>
                <a:gd name="T21" fmla="*/ 1 h 109"/>
                <a:gd name="T22" fmla="*/ 1 w 150"/>
                <a:gd name="T23" fmla="*/ 2 h 109"/>
                <a:gd name="T24" fmla="*/ 0 w 150"/>
                <a:gd name="T25" fmla="*/ 2 h 109"/>
                <a:gd name="T26" fmla="*/ 1 w 150"/>
                <a:gd name="T27" fmla="*/ 2 h 109"/>
                <a:gd name="T28" fmla="*/ 3 w 150"/>
                <a:gd name="T29" fmla="*/ 2 h 109"/>
                <a:gd name="T30" fmla="*/ 3 w 150"/>
                <a:gd name="T31" fmla="*/ 2 h 109"/>
                <a:gd name="T32" fmla="*/ 4 w 150"/>
                <a:gd name="T33" fmla="*/ 2 h 109"/>
                <a:gd name="T34" fmla="*/ 5 w 150"/>
                <a:gd name="T35" fmla="*/ 1 h 109"/>
                <a:gd name="T36" fmla="*/ 5 w 150"/>
                <a:gd name="T37" fmla="*/ 1 h 109"/>
                <a:gd name="T38" fmla="*/ 4 w 150"/>
                <a:gd name="T39" fmla="*/ 1 h 109"/>
                <a:gd name="T40" fmla="*/ 4 w 150"/>
                <a:gd name="T41" fmla="*/ 0 h 1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0" h="109">
                  <a:moveTo>
                    <a:pt x="119" y="0"/>
                  </a:moveTo>
                  <a:lnTo>
                    <a:pt x="119" y="31"/>
                  </a:lnTo>
                  <a:lnTo>
                    <a:pt x="75" y="15"/>
                  </a:lnTo>
                  <a:lnTo>
                    <a:pt x="45" y="31"/>
                  </a:lnTo>
                  <a:lnTo>
                    <a:pt x="45" y="15"/>
                  </a:lnTo>
                  <a:lnTo>
                    <a:pt x="15" y="0"/>
                  </a:lnTo>
                  <a:lnTo>
                    <a:pt x="0" y="31"/>
                  </a:lnTo>
                  <a:lnTo>
                    <a:pt x="15" y="31"/>
                  </a:lnTo>
                  <a:lnTo>
                    <a:pt x="30" y="31"/>
                  </a:lnTo>
                  <a:lnTo>
                    <a:pt x="15" y="46"/>
                  </a:lnTo>
                  <a:lnTo>
                    <a:pt x="0" y="62"/>
                  </a:lnTo>
                  <a:lnTo>
                    <a:pt x="30" y="77"/>
                  </a:lnTo>
                  <a:lnTo>
                    <a:pt x="15" y="93"/>
                  </a:lnTo>
                  <a:lnTo>
                    <a:pt x="45" y="93"/>
                  </a:lnTo>
                  <a:lnTo>
                    <a:pt x="75" y="108"/>
                  </a:lnTo>
                  <a:lnTo>
                    <a:pt x="104" y="93"/>
                  </a:lnTo>
                  <a:lnTo>
                    <a:pt x="134" y="77"/>
                  </a:lnTo>
                  <a:lnTo>
                    <a:pt x="149" y="46"/>
                  </a:lnTo>
                  <a:lnTo>
                    <a:pt x="149" y="31"/>
                  </a:lnTo>
                  <a:lnTo>
                    <a:pt x="134" y="31"/>
                  </a:lnTo>
                  <a:lnTo>
                    <a:pt x="119"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47" name="Freeform 85"/>
            <p:cNvSpPr>
              <a:spLocks/>
            </p:cNvSpPr>
            <p:nvPr/>
          </p:nvSpPr>
          <p:spPr bwMode="auto">
            <a:xfrm>
              <a:off x="968" y="1751"/>
              <a:ext cx="51" cy="35"/>
            </a:xfrm>
            <a:custGeom>
              <a:avLst/>
              <a:gdLst>
                <a:gd name="T0" fmla="*/ 0 w 120"/>
                <a:gd name="T1" fmla="*/ 1 h 93"/>
                <a:gd name="T2" fmla="*/ 1 w 120"/>
                <a:gd name="T3" fmla="*/ 1 h 93"/>
                <a:gd name="T4" fmla="*/ 2 w 120"/>
                <a:gd name="T5" fmla="*/ 1 h 93"/>
                <a:gd name="T6" fmla="*/ 0 w 120"/>
                <a:gd name="T7" fmla="*/ 1 h 93"/>
                <a:gd name="T8" fmla="*/ 0 w 120"/>
                <a:gd name="T9" fmla="*/ 2 h 93"/>
                <a:gd name="T10" fmla="*/ 1 w 120"/>
                <a:gd name="T11" fmla="*/ 2 h 93"/>
                <a:gd name="T12" fmla="*/ 3 w 120"/>
                <a:gd name="T13" fmla="*/ 2 h 93"/>
                <a:gd name="T14" fmla="*/ 4 w 120"/>
                <a:gd name="T15" fmla="*/ 2 h 93"/>
                <a:gd name="T16" fmla="*/ 3 w 120"/>
                <a:gd name="T17" fmla="*/ 1 h 93"/>
                <a:gd name="T18" fmla="*/ 3 w 120"/>
                <a:gd name="T19" fmla="*/ 0 h 93"/>
                <a:gd name="T20" fmla="*/ 2 w 120"/>
                <a:gd name="T21" fmla="*/ 0 h 93"/>
                <a:gd name="T22" fmla="*/ 1 w 120"/>
                <a:gd name="T23" fmla="*/ 0 h 93"/>
                <a:gd name="T24" fmla="*/ 0 w 120"/>
                <a:gd name="T25" fmla="*/ 1 h 93"/>
                <a:gd name="T26" fmla="*/ 0 w 120"/>
                <a:gd name="T27" fmla="*/ 1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0" h="93">
                  <a:moveTo>
                    <a:pt x="15" y="46"/>
                  </a:moveTo>
                  <a:lnTo>
                    <a:pt x="45" y="46"/>
                  </a:lnTo>
                  <a:lnTo>
                    <a:pt x="60" y="61"/>
                  </a:lnTo>
                  <a:lnTo>
                    <a:pt x="15" y="61"/>
                  </a:lnTo>
                  <a:lnTo>
                    <a:pt x="15" y="77"/>
                  </a:lnTo>
                  <a:lnTo>
                    <a:pt x="45" y="77"/>
                  </a:lnTo>
                  <a:lnTo>
                    <a:pt x="74" y="77"/>
                  </a:lnTo>
                  <a:lnTo>
                    <a:pt x="119" y="92"/>
                  </a:lnTo>
                  <a:lnTo>
                    <a:pt x="104" y="46"/>
                  </a:lnTo>
                  <a:lnTo>
                    <a:pt x="89" y="15"/>
                  </a:lnTo>
                  <a:lnTo>
                    <a:pt x="60" y="0"/>
                  </a:lnTo>
                  <a:lnTo>
                    <a:pt x="30" y="15"/>
                  </a:lnTo>
                  <a:lnTo>
                    <a:pt x="0" y="46"/>
                  </a:lnTo>
                  <a:lnTo>
                    <a:pt x="15" y="46"/>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48" name="Freeform 86"/>
            <p:cNvSpPr>
              <a:spLocks/>
            </p:cNvSpPr>
            <p:nvPr/>
          </p:nvSpPr>
          <p:spPr bwMode="auto">
            <a:xfrm>
              <a:off x="1019" y="1809"/>
              <a:ext cx="26" cy="34"/>
            </a:xfrm>
            <a:custGeom>
              <a:avLst/>
              <a:gdLst>
                <a:gd name="T0" fmla="*/ 2 w 61"/>
                <a:gd name="T1" fmla="*/ 1 h 93"/>
                <a:gd name="T2" fmla="*/ 2 w 61"/>
                <a:gd name="T3" fmla="*/ 1 h 93"/>
                <a:gd name="T4" fmla="*/ 2 w 61"/>
                <a:gd name="T5" fmla="*/ 0 h 93"/>
                <a:gd name="T6" fmla="*/ 1 w 61"/>
                <a:gd name="T7" fmla="*/ 0 h 93"/>
                <a:gd name="T8" fmla="*/ 1 w 61"/>
                <a:gd name="T9" fmla="*/ 0 h 93"/>
                <a:gd name="T10" fmla="*/ 0 w 61"/>
                <a:gd name="T11" fmla="*/ 0 h 93"/>
                <a:gd name="T12" fmla="*/ 0 w 61"/>
                <a:gd name="T13" fmla="*/ 1 h 93"/>
                <a:gd name="T14" fmla="*/ 2 w 61"/>
                <a:gd name="T15" fmla="*/ 1 h 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 h="93">
                  <a:moveTo>
                    <a:pt x="60" y="92"/>
                  </a:moveTo>
                  <a:lnTo>
                    <a:pt x="60" y="46"/>
                  </a:lnTo>
                  <a:lnTo>
                    <a:pt x="60" y="15"/>
                  </a:lnTo>
                  <a:lnTo>
                    <a:pt x="45" y="31"/>
                  </a:lnTo>
                  <a:lnTo>
                    <a:pt x="30" y="15"/>
                  </a:lnTo>
                  <a:lnTo>
                    <a:pt x="15" y="0"/>
                  </a:lnTo>
                  <a:lnTo>
                    <a:pt x="0" y="46"/>
                  </a:lnTo>
                  <a:lnTo>
                    <a:pt x="60" y="92"/>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49" name="Freeform 87"/>
            <p:cNvSpPr>
              <a:spLocks/>
            </p:cNvSpPr>
            <p:nvPr/>
          </p:nvSpPr>
          <p:spPr bwMode="auto">
            <a:xfrm>
              <a:off x="1045" y="1791"/>
              <a:ext cx="39" cy="52"/>
            </a:xfrm>
            <a:custGeom>
              <a:avLst/>
              <a:gdLst>
                <a:gd name="T0" fmla="*/ 3 w 91"/>
                <a:gd name="T1" fmla="*/ 2 h 139"/>
                <a:gd name="T2" fmla="*/ 3 w 91"/>
                <a:gd name="T3" fmla="*/ 2 h 139"/>
                <a:gd name="T4" fmla="*/ 3 w 91"/>
                <a:gd name="T5" fmla="*/ 1 h 139"/>
                <a:gd name="T6" fmla="*/ 2 w 91"/>
                <a:gd name="T7" fmla="*/ 1 h 139"/>
                <a:gd name="T8" fmla="*/ 1 w 91"/>
                <a:gd name="T9" fmla="*/ 0 h 139"/>
                <a:gd name="T10" fmla="*/ 1 w 91"/>
                <a:gd name="T11" fmla="*/ 0 h 139"/>
                <a:gd name="T12" fmla="*/ 0 w 91"/>
                <a:gd name="T13" fmla="*/ 0 h 139"/>
                <a:gd name="T14" fmla="*/ 0 w 91"/>
                <a:gd name="T15" fmla="*/ 1 h 139"/>
                <a:gd name="T16" fmla="*/ 0 w 91"/>
                <a:gd name="T17" fmla="*/ 2 h 139"/>
                <a:gd name="T18" fmla="*/ 0 w 91"/>
                <a:gd name="T19" fmla="*/ 3 h 139"/>
                <a:gd name="T20" fmla="*/ 3 w 91"/>
                <a:gd name="T21" fmla="*/ 2 h 139"/>
                <a:gd name="T22" fmla="*/ 3 w 91"/>
                <a:gd name="T23" fmla="*/ 2 h 1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 h="139">
                  <a:moveTo>
                    <a:pt x="90" y="123"/>
                  </a:moveTo>
                  <a:lnTo>
                    <a:pt x="90" y="92"/>
                  </a:lnTo>
                  <a:lnTo>
                    <a:pt x="90" y="46"/>
                  </a:lnTo>
                  <a:lnTo>
                    <a:pt x="60" y="46"/>
                  </a:lnTo>
                  <a:lnTo>
                    <a:pt x="45" y="15"/>
                  </a:lnTo>
                  <a:lnTo>
                    <a:pt x="30" y="0"/>
                  </a:lnTo>
                  <a:lnTo>
                    <a:pt x="0" y="15"/>
                  </a:lnTo>
                  <a:lnTo>
                    <a:pt x="0" y="61"/>
                  </a:lnTo>
                  <a:lnTo>
                    <a:pt x="0" y="92"/>
                  </a:lnTo>
                  <a:lnTo>
                    <a:pt x="0" y="138"/>
                  </a:lnTo>
                  <a:lnTo>
                    <a:pt x="75" y="107"/>
                  </a:lnTo>
                  <a:lnTo>
                    <a:pt x="90" y="123"/>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50" name="Freeform 88"/>
            <p:cNvSpPr>
              <a:spLocks/>
            </p:cNvSpPr>
            <p:nvPr/>
          </p:nvSpPr>
          <p:spPr bwMode="auto">
            <a:xfrm>
              <a:off x="1005" y="1803"/>
              <a:ext cx="20" cy="24"/>
            </a:xfrm>
            <a:custGeom>
              <a:avLst/>
              <a:gdLst>
                <a:gd name="T0" fmla="*/ 1 w 47"/>
                <a:gd name="T1" fmla="*/ 1 h 62"/>
                <a:gd name="T2" fmla="*/ 2 w 47"/>
                <a:gd name="T3" fmla="*/ 0 h 62"/>
                <a:gd name="T4" fmla="*/ 1 w 47"/>
                <a:gd name="T5" fmla="*/ 0 h 62"/>
                <a:gd name="T6" fmla="*/ 0 w 47"/>
                <a:gd name="T7" fmla="*/ 0 h 62"/>
                <a:gd name="T8" fmla="*/ 0 w 47"/>
                <a:gd name="T9" fmla="*/ 0 h 62"/>
                <a:gd name="T10" fmla="*/ 0 w 47"/>
                <a:gd name="T11" fmla="*/ 1 h 62"/>
                <a:gd name="T12" fmla="*/ 1 w 47"/>
                <a:gd name="T13" fmla="*/ 1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62">
                  <a:moveTo>
                    <a:pt x="30" y="61"/>
                  </a:moveTo>
                  <a:lnTo>
                    <a:pt x="46" y="15"/>
                  </a:lnTo>
                  <a:lnTo>
                    <a:pt x="30" y="0"/>
                  </a:lnTo>
                  <a:lnTo>
                    <a:pt x="0" y="0"/>
                  </a:lnTo>
                  <a:lnTo>
                    <a:pt x="0" y="15"/>
                  </a:lnTo>
                  <a:lnTo>
                    <a:pt x="0" y="46"/>
                  </a:lnTo>
                  <a:lnTo>
                    <a:pt x="30" y="61"/>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51" name="Freeform 89"/>
            <p:cNvSpPr>
              <a:spLocks/>
            </p:cNvSpPr>
            <p:nvPr/>
          </p:nvSpPr>
          <p:spPr bwMode="auto">
            <a:xfrm>
              <a:off x="986" y="1780"/>
              <a:ext cx="59" cy="41"/>
            </a:xfrm>
            <a:custGeom>
              <a:avLst/>
              <a:gdLst>
                <a:gd name="T0" fmla="*/ 2 w 136"/>
                <a:gd name="T1" fmla="*/ 2 h 109"/>
                <a:gd name="T2" fmla="*/ 2 w 136"/>
                <a:gd name="T3" fmla="*/ 1 h 109"/>
                <a:gd name="T4" fmla="*/ 3 w 136"/>
                <a:gd name="T5" fmla="*/ 1 h 109"/>
                <a:gd name="T6" fmla="*/ 3 w 136"/>
                <a:gd name="T7" fmla="*/ 2 h 109"/>
                <a:gd name="T8" fmla="*/ 4 w 136"/>
                <a:gd name="T9" fmla="*/ 2 h 109"/>
                <a:gd name="T10" fmla="*/ 4 w 136"/>
                <a:gd name="T11" fmla="*/ 2 h 109"/>
                <a:gd name="T12" fmla="*/ 5 w 136"/>
                <a:gd name="T13" fmla="*/ 2 h 109"/>
                <a:gd name="T14" fmla="*/ 5 w 136"/>
                <a:gd name="T15" fmla="*/ 1 h 109"/>
                <a:gd name="T16" fmla="*/ 4 w 136"/>
                <a:gd name="T17" fmla="*/ 0 h 109"/>
                <a:gd name="T18" fmla="*/ 3 w 136"/>
                <a:gd name="T19" fmla="*/ 0 h 109"/>
                <a:gd name="T20" fmla="*/ 1 w 136"/>
                <a:gd name="T21" fmla="*/ 0 h 109"/>
                <a:gd name="T22" fmla="*/ 1 w 136"/>
                <a:gd name="T23" fmla="*/ 0 h 109"/>
                <a:gd name="T24" fmla="*/ 0 w 136"/>
                <a:gd name="T25" fmla="*/ 1 h 109"/>
                <a:gd name="T26" fmla="*/ 2 w 136"/>
                <a:gd name="T27" fmla="*/ 2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6" h="109">
                  <a:moveTo>
                    <a:pt x="45" y="77"/>
                  </a:moveTo>
                  <a:lnTo>
                    <a:pt x="45" y="62"/>
                  </a:lnTo>
                  <a:lnTo>
                    <a:pt x="75" y="62"/>
                  </a:lnTo>
                  <a:lnTo>
                    <a:pt x="90" y="77"/>
                  </a:lnTo>
                  <a:lnTo>
                    <a:pt x="105" y="93"/>
                  </a:lnTo>
                  <a:lnTo>
                    <a:pt x="120" y="108"/>
                  </a:lnTo>
                  <a:lnTo>
                    <a:pt x="135" y="93"/>
                  </a:lnTo>
                  <a:lnTo>
                    <a:pt x="135" y="46"/>
                  </a:lnTo>
                  <a:lnTo>
                    <a:pt x="105" y="15"/>
                  </a:lnTo>
                  <a:lnTo>
                    <a:pt x="75" y="15"/>
                  </a:lnTo>
                  <a:lnTo>
                    <a:pt x="30" y="0"/>
                  </a:lnTo>
                  <a:lnTo>
                    <a:pt x="30" y="15"/>
                  </a:lnTo>
                  <a:lnTo>
                    <a:pt x="0" y="31"/>
                  </a:lnTo>
                  <a:lnTo>
                    <a:pt x="45" y="77"/>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52" name="Freeform 90"/>
            <p:cNvSpPr>
              <a:spLocks/>
            </p:cNvSpPr>
            <p:nvPr/>
          </p:nvSpPr>
          <p:spPr bwMode="auto">
            <a:xfrm>
              <a:off x="973" y="1780"/>
              <a:ext cx="27" cy="11"/>
            </a:xfrm>
            <a:custGeom>
              <a:avLst/>
              <a:gdLst>
                <a:gd name="T0" fmla="*/ 1 w 61"/>
                <a:gd name="T1" fmla="*/ 0 h 32"/>
                <a:gd name="T2" fmla="*/ 2 w 61"/>
                <a:gd name="T3" fmla="*/ 0 h 32"/>
                <a:gd name="T4" fmla="*/ 2 w 61"/>
                <a:gd name="T5" fmla="*/ 0 h 32"/>
                <a:gd name="T6" fmla="*/ 1 w 61"/>
                <a:gd name="T7" fmla="*/ 0 h 32"/>
                <a:gd name="T8" fmla="*/ 0 w 61"/>
                <a:gd name="T9" fmla="*/ 0 h 32"/>
                <a:gd name="T10" fmla="*/ 0 w 61"/>
                <a:gd name="T11" fmla="*/ 0 h 32"/>
                <a:gd name="T12" fmla="*/ 1 w 61"/>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32">
                  <a:moveTo>
                    <a:pt x="30" y="31"/>
                  </a:moveTo>
                  <a:lnTo>
                    <a:pt x="60" y="16"/>
                  </a:lnTo>
                  <a:lnTo>
                    <a:pt x="60" y="0"/>
                  </a:lnTo>
                  <a:lnTo>
                    <a:pt x="30" y="0"/>
                  </a:lnTo>
                  <a:lnTo>
                    <a:pt x="0" y="0"/>
                  </a:lnTo>
                  <a:lnTo>
                    <a:pt x="15" y="31"/>
                  </a:lnTo>
                  <a:lnTo>
                    <a:pt x="30" y="31"/>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53" name="Freeform 91"/>
            <p:cNvSpPr>
              <a:spLocks/>
            </p:cNvSpPr>
            <p:nvPr/>
          </p:nvSpPr>
          <p:spPr bwMode="auto">
            <a:xfrm>
              <a:off x="973" y="1768"/>
              <a:ext cx="21" cy="6"/>
            </a:xfrm>
            <a:custGeom>
              <a:avLst/>
              <a:gdLst>
                <a:gd name="T0" fmla="*/ 0 w 46"/>
                <a:gd name="T1" fmla="*/ 0 h 17"/>
                <a:gd name="T2" fmla="*/ 0 w 46"/>
                <a:gd name="T3" fmla="*/ 0 h 17"/>
                <a:gd name="T4" fmla="*/ 2 w 46"/>
                <a:gd name="T5" fmla="*/ 0 h 17"/>
                <a:gd name="T6" fmla="*/ 1 w 46"/>
                <a:gd name="T7" fmla="*/ 0 h 17"/>
                <a:gd name="T8" fmla="*/ 0 w 46"/>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7">
                  <a:moveTo>
                    <a:pt x="0" y="0"/>
                  </a:moveTo>
                  <a:lnTo>
                    <a:pt x="0" y="16"/>
                  </a:lnTo>
                  <a:lnTo>
                    <a:pt x="45" y="16"/>
                  </a:lnTo>
                  <a:lnTo>
                    <a:pt x="30" y="0"/>
                  </a:lnTo>
                  <a:lnTo>
                    <a:pt x="0" y="0"/>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54" name="Freeform 92"/>
            <p:cNvSpPr>
              <a:spLocks/>
            </p:cNvSpPr>
            <p:nvPr/>
          </p:nvSpPr>
          <p:spPr bwMode="auto">
            <a:xfrm>
              <a:off x="980" y="1668"/>
              <a:ext cx="91" cy="100"/>
            </a:xfrm>
            <a:custGeom>
              <a:avLst/>
              <a:gdLst>
                <a:gd name="T0" fmla="*/ 0 w 210"/>
                <a:gd name="T1" fmla="*/ 5 h 263"/>
                <a:gd name="T2" fmla="*/ 1 w 210"/>
                <a:gd name="T3" fmla="*/ 5 h 263"/>
                <a:gd name="T4" fmla="*/ 2 w 210"/>
                <a:gd name="T5" fmla="*/ 5 h 263"/>
                <a:gd name="T6" fmla="*/ 3 w 210"/>
                <a:gd name="T7" fmla="*/ 5 h 263"/>
                <a:gd name="T8" fmla="*/ 4 w 210"/>
                <a:gd name="T9" fmla="*/ 5 h 263"/>
                <a:gd name="T10" fmla="*/ 5 w 210"/>
                <a:gd name="T11" fmla="*/ 5 h 263"/>
                <a:gd name="T12" fmla="*/ 7 w 210"/>
                <a:gd name="T13" fmla="*/ 5 h 263"/>
                <a:gd name="T14" fmla="*/ 7 w 210"/>
                <a:gd name="T15" fmla="*/ 5 h 263"/>
                <a:gd name="T16" fmla="*/ 7 w 210"/>
                <a:gd name="T17" fmla="*/ 2 h 263"/>
                <a:gd name="T18" fmla="*/ 7 w 210"/>
                <a:gd name="T19" fmla="*/ 2 h 263"/>
                <a:gd name="T20" fmla="*/ 7 w 210"/>
                <a:gd name="T21" fmla="*/ 1 h 263"/>
                <a:gd name="T22" fmla="*/ 7 w 210"/>
                <a:gd name="T23" fmla="*/ 1 h 263"/>
                <a:gd name="T24" fmla="*/ 5 w 210"/>
                <a:gd name="T25" fmla="*/ 0 h 263"/>
                <a:gd name="T26" fmla="*/ 5 w 210"/>
                <a:gd name="T27" fmla="*/ 1 h 263"/>
                <a:gd name="T28" fmla="*/ 3 w 210"/>
                <a:gd name="T29" fmla="*/ 1 h 263"/>
                <a:gd name="T30" fmla="*/ 3 w 210"/>
                <a:gd name="T31" fmla="*/ 2 h 263"/>
                <a:gd name="T32" fmla="*/ 2 w 210"/>
                <a:gd name="T33" fmla="*/ 2 h 263"/>
                <a:gd name="T34" fmla="*/ 2 w 210"/>
                <a:gd name="T35" fmla="*/ 3 h 263"/>
                <a:gd name="T36" fmla="*/ 0 w 210"/>
                <a:gd name="T37" fmla="*/ 3 h 263"/>
                <a:gd name="T38" fmla="*/ 0 w 210"/>
                <a:gd name="T39" fmla="*/ 3 h 263"/>
                <a:gd name="T40" fmla="*/ 0 w 210"/>
                <a:gd name="T41" fmla="*/ 4 h 263"/>
                <a:gd name="T42" fmla="*/ 0 w 210"/>
                <a:gd name="T43" fmla="*/ 5 h 2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0" h="263">
                  <a:moveTo>
                    <a:pt x="0" y="231"/>
                  </a:moveTo>
                  <a:lnTo>
                    <a:pt x="30" y="216"/>
                  </a:lnTo>
                  <a:lnTo>
                    <a:pt x="60" y="231"/>
                  </a:lnTo>
                  <a:lnTo>
                    <a:pt x="75" y="262"/>
                  </a:lnTo>
                  <a:lnTo>
                    <a:pt x="105" y="231"/>
                  </a:lnTo>
                  <a:lnTo>
                    <a:pt x="134" y="231"/>
                  </a:lnTo>
                  <a:lnTo>
                    <a:pt x="179" y="231"/>
                  </a:lnTo>
                  <a:lnTo>
                    <a:pt x="194" y="216"/>
                  </a:lnTo>
                  <a:lnTo>
                    <a:pt x="194" y="108"/>
                  </a:lnTo>
                  <a:lnTo>
                    <a:pt x="179" y="92"/>
                  </a:lnTo>
                  <a:lnTo>
                    <a:pt x="179" y="46"/>
                  </a:lnTo>
                  <a:lnTo>
                    <a:pt x="209" y="46"/>
                  </a:lnTo>
                  <a:lnTo>
                    <a:pt x="149" y="0"/>
                  </a:lnTo>
                  <a:lnTo>
                    <a:pt x="149" y="46"/>
                  </a:lnTo>
                  <a:lnTo>
                    <a:pt x="75" y="46"/>
                  </a:lnTo>
                  <a:lnTo>
                    <a:pt x="75" y="92"/>
                  </a:lnTo>
                  <a:lnTo>
                    <a:pt x="60" y="92"/>
                  </a:lnTo>
                  <a:lnTo>
                    <a:pt x="60" y="123"/>
                  </a:lnTo>
                  <a:lnTo>
                    <a:pt x="0" y="123"/>
                  </a:lnTo>
                  <a:lnTo>
                    <a:pt x="0" y="139"/>
                  </a:lnTo>
                  <a:lnTo>
                    <a:pt x="0" y="200"/>
                  </a:lnTo>
                  <a:lnTo>
                    <a:pt x="0" y="231"/>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55" name="Freeform 93"/>
            <p:cNvSpPr>
              <a:spLocks/>
            </p:cNvSpPr>
            <p:nvPr/>
          </p:nvSpPr>
          <p:spPr bwMode="auto">
            <a:xfrm>
              <a:off x="1012" y="1686"/>
              <a:ext cx="129" cy="111"/>
            </a:xfrm>
            <a:custGeom>
              <a:avLst/>
              <a:gdLst>
                <a:gd name="T0" fmla="*/ 4 w 299"/>
                <a:gd name="T1" fmla="*/ 1 h 293"/>
                <a:gd name="T2" fmla="*/ 4 w 299"/>
                <a:gd name="T3" fmla="*/ 3 h 293"/>
                <a:gd name="T4" fmla="*/ 3 w 299"/>
                <a:gd name="T5" fmla="*/ 4 h 293"/>
                <a:gd name="T6" fmla="*/ 2 w 299"/>
                <a:gd name="T7" fmla="*/ 4 h 293"/>
                <a:gd name="T8" fmla="*/ 1 w 299"/>
                <a:gd name="T9" fmla="*/ 4 h 293"/>
                <a:gd name="T10" fmla="*/ 0 w 299"/>
                <a:gd name="T11" fmla="*/ 5 h 293"/>
                <a:gd name="T12" fmla="*/ 0 w 299"/>
                <a:gd name="T13" fmla="*/ 5 h 293"/>
                <a:gd name="T14" fmla="*/ 1 w 299"/>
                <a:gd name="T15" fmla="*/ 5 h 293"/>
                <a:gd name="T16" fmla="*/ 3 w 299"/>
                <a:gd name="T17" fmla="*/ 6 h 293"/>
                <a:gd name="T18" fmla="*/ 3 w 299"/>
                <a:gd name="T19" fmla="*/ 6 h 293"/>
                <a:gd name="T20" fmla="*/ 4 w 299"/>
                <a:gd name="T21" fmla="*/ 6 h 293"/>
                <a:gd name="T22" fmla="*/ 5 w 299"/>
                <a:gd name="T23" fmla="*/ 5 h 293"/>
                <a:gd name="T24" fmla="*/ 6 w 299"/>
                <a:gd name="T25" fmla="*/ 5 h 293"/>
                <a:gd name="T26" fmla="*/ 6 w 299"/>
                <a:gd name="T27" fmla="*/ 5 h 293"/>
                <a:gd name="T28" fmla="*/ 8 w 299"/>
                <a:gd name="T29" fmla="*/ 4 h 293"/>
                <a:gd name="T30" fmla="*/ 10 w 299"/>
                <a:gd name="T31" fmla="*/ 4 h 293"/>
                <a:gd name="T32" fmla="*/ 10 w 299"/>
                <a:gd name="T33" fmla="*/ 4 h 293"/>
                <a:gd name="T34" fmla="*/ 10 w 299"/>
                <a:gd name="T35" fmla="*/ 3 h 293"/>
                <a:gd name="T36" fmla="*/ 9 w 299"/>
                <a:gd name="T37" fmla="*/ 3 h 293"/>
                <a:gd name="T38" fmla="*/ 9 w 299"/>
                <a:gd name="T39" fmla="*/ 2 h 293"/>
                <a:gd name="T40" fmla="*/ 5 w 299"/>
                <a:gd name="T41" fmla="*/ 0 h 293"/>
                <a:gd name="T42" fmla="*/ 3 w 299"/>
                <a:gd name="T43" fmla="*/ 0 h 293"/>
                <a:gd name="T44" fmla="*/ 3 w 299"/>
                <a:gd name="T45" fmla="*/ 1 h 293"/>
                <a:gd name="T46" fmla="*/ 4 w 299"/>
                <a:gd name="T47" fmla="*/ 1 h 2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99" h="293">
                  <a:moveTo>
                    <a:pt x="119" y="61"/>
                  </a:moveTo>
                  <a:lnTo>
                    <a:pt x="119" y="169"/>
                  </a:lnTo>
                  <a:lnTo>
                    <a:pt x="104" y="184"/>
                  </a:lnTo>
                  <a:lnTo>
                    <a:pt x="60" y="184"/>
                  </a:lnTo>
                  <a:lnTo>
                    <a:pt x="30" y="184"/>
                  </a:lnTo>
                  <a:lnTo>
                    <a:pt x="0" y="215"/>
                  </a:lnTo>
                  <a:lnTo>
                    <a:pt x="15" y="261"/>
                  </a:lnTo>
                  <a:lnTo>
                    <a:pt x="45" y="261"/>
                  </a:lnTo>
                  <a:lnTo>
                    <a:pt x="75" y="292"/>
                  </a:lnTo>
                  <a:lnTo>
                    <a:pt x="104" y="277"/>
                  </a:lnTo>
                  <a:lnTo>
                    <a:pt x="119" y="292"/>
                  </a:lnTo>
                  <a:lnTo>
                    <a:pt x="149" y="246"/>
                  </a:lnTo>
                  <a:lnTo>
                    <a:pt x="164" y="246"/>
                  </a:lnTo>
                  <a:lnTo>
                    <a:pt x="179" y="231"/>
                  </a:lnTo>
                  <a:lnTo>
                    <a:pt x="224" y="200"/>
                  </a:lnTo>
                  <a:lnTo>
                    <a:pt x="283" y="200"/>
                  </a:lnTo>
                  <a:lnTo>
                    <a:pt x="298" y="184"/>
                  </a:lnTo>
                  <a:lnTo>
                    <a:pt x="298" y="123"/>
                  </a:lnTo>
                  <a:lnTo>
                    <a:pt x="268" y="123"/>
                  </a:lnTo>
                  <a:lnTo>
                    <a:pt x="268" y="108"/>
                  </a:lnTo>
                  <a:lnTo>
                    <a:pt x="134" y="0"/>
                  </a:lnTo>
                  <a:lnTo>
                    <a:pt x="104" y="0"/>
                  </a:lnTo>
                  <a:lnTo>
                    <a:pt x="104" y="46"/>
                  </a:lnTo>
                  <a:lnTo>
                    <a:pt x="119" y="61"/>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56" name="Freeform 94"/>
            <p:cNvSpPr>
              <a:spLocks/>
            </p:cNvSpPr>
            <p:nvPr/>
          </p:nvSpPr>
          <p:spPr bwMode="auto">
            <a:xfrm>
              <a:off x="1063" y="1762"/>
              <a:ext cx="58" cy="47"/>
            </a:xfrm>
            <a:custGeom>
              <a:avLst/>
              <a:gdLst>
                <a:gd name="T0" fmla="*/ 3 w 136"/>
                <a:gd name="T1" fmla="*/ 0 h 124"/>
                <a:gd name="T2" fmla="*/ 2 w 136"/>
                <a:gd name="T3" fmla="*/ 1 h 124"/>
                <a:gd name="T4" fmla="*/ 1 w 136"/>
                <a:gd name="T5" fmla="*/ 1 h 124"/>
                <a:gd name="T6" fmla="*/ 1 w 136"/>
                <a:gd name="T7" fmla="*/ 1 h 124"/>
                <a:gd name="T8" fmla="*/ 0 w 136"/>
                <a:gd name="T9" fmla="*/ 2 h 124"/>
                <a:gd name="T10" fmla="*/ 0 w 136"/>
                <a:gd name="T11" fmla="*/ 3 h 124"/>
                <a:gd name="T12" fmla="*/ 1 w 136"/>
                <a:gd name="T13" fmla="*/ 3 h 124"/>
                <a:gd name="T14" fmla="*/ 1 w 136"/>
                <a:gd name="T15" fmla="*/ 2 h 124"/>
                <a:gd name="T16" fmla="*/ 3 w 136"/>
                <a:gd name="T17" fmla="*/ 2 h 124"/>
                <a:gd name="T18" fmla="*/ 4 w 136"/>
                <a:gd name="T19" fmla="*/ 2 h 124"/>
                <a:gd name="T20" fmla="*/ 5 w 136"/>
                <a:gd name="T21" fmla="*/ 2 h 124"/>
                <a:gd name="T22" fmla="*/ 5 w 136"/>
                <a:gd name="T23" fmla="*/ 1 h 124"/>
                <a:gd name="T24" fmla="*/ 4 w 136"/>
                <a:gd name="T25" fmla="*/ 1 h 124"/>
                <a:gd name="T26" fmla="*/ 3 w 136"/>
                <a:gd name="T27" fmla="*/ 0 h 1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6" h="124">
                  <a:moveTo>
                    <a:pt x="105" y="0"/>
                  </a:moveTo>
                  <a:lnTo>
                    <a:pt x="60" y="31"/>
                  </a:lnTo>
                  <a:lnTo>
                    <a:pt x="45" y="46"/>
                  </a:lnTo>
                  <a:lnTo>
                    <a:pt x="30" y="46"/>
                  </a:lnTo>
                  <a:lnTo>
                    <a:pt x="0" y="92"/>
                  </a:lnTo>
                  <a:lnTo>
                    <a:pt x="15" y="123"/>
                  </a:lnTo>
                  <a:lnTo>
                    <a:pt x="45" y="123"/>
                  </a:lnTo>
                  <a:lnTo>
                    <a:pt x="45" y="92"/>
                  </a:lnTo>
                  <a:lnTo>
                    <a:pt x="105" y="77"/>
                  </a:lnTo>
                  <a:lnTo>
                    <a:pt x="120" y="92"/>
                  </a:lnTo>
                  <a:lnTo>
                    <a:pt x="135" y="77"/>
                  </a:lnTo>
                  <a:lnTo>
                    <a:pt x="135" y="62"/>
                  </a:lnTo>
                  <a:lnTo>
                    <a:pt x="120" y="46"/>
                  </a:lnTo>
                  <a:lnTo>
                    <a:pt x="105"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57" name="Freeform 95"/>
            <p:cNvSpPr>
              <a:spLocks/>
            </p:cNvSpPr>
            <p:nvPr/>
          </p:nvSpPr>
          <p:spPr bwMode="auto">
            <a:xfrm>
              <a:off x="685" y="1831"/>
              <a:ext cx="27" cy="24"/>
            </a:xfrm>
            <a:custGeom>
              <a:avLst/>
              <a:gdLst>
                <a:gd name="T0" fmla="*/ 0 w 60"/>
                <a:gd name="T1" fmla="*/ 0 h 62"/>
                <a:gd name="T2" fmla="*/ 0 w 60"/>
                <a:gd name="T3" fmla="*/ 0 h 62"/>
                <a:gd name="T4" fmla="*/ 0 w 60"/>
                <a:gd name="T5" fmla="*/ 1 h 62"/>
                <a:gd name="T6" fmla="*/ 0 w 60"/>
                <a:gd name="T7" fmla="*/ 1 h 62"/>
                <a:gd name="T8" fmla="*/ 1 w 60"/>
                <a:gd name="T9" fmla="*/ 1 h 62"/>
                <a:gd name="T10" fmla="*/ 2 w 60"/>
                <a:gd name="T11" fmla="*/ 0 h 62"/>
                <a:gd name="T12" fmla="*/ 1 w 60"/>
                <a:gd name="T13" fmla="*/ 0 h 62"/>
                <a:gd name="T14" fmla="*/ 0 w 60"/>
                <a:gd name="T15" fmla="*/ 0 h 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62">
                  <a:moveTo>
                    <a:pt x="15" y="0"/>
                  </a:moveTo>
                  <a:lnTo>
                    <a:pt x="0" y="15"/>
                  </a:lnTo>
                  <a:lnTo>
                    <a:pt x="15" y="31"/>
                  </a:lnTo>
                  <a:lnTo>
                    <a:pt x="15" y="61"/>
                  </a:lnTo>
                  <a:lnTo>
                    <a:pt x="30" y="61"/>
                  </a:lnTo>
                  <a:lnTo>
                    <a:pt x="59" y="15"/>
                  </a:lnTo>
                  <a:lnTo>
                    <a:pt x="30" y="0"/>
                  </a:lnTo>
                  <a:lnTo>
                    <a:pt x="15" y="0"/>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GB" smtClean="0">
                <a:solidFill>
                  <a:srgbClr val="FFFFFF"/>
                </a:solidFill>
                <a:latin typeface="Arial"/>
                <a:cs typeface="Arial"/>
              </a:endParaRPr>
            </a:p>
          </p:txBody>
        </p:sp>
        <p:sp>
          <p:nvSpPr>
            <p:cNvPr id="97758" name="Freeform 96"/>
            <p:cNvSpPr>
              <a:spLocks/>
            </p:cNvSpPr>
            <p:nvPr/>
          </p:nvSpPr>
          <p:spPr bwMode="auto">
            <a:xfrm>
              <a:off x="935" y="1762"/>
              <a:ext cx="8" cy="12"/>
            </a:xfrm>
            <a:custGeom>
              <a:avLst/>
              <a:gdLst>
                <a:gd name="T0" fmla="*/ 0 w 17"/>
                <a:gd name="T1" fmla="*/ 0 h 32"/>
                <a:gd name="T2" fmla="*/ 0 w 17"/>
                <a:gd name="T3" fmla="*/ 0 h 32"/>
                <a:gd name="T4" fmla="*/ 1 w 17"/>
                <a:gd name="T5" fmla="*/ 0 h 32"/>
                <a:gd name="T6" fmla="*/ 0 w 17"/>
                <a:gd name="T7" fmla="*/ 1 h 32"/>
                <a:gd name="T8" fmla="*/ 0 w 17"/>
                <a:gd name="T9" fmla="*/ 0 h 32"/>
                <a:gd name="T10" fmla="*/ 0 w 17"/>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32">
                  <a:moveTo>
                    <a:pt x="0" y="0"/>
                  </a:moveTo>
                  <a:lnTo>
                    <a:pt x="0" y="16"/>
                  </a:lnTo>
                  <a:lnTo>
                    <a:pt x="16" y="16"/>
                  </a:lnTo>
                  <a:lnTo>
                    <a:pt x="0" y="31"/>
                  </a:lnTo>
                  <a:lnTo>
                    <a:pt x="0" y="16"/>
                  </a:lnTo>
                  <a:lnTo>
                    <a:pt x="0" y="0"/>
                  </a:lnTo>
                </a:path>
              </a:pathLst>
            </a:custGeom>
            <a:solidFill>
              <a:srgbClr val="FFFF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59" name="Freeform 97"/>
            <p:cNvSpPr>
              <a:spLocks/>
            </p:cNvSpPr>
            <p:nvPr/>
          </p:nvSpPr>
          <p:spPr bwMode="auto">
            <a:xfrm>
              <a:off x="1332" y="1890"/>
              <a:ext cx="14" cy="12"/>
            </a:xfrm>
            <a:custGeom>
              <a:avLst/>
              <a:gdLst>
                <a:gd name="T0" fmla="*/ 0 w 32"/>
                <a:gd name="T1" fmla="*/ 0 h 32"/>
                <a:gd name="T2" fmla="*/ 0 w 32"/>
                <a:gd name="T3" fmla="*/ 1 h 32"/>
                <a:gd name="T4" fmla="*/ 0 w 32"/>
                <a:gd name="T5" fmla="*/ 1 h 32"/>
                <a:gd name="T6" fmla="*/ 1 w 32"/>
                <a:gd name="T7" fmla="*/ 0 h 32"/>
                <a:gd name="T8" fmla="*/ 0 w 32"/>
                <a:gd name="T9" fmla="*/ 0 h 32"/>
                <a:gd name="T10" fmla="*/ 0 w 32"/>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32">
                  <a:moveTo>
                    <a:pt x="0" y="16"/>
                  </a:moveTo>
                  <a:lnTo>
                    <a:pt x="0" y="31"/>
                  </a:lnTo>
                  <a:lnTo>
                    <a:pt x="16" y="31"/>
                  </a:lnTo>
                  <a:lnTo>
                    <a:pt x="31" y="16"/>
                  </a:lnTo>
                  <a:lnTo>
                    <a:pt x="16" y="0"/>
                  </a:lnTo>
                  <a:lnTo>
                    <a:pt x="0" y="16"/>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60" name="Freeform 98"/>
            <p:cNvSpPr>
              <a:spLocks/>
            </p:cNvSpPr>
            <p:nvPr/>
          </p:nvSpPr>
          <p:spPr bwMode="auto">
            <a:xfrm>
              <a:off x="1269" y="1930"/>
              <a:ext cx="89" cy="76"/>
            </a:xfrm>
            <a:custGeom>
              <a:avLst/>
              <a:gdLst>
                <a:gd name="T0" fmla="*/ 1 w 209"/>
                <a:gd name="T1" fmla="*/ 1 h 202"/>
                <a:gd name="T2" fmla="*/ 1 w 209"/>
                <a:gd name="T3" fmla="*/ 2 h 202"/>
                <a:gd name="T4" fmla="*/ 0 w 209"/>
                <a:gd name="T5" fmla="*/ 2 h 202"/>
                <a:gd name="T6" fmla="*/ 0 w 209"/>
                <a:gd name="T7" fmla="*/ 3 h 202"/>
                <a:gd name="T8" fmla="*/ 1 w 209"/>
                <a:gd name="T9" fmla="*/ 4 h 202"/>
                <a:gd name="T10" fmla="*/ 2 w 209"/>
                <a:gd name="T11" fmla="*/ 4 h 202"/>
                <a:gd name="T12" fmla="*/ 2 w 209"/>
                <a:gd name="T13" fmla="*/ 4 h 202"/>
                <a:gd name="T14" fmla="*/ 3 w 209"/>
                <a:gd name="T15" fmla="*/ 4 h 202"/>
                <a:gd name="T16" fmla="*/ 4 w 209"/>
                <a:gd name="T17" fmla="*/ 3 h 202"/>
                <a:gd name="T18" fmla="*/ 4 w 209"/>
                <a:gd name="T19" fmla="*/ 3 h 202"/>
                <a:gd name="T20" fmla="*/ 4 w 209"/>
                <a:gd name="T21" fmla="*/ 3 h 202"/>
                <a:gd name="T22" fmla="*/ 5 w 209"/>
                <a:gd name="T23" fmla="*/ 3 h 202"/>
                <a:gd name="T24" fmla="*/ 7 w 209"/>
                <a:gd name="T25" fmla="*/ 3 h 202"/>
                <a:gd name="T26" fmla="*/ 6 w 209"/>
                <a:gd name="T27" fmla="*/ 3 h 202"/>
                <a:gd name="T28" fmla="*/ 7 w 209"/>
                <a:gd name="T29" fmla="*/ 2 h 202"/>
                <a:gd name="T30" fmla="*/ 7 w 209"/>
                <a:gd name="T31" fmla="*/ 1 h 202"/>
                <a:gd name="T32" fmla="*/ 7 w 209"/>
                <a:gd name="T33" fmla="*/ 1 h 202"/>
                <a:gd name="T34" fmla="*/ 6 w 209"/>
                <a:gd name="T35" fmla="*/ 0 h 202"/>
                <a:gd name="T36" fmla="*/ 4 w 209"/>
                <a:gd name="T37" fmla="*/ 0 h 202"/>
                <a:gd name="T38" fmla="*/ 4 w 209"/>
                <a:gd name="T39" fmla="*/ 1 h 202"/>
                <a:gd name="T40" fmla="*/ 4 w 209"/>
                <a:gd name="T41" fmla="*/ 1 h 202"/>
                <a:gd name="T42" fmla="*/ 5 w 209"/>
                <a:gd name="T43" fmla="*/ 2 h 202"/>
                <a:gd name="T44" fmla="*/ 5 w 209"/>
                <a:gd name="T45" fmla="*/ 2 h 202"/>
                <a:gd name="T46" fmla="*/ 4 w 209"/>
                <a:gd name="T47" fmla="*/ 2 h 202"/>
                <a:gd name="T48" fmla="*/ 3 w 209"/>
                <a:gd name="T49" fmla="*/ 2 h 202"/>
                <a:gd name="T50" fmla="*/ 1 w 209"/>
                <a:gd name="T51" fmla="*/ 1 h 2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09" h="202">
                  <a:moveTo>
                    <a:pt x="45" y="62"/>
                  </a:moveTo>
                  <a:lnTo>
                    <a:pt x="45" y="93"/>
                  </a:lnTo>
                  <a:lnTo>
                    <a:pt x="15" y="93"/>
                  </a:lnTo>
                  <a:lnTo>
                    <a:pt x="0" y="170"/>
                  </a:lnTo>
                  <a:lnTo>
                    <a:pt x="30" y="186"/>
                  </a:lnTo>
                  <a:lnTo>
                    <a:pt x="59" y="186"/>
                  </a:lnTo>
                  <a:lnTo>
                    <a:pt x="59" y="201"/>
                  </a:lnTo>
                  <a:lnTo>
                    <a:pt x="89" y="201"/>
                  </a:lnTo>
                  <a:lnTo>
                    <a:pt x="119" y="170"/>
                  </a:lnTo>
                  <a:lnTo>
                    <a:pt x="134" y="170"/>
                  </a:lnTo>
                  <a:lnTo>
                    <a:pt x="134" y="139"/>
                  </a:lnTo>
                  <a:lnTo>
                    <a:pt x="163" y="155"/>
                  </a:lnTo>
                  <a:lnTo>
                    <a:pt x="208" y="124"/>
                  </a:lnTo>
                  <a:lnTo>
                    <a:pt x="193" y="124"/>
                  </a:lnTo>
                  <a:lnTo>
                    <a:pt x="208" y="93"/>
                  </a:lnTo>
                  <a:lnTo>
                    <a:pt x="208" y="62"/>
                  </a:lnTo>
                  <a:lnTo>
                    <a:pt x="208" y="31"/>
                  </a:lnTo>
                  <a:lnTo>
                    <a:pt x="178" y="0"/>
                  </a:lnTo>
                  <a:lnTo>
                    <a:pt x="134" y="15"/>
                  </a:lnTo>
                  <a:lnTo>
                    <a:pt x="134" y="46"/>
                  </a:lnTo>
                  <a:lnTo>
                    <a:pt x="119" y="62"/>
                  </a:lnTo>
                  <a:lnTo>
                    <a:pt x="149" y="77"/>
                  </a:lnTo>
                  <a:lnTo>
                    <a:pt x="149" y="108"/>
                  </a:lnTo>
                  <a:lnTo>
                    <a:pt x="134" y="108"/>
                  </a:lnTo>
                  <a:lnTo>
                    <a:pt x="104" y="77"/>
                  </a:lnTo>
                  <a:lnTo>
                    <a:pt x="45" y="62"/>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61" name="Freeform 99"/>
            <p:cNvSpPr>
              <a:spLocks/>
            </p:cNvSpPr>
            <p:nvPr/>
          </p:nvSpPr>
          <p:spPr bwMode="auto">
            <a:xfrm>
              <a:off x="1198" y="1913"/>
              <a:ext cx="90" cy="93"/>
            </a:xfrm>
            <a:custGeom>
              <a:avLst/>
              <a:gdLst>
                <a:gd name="T0" fmla="*/ 0 w 209"/>
                <a:gd name="T1" fmla="*/ 4 h 248"/>
                <a:gd name="T2" fmla="*/ 0 w 209"/>
                <a:gd name="T3" fmla="*/ 4 h 248"/>
                <a:gd name="T4" fmla="*/ 1 w 209"/>
                <a:gd name="T5" fmla="*/ 5 h 248"/>
                <a:gd name="T6" fmla="*/ 3 w 209"/>
                <a:gd name="T7" fmla="*/ 5 h 248"/>
                <a:gd name="T8" fmla="*/ 6 w 209"/>
                <a:gd name="T9" fmla="*/ 5 h 248"/>
                <a:gd name="T10" fmla="*/ 7 w 209"/>
                <a:gd name="T11" fmla="*/ 5 h 248"/>
                <a:gd name="T12" fmla="*/ 6 w 209"/>
                <a:gd name="T13" fmla="*/ 4 h 248"/>
                <a:gd name="T14" fmla="*/ 6 w 209"/>
                <a:gd name="T15" fmla="*/ 3 h 248"/>
                <a:gd name="T16" fmla="*/ 7 w 209"/>
                <a:gd name="T17" fmla="*/ 3 h 248"/>
                <a:gd name="T18" fmla="*/ 7 w 209"/>
                <a:gd name="T19" fmla="*/ 2 h 248"/>
                <a:gd name="T20" fmla="*/ 6 w 209"/>
                <a:gd name="T21" fmla="*/ 2 h 248"/>
                <a:gd name="T22" fmla="*/ 6 w 209"/>
                <a:gd name="T23" fmla="*/ 1 h 248"/>
                <a:gd name="T24" fmla="*/ 5 w 209"/>
                <a:gd name="T25" fmla="*/ 1 h 248"/>
                <a:gd name="T26" fmla="*/ 5 w 209"/>
                <a:gd name="T27" fmla="*/ 1 h 248"/>
                <a:gd name="T28" fmla="*/ 3 w 209"/>
                <a:gd name="T29" fmla="*/ 1 h 248"/>
                <a:gd name="T30" fmla="*/ 3 w 209"/>
                <a:gd name="T31" fmla="*/ 0 h 248"/>
                <a:gd name="T32" fmla="*/ 3 w 209"/>
                <a:gd name="T33" fmla="*/ 0 h 248"/>
                <a:gd name="T34" fmla="*/ 0 w 209"/>
                <a:gd name="T35" fmla="*/ 0 h 248"/>
                <a:gd name="T36" fmla="*/ 1 w 209"/>
                <a:gd name="T37" fmla="*/ 1 h 248"/>
                <a:gd name="T38" fmla="*/ 0 w 209"/>
                <a:gd name="T39" fmla="*/ 1 h 248"/>
                <a:gd name="T40" fmla="*/ 1 w 209"/>
                <a:gd name="T41" fmla="*/ 2 h 248"/>
                <a:gd name="T42" fmla="*/ 1 w 209"/>
                <a:gd name="T43" fmla="*/ 3 h 248"/>
                <a:gd name="T44" fmla="*/ 0 w 209"/>
                <a:gd name="T45" fmla="*/ 3 h 248"/>
                <a:gd name="T46" fmla="*/ 0 w 209"/>
                <a:gd name="T47" fmla="*/ 3 h 248"/>
                <a:gd name="T48" fmla="*/ 0 w 209"/>
                <a:gd name="T49" fmla="*/ 4 h 2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9" h="248">
                  <a:moveTo>
                    <a:pt x="0" y="216"/>
                  </a:moveTo>
                  <a:lnTo>
                    <a:pt x="15" y="216"/>
                  </a:lnTo>
                  <a:lnTo>
                    <a:pt x="30" y="232"/>
                  </a:lnTo>
                  <a:lnTo>
                    <a:pt x="104" y="232"/>
                  </a:lnTo>
                  <a:lnTo>
                    <a:pt x="163" y="247"/>
                  </a:lnTo>
                  <a:lnTo>
                    <a:pt x="193" y="232"/>
                  </a:lnTo>
                  <a:lnTo>
                    <a:pt x="163" y="216"/>
                  </a:lnTo>
                  <a:lnTo>
                    <a:pt x="178" y="139"/>
                  </a:lnTo>
                  <a:lnTo>
                    <a:pt x="208" y="139"/>
                  </a:lnTo>
                  <a:lnTo>
                    <a:pt x="208" y="108"/>
                  </a:lnTo>
                  <a:lnTo>
                    <a:pt x="178" y="108"/>
                  </a:lnTo>
                  <a:lnTo>
                    <a:pt x="163" y="31"/>
                  </a:lnTo>
                  <a:lnTo>
                    <a:pt x="134" y="31"/>
                  </a:lnTo>
                  <a:lnTo>
                    <a:pt x="134" y="46"/>
                  </a:lnTo>
                  <a:lnTo>
                    <a:pt x="89" y="46"/>
                  </a:lnTo>
                  <a:lnTo>
                    <a:pt x="89" y="15"/>
                  </a:lnTo>
                  <a:lnTo>
                    <a:pt x="74" y="0"/>
                  </a:lnTo>
                  <a:lnTo>
                    <a:pt x="15" y="15"/>
                  </a:lnTo>
                  <a:lnTo>
                    <a:pt x="30" y="46"/>
                  </a:lnTo>
                  <a:lnTo>
                    <a:pt x="15" y="62"/>
                  </a:lnTo>
                  <a:lnTo>
                    <a:pt x="30" y="108"/>
                  </a:lnTo>
                  <a:lnTo>
                    <a:pt x="30" y="124"/>
                  </a:lnTo>
                  <a:lnTo>
                    <a:pt x="15" y="139"/>
                  </a:lnTo>
                  <a:lnTo>
                    <a:pt x="0" y="170"/>
                  </a:lnTo>
                  <a:lnTo>
                    <a:pt x="0" y="216"/>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62" name="Freeform 100"/>
            <p:cNvSpPr>
              <a:spLocks/>
            </p:cNvSpPr>
            <p:nvPr/>
          </p:nvSpPr>
          <p:spPr bwMode="auto">
            <a:xfrm>
              <a:off x="1351" y="1941"/>
              <a:ext cx="27" cy="65"/>
            </a:xfrm>
            <a:custGeom>
              <a:avLst/>
              <a:gdLst>
                <a:gd name="T0" fmla="*/ 0 w 62"/>
                <a:gd name="T1" fmla="*/ 0 h 171"/>
                <a:gd name="T2" fmla="*/ 0 w 62"/>
                <a:gd name="T3" fmla="*/ 1 h 171"/>
                <a:gd name="T4" fmla="*/ 0 w 62"/>
                <a:gd name="T5" fmla="*/ 1 h 171"/>
                <a:gd name="T6" fmla="*/ 0 w 62"/>
                <a:gd name="T7" fmla="*/ 2 h 171"/>
                <a:gd name="T8" fmla="*/ 0 w 62"/>
                <a:gd name="T9" fmla="*/ 2 h 171"/>
                <a:gd name="T10" fmla="*/ 1 w 62"/>
                <a:gd name="T11" fmla="*/ 2 h 171"/>
                <a:gd name="T12" fmla="*/ 1 w 62"/>
                <a:gd name="T13" fmla="*/ 3 h 171"/>
                <a:gd name="T14" fmla="*/ 2 w 62"/>
                <a:gd name="T15" fmla="*/ 4 h 171"/>
                <a:gd name="T16" fmla="*/ 2 w 62"/>
                <a:gd name="T17" fmla="*/ 3 h 171"/>
                <a:gd name="T18" fmla="*/ 2 w 62"/>
                <a:gd name="T19" fmla="*/ 3 h 171"/>
                <a:gd name="T20" fmla="*/ 2 w 62"/>
                <a:gd name="T21" fmla="*/ 2 h 171"/>
                <a:gd name="T22" fmla="*/ 2 w 62"/>
                <a:gd name="T23" fmla="*/ 2 h 171"/>
                <a:gd name="T24" fmla="*/ 1 w 62"/>
                <a:gd name="T25" fmla="*/ 1 h 171"/>
                <a:gd name="T26" fmla="*/ 1 w 62"/>
                <a:gd name="T27" fmla="*/ 1 h 171"/>
                <a:gd name="T28" fmla="*/ 1 w 62"/>
                <a:gd name="T29" fmla="*/ 0 h 171"/>
                <a:gd name="T30" fmla="*/ 0 w 62"/>
                <a:gd name="T31" fmla="*/ 0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2" h="171">
                  <a:moveTo>
                    <a:pt x="15" y="0"/>
                  </a:moveTo>
                  <a:lnTo>
                    <a:pt x="15" y="31"/>
                  </a:lnTo>
                  <a:lnTo>
                    <a:pt x="15" y="62"/>
                  </a:lnTo>
                  <a:lnTo>
                    <a:pt x="0" y="93"/>
                  </a:lnTo>
                  <a:lnTo>
                    <a:pt x="15" y="93"/>
                  </a:lnTo>
                  <a:lnTo>
                    <a:pt x="31" y="108"/>
                  </a:lnTo>
                  <a:lnTo>
                    <a:pt x="31" y="139"/>
                  </a:lnTo>
                  <a:lnTo>
                    <a:pt x="46" y="170"/>
                  </a:lnTo>
                  <a:lnTo>
                    <a:pt x="46" y="155"/>
                  </a:lnTo>
                  <a:lnTo>
                    <a:pt x="61" y="139"/>
                  </a:lnTo>
                  <a:lnTo>
                    <a:pt x="61" y="93"/>
                  </a:lnTo>
                  <a:lnTo>
                    <a:pt x="46" y="93"/>
                  </a:lnTo>
                  <a:lnTo>
                    <a:pt x="31" y="62"/>
                  </a:lnTo>
                  <a:lnTo>
                    <a:pt x="31" y="31"/>
                  </a:lnTo>
                  <a:lnTo>
                    <a:pt x="31" y="15"/>
                  </a:lnTo>
                  <a:lnTo>
                    <a:pt x="15"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63" name="Freeform 101"/>
            <p:cNvSpPr>
              <a:spLocks/>
            </p:cNvSpPr>
            <p:nvPr/>
          </p:nvSpPr>
          <p:spPr bwMode="auto">
            <a:xfrm>
              <a:off x="1198" y="1837"/>
              <a:ext cx="148" cy="135"/>
            </a:xfrm>
            <a:custGeom>
              <a:avLst/>
              <a:gdLst>
                <a:gd name="T0" fmla="*/ 6 w 344"/>
                <a:gd name="T1" fmla="*/ 5 h 354"/>
                <a:gd name="T2" fmla="*/ 6 w 344"/>
                <a:gd name="T3" fmla="*/ 6 h 354"/>
                <a:gd name="T4" fmla="*/ 7 w 344"/>
                <a:gd name="T5" fmla="*/ 6 h 354"/>
                <a:gd name="T6" fmla="*/ 9 w 344"/>
                <a:gd name="T7" fmla="*/ 7 h 354"/>
                <a:gd name="T8" fmla="*/ 10 w 344"/>
                <a:gd name="T9" fmla="*/ 7 h 354"/>
                <a:gd name="T10" fmla="*/ 11 w 344"/>
                <a:gd name="T11" fmla="*/ 7 h 354"/>
                <a:gd name="T12" fmla="*/ 11 w 344"/>
                <a:gd name="T13" fmla="*/ 7 h 354"/>
                <a:gd name="T14" fmla="*/ 9 w 344"/>
                <a:gd name="T15" fmla="*/ 6 h 354"/>
                <a:gd name="T16" fmla="*/ 10 w 344"/>
                <a:gd name="T17" fmla="*/ 6 h 354"/>
                <a:gd name="T18" fmla="*/ 10 w 344"/>
                <a:gd name="T19" fmla="*/ 5 h 354"/>
                <a:gd name="T20" fmla="*/ 12 w 344"/>
                <a:gd name="T21" fmla="*/ 5 h 354"/>
                <a:gd name="T22" fmla="*/ 11 w 344"/>
                <a:gd name="T23" fmla="*/ 5 h 354"/>
                <a:gd name="T24" fmla="*/ 11 w 344"/>
                <a:gd name="T25" fmla="*/ 5 h 354"/>
                <a:gd name="T26" fmla="*/ 10 w 344"/>
                <a:gd name="T27" fmla="*/ 3 h 354"/>
                <a:gd name="T28" fmla="*/ 11 w 344"/>
                <a:gd name="T29" fmla="*/ 3 h 354"/>
                <a:gd name="T30" fmla="*/ 11 w 344"/>
                <a:gd name="T31" fmla="*/ 3 h 354"/>
                <a:gd name="T32" fmla="*/ 11 w 344"/>
                <a:gd name="T33" fmla="*/ 2 h 354"/>
                <a:gd name="T34" fmla="*/ 11 w 344"/>
                <a:gd name="T35" fmla="*/ 2 h 354"/>
                <a:gd name="T36" fmla="*/ 11 w 344"/>
                <a:gd name="T37" fmla="*/ 2 h 354"/>
                <a:gd name="T38" fmla="*/ 12 w 344"/>
                <a:gd name="T39" fmla="*/ 1 h 354"/>
                <a:gd name="T40" fmla="*/ 11 w 344"/>
                <a:gd name="T41" fmla="*/ 1 h 354"/>
                <a:gd name="T42" fmla="*/ 11 w 344"/>
                <a:gd name="T43" fmla="*/ 0 h 354"/>
                <a:gd name="T44" fmla="*/ 9 w 344"/>
                <a:gd name="T45" fmla="*/ 0 h 354"/>
                <a:gd name="T46" fmla="*/ 9 w 344"/>
                <a:gd name="T47" fmla="*/ 0 h 354"/>
                <a:gd name="T48" fmla="*/ 8 w 344"/>
                <a:gd name="T49" fmla="*/ 0 h 354"/>
                <a:gd name="T50" fmla="*/ 6 w 344"/>
                <a:gd name="T51" fmla="*/ 0 h 354"/>
                <a:gd name="T52" fmla="*/ 6 w 344"/>
                <a:gd name="T53" fmla="*/ 0 h 354"/>
                <a:gd name="T54" fmla="*/ 5 w 344"/>
                <a:gd name="T55" fmla="*/ 0 h 354"/>
                <a:gd name="T56" fmla="*/ 4 w 344"/>
                <a:gd name="T57" fmla="*/ 0 h 354"/>
                <a:gd name="T58" fmla="*/ 3 w 344"/>
                <a:gd name="T59" fmla="*/ 1 h 354"/>
                <a:gd name="T60" fmla="*/ 3 w 344"/>
                <a:gd name="T61" fmla="*/ 1 h 354"/>
                <a:gd name="T62" fmla="*/ 3 w 344"/>
                <a:gd name="T63" fmla="*/ 2 h 354"/>
                <a:gd name="T64" fmla="*/ 3 w 344"/>
                <a:gd name="T65" fmla="*/ 3 h 354"/>
                <a:gd name="T66" fmla="*/ 2 w 344"/>
                <a:gd name="T67" fmla="*/ 3 h 354"/>
                <a:gd name="T68" fmla="*/ 1 w 344"/>
                <a:gd name="T69" fmla="*/ 4 h 354"/>
                <a:gd name="T70" fmla="*/ 0 w 344"/>
                <a:gd name="T71" fmla="*/ 4 h 354"/>
                <a:gd name="T72" fmla="*/ 0 w 344"/>
                <a:gd name="T73" fmla="*/ 4 h 354"/>
                <a:gd name="T74" fmla="*/ 0 w 344"/>
                <a:gd name="T75" fmla="*/ 5 h 354"/>
                <a:gd name="T76" fmla="*/ 3 w 344"/>
                <a:gd name="T77" fmla="*/ 4 h 354"/>
                <a:gd name="T78" fmla="*/ 3 w 344"/>
                <a:gd name="T79" fmla="*/ 5 h 354"/>
                <a:gd name="T80" fmla="*/ 3 w 344"/>
                <a:gd name="T81" fmla="*/ 5 h 354"/>
                <a:gd name="T82" fmla="*/ 5 w 344"/>
                <a:gd name="T83" fmla="*/ 5 h 354"/>
                <a:gd name="T84" fmla="*/ 5 w 344"/>
                <a:gd name="T85" fmla="*/ 5 h 354"/>
                <a:gd name="T86" fmla="*/ 6 w 344"/>
                <a:gd name="T87" fmla="*/ 5 h 3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44" h="354">
                  <a:moveTo>
                    <a:pt x="164" y="230"/>
                  </a:moveTo>
                  <a:lnTo>
                    <a:pt x="179" y="307"/>
                  </a:lnTo>
                  <a:lnTo>
                    <a:pt x="209" y="307"/>
                  </a:lnTo>
                  <a:lnTo>
                    <a:pt x="268" y="322"/>
                  </a:lnTo>
                  <a:lnTo>
                    <a:pt x="298" y="353"/>
                  </a:lnTo>
                  <a:lnTo>
                    <a:pt x="313" y="353"/>
                  </a:lnTo>
                  <a:lnTo>
                    <a:pt x="313" y="322"/>
                  </a:lnTo>
                  <a:lnTo>
                    <a:pt x="283" y="307"/>
                  </a:lnTo>
                  <a:lnTo>
                    <a:pt x="298" y="292"/>
                  </a:lnTo>
                  <a:lnTo>
                    <a:pt x="298" y="261"/>
                  </a:lnTo>
                  <a:lnTo>
                    <a:pt x="343" y="246"/>
                  </a:lnTo>
                  <a:lnTo>
                    <a:pt x="328" y="230"/>
                  </a:lnTo>
                  <a:lnTo>
                    <a:pt x="313" y="215"/>
                  </a:lnTo>
                  <a:lnTo>
                    <a:pt x="298" y="169"/>
                  </a:lnTo>
                  <a:lnTo>
                    <a:pt x="313" y="169"/>
                  </a:lnTo>
                  <a:lnTo>
                    <a:pt x="313" y="153"/>
                  </a:lnTo>
                  <a:lnTo>
                    <a:pt x="313" y="107"/>
                  </a:lnTo>
                  <a:lnTo>
                    <a:pt x="313" y="77"/>
                  </a:lnTo>
                  <a:lnTo>
                    <a:pt x="328" y="77"/>
                  </a:lnTo>
                  <a:lnTo>
                    <a:pt x="343" y="61"/>
                  </a:lnTo>
                  <a:lnTo>
                    <a:pt x="328" y="31"/>
                  </a:lnTo>
                  <a:lnTo>
                    <a:pt x="313" y="15"/>
                  </a:lnTo>
                  <a:lnTo>
                    <a:pt x="283" y="15"/>
                  </a:lnTo>
                  <a:lnTo>
                    <a:pt x="268" y="0"/>
                  </a:lnTo>
                  <a:lnTo>
                    <a:pt x="239" y="0"/>
                  </a:lnTo>
                  <a:lnTo>
                    <a:pt x="194" y="0"/>
                  </a:lnTo>
                  <a:lnTo>
                    <a:pt x="179" y="15"/>
                  </a:lnTo>
                  <a:lnTo>
                    <a:pt x="134" y="0"/>
                  </a:lnTo>
                  <a:lnTo>
                    <a:pt x="119" y="0"/>
                  </a:lnTo>
                  <a:lnTo>
                    <a:pt x="104" y="31"/>
                  </a:lnTo>
                  <a:lnTo>
                    <a:pt x="104" y="61"/>
                  </a:lnTo>
                  <a:lnTo>
                    <a:pt x="104" y="107"/>
                  </a:lnTo>
                  <a:lnTo>
                    <a:pt x="75" y="123"/>
                  </a:lnTo>
                  <a:lnTo>
                    <a:pt x="60" y="169"/>
                  </a:lnTo>
                  <a:lnTo>
                    <a:pt x="45" y="184"/>
                  </a:lnTo>
                  <a:lnTo>
                    <a:pt x="15" y="184"/>
                  </a:lnTo>
                  <a:lnTo>
                    <a:pt x="0" y="200"/>
                  </a:lnTo>
                  <a:lnTo>
                    <a:pt x="15" y="215"/>
                  </a:lnTo>
                  <a:lnTo>
                    <a:pt x="75" y="200"/>
                  </a:lnTo>
                  <a:lnTo>
                    <a:pt x="89" y="215"/>
                  </a:lnTo>
                  <a:lnTo>
                    <a:pt x="89" y="246"/>
                  </a:lnTo>
                  <a:lnTo>
                    <a:pt x="134" y="246"/>
                  </a:lnTo>
                  <a:lnTo>
                    <a:pt x="134" y="230"/>
                  </a:lnTo>
                  <a:lnTo>
                    <a:pt x="164" y="230"/>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64" name="Freeform 102"/>
            <p:cNvSpPr>
              <a:spLocks/>
            </p:cNvSpPr>
            <p:nvPr/>
          </p:nvSpPr>
          <p:spPr bwMode="auto">
            <a:xfrm>
              <a:off x="1198" y="1907"/>
              <a:ext cx="7"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16"/>
                  </a:moveTo>
                  <a:lnTo>
                    <a:pt x="16" y="0"/>
                  </a:lnTo>
                  <a:lnTo>
                    <a:pt x="0" y="0"/>
                  </a:lnTo>
                  <a:lnTo>
                    <a:pt x="0" y="16"/>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65" name="Freeform 103"/>
            <p:cNvSpPr>
              <a:spLocks/>
            </p:cNvSpPr>
            <p:nvPr/>
          </p:nvSpPr>
          <p:spPr bwMode="auto">
            <a:xfrm>
              <a:off x="538" y="1831"/>
              <a:ext cx="301" cy="297"/>
            </a:xfrm>
            <a:custGeom>
              <a:avLst/>
              <a:gdLst>
                <a:gd name="T0" fmla="*/ 14 w 702"/>
                <a:gd name="T1" fmla="*/ 16 h 784"/>
                <a:gd name="T2" fmla="*/ 12 w 702"/>
                <a:gd name="T3" fmla="*/ 15 h 784"/>
                <a:gd name="T4" fmla="*/ 13 w 702"/>
                <a:gd name="T5" fmla="*/ 13 h 784"/>
                <a:gd name="T6" fmla="*/ 12 w 702"/>
                <a:gd name="T7" fmla="*/ 13 h 784"/>
                <a:gd name="T8" fmla="*/ 12 w 702"/>
                <a:gd name="T9" fmla="*/ 12 h 784"/>
                <a:gd name="T10" fmla="*/ 11 w 702"/>
                <a:gd name="T11" fmla="*/ 11 h 784"/>
                <a:gd name="T12" fmla="*/ 10 w 702"/>
                <a:gd name="T13" fmla="*/ 11 h 784"/>
                <a:gd name="T14" fmla="*/ 10 w 702"/>
                <a:gd name="T15" fmla="*/ 9 h 784"/>
                <a:gd name="T16" fmla="*/ 9 w 702"/>
                <a:gd name="T17" fmla="*/ 9 h 784"/>
                <a:gd name="T18" fmla="*/ 6 w 702"/>
                <a:gd name="T19" fmla="*/ 7 h 784"/>
                <a:gd name="T20" fmla="*/ 5 w 702"/>
                <a:gd name="T21" fmla="*/ 7 h 784"/>
                <a:gd name="T22" fmla="*/ 4 w 702"/>
                <a:gd name="T23" fmla="*/ 6 h 784"/>
                <a:gd name="T24" fmla="*/ 3 w 702"/>
                <a:gd name="T25" fmla="*/ 7 h 784"/>
                <a:gd name="T26" fmla="*/ 3 w 702"/>
                <a:gd name="T27" fmla="*/ 6 h 784"/>
                <a:gd name="T28" fmla="*/ 1 w 702"/>
                <a:gd name="T29" fmla="*/ 6 h 784"/>
                <a:gd name="T30" fmla="*/ 0 w 702"/>
                <a:gd name="T31" fmla="*/ 6 h 784"/>
                <a:gd name="T32" fmla="*/ 0 w 702"/>
                <a:gd name="T33" fmla="*/ 5 h 784"/>
                <a:gd name="T34" fmla="*/ 3 w 702"/>
                <a:gd name="T35" fmla="*/ 4 h 784"/>
                <a:gd name="T36" fmla="*/ 3 w 702"/>
                <a:gd name="T37" fmla="*/ 3 h 784"/>
                <a:gd name="T38" fmla="*/ 3 w 702"/>
                <a:gd name="T39" fmla="*/ 2 h 784"/>
                <a:gd name="T40" fmla="*/ 2 w 702"/>
                <a:gd name="T41" fmla="*/ 2 h 784"/>
                <a:gd name="T42" fmla="*/ 3 w 702"/>
                <a:gd name="T43" fmla="*/ 1 h 784"/>
                <a:gd name="T44" fmla="*/ 4 w 702"/>
                <a:gd name="T45" fmla="*/ 2 h 784"/>
                <a:gd name="T46" fmla="*/ 6 w 702"/>
                <a:gd name="T47" fmla="*/ 2 h 784"/>
                <a:gd name="T48" fmla="*/ 5 w 702"/>
                <a:gd name="T49" fmla="*/ 1 h 784"/>
                <a:gd name="T50" fmla="*/ 6 w 702"/>
                <a:gd name="T51" fmla="*/ 1 h 784"/>
                <a:gd name="T52" fmla="*/ 8 w 702"/>
                <a:gd name="T53" fmla="*/ 0 h 784"/>
                <a:gd name="T54" fmla="*/ 9 w 702"/>
                <a:gd name="T55" fmla="*/ 1 h 784"/>
                <a:gd name="T56" fmla="*/ 10 w 702"/>
                <a:gd name="T57" fmla="*/ 1 h 784"/>
                <a:gd name="T58" fmla="*/ 10 w 702"/>
                <a:gd name="T59" fmla="*/ 1 h 784"/>
                <a:gd name="T60" fmla="*/ 13 w 702"/>
                <a:gd name="T61" fmla="*/ 1 h 784"/>
                <a:gd name="T62" fmla="*/ 14 w 702"/>
                <a:gd name="T63" fmla="*/ 1 h 784"/>
                <a:gd name="T64" fmla="*/ 14 w 702"/>
                <a:gd name="T65" fmla="*/ 2 h 784"/>
                <a:gd name="T66" fmla="*/ 14 w 702"/>
                <a:gd name="T67" fmla="*/ 3 h 784"/>
                <a:gd name="T68" fmla="*/ 15 w 702"/>
                <a:gd name="T69" fmla="*/ 3 h 784"/>
                <a:gd name="T70" fmla="*/ 15 w 702"/>
                <a:gd name="T71" fmla="*/ 3 h 784"/>
                <a:gd name="T72" fmla="*/ 18 w 702"/>
                <a:gd name="T73" fmla="*/ 3 h 784"/>
                <a:gd name="T74" fmla="*/ 18 w 702"/>
                <a:gd name="T75" fmla="*/ 3 h 784"/>
                <a:gd name="T76" fmla="*/ 20 w 702"/>
                <a:gd name="T77" fmla="*/ 3 h 784"/>
                <a:gd name="T78" fmla="*/ 21 w 702"/>
                <a:gd name="T79" fmla="*/ 3 h 784"/>
                <a:gd name="T80" fmla="*/ 24 w 702"/>
                <a:gd name="T81" fmla="*/ 5 h 784"/>
                <a:gd name="T82" fmla="*/ 23 w 702"/>
                <a:gd name="T83" fmla="*/ 6 h 784"/>
                <a:gd name="T84" fmla="*/ 21 w 702"/>
                <a:gd name="T85" fmla="*/ 9 h 784"/>
                <a:gd name="T86" fmla="*/ 21 w 702"/>
                <a:gd name="T87" fmla="*/ 10 h 784"/>
                <a:gd name="T88" fmla="*/ 21 w 702"/>
                <a:gd name="T89" fmla="*/ 11 h 784"/>
                <a:gd name="T90" fmla="*/ 20 w 702"/>
                <a:gd name="T91" fmla="*/ 11 h 784"/>
                <a:gd name="T92" fmla="*/ 17 w 702"/>
                <a:gd name="T93" fmla="*/ 12 h 784"/>
                <a:gd name="T94" fmla="*/ 15 w 702"/>
                <a:gd name="T95" fmla="*/ 13 h 7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02" h="784">
                  <a:moveTo>
                    <a:pt x="477" y="676"/>
                  </a:moveTo>
                  <a:lnTo>
                    <a:pt x="403" y="783"/>
                  </a:lnTo>
                  <a:lnTo>
                    <a:pt x="388" y="768"/>
                  </a:lnTo>
                  <a:lnTo>
                    <a:pt x="358" y="722"/>
                  </a:lnTo>
                  <a:lnTo>
                    <a:pt x="328" y="706"/>
                  </a:lnTo>
                  <a:lnTo>
                    <a:pt x="388" y="645"/>
                  </a:lnTo>
                  <a:lnTo>
                    <a:pt x="373" y="629"/>
                  </a:lnTo>
                  <a:lnTo>
                    <a:pt x="358" y="614"/>
                  </a:lnTo>
                  <a:lnTo>
                    <a:pt x="373" y="583"/>
                  </a:lnTo>
                  <a:lnTo>
                    <a:pt x="343" y="583"/>
                  </a:lnTo>
                  <a:lnTo>
                    <a:pt x="343" y="553"/>
                  </a:lnTo>
                  <a:lnTo>
                    <a:pt x="328" y="537"/>
                  </a:lnTo>
                  <a:lnTo>
                    <a:pt x="328" y="553"/>
                  </a:lnTo>
                  <a:lnTo>
                    <a:pt x="298" y="553"/>
                  </a:lnTo>
                  <a:lnTo>
                    <a:pt x="298" y="507"/>
                  </a:lnTo>
                  <a:lnTo>
                    <a:pt x="298" y="461"/>
                  </a:lnTo>
                  <a:lnTo>
                    <a:pt x="268" y="430"/>
                  </a:lnTo>
                  <a:lnTo>
                    <a:pt x="254" y="430"/>
                  </a:lnTo>
                  <a:lnTo>
                    <a:pt x="224" y="384"/>
                  </a:lnTo>
                  <a:lnTo>
                    <a:pt x="194" y="353"/>
                  </a:lnTo>
                  <a:lnTo>
                    <a:pt x="179" y="353"/>
                  </a:lnTo>
                  <a:lnTo>
                    <a:pt x="149" y="338"/>
                  </a:lnTo>
                  <a:lnTo>
                    <a:pt x="149" y="307"/>
                  </a:lnTo>
                  <a:lnTo>
                    <a:pt x="134" y="307"/>
                  </a:lnTo>
                  <a:lnTo>
                    <a:pt x="119" y="322"/>
                  </a:lnTo>
                  <a:lnTo>
                    <a:pt x="104" y="338"/>
                  </a:lnTo>
                  <a:lnTo>
                    <a:pt x="89" y="322"/>
                  </a:lnTo>
                  <a:lnTo>
                    <a:pt x="75" y="322"/>
                  </a:lnTo>
                  <a:lnTo>
                    <a:pt x="45" y="322"/>
                  </a:lnTo>
                  <a:lnTo>
                    <a:pt x="45" y="307"/>
                  </a:lnTo>
                  <a:lnTo>
                    <a:pt x="30" y="307"/>
                  </a:lnTo>
                  <a:lnTo>
                    <a:pt x="0" y="276"/>
                  </a:lnTo>
                  <a:lnTo>
                    <a:pt x="0" y="246"/>
                  </a:lnTo>
                  <a:lnTo>
                    <a:pt x="15" y="215"/>
                  </a:lnTo>
                  <a:lnTo>
                    <a:pt x="45" y="184"/>
                  </a:lnTo>
                  <a:lnTo>
                    <a:pt x="75" y="184"/>
                  </a:lnTo>
                  <a:lnTo>
                    <a:pt x="75" y="138"/>
                  </a:lnTo>
                  <a:lnTo>
                    <a:pt x="75" y="123"/>
                  </a:lnTo>
                  <a:lnTo>
                    <a:pt x="75" y="107"/>
                  </a:lnTo>
                  <a:lnTo>
                    <a:pt x="89" y="92"/>
                  </a:lnTo>
                  <a:lnTo>
                    <a:pt x="60" y="92"/>
                  </a:lnTo>
                  <a:lnTo>
                    <a:pt x="60" y="77"/>
                  </a:lnTo>
                  <a:lnTo>
                    <a:pt x="89" y="77"/>
                  </a:lnTo>
                  <a:lnTo>
                    <a:pt x="89" y="61"/>
                  </a:lnTo>
                  <a:lnTo>
                    <a:pt x="104" y="61"/>
                  </a:lnTo>
                  <a:lnTo>
                    <a:pt x="119" y="77"/>
                  </a:lnTo>
                  <a:lnTo>
                    <a:pt x="134" y="77"/>
                  </a:lnTo>
                  <a:lnTo>
                    <a:pt x="164" y="77"/>
                  </a:lnTo>
                  <a:lnTo>
                    <a:pt x="179" y="46"/>
                  </a:lnTo>
                  <a:lnTo>
                    <a:pt x="149" y="31"/>
                  </a:lnTo>
                  <a:lnTo>
                    <a:pt x="164" y="15"/>
                  </a:lnTo>
                  <a:lnTo>
                    <a:pt x="194" y="31"/>
                  </a:lnTo>
                  <a:lnTo>
                    <a:pt x="224" y="15"/>
                  </a:lnTo>
                  <a:lnTo>
                    <a:pt x="239" y="0"/>
                  </a:lnTo>
                  <a:lnTo>
                    <a:pt x="254" y="46"/>
                  </a:lnTo>
                  <a:lnTo>
                    <a:pt x="254" y="61"/>
                  </a:lnTo>
                  <a:lnTo>
                    <a:pt x="268" y="77"/>
                  </a:lnTo>
                  <a:lnTo>
                    <a:pt x="298" y="61"/>
                  </a:lnTo>
                  <a:lnTo>
                    <a:pt x="313" y="61"/>
                  </a:lnTo>
                  <a:lnTo>
                    <a:pt x="313" y="46"/>
                  </a:lnTo>
                  <a:lnTo>
                    <a:pt x="358" y="61"/>
                  </a:lnTo>
                  <a:lnTo>
                    <a:pt x="373" y="61"/>
                  </a:lnTo>
                  <a:lnTo>
                    <a:pt x="403" y="15"/>
                  </a:lnTo>
                  <a:lnTo>
                    <a:pt x="403" y="61"/>
                  </a:lnTo>
                  <a:lnTo>
                    <a:pt x="418" y="77"/>
                  </a:lnTo>
                  <a:lnTo>
                    <a:pt x="403" y="107"/>
                  </a:lnTo>
                  <a:lnTo>
                    <a:pt x="403" y="123"/>
                  </a:lnTo>
                  <a:lnTo>
                    <a:pt x="418" y="123"/>
                  </a:lnTo>
                  <a:lnTo>
                    <a:pt x="447" y="107"/>
                  </a:lnTo>
                  <a:lnTo>
                    <a:pt x="447" y="123"/>
                  </a:lnTo>
                  <a:lnTo>
                    <a:pt x="418" y="138"/>
                  </a:lnTo>
                  <a:lnTo>
                    <a:pt x="433" y="138"/>
                  </a:lnTo>
                  <a:lnTo>
                    <a:pt x="462" y="123"/>
                  </a:lnTo>
                  <a:lnTo>
                    <a:pt x="522" y="123"/>
                  </a:lnTo>
                  <a:lnTo>
                    <a:pt x="522" y="138"/>
                  </a:lnTo>
                  <a:lnTo>
                    <a:pt x="522" y="154"/>
                  </a:lnTo>
                  <a:lnTo>
                    <a:pt x="537" y="154"/>
                  </a:lnTo>
                  <a:lnTo>
                    <a:pt x="582" y="169"/>
                  </a:lnTo>
                  <a:lnTo>
                    <a:pt x="597" y="154"/>
                  </a:lnTo>
                  <a:lnTo>
                    <a:pt x="626" y="169"/>
                  </a:lnTo>
                  <a:lnTo>
                    <a:pt x="686" y="215"/>
                  </a:lnTo>
                  <a:lnTo>
                    <a:pt x="701" y="230"/>
                  </a:lnTo>
                  <a:lnTo>
                    <a:pt x="701" y="261"/>
                  </a:lnTo>
                  <a:lnTo>
                    <a:pt x="671" y="307"/>
                  </a:lnTo>
                  <a:lnTo>
                    <a:pt x="626" y="368"/>
                  </a:lnTo>
                  <a:lnTo>
                    <a:pt x="626" y="445"/>
                  </a:lnTo>
                  <a:lnTo>
                    <a:pt x="626" y="461"/>
                  </a:lnTo>
                  <a:lnTo>
                    <a:pt x="626" y="476"/>
                  </a:lnTo>
                  <a:lnTo>
                    <a:pt x="612" y="491"/>
                  </a:lnTo>
                  <a:lnTo>
                    <a:pt x="612" y="507"/>
                  </a:lnTo>
                  <a:lnTo>
                    <a:pt x="597" y="537"/>
                  </a:lnTo>
                  <a:lnTo>
                    <a:pt x="582" y="553"/>
                  </a:lnTo>
                  <a:lnTo>
                    <a:pt x="537" y="553"/>
                  </a:lnTo>
                  <a:lnTo>
                    <a:pt x="492" y="583"/>
                  </a:lnTo>
                  <a:lnTo>
                    <a:pt x="477" y="614"/>
                  </a:lnTo>
                  <a:lnTo>
                    <a:pt x="462" y="614"/>
                  </a:lnTo>
                  <a:lnTo>
                    <a:pt x="477" y="676"/>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66" name="Freeform 104"/>
            <p:cNvSpPr>
              <a:spLocks/>
            </p:cNvSpPr>
            <p:nvPr/>
          </p:nvSpPr>
          <p:spPr bwMode="auto">
            <a:xfrm>
              <a:off x="717" y="1867"/>
              <a:ext cx="7"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16" y="0"/>
                  </a:moveTo>
                  <a:lnTo>
                    <a:pt x="0" y="16"/>
                  </a:lnTo>
                  <a:lnTo>
                    <a:pt x="0" y="0"/>
                  </a:lnTo>
                  <a:lnTo>
                    <a:pt x="16"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67" name="Freeform 105"/>
            <p:cNvSpPr>
              <a:spLocks/>
            </p:cNvSpPr>
            <p:nvPr/>
          </p:nvSpPr>
          <p:spPr bwMode="auto">
            <a:xfrm>
              <a:off x="1332" y="1843"/>
              <a:ext cx="40" cy="41"/>
            </a:xfrm>
            <a:custGeom>
              <a:avLst/>
              <a:gdLst>
                <a:gd name="T0" fmla="*/ 1 w 92"/>
                <a:gd name="T1" fmla="*/ 1 h 109"/>
                <a:gd name="T2" fmla="*/ 0 w 92"/>
                <a:gd name="T3" fmla="*/ 1 h 109"/>
                <a:gd name="T4" fmla="*/ 0 w 92"/>
                <a:gd name="T5" fmla="*/ 1 h 109"/>
                <a:gd name="T6" fmla="*/ 0 w 92"/>
                <a:gd name="T7" fmla="*/ 2 h 109"/>
                <a:gd name="T8" fmla="*/ 0 w 92"/>
                <a:gd name="T9" fmla="*/ 2 h 109"/>
                <a:gd name="T10" fmla="*/ 2 w 92"/>
                <a:gd name="T11" fmla="*/ 2 h 109"/>
                <a:gd name="T12" fmla="*/ 2 w 92"/>
                <a:gd name="T13" fmla="*/ 2 h 109"/>
                <a:gd name="T14" fmla="*/ 3 w 92"/>
                <a:gd name="T15" fmla="*/ 2 h 109"/>
                <a:gd name="T16" fmla="*/ 3 w 92"/>
                <a:gd name="T17" fmla="*/ 2 h 109"/>
                <a:gd name="T18" fmla="*/ 3 w 92"/>
                <a:gd name="T19" fmla="*/ 1 h 109"/>
                <a:gd name="T20" fmla="*/ 3 w 92"/>
                <a:gd name="T21" fmla="*/ 0 h 109"/>
                <a:gd name="T22" fmla="*/ 3 w 92"/>
                <a:gd name="T23" fmla="*/ 0 h 109"/>
                <a:gd name="T24" fmla="*/ 1 w 92"/>
                <a:gd name="T25" fmla="*/ 0 h 109"/>
                <a:gd name="T26" fmla="*/ 1 w 92"/>
                <a:gd name="T27" fmla="*/ 1 h 109"/>
                <a:gd name="T28" fmla="*/ 1 w 92"/>
                <a:gd name="T29" fmla="*/ 1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2" h="109">
                  <a:moveTo>
                    <a:pt x="30" y="46"/>
                  </a:moveTo>
                  <a:lnTo>
                    <a:pt x="15" y="62"/>
                  </a:lnTo>
                  <a:lnTo>
                    <a:pt x="0" y="62"/>
                  </a:lnTo>
                  <a:lnTo>
                    <a:pt x="0" y="93"/>
                  </a:lnTo>
                  <a:lnTo>
                    <a:pt x="15" y="108"/>
                  </a:lnTo>
                  <a:lnTo>
                    <a:pt x="46" y="108"/>
                  </a:lnTo>
                  <a:lnTo>
                    <a:pt x="61" y="77"/>
                  </a:lnTo>
                  <a:lnTo>
                    <a:pt x="76" y="77"/>
                  </a:lnTo>
                  <a:lnTo>
                    <a:pt x="91" y="77"/>
                  </a:lnTo>
                  <a:lnTo>
                    <a:pt x="91" y="62"/>
                  </a:lnTo>
                  <a:lnTo>
                    <a:pt x="91" y="15"/>
                  </a:lnTo>
                  <a:lnTo>
                    <a:pt x="76" y="0"/>
                  </a:lnTo>
                  <a:lnTo>
                    <a:pt x="30" y="15"/>
                  </a:lnTo>
                  <a:lnTo>
                    <a:pt x="30" y="31"/>
                  </a:lnTo>
                  <a:lnTo>
                    <a:pt x="30" y="46"/>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68" name="Freeform 106"/>
            <p:cNvSpPr>
              <a:spLocks/>
            </p:cNvSpPr>
            <p:nvPr/>
          </p:nvSpPr>
          <p:spPr bwMode="auto">
            <a:xfrm>
              <a:off x="1185" y="1291"/>
              <a:ext cx="78" cy="146"/>
            </a:xfrm>
            <a:custGeom>
              <a:avLst/>
              <a:gdLst>
                <a:gd name="T0" fmla="*/ 0 w 179"/>
                <a:gd name="T1" fmla="*/ 6 h 384"/>
                <a:gd name="T2" fmla="*/ 0 w 179"/>
                <a:gd name="T3" fmla="*/ 6 h 384"/>
                <a:gd name="T4" fmla="*/ 1 w 179"/>
                <a:gd name="T5" fmla="*/ 8 h 384"/>
                <a:gd name="T6" fmla="*/ 2 w 179"/>
                <a:gd name="T7" fmla="*/ 8 h 384"/>
                <a:gd name="T8" fmla="*/ 2 w 179"/>
                <a:gd name="T9" fmla="*/ 7 h 384"/>
                <a:gd name="T10" fmla="*/ 3 w 179"/>
                <a:gd name="T11" fmla="*/ 7 h 384"/>
                <a:gd name="T12" fmla="*/ 3 w 179"/>
                <a:gd name="T13" fmla="*/ 6 h 384"/>
                <a:gd name="T14" fmla="*/ 3 w 179"/>
                <a:gd name="T15" fmla="*/ 6 h 384"/>
                <a:gd name="T16" fmla="*/ 4 w 179"/>
                <a:gd name="T17" fmla="*/ 6 h 384"/>
                <a:gd name="T18" fmla="*/ 4 w 179"/>
                <a:gd name="T19" fmla="*/ 5 h 384"/>
                <a:gd name="T20" fmla="*/ 3 w 179"/>
                <a:gd name="T21" fmla="*/ 5 h 384"/>
                <a:gd name="T22" fmla="*/ 3 w 179"/>
                <a:gd name="T23" fmla="*/ 4 h 384"/>
                <a:gd name="T24" fmla="*/ 3 w 179"/>
                <a:gd name="T25" fmla="*/ 3 h 384"/>
                <a:gd name="T26" fmla="*/ 4 w 179"/>
                <a:gd name="T27" fmla="*/ 3 h 384"/>
                <a:gd name="T28" fmla="*/ 5 w 179"/>
                <a:gd name="T29" fmla="*/ 3 h 384"/>
                <a:gd name="T30" fmla="*/ 5 w 179"/>
                <a:gd name="T31" fmla="*/ 2 h 384"/>
                <a:gd name="T32" fmla="*/ 7 w 179"/>
                <a:gd name="T33" fmla="*/ 2 h 384"/>
                <a:gd name="T34" fmla="*/ 6 w 179"/>
                <a:gd name="T35" fmla="*/ 1 h 384"/>
                <a:gd name="T36" fmla="*/ 5 w 179"/>
                <a:gd name="T37" fmla="*/ 0 h 384"/>
                <a:gd name="T38" fmla="*/ 5 w 179"/>
                <a:gd name="T39" fmla="*/ 0 h 384"/>
                <a:gd name="T40" fmla="*/ 4 w 179"/>
                <a:gd name="T41" fmla="*/ 0 h 384"/>
                <a:gd name="T42" fmla="*/ 4 w 179"/>
                <a:gd name="T43" fmla="*/ 0 h 384"/>
                <a:gd name="T44" fmla="*/ 3 w 179"/>
                <a:gd name="T45" fmla="*/ 0 h 384"/>
                <a:gd name="T46" fmla="*/ 2 w 179"/>
                <a:gd name="T47" fmla="*/ 2 h 384"/>
                <a:gd name="T48" fmla="*/ 0 w 179"/>
                <a:gd name="T49" fmla="*/ 3 h 384"/>
                <a:gd name="T50" fmla="*/ 0 w 179"/>
                <a:gd name="T51" fmla="*/ 5 h 384"/>
                <a:gd name="T52" fmla="*/ 0 w 179"/>
                <a:gd name="T53" fmla="*/ 6 h 3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9" h="384">
                  <a:moveTo>
                    <a:pt x="0" y="276"/>
                  </a:moveTo>
                  <a:lnTo>
                    <a:pt x="0" y="291"/>
                  </a:lnTo>
                  <a:lnTo>
                    <a:pt x="30" y="368"/>
                  </a:lnTo>
                  <a:lnTo>
                    <a:pt x="45" y="383"/>
                  </a:lnTo>
                  <a:lnTo>
                    <a:pt x="59" y="352"/>
                  </a:lnTo>
                  <a:lnTo>
                    <a:pt x="74" y="352"/>
                  </a:lnTo>
                  <a:lnTo>
                    <a:pt x="89" y="322"/>
                  </a:lnTo>
                  <a:lnTo>
                    <a:pt x="89" y="276"/>
                  </a:lnTo>
                  <a:lnTo>
                    <a:pt x="104" y="276"/>
                  </a:lnTo>
                  <a:lnTo>
                    <a:pt x="104" y="260"/>
                  </a:lnTo>
                  <a:lnTo>
                    <a:pt x="89" y="245"/>
                  </a:lnTo>
                  <a:lnTo>
                    <a:pt x="74" y="199"/>
                  </a:lnTo>
                  <a:lnTo>
                    <a:pt x="89" y="169"/>
                  </a:lnTo>
                  <a:lnTo>
                    <a:pt x="119" y="153"/>
                  </a:lnTo>
                  <a:lnTo>
                    <a:pt x="134" y="123"/>
                  </a:lnTo>
                  <a:lnTo>
                    <a:pt x="134" y="92"/>
                  </a:lnTo>
                  <a:lnTo>
                    <a:pt x="178" y="92"/>
                  </a:lnTo>
                  <a:lnTo>
                    <a:pt x="163" y="61"/>
                  </a:lnTo>
                  <a:lnTo>
                    <a:pt x="148" y="15"/>
                  </a:lnTo>
                  <a:lnTo>
                    <a:pt x="134" y="15"/>
                  </a:lnTo>
                  <a:lnTo>
                    <a:pt x="119" y="0"/>
                  </a:lnTo>
                  <a:lnTo>
                    <a:pt x="104" y="15"/>
                  </a:lnTo>
                  <a:lnTo>
                    <a:pt x="89" y="15"/>
                  </a:lnTo>
                  <a:lnTo>
                    <a:pt x="45" y="92"/>
                  </a:lnTo>
                  <a:lnTo>
                    <a:pt x="0" y="169"/>
                  </a:lnTo>
                  <a:lnTo>
                    <a:pt x="15" y="230"/>
                  </a:lnTo>
                  <a:lnTo>
                    <a:pt x="0" y="27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69" name="Freeform 107"/>
            <p:cNvSpPr>
              <a:spLocks/>
            </p:cNvSpPr>
            <p:nvPr/>
          </p:nvSpPr>
          <p:spPr bwMode="auto">
            <a:xfrm>
              <a:off x="1236" y="1274"/>
              <a:ext cx="72" cy="116"/>
            </a:xfrm>
            <a:custGeom>
              <a:avLst/>
              <a:gdLst>
                <a:gd name="T0" fmla="*/ 2 w 165"/>
                <a:gd name="T1" fmla="*/ 3 h 307"/>
                <a:gd name="T2" fmla="*/ 3 w 165"/>
                <a:gd name="T3" fmla="*/ 3 h 307"/>
                <a:gd name="T4" fmla="*/ 3 w 165"/>
                <a:gd name="T5" fmla="*/ 3 h 307"/>
                <a:gd name="T6" fmla="*/ 0 w 165"/>
                <a:gd name="T7" fmla="*/ 5 h 307"/>
                <a:gd name="T8" fmla="*/ 1 w 165"/>
                <a:gd name="T9" fmla="*/ 6 h 307"/>
                <a:gd name="T10" fmla="*/ 2 w 165"/>
                <a:gd name="T11" fmla="*/ 6 h 307"/>
                <a:gd name="T12" fmla="*/ 5 w 165"/>
                <a:gd name="T13" fmla="*/ 6 h 307"/>
                <a:gd name="T14" fmla="*/ 6 w 165"/>
                <a:gd name="T15" fmla="*/ 5 h 307"/>
                <a:gd name="T16" fmla="*/ 5 w 165"/>
                <a:gd name="T17" fmla="*/ 4 h 307"/>
                <a:gd name="T18" fmla="*/ 5 w 165"/>
                <a:gd name="T19" fmla="*/ 3 h 307"/>
                <a:gd name="T20" fmla="*/ 5 w 165"/>
                <a:gd name="T21" fmla="*/ 2 h 307"/>
                <a:gd name="T22" fmla="*/ 5 w 165"/>
                <a:gd name="T23" fmla="*/ 2 h 307"/>
                <a:gd name="T24" fmla="*/ 4 w 165"/>
                <a:gd name="T25" fmla="*/ 1 h 307"/>
                <a:gd name="T26" fmla="*/ 4 w 165"/>
                <a:gd name="T27" fmla="*/ 1 h 307"/>
                <a:gd name="T28" fmla="*/ 3 w 165"/>
                <a:gd name="T29" fmla="*/ 0 h 307"/>
                <a:gd name="T30" fmla="*/ 3 w 165"/>
                <a:gd name="T31" fmla="*/ 0 h 307"/>
                <a:gd name="T32" fmla="*/ 2 w 165"/>
                <a:gd name="T33" fmla="*/ 1 h 307"/>
                <a:gd name="T34" fmla="*/ 2 w 165"/>
                <a:gd name="T35" fmla="*/ 1 h 307"/>
                <a:gd name="T36" fmla="*/ 0 w 165"/>
                <a:gd name="T37" fmla="*/ 1 h 307"/>
                <a:gd name="T38" fmla="*/ 0 w 165"/>
                <a:gd name="T39" fmla="*/ 1 h 307"/>
                <a:gd name="T40" fmla="*/ 0 w 165"/>
                <a:gd name="T41" fmla="*/ 1 h 307"/>
                <a:gd name="T42" fmla="*/ 1 w 165"/>
                <a:gd name="T43" fmla="*/ 1 h 307"/>
                <a:gd name="T44" fmla="*/ 2 w 165"/>
                <a:gd name="T45" fmla="*/ 2 h 307"/>
                <a:gd name="T46" fmla="*/ 2 w 165"/>
                <a:gd name="T47" fmla="*/ 3 h 3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65" h="307">
                  <a:moveTo>
                    <a:pt x="60" y="138"/>
                  </a:moveTo>
                  <a:lnTo>
                    <a:pt x="75" y="138"/>
                  </a:lnTo>
                  <a:lnTo>
                    <a:pt x="75" y="153"/>
                  </a:lnTo>
                  <a:lnTo>
                    <a:pt x="15" y="230"/>
                  </a:lnTo>
                  <a:lnTo>
                    <a:pt x="30" y="275"/>
                  </a:lnTo>
                  <a:lnTo>
                    <a:pt x="60" y="306"/>
                  </a:lnTo>
                  <a:lnTo>
                    <a:pt x="134" y="275"/>
                  </a:lnTo>
                  <a:lnTo>
                    <a:pt x="164" y="214"/>
                  </a:lnTo>
                  <a:lnTo>
                    <a:pt x="149" y="184"/>
                  </a:lnTo>
                  <a:lnTo>
                    <a:pt x="134" y="138"/>
                  </a:lnTo>
                  <a:lnTo>
                    <a:pt x="149" y="122"/>
                  </a:lnTo>
                  <a:lnTo>
                    <a:pt x="134" y="77"/>
                  </a:lnTo>
                  <a:lnTo>
                    <a:pt x="119" y="61"/>
                  </a:lnTo>
                  <a:lnTo>
                    <a:pt x="119" y="31"/>
                  </a:lnTo>
                  <a:lnTo>
                    <a:pt x="89" y="0"/>
                  </a:lnTo>
                  <a:lnTo>
                    <a:pt x="75" y="15"/>
                  </a:lnTo>
                  <a:lnTo>
                    <a:pt x="60" y="46"/>
                  </a:lnTo>
                  <a:lnTo>
                    <a:pt x="45" y="46"/>
                  </a:lnTo>
                  <a:lnTo>
                    <a:pt x="0" y="31"/>
                  </a:lnTo>
                  <a:lnTo>
                    <a:pt x="0" y="46"/>
                  </a:lnTo>
                  <a:lnTo>
                    <a:pt x="15" y="61"/>
                  </a:lnTo>
                  <a:lnTo>
                    <a:pt x="30" y="61"/>
                  </a:lnTo>
                  <a:lnTo>
                    <a:pt x="45" y="107"/>
                  </a:lnTo>
                  <a:lnTo>
                    <a:pt x="60" y="138"/>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70" name="Freeform 108"/>
            <p:cNvSpPr>
              <a:spLocks/>
            </p:cNvSpPr>
            <p:nvPr/>
          </p:nvSpPr>
          <p:spPr bwMode="auto">
            <a:xfrm>
              <a:off x="775" y="1088"/>
              <a:ext cx="302" cy="302"/>
            </a:xfrm>
            <a:custGeom>
              <a:avLst/>
              <a:gdLst>
                <a:gd name="T0" fmla="*/ 3 w 702"/>
                <a:gd name="T1" fmla="*/ 15 h 799"/>
                <a:gd name="T2" fmla="*/ 2 w 702"/>
                <a:gd name="T3" fmla="*/ 14 h 799"/>
                <a:gd name="T4" fmla="*/ 2 w 702"/>
                <a:gd name="T5" fmla="*/ 14 h 799"/>
                <a:gd name="T6" fmla="*/ 0 w 702"/>
                <a:gd name="T7" fmla="*/ 12 h 799"/>
                <a:gd name="T8" fmla="*/ 2 w 702"/>
                <a:gd name="T9" fmla="*/ 10 h 799"/>
                <a:gd name="T10" fmla="*/ 1 w 702"/>
                <a:gd name="T11" fmla="*/ 10 h 799"/>
                <a:gd name="T12" fmla="*/ 2 w 702"/>
                <a:gd name="T13" fmla="*/ 9 h 799"/>
                <a:gd name="T14" fmla="*/ 3 w 702"/>
                <a:gd name="T15" fmla="*/ 8 h 799"/>
                <a:gd name="T16" fmla="*/ 3 w 702"/>
                <a:gd name="T17" fmla="*/ 8 h 799"/>
                <a:gd name="T18" fmla="*/ 3 w 702"/>
                <a:gd name="T19" fmla="*/ 7 h 799"/>
                <a:gd name="T20" fmla="*/ 3 w 702"/>
                <a:gd name="T21" fmla="*/ 6 h 799"/>
                <a:gd name="T22" fmla="*/ 0 w 702"/>
                <a:gd name="T23" fmla="*/ 5 h 799"/>
                <a:gd name="T24" fmla="*/ 0 w 702"/>
                <a:gd name="T25" fmla="*/ 5 h 799"/>
                <a:gd name="T26" fmla="*/ 2 w 702"/>
                <a:gd name="T27" fmla="*/ 5 h 799"/>
                <a:gd name="T28" fmla="*/ 0 w 702"/>
                <a:gd name="T29" fmla="*/ 4 h 799"/>
                <a:gd name="T30" fmla="*/ 5 w 702"/>
                <a:gd name="T31" fmla="*/ 2 h 799"/>
                <a:gd name="T32" fmla="*/ 8 w 702"/>
                <a:gd name="T33" fmla="*/ 0 h 799"/>
                <a:gd name="T34" fmla="*/ 21 w 702"/>
                <a:gd name="T35" fmla="*/ 0 h 799"/>
                <a:gd name="T36" fmla="*/ 16 w 702"/>
                <a:gd name="T37" fmla="*/ 2 h 799"/>
                <a:gd name="T38" fmla="*/ 17 w 702"/>
                <a:gd name="T39" fmla="*/ 2 h 799"/>
                <a:gd name="T40" fmla="*/ 22 w 702"/>
                <a:gd name="T41" fmla="*/ 2 h 799"/>
                <a:gd name="T42" fmla="*/ 23 w 702"/>
                <a:gd name="T43" fmla="*/ 3 h 799"/>
                <a:gd name="T44" fmla="*/ 22 w 702"/>
                <a:gd name="T45" fmla="*/ 3 h 799"/>
                <a:gd name="T46" fmla="*/ 19 w 702"/>
                <a:gd name="T47" fmla="*/ 5 h 799"/>
                <a:gd name="T48" fmla="*/ 20 w 702"/>
                <a:gd name="T49" fmla="*/ 5 h 799"/>
                <a:gd name="T50" fmla="*/ 18 w 702"/>
                <a:gd name="T51" fmla="*/ 6 h 799"/>
                <a:gd name="T52" fmla="*/ 20 w 702"/>
                <a:gd name="T53" fmla="*/ 7 h 799"/>
                <a:gd name="T54" fmla="*/ 15 w 702"/>
                <a:gd name="T55" fmla="*/ 9 h 799"/>
                <a:gd name="T56" fmla="*/ 16 w 702"/>
                <a:gd name="T57" fmla="*/ 10 h 799"/>
                <a:gd name="T58" fmla="*/ 18 w 702"/>
                <a:gd name="T59" fmla="*/ 11 h 799"/>
                <a:gd name="T60" fmla="*/ 13 w 702"/>
                <a:gd name="T61" fmla="*/ 11 h 799"/>
                <a:gd name="T62" fmla="*/ 12 w 702"/>
                <a:gd name="T63" fmla="*/ 12 h 799"/>
                <a:gd name="T64" fmla="*/ 8 w 702"/>
                <a:gd name="T65" fmla="*/ 14 h 799"/>
                <a:gd name="T66" fmla="*/ 6 w 702"/>
                <a:gd name="T67" fmla="*/ 16 h 799"/>
                <a:gd name="T68" fmla="*/ 5 w 702"/>
                <a:gd name="T69" fmla="*/ 16 h 799"/>
                <a:gd name="T70" fmla="*/ 3 w 702"/>
                <a:gd name="T71" fmla="*/ 16 h 7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02" h="799">
                  <a:moveTo>
                    <a:pt x="89" y="767"/>
                  </a:moveTo>
                  <a:lnTo>
                    <a:pt x="75" y="737"/>
                  </a:lnTo>
                  <a:lnTo>
                    <a:pt x="60" y="737"/>
                  </a:lnTo>
                  <a:lnTo>
                    <a:pt x="60" y="706"/>
                  </a:lnTo>
                  <a:lnTo>
                    <a:pt x="75" y="691"/>
                  </a:lnTo>
                  <a:lnTo>
                    <a:pt x="60" y="660"/>
                  </a:lnTo>
                  <a:lnTo>
                    <a:pt x="45" y="660"/>
                  </a:lnTo>
                  <a:lnTo>
                    <a:pt x="15" y="614"/>
                  </a:lnTo>
                  <a:lnTo>
                    <a:pt x="45" y="506"/>
                  </a:lnTo>
                  <a:lnTo>
                    <a:pt x="60" y="506"/>
                  </a:lnTo>
                  <a:lnTo>
                    <a:pt x="75" y="476"/>
                  </a:lnTo>
                  <a:lnTo>
                    <a:pt x="45" y="491"/>
                  </a:lnTo>
                  <a:lnTo>
                    <a:pt x="30" y="460"/>
                  </a:lnTo>
                  <a:lnTo>
                    <a:pt x="60" y="430"/>
                  </a:lnTo>
                  <a:lnTo>
                    <a:pt x="89" y="445"/>
                  </a:lnTo>
                  <a:lnTo>
                    <a:pt x="75" y="399"/>
                  </a:lnTo>
                  <a:lnTo>
                    <a:pt x="89" y="399"/>
                  </a:lnTo>
                  <a:lnTo>
                    <a:pt x="75" y="384"/>
                  </a:lnTo>
                  <a:lnTo>
                    <a:pt x="104" y="384"/>
                  </a:lnTo>
                  <a:lnTo>
                    <a:pt x="75" y="353"/>
                  </a:lnTo>
                  <a:lnTo>
                    <a:pt x="89" y="307"/>
                  </a:lnTo>
                  <a:lnTo>
                    <a:pt x="75" y="276"/>
                  </a:lnTo>
                  <a:lnTo>
                    <a:pt x="45" y="276"/>
                  </a:lnTo>
                  <a:lnTo>
                    <a:pt x="15" y="261"/>
                  </a:lnTo>
                  <a:lnTo>
                    <a:pt x="15" y="246"/>
                  </a:lnTo>
                  <a:lnTo>
                    <a:pt x="0" y="246"/>
                  </a:lnTo>
                  <a:lnTo>
                    <a:pt x="60" y="230"/>
                  </a:lnTo>
                  <a:lnTo>
                    <a:pt x="60" y="215"/>
                  </a:lnTo>
                  <a:lnTo>
                    <a:pt x="15" y="215"/>
                  </a:lnTo>
                  <a:lnTo>
                    <a:pt x="0" y="184"/>
                  </a:lnTo>
                  <a:lnTo>
                    <a:pt x="60" y="169"/>
                  </a:lnTo>
                  <a:lnTo>
                    <a:pt x="134" y="107"/>
                  </a:lnTo>
                  <a:lnTo>
                    <a:pt x="164" y="123"/>
                  </a:lnTo>
                  <a:lnTo>
                    <a:pt x="239" y="0"/>
                  </a:lnTo>
                  <a:lnTo>
                    <a:pt x="373" y="0"/>
                  </a:lnTo>
                  <a:lnTo>
                    <a:pt x="612" y="15"/>
                  </a:lnTo>
                  <a:lnTo>
                    <a:pt x="612" y="46"/>
                  </a:lnTo>
                  <a:lnTo>
                    <a:pt x="477" y="77"/>
                  </a:lnTo>
                  <a:lnTo>
                    <a:pt x="567" y="107"/>
                  </a:lnTo>
                  <a:lnTo>
                    <a:pt x="507" y="123"/>
                  </a:lnTo>
                  <a:lnTo>
                    <a:pt x="537" y="153"/>
                  </a:lnTo>
                  <a:lnTo>
                    <a:pt x="641" y="92"/>
                  </a:lnTo>
                  <a:lnTo>
                    <a:pt x="701" y="138"/>
                  </a:lnTo>
                  <a:lnTo>
                    <a:pt x="671" y="169"/>
                  </a:lnTo>
                  <a:lnTo>
                    <a:pt x="641" y="138"/>
                  </a:lnTo>
                  <a:lnTo>
                    <a:pt x="626" y="169"/>
                  </a:lnTo>
                  <a:lnTo>
                    <a:pt x="641" y="184"/>
                  </a:lnTo>
                  <a:lnTo>
                    <a:pt x="552" y="215"/>
                  </a:lnTo>
                  <a:lnTo>
                    <a:pt x="537" y="246"/>
                  </a:lnTo>
                  <a:lnTo>
                    <a:pt x="582" y="246"/>
                  </a:lnTo>
                  <a:lnTo>
                    <a:pt x="597" y="307"/>
                  </a:lnTo>
                  <a:lnTo>
                    <a:pt x="537" y="292"/>
                  </a:lnTo>
                  <a:lnTo>
                    <a:pt x="522" y="368"/>
                  </a:lnTo>
                  <a:lnTo>
                    <a:pt x="582" y="338"/>
                  </a:lnTo>
                  <a:lnTo>
                    <a:pt x="552" y="430"/>
                  </a:lnTo>
                  <a:lnTo>
                    <a:pt x="447" y="445"/>
                  </a:lnTo>
                  <a:lnTo>
                    <a:pt x="447" y="476"/>
                  </a:lnTo>
                  <a:lnTo>
                    <a:pt x="477" y="476"/>
                  </a:lnTo>
                  <a:lnTo>
                    <a:pt x="552" y="506"/>
                  </a:lnTo>
                  <a:lnTo>
                    <a:pt x="537" y="552"/>
                  </a:lnTo>
                  <a:lnTo>
                    <a:pt x="403" y="506"/>
                  </a:lnTo>
                  <a:lnTo>
                    <a:pt x="388" y="552"/>
                  </a:lnTo>
                  <a:lnTo>
                    <a:pt x="477" y="568"/>
                  </a:lnTo>
                  <a:lnTo>
                    <a:pt x="343" y="614"/>
                  </a:lnTo>
                  <a:lnTo>
                    <a:pt x="298" y="599"/>
                  </a:lnTo>
                  <a:lnTo>
                    <a:pt x="239" y="660"/>
                  </a:lnTo>
                  <a:lnTo>
                    <a:pt x="194" y="721"/>
                  </a:lnTo>
                  <a:lnTo>
                    <a:pt x="179" y="798"/>
                  </a:lnTo>
                  <a:lnTo>
                    <a:pt x="164" y="798"/>
                  </a:lnTo>
                  <a:lnTo>
                    <a:pt x="149" y="798"/>
                  </a:lnTo>
                  <a:lnTo>
                    <a:pt x="119" y="767"/>
                  </a:lnTo>
                  <a:lnTo>
                    <a:pt x="89" y="767"/>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71" name="Freeform 109"/>
            <p:cNvSpPr>
              <a:spLocks/>
            </p:cNvSpPr>
            <p:nvPr/>
          </p:nvSpPr>
          <p:spPr bwMode="auto">
            <a:xfrm>
              <a:off x="1167" y="1419"/>
              <a:ext cx="12" cy="23"/>
            </a:xfrm>
            <a:custGeom>
              <a:avLst/>
              <a:gdLst>
                <a:gd name="T0" fmla="*/ 0 w 30"/>
                <a:gd name="T1" fmla="*/ 1 h 63"/>
                <a:gd name="T2" fmla="*/ 0 w 30"/>
                <a:gd name="T3" fmla="*/ 0 h 63"/>
                <a:gd name="T4" fmla="*/ 0 w 30"/>
                <a:gd name="T5" fmla="*/ 0 h 63"/>
                <a:gd name="T6" fmla="*/ 1 w 30"/>
                <a:gd name="T7" fmla="*/ 0 h 63"/>
                <a:gd name="T8" fmla="*/ 1 w 30"/>
                <a:gd name="T9" fmla="*/ 0 h 63"/>
                <a:gd name="T10" fmla="*/ 1 w 30"/>
                <a:gd name="T11" fmla="*/ 0 h 63"/>
                <a:gd name="T12" fmla="*/ 1 w 30"/>
                <a:gd name="T13" fmla="*/ 1 h 63"/>
                <a:gd name="T14" fmla="*/ 0 w 30"/>
                <a:gd name="T15" fmla="*/ 1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63">
                  <a:moveTo>
                    <a:pt x="15" y="62"/>
                  </a:moveTo>
                  <a:lnTo>
                    <a:pt x="0" y="31"/>
                  </a:lnTo>
                  <a:lnTo>
                    <a:pt x="0" y="16"/>
                  </a:lnTo>
                  <a:lnTo>
                    <a:pt x="29" y="0"/>
                  </a:lnTo>
                  <a:lnTo>
                    <a:pt x="29" y="16"/>
                  </a:lnTo>
                  <a:lnTo>
                    <a:pt x="29" y="31"/>
                  </a:lnTo>
                  <a:lnTo>
                    <a:pt x="29" y="62"/>
                  </a:lnTo>
                  <a:lnTo>
                    <a:pt x="15" y="62"/>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72" name="Freeform 110"/>
            <p:cNvSpPr>
              <a:spLocks/>
            </p:cNvSpPr>
            <p:nvPr/>
          </p:nvSpPr>
          <p:spPr bwMode="auto">
            <a:xfrm>
              <a:off x="1167" y="1413"/>
              <a:ext cx="12" cy="7"/>
            </a:xfrm>
            <a:custGeom>
              <a:avLst/>
              <a:gdLst>
                <a:gd name="T0" fmla="*/ 0 w 30"/>
                <a:gd name="T1" fmla="*/ 0 h 17"/>
                <a:gd name="T2" fmla="*/ 1 w 30"/>
                <a:gd name="T3" fmla="*/ 0 h 17"/>
                <a:gd name="T4" fmla="*/ 1 w 30"/>
                <a:gd name="T5" fmla="*/ 0 h 17"/>
                <a:gd name="T6" fmla="*/ 0 w 30"/>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17">
                  <a:moveTo>
                    <a:pt x="0" y="16"/>
                  </a:moveTo>
                  <a:lnTo>
                    <a:pt x="29" y="0"/>
                  </a:lnTo>
                  <a:lnTo>
                    <a:pt x="29" y="16"/>
                  </a:lnTo>
                  <a:lnTo>
                    <a:pt x="0"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73" name="Freeform 111"/>
            <p:cNvSpPr>
              <a:spLocks/>
            </p:cNvSpPr>
            <p:nvPr/>
          </p:nvSpPr>
          <p:spPr bwMode="auto">
            <a:xfrm>
              <a:off x="1192" y="1425"/>
              <a:ext cx="1" cy="12"/>
            </a:xfrm>
            <a:custGeom>
              <a:avLst/>
              <a:gdLst>
                <a:gd name="T0" fmla="*/ 0 w 1"/>
                <a:gd name="T1" fmla="*/ 0 h 31"/>
                <a:gd name="T2" fmla="*/ 0 w 1"/>
                <a:gd name="T3" fmla="*/ 0 h 31"/>
                <a:gd name="T4" fmla="*/ 0 w 1"/>
                <a:gd name="T5" fmla="*/ 1 h 31"/>
                <a:gd name="T6" fmla="*/ 0 w 1"/>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1">
                  <a:moveTo>
                    <a:pt x="0" y="0"/>
                  </a:moveTo>
                  <a:lnTo>
                    <a:pt x="0" y="15"/>
                  </a:lnTo>
                  <a:lnTo>
                    <a:pt x="0" y="3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74" name="Freeform 112"/>
            <p:cNvSpPr>
              <a:spLocks/>
            </p:cNvSpPr>
            <p:nvPr/>
          </p:nvSpPr>
          <p:spPr bwMode="auto">
            <a:xfrm>
              <a:off x="1179" y="1431"/>
              <a:ext cx="7" cy="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0" y="16"/>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75" name="Freeform 113"/>
            <p:cNvSpPr>
              <a:spLocks/>
            </p:cNvSpPr>
            <p:nvPr/>
          </p:nvSpPr>
          <p:spPr bwMode="auto">
            <a:xfrm>
              <a:off x="1140" y="1262"/>
              <a:ext cx="148" cy="146"/>
            </a:xfrm>
            <a:custGeom>
              <a:avLst/>
              <a:gdLst>
                <a:gd name="T0" fmla="*/ 3 w 344"/>
                <a:gd name="T1" fmla="*/ 7 h 385"/>
                <a:gd name="T2" fmla="*/ 3 w 344"/>
                <a:gd name="T3" fmla="*/ 7 h 385"/>
                <a:gd name="T4" fmla="*/ 2 w 344"/>
                <a:gd name="T5" fmla="*/ 8 h 385"/>
                <a:gd name="T6" fmla="*/ 1 w 344"/>
                <a:gd name="T7" fmla="*/ 8 h 385"/>
                <a:gd name="T8" fmla="*/ 0 w 344"/>
                <a:gd name="T9" fmla="*/ 8 h 385"/>
                <a:gd name="T10" fmla="*/ 0 w 344"/>
                <a:gd name="T11" fmla="*/ 6 h 385"/>
                <a:gd name="T12" fmla="*/ 1 w 344"/>
                <a:gd name="T13" fmla="*/ 5 h 385"/>
                <a:gd name="T14" fmla="*/ 1 w 344"/>
                <a:gd name="T15" fmla="*/ 5 h 385"/>
                <a:gd name="T16" fmla="*/ 3 w 344"/>
                <a:gd name="T17" fmla="*/ 5 h 385"/>
                <a:gd name="T18" fmla="*/ 6 w 344"/>
                <a:gd name="T19" fmla="*/ 2 h 385"/>
                <a:gd name="T20" fmla="*/ 6 w 344"/>
                <a:gd name="T21" fmla="*/ 1 h 385"/>
                <a:gd name="T22" fmla="*/ 6 w 344"/>
                <a:gd name="T23" fmla="*/ 1 h 385"/>
                <a:gd name="T24" fmla="*/ 8 w 344"/>
                <a:gd name="T25" fmla="*/ 1 h 385"/>
                <a:gd name="T26" fmla="*/ 9 w 344"/>
                <a:gd name="T27" fmla="*/ 0 h 385"/>
                <a:gd name="T28" fmla="*/ 10 w 344"/>
                <a:gd name="T29" fmla="*/ 0 h 385"/>
                <a:gd name="T30" fmla="*/ 11 w 344"/>
                <a:gd name="T31" fmla="*/ 0 h 385"/>
                <a:gd name="T32" fmla="*/ 12 w 344"/>
                <a:gd name="T33" fmla="*/ 1 h 385"/>
                <a:gd name="T34" fmla="*/ 12 w 344"/>
                <a:gd name="T35" fmla="*/ 1 h 385"/>
                <a:gd name="T36" fmla="*/ 12 w 344"/>
                <a:gd name="T37" fmla="*/ 1 h 385"/>
                <a:gd name="T38" fmla="*/ 11 w 344"/>
                <a:gd name="T39" fmla="*/ 1 h 385"/>
                <a:gd name="T40" fmla="*/ 10 w 344"/>
                <a:gd name="T41" fmla="*/ 1 h 385"/>
                <a:gd name="T42" fmla="*/ 9 w 344"/>
                <a:gd name="T43" fmla="*/ 2 h 385"/>
                <a:gd name="T44" fmla="*/ 9 w 344"/>
                <a:gd name="T45" fmla="*/ 2 h 385"/>
                <a:gd name="T46" fmla="*/ 8 w 344"/>
                <a:gd name="T47" fmla="*/ 1 h 385"/>
                <a:gd name="T48" fmla="*/ 8 w 344"/>
                <a:gd name="T49" fmla="*/ 2 h 385"/>
                <a:gd name="T50" fmla="*/ 7 w 344"/>
                <a:gd name="T51" fmla="*/ 2 h 385"/>
                <a:gd name="T52" fmla="*/ 6 w 344"/>
                <a:gd name="T53" fmla="*/ 2 h 385"/>
                <a:gd name="T54" fmla="*/ 5 w 344"/>
                <a:gd name="T55" fmla="*/ 3 h 385"/>
                <a:gd name="T56" fmla="*/ 3 w 344"/>
                <a:gd name="T57" fmla="*/ 5 h 385"/>
                <a:gd name="T58" fmla="*/ 4 w 344"/>
                <a:gd name="T59" fmla="*/ 6 h 385"/>
                <a:gd name="T60" fmla="*/ 3 w 344"/>
                <a:gd name="T61" fmla="*/ 7 h 38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44" h="385">
                  <a:moveTo>
                    <a:pt x="104" y="353"/>
                  </a:moveTo>
                  <a:lnTo>
                    <a:pt x="89" y="353"/>
                  </a:lnTo>
                  <a:lnTo>
                    <a:pt x="60" y="384"/>
                  </a:lnTo>
                  <a:lnTo>
                    <a:pt x="45" y="384"/>
                  </a:lnTo>
                  <a:lnTo>
                    <a:pt x="15" y="369"/>
                  </a:lnTo>
                  <a:lnTo>
                    <a:pt x="0" y="276"/>
                  </a:lnTo>
                  <a:lnTo>
                    <a:pt x="30" y="261"/>
                  </a:lnTo>
                  <a:lnTo>
                    <a:pt x="45" y="230"/>
                  </a:lnTo>
                  <a:lnTo>
                    <a:pt x="75" y="215"/>
                  </a:lnTo>
                  <a:lnTo>
                    <a:pt x="164" y="77"/>
                  </a:lnTo>
                  <a:lnTo>
                    <a:pt x="164" y="61"/>
                  </a:lnTo>
                  <a:lnTo>
                    <a:pt x="179" y="46"/>
                  </a:lnTo>
                  <a:lnTo>
                    <a:pt x="239" y="31"/>
                  </a:lnTo>
                  <a:lnTo>
                    <a:pt x="254" y="15"/>
                  </a:lnTo>
                  <a:lnTo>
                    <a:pt x="298" y="15"/>
                  </a:lnTo>
                  <a:lnTo>
                    <a:pt x="328" y="0"/>
                  </a:lnTo>
                  <a:lnTo>
                    <a:pt x="343" y="31"/>
                  </a:lnTo>
                  <a:lnTo>
                    <a:pt x="343" y="46"/>
                  </a:lnTo>
                  <a:lnTo>
                    <a:pt x="343" y="61"/>
                  </a:lnTo>
                  <a:lnTo>
                    <a:pt x="313" y="31"/>
                  </a:lnTo>
                  <a:lnTo>
                    <a:pt x="298" y="46"/>
                  </a:lnTo>
                  <a:lnTo>
                    <a:pt x="283" y="77"/>
                  </a:lnTo>
                  <a:lnTo>
                    <a:pt x="268" y="77"/>
                  </a:lnTo>
                  <a:lnTo>
                    <a:pt x="224" y="61"/>
                  </a:lnTo>
                  <a:lnTo>
                    <a:pt x="224" y="77"/>
                  </a:lnTo>
                  <a:lnTo>
                    <a:pt x="209" y="92"/>
                  </a:lnTo>
                  <a:lnTo>
                    <a:pt x="194" y="92"/>
                  </a:lnTo>
                  <a:lnTo>
                    <a:pt x="149" y="169"/>
                  </a:lnTo>
                  <a:lnTo>
                    <a:pt x="104" y="246"/>
                  </a:lnTo>
                  <a:lnTo>
                    <a:pt x="119" y="307"/>
                  </a:lnTo>
                  <a:lnTo>
                    <a:pt x="104" y="353"/>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76" name="Freeform 114"/>
            <p:cNvSpPr>
              <a:spLocks/>
            </p:cNvSpPr>
            <p:nvPr/>
          </p:nvSpPr>
          <p:spPr bwMode="auto">
            <a:xfrm>
              <a:off x="1153" y="1158"/>
              <a:ext cx="51" cy="53"/>
            </a:xfrm>
            <a:custGeom>
              <a:avLst/>
              <a:gdLst>
                <a:gd name="T0" fmla="*/ 3 w 120"/>
                <a:gd name="T1" fmla="*/ 0 h 140"/>
                <a:gd name="T2" fmla="*/ 4 w 120"/>
                <a:gd name="T3" fmla="*/ 1 h 140"/>
                <a:gd name="T4" fmla="*/ 3 w 120"/>
                <a:gd name="T5" fmla="*/ 2 h 140"/>
                <a:gd name="T6" fmla="*/ 3 w 120"/>
                <a:gd name="T7" fmla="*/ 3 h 140"/>
                <a:gd name="T8" fmla="*/ 1 w 120"/>
                <a:gd name="T9" fmla="*/ 3 h 140"/>
                <a:gd name="T10" fmla="*/ 2 w 120"/>
                <a:gd name="T11" fmla="*/ 2 h 140"/>
                <a:gd name="T12" fmla="*/ 2 w 120"/>
                <a:gd name="T13" fmla="*/ 1 h 140"/>
                <a:gd name="T14" fmla="*/ 1 w 120"/>
                <a:gd name="T15" fmla="*/ 2 h 140"/>
                <a:gd name="T16" fmla="*/ 0 w 120"/>
                <a:gd name="T17" fmla="*/ 2 h 140"/>
                <a:gd name="T18" fmla="*/ 0 w 120"/>
                <a:gd name="T19" fmla="*/ 1 h 140"/>
                <a:gd name="T20" fmla="*/ 0 w 120"/>
                <a:gd name="T21" fmla="*/ 1 h 140"/>
                <a:gd name="T22" fmla="*/ 2 w 120"/>
                <a:gd name="T23" fmla="*/ 1 h 140"/>
                <a:gd name="T24" fmla="*/ 3 w 120"/>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0" h="140">
                  <a:moveTo>
                    <a:pt x="74" y="0"/>
                  </a:moveTo>
                  <a:lnTo>
                    <a:pt x="119" y="46"/>
                  </a:lnTo>
                  <a:lnTo>
                    <a:pt x="89" y="77"/>
                  </a:lnTo>
                  <a:lnTo>
                    <a:pt x="74" y="139"/>
                  </a:lnTo>
                  <a:lnTo>
                    <a:pt x="45" y="124"/>
                  </a:lnTo>
                  <a:lnTo>
                    <a:pt x="60" y="77"/>
                  </a:lnTo>
                  <a:lnTo>
                    <a:pt x="60" y="62"/>
                  </a:lnTo>
                  <a:lnTo>
                    <a:pt x="45" y="77"/>
                  </a:lnTo>
                  <a:lnTo>
                    <a:pt x="15" y="77"/>
                  </a:lnTo>
                  <a:lnTo>
                    <a:pt x="0" y="62"/>
                  </a:lnTo>
                  <a:lnTo>
                    <a:pt x="15" y="46"/>
                  </a:lnTo>
                  <a:lnTo>
                    <a:pt x="60" y="31"/>
                  </a:lnTo>
                  <a:lnTo>
                    <a:pt x="74"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77" name="Freeform 115"/>
            <p:cNvSpPr>
              <a:spLocks/>
            </p:cNvSpPr>
            <p:nvPr/>
          </p:nvSpPr>
          <p:spPr bwMode="auto">
            <a:xfrm>
              <a:off x="1192" y="1146"/>
              <a:ext cx="45" cy="24"/>
            </a:xfrm>
            <a:custGeom>
              <a:avLst/>
              <a:gdLst>
                <a:gd name="T0" fmla="*/ 0 w 104"/>
                <a:gd name="T1" fmla="*/ 0 h 62"/>
                <a:gd name="T2" fmla="*/ 0 w 104"/>
                <a:gd name="T3" fmla="*/ 1 h 62"/>
                <a:gd name="T4" fmla="*/ 1 w 104"/>
                <a:gd name="T5" fmla="*/ 1 h 62"/>
                <a:gd name="T6" fmla="*/ 3 w 104"/>
                <a:gd name="T7" fmla="*/ 1 h 62"/>
                <a:gd name="T8" fmla="*/ 3 w 104"/>
                <a:gd name="T9" fmla="*/ 0 h 62"/>
                <a:gd name="T10" fmla="*/ 3 w 104"/>
                <a:gd name="T11" fmla="*/ 0 h 62"/>
                <a:gd name="T12" fmla="*/ 0 w 104"/>
                <a:gd name="T13" fmla="*/ 0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 h="62">
                  <a:moveTo>
                    <a:pt x="15" y="15"/>
                  </a:moveTo>
                  <a:lnTo>
                    <a:pt x="0" y="31"/>
                  </a:lnTo>
                  <a:lnTo>
                    <a:pt x="29" y="61"/>
                  </a:lnTo>
                  <a:lnTo>
                    <a:pt x="88" y="61"/>
                  </a:lnTo>
                  <a:lnTo>
                    <a:pt x="103" y="15"/>
                  </a:lnTo>
                  <a:lnTo>
                    <a:pt x="74" y="0"/>
                  </a:lnTo>
                  <a:lnTo>
                    <a:pt x="15"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78" name="Freeform 116"/>
            <p:cNvSpPr>
              <a:spLocks/>
            </p:cNvSpPr>
            <p:nvPr/>
          </p:nvSpPr>
          <p:spPr bwMode="auto">
            <a:xfrm>
              <a:off x="1217" y="1174"/>
              <a:ext cx="8" cy="7"/>
            </a:xfrm>
            <a:custGeom>
              <a:avLst/>
              <a:gdLst>
                <a:gd name="T0" fmla="*/ 0 w 17"/>
                <a:gd name="T1" fmla="*/ 0 h 17"/>
                <a:gd name="T2" fmla="*/ 1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0" y="16"/>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79" name="Freeform 117"/>
            <p:cNvSpPr>
              <a:spLocks/>
            </p:cNvSpPr>
            <p:nvPr/>
          </p:nvSpPr>
          <p:spPr bwMode="auto">
            <a:xfrm>
              <a:off x="1045" y="1600"/>
              <a:ext cx="159" cy="133"/>
            </a:xfrm>
            <a:custGeom>
              <a:avLst/>
              <a:gdLst>
                <a:gd name="T0" fmla="*/ 4 w 374"/>
                <a:gd name="T1" fmla="*/ 0 h 355"/>
                <a:gd name="T2" fmla="*/ 4 w 374"/>
                <a:gd name="T3" fmla="*/ 1 h 355"/>
                <a:gd name="T4" fmla="*/ 4 w 374"/>
                <a:gd name="T5" fmla="*/ 2 h 355"/>
                <a:gd name="T6" fmla="*/ 3 w 374"/>
                <a:gd name="T7" fmla="*/ 2 h 355"/>
                <a:gd name="T8" fmla="*/ 3 w 374"/>
                <a:gd name="T9" fmla="*/ 2 h 355"/>
                <a:gd name="T10" fmla="*/ 0 w 374"/>
                <a:gd name="T11" fmla="*/ 3 h 355"/>
                <a:gd name="T12" fmla="*/ 0 w 374"/>
                <a:gd name="T13" fmla="*/ 4 h 355"/>
                <a:gd name="T14" fmla="*/ 2 w 374"/>
                <a:gd name="T15" fmla="*/ 4 h 355"/>
                <a:gd name="T16" fmla="*/ 6 w 374"/>
                <a:gd name="T17" fmla="*/ 7 h 355"/>
                <a:gd name="T18" fmla="*/ 6 w 374"/>
                <a:gd name="T19" fmla="*/ 7 h 355"/>
                <a:gd name="T20" fmla="*/ 7 w 374"/>
                <a:gd name="T21" fmla="*/ 7 h 355"/>
                <a:gd name="T22" fmla="*/ 9 w 374"/>
                <a:gd name="T23" fmla="*/ 7 h 355"/>
                <a:gd name="T24" fmla="*/ 9 w 374"/>
                <a:gd name="T25" fmla="*/ 6 h 355"/>
                <a:gd name="T26" fmla="*/ 12 w 374"/>
                <a:gd name="T27" fmla="*/ 6 h 355"/>
                <a:gd name="T28" fmla="*/ 11 w 374"/>
                <a:gd name="T29" fmla="*/ 5 h 355"/>
                <a:gd name="T30" fmla="*/ 10 w 374"/>
                <a:gd name="T31" fmla="*/ 4 h 355"/>
                <a:gd name="T32" fmla="*/ 10 w 374"/>
                <a:gd name="T33" fmla="*/ 4 h 355"/>
                <a:gd name="T34" fmla="*/ 10 w 374"/>
                <a:gd name="T35" fmla="*/ 3 h 355"/>
                <a:gd name="T36" fmla="*/ 10 w 374"/>
                <a:gd name="T37" fmla="*/ 2 h 355"/>
                <a:gd name="T38" fmla="*/ 10 w 374"/>
                <a:gd name="T39" fmla="*/ 2 h 355"/>
                <a:gd name="T40" fmla="*/ 9 w 374"/>
                <a:gd name="T41" fmla="*/ 1 h 355"/>
                <a:gd name="T42" fmla="*/ 9 w 374"/>
                <a:gd name="T43" fmla="*/ 1 h 355"/>
                <a:gd name="T44" fmla="*/ 10 w 374"/>
                <a:gd name="T45" fmla="*/ 0 h 355"/>
                <a:gd name="T46" fmla="*/ 10 w 374"/>
                <a:gd name="T47" fmla="*/ 0 h 355"/>
                <a:gd name="T48" fmla="*/ 8 w 374"/>
                <a:gd name="T49" fmla="*/ 0 h 355"/>
                <a:gd name="T50" fmla="*/ 8 w 374"/>
                <a:gd name="T51" fmla="*/ 0 h 355"/>
                <a:gd name="T52" fmla="*/ 4 w 374"/>
                <a:gd name="T53" fmla="*/ 0 h 3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74" h="355">
                  <a:moveTo>
                    <a:pt x="119" y="31"/>
                  </a:moveTo>
                  <a:lnTo>
                    <a:pt x="119" y="62"/>
                  </a:lnTo>
                  <a:lnTo>
                    <a:pt x="134" y="92"/>
                  </a:lnTo>
                  <a:lnTo>
                    <a:pt x="90" y="92"/>
                  </a:lnTo>
                  <a:lnTo>
                    <a:pt x="90" y="123"/>
                  </a:lnTo>
                  <a:lnTo>
                    <a:pt x="0" y="169"/>
                  </a:lnTo>
                  <a:lnTo>
                    <a:pt x="0" y="185"/>
                  </a:lnTo>
                  <a:lnTo>
                    <a:pt x="60" y="231"/>
                  </a:lnTo>
                  <a:lnTo>
                    <a:pt x="194" y="339"/>
                  </a:lnTo>
                  <a:lnTo>
                    <a:pt x="194" y="354"/>
                  </a:lnTo>
                  <a:lnTo>
                    <a:pt x="224" y="354"/>
                  </a:lnTo>
                  <a:lnTo>
                    <a:pt x="254" y="339"/>
                  </a:lnTo>
                  <a:lnTo>
                    <a:pt x="269" y="323"/>
                  </a:lnTo>
                  <a:lnTo>
                    <a:pt x="373" y="277"/>
                  </a:lnTo>
                  <a:lnTo>
                    <a:pt x="328" y="246"/>
                  </a:lnTo>
                  <a:lnTo>
                    <a:pt x="313" y="215"/>
                  </a:lnTo>
                  <a:lnTo>
                    <a:pt x="313" y="185"/>
                  </a:lnTo>
                  <a:lnTo>
                    <a:pt x="313" y="169"/>
                  </a:lnTo>
                  <a:lnTo>
                    <a:pt x="313" y="123"/>
                  </a:lnTo>
                  <a:lnTo>
                    <a:pt x="313" y="92"/>
                  </a:lnTo>
                  <a:lnTo>
                    <a:pt x="283" y="77"/>
                  </a:lnTo>
                  <a:lnTo>
                    <a:pt x="283" y="46"/>
                  </a:lnTo>
                  <a:lnTo>
                    <a:pt x="298" y="31"/>
                  </a:lnTo>
                  <a:lnTo>
                    <a:pt x="298" y="0"/>
                  </a:lnTo>
                  <a:lnTo>
                    <a:pt x="239" y="15"/>
                  </a:lnTo>
                  <a:lnTo>
                    <a:pt x="239" y="0"/>
                  </a:lnTo>
                  <a:lnTo>
                    <a:pt x="119" y="31"/>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80" name="Freeform 118"/>
            <p:cNvSpPr>
              <a:spLocks/>
            </p:cNvSpPr>
            <p:nvPr/>
          </p:nvSpPr>
          <p:spPr bwMode="auto">
            <a:xfrm>
              <a:off x="980" y="1668"/>
              <a:ext cx="65" cy="47"/>
            </a:xfrm>
            <a:custGeom>
              <a:avLst/>
              <a:gdLst>
                <a:gd name="T0" fmla="*/ 0 w 150"/>
                <a:gd name="T1" fmla="*/ 3 h 124"/>
                <a:gd name="T2" fmla="*/ 2 w 150"/>
                <a:gd name="T3" fmla="*/ 3 h 124"/>
                <a:gd name="T4" fmla="*/ 2 w 150"/>
                <a:gd name="T5" fmla="*/ 2 h 124"/>
                <a:gd name="T6" fmla="*/ 3 w 150"/>
                <a:gd name="T7" fmla="*/ 2 h 124"/>
                <a:gd name="T8" fmla="*/ 3 w 150"/>
                <a:gd name="T9" fmla="*/ 1 h 124"/>
                <a:gd name="T10" fmla="*/ 5 w 150"/>
                <a:gd name="T11" fmla="*/ 1 h 124"/>
                <a:gd name="T12" fmla="*/ 5 w 150"/>
                <a:gd name="T13" fmla="*/ 0 h 124"/>
                <a:gd name="T14" fmla="*/ 3 w 150"/>
                <a:gd name="T15" fmla="*/ 0 h 124"/>
                <a:gd name="T16" fmla="*/ 2 w 150"/>
                <a:gd name="T17" fmla="*/ 1 h 124"/>
                <a:gd name="T18" fmla="*/ 0 w 150"/>
                <a:gd name="T19" fmla="*/ 3 h 1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0" h="124">
                  <a:moveTo>
                    <a:pt x="0" y="123"/>
                  </a:moveTo>
                  <a:lnTo>
                    <a:pt x="60" y="123"/>
                  </a:lnTo>
                  <a:lnTo>
                    <a:pt x="60" y="92"/>
                  </a:lnTo>
                  <a:lnTo>
                    <a:pt x="75" y="92"/>
                  </a:lnTo>
                  <a:lnTo>
                    <a:pt x="75" y="46"/>
                  </a:lnTo>
                  <a:lnTo>
                    <a:pt x="149" y="46"/>
                  </a:lnTo>
                  <a:lnTo>
                    <a:pt x="149" y="0"/>
                  </a:lnTo>
                  <a:lnTo>
                    <a:pt x="75" y="0"/>
                  </a:lnTo>
                  <a:lnTo>
                    <a:pt x="45" y="31"/>
                  </a:lnTo>
                  <a:lnTo>
                    <a:pt x="0" y="123"/>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81" name="Freeform 119"/>
            <p:cNvSpPr>
              <a:spLocks/>
            </p:cNvSpPr>
            <p:nvPr/>
          </p:nvSpPr>
          <p:spPr bwMode="auto">
            <a:xfrm>
              <a:off x="1012" y="1605"/>
              <a:ext cx="90" cy="65"/>
            </a:xfrm>
            <a:custGeom>
              <a:avLst/>
              <a:gdLst>
                <a:gd name="T0" fmla="*/ 0 w 211"/>
                <a:gd name="T1" fmla="*/ 4 h 170"/>
                <a:gd name="T2" fmla="*/ 3 w 211"/>
                <a:gd name="T3" fmla="*/ 4 h 170"/>
                <a:gd name="T4" fmla="*/ 3 w 211"/>
                <a:gd name="T5" fmla="*/ 3 h 170"/>
                <a:gd name="T6" fmla="*/ 6 w 211"/>
                <a:gd name="T7" fmla="*/ 2 h 170"/>
                <a:gd name="T8" fmla="*/ 6 w 211"/>
                <a:gd name="T9" fmla="*/ 2 h 170"/>
                <a:gd name="T10" fmla="*/ 7 w 211"/>
                <a:gd name="T11" fmla="*/ 2 h 170"/>
                <a:gd name="T12" fmla="*/ 6 w 211"/>
                <a:gd name="T13" fmla="*/ 1 h 170"/>
                <a:gd name="T14" fmla="*/ 6 w 211"/>
                <a:gd name="T15" fmla="*/ 0 h 170"/>
                <a:gd name="T16" fmla="*/ 6 w 211"/>
                <a:gd name="T17" fmla="*/ 0 h 170"/>
                <a:gd name="T18" fmla="*/ 5 w 211"/>
                <a:gd name="T19" fmla="*/ 0 h 170"/>
                <a:gd name="T20" fmla="*/ 5 w 211"/>
                <a:gd name="T21" fmla="*/ 0 h 170"/>
                <a:gd name="T22" fmla="*/ 3 w 211"/>
                <a:gd name="T23" fmla="*/ 1 h 170"/>
                <a:gd name="T24" fmla="*/ 3 w 211"/>
                <a:gd name="T25" fmla="*/ 1 h 170"/>
                <a:gd name="T26" fmla="*/ 1 w 211"/>
                <a:gd name="T27" fmla="*/ 3 h 170"/>
                <a:gd name="T28" fmla="*/ 0 w 211"/>
                <a:gd name="T29" fmla="*/ 4 h 1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1" h="170">
                  <a:moveTo>
                    <a:pt x="0" y="169"/>
                  </a:moveTo>
                  <a:lnTo>
                    <a:pt x="75" y="169"/>
                  </a:lnTo>
                  <a:lnTo>
                    <a:pt x="75" y="154"/>
                  </a:lnTo>
                  <a:lnTo>
                    <a:pt x="165" y="108"/>
                  </a:lnTo>
                  <a:lnTo>
                    <a:pt x="165" y="77"/>
                  </a:lnTo>
                  <a:lnTo>
                    <a:pt x="210" y="77"/>
                  </a:lnTo>
                  <a:lnTo>
                    <a:pt x="195" y="46"/>
                  </a:lnTo>
                  <a:lnTo>
                    <a:pt x="195" y="15"/>
                  </a:lnTo>
                  <a:lnTo>
                    <a:pt x="165" y="0"/>
                  </a:lnTo>
                  <a:lnTo>
                    <a:pt x="135" y="15"/>
                  </a:lnTo>
                  <a:lnTo>
                    <a:pt x="135" y="0"/>
                  </a:lnTo>
                  <a:lnTo>
                    <a:pt x="105" y="31"/>
                  </a:lnTo>
                  <a:lnTo>
                    <a:pt x="90" y="46"/>
                  </a:lnTo>
                  <a:lnTo>
                    <a:pt x="45" y="123"/>
                  </a:lnTo>
                  <a:lnTo>
                    <a:pt x="0" y="169"/>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82" name="Freeform 120"/>
            <p:cNvSpPr>
              <a:spLocks/>
            </p:cNvSpPr>
            <p:nvPr/>
          </p:nvSpPr>
          <p:spPr bwMode="auto">
            <a:xfrm>
              <a:off x="1077" y="1478"/>
              <a:ext cx="90" cy="69"/>
            </a:xfrm>
            <a:custGeom>
              <a:avLst/>
              <a:gdLst>
                <a:gd name="T0" fmla="*/ 2 w 210"/>
                <a:gd name="T1" fmla="*/ 3 h 185"/>
                <a:gd name="T2" fmla="*/ 3 w 210"/>
                <a:gd name="T3" fmla="*/ 4 h 185"/>
                <a:gd name="T4" fmla="*/ 3 w 210"/>
                <a:gd name="T5" fmla="*/ 3 h 185"/>
                <a:gd name="T6" fmla="*/ 4 w 210"/>
                <a:gd name="T7" fmla="*/ 4 h 185"/>
                <a:gd name="T8" fmla="*/ 4 w 210"/>
                <a:gd name="T9" fmla="*/ 3 h 185"/>
                <a:gd name="T10" fmla="*/ 5 w 210"/>
                <a:gd name="T11" fmla="*/ 3 h 185"/>
                <a:gd name="T12" fmla="*/ 6 w 210"/>
                <a:gd name="T13" fmla="*/ 3 h 185"/>
                <a:gd name="T14" fmla="*/ 7 w 210"/>
                <a:gd name="T15" fmla="*/ 3 h 185"/>
                <a:gd name="T16" fmla="*/ 6 w 210"/>
                <a:gd name="T17" fmla="*/ 2 h 185"/>
                <a:gd name="T18" fmla="*/ 6 w 210"/>
                <a:gd name="T19" fmla="*/ 2 h 185"/>
                <a:gd name="T20" fmla="*/ 6 w 210"/>
                <a:gd name="T21" fmla="*/ 2 h 185"/>
                <a:gd name="T22" fmla="*/ 6 w 210"/>
                <a:gd name="T23" fmla="*/ 2 h 185"/>
                <a:gd name="T24" fmla="*/ 7 w 210"/>
                <a:gd name="T25" fmla="*/ 1 h 185"/>
                <a:gd name="T26" fmla="*/ 7 w 210"/>
                <a:gd name="T27" fmla="*/ 1 h 185"/>
                <a:gd name="T28" fmla="*/ 6 w 210"/>
                <a:gd name="T29" fmla="*/ 0 h 185"/>
                <a:gd name="T30" fmla="*/ 5 w 210"/>
                <a:gd name="T31" fmla="*/ 0 h 185"/>
                <a:gd name="T32" fmla="*/ 4 w 210"/>
                <a:gd name="T33" fmla="*/ 0 h 185"/>
                <a:gd name="T34" fmla="*/ 3 w 210"/>
                <a:gd name="T35" fmla="*/ 0 h 185"/>
                <a:gd name="T36" fmla="*/ 3 w 210"/>
                <a:gd name="T37" fmla="*/ 0 h 185"/>
                <a:gd name="T38" fmla="*/ 3 w 210"/>
                <a:gd name="T39" fmla="*/ 1 h 185"/>
                <a:gd name="T40" fmla="*/ 1 w 210"/>
                <a:gd name="T41" fmla="*/ 0 h 185"/>
                <a:gd name="T42" fmla="*/ 1 w 210"/>
                <a:gd name="T43" fmla="*/ 1 h 185"/>
                <a:gd name="T44" fmla="*/ 1 w 210"/>
                <a:gd name="T45" fmla="*/ 1 h 185"/>
                <a:gd name="T46" fmla="*/ 0 w 210"/>
                <a:gd name="T47" fmla="*/ 1 h 185"/>
                <a:gd name="T48" fmla="*/ 0 w 210"/>
                <a:gd name="T49" fmla="*/ 1 h 185"/>
                <a:gd name="T50" fmla="*/ 1 w 210"/>
                <a:gd name="T51" fmla="*/ 1 h 185"/>
                <a:gd name="T52" fmla="*/ 2 w 210"/>
                <a:gd name="T53" fmla="*/ 2 h 185"/>
                <a:gd name="T54" fmla="*/ 2 w 210"/>
                <a:gd name="T55" fmla="*/ 3 h 1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0" h="185">
                  <a:moveTo>
                    <a:pt x="60" y="169"/>
                  </a:moveTo>
                  <a:lnTo>
                    <a:pt x="90" y="184"/>
                  </a:lnTo>
                  <a:lnTo>
                    <a:pt x="90" y="169"/>
                  </a:lnTo>
                  <a:lnTo>
                    <a:pt x="134" y="184"/>
                  </a:lnTo>
                  <a:lnTo>
                    <a:pt x="134" y="169"/>
                  </a:lnTo>
                  <a:lnTo>
                    <a:pt x="149" y="169"/>
                  </a:lnTo>
                  <a:lnTo>
                    <a:pt x="194" y="169"/>
                  </a:lnTo>
                  <a:lnTo>
                    <a:pt x="209" y="153"/>
                  </a:lnTo>
                  <a:lnTo>
                    <a:pt x="194" y="123"/>
                  </a:lnTo>
                  <a:lnTo>
                    <a:pt x="194" y="107"/>
                  </a:lnTo>
                  <a:lnTo>
                    <a:pt x="179" y="107"/>
                  </a:lnTo>
                  <a:lnTo>
                    <a:pt x="179" y="92"/>
                  </a:lnTo>
                  <a:lnTo>
                    <a:pt x="209" y="61"/>
                  </a:lnTo>
                  <a:lnTo>
                    <a:pt x="209" y="46"/>
                  </a:lnTo>
                  <a:lnTo>
                    <a:pt x="179" y="15"/>
                  </a:lnTo>
                  <a:lnTo>
                    <a:pt x="149" y="15"/>
                  </a:lnTo>
                  <a:lnTo>
                    <a:pt x="119" y="0"/>
                  </a:lnTo>
                  <a:lnTo>
                    <a:pt x="105" y="0"/>
                  </a:lnTo>
                  <a:lnTo>
                    <a:pt x="105" y="15"/>
                  </a:lnTo>
                  <a:lnTo>
                    <a:pt x="75" y="46"/>
                  </a:lnTo>
                  <a:lnTo>
                    <a:pt x="45" y="31"/>
                  </a:lnTo>
                  <a:lnTo>
                    <a:pt x="45" y="46"/>
                  </a:lnTo>
                  <a:lnTo>
                    <a:pt x="30" y="46"/>
                  </a:lnTo>
                  <a:lnTo>
                    <a:pt x="15" y="46"/>
                  </a:lnTo>
                  <a:lnTo>
                    <a:pt x="0" y="61"/>
                  </a:lnTo>
                  <a:lnTo>
                    <a:pt x="45" y="77"/>
                  </a:lnTo>
                  <a:lnTo>
                    <a:pt x="60" y="123"/>
                  </a:lnTo>
                  <a:lnTo>
                    <a:pt x="60" y="169"/>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83" name="Freeform 121"/>
            <p:cNvSpPr>
              <a:spLocks/>
            </p:cNvSpPr>
            <p:nvPr/>
          </p:nvSpPr>
          <p:spPr bwMode="auto">
            <a:xfrm>
              <a:off x="1173" y="1547"/>
              <a:ext cx="7" cy="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0" y="16"/>
                  </a:lnTo>
                  <a:lnTo>
                    <a:pt x="16"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84" name="Freeform 122"/>
            <p:cNvSpPr>
              <a:spLocks/>
            </p:cNvSpPr>
            <p:nvPr/>
          </p:nvSpPr>
          <p:spPr bwMode="auto">
            <a:xfrm>
              <a:off x="1045" y="1535"/>
              <a:ext cx="90" cy="65"/>
            </a:xfrm>
            <a:custGeom>
              <a:avLst/>
              <a:gdLst>
                <a:gd name="T0" fmla="*/ 2 w 210"/>
                <a:gd name="T1" fmla="*/ 4 h 170"/>
                <a:gd name="T2" fmla="*/ 3 w 210"/>
                <a:gd name="T3" fmla="*/ 3 h 170"/>
                <a:gd name="T4" fmla="*/ 3 w 210"/>
                <a:gd name="T5" fmla="*/ 3 h 170"/>
                <a:gd name="T6" fmla="*/ 4 w 210"/>
                <a:gd name="T7" fmla="*/ 3 h 170"/>
                <a:gd name="T8" fmla="*/ 4 w 210"/>
                <a:gd name="T9" fmla="*/ 3 h 170"/>
                <a:gd name="T10" fmla="*/ 5 w 210"/>
                <a:gd name="T11" fmla="*/ 3 h 170"/>
                <a:gd name="T12" fmla="*/ 6 w 210"/>
                <a:gd name="T13" fmla="*/ 2 h 170"/>
                <a:gd name="T14" fmla="*/ 5 w 210"/>
                <a:gd name="T15" fmla="*/ 2 h 170"/>
                <a:gd name="T16" fmla="*/ 6 w 210"/>
                <a:gd name="T17" fmla="*/ 1 h 170"/>
                <a:gd name="T18" fmla="*/ 7 w 210"/>
                <a:gd name="T19" fmla="*/ 1 h 170"/>
                <a:gd name="T20" fmla="*/ 7 w 210"/>
                <a:gd name="T21" fmla="*/ 1 h 170"/>
                <a:gd name="T22" fmla="*/ 6 w 210"/>
                <a:gd name="T23" fmla="*/ 0 h 170"/>
                <a:gd name="T24" fmla="*/ 6 w 210"/>
                <a:gd name="T25" fmla="*/ 1 h 170"/>
                <a:gd name="T26" fmla="*/ 4 w 210"/>
                <a:gd name="T27" fmla="*/ 0 h 170"/>
                <a:gd name="T28" fmla="*/ 4 w 210"/>
                <a:gd name="T29" fmla="*/ 0 h 170"/>
                <a:gd name="T30" fmla="*/ 1 w 210"/>
                <a:gd name="T31" fmla="*/ 0 h 170"/>
                <a:gd name="T32" fmla="*/ 0 w 210"/>
                <a:gd name="T33" fmla="*/ 0 h 170"/>
                <a:gd name="T34" fmla="*/ 0 w 210"/>
                <a:gd name="T35" fmla="*/ 1 h 170"/>
                <a:gd name="T36" fmla="*/ 1 w 210"/>
                <a:gd name="T37" fmla="*/ 1 h 170"/>
                <a:gd name="T38" fmla="*/ 1 w 210"/>
                <a:gd name="T39" fmla="*/ 2 h 170"/>
                <a:gd name="T40" fmla="*/ 1 w 210"/>
                <a:gd name="T41" fmla="*/ 3 h 170"/>
                <a:gd name="T42" fmla="*/ 1 w 210"/>
                <a:gd name="T43" fmla="*/ 3 h 170"/>
                <a:gd name="T44" fmla="*/ 1 w 210"/>
                <a:gd name="T45" fmla="*/ 3 h 170"/>
                <a:gd name="T46" fmla="*/ 2 w 210"/>
                <a:gd name="T47" fmla="*/ 4 h 1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0" h="170">
                  <a:moveTo>
                    <a:pt x="60" y="169"/>
                  </a:moveTo>
                  <a:lnTo>
                    <a:pt x="90" y="154"/>
                  </a:lnTo>
                  <a:lnTo>
                    <a:pt x="105" y="154"/>
                  </a:lnTo>
                  <a:lnTo>
                    <a:pt x="119" y="154"/>
                  </a:lnTo>
                  <a:lnTo>
                    <a:pt x="134" y="138"/>
                  </a:lnTo>
                  <a:lnTo>
                    <a:pt x="149" y="138"/>
                  </a:lnTo>
                  <a:lnTo>
                    <a:pt x="164" y="108"/>
                  </a:lnTo>
                  <a:lnTo>
                    <a:pt x="149" y="92"/>
                  </a:lnTo>
                  <a:lnTo>
                    <a:pt x="179" y="61"/>
                  </a:lnTo>
                  <a:lnTo>
                    <a:pt x="209" y="46"/>
                  </a:lnTo>
                  <a:lnTo>
                    <a:pt x="209" y="31"/>
                  </a:lnTo>
                  <a:lnTo>
                    <a:pt x="164" y="15"/>
                  </a:lnTo>
                  <a:lnTo>
                    <a:pt x="164" y="31"/>
                  </a:lnTo>
                  <a:lnTo>
                    <a:pt x="134" y="15"/>
                  </a:lnTo>
                  <a:lnTo>
                    <a:pt x="119" y="15"/>
                  </a:lnTo>
                  <a:lnTo>
                    <a:pt x="30" y="0"/>
                  </a:lnTo>
                  <a:lnTo>
                    <a:pt x="0" y="15"/>
                  </a:lnTo>
                  <a:lnTo>
                    <a:pt x="0" y="46"/>
                  </a:lnTo>
                  <a:lnTo>
                    <a:pt x="45" y="46"/>
                  </a:lnTo>
                  <a:lnTo>
                    <a:pt x="30" y="108"/>
                  </a:lnTo>
                  <a:lnTo>
                    <a:pt x="30" y="123"/>
                  </a:lnTo>
                  <a:lnTo>
                    <a:pt x="30" y="154"/>
                  </a:lnTo>
                  <a:lnTo>
                    <a:pt x="45" y="154"/>
                  </a:lnTo>
                  <a:lnTo>
                    <a:pt x="60" y="169"/>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85" name="Freeform 123"/>
            <p:cNvSpPr>
              <a:spLocks/>
            </p:cNvSpPr>
            <p:nvPr/>
          </p:nvSpPr>
          <p:spPr bwMode="auto">
            <a:xfrm>
              <a:off x="1121" y="1570"/>
              <a:ext cx="14" cy="7"/>
            </a:xfrm>
            <a:custGeom>
              <a:avLst/>
              <a:gdLst>
                <a:gd name="T0" fmla="*/ 0 w 30"/>
                <a:gd name="T1" fmla="*/ 0 h 17"/>
                <a:gd name="T2" fmla="*/ 0 w 30"/>
                <a:gd name="T3" fmla="*/ 0 h 17"/>
                <a:gd name="T4" fmla="*/ 1 w 30"/>
                <a:gd name="T5" fmla="*/ 0 h 17"/>
                <a:gd name="T6" fmla="*/ 0 w 30"/>
                <a:gd name="T7" fmla="*/ 0 h 17"/>
                <a:gd name="T8" fmla="*/ 0 w 30"/>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0" y="0"/>
                  </a:moveTo>
                  <a:lnTo>
                    <a:pt x="15" y="16"/>
                  </a:lnTo>
                  <a:lnTo>
                    <a:pt x="29" y="0"/>
                  </a:lnTo>
                  <a:lnTo>
                    <a:pt x="15"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86" name="Freeform 124"/>
            <p:cNvSpPr>
              <a:spLocks/>
            </p:cNvSpPr>
            <p:nvPr/>
          </p:nvSpPr>
          <p:spPr bwMode="auto">
            <a:xfrm>
              <a:off x="1045" y="1552"/>
              <a:ext cx="19" cy="42"/>
            </a:xfrm>
            <a:custGeom>
              <a:avLst/>
              <a:gdLst>
                <a:gd name="T0" fmla="*/ 0 w 46"/>
                <a:gd name="T1" fmla="*/ 0 h 108"/>
                <a:gd name="T2" fmla="*/ 0 w 46"/>
                <a:gd name="T3" fmla="*/ 2 h 108"/>
                <a:gd name="T4" fmla="*/ 0 w 46"/>
                <a:gd name="T5" fmla="*/ 2 h 108"/>
                <a:gd name="T6" fmla="*/ 0 w 46"/>
                <a:gd name="T7" fmla="*/ 2 h 108"/>
                <a:gd name="T8" fmla="*/ 1 w 46"/>
                <a:gd name="T9" fmla="*/ 2 h 108"/>
                <a:gd name="T10" fmla="*/ 1 w 46"/>
                <a:gd name="T11" fmla="*/ 2 h 108"/>
                <a:gd name="T12" fmla="*/ 1 w 46"/>
                <a:gd name="T13" fmla="*/ 2 h 108"/>
                <a:gd name="T14" fmla="*/ 1 w 46"/>
                <a:gd name="T15" fmla="*/ 0 h 108"/>
                <a:gd name="T16" fmla="*/ 0 w 46"/>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108">
                  <a:moveTo>
                    <a:pt x="0" y="0"/>
                  </a:moveTo>
                  <a:lnTo>
                    <a:pt x="0" y="61"/>
                  </a:lnTo>
                  <a:lnTo>
                    <a:pt x="0" y="76"/>
                  </a:lnTo>
                  <a:lnTo>
                    <a:pt x="0" y="107"/>
                  </a:lnTo>
                  <a:lnTo>
                    <a:pt x="30" y="107"/>
                  </a:lnTo>
                  <a:lnTo>
                    <a:pt x="30" y="76"/>
                  </a:lnTo>
                  <a:lnTo>
                    <a:pt x="30" y="61"/>
                  </a:lnTo>
                  <a:lnTo>
                    <a:pt x="45"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87" name="Freeform 125"/>
            <p:cNvSpPr>
              <a:spLocks/>
            </p:cNvSpPr>
            <p:nvPr/>
          </p:nvSpPr>
          <p:spPr bwMode="auto">
            <a:xfrm>
              <a:off x="1128" y="1466"/>
              <a:ext cx="26" cy="18"/>
            </a:xfrm>
            <a:custGeom>
              <a:avLst/>
              <a:gdLst>
                <a:gd name="T0" fmla="*/ 1 w 61"/>
                <a:gd name="T1" fmla="*/ 1 h 47"/>
                <a:gd name="T2" fmla="*/ 2 w 61"/>
                <a:gd name="T3" fmla="*/ 1 h 47"/>
                <a:gd name="T4" fmla="*/ 1 w 61"/>
                <a:gd name="T5" fmla="*/ 1 h 47"/>
                <a:gd name="T6" fmla="*/ 0 w 61"/>
                <a:gd name="T7" fmla="*/ 1 h 47"/>
                <a:gd name="T8" fmla="*/ 0 w 61"/>
                <a:gd name="T9" fmla="*/ 0 h 47"/>
                <a:gd name="T10" fmla="*/ 1 w 61"/>
                <a:gd name="T11" fmla="*/ 0 h 47"/>
                <a:gd name="T12" fmla="*/ 1 w 61"/>
                <a:gd name="T13" fmla="*/ 0 h 47"/>
                <a:gd name="T14" fmla="*/ 2 w 61"/>
                <a:gd name="T15" fmla="*/ 0 h 47"/>
                <a:gd name="T16" fmla="*/ 2 w 61"/>
                <a:gd name="T17" fmla="*/ 1 h 47"/>
                <a:gd name="T18" fmla="*/ 1 w 61"/>
                <a:gd name="T19" fmla="*/ 1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47">
                  <a:moveTo>
                    <a:pt x="45" y="46"/>
                  </a:moveTo>
                  <a:lnTo>
                    <a:pt x="60" y="46"/>
                  </a:lnTo>
                  <a:lnTo>
                    <a:pt x="30" y="46"/>
                  </a:lnTo>
                  <a:lnTo>
                    <a:pt x="0" y="31"/>
                  </a:lnTo>
                  <a:lnTo>
                    <a:pt x="15" y="15"/>
                  </a:lnTo>
                  <a:lnTo>
                    <a:pt x="30" y="15"/>
                  </a:lnTo>
                  <a:lnTo>
                    <a:pt x="45" y="0"/>
                  </a:lnTo>
                  <a:lnTo>
                    <a:pt x="60" y="15"/>
                  </a:lnTo>
                  <a:lnTo>
                    <a:pt x="60" y="31"/>
                  </a:lnTo>
                  <a:lnTo>
                    <a:pt x="45" y="4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88" name="Freeform 126"/>
            <p:cNvSpPr>
              <a:spLocks/>
            </p:cNvSpPr>
            <p:nvPr/>
          </p:nvSpPr>
          <p:spPr bwMode="auto">
            <a:xfrm>
              <a:off x="1134" y="1453"/>
              <a:ext cx="26" cy="19"/>
            </a:xfrm>
            <a:custGeom>
              <a:avLst/>
              <a:gdLst>
                <a:gd name="T0" fmla="*/ 0 w 60"/>
                <a:gd name="T1" fmla="*/ 1 h 48"/>
                <a:gd name="T2" fmla="*/ 0 w 60"/>
                <a:gd name="T3" fmla="*/ 1 h 48"/>
                <a:gd name="T4" fmla="*/ 1 w 60"/>
                <a:gd name="T5" fmla="*/ 1 h 48"/>
                <a:gd name="T6" fmla="*/ 1 w 60"/>
                <a:gd name="T7" fmla="*/ 1 h 48"/>
                <a:gd name="T8" fmla="*/ 2 w 60"/>
                <a:gd name="T9" fmla="*/ 0 h 48"/>
                <a:gd name="T10" fmla="*/ 2 w 60"/>
                <a:gd name="T11" fmla="*/ 0 h 48"/>
                <a:gd name="T12" fmla="*/ 1 w 60"/>
                <a:gd name="T13" fmla="*/ 0 h 48"/>
                <a:gd name="T14" fmla="*/ 0 w 60"/>
                <a:gd name="T15" fmla="*/ 0 h 48"/>
                <a:gd name="T16" fmla="*/ 0 w 60"/>
                <a:gd name="T17" fmla="*/ 1 h 48"/>
                <a:gd name="T18" fmla="*/ 0 w 60"/>
                <a:gd name="T19" fmla="*/ 1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48">
                  <a:moveTo>
                    <a:pt x="0" y="47"/>
                  </a:moveTo>
                  <a:lnTo>
                    <a:pt x="15" y="47"/>
                  </a:lnTo>
                  <a:lnTo>
                    <a:pt x="30" y="31"/>
                  </a:lnTo>
                  <a:lnTo>
                    <a:pt x="44" y="47"/>
                  </a:lnTo>
                  <a:lnTo>
                    <a:pt x="59" y="16"/>
                  </a:lnTo>
                  <a:lnTo>
                    <a:pt x="59" y="0"/>
                  </a:lnTo>
                  <a:lnTo>
                    <a:pt x="30" y="0"/>
                  </a:lnTo>
                  <a:lnTo>
                    <a:pt x="15" y="0"/>
                  </a:lnTo>
                  <a:lnTo>
                    <a:pt x="0" y="31"/>
                  </a:lnTo>
                  <a:lnTo>
                    <a:pt x="0" y="47"/>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89" name="Freeform 127"/>
            <p:cNvSpPr>
              <a:spLocks/>
            </p:cNvSpPr>
            <p:nvPr/>
          </p:nvSpPr>
          <p:spPr bwMode="auto">
            <a:xfrm>
              <a:off x="1071" y="1401"/>
              <a:ext cx="50" cy="83"/>
            </a:xfrm>
            <a:custGeom>
              <a:avLst/>
              <a:gdLst>
                <a:gd name="T0" fmla="*/ 1 w 121"/>
                <a:gd name="T1" fmla="*/ 0 h 217"/>
                <a:gd name="T2" fmla="*/ 0 w 121"/>
                <a:gd name="T3" fmla="*/ 0 h 217"/>
                <a:gd name="T4" fmla="*/ 0 w 121"/>
                <a:gd name="T5" fmla="*/ 0 h 217"/>
                <a:gd name="T6" fmla="*/ 0 w 121"/>
                <a:gd name="T7" fmla="*/ 1 h 217"/>
                <a:gd name="T8" fmla="*/ 0 w 121"/>
                <a:gd name="T9" fmla="*/ 2 h 217"/>
                <a:gd name="T10" fmla="*/ 0 w 121"/>
                <a:gd name="T11" fmla="*/ 2 h 217"/>
                <a:gd name="T12" fmla="*/ 0 w 121"/>
                <a:gd name="T13" fmla="*/ 2 h 217"/>
                <a:gd name="T14" fmla="*/ 1 w 121"/>
                <a:gd name="T15" fmla="*/ 2 h 217"/>
                <a:gd name="T16" fmla="*/ 1 w 121"/>
                <a:gd name="T17" fmla="*/ 2 h 217"/>
                <a:gd name="T18" fmla="*/ 1 w 121"/>
                <a:gd name="T19" fmla="*/ 3 h 217"/>
                <a:gd name="T20" fmla="*/ 1 w 121"/>
                <a:gd name="T21" fmla="*/ 3 h 217"/>
                <a:gd name="T22" fmla="*/ 1 w 121"/>
                <a:gd name="T23" fmla="*/ 3 h 217"/>
                <a:gd name="T24" fmla="*/ 0 w 121"/>
                <a:gd name="T25" fmla="*/ 4 h 217"/>
                <a:gd name="T26" fmla="*/ 1 w 121"/>
                <a:gd name="T27" fmla="*/ 4 h 217"/>
                <a:gd name="T28" fmla="*/ 1 w 121"/>
                <a:gd name="T29" fmla="*/ 4 h 217"/>
                <a:gd name="T30" fmla="*/ 1 w 121"/>
                <a:gd name="T31" fmla="*/ 4 h 217"/>
                <a:gd name="T32" fmla="*/ 0 w 121"/>
                <a:gd name="T33" fmla="*/ 5 h 217"/>
                <a:gd name="T34" fmla="*/ 0 w 121"/>
                <a:gd name="T35" fmla="*/ 5 h 217"/>
                <a:gd name="T36" fmla="*/ 1 w 121"/>
                <a:gd name="T37" fmla="*/ 4 h 217"/>
                <a:gd name="T38" fmla="*/ 2 w 121"/>
                <a:gd name="T39" fmla="*/ 4 h 217"/>
                <a:gd name="T40" fmla="*/ 3 w 121"/>
                <a:gd name="T41" fmla="*/ 4 h 217"/>
                <a:gd name="T42" fmla="*/ 4 w 121"/>
                <a:gd name="T43" fmla="*/ 4 h 217"/>
                <a:gd name="T44" fmla="*/ 3 w 121"/>
                <a:gd name="T45" fmla="*/ 4 h 217"/>
                <a:gd name="T46" fmla="*/ 4 w 121"/>
                <a:gd name="T47" fmla="*/ 4 h 217"/>
                <a:gd name="T48" fmla="*/ 4 w 121"/>
                <a:gd name="T49" fmla="*/ 3 h 217"/>
                <a:gd name="T50" fmla="*/ 4 w 121"/>
                <a:gd name="T51" fmla="*/ 3 h 217"/>
                <a:gd name="T52" fmla="*/ 3 w 121"/>
                <a:gd name="T53" fmla="*/ 3 h 217"/>
                <a:gd name="T54" fmla="*/ 2 w 121"/>
                <a:gd name="T55" fmla="*/ 1 h 217"/>
                <a:gd name="T56" fmla="*/ 1 w 121"/>
                <a:gd name="T57" fmla="*/ 1 h 217"/>
                <a:gd name="T58" fmla="*/ 2 w 121"/>
                <a:gd name="T59" fmla="*/ 1 h 217"/>
                <a:gd name="T60" fmla="*/ 1 w 121"/>
                <a:gd name="T61" fmla="*/ 1 h 217"/>
                <a:gd name="T62" fmla="*/ 1 w 121"/>
                <a:gd name="T63" fmla="*/ 0 h 2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1" h="217">
                  <a:moveTo>
                    <a:pt x="45" y="0"/>
                  </a:moveTo>
                  <a:lnTo>
                    <a:pt x="15" y="0"/>
                  </a:lnTo>
                  <a:lnTo>
                    <a:pt x="0" y="15"/>
                  </a:lnTo>
                  <a:lnTo>
                    <a:pt x="15" y="62"/>
                  </a:lnTo>
                  <a:lnTo>
                    <a:pt x="15" y="77"/>
                  </a:lnTo>
                  <a:lnTo>
                    <a:pt x="15" y="93"/>
                  </a:lnTo>
                  <a:lnTo>
                    <a:pt x="15" y="108"/>
                  </a:lnTo>
                  <a:lnTo>
                    <a:pt x="45" y="93"/>
                  </a:lnTo>
                  <a:lnTo>
                    <a:pt x="45" y="108"/>
                  </a:lnTo>
                  <a:lnTo>
                    <a:pt x="45" y="139"/>
                  </a:lnTo>
                  <a:lnTo>
                    <a:pt x="30" y="139"/>
                  </a:lnTo>
                  <a:lnTo>
                    <a:pt x="30" y="154"/>
                  </a:lnTo>
                  <a:lnTo>
                    <a:pt x="15" y="170"/>
                  </a:lnTo>
                  <a:lnTo>
                    <a:pt x="30" y="170"/>
                  </a:lnTo>
                  <a:lnTo>
                    <a:pt x="45" y="185"/>
                  </a:lnTo>
                  <a:lnTo>
                    <a:pt x="30" y="185"/>
                  </a:lnTo>
                  <a:lnTo>
                    <a:pt x="0" y="216"/>
                  </a:lnTo>
                  <a:lnTo>
                    <a:pt x="15" y="216"/>
                  </a:lnTo>
                  <a:lnTo>
                    <a:pt x="45" y="201"/>
                  </a:lnTo>
                  <a:lnTo>
                    <a:pt x="60" y="201"/>
                  </a:lnTo>
                  <a:lnTo>
                    <a:pt x="105" y="201"/>
                  </a:lnTo>
                  <a:lnTo>
                    <a:pt x="120" y="185"/>
                  </a:lnTo>
                  <a:lnTo>
                    <a:pt x="105" y="185"/>
                  </a:lnTo>
                  <a:lnTo>
                    <a:pt x="120" y="170"/>
                  </a:lnTo>
                  <a:lnTo>
                    <a:pt x="120" y="154"/>
                  </a:lnTo>
                  <a:lnTo>
                    <a:pt x="120" y="139"/>
                  </a:lnTo>
                  <a:lnTo>
                    <a:pt x="105" y="139"/>
                  </a:lnTo>
                  <a:lnTo>
                    <a:pt x="60" y="62"/>
                  </a:lnTo>
                  <a:lnTo>
                    <a:pt x="45" y="62"/>
                  </a:lnTo>
                  <a:lnTo>
                    <a:pt x="60" y="31"/>
                  </a:lnTo>
                  <a:lnTo>
                    <a:pt x="30" y="31"/>
                  </a:lnTo>
                  <a:lnTo>
                    <a:pt x="4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90" name="Freeform 128"/>
            <p:cNvSpPr>
              <a:spLocks/>
            </p:cNvSpPr>
            <p:nvPr/>
          </p:nvSpPr>
          <p:spPr bwMode="auto">
            <a:xfrm>
              <a:off x="1057" y="1437"/>
              <a:ext cx="14" cy="11"/>
            </a:xfrm>
            <a:custGeom>
              <a:avLst/>
              <a:gdLst>
                <a:gd name="T0" fmla="*/ 0 w 31"/>
                <a:gd name="T1" fmla="*/ 0 h 32"/>
                <a:gd name="T2" fmla="*/ 0 w 31"/>
                <a:gd name="T3" fmla="*/ 0 h 32"/>
                <a:gd name="T4" fmla="*/ 0 w 31"/>
                <a:gd name="T5" fmla="*/ 0 h 32"/>
                <a:gd name="T6" fmla="*/ 1 w 31"/>
                <a:gd name="T7" fmla="*/ 0 h 32"/>
                <a:gd name="T8" fmla="*/ 1 w 31"/>
                <a:gd name="T9" fmla="*/ 0 h 32"/>
                <a:gd name="T10" fmla="*/ 1 w 31"/>
                <a:gd name="T11" fmla="*/ 0 h 32"/>
                <a:gd name="T12" fmla="*/ 0 w 31"/>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2">
                  <a:moveTo>
                    <a:pt x="15" y="0"/>
                  </a:moveTo>
                  <a:lnTo>
                    <a:pt x="0" y="16"/>
                  </a:lnTo>
                  <a:lnTo>
                    <a:pt x="15" y="31"/>
                  </a:lnTo>
                  <a:lnTo>
                    <a:pt x="30" y="31"/>
                  </a:lnTo>
                  <a:lnTo>
                    <a:pt x="30" y="16"/>
                  </a:lnTo>
                  <a:lnTo>
                    <a:pt x="30" y="0"/>
                  </a:lnTo>
                  <a:lnTo>
                    <a:pt x="1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91" name="Freeform 129"/>
            <p:cNvSpPr>
              <a:spLocks/>
            </p:cNvSpPr>
            <p:nvPr/>
          </p:nvSpPr>
          <p:spPr bwMode="auto">
            <a:xfrm>
              <a:off x="1063" y="1401"/>
              <a:ext cx="9" cy="7"/>
            </a:xfrm>
            <a:custGeom>
              <a:avLst/>
              <a:gdLst>
                <a:gd name="T0" fmla="*/ 0 w 18"/>
                <a:gd name="T1" fmla="*/ 0 h 17"/>
                <a:gd name="T2" fmla="*/ 2 w 18"/>
                <a:gd name="T3" fmla="*/ 0 h 17"/>
                <a:gd name="T4" fmla="*/ 2 w 18"/>
                <a:gd name="T5" fmla="*/ 0 h 17"/>
                <a:gd name="T6" fmla="*/ 0 w 18"/>
                <a:gd name="T7" fmla="*/ 0 h 17"/>
                <a:gd name="T8" fmla="*/ 0 w 18"/>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7">
                  <a:moveTo>
                    <a:pt x="0" y="16"/>
                  </a:moveTo>
                  <a:lnTo>
                    <a:pt x="17" y="16"/>
                  </a:lnTo>
                  <a:lnTo>
                    <a:pt x="17" y="0"/>
                  </a:lnTo>
                  <a:lnTo>
                    <a:pt x="0" y="0"/>
                  </a:lnTo>
                  <a:lnTo>
                    <a:pt x="0"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92" name="Freeform 130"/>
            <p:cNvSpPr>
              <a:spLocks/>
            </p:cNvSpPr>
            <p:nvPr/>
          </p:nvSpPr>
          <p:spPr bwMode="auto">
            <a:xfrm>
              <a:off x="1037" y="1437"/>
              <a:ext cx="34" cy="35"/>
            </a:xfrm>
            <a:custGeom>
              <a:avLst/>
              <a:gdLst>
                <a:gd name="T0" fmla="*/ 3 w 77"/>
                <a:gd name="T1" fmla="*/ 0 h 94"/>
                <a:gd name="T2" fmla="*/ 2 w 77"/>
                <a:gd name="T3" fmla="*/ 0 h 94"/>
                <a:gd name="T4" fmla="*/ 2 w 77"/>
                <a:gd name="T5" fmla="*/ 0 h 94"/>
                <a:gd name="T6" fmla="*/ 2 w 77"/>
                <a:gd name="T7" fmla="*/ 0 h 94"/>
                <a:gd name="T8" fmla="*/ 2 w 77"/>
                <a:gd name="T9" fmla="*/ 0 h 94"/>
                <a:gd name="T10" fmla="*/ 1 w 77"/>
                <a:gd name="T11" fmla="*/ 0 h 94"/>
                <a:gd name="T12" fmla="*/ 0 w 77"/>
                <a:gd name="T13" fmla="*/ 0 h 94"/>
                <a:gd name="T14" fmla="*/ 0 w 77"/>
                <a:gd name="T15" fmla="*/ 1 h 94"/>
                <a:gd name="T16" fmla="*/ 0 w 77"/>
                <a:gd name="T17" fmla="*/ 1 h 94"/>
                <a:gd name="T18" fmla="*/ 0 w 77"/>
                <a:gd name="T19" fmla="*/ 1 h 94"/>
                <a:gd name="T20" fmla="*/ 0 w 77"/>
                <a:gd name="T21" fmla="*/ 2 h 94"/>
                <a:gd name="T22" fmla="*/ 1 w 77"/>
                <a:gd name="T23" fmla="*/ 2 h 94"/>
                <a:gd name="T24" fmla="*/ 2 w 77"/>
                <a:gd name="T25" fmla="*/ 1 h 94"/>
                <a:gd name="T26" fmla="*/ 3 w 77"/>
                <a:gd name="T27" fmla="*/ 1 h 94"/>
                <a:gd name="T28" fmla="*/ 3 w 77"/>
                <a:gd name="T29" fmla="*/ 0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7" h="94">
                  <a:moveTo>
                    <a:pt x="76" y="31"/>
                  </a:moveTo>
                  <a:lnTo>
                    <a:pt x="61" y="31"/>
                  </a:lnTo>
                  <a:lnTo>
                    <a:pt x="46" y="16"/>
                  </a:lnTo>
                  <a:lnTo>
                    <a:pt x="61" y="0"/>
                  </a:lnTo>
                  <a:lnTo>
                    <a:pt x="46" y="0"/>
                  </a:lnTo>
                  <a:lnTo>
                    <a:pt x="30" y="16"/>
                  </a:lnTo>
                  <a:lnTo>
                    <a:pt x="15" y="16"/>
                  </a:lnTo>
                  <a:lnTo>
                    <a:pt x="15" y="47"/>
                  </a:lnTo>
                  <a:lnTo>
                    <a:pt x="15" y="62"/>
                  </a:lnTo>
                  <a:lnTo>
                    <a:pt x="0" y="78"/>
                  </a:lnTo>
                  <a:lnTo>
                    <a:pt x="15" y="93"/>
                  </a:lnTo>
                  <a:lnTo>
                    <a:pt x="30" y="93"/>
                  </a:lnTo>
                  <a:lnTo>
                    <a:pt x="61" y="78"/>
                  </a:lnTo>
                  <a:lnTo>
                    <a:pt x="76" y="47"/>
                  </a:lnTo>
                  <a:lnTo>
                    <a:pt x="76"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93" name="Freeform 131"/>
            <p:cNvSpPr>
              <a:spLocks/>
            </p:cNvSpPr>
            <p:nvPr/>
          </p:nvSpPr>
          <p:spPr bwMode="auto">
            <a:xfrm>
              <a:off x="1173" y="1861"/>
              <a:ext cx="46" cy="41"/>
            </a:xfrm>
            <a:custGeom>
              <a:avLst/>
              <a:gdLst>
                <a:gd name="T0" fmla="*/ 2 w 105"/>
                <a:gd name="T1" fmla="*/ 2 h 109"/>
                <a:gd name="T2" fmla="*/ 2 w 105"/>
                <a:gd name="T3" fmla="*/ 2 h 109"/>
                <a:gd name="T4" fmla="*/ 2 w 105"/>
                <a:gd name="T5" fmla="*/ 2 h 109"/>
                <a:gd name="T6" fmla="*/ 3 w 105"/>
                <a:gd name="T7" fmla="*/ 1 h 109"/>
                <a:gd name="T8" fmla="*/ 3 w 105"/>
                <a:gd name="T9" fmla="*/ 1 h 109"/>
                <a:gd name="T10" fmla="*/ 4 w 105"/>
                <a:gd name="T11" fmla="*/ 0 h 109"/>
                <a:gd name="T12" fmla="*/ 3 w 105"/>
                <a:gd name="T13" fmla="*/ 0 h 109"/>
                <a:gd name="T14" fmla="*/ 2 w 105"/>
                <a:gd name="T15" fmla="*/ 0 h 109"/>
                <a:gd name="T16" fmla="*/ 2 w 105"/>
                <a:gd name="T17" fmla="*/ 0 h 109"/>
                <a:gd name="T18" fmla="*/ 0 w 105"/>
                <a:gd name="T19" fmla="*/ 0 h 109"/>
                <a:gd name="T20" fmla="*/ 0 w 105"/>
                <a:gd name="T21" fmla="*/ 1 h 109"/>
                <a:gd name="T22" fmla="*/ 2 w 105"/>
                <a:gd name="T23" fmla="*/ 2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109">
                  <a:moveTo>
                    <a:pt x="45" y="108"/>
                  </a:moveTo>
                  <a:lnTo>
                    <a:pt x="59" y="93"/>
                  </a:lnTo>
                  <a:lnTo>
                    <a:pt x="59" y="77"/>
                  </a:lnTo>
                  <a:lnTo>
                    <a:pt x="89" y="62"/>
                  </a:lnTo>
                  <a:lnTo>
                    <a:pt x="89" y="31"/>
                  </a:lnTo>
                  <a:lnTo>
                    <a:pt x="104" y="15"/>
                  </a:lnTo>
                  <a:lnTo>
                    <a:pt x="74" y="0"/>
                  </a:lnTo>
                  <a:lnTo>
                    <a:pt x="45" y="0"/>
                  </a:lnTo>
                  <a:lnTo>
                    <a:pt x="45" y="15"/>
                  </a:lnTo>
                  <a:lnTo>
                    <a:pt x="15" y="15"/>
                  </a:lnTo>
                  <a:lnTo>
                    <a:pt x="0" y="46"/>
                  </a:lnTo>
                  <a:lnTo>
                    <a:pt x="45" y="108"/>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94" name="Freeform 132"/>
            <p:cNvSpPr>
              <a:spLocks/>
            </p:cNvSpPr>
            <p:nvPr/>
          </p:nvSpPr>
          <p:spPr bwMode="auto">
            <a:xfrm>
              <a:off x="1179" y="1861"/>
              <a:ext cx="14" cy="6"/>
            </a:xfrm>
            <a:custGeom>
              <a:avLst/>
              <a:gdLst>
                <a:gd name="T0" fmla="*/ 0 w 32"/>
                <a:gd name="T1" fmla="*/ 0 h 17"/>
                <a:gd name="T2" fmla="*/ 1 w 32"/>
                <a:gd name="T3" fmla="*/ 0 h 17"/>
                <a:gd name="T4" fmla="*/ 1 w 32"/>
                <a:gd name="T5" fmla="*/ 0 h 17"/>
                <a:gd name="T6" fmla="*/ 0 w 32"/>
                <a:gd name="T7" fmla="*/ 0 h 17"/>
                <a:gd name="T8" fmla="*/ 0 w 32"/>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7">
                  <a:moveTo>
                    <a:pt x="0" y="16"/>
                  </a:moveTo>
                  <a:lnTo>
                    <a:pt x="31" y="16"/>
                  </a:lnTo>
                  <a:lnTo>
                    <a:pt x="31" y="0"/>
                  </a:lnTo>
                  <a:lnTo>
                    <a:pt x="0" y="0"/>
                  </a:lnTo>
                  <a:lnTo>
                    <a:pt x="0" y="16"/>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95" name="Freeform 133"/>
            <p:cNvSpPr>
              <a:spLocks/>
            </p:cNvSpPr>
            <p:nvPr/>
          </p:nvSpPr>
          <p:spPr bwMode="auto">
            <a:xfrm>
              <a:off x="1128" y="1774"/>
              <a:ext cx="91" cy="69"/>
            </a:xfrm>
            <a:custGeom>
              <a:avLst/>
              <a:gdLst>
                <a:gd name="T0" fmla="*/ 4 w 210"/>
                <a:gd name="T1" fmla="*/ 4 h 185"/>
                <a:gd name="T2" fmla="*/ 4 w 210"/>
                <a:gd name="T3" fmla="*/ 3 h 185"/>
                <a:gd name="T4" fmla="*/ 5 w 210"/>
                <a:gd name="T5" fmla="*/ 3 h 185"/>
                <a:gd name="T6" fmla="*/ 5 w 210"/>
                <a:gd name="T7" fmla="*/ 3 h 185"/>
                <a:gd name="T8" fmla="*/ 7 w 210"/>
                <a:gd name="T9" fmla="*/ 2 h 185"/>
                <a:gd name="T10" fmla="*/ 7 w 210"/>
                <a:gd name="T11" fmla="*/ 1 h 185"/>
                <a:gd name="T12" fmla="*/ 7 w 210"/>
                <a:gd name="T13" fmla="*/ 0 h 185"/>
                <a:gd name="T14" fmla="*/ 7 w 210"/>
                <a:gd name="T15" fmla="*/ 0 h 185"/>
                <a:gd name="T16" fmla="*/ 5 w 210"/>
                <a:gd name="T17" fmla="*/ 0 h 185"/>
                <a:gd name="T18" fmla="*/ 4 w 210"/>
                <a:gd name="T19" fmla="*/ 0 h 185"/>
                <a:gd name="T20" fmla="*/ 1 w 210"/>
                <a:gd name="T21" fmla="*/ 0 h 185"/>
                <a:gd name="T22" fmla="*/ 0 w 210"/>
                <a:gd name="T23" fmla="*/ 0 h 185"/>
                <a:gd name="T24" fmla="*/ 0 w 210"/>
                <a:gd name="T25" fmla="*/ 1 h 185"/>
                <a:gd name="T26" fmla="*/ 0 w 210"/>
                <a:gd name="T27" fmla="*/ 2 h 185"/>
                <a:gd name="T28" fmla="*/ 0 w 210"/>
                <a:gd name="T29" fmla="*/ 3 h 185"/>
                <a:gd name="T30" fmla="*/ 1 w 210"/>
                <a:gd name="T31" fmla="*/ 3 h 185"/>
                <a:gd name="T32" fmla="*/ 2 w 210"/>
                <a:gd name="T33" fmla="*/ 4 h 185"/>
                <a:gd name="T34" fmla="*/ 3 w 210"/>
                <a:gd name="T35" fmla="*/ 4 h 185"/>
                <a:gd name="T36" fmla="*/ 4 w 210"/>
                <a:gd name="T37" fmla="*/ 4 h 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0" h="185">
                  <a:moveTo>
                    <a:pt x="105" y="184"/>
                  </a:moveTo>
                  <a:lnTo>
                    <a:pt x="105" y="153"/>
                  </a:lnTo>
                  <a:lnTo>
                    <a:pt x="134" y="138"/>
                  </a:lnTo>
                  <a:lnTo>
                    <a:pt x="149" y="138"/>
                  </a:lnTo>
                  <a:lnTo>
                    <a:pt x="179" y="92"/>
                  </a:lnTo>
                  <a:lnTo>
                    <a:pt x="209" y="46"/>
                  </a:lnTo>
                  <a:lnTo>
                    <a:pt x="209" y="15"/>
                  </a:lnTo>
                  <a:lnTo>
                    <a:pt x="179" y="0"/>
                  </a:lnTo>
                  <a:lnTo>
                    <a:pt x="134" y="0"/>
                  </a:lnTo>
                  <a:lnTo>
                    <a:pt x="105" y="15"/>
                  </a:lnTo>
                  <a:lnTo>
                    <a:pt x="30" y="0"/>
                  </a:lnTo>
                  <a:lnTo>
                    <a:pt x="15" y="31"/>
                  </a:lnTo>
                  <a:lnTo>
                    <a:pt x="15" y="61"/>
                  </a:lnTo>
                  <a:lnTo>
                    <a:pt x="0" y="92"/>
                  </a:lnTo>
                  <a:lnTo>
                    <a:pt x="0" y="138"/>
                  </a:lnTo>
                  <a:lnTo>
                    <a:pt x="30" y="138"/>
                  </a:lnTo>
                  <a:lnTo>
                    <a:pt x="45" y="184"/>
                  </a:lnTo>
                  <a:lnTo>
                    <a:pt x="75" y="184"/>
                  </a:lnTo>
                  <a:lnTo>
                    <a:pt x="105" y="184"/>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96" name="Freeform 134"/>
            <p:cNvSpPr>
              <a:spLocks/>
            </p:cNvSpPr>
            <p:nvPr/>
          </p:nvSpPr>
          <p:spPr bwMode="auto">
            <a:xfrm>
              <a:off x="1115" y="1785"/>
              <a:ext cx="20" cy="42"/>
            </a:xfrm>
            <a:custGeom>
              <a:avLst/>
              <a:gdLst>
                <a:gd name="T0" fmla="*/ 1 w 46"/>
                <a:gd name="T1" fmla="*/ 2 h 108"/>
                <a:gd name="T2" fmla="*/ 1 w 46"/>
                <a:gd name="T3" fmla="*/ 2 h 108"/>
                <a:gd name="T4" fmla="*/ 2 w 46"/>
                <a:gd name="T5" fmla="*/ 1 h 108"/>
                <a:gd name="T6" fmla="*/ 2 w 46"/>
                <a:gd name="T7" fmla="*/ 0 h 108"/>
                <a:gd name="T8" fmla="*/ 0 w 46"/>
                <a:gd name="T9" fmla="*/ 0 h 108"/>
                <a:gd name="T10" fmla="*/ 0 w 46"/>
                <a:gd name="T11" fmla="*/ 0 h 108"/>
                <a:gd name="T12" fmla="*/ 0 w 46"/>
                <a:gd name="T13" fmla="*/ 1 h 108"/>
                <a:gd name="T14" fmla="*/ 0 w 46"/>
                <a:gd name="T15" fmla="*/ 2 h 108"/>
                <a:gd name="T16" fmla="*/ 1 w 46"/>
                <a:gd name="T17" fmla="*/ 2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108">
                  <a:moveTo>
                    <a:pt x="30" y="107"/>
                  </a:moveTo>
                  <a:lnTo>
                    <a:pt x="30" y="61"/>
                  </a:lnTo>
                  <a:lnTo>
                    <a:pt x="45" y="31"/>
                  </a:lnTo>
                  <a:lnTo>
                    <a:pt x="45" y="0"/>
                  </a:lnTo>
                  <a:lnTo>
                    <a:pt x="15" y="0"/>
                  </a:lnTo>
                  <a:lnTo>
                    <a:pt x="15" y="15"/>
                  </a:lnTo>
                  <a:lnTo>
                    <a:pt x="0" y="31"/>
                  </a:lnTo>
                  <a:lnTo>
                    <a:pt x="15" y="107"/>
                  </a:lnTo>
                  <a:lnTo>
                    <a:pt x="30" y="107"/>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97" name="Freeform 135"/>
            <p:cNvSpPr>
              <a:spLocks/>
            </p:cNvSpPr>
            <p:nvPr/>
          </p:nvSpPr>
          <p:spPr bwMode="auto">
            <a:xfrm>
              <a:off x="1108" y="1791"/>
              <a:ext cx="13" cy="36"/>
            </a:xfrm>
            <a:custGeom>
              <a:avLst/>
              <a:gdLst>
                <a:gd name="T0" fmla="*/ 1 w 32"/>
                <a:gd name="T1" fmla="*/ 2 h 93"/>
                <a:gd name="T2" fmla="*/ 0 w 32"/>
                <a:gd name="T3" fmla="*/ 0 h 93"/>
                <a:gd name="T4" fmla="*/ 0 w 32"/>
                <a:gd name="T5" fmla="*/ 0 h 93"/>
                <a:gd name="T6" fmla="*/ 0 w 32"/>
                <a:gd name="T7" fmla="*/ 2 h 93"/>
                <a:gd name="T8" fmla="*/ 1 w 32"/>
                <a:gd name="T9" fmla="*/ 2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93">
                  <a:moveTo>
                    <a:pt x="31" y="92"/>
                  </a:moveTo>
                  <a:lnTo>
                    <a:pt x="16" y="15"/>
                  </a:lnTo>
                  <a:lnTo>
                    <a:pt x="0" y="0"/>
                  </a:lnTo>
                  <a:lnTo>
                    <a:pt x="16" y="92"/>
                  </a:lnTo>
                  <a:lnTo>
                    <a:pt x="31" y="92"/>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98" name="Freeform 136"/>
            <p:cNvSpPr>
              <a:spLocks/>
            </p:cNvSpPr>
            <p:nvPr/>
          </p:nvSpPr>
          <p:spPr bwMode="auto">
            <a:xfrm>
              <a:off x="1083" y="1791"/>
              <a:ext cx="32" cy="47"/>
            </a:xfrm>
            <a:custGeom>
              <a:avLst/>
              <a:gdLst>
                <a:gd name="T0" fmla="*/ 3 w 75"/>
                <a:gd name="T1" fmla="*/ 2 h 124"/>
                <a:gd name="T2" fmla="*/ 2 w 75"/>
                <a:gd name="T3" fmla="*/ 0 h 124"/>
                <a:gd name="T4" fmla="*/ 0 w 75"/>
                <a:gd name="T5" fmla="*/ 0 h 124"/>
                <a:gd name="T6" fmla="*/ 0 w 75"/>
                <a:gd name="T7" fmla="*/ 1 h 124"/>
                <a:gd name="T8" fmla="*/ 0 w 75"/>
                <a:gd name="T9" fmla="*/ 2 h 124"/>
                <a:gd name="T10" fmla="*/ 0 w 75"/>
                <a:gd name="T11" fmla="*/ 3 h 124"/>
                <a:gd name="T12" fmla="*/ 1 w 75"/>
                <a:gd name="T13" fmla="*/ 3 h 124"/>
                <a:gd name="T14" fmla="*/ 3 w 75"/>
                <a:gd name="T15" fmla="*/ 2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5" h="124">
                  <a:moveTo>
                    <a:pt x="74" y="92"/>
                  </a:moveTo>
                  <a:lnTo>
                    <a:pt x="59" y="0"/>
                  </a:lnTo>
                  <a:lnTo>
                    <a:pt x="0" y="15"/>
                  </a:lnTo>
                  <a:lnTo>
                    <a:pt x="0" y="46"/>
                  </a:lnTo>
                  <a:lnTo>
                    <a:pt x="0" y="92"/>
                  </a:lnTo>
                  <a:lnTo>
                    <a:pt x="0" y="123"/>
                  </a:lnTo>
                  <a:lnTo>
                    <a:pt x="30" y="123"/>
                  </a:lnTo>
                  <a:lnTo>
                    <a:pt x="74" y="92"/>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799" name="Freeform 137"/>
            <p:cNvSpPr>
              <a:spLocks/>
            </p:cNvSpPr>
            <p:nvPr/>
          </p:nvSpPr>
          <p:spPr bwMode="auto">
            <a:xfrm>
              <a:off x="1108" y="1704"/>
              <a:ext cx="111" cy="82"/>
            </a:xfrm>
            <a:custGeom>
              <a:avLst/>
              <a:gdLst>
                <a:gd name="T0" fmla="*/ 8 w 255"/>
                <a:gd name="T1" fmla="*/ 0 h 217"/>
                <a:gd name="T2" fmla="*/ 4 w 255"/>
                <a:gd name="T3" fmla="*/ 1 h 217"/>
                <a:gd name="T4" fmla="*/ 4 w 255"/>
                <a:gd name="T5" fmla="*/ 1 h 217"/>
                <a:gd name="T6" fmla="*/ 3 w 255"/>
                <a:gd name="T7" fmla="*/ 2 h 217"/>
                <a:gd name="T8" fmla="*/ 3 w 255"/>
                <a:gd name="T9" fmla="*/ 3 h 217"/>
                <a:gd name="T10" fmla="*/ 2 w 255"/>
                <a:gd name="T11" fmla="*/ 3 h 217"/>
                <a:gd name="T12" fmla="*/ 0 w 255"/>
                <a:gd name="T13" fmla="*/ 3 h 217"/>
                <a:gd name="T14" fmla="*/ 0 w 255"/>
                <a:gd name="T15" fmla="*/ 4 h 217"/>
                <a:gd name="T16" fmla="*/ 1 w 255"/>
                <a:gd name="T17" fmla="*/ 5 h 217"/>
                <a:gd name="T18" fmla="*/ 2 w 255"/>
                <a:gd name="T19" fmla="*/ 5 h 217"/>
                <a:gd name="T20" fmla="*/ 3 w 255"/>
                <a:gd name="T21" fmla="*/ 4 h 217"/>
                <a:gd name="T22" fmla="*/ 5 w 255"/>
                <a:gd name="T23" fmla="*/ 4 h 217"/>
                <a:gd name="T24" fmla="*/ 7 w 255"/>
                <a:gd name="T25" fmla="*/ 4 h 217"/>
                <a:gd name="T26" fmla="*/ 8 w 255"/>
                <a:gd name="T27" fmla="*/ 4 h 217"/>
                <a:gd name="T28" fmla="*/ 9 w 255"/>
                <a:gd name="T29" fmla="*/ 4 h 217"/>
                <a:gd name="T30" fmla="*/ 9 w 255"/>
                <a:gd name="T31" fmla="*/ 3 h 217"/>
                <a:gd name="T32" fmla="*/ 9 w 255"/>
                <a:gd name="T33" fmla="*/ 3 h 217"/>
                <a:gd name="T34" fmla="*/ 9 w 255"/>
                <a:gd name="T35" fmla="*/ 1 h 217"/>
                <a:gd name="T36" fmla="*/ 9 w 255"/>
                <a:gd name="T37" fmla="*/ 1 h 217"/>
                <a:gd name="T38" fmla="*/ 9 w 255"/>
                <a:gd name="T39" fmla="*/ 0 h 217"/>
                <a:gd name="T40" fmla="*/ 8 w 255"/>
                <a:gd name="T41" fmla="*/ 0 h 2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5" h="217">
                  <a:moveTo>
                    <a:pt x="224" y="0"/>
                  </a:moveTo>
                  <a:lnTo>
                    <a:pt x="120" y="46"/>
                  </a:lnTo>
                  <a:lnTo>
                    <a:pt x="105" y="62"/>
                  </a:lnTo>
                  <a:lnTo>
                    <a:pt x="75" y="77"/>
                  </a:lnTo>
                  <a:lnTo>
                    <a:pt x="75" y="139"/>
                  </a:lnTo>
                  <a:lnTo>
                    <a:pt x="60" y="154"/>
                  </a:lnTo>
                  <a:lnTo>
                    <a:pt x="0" y="154"/>
                  </a:lnTo>
                  <a:lnTo>
                    <a:pt x="15" y="201"/>
                  </a:lnTo>
                  <a:lnTo>
                    <a:pt x="30" y="216"/>
                  </a:lnTo>
                  <a:lnTo>
                    <a:pt x="60" y="216"/>
                  </a:lnTo>
                  <a:lnTo>
                    <a:pt x="75" y="185"/>
                  </a:lnTo>
                  <a:lnTo>
                    <a:pt x="149" y="201"/>
                  </a:lnTo>
                  <a:lnTo>
                    <a:pt x="179" y="185"/>
                  </a:lnTo>
                  <a:lnTo>
                    <a:pt x="224" y="185"/>
                  </a:lnTo>
                  <a:lnTo>
                    <a:pt x="239" y="185"/>
                  </a:lnTo>
                  <a:lnTo>
                    <a:pt x="239" y="154"/>
                  </a:lnTo>
                  <a:lnTo>
                    <a:pt x="254" y="139"/>
                  </a:lnTo>
                  <a:lnTo>
                    <a:pt x="254" y="62"/>
                  </a:lnTo>
                  <a:lnTo>
                    <a:pt x="254" y="46"/>
                  </a:lnTo>
                  <a:lnTo>
                    <a:pt x="254" y="15"/>
                  </a:lnTo>
                  <a:lnTo>
                    <a:pt x="224"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00" name="Freeform 138"/>
            <p:cNvSpPr>
              <a:spLocks/>
            </p:cNvSpPr>
            <p:nvPr/>
          </p:nvSpPr>
          <p:spPr bwMode="auto">
            <a:xfrm>
              <a:off x="1204" y="1704"/>
              <a:ext cx="84" cy="117"/>
            </a:xfrm>
            <a:custGeom>
              <a:avLst/>
              <a:gdLst>
                <a:gd name="T0" fmla="*/ 7 w 194"/>
                <a:gd name="T1" fmla="*/ 2 h 309"/>
                <a:gd name="T2" fmla="*/ 1 w 194"/>
                <a:gd name="T3" fmla="*/ 0 h 309"/>
                <a:gd name="T4" fmla="*/ 1 w 194"/>
                <a:gd name="T5" fmla="*/ 0 h 309"/>
                <a:gd name="T6" fmla="*/ 1 w 194"/>
                <a:gd name="T7" fmla="*/ 1 h 309"/>
                <a:gd name="T8" fmla="*/ 1 w 194"/>
                <a:gd name="T9" fmla="*/ 1 h 309"/>
                <a:gd name="T10" fmla="*/ 1 w 194"/>
                <a:gd name="T11" fmla="*/ 3 h 309"/>
                <a:gd name="T12" fmla="*/ 0 w 194"/>
                <a:gd name="T13" fmla="*/ 3 h 309"/>
                <a:gd name="T14" fmla="*/ 0 w 194"/>
                <a:gd name="T15" fmla="*/ 4 h 309"/>
                <a:gd name="T16" fmla="*/ 0 w 194"/>
                <a:gd name="T17" fmla="*/ 4 h 309"/>
                <a:gd name="T18" fmla="*/ 1 w 194"/>
                <a:gd name="T19" fmla="*/ 4 h 309"/>
                <a:gd name="T20" fmla="*/ 1 w 194"/>
                <a:gd name="T21" fmla="*/ 5 h 309"/>
                <a:gd name="T22" fmla="*/ 0 w 194"/>
                <a:gd name="T23" fmla="*/ 6 h 309"/>
                <a:gd name="T24" fmla="*/ 1 w 194"/>
                <a:gd name="T25" fmla="*/ 6 h 309"/>
                <a:gd name="T26" fmla="*/ 5 w 194"/>
                <a:gd name="T27" fmla="*/ 6 h 309"/>
                <a:gd name="T28" fmla="*/ 6 w 194"/>
                <a:gd name="T29" fmla="*/ 5 h 309"/>
                <a:gd name="T30" fmla="*/ 6 w 194"/>
                <a:gd name="T31" fmla="*/ 5 h 309"/>
                <a:gd name="T32" fmla="*/ 5 w 194"/>
                <a:gd name="T33" fmla="*/ 5 h 309"/>
                <a:gd name="T34" fmla="*/ 6 w 194"/>
                <a:gd name="T35" fmla="*/ 4 h 309"/>
                <a:gd name="T36" fmla="*/ 6 w 194"/>
                <a:gd name="T37" fmla="*/ 3 h 309"/>
                <a:gd name="T38" fmla="*/ 6 w 194"/>
                <a:gd name="T39" fmla="*/ 3 h 309"/>
                <a:gd name="T40" fmla="*/ 7 w 194"/>
                <a:gd name="T41" fmla="*/ 3 h 309"/>
                <a:gd name="T42" fmla="*/ 7 w 194"/>
                <a:gd name="T43" fmla="*/ 2 h 3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4" h="309">
                  <a:moveTo>
                    <a:pt x="193" y="77"/>
                  </a:moveTo>
                  <a:lnTo>
                    <a:pt x="45" y="0"/>
                  </a:lnTo>
                  <a:lnTo>
                    <a:pt x="30" y="15"/>
                  </a:lnTo>
                  <a:lnTo>
                    <a:pt x="30" y="46"/>
                  </a:lnTo>
                  <a:lnTo>
                    <a:pt x="30" y="62"/>
                  </a:lnTo>
                  <a:lnTo>
                    <a:pt x="30" y="139"/>
                  </a:lnTo>
                  <a:lnTo>
                    <a:pt x="15" y="154"/>
                  </a:lnTo>
                  <a:lnTo>
                    <a:pt x="15" y="185"/>
                  </a:lnTo>
                  <a:lnTo>
                    <a:pt x="0" y="185"/>
                  </a:lnTo>
                  <a:lnTo>
                    <a:pt x="30" y="200"/>
                  </a:lnTo>
                  <a:lnTo>
                    <a:pt x="45" y="262"/>
                  </a:lnTo>
                  <a:lnTo>
                    <a:pt x="15" y="277"/>
                  </a:lnTo>
                  <a:lnTo>
                    <a:pt x="45" y="308"/>
                  </a:lnTo>
                  <a:lnTo>
                    <a:pt x="134" y="277"/>
                  </a:lnTo>
                  <a:lnTo>
                    <a:pt x="163" y="246"/>
                  </a:lnTo>
                  <a:lnTo>
                    <a:pt x="178" y="231"/>
                  </a:lnTo>
                  <a:lnTo>
                    <a:pt x="148" y="216"/>
                  </a:lnTo>
                  <a:lnTo>
                    <a:pt x="163" y="185"/>
                  </a:lnTo>
                  <a:lnTo>
                    <a:pt x="163" y="169"/>
                  </a:lnTo>
                  <a:lnTo>
                    <a:pt x="163" y="139"/>
                  </a:lnTo>
                  <a:lnTo>
                    <a:pt x="193" y="154"/>
                  </a:lnTo>
                  <a:lnTo>
                    <a:pt x="193" y="77"/>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01" name="Line 139"/>
            <p:cNvSpPr>
              <a:spLocks noChangeShapeType="1"/>
            </p:cNvSpPr>
            <p:nvPr/>
          </p:nvSpPr>
          <p:spPr bwMode="auto">
            <a:xfrm>
              <a:off x="1167" y="1867"/>
              <a:ext cx="0" cy="5"/>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02" name="Line 140"/>
            <p:cNvSpPr>
              <a:spLocks noChangeShapeType="1"/>
            </p:cNvSpPr>
            <p:nvPr/>
          </p:nvSpPr>
          <p:spPr bwMode="auto">
            <a:xfrm>
              <a:off x="1146" y="1482"/>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03" name="Freeform 141"/>
            <p:cNvSpPr>
              <a:spLocks/>
            </p:cNvSpPr>
            <p:nvPr/>
          </p:nvSpPr>
          <p:spPr bwMode="auto">
            <a:xfrm>
              <a:off x="1146" y="1442"/>
              <a:ext cx="58" cy="64"/>
            </a:xfrm>
            <a:custGeom>
              <a:avLst/>
              <a:gdLst>
                <a:gd name="T0" fmla="*/ 3 w 135"/>
                <a:gd name="T1" fmla="*/ 3 h 170"/>
                <a:gd name="T2" fmla="*/ 1 w 135"/>
                <a:gd name="T3" fmla="*/ 3 h 170"/>
                <a:gd name="T4" fmla="*/ 1 w 135"/>
                <a:gd name="T5" fmla="*/ 3 h 170"/>
                <a:gd name="T6" fmla="*/ 0 w 135"/>
                <a:gd name="T7" fmla="*/ 2 h 170"/>
                <a:gd name="T8" fmla="*/ 0 w 135"/>
                <a:gd name="T9" fmla="*/ 2 h 170"/>
                <a:gd name="T10" fmla="*/ 0 w 135"/>
                <a:gd name="T11" fmla="*/ 2 h 170"/>
                <a:gd name="T12" fmla="*/ 0 w 135"/>
                <a:gd name="T13" fmla="*/ 2 h 170"/>
                <a:gd name="T14" fmla="*/ 1 w 135"/>
                <a:gd name="T15" fmla="*/ 1 h 170"/>
                <a:gd name="T16" fmla="*/ 1 w 135"/>
                <a:gd name="T17" fmla="*/ 1 h 170"/>
                <a:gd name="T18" fmla="*/ 1 w 135"/>
                <a:gd name="T19" fmla="*/ 0 h 170"/>
                <a:gd name="T20" fmla="*/ 2 w 135"/>
                <a:gd name="T21" fmla="*/ 0 h 170"/>
                <a:gd name="T22" fmla="*/ 3 w 135"/>
                <a:gd name="T23" fmla="*/ 0 h 170"/>
                <a:gd name="T24" fmla="*/ 3 w 135"/>
                <a:gd name="T25" fmla="*/ 0 h 170"/>
                <a:gd name="T26" fmla="*/ 3 w 135"/>
                <a:gd name="T27" fmla="*/ 1 h 170"/>
                <a:gd name="T28" fmla="*/ 3 w 135"/>
                <a:gd name="T29" fmla="*/ 1 h 170"/>
                <a:gd name="T30" fmla="*/ 3 w 135"/>
                <a:gd name="T31" fmla="*/ 1 h 170"/>
                <a:gd name="T32" fmla="*/ 3 w 135"/>
                <a:gd name="T33" fmla="*/ 2 h 170"/>
                <a:gd name="T34" fmla="*/ 3 w 135"/>
                <a:gd name="T35" fmla="*/ 2 h 170"/>
                <a:gd name="T36" fmla="*/ 3 w 135"/>
                <a:gd name="T37" fmla="*/ 2 h 170"/>
                <a:gd name="T38" fmla="*/ 4 w 135"/>
                <a:gd name="T39" fmla="*/ 2 h 170"/>
                <a:gd name="T40" fmla="*/ 5 w 135"/>
                <a:gd name="T41" fmla="*/ 3 h 170"/>
                <a:gd name="T42" fmla="*/ 5 w 135"/>
                <a:gd name="T43" fmla="*/ 3 h 170"/>
                <a:gd name="T44" fmla="*/ 3 w 135"/>
                <a:gd name="T45" fmla="*/ 3 h 170"/>
                <a:gd name="T46" fmla="*/ 3 w 135"/>
                <a:gd name="T47" fmla="*/ 3 h 1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5" h="170">
                  <a:moveTo>
                    <a:pt x="74" y="169"/>
                  </a:moveTo>
                  <a:lnTo>
                    <a:pt x="45" y="154"/>
                  </a:lnTo>
                  <a:lnTo>
                    <a:pt x="45" y="138"/>
                  </a:lnTo>
                  <a:lnTo>
                    <a:pt x="15" y="108"/>
                  </a:lnTo>
                  <a:lnTo>
                    <a:pt x="0" y="108"/>
                  </a:lnTo>
                  <a:lnTo>
                    <a:pt x="15" y="92"/>
                  </a:lnTo>
                  <a:lnTo>
                    <a:pt x="15" y="77"/>
                  </a:lnTo>
                  <a:lnTo>
                    <a:pt x="30" y="46"/>
                  </a:lnTo>
                  <a:lnTo>
                    <a:pt x="30" y="31"/>
                  </a:lnTo>
                  <a:lnTo>
                    <a:pt x="45" y="15"/>
                  </a:lnTo>
                  <a:lnTo>
                    <a:pt x="60" y="0"/>
                  </a:lnTo>
                  <a:lnTo>
                    <a:pt x="74" y="0"/>
                  </a:lnTo>
                  <a:lnTo>
                    <a:pt x="89" y="15"/>
                  </a:lnTo>
                  <a:lnTo>
                    <a:pt x="89" y="31"/>
                  </a:lnTo>
                  <a:lnTo>
                    <a:pt x="89" y="46"/>
                  </a:lnTo>
                  <a:lnTo>
                    <a:pt x="74" y="61"/>
                  </a:lnTo>
                  <a:lnTo>
                    <a:pt x="74" y="77"/>
                  </a:lnTo>
                  <a:lnTo>
                    <a:pt x="74" y="92"/>
                  </a:lnTo>
                  <a:lnTo>
                    <a:pt x="89" y="92"/>
                  </a:lnTo>
                  <a:lnTo>
                    <a:pt x="119" y="108"/>
                  </a:lnTo>
                  <a:lnTo>
                    <a:pt x="134" y="138"/>
                  </a:lnTo>
                  <a:lnTo>
                    <a:pt x="134" y="154"/>
                  </a:lnTo>
                  <a:lnTo>
                    <a:pt x="89" y="154"/>
                  </a:lnTo>
                  <a:lnTo>
                    <a:pt x="74" y="169"/>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04" name="Freeform 142"/>
            <p:cNvSpPr>
              <a:spLocks/>
            </p:cNvSpPr>
            <p:nvPr/>
          </p:nvSpPr>
          <p:spPr bwMode="auto">
            <a:xfrm>
              <a:off x="1198" y="1471"/>
              <a:ext cx="71" cy="30"/>
            </a:xfrm>
            <a:custGeom>
              <a:avLst/>
              <a:gdLst>
                <a:gd name="T0" fmla="*/ 3 w 165"/>
                <a:gd name="T1" fmla="*/ 0 h 78"/>
                <a:gd name="T2" fmla="*/ 1 w 165"/>
                <a:gd name="T3" fmla="*/ 0 h 78"/>
                <a:gd name="T4" fmla="*/ 0 w 165"/>
                <a:gd name="T5" fmla="*/ 0 h 78"/>
                <a:gd name="T6" fmla="*/ 0 w 165"/>
                <a:gd name="T7" fmla="*/ 1 h 78"/>
                <a:gd name="T8" fmla="*/ 0 w 165"/>
                <a:gd name="T9" fmla="*/ 1 h 78"/>
                <a:gd name="T10" fmla="*/ 1 w 165"/>
                <a:gd name="T11" fmla="*/ 1 h 78"/>
                <a:gd name="T12" fmla="*/ 1 w 165"/>
                <a:gd name="T13" fmla="*/ 1 h 78"/>
                <a:gd name="T14" fmla="*/ 2 w 165"/>
                <a:gd name="T15" fmla="*/ 1 h 78"/>
                <a:gd name="T16" fmla="*/ 3 w 165"/>
                <a:gd name="T17" fmla="*/ 2 h 78"/>
                <a:gd name="T18" fmla="*/ 3 w 165"/>
                <a:gd name="T19" fmla="*/ 2 h 78"/>
                <a:gd name="T20" fmla="*/ 3 w 165"/>
                <a:gd name="T21" fmla="*/ 1 h 78"/>
                <a:gd name="T22" fmla="*/ 5 w 165"/>
                <a:gd name="T23" fmla="*/ 1 h 78"/>
                <a:gd name="T24" fmla="*/ 5 w 165"/>
                <a:gd name="T25" fmla="*/ 1 h 78"/>
                <a:gd name="T26" fmla="*/ 6 w 165"/>
                <a:gd name="T27" fmla="*/ 1 h 78"/>
                <a:gd name="T28" fmla="*/ 5 w 165"/>
                <a:gd name="T29" fmla="*/ 1 h 78"/>
                <a:gd name="T30" fmla="*/ 3 w 165"/>
                <a:gd name="T31" fmla="*/ 1 h 78"/>
                <a:gd name="T32" fmla="*/ 3 w 165"/>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5" h="78">
                  <a:moveTo>
                    <a:pt x="75" y="15"/>
                  </a:moveTo>
                  <a:lnTo>
                    <a:pt x="30" y="0"/>
                  </a:lnTo>
                  <a:lnTo>
                    <a:pt x="0" y="15"/>
                  </a:lnTo>
                  <a:lnTo>
                    <a:pt x="0" y="31"/>
                  </a:lnTo>
                  <a:lnTo>
                    <a:pt x="15" y="62"/>
                  </a:lnTo>
                  <a:lnTo>
                    <a:pt x="30" y="62"/>
                  </a:lnTo>
                  <a:lnTo>
                    <a:pt x="45" y="46"/>
                  </a:lnTo>
                  <a:lnTo>
                    <a:pt x="60" y="62"/>
                  </a:lnTo>
                  <a:lnTo>
                    <a:pt x="75" y="77"/>
                  </a:lnTo>
                  <a:lnTo>
                    <a:pt x="104" y="77"/>
                  </a:lnTo>
                  <a:lnTo>
                    <a:pt x="104" y="62"/>
                  </a:lnTo>
                  <a:lnTo>
                    <a:pt x="134" y="62"/>
                  </a:lnTo>
                  <a:lnTo>
                    <a:pt x="149" y="62"/>
                  </a:lnTo>
                  <a:lnTo>
                    <a:pt x="164" y="62"/>
                  </a:lnTo>
                  <a:lnTo>
                    <a:pt x="134" y="31"/>
                  </a:lnTo>
                  <a:lnTo>
                    <a:pt x="104" y="31"/>
                  </a:lnTo>
                  <a:lnTo>
                    <a:pt x="75"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05" name="Freeform 143"/>
            <p:cNvSpPr>
              <a:spLocks/>
            </p:cNvSpPr>
            <p:nvPr/>
          </p:nvSpPr>
          <p:spPr bwMode="auto">
            <a:xfrm>
              <a:off x="1179" y="1442"/>
              <a:ext cx="32" cy="42"/>
            </a:xfrm>
            <a:custGeom>
              <a:avLst/>
              <a:gdLst>
                <a:gd name="T0" fmla="*/ 0 w 75"/>
                <a:gd name="T1" fmla="*/ 0 h 109"/>
                <a:gd name="T2" fmla="*/ 0 w 75"/>
                <a:gd name="T3" fmla="*/ 1 h 109"/>
                <a:gd name="T4" fmla="*/ 0 w 75"/>
                <a:gd name="T5" fmla="*/ 1 h 109"/>
                <a:gd name="T6" fmla="*/ 0 w 75"/>
                <a:gd name="T7" fmla="*/ 1 h 109"/>
                <a:gd name="T8" fmla="*/ 0 w 75"/>
                <a:gd name="T9" fmla="*/ 1 h 109"/>
                <a:gd name="T10" fmla="*/ 0 w 75"/>
                <a:gd name="T11" fmla="*/ 2 h 109"/>
                <a:gd name="T12" fmla="*/ 0 w 75"/>
                <a:gd name="T13" fmla="*/ 2 h 109"/>
                <a:gd name="T14" fmla="*/ 0 w 75"/>
                <a:gd name="T15" fmla="*/ 2 h 109"/>
                <a:gd name="T16" fmla="*/ 1 w 75"/>
                <a:gd name="T17" fmla="*/ 2 h 109"/>
                <a:gd name="T18" fmla="*/ 1 w 75"/>
                <a:gd name="T19" fmla="*/ 2 h 109"/>
                <a:gd name="T20" fmla="*/ 3 w 75"/>
                <a:gd name="T21" fmla="*/ 2 h 109"/>
                <a:gd name="T22" fmla="*/ 2 w 75"/>
                <a:gd name="T23" fmla="*/ 1 h 109"/>
                <a:gd name="T24" fmla="*/ 3 w 75"/>
                <a:gd name="T25" fmla="*/ 0 h 109"/>
                <a:gd name="T26" fmla="*/ 1 w 75"/>
                <a:gd name="T27" fmla="*/ 0 h 109"/>
                <a:gd name="T28" fmla="*/ 0 w 75"/>
                <a:gd name="T29" fmla="*/ 0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 h="109">
                  <a:moveTo>
                    <a:pt x="15" y="15"/>
                  </a:moveTo>
                  <a:lnTo>
                    <a:pt x="15" y="31"/>
                  </a:lnTo>
                  <a:lnTo>
                    <a:pt x="15" y="46"/>
                  </a:lnTo>
                  <a:lnTo>
                    <a:pt x="15" y="62"/>
                  </a:lnTo>
                  <a:lnTo>
                    <a:pt x="0" y="62"/>
                  </a:lnTo>
                  <a:lnTo>
                    <a:pt x="0" y="77"/>
                  </a:lnTo>
                  <a:lnTo>
                    <a:pt x="0" y="93"/>
                  </a:lnTo>
                  <a:lnTo>
                    <a:pt x="15" y="93"/>
                  </a:lnTo>
                  <a:lnTo>
                    <a:pt x="30" y="108"/>
                  </a:lnTo>
                  <a:lnTo>
                    <a:pt x="44" y="108"/>
                  </a:lnTo>
                  <a:lnTo>
                    <a:pt x="74" y="77"/>
                  </a:lnTo>
                  <a:lnTo>
                    <a:pt x="59" y="31"/>
                  </a:lnTo>
                  <a:lnTo>
                    <a:pt x="74" y="15"/>
                  </a:lnTo>
                  <a:lnTo>
                    <a:pt x="44" y="0"/>
                  </a:lnTo>
                  <a:lnTo>
                    <a:pt x="15"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06" name="Freeform 144"/>
            <p:cNvSpPr>
              <a:spLocks/>
            </p:cNvSpPr>
            <p:nvPr/>
          </p:nvSpPr>
          <p:spPr bwMode="auto">
            <a:xfrm>
              <a:off x="1160" y="1506"/>
              <a:ext cx="83" cy="76"/>
            </a:xfrm>
            <a:custGeom>
              <a:avLst/>
              <a:gdLst>
                <a:gd name="T0" fmla="*/ 0 w 196"/>
                <a:gd name="T1" fmla="*/ 2 h 201"/>
                <a:gd name="T2" fmla="*/ 1 w 196"/>
                <a:gd name="T3" fmla="*/ 1 h 201"/>
                <a:gd name="T4" fmla="*/ 1 w 196"/>
                <a:gd name="T5" fmla="*/ 2 h 201"/>
                <a:gd name="T6" fmla="*/ 2 w 196"/>
                <a:gd name="T7" fmla="*/ 2 h 201"/>
                <a:gd name="T8" fmla="*/ 3 w 196"/>
                <a:gd name="T9" fmla="*/ 3 h 201"/>
                <a:gd name="T10" fmla="*/ 4 w 196"/>
                <a:gd name="T11" fmla="*/ 3 h 201"/>
                <a:gd name="T12" fmla="*/ 5 w 196"/>
                <a:gd name="T13" fmla="*/ 3 h 201"/>
                <a:gd name="T14" fmla="*/ 5 w 196"/>
                <a:gd name="T15" fmla="*/ 4 h 201"/>
                <a:gd name="T16" fmla="*/ 5 w 196"/>
                <a:gd name="T17" fmla="*/ 4 h 201"/>
                <a:gd name="T18" fmla="*/ 6 w 196"/>
                <a:gd name="T19" fmla="*/ 4 h 201"/>
                <a:gd name="T20" fmla="*/ 6 w 196"/>
                <a:gd name="T21" fmla="*/ 3 h 201"/>
                <a:gd name="T22" fmla="*/ 6 w 196"/>
                <a:gd name="T23" fmla="*/ 3 h 201"/>
                <a:gd name="T24" fmla="*/ 6 w 196"/>
                <a:gd name="T25" fmla="*/ 3 h 201"/>
                <a:gd name="T26" fmla="*/ 6 w 196"/>
                <a:gd name="T27" fmla="*/ 3 h 201"/>
                <a:gd name="T28" fmla="*/ 5 w 196"/>
                <a:gd name="T29" fmla="*/ 3 h 201"/>
                <a:gd name="T30" fmla="*/ 4 w 196"/>
                <a:gd name="T31" fmla="*/ 2 h 201"/>
                <a:gd name="T32" fmla="*/ 3 w 196"/>
                <a:gd name="T33" fmla="*/ 2 h 201"/>
                <a:gd name="T34" fmla="*/ 3 w 196"/>
                <a:gd name="T35" fmla="*/ 2 h 201"/>
                <a:gd name="T36" fmla="*/ 3 w 196"/>
                <a:gd name="T37" fmla="*/ 1 h 201"/>
                <a:gd name="T38" fmla="*/ 3 w 196"/>
                <a:gd name="T39" fmla="*/ 1 h 201"/>
                <a:gd name="T40" fmla="*/ 3 w 196"/>
                <a:gd name="T41" fmla="*/ 1 h 201"/>
                <a:gd name="T42" fmla="*/ 3 w 196"/>
                <a:gd name="T43" fmla="*/ 0 h 201"/>
                <a:gd name="T44" fmla="*/ 3 w 196"/>
                <a:gd name="T45" fmla="*/ 0 h 201"/>
                <a:gd name="T46" fmla="*/ 1 w 196"/>
                <a:gd name="T47" fmla="*/ 0 h 201"/>
                <a:gd name="T48" fmla="*/ 1 w 196"/>
                <a:gd name="T49" fmla="*/ 1 h 201"/>
                <a:gd name="T50" fmla="*/ 0 w 196"/>
                <a:gd name="T51" fmla="*/ 1 h 201"/>
                <a:gd name="T52" fmla="*/ 0 w 196"/>
                <a:gd name="T53" fmla="*/ 1 h 201"/>
                <a:gd name="T54" fmla="*/ 0 w 196"/>
                <a:gd name="T55" fmla="*/ 1 h 201"/>
                <a:gd name="T56" fmla="*/ 0 w 196"/>
                <a:gd name="T57" fmla="*/ 2 h 20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96" h="201">
                  <a:moveTo>
                    <a:pt x="15" y="77"/>
                  </a:moveTo>
                  <a:lnTo>
                    <a:pt x="30" y="62"/>
                  </a:lnTo>
                  <a:lnTo>
                    <a:pt x="45" y="77"/>
                  </a:lnTo>
                  <a:lnTo>
                    <a:pt x="60" y="92"/>
                  </a:lnTo>
                  <a:lnTo>
                    <a:pt x="105" y="138"/>
                  </a:lnTo>
                  <a:lnTo>
                    <a:pt x="120" y="138"/>
                  </a:lnTo>
                  <a:lnTo>
                    <a:pt x="150" y="154"/>
                  </a:lnTo>
                  <a:lnTo>
                    <a:pt x="150" y="185"/>
                  </a:lnTo>
                  <a:lnTo>
                    <a:pt x="150" y="200"/>
                  </a:lnTo>
                  <a:lnTo>
                    <a:pt x="165" y="200"/>
                  </a:lnTo>
                  <a:lnTo>
                    <a:pt x="180" y="169"/>
                  </a:lnTo>
                  <a:lnTo>
                    <a:pt x="165" y="169"/>
                  </a:lnTo>
                  <a:lnTo>
                    <a:pt x="180" y="154"/>
                  </a:lnTo>
                  <a:lnTo>
                    <a:pt x="195" y="154"/>
                  </a:lnTo>
                  <a:lnTo>
                    <a:pt x="150" y="123"/>
                  </a:lnTo>
                  <a:lnTo>
                    <a:pt x="120" y="108"/>
                  </a:lnTo>
                  <a:lnTo>
                    <a:pt x="105" y="77"/>
                  </a:lnTo>
                  <a:lnTo>
                    <a:pt x="90" y="77"/>
                  </a:lnTo>
                  <a:lnTo>
                    <a:pt x="90" y="46"/>
                  </a:lnTo>
                  <a:lnTo>
                    <a:pt x="105" y="46"/>
                  </a:lnTo>
                  <a:lnTo>
                    <a:pt x="105" y="31"/>
                  </a:lnTo>
                  <a:lnTo>
                    <a:pt x="105" y="15"/>
                  </a:lnTo>
                  <a:lnTo>
                    <a:pt x="90" y="0"/>
                  </a:lnTo>
                  <a:lnTo>
                    <a:pt x="45" y="15"/>
                  </a:lnTo>
                  <a:lnTo>
                    <a:pt x="30" y="31"/>
                  </a:lnTo>
                  <a:lnTo>
                    <a:pt x="15" y="31"/>
                  </a:lnTo>
                  <a:lnTo>
                    <a:pt x="0" y="31"/>
                  </a:lnTo>
                  <a:lnTo>
                    <a:pt x="0" y="46"/>
                  </a:lnTo>
                  <a:lnTo>
                    <a:pt x="15" y="77"/>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07" name="Freeform 145"/>
            <p:cNvSpPr>
              <a:spLocks/>
            </p:cNvSpPr>
            <p:nvPr/>
          </p:nvSpPr>
          <p:spPr bwMode="auto">
            <a:xfrm>
              <a:off x="1204" y="1582"/>
              <a:ext cx="21" cy="12"/>
            </a:xfrm>
            <a:custGeom>
              <a:avLst/>
              <a:gdLst>
                <a:gd name="T0" fmla="*/ 2 w 46"/>
                <a:gd name="T1" fmla="*/ 0 h 31"/>
                <a:gd name="T2" fmla="*/ 1 w 46"/>
                <a:gd name="T3" fmla="*/ 0 h 31"/>
                <a:gd name="T4" fmla="*/ 0 w 46"/>
                <a:gd name="T5" fmla="*/ 0 h 31"/>
                <a:gd name="T6" fmla="*/ 0 w 46"/>
                <a:gd name="T7" fmla="*/ 0 h 31"/>
                <a:gd name="T8" fmla="*/ 1 w 46"/>
                <a:gd name="T9" fmla="*/ 1 h 31"/>
                <a:gd name="T10" fmla="*/ 2 w 46"/>
                <a:gd name="T11" fmla="*/ 0 h 31"/>
                <a:gd name="T12" fmla="*/ 1 w 46"/>
                <a:gd name="T13" fmla="*/ 0 h 31"/>
                <a:gd name="T14" fmla="*/ 2 w 46"/>
                <a:gd name="T15" fmla="*/ 0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31">
                  <a:moveTo>
                    <a:pt x="45" y="0"/>
                  </a:moveTo>
                  <a:lnTo>
                    <a:pt x="30" y="0"/>
                  </a:lnTo>
                  <a:lnTo>
                    <a:pt x="0" y="0"/>
                  </a:lnTo>
                  <a:lnTo>
                    <a:pt x="0" y="15"/>
                  </a:lnTo>
                  <a:lnTo>
                    <a:pt x="30" y="30"/>
                  </a:lnTo>
                  <a:lnTo>
                    <a:pt x="45" y="15"/>
                  </a:lnTo>
                  <a:lnTo>
                    <a:pt x="30" y="15"/>
                  </a:lnTo>
                  <a:lnTo>
                    <a:pt x="4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08" name="Freeform 146"/>
            <p:cNvSpPr>
              <a:spLocks/>
            </p:cNvSpPr>
            <p:nvPr/>
          </p:nvSpPr>
          <p:spPr bwMode="auto">
            <a:xfrm>
              <a:off x="1173" y="1558"/>
              <a:ext cx="7" cy="18"/>
            </a:xfrm>
            <a:custGeom>
              <a:avLst/>
              <a:gdLst>
                <a:gd name="T0" fmla="*/ 0 w 17"/>
                <a:gd name="T1" fmla="*/ 0 h 47"/>
                <a:gd name="T2" fmla="*/ 0 w 17"/>
                <a:gd name="T3" fmla="*/ 1 h 47"/>
                <a:gd name="T4" fmla="*/ 0 w 17"/>
                <a:gd name="T5" fmla="*/ 1 h 47"/>
                <a:gd name="T6" fmla="*/ 0 w 17"/>
                <a:gd name="T7" fmla="*/ 1 h 47"/>
                <a:gd name="T8" fmla="*/ 0 w 17"/>
                <a:gd name="T9" fmla="*/ 0 h 47"/>
                <a:gd name="T10" fmla="*/ 0 w 17"/>
                <a:gd name="T11" fmla="*/ 0 h 47"/>
                <a:gd name="T12" fmla="*/ 0 w 17"/>
                <a:gd name="T13" fmla="*/ 0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47">
                  <a:moveTo>
                    <a:pt x="0" y="15"/>
                  </a:moveTo>
                  <a:lnTo>
                    <a:pt x="0" y="31"/>
                  </a:lnTo>
                  <a:lnTo>
                    <a:pt x="0" y="46"/>
                  </a:lnTo>
                  <a:lnTo>
                    <a:pt x="16" y="31"/>
                  </a:lnTo>
                  <a:lnTo>
                    <a:pt x="16" y="15"/>
                  </a:lnTo>
                  <a:lnTo>
                    <a:pt x="0" y="0"/>
                  </a:lnTo>
                  <a:lnTo>
                    <a:pt x="0"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09" name="Freeform 147"/>
            <p:cNvSpPr>
              <a:spLocks/>
            </p:cNvSpPr>
            <p:nvPr/>
          </p:nvSpPr>
          <p:spPr bwMode="auto">
            <a:xfrm>
              <a:off x="1153" y="1500"/>
              <a:ext cx="26" cy="18"/>
            </a:xfrm>
            <a:custGeom>
              <a:avLst/>
              <a:gdLst>
                <a:gd name="T0" fmla="*/ 2 w 60"/>
                <a:gd name="T1" fmla="*/ 0 h 47"/>
                <a:gd name="T2" fmla="*/ 1 w 60"/>
                <a:gd name="T3" fmla="*/ 0 h 47"/>
                <a:gd name="T4" fmla="*/ 0 w 60"/>
                <a:gd name="T5" fmla="*/ 1 h 47"/>
                <a:gd name="T6" fmla="*/ 0 w 60"/>
                <a:gd name="T7" fmla="*/ 1 h 47"/>
                <a:gd name="T8" fmla="*/ 0 w 60"/>
                <a:gd name="T9" fmla="*/ 1 h 47"/>
                <a:gd name="T10" fmla="*/ 1 w 60"/>
                <a:gd name="T11" fmla="*/ 1 h 47"/>
                <a:gd name="T12" fmla="*/ 1 w 60"/>
                <a:gd name="T13" fmla="*/ 1 h 47"/>
                <a:gd name="T14" fmla="*/ 2 w 60"/>
                <a:gd name="T15" fmla="*/ 1 h 47"/>
                <a:gd name="T16" fmla="*/ 2 w 60"/>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47">
                  <a:moveTo>
                    <a:pt x="59" y="15"/>
                  </a:moveTo>
                  <a:lnTo>
                    <a:pt x="30" y="0"/>
                  </a:lnTo>
                  <a:lnTo>
                    <a:pt x="0" y="31"/>
                  </a:lnTo>
                  <a:lnTo>
                    <a:pt x="0" y="46"/>
                  </a:lnTo>
                  <a:lnTo>
                    <a:pt x="15" y="46"/>
                  </a:lnTo>
                  <a:lnTo>
                    <a:pt x="30" y="46"/>
                  </a:lnTo>
                  <a:lnTo>
                    <a:pt x="44" y="46"/>
                  </a:lnTo>
                  <a:lnTo>
                    <a:pt x="59" y="31"/>
                  </a:lnTo>
                  <a:lnTo>
                    <a:pt x="59"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10" name="Freeform 148"/>
            <p:cNvSpPr>
              <a:spLocks/>
            </p:cNvSpPr>
            <p:nvPr/>
          </p:nvSpPr>
          <p:spPr bwMode="auto">
            <a:xfrm>
              <a:off x="1179" y="1488"/>
              <a:ext cx="51" cy="25"/>
            </a:xfrm>
            <a:custGeom>
              <a:avLst/>
              <a:gdLst>
                <a:gd name="T0" fmla="*/ 2 w 120"/>
                <a:gd name="T1" fmla="*/ 0 h 63"/>
                <a:gd name="T2" fmla="*/ 2 w 120"/>
                <a:gd name="T3" fmla="*/ 1 h 63"/>
                <a:gd name="T4" fmla="*/ 0 w 120"/>
                <a:gd name="T5" fmla="*/ 1 h 63"/>
                <a:gd name="T6" fmla="*/ 0 w 120"/>
                <a:gd name="T7" fmla="*/ 1 h 63"/>
                <a:gd name="T8" fmla="*/ 0 w 120"/>
                <a:gd name="T9" fmla="*/ 2 h 63"/>
                <a:gd name="T10" fmla="*/ 1 w 120"/>
                <a:gd name="T11" fmla="*/ 1 h 63"/>
                <a:gd name="T12" fmla="*/ 2 w 120"/>
                <a:gd name="T13" fmla="*/ 2 h 63"/>
                <a:gd name="T14" fmla="*/ 3 w 120"/>
                <a:gd name="T15" fmla="*/ 2 h 63"/>
                <a:gd name="T16" fmla="*/ 4 w 120"/>
                <a:gd name="T17" fmla="*/ 1 h 63"/>
                <a:gd name="T18" fmla="*/ 3 w 120"/>
                <a:gd name="T19" fmla="*/ 0 h 63"/>
                <a:gd name="T20" fmla="*/ 3 w 120"/>
                <a:gd name="T21" fmla="*/ 0 h 63"/>
                <a:gd name="T22" fmla="*/ 3 w 120"/>
                <a:gd name="T23" fmla="*/ 0 h 63"/>
                <a:gd name="T24" fmla="*/ 2 w 120"/>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0" h="63">
                  <a:moveTo>
                    <a:pt x="60" y="16"/>
                  </a:moveTo>
                  <a:lnTo>
                    <a:pt x="60" y="31"/>
                  </a:lnTo>
                  <a:lnTo>
                    <a:pt x="15" y="31"/>
                  </a:lnTo>
                  <a:lnTo>
                    <a:pt x="0" y="47"/>
                  </a:lnTo>
                  <a:lnTo>
                    <a:pt x="0" y="62"/>
                  </a:lnTo>
                  <a:lnTo>
                    <a:pt x="45" y="47"/>
                  </a:lnTo>
                  <a:lnTo>
                    <a:pt x="60" y="62"/>
                  </a:lnTo>
                  <a:lnTo>
                    <a:pt x="104" y="62"/>
                  </a:lnTo>
                  <a:lnTo>
                    <a:pt x="119" y="31"/>
                  </a:lnTo>
                  <a:lnTo>
                    <a:pt x="104" y="16"/>
                  </a:lnTo>
                  <a:lnTo>
                    <a:pt x="89" y="0"/>
                  </a:lnTo>
                  <a:lnTo>
                    <a:pt x="74" y="16"/>
                  </a:lnTo>
                  <a:lnTo>
                    <a:pt x="60"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11" name="Freeform 149"/>
            <p:cNvSpPr>
              <a:spLocks/>
            </p:cNvSpPr>
            <p:nvPr/>
          </p:nvSpPr>
          <p:spPr bwMode="auto">
            <a:xfrm>
              <a:off x="1224" y="1494"/>
              <a:ext cx="45" cy="24"/>
            </a:xfrm>
            <a:custGeom>
              <a:avLst/>
              <a:gdLst>
                <a:gd name="T0" fmla="*/ 3 w 105"/>
                <a:gd name="T1" fmla="*/ 0 h 62"/>
                <a:gd name="T2" fmla="*/ 3 w 105"/>
                <a:gd name="T3" fmla="*/ 0 h 62"/>
                <a:gd name="T4" fmla="*/ 1 w 105"/>
                <a:gd name="T5" fmla="*/ 0 h 62"/>
                <a:gd name="T6" fmla="*/ 1 w 105"/>
                <a:gd name="T7" fmla="*/ 0 h 62"/>
                <a:gd name="T8" fmla="*/ 0 w 105"/>
                <a:gd name="T9" fmla="*/ 0 h 62"/>
                <a:gd name="T10" fmla="*/ 0 w 105"/>
                <a:gd name="T11" fmla="*/ 1 h 62"/>
                <a:gd name="T12" fmla="*/ 1 w 105"/>
                <a:gd name="T13" fmla="*/ 1 h 62"/>
                <a:gd name="T14" fmla="*/ 1 w 105"/>
                <a:gd name="T15" fmla="*/ 1 h 62"/>
                <a:gd name="T16" fmla="*/ 3 w 105"/>
                <a:gd name="T17" fmla="*/ 1 h 62"/>
                <a:gd name="T18" fmla="*/ 3 w 105"/>
                <a:gd name="T19" fmla="*/ 1 h 62"/>
                <a:gd name="T20" fmla="*/ 3 w 105"/>
                <a:gd name="T21" fmla="*/ 0 h 62"/>
                <a:gd name="T22" fmla="*/ 3 w 105"/>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62">
                  <a:moveTo>
                    <a:pt x="89" y="0"/>
                  </a:moveTo>
                  <a:lnTo>
                    <a:pt x="74" y="0"/>
                  </a:lnTo>
                  <a:lnTo>
                    <a:pt x="45" y="0"/>
                  </a:lnTo>
                  <a:lnTo>
                    <a:pt x="45" y="15"/>
                  </a:lnTo>
                  <a:lnTo>
                    <a:pt x="15" y="15"/>
                  </a:lnTo>
                  <a:lnTo>
                    <a:pt x="0" y="46"/>
                  </a:lnTo>
                  <a:lnTo>
                    <a:pt x="30" y="61"/>
                  </a:lnTo>
                  <a:lnTo>
                    <a:pt x="45" y="46"/>
                  </a:lnTo>
                  <a:lnTo>
                    <a:pt x="74" y="61"/>
                  </a:lnTo>
                  <a:lnTo>
                    <a:pt x="89" y="31"/>
                  </a:lnTo>
                  <a:lnTo>
                    <a:pt x="104" y="15"/>
                  </a:lnTo>
                  <a:lnTo>
                    <a:pt x="89"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12" name="Freeform 150"/>
            <p:cNvSpPr>
              <a:spLocks/>
            </p:cNvSpPr>
            <p:nvPr/>
          </p:nvSpPr>
          <p:spPr bwMode="auto">
            <a:xfrm>
              <a:off x="1248" y="1547"/>
              <a:ext cx="15" cy="23"/>
            </a:xfrm>
            <a:custGeom>
              <a:avLst/>
              <a:gdLst>
                <a:gd name="T0" fmla="*/ 0 w 30"/>
                <a:gd name="T1" fmla="*/ 0 h 62"/>
                <a:gd name="T2" fmla="*/ 0 w 30"/>
                <a:gd name="T3" fmla="*/ 1 h 62"/>
                <a:gd name="T4" fmla="*/ 2 w 30"/>
                <a:gd name="T5" fmla="*/ 1 h 62"/>
                <a:gd name="T6" fmla="*/ 2 w 30"/>
                <a:gd name="T7" fmla="*/ 1 h 62"/>
                <a:gd name="T8" fmla="*/ 1 w 30"/>
                <a:gd name="T9" fmla="*/ 0 h 62"/>
                <a:gd name="T10" fmla="*/ 0 w 30"/>
                <a:gd name="T11" fmla="*/ 0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62">
                  <a:moveTo>
                    <a:pt x="0" y="15"/>
                  </a:moveTo>
                  <a:lnTo>
                    <a:pt x="0" y="46"/>
                  </a:lnTo>
                  <a:lnTo>
                    <a:pt x="29" y="61"/>
                  </a:lnTo>
                  <a:lnTo>
                    <a:pt x="29" y="46"/>
                  </a:lnTo>
                  <a:lnTo>
                    <a:pt x="15" y="0"/>
                  </a:lnTo>
                  <a:lnTo>
                    <a:pt x="0"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13" name="Oval 151"/>
            <p:cNvSpPr>
              <a:spLocks noChangeArrowheads="1"/>
            </p:cNvSpPr>
            <p:nvPr/>
          </p:nvSpPr>
          <p:spPr bwMode="auto">
            <a:xfrm>
              <a:off x="1198" y="1594"/>
              <a:ext cx="6" cy="5"/>
            </a:xfrm>
            <a:prstGeom prst="ellipse">
              <a:avLst/>
            </a:prstGeom>
            <a:solidFill>
              <a:srgbClr val="C0C0C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7814" name="Freeform 152"/>
            <p:cNvSpPr>
              <a:spLocks/>
            </p:cNvSpPr>
            <p:nvPr/>
          </p:nvSpPr>
          <p:spPr bwMode="auto">
            <a:xfrm>
              <a:off x="1167" y="1593"/>
              <a:ext cx="31" cy="53"/>
            </a:xfrm>
            <a:custGeom>
              <a:avLst/>
              <a:gdLst>
                <a:gd name="T0" fmla="*/ 0 w 75"/>
                <a:gd name="T1" fmla="*/ 0 h 140"/>
                <a:gd name="T2" fmla="*/ 0 w 75"/>
                <a:gd name="T3" fmla="*/ 1 h 140"/>
                <a:gd name="T4" fmla="*/ 0 w 75"/>
                <a:gd name="T5" fmla="*/ 1 h 140"/>
                <a:gd name="T6" fmla="*/ 0 w 75"/>
                <a:gd name="T7" fmla="*/ 2 h 140"/>
                <a:gd name="T8" fmla="*/ 1 w 75"/>
                <a:gd name="T9" fmla="*/ 2 h 140"/>
                <a:gd name="T10" fmla="*/ 1 w 75"/>
                <a:gd name="T11" fmla="*/ 3 h 140"/>
                <a:gd name="T12" fmla="*/ 1 w 75"/>
                <a:gd name="T13" fmla="*/ 3 h 140"/>
                <a:gd name="T14" fmla="*/ 1 w 75"/>
                <a:gd name="T15" fmla="*/ 2 h 140"/>
                <a:gd name="T16" fmla="*/ 2 w 75"/>
                <a:gd name="T17" fmla="*/ 2 h 140"/>
                <a:gd name="T18" fmla="*/ 2 w 75"/>
                <a:gd name="T19" fmla="*/ 2 h 140"/>
                <a:gd name="T20" fmla="*/ 1 w 75"/>
                <a:gd name="T21" fmla="*/ 2 h 140"/>
                <a:gd name="T22" fmla="*/ 2 w 75"/>
                <a:gd name="T23" fmla="*/ 0 h 140"/>
                <a:gd name="T24" fmla="*/ 1 w 75"/>
                <a:gd name="T25" fmla="*/ 0 h 140"/>
                <a:gd name="T26" fmla="*/ 0 w 75"/>
                <a:gd name="T27" fmla="*/ 0 h 1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5" h="140">
                  <a:moveTo>
                    <a:pt x="15" y="15"/>
                  </a:moveTo>
                  <a:lnTo>
                    <a:pt x="15" y="46"/>
                  </a:lnTo>
                  <a:lnTo>
                    <a:pt x="0" y="62"/>
                  </a:lnTo>
                  <a:lnTo>
                    <a:pt x="0" y="93"/>
                  </a:lnTo>
                  <a:lnTo>
                    <a:pt x="30" y="108"/>
                  </a:lnTo>
                  <a:lnTo>
                    <a:pt x="30" y="139"/>
                  </a:lnTo>
                  <a:lnTo>
                    <a:pt x="44" y="139"/>
                  </a:lnTo>
                  <a:lnTo>
                    <a:pt x="44" y="108"/>
                  </a:lnTo>
                  <a:lnTo>
                    <a:pt x="59" y="108"/>
                  </a:lnTo>
                  <a:lnTo>
                    <a:pt x="74" y="93"/>
                  </a:lnTo>
                  <a:lnTo>
                    <a:pt x="44" y="77"/>
                  </a:lnTo>
                  <a:lnTo>
                    <a:pt x="59" y="15"/>
                  </a:lnTo>
                  <a:lnTo>
                    <a:pt x="44" y="0"/>
                  </a:lnTo>
                  <a:lnTo>
                    <a:pt x="15" y="15"/>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15" name="Freeform 153"/>
            <p:cNvSpPr>
              <a:spLocks/>
            </p:cNvSpPr>
            <p:nvPr/>
          </p:nvSpPr>
          <p:spPr bwMode="auto">
            <a:xfrm>
              <a:off x="1179" y="1628"/>
              <a:ext cx="116" cy="105"/>
            </a:xfrm>
            <a:custGeom>
              <a:avLst/>
              <a:gdLst>
                <a:gd name="T0" fmla="*/ 1 w 270"/>
                <a:gd name="T1" fmla="*/ 0 h 278"/>
                <a:gd name="T2" fmla="*/ 1 w 270"/>
                <a:gd name="T3" fmla="*/ 0 h 278"/>
                <a:gd name="T4" fmla="*/ 0 w 270"/>
                <a:gd name="T5" fmla="*/ 0 h 278"/>
                <a:gd name="T6" fmla="*/ 0 w 270"/>
                <a:gd name="T7" fmla="*/ 1 h 278"/>
                <a:gd name="T8" fmla="*/ 0 w 270"/>
                <a:gd name="T9" fmla="*/ 1 h 278"/>
                <a:gd name="T10" fmla="*/ 0 w 270"/>
                <a:gd name="T11" fmla="*/ 2 h 278"/>
                <a:gd name="T12" fmla="*/ 0 w 270"/>
                <a:gd name="T13" fmla="*/ 2 h 278"/>
                <a:gd name="T14" fmla="*/ 0 w 270"/>
                <a:gd name="T15" fmla="*/ 3 h 278"/>
                <a:gd name="T16" fmla="*/ 0 w 270"/>
                <a:gd name="T17" fmla="*/ 3 h 278"/>
                <a:gd name="T18" fmla="*/ 2 w 270"/>
                <a:gd name="T19" fmla="*/ 4 h 278"/>
                <a:gd name="T20" fmla="*/ 3 w 270"/>
                <a:gd name="T21" fmla="*/ 5 h 278"/>
                <a:gd name="T22" fmla="*/ 3 w 270"/>
                <a:gd name="T23" fmla="*/ 4 h 278"/>
                <a:gd name="T24" fmla="*/ 9 w 270"/>
                <a:gd name="T25" fmla="*/ 6 h 278"/>
                <a:gd name="T26" fmla="*/ 9 w 270"/>
                <a:gd name="T27" fmla="*/ 5 h 278"/>
                <a:gd name="T28" fmla="*/ 9 w 270"/>
                <a:gd name="T29" fmla="*/ 5 h 278"/>
                <a:gd name="T30" fmla="*/ 9 w 270"/>
                <a:gd name="T31" fmla="*/ 5 h 278"/>
                <a:gd name="T32" fmla="*/ 9 w 270"/>
                <a:gd name="T33" fmla="*/ 2 h 278"/>
                <a:gd name="T34" fmla="*/ 9 w 270"/>
                <a:gd name="T35" fmla="*/ 1 h 278"/>
                <a:gd name="T36" fmla="*/ 9 w 270"/>
                <a:gd name="T37" fmla="*/ 1 h 278"/>
                <a:gd name="T38" fmla="*/ 7 w 270"/>
                <a:gd name="T39" fmla="*/ 0 h 278"/>
                <a:gd name="T40" fmla="*/ 6 w 270"/>
                <a:gd name="T41" fmla="*/ 0 h 278"/>
                <a:gd name="T42" fmla="*/ 6 w 270"/>
                <a:gd name="T43" fmla="*/ 1 h 278"/>
                <a:gd name="T44" fmla="*/ 6 w 270"/>
                <a:gd name="T45" fmla="*/ 1 h 278"/>
                <a:gd name="T46" fmla="*/ 3 w 270"/>
                <a:gd name="T47" fmla="*/ 1 h 278"/>
                <a:gd name="T48" fmla="*/ 1 w 270"/>
                <a:gd name="T49" fmla="*/ 0 h 2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0" h="278">
                  <a:moveTo>
                    <a:pt x="45" y="0"/>
                  </a:moveTo>
                  <a:lnTo>
                    <a:pt x="30" y="15"/>
                  </a:lnTo>
                  <a:lnTo>
                    <a:pt x="15" y="15"/>
                  </a:lnTo>
                  <a:lnTo>
                    <a:pt x="15" y="46"/>
                  </a:lnTo>
                  <a:lnTo>
                    <a:pt x="0" y="46"/>
                  </a:lnTo>
                  <a:lnTo>
                    <a:pt x="0" y="92"/>
                  </a:lnTo>
                  <a:lnTo>
                    <a:pt x="0" y="108"/>
                  </a:lnTo>
                  <a:lnTo>
                    <a:pt x="0" y="139"/>
                  </a:lnTo>
                  <a:lnTo>
                    <a:pt x="15" y="169"/>
                  </a:lnTo>
                  <a:lnTo>
                    <a:pt x="60" y="200"/>
                  </a:lnTo>
                  <a:lnTo>
                    <a:pt x="90" y="215"/>
                  </a:lnTo>
                  <a:lnTo>
                    <a:pt x="105" y="200"/>
                  </a:lnTo>
                  <a:lnTo>
                    <a:pt x="254" y="277"/>
                  </a:lnTo>
                  <a:lnTo>
                    <a:pt x="254" y="262"/>
                  </a:lnTo>
                  <a:lnTo>
                    <a:pt x="269" y="262"/>
                  </a:lnTo>
                  <a:lnTo>
                    <a:pt x="269" y="231"/>
                  </a:lnTo>
                  <a:lnTo>
                    <a:pt x="269" y="92"/>
                  </a:lnTo>
                  <a:lnTo>
                    <a:pt x="254" y="62"/>
                  </a:lnTo>
                  <a:lnTo>
                    <a:pt x="269" y="31"/>
                  </a:lnTo>
                  <a:lnTo>
                    <a:pt x="209" y="0"/>
                  </a:lnTo>
                  <a:lnTo>
                    <a:pt x="179" y="15"/>
                  </a:lnTo>
                  <a:lnTo>
                    <a:pt x="194" y="46"/>
                  </a:lnTo>
                  <a:lnTo>
                    <a:pt x="164" y="62"/>
                  </a:lnTo>
                  <a:lnTo>
                    <a:pt x="105" y="31"/>
                  </a:lnTo>
                  <a:lnTo>
                    <a:pt x="45" y="0"/>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16" name="Freeform 154"/>
            <p:cNvSpPr>
              <a:spLocks/>
            </p:cNvSpPr>
            <p:nvPr/>
          </p:nvSpPr>
          <p:spPr bwMode="auto">
            <a:xfrm>
              <a:off x="1204" y="1512"/>
              <a:ext cx="71" cy="53"/>
            </a:xfrm>
            <a:custGeom>
              <a:avLst/>
              <a:gdLst>
                <a:gd name="T0" fmla="*/ 1 w 165"/>
                <a:gd name="T1" fmla="*/ 0 h 139"/>
                <a:gd name="T2" fmla="*/ 3 w 165"/>
                <a:gd name="T3" fmla="*/ 0 h 139"/>
                <a:gd name="T4" fmla="*/ 3 w 165"/>
                <a:gd name="T5" fmla="*/ 0 h 139"/>
                <a:gd name="T6" fmla="*/ 4 w 165"/>
                <a:gd name="T7" fmla="*/ 0 h 139"/>
                <a:gd name="T8" fmla="*/ 5 w 165"/>
                <a:gd name="T9" fmla="*/ 1 h 139"/>
                <a:gd name="T10" fmla="*/ 5 w 165"/>
                <a:gd name="T11" fmla="*/ 1 h 139"/>
                <a:gd name="T12" fmla="*/ 5 w 165"/>
                <a:gd name="T13" fmla="*/ 2 h 139"/>
                <a:gd name="T14" fmla="*/ 6 w 165"/>
                <a:gd name="T15" fmla="*/ 2 h 139"/>
                <a:gd name="T16" fmla="*/ 5 w 165"/>
                <a:gd name="T17" fmla="*/ 3 h 139"/>
                <a:gd name="T18" fmla="*/ 4 w 165"/>
                <a:gd name="T19" fmla="*/ 2 h 139"/>
                <a:gd name="T20" fmla="*/ 3 w 165"/>
                <a:gd name="T21" fmla="*/ 2 h 139"/>
                <a:gd name="T22" fmla="*/ 2 w 165"/>
                <a:gd name="T23" fmla="*/ 1 h 139"/>
                <a:gd name="T24" fmla="*/ 1 w 165"/>
                <a:gd name="T25" fmla="*/ 1 h 139"/>
                <a:gd name="T26" fmla="*/ 1 w 165"/>
                <a:gd name="T27" fmla="*/ 1 h 139"/>
                <a:gd name="T28" fmla="*/ 0 w 165"/>
                <a:gd name="T29" fmla="*/ 1 h 139"/>
                <a:gd name="T30" fmla="*/ 0 w 165"/>
                <a:gd name="T31" fmla="*/ 1 h 139"/>
                <a:gd name="T32" fmla="*/ 0 w 165"/>
                <a:gd name="T33" fmla="*/ 1 h 139"/>
                <a:gd name="T34" fmla="*/ 0 w 165"/>
                <a:gd name="T35" fmla="*/ 0 h 139"/>
                <a:gd name="T36" fmla="*/ 0 w 165"/>
                <a:gd name="T37" fmla="*/ 0 h 139"/>
                <a:gd name="T38" fmla="*/ 1 w 165"/>
                <a:gd name="T39" fmla="*/ 0 h 1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5" h="139">
                  <a:moveTo>
                    <a:pt x="45" y="0"/>
                  </a:moveTo>
                  <a:lnTo>
                    <a:pt x="75" y="15"/>
                  </a:lnTo>
                  <a:lnTo>
                    <a:pt x="89" y="0"/>
                  </a:lnTo>
                  <a:lnTo>
                    <a:pt x="119" y="15"/>
                  </a:lnTo>
                  <a:lnTo>
                    <a:pt x="149" y="31"/>
                  </a:lnTo>
                  <a:lnTo>
                    <a:pt x="149" y="46"/>
                  </a:lnTo>
                  <a:lnTo>
                    <a:pt x="149" y="77"/>
                  </a:lnTo>
                  <a:lnTo>
                    <a:pt x="164" y="107"/>
                  </a:lnTo>
                  <a:lnTo>
                    <a:pt x="134" y="138"/>
                  </a:lnTo>
                  <a:lnTo>
                    <a:pt x="119" y="92"/>
                  </a:lnTo>
                  <a:lnTo>
                    <a:pt x="104" y="107"/>
                  </a:lnTo>
                  <a:lnTo>
                    <a:pt x="60" y="61"/>
                  </a:lnTo>
                  <a:lnTo>
                    <a:pt x="45" y="61"/>
                  </a:lnTo>
                  <a:lnTo>
                    <a:pt x="30" y="46"/>
                  </a:lnTo>
                  <a:lnTo>
                    <a:pt x="15" y="31"/>
                  </a:lnTo>
                  <a:lnTo>
                    <a:pt x="15" y="46"/>
                  </a:lnTo>
                  <a:lnTo>
                    <a:pt x="0" y="31"/>
                  </a:lnTo>
                  <a:lnTo>
                    <a:pt x="0" y="15"/>
                  </a:lnTo>
                  <a:lnTo>
                    <a:pt x="0" y="0"/>
                  </a:lnTo>
                  <a:lnTo>
                    <a:pt x="4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17" name="Freeform 155"/>
            <p:cNvSpPr>
              <a:spLocks/>
            </p:cNvSpPr>
            <p:nvPr/>
          </p:nvSpPr>
          <p:spPr bwMode="auto">
            <a:xfrm>
              <a:off x="1262" y="1547"/>
              <a:ext cx="38" cy="47"/>
            </a:xfrm>
            <a:custGeom>
              <a:avLst/>
              <a:gdLst>
                <a:gd name="T0" fmla="*/ 0 w 91"/>
                <a:gd name="T1" fmla="*/ 1 h 123"/>
                <a:gd name="T2" fmla="*/ 0 w 91"/>
                <a:gd name="T3" fmla="*/ 2 h 123"/>
                <a:gd name="T4" fmla="*/ 0 w 91"/>
                <a:gd name="T5" fmla="*/ 2 h 123"/>
                <a:gd name="T6" fmla="*/ 1 w 91"/>
                <a:gd name="T7" fmla="*/ 2 h 123"/>
                <a:gd name="T8" fmla="*/ 0 w 91"/>
                <a:gd name="T9" fmla="*/ 2 h 123"/>
                <a:gd name="T10" fmla="*/ 1 w 91"/>
                <a:gd name="T11" fmla="*/ 3 h 123"/>
                <a:gd name="T12" fmla="*/ 1 w 91"/>
                <a:gd name="T13" fmla="*/ 2 h 123"/>
                <a:gd name="T14" fmla="*/ 1 w 91"/>
                <a:gd name="T15" fmla="*/ 2 h 123"/>
                <a:gd name="T16" fmla="*/ 2 w 91"/>
                <a:gd name="T17" fmla="*/ 2 h 123"/>
                <a:gd name="T18" fmla="*/ 2 w 91"/>
                <a:gd name="T19" fmla="*/ 2 h 123"/>
                <a:gd name="T20" fmla="*/ 1 w 91"/>
                <a:gd name="T21" fmla="*/ 1 h 123"/>
                <a:gd name="T22" fmla="*/ 1 w 91"/>
                <a:gd name="T23" fmla="*/ 1 h 123"/>
                <a:gd name="T24" fmla="*/ 2 w 91"/>
                <a:gd name="T25" fmla="*/ 1 h 123"/>
                <a:gd name="T26" fmla="*/ 2 w 91"/>
                <a:gd name="T27" fmla="*/ 0 h 123"/>
                <a:gd name="T28" fmla="*/ 3 w 91"/>
                <a:gd name="T29" fmla="*/ 1 h 123"/>
                <a:gd name="T30" fmla="*/ 3 w 91"/>
                <a:gd name="T31" fmla="*/ 0 h 123"/>
                <a:gd name="T32" fmla="*/ 2 w 91"/>
                <a:gd name="T33" fmla="*/ 0 h 123"/>
                <a:gd name="T34" fmla="*/ 2 w 91"/>
                <a:gd name="T35" fmla="*/ 0 h 123"/>
                <a:gd name="T36" fmla="*/ 1 w 91"/>
                <a:gd name="T37" fmla="*/ 0 h 123"/>
                <a:gd name="T38" fmla="*/ 0 w 91"/>
                <a:gd name="T39" fmla="*/ 1 h 123"/>
                <a:gd name="T40" fmla="*/ 0 w 91"/>
                <a:gd name="T41" fmla="*/ 1 h 1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123">
                  <a:moveTo>
                    <a:pt x="0" y="61"/>
                  </a:moveTo>
                  <a:lnTo>
                    <a:pt x="0" y="76"/>
                  </a:lnTo>
                  <a:lnTo>
                    <a:pt x="15" y="92"/>
                  </a:lnTo>
                  <a:lnTo>
                    <a:pt x="30" y="92"/>
                  </a:lnTo>
                  <a:lnTo>
                    <a:pt x="15" y="92"/>
                  </a:lnTo>
                  <a:lnTo>
                    <a:pt x="30" y="122"/>
                  </a:lnTo>
                  <a:lnTo>
                    <a:pt x="45" y="107"/>
                  </a:lnTo>
                  <a:lnTo>
                    <a:pt x="45" y="92"/>
                  </a:lnTo>
                  <a:lnTo>
                    <a:pt x="60" y="107"/>
                  </a:lnTo>
                  <a:lnTo>
                    <a:pt x="60" y="76"/>
                  </a:lnTo>
                  <a:lnTo>
                    <a:pt x="45" y="61"/>
                  </a:lnTo>
                  <a:lnTo>
                    <a:pt x="30" y="31"/>
                  </a:lnTo>
                  <a:lnTo>
                    <a:pt x="60" y="46"/>
                  </a:lnTo>
                  <a:lnTo>
                    <a:pt x="60" y="15"/>
                  </a:lnTo>
                  <a:lnTo>
                    <a:pt x="90" y="31"/>
                  </a:lnTo>
                  <a:lnTo>
                    <a:pt x="90" y="15"/>
                  </a:lnTo>
                  <a:lnTo>
                    <a:pt x="75" y="15"/>
                  </a:lnTo>
                  <a:lnTo>
                    <a:pt x="60" y="0"/>
                  </a:lnTo>
                  <a:lnTo>
                    <a:pt x="30" y="15"/>
                  </a:lnTo>
                  <a:lnTo>
                    <a:pt x="0" y="46"/>
                  </a:lnTo>
                  <a:lnTo>
                    <a:pt x="0" y="6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18" name="Freeform 156"/>
            <p:cNvSpPr>
              <a:spLocks/>
            </p:cNvSpPr>
            <p:nvPr/>
          </p:nvSpPr>
          <p:spPr bwMode="auto">
            <a:xfrm>
              <a:off x="1256" y="1494"/>
              <a:ext cx="64" cy="41"/>
            </a:xfrm>
            <a:custGeom>
              <a:avLst/>
              <a:gdLst>
                <a:gd name="T0" fmla="*/ 1 w 150"/>
                <a:gd name="T1" fmla="*/ 0 h 108"/>
                <a:gd name="T2" fmla="*/ 0 w 150"/>
                <a:gd name="T3" fmla="*/ 1 h 108"/>
                <a:gd name="T4" fmla="*/ 0 w 150"/>
                <a:gd name="T5" fmla="*/ 1 h 108"/>
                <a:gd name="T6" fmla="*/ 1 w 150"/>
                <a:gd name="T7" fmla="*/ 2 h 108"/>
                <a:gd name="T8" fmla="*/ 1 w 150"/>
                <a:gd name="T9" fmla="*/ 2 h 108"/>
                <a:gd name="T10" fmla="*/ 1 w 150"/>
                <a:gd name="T11" fmla="*/ 2 h 108"/>
                <a:gd name="T12" fmla="*/ 3 w 150"/>
                <a:gd name="T13" fmla="*/ 2 h 108"/>
                <a:gd name="T14" fmla="*/ 3 w 150"/>
                <a:gd name="T15" fmla="*/ 2 h 108"/>
                <a:gd name="T16" fmla="*/ 4 w 150"/>
                <a:gd name="T17" fmla="*/ 2 h 108"/>
                <a:gd name="T18" fmla="*/ 4 w 150"/>
                <a:gd name="T19" fmla="*/ 2 h 108"/>
                <a:gd name="T20" fmla="*/ 5 w 150"/>
                <a:gd name="T21" fmla="*/ 1 h 108"/>
                <a:gd name="T22" fmla="*/ 4 w 150"/>
                <a:gd name="T23" fmla="*/ 1 h 108"/>
                <a:gd name="T24" fmla="*/ 4 w 150"/>
                <a:gd name="T25" fmla="*/ 1 h 108"/>
                <a:gd name="T26" fmla="*/ 3 w 150"/>
                <a:gd name="T27" fmla="*/ 0 h 108"/>
                <a:gd name="T28" fmla="*/ 3 w 150"/>
                <a:gd name="T29" fmla="*/ 0 h 108"/>
                <a:gd name="T30" fmla="*/ 1 w 150"/>
                <a:gd name="T31" fmla="*/ 0 h 1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0" h="108">
                  <a:moveTo>
                    <a:pt x="30" y="15"/>
                  </a:moveTo>
                  <a:lnTo>
                    <a:pt x="15" y="31"/>
                  </a:lnTo>
                  <a:lnTo>
                    <a:pt x="0" y="61"/>
                  </a:lnTo>
                  <a:lnTo>
                    <a:pt x="30" y="76"/>
                  </a:lnTo>
                  <a:lnTo>
                    <a:pt x="30" y="92"/>
                  </a:lnTo>
                  <a:lnTo>
                    <a:pt x="45" y="107"/>
                  </a:lnTo>
                  <a:lnTo>
                    <a:pt x="89" y="107"/>
                  </a:lnTo>
                  <a:lnTo>
                    <a:pt x="104" y="92"/>
                  </a:lnTo>
                  <a:lnTo>
                    <a:pt x="134" y="107"/>
                  </a:lnTo>
                  <a:lnTo>
                    <a:pt x="134" y="76"/>
                  </a:lnTo>
                  <a:lnTo>
                    <a:pt x="149" y="61"/>
                  </a:lnTo>
                  <a:lnTo>
                    <a:pt x="119" y="61"/>
                  </a:lnTo>
                  <a:lnTo>
                    <a:pt x="119" y="31"/>
                  </a:lnTo>
                  <a:lnTo>
                    <a:pt x="89" y="0"/>
                  </a:lnTo>
                  <a:lnTo>
                    <a:pt x="75" y="15"/>
                  </a:lnTo>
                  <a:lnTo>
                    <a:pt x="30"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19" name="Freeform 157"/>
            <p:cNvSpPr>
              <a:spLocks/>
            </p:cNvSpPr>
            <p:nvPr/>
          </p:nvSpPr>
          <p:spPr bwMode="auto">
            <a:xfrm>
              <a:off x="1269" y="1530"/>
              <a:ext cx="45" cy="23"/>
            </a:xfrm>
            <a:custGeom>
              <a:avLst/>
              <a:gdLst>
                <a:gd name="T0" fmla="*/ 3 w 105"/>
                <a:gd name="T1" fmla="*/ 0 h 62"/>
                <a:gd name="T2" fmla="*/ 3 w 105"/>
                <a:gd name="T3" fmla="*/ 0 h 62"/>
                <a:gd name="T4" fmla="*/ 2 w 105"/>
                <a:gd name="T5" fmla="*/ 0 h 62"/>
                <a:gd name="T6" fmla="*/ 0 w 105"/>
                <a:gd name="T7" fmla="*/ 0 h 62"/>
                <a:gd name="T8" fmla="*/ 0 w 105"/>
                <a:gd name="T9" fmla="*/ 0 h 62"/>
                <a:gd name="T10" fmla="*/ 0 w 105"/>
                <a:gd name="T11" fmla="*/ 0 h 62"/>
                <a:gd name="T12" fmla="*/ 0 w 105"/>
                <a:gd name="T13" fmla="*/ 1 h 62"/>
                <a:gd name="T14" fmla="*/ 1 w 105"/>
                <a:gd name="T15" fmla="*/ 1 h 62"/>
                <a:gd name="T16" fmla="*/ 2 w 105"/>
                <a:gd name="T17" fmla="*/ 1 h 62"/>
                <a:gd name="T18" fmla="*/ 3 w 105"/>
                <a:gd name="T19" fmla="*/ 1 h 62"/>
                <a:gd name="T20" fmla="*/ 3 w 105"/>
                <a:gd name="T21" fmla="*/ 1 h 62"/>
                <a:gd name="T22" fmla="*/ 3 w 105"/>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62">
                  <a:moveTo>
                    <a:pt x="104" y="15"/>
                  </a:moveTo>
                  <a:lnTo>
                    <a:pt x="74" y="0"/>
                  </a:lnTo>
                  <a:lnTo>
                    <a:pt x="59" y="15"/>
                  </a:lnTo>
                  <a:lnTo>
                    <a:pt x="15" y="15"/>
                  </a:lnTo>
                  <a:lnTo>
                    <a:pt x="0" y="0"/>
                  </a:lnTo>
                  <a:lnTo>
                    <a:pt x="0" y="31"/>
                  </a:lnTo>
                  <a:lnTo>
                    <a:pt x="15" y="61"/>
                  </a:lnTo>
                  <a:lnTo>
                    <a:pt x="45" y="46"/>
                  </a:lnTo>
                  <a:lnTo>
                    <a:pt x="59" y="61"/>
                  </a:lnTo>
                  <a:lnTo>
                    <a:pt x="74" y="61"/>
                  </a:lnTo>
                  <a:lnTo>
                    <a:pt x="89" y="46"/>
                  </a:lnTo>
                  <a:lnTo>
                    <a:pt x="104"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20" name="Freeform 158"/>
            <p:cNvSpPr>
              <a:spLocks/>
            </p:cNvSpPr>
            <p:nvPr/>
          </p:nvSpPr>
          <p:spPr bwMode="auto">
            <a:xfrm>
              <a:off x="1287" y="1634"/>
              <a:ext cx="91" cy="81"/>
            </a:xfrm>
            <a:custGeom>
              <a:avLst/>
              <a:gdLst>
                <a:gd name="T0" fmla="*/ 0 w 211"/>
                <a:gd name="T1" fmla="*/ 0 h 216"/>
                <a:gd name="T2" fmla="*/ 0 w 211"/>
                <a:gd name="T3" fmla="*/ 1 h 216"/>
                <a:gd name="T4" fmla="*/ 0 w 211"/>
                <a:gd name="T5" fmla="*/ 2 h 216"/>
                <a:gd name="T6" fmla="*/ 0 w 211"/>
                <a:gd name="T7" fmla="*/ 4 h 216"/>
                <a:gd name="T8" fmla="*/ 6 w 211"/>
                <a:gd name="T9" fmla="*/ 4 h 216"/>
                <a:gd name="T10" fmla="*/ 6 w 211"/>
                <a:gd name="T11" fmla="*/ 4 h 216"/>
                <a:gd name="T12" fmla="*/ 7 w 211"/>
                <a:gd name="T13" fmla="*/ 4 h 216"/>
                <a:gd name="T14" fmla="*/ 5 w 211"/>
                <a:gd name="T15" fmla="*/ 1 h 216"/>
                <a:gd name="T16" fmla="*/ 5 w 211"/>
                <a:gd name="T17" fmla="*/ 1 h 216"/>
                <a:gd name="T18" fmla="*/ 6 w 211"/>
                <a:gd name="T19" fmla="*/ 2 h 216"/>
                <a:gd name="T20" fmla="*/ 6 w 211"/>
                <a:gd name="T21" fmla="*/ 1 h 216"/>
                <a:gd name="T22" fmla="*/ 6 w 211"/>
                <a:gd name="T23" fmla="*/ 0 h 216"/>
                <a:gd name="T24" fmla="*/ 5 w 211"/>
                <a:gd name="T25" fmla="*/ 0 h 216"/>
                <a:gd name="T26" fmla="*/ 4 w 211"/>
                <a:gd name="T27" fmla="*/ 0 h 216"/>
                <a:gd name="T28" fmla="*/ 3 w 211"/>
                <a:gd name="T29" fmla="*/ 0 h 216"/>
                <a:gd name="T30" fmla="*/ 0 w 211"/>
                <a:gd name="T31" fmla="*/ 0 h 2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216">
                  <a:moveTo>
                    <a:pt x="15" y="15"/>
                  </a:moveTo>
                  <a:lnTo>
                    <a:pt x="0" y="46"/>
                  </a:lnTo>
                  <a:lnTo>
                    <a:pt x="15" y="77"/>
                  </a:lnTo>
                  <a:lnTo>
                    <a:pt x="15" y="215"/>
                  </a:lnTo>
                  <a:lnTo>
                    <a:pt x="165" y="200"/>
                  </a:lnTo>
                  <a:lnTo>
                    <a:pt x="180" y="215"/>
                  </a:lnTo>
                  <a:lnTo>
                    <a:pt x="210" y="184"/>
                  </a:lnTo>
                  <a:lnTo>
                    <a:pt x="135" y="61"/>
                  </a:lnTo>
                  <a:lnTo>
                    <a:pt x="135" y="46"/>
                  </a:lnTo>
                  <a:lnTo>
                    <a:pt x="165" y="92"/>
                  </a:lnTo>
                  <a:lnTo>
                    <a:pt x="180" y="61"/>
                  </a:lnTo>
                  <a:lnTo>
                    <a:pt x="165" y="15"/>
                  </a:lnTo>
                  <a:lnTo>
                    <a:pt x="150" y="15"/>
                  </a:lnTo>
                  <a:lnTo>
                    <a:pt x="120" y="0"/>
                  </a:lnTo>
                  <a:lnTo>
                    <a:pt x="90" y="15"/>
                  </a:lnTo>
                  <a:lnTo>
                    <a:pt x="15" y="15"/>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21" name="Line 159"/>
            <p:cNvSpPr>
              <a:spLocks noChangeShapeType="1"/>
            </p:cNvSpPr>
            <p:nvPr/>
          </p:nvSpPr>
          <p:spPr bwMode="auto">
            <a:xfrm>
              <a:off x="1358" y="1640"/>
              <a:ext cx="0"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22" name="Line 160"/>
            <p:cNvSpPr>
              <a:spLocks noChangeShapeType="1"/>
            </p:cNvSpPr>
            <p:nvPr/>
          </p:nvSpPr>
          <p:spPr bwMode="auto">
            <a:xfrm>
              <a:off x="1358" y="1646"/>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23" name="Line 161"/>
            <p:cNvSpPr>
              <a:spLocks noChangeShapeType="1"/>
            </p:cNvSpPr>
            <p:nvPr/>
          </p:nvSpPr>
          <p:spPr bwMode="auto">
            <a:xfrm flipV="1">
              <a:off x="1372" y="1646"/>
              <a:ext cx="0" cy="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24" name="Line 162"/>
            <p:cNvSpPr>
              <a:spLocks noChangeShapeType="1"/>
            </p:cNvSpPr>
            <p:nvPr/>
          </p:nvSpPr>
          <p:spPr bwMode="auto">
            <a:xfrm flipV="1">
              <a:off x="1372" y="1640"/>
              <a:ext cx="0"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25" name="Line 163"/>
            <p:cNvSpPr>
              <a:spLocks noChangeShapeType="1"/>
            </p:cNvSpPr>
            <p:nvPr/>
          </p:nvSpPr>
          <p:spPr bwMode="auto">
            <a:xfrm flipV="1">
              <a:off x="1372" y="1634"/>
              <a:ext cx="0" cy="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26" name="Line 164"/>
            <p:cNvSpPr>
              <a:spLocks noChangeShapeType="1"/>
            </p:cNvSpPr>
            <p:nvPr/>
          </p:nvSpPr>
          <p:spPr bwMode="auto">
            <a:xfrm flipV="1">
              <a:off x="1372" y="1617"/>
              <a:ext cx="6" cy="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27" name="Freeform 165"/>
            <p:cNvSpPr>
              <a:spLocks/>
            </p:cNvSpPr>
            <p:nvPr/>
          </p:nvSpPr>
          <p:spPr bwMode="auto">
            <a:xfrm>
              <a:off x="1346" y="1600"/>
              <a:ext cx="12" cy="11"/>
            </a:xfrm>
            <a:custGeom>
              <a:avLst/>
              <a:gdLst>
                <a:gd name="T0" fmla="*/ 1 w 30"/>
                <a:gd name="T1" fmla="*/ 0 h 31"/>
                <a:gd name="T2" fmla="*/ 0 w 30"/>
                <a:gd name="T3" fmla="*/ 0 h 31"/>
                <a:gd name="T4" fmla="*/ 0 w 30"/>
                <a:gd name="T5" fmla="*/ 0 h 31"/>
                <a:gd name="T6" fmla="*/ 1 w 30"/>
                <a:gd name="T7" fmla="*/ 0 h 31"/>
                <a:gd name="T8" fmla="*/ 1 w 30"/>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1">
                  <a:moveTo>
                    <a:pt x="29" y="0"/>
                  </a:moveTo>
                  <a:lnTo>
                    <a:pt x="0" y="15"/>
                  </a:lnTo>
                  <a:lnTo>
                    <a:pt x="0" y="30"/>
                  </a:lnTo>
                  <a:lnTo>
                    <a:pt x="29" y="15"/>
                  </a:lnTo>
                  <a:lnTo>
                    <a:pt x="29" y="0"/>
                  </a:lnTo>
                </a:path>
              </a:pathLst>
            </a:custGeom>
            <a:solidFill>
              <a:srgbClr val="FFFF0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GB" smtClean="0">
                <a:solidFill>
                  <a:srgbClr val="FFFFFF"/>
                </a:solidFill>
                <a:latin typeface="Arial"/>
                <a:cs typeface="Arial"/>
              </a:endParaRPr>
            </a:p>
          </p:txBody>
        </p:sp>
        <p:sp>
          <p:nvSpPr>
            <p:cNvPr id="97828" name="Freeform 166"/>
            <p:cNvSpPr>
              <a:spLocks/>
            </p:cNvSpPr>
            <p:nvPr/>
          </p:nvSpPr>
          <p:spPr bwMode="auto">
            <a:xfrm>
              <a:off x="1372" y="1617"/>
              <a:ext cx="0" cy="17"/>
            </a:xfrm>
            <a:custGeom>
              <a:avLst/>
              <a:gdLst>
                <a:gd name="T0" fmla="*/ 0 w 1"/>
                <a:gd name="T1" fmla="*/ 0 h 47"/>
                <a:gd name="T2" fmla="*/ 0 w 1"/>
                <a:gd name="T3" fmla="*/ 1 h 47"/>
                <a:gd name="T4" fmla="*/ 0 w 1"/>
                <a:gd name="T5" fmla="*/ 0 h 47"/>
                <a:gd name="T6" fmla="*/ 0 w 1"/>
                <a:gd name="T7" fmla="*/ 0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47">
                  <a:moveTo>
                    <a:pt x="0" y="0"/>
                  </a:moveTo>
                  <a:lnTo>
                    <a:pt x="0" y="46"/>
                  </a:lnTo>
                  <a:lnTo>
                    <a:pt x="0" y="31"/>
                  </a:lnTo>
                  <a:lnTo>
                    <a:pt x="0"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29" name="Line 167"/>
            <p:cNvSpPr>
              <a:spLocks noChangeShapeType="1"/>
            </p:cNvSpPr>
            <p:nvPr/>
          </p:nvSpPr>
          <p:spPr bwMode="auto">
            <a:xfrm>
              <a:off x="1372" y="1634"/>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30" name="Line 168"/>
            <p:cNvSpPr>
              <a:spLocks noChangeShapeType="1"/>
            </p:cNvSpPr>
            <p:nvPr/>
          </p:nvSpPr>
          <p:spPr bwMode="auto">
            <a:xfrm>
              <a:off x="1372" y="1628"/>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31" name="Line 169"/>
            <p:cNvSpPr>
              <a:spLocks noChangeShapeType="1"/>
            </p:cNvSpPr>
            <p:nvPr/>
          </p:nvSpPr>
          <p:spPr bwMode="auto">
            <a:xfrm>
              <a:off x="1372" y="1622"/>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32" name="Line 170"/>
            <p:cNvSpPr>
              <a:spLocks noChangeShapeType="1"/>
            </p:cNvSpPr>
            <p:nvPr/>
          </p:nvSpPr>
          <p:spPr bwMode="auto">
            <a:xfrm>
              <a:off x="1372" y="1617"/>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33" name="Line 171"/>
            <p:cNvSpPr>
              <a:spLocks noChangeShapeType="1"/>
            </p:cNvSpPr>
            <p:nvPr/>
          </p:nvSpPr>
          <p:spPr bwMode="auto">
            <a:xfrm>
              <a:off x="1372" y="1617"/>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34" name="Line 172"/>
            <p:cNvSpPr>
              <a:spLocks noChangeShapeType="1"/>
            </p:cNvSpPr>
            <p:nvPr/>
          </p:nvSpPr>
          <p:spPr bwMode="auto">
            <a:xfrm>
              <a:off x="1372" y="1622"/>
              <a:ext cx="0"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35" name="Line 173"/>
            <p:cNvSpPr>
              <a:spLocks noChangeShapeType="1"/>
            </p:cNvSpPr>
            <p:nvPr/>
          </p:nvSpPr>
          <p:spPr bwMode="auto">
            <a:xfrm>
              <a:off x="1372" y="1628"/>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36" name="Line 174"/>
            <p:cNvSpPr>
              <a:spLocks noChangeShapeType="1"/>
            </p:cNvSpPr>
            <p:nvPr/>
          </p:nvSpPr>
          <p:spPr bwMode="auto">
            <a:xfrm flipH="1">
              <a:off x="1365" y="1628"/>
              <a:ext cx="6"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37" name="Line 175"/>
            <p:cNvSpPr>
              <a:spLocks noChangeShapeType="1"/>
            </p:cNvSpPr>
            <p:nvPr/>
          </p:nvSpPr>
          <p:spPr bwMode="auto">
            <a:xfrm>
              <a:off x="1365" y="1634"/>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38" name="Line 176"/>
            <p:cNvSpPr>
              <a:spLocks noChangeShapeType="1"/>
            </p:cNvSpPr>
            <p:nvPr/>
          </p:nvSpPr>
          <p:spPr bwMode="auto">
            <a:xfrm>
              <a:off x="1372" y="1634"/>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39" name="Freeform 177"/>
            <p:cNvSpPr>
              <a:spLocks/>
            </p:cNvSpPr>
            <p:nvPr/>
          </p:nvSpPr>
          <p:spPr bwMode="auto">
            <a:xfrm>
              <a:off x="1358" y="1617"/>
              <a:ext cx="14" cy="41"/>
            </a:xfrm>
            <a:custGeom>
              <a:avLst/>
              <a:gdLst>
                <a:gd name="T0" fmla="*/ 0 w 32"/>
                <a:gd name="T1" fmla="*/ 1 h 108"/>
                <a:gd name="T2" fmla="*/ 0 w 32"/>
                <a:gd name="T3" fmla="*/ 2 h 108"/>
                <a:gd name="T4" fmla="*/ 1 w 32"/>
                <a:gd name="T5" fmla="*/ 1 h 108"/>
                <a:gd name="T6" fmla="*/ 1 w 32"/>
                <a:gd name="T7" fmla="*/ 1 h 108"/>
                <a:gd name="T8" fmla="*/ 1 w 32"/>
                <a:gd name="T9" fmla="*/ 0 h 108"/>
                <a:gd name="T10" fmla="*/ 0 w 32"/>
                <a:gd name="T11" fmla="*/ 1 h 1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108">
                  <a:moveTo>
                    <a:pt x="0" y="61"/>
                  </a:moveTo>
                  <a:lnTo>
                    <a:pt x="16" y="107"/>
                  </a:lnTo>
                  <a:lnTo>
                    <a:pt x="31" y="46"/>
                  </a:lnTo>
                  <a:lnTo>
                    <a:pt x="31" y="31"/>
                  </a:lnTo>
                  <a:lnTo>
                    <a:pt x="31" y="0"/>
                  </a:lnTo>
                  <a:lnTo>
                    <a:pt x="0" y="61"/>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40" name="Freeform 178"/>
            <p:cNvSpPr>
              <a:spLocks/>
            </p:cNvSpPr>
            <p:nvPr/>
          </p:nvSpPr>
          <p:spPr bwMode="auto">
            <a:xfrm>
              <a:off x="1372" y="1605"/>
              <a:ext cx="6" cy="12"/>
            </a:xfrm>
            <a:custGeom>
              <a:avLst/>
              <a:gdLst>
                <a:gd name="T0" fmla="*/ 0 w 17"/>
                <a:gd name="T1" fmla="*/ 1 h 32"/>
                <a:gd name="T2" fmla="*/ 0 w 17"/>
                <a:gd name="T3" fmla="*/ 0 h 32"/>
                <a:gd name="T4" fmla="*/ 0 w 17"/>
                <a:gd name="T5" fmla="*/ 0 h 32"/>
                <a:gd name="T6" fmla="*/ 0 w 17"/>
                <a:gd name="T7" fmla="*/ 1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0" y="31"/>
                  </a:moveTo>
                  <a:lnTo>
                    <a:pt x="16" y="16"/>
                  </a:lnTo>
                  <a:lnTo>
                    <a:pt x="0" y="0"/>
                  </a:lnTo>
                  <a:lnTo>
                    <a:pt x="0" y="31"/>
                  </a:lnTo>
                </a:path>
              </a:pathLst>
            </a:custGeom>
            <a:solidFill>
              <a:srgbClr val="FFFF0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GB" smtClean="0">
                <a:solidFill>
                  <a:srgbClr val="FFFFFF"/>
                </a:solidFill>
                <a:latin typeface="Arial"/>
                <a:cs typeface="Arial"/>
              </a:endParaRPr>
            </a:p>
          </p:txBody>
        </p:sp>
        <p:sp>
          <p:nvSpPr>
            <p:cNvPr id="97841" name="Freeform 179"/>
            <p:cNvSpPr>
              <a:spLocks/>
            </p:cNvSpPr>
            <p:nvPr/>
          </p:nvSpPr>
          <p:spPr bwMode="auto">
            <a:xfrm>
              <a:off x="1217" y="1791"/>
              <a:ext cx="97" cy="70"/>
            </a:xfrm>
            <a:custGeom>
              <a:avLst/>
              <a:gdLst>
                <a:gd name="T0" fmla="*/ 8 w 224"/>
                <a:gd name="T1" fmla="*/ 3 h 185"/>
                <a:gd name="T2" fmla="*/ 7 w 224"/>
                <a:gd name="T3" fmla="*/ 1 h 185"/>
                <a:gd name="T4" fmla="*/ 6 w 224"/>
                <a:gd name="T5" fmla="*/ 1 h 185"/>
                <a:gd name="T6" fmla="*/ 6 w 224"/>
                <a:gd name="T7" fmla="*/ 0 h 185"/>
                <a:gd name="T8" fmla="*/ 5 w 224"/>
                <a:gd name="T9" fmla="*/ 0 h 185"/>
                <a:gd name="T10" fmla="*/ 5 w 224"/>
                <a:gd name="T11" fmla="*/ 0 h 185"/>
                <a:gd name="T12" fmla="*/ 3 w 224"/>
                <a:gd name="T13" fmla="*/ 1 h 185"/>
                <a:gd name="T14" fmla="*/ 0 w 224"/>
                <a:gd name="T15" fmla="*/ 2 h 185"/>
                <a:gd name="T16" fmla="*/ 0 w 224"/>
                <a:gd name="T17" fmla="*/ 2 h 185"/>
                <a:gd name="T18" fmla="*/ 0 w 224"/>
                <a:gd name="T19" fmla="*/ 3 h 185"/>
                <a:gd name="T20" fmla="*/ 1 w 224"/>
                <a:gd name="T21" fmla="*/ 4 h 185"/>
                <a:gd name="T22" fmla="*/ 1 w 224"/>
                <a:gd name="T23" fmla="*/ 3 h 185"/>
                <a:gd name="T24" fmla="*/ 2 w 224"/>
                <a:gd name="T25" fmla="*/ 3 h 185"/>
                <a:gd name="T26" fmla="*/ 3 w 224"/>
                <a:gd name="T27" fmla="*/ 3 h 185"/>
                <a:gd name="T28" fmla="*/ 3 w 224"/>
                <a:gd name="T29" fmla="*/ 3 h 185"/>
                <a:gd name="T30" fmla="*/ 5 w 224"/>
                <a:gd name="T31" fmla="*/ 3 h 185"/>
                <a:gd name="T32" fmla="*/ 5 w 224"/>
                <a:gd name="T33" fmla="*/ 3 h 185"/>
                <a:gd name="T34" fmla="*/ 7 w 224"/>
                <a:gd name="T35" fmla="*/ 3 h 185"/>
                <a:gd name="T36" fmla="*/ 8 w 224"/>
                <a:gd name="T37" fmla="*/ 3 h 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4" h="185">
                  <a:moveTo>
                    <a:pt x="223" y="123"/>
                  </a:moveTo>
                  <a:lnTo>
                    <a:pt x="193" y="61"/>
                  </a:lnTo>
                  <a:lnTo>
                    <a:pt x="164" y="61"/>
                  </a:lnTo>
                  <a:lnTo>
                    <a:pt x="164" y="15"/>
                  </a:lnTo>
                  <a:lnTo>
                    <a:pt x="149" y="0"/>
                  </a:lnTo>
                  <a:lnTo>
                    <a:pt x="134" y="15"/>
                  </a:lnTo>
                  <a:lnTo>
                    <a:pt x="104" y="46"/>
                  </a:lnTo>
                  <a:lnTo>
                    <a:pt x="15" y="77"/>
                  </a:lnTo>
                  <a:lnTo>
                    <a:pt x="0" y="107"/>
                  </a:lnTo>
                  <a:lnTo>
                    <a:pt x="15" y="153"/>
                  </a:lnTo>
                  <a:lnTo>
                    <a:pt x="30" y="184"/>
                  </a:lnTo>
                  <a:lnTo>
                    <a:pt x="45" y="153"/>
                  </a:lnTo>
                  <a:lnTo>
                    <a:pt x="59" y="153"/>
                  </a:lnTo>
                  <a:lnTo>
                    <a:pt x="74" y="123"/>
                  </a:lnTo>
                  <a:lnTo>
                    <a:pt x="89" y="123"/>
                  </a:lnTo>
                  <a:lnTo>
                    <a:pt x="134" y="138"/>
                  </a:lnTo>
                  <a:lnTo>
                    <a:pt x="149" y="123"/>
                  </a:lnTo>
                  <a:lnTo>
                    <a:pt x="193" y="123"/>
                  </a:lnTo>
                  <a:lnTo>
                    <a:pt x="223" y="123"/>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42" name="Freeform 180"/>
            <p:cNvSpPr>
              <a:spLocks/>
            </p:cNvSpPr>
            <p:nvPr/>
          </p:nvSpPr>
          <p:spPr bwMode="auto">
            <a:xfrm>
              <a:off x="1332" y="1878"/>
              <a:ext cx="7" cy="18"/>
            </a:xfrm>
            <a:custGeom>
              <a:avLst/>
              <a:gdLst>
                <a:gd name="T0" fmla="*/ 0 w 17"/>
                <a:gd name="T1" fmla="*/ 0 h 47"/>
                <a:gd name="T2" fmla="*/ 0 w 17"/>
                <a:gd name="T3" fmla="*/ 1 h 47"/>
                <a:gd name="T4" fmla="*/ 0 w 17"/>
                <a:gd name="T5" fmla="*/ 1 h 47"/>
                <a:gd name="T6" fmla="*/ 0 w 17"/>
                <a:gd name="T7" fmla="*/ 0 h 47"/>
                <a:gd name="T8" fmla="*/ 0 w 17"/>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47">
                  <a:moveTo>
                    <a:pt x="0" y="0"/>
                  </a:moveTo>
                  <a:lnTo>
                    <a:pt x="0" y="46"/>
                  </a:lnTo>
                  <a:lnTo>
                    <a:pt x="16" y="31"/>
                  </a:lnTo>
                  <a:lnTo>
                    <a:pt x="16" y="15"/>
                  </a:lnTo>
                  <a:lnTo>
                    <a:pt x="0" y="0"/>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43" name="Freeform 181"/>
            <p:cNvSpPr>
              <a:spLocks/>
            </p:cNvSpPr>
            <p:nvPr/>
          </p:nvSpPr>
          <p:spPr bwMode="auto">
            <a:xfrm>
              <a:off x="1192" y="1849"/>
              <a:ext cx="51" cy="58"/>
            </a:xfrm>
            <a:custGeom>
              <a:avLst/>
              <a:gdLst>
                <a:gd name="T0" fmla="*/ 4 w 120"/>
                <a:gd name="T1" fmla="*/ 0 h 154"/>
                <a:gd name="T2" fmla="*/ 3 w 120"/>
                <a:gd name="T3" fmla="*/ 0 h 154"/>
                <a:gd name="T4" fmla="*/ 3 w 120"/>
                <a:gd name="T5" fmla="*/ 1 h 154"/>
                <a:gd name="T6" fmla="*/ 1 w 120"/>
                <a:gd name="T7" fmla="*/ 1 h 154"/>
                <a:gd name="T8" fmla="*/ 2 w 120"/>
                <a:gd name="T9" fmla="*/ 1 h 154"/>
                <a:gd name="T10" fmla="*/ 1 w 120"/>
                <a:gd name="T11" fmla="*/ 1 h 154"/>
                <a:gd name="T12" fmla="*/ 1 w 120"/>
                <a:gd name="T13" fmla="*/ 2 h 154"/>
                <a:gd name="T14" fmla="*/ 0 w 120"/>
                <a:gd name="T15" fmla="*/ 2 h 154"/>
                <a:gd name="T16" fmla="*/ 0 w 120"/>
                <a:gd name="T17" fmla="*/ 2 h 154"/>
                <a:gd name="T18" fmla="*/ 0 w 120"/>
                <a:gd name="T19" fmla="*/ 3 h 154"/>
                <a:gd name="T20" fmla="*/ 0 w 120"/>
                <a:gd name="T21" fmla="*/ 3 h 154"/>
                <a:gd name="T22" fmla="*/ 1 w 120"/>
                <a:gd name="T23" fmla="*/ 3 h 154"/>
                <a:gd name="T24" fmla="*/ 2 w 120"/>
                <a:gd name="T25" fmla="*/ 3 h 154"/>
                <a:gd name="T26" fmla="*/ 3 w 120"/>
                <a:gd name="T27" fmla="*/ 3 h 154"/>
                <a:gd name="T28" fmla="*/ 3 w 120"/>
                <a:gd name="T29" fmla="*/ 2 h 154"/>
                <a:gd name="T30" fmla="*/ 4 w 120"/>
                <a:gd name="T31" fmla="*/ 2 h 154"/>
                <a:gd name="T32" fmla="*/ 4 w 120"/>
                <a:gd name="T33" fmla="*/ 1 h 154"/>
                <a:gd name="T34" fmla="*/ 4 w 120"/>
                <a:gd name="T35" fmla="*/ 0 h 1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0" h="154">
                  <a:moveTo>
                    <a:pt x="119" y="0"/>
                  </a:moveTo>
                  <a:lnTo>
                    <a:pt x="104" y="0"/>
                  </a:lnTo>
                  <a:lnTo>
                    <a:pt x="89" y="31"/>
                  </a:lnTo>
                  <a:lnTo>
                    <a:pt x="30" y="31"/>
                  </a:lnTo>
                  <a:lnTo>
                    <a:pt x="60" y="46"/>
                  </a:lnTo>
                  <a:lnTo>
                    <a:pt x="45" y="61"/>
                  </a:lnTo>
                  <a:lnTo>
                    <a:pt x="45" y="92"/>
                  </a:lnTo>
                  <a:lnTo>
                    <a:pt x="15" y="107"/>
                  </a:lnTo>
                  <a:lnTo>
                    <a:pt x="15" y="122"/>
                  </a:lnTo>
                  <a:lnTo>
                    <a:pt x="0" y="138"/>
                  </a:lnTo>
                  <a:lnTo>
                    <a:pt x="15" y="153"/>
                  </a:lnTo>
                  <a:lnTo>
                    <a:pt x="30" y="153"/>
                  </a:lnTo>
                  <a:lnTo>
                    <a:pt x="60" y="153"/>
                  </a:lnTo>
                  <a:lnTo>
                    <a:pt x="74" y="138"/>
                  </a:lnTo>
                  <a:lnTo>
                    <a:pt x="89" y="92"/>
                  </a:lnTo>
                  <a:lnTo>
                    <a:pt x="119" y="77"/>
                  </a:lnTo>
                  <a:lnTo>
                    <a:pt x="119" y="31"/>
                  </a:lnTo>
                  <a:lnTo>
                    <a:pt x="119" y="0"/>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44" name="Freeform 182"/>
            <p:cNvSpPr>
              <a:spLocks/>
            </p:cNvSpPr>
            <p:nvPr/>
          </p:nvSpPr>
          <p:spPr bwMode="auto">
            <a:xfrm>
              <a:off x="1173" y="1780"/>
              <a:ext cx="57" cy="81"/>
            </a:xfrm>
            <a:custGeom>
              <a:avLst/>
              <a:gdLst>
                <a:gd name="T0" fmla="*/ 0 w 134"/>
                <a:gd name="T1" fmla="*/ 4 h 216"/>
                <a:gd name="T2" fmla="*/ 1 w 134"/>
                <a:gd name="T3" fmla="*/ 4 h 216"/>
                <a:gd name="T4" fmla="*/ 3 w 134"/>
                <a:gd name="T5" fmla="*/ 4 h 216"/>
                <a:gd name="T6" fmla="*/ 4 w 134"/>
                <a:gd name="T7" fmla="*/ 4 h 216"/>
                <a:gd name="T8" fmla="*/ 4 w 134"/>
                <a:gd name="T9" fmla="*/ 4 h 216"/>
                <a:gd name="T10" fmla="*/ 3 w 134"/>
                <a:gd name="T11" fmla="*/ 3 h 216"/>
                <a:gd name="T12" fmla="*/ 4 w 134"/>
                <a:gd name="T13" fmla="*/ 2 h 216"/>
                <a:gd name="T14" fmla="*/ 3 w 134"/>
                <a:gd name="T15" fmla="*/ 2 h 216"/>
                <a:gd name="T16" fmla="*/ 4 w 134"/>
                <a:gd name="T17" fmla="*/ 1 h 216"/>
                <a:gd name="T18" fmla="*/ 3 w 134"/>
                <a:gd name="T19" fmla="*/ 0 h 216"/>
                <a:gd name="T20" fmla="*/ 3 w 134"/>
                <a:gd name="T21" fmla="*/ 1 h 216"/>
                <a:gd name="T22" fmla="*/ 3 w 134"/>
                <a:gd name="T23" fmla="*/ 2 h 216"/>
                <a:gd name="T24" fmla="*/ 1 w 134"/>
                <a:gd name="T25" fmla="*/ 2 h 216"/>
                <a:gd name="T26" fmla="*/ 1 w 134"/>
                <a:gd name="T27" fmla="*/ 2 h 216"/>
                <a:gd name="T28" fmla="*/ 0 w 134"/>
                <a:gd name="T29" fmla="*/ 3 h 216"/>
                <a:gd name="T30" fmla="*/ 0 w 134"/>
                <a:gd name="T31" fmla="*/ 3 h 216"/>
                <a:gd name="T32" fmla="*/ 0 w 134"/>
                <a:gd name="T33" fmla="*/ 4 h 216"/>
                <a:gd name="T34" fmla="*/ 0 w 134"/>
                <a:gd name="T35" fmla="*/ 4 h 2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4" h="216">
                  <a:moveTo>
                    <a:pt x="15" y="215"/>
                  </a:moveTo>
                  <a:lnTo>
                    <a:pt x="44" y="215"/>
                  </a:lnTo>
                  <a:lnTo>
                    <a:pt x="74" y="215"/>
                  </a:lnTo>
                  <a:lnTo>
                    <a:pt x="133" y="215"/>
                  </a:lnTo>
                  <a:lnTo>
                    <a:pt x="118" y="184"/>
                  </a:lnTo>
                  <a:lnTo>
                    <a:pt x="103" y="138"/>
                  </a:lnTo>
                  <a:lnTo>
                    <a:pt x="118" y="108"/>
                  </a:lnTo>
                  <a:lnTo>
                    <a:pt x="89" y="77"/>
                  </a:lnTo>
                  <a:lnTo>
                    <a:pt x="118" y="61"/>
                  </a:lnTo>
                  <a:lnTo>
                    <a:pt x="103" y="0"/>
                  </a:lnTo>
                  <a:lnTo>
                    <a:pt x="103" y="31"/>
                  </a:lnTo>
                  <a:lnTo>
                    <a:pt x="74" y="77"/>
                  </a:lnTo>
                  <a:lnTo>
                    <a:pt x="44" y="123"/>
                  </a:lnTo>
                  <a:lnTo>
                    <a:pt x="30" y="123"/>
                  </a:lnTo>
                  <a:lnTo>
                    <a:pt x="0" y="138"/>
                  </a:lnTo>
                  <a:lnTo>
                    <a:pt x="0" y="169"/>
                  </a:lnTo>
                  <a:lnTo>
                    <a:pt x="15" y="184"/>
                  </a:lnTo>
                  <a:lnTo>
                    <a:pt x="15" y="215"/>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45" name="Freeform 183"/>
            <p:cNvSpPr>
              <a:spLocks/>
            </p:cNvSpPr>
            <p:nvPr/>
          </p:nvSpPr>
          <p:spPr bwMode="auto">
            <a:xfrm>
              <a:off x="1269" y="1704"/>
              <a:ext cx="134" cy="157"/>
            </a:xfrm>
            <a:custGeom>
              <a:avLst/>
              <a:gdLst>
                <a:gd name="T0" fmla="*/ 9 w 314"/>
                <a:gd name="T1" fmla="*/ 0 h 416"/>
                <a:gd name="T2" fmla="*/ 7 w 314"/>
                <a:gd name="T3" fmla="*/ 1 h 416"/>
                <a:gd name="T4" fmla="*/ 7 w 314"/>
                <a:gd name="T5" fmla="*/ 0 h 416"/>
                <a:gd name="T6" fmla="*/ 2 w 314"/>
                <a:gd name="T7" fmla="*/ 1 h 416"/>
                <a:gd name="T8" fmla="*/ 2 w 314"/>
                <a:gd name="T9" fmla="*/ 1 h 416"/>
                <a:gd name="T10" fmla="*/ 1 w 314"/>
                <a:gd name="T11" fmla="*/ 1 h 416"/>
                <a:gd name="T12" fmla="*/ 1 w 314"/>
                <a:gd name="T13" fmla="*/ 2 h 416"/>
                <a:gd name="T14" fmla="*/ 1 w 314"/>
                <a:gd name="T15" fmla="*/ 3 h 416"/>
                <a:gd name="T16" fmla="*/ 0 w 314"/>
                <a:gd name="T17" fmla="*/ 3 h 416"/>
                <a:gd name="T18" fmla="*/ 0 w 314"/>
                <a:gd name="T19" fmla="*/ 3 h 416"/>
                <a:gd name="T20" fmla="*/ 0 w 314"/>
                <a:gd name="T21" fmla="*/ 4 h 416"/>
                <a:gd name="T22" fmla="*/ 0 w 314"/>
                <a:gd name="T23" fmla="*/ 5 h 416"/>
                <a:gd name="T24" fmla="*/ 1 w 314"/>
                <a:gd name="T25" fmla="*/ 5 h 416"/>
                <a:gd name="T26" fmla="*/ 1 w 314"/>
                <a:gd name="T27" fmla="*/ 5 h 416"/>
                <a:gd name="T28" fmla="*/ 1 w 314"/>
                <a:gd name="T29" fmla="*/ 6 h 416"/>
                <a:gd name="T30" fmla="*/ 3 w 314"/>
                <a:gd name="T31" fmla="*/ 6 h 416"/>
                <a:gd name="T32" fmla="*/ 3 w 314"/>
                <a:gd name="T33" fmla="*/ 7 h 416"/>
                <a:gd name="T34" fmla="*/ 4 w 314"/>
                <a:gd name="T35" fmla="*/ 8 h 416"/>
                <a:gd name="T36" fmla="*/ 5 w 314"/>
                <a:gd name="T37" fmla="*/ 8 h 416"/>
                <a:gd name="T38" fmla="*/ 6 w 314"/>
                <a:gd name="T39" fmla="*/ 8 h 416"/>
                <a:gd name="T40" fmla="*/ 6 w 314"/>
                <a:gd name="T41" fmla="*/ 8 h 416"/>
                <a:gd name="T42" fmla="*/ 6 w 314"/>
                <a:gd name="T43" fmla="*/ 8 h 416"/>
                <a:gd name="T44" fmla="*/ 6 w 314"/>
                <a:gd name="T45" fmla="*/ 8 h 416"/>
                <a:gd name="T46" fmla="*/ 7 w 314"/>
                <a:gd name="T47" fmla="*/ 8 h 416"/>
                <a:gd name="T48" fmla="*/ 9 w 314"/>
                <a:gd name="T49" fmla="*/ 8 h 416"/>
                <a:gd name="T50" fmla="*/ 8 w 314"/>
                <a:gd name="T51" fmla="*/ 6 h 416"/>
                <a:gd name="T52" fmla="*/ 7 w 314"/>
                <a:gd name="T53" fmla="*/ 6 h 416"/>
                <a:gd name="T54" fmla="*/ 8 w 314"/>
                <a:gd name="T55" fmla="*/ 6 h 416"/>
                <a:gd name="T56" fmla="*/ 8 w 314"/>
                <a:gd name="T57" fmla="*/ 5 h 416"/>
                <a:gd name="T58" fmla="*/ 8 w 314"/>
                <a:gd name="T59" fmla="*/ 5 h 416"/>
                <a:gd name="T60" fmla="*/ 9 w 314"/>
                <a:gd name="T61" fmla="*/ 4 h 416"/>
                <a:gd name="T62" fmla="*/ 9 w 314"/>
                <a:gd name="T63" fmla="*/ 3 h 416"/>
                <a:gd name="T64" fmla="*/ 9 w 314"/>
                <a:gd name="T65" fmla="*/ 2 h 416"/>
                <a:gd name="T66" fmla="*/ 10 w 314"/>
                <a:gd name="T67" fmla="*/ 2 h 416"/>
                <a:gd name="T68" fmla="*/ 9 w 314"/>
                <a:gd name="T69" fmla="*/ 2 h 416"/>
                <a:gd name="T70" fmla="*/ 9 w 314"/>
                <a:gd name="T71" fmla="*/ 1 h 416"/>
                <a:gd name="T72" fmla="*/ 9 w 314"/>
                <a:gd name="T73" fmla="*/ 0 h 4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14" h="416">
                  <a:moveTo>
                    <a:pt x="253" y="0"/>
                  </a:moveTo>
                  <a:lnTo>
                    <a:pt x="224" y="31"/>
                  </a:lnTo>
                  <a:lnTo>
                    <a:pt x="209" y="15"/>
                  </a:lnTo>
                  <a:lnTo>
                    <a:pt x="60" y="31"/>
                  </a:lnTo>
                  <a:lnTo>
                    <a:pt x="60" y="61"/>
                  </a:lnTo>
                  <a:lnTo>
                    <a:pt x="45" y="61"/>
                  </a:lnTo>
                  <a:lnTo>
                    <a:pt x="45" y="77"/>
                  </a:lnTo>
                  <a:lnTo>
                    <a:pt x="45" y="154"/>
                  </a:lnTo>
                  <a:lnTo>
                    <a:pt x="15" y="138"/>
                  </a:lnTo>
                  <a:lnTo>
                    <a:pt x="15" y="169"/>
                  </a:lnTo>
                  <a:lnTo>
                    <a:pt x="15" y="184"/>
                  </a:lnTo>
                  <a:lnTo>
                    <a:pt x="0" y="215"/>
                  </a:lnTo>
                  <a:lnTo>
                    <a:pt x="30" y="231"/>
                  </a:lnTo>
                  <a:lnTo>
                    <a:pt x="45" y="246"/>
                  </a:lnTo>
                  <a:lnTo>
                    <a:pt x="45" y="292"/>
                  </a:lnTo>
                  <a:lnTo>
                    <a:pt x="75" y="292"/>
                  </a:lnTo>
                  <a:lnTo>
                    <a:pt x="104" y="354"/>
                  </a:lnTo>
                  <a:lnTo>
                    <a:pt x="119" y="369"/>
                  </a:lnTo>
                  <a:lnTo>
                    <a:pt x="149" y="369"/>
                  </a:lnTo>
                  <a:lnTo>
                    <a:pt x="164" y="384"/>
                  </a:lnTo>
                  <a:lnTo>
                    <a:pt x="179" y="415"/>
                  </a:lnTo>
                  <a:lnTo>
                    <a:pt x="179" y="400"/>
                  </a:lnTo>
                  <a:lnTo>
                    <a:pt x="179" y="384"/>
                  </a:lnTo>
                  <a:lnTo>
                    <a:pt x="224" y="369"/>
                  </a:lnTo>
                  <a:lnTo>
                    <a:pt x="268" y="369"/>
                  </a:lnTo>
                  <a:lnTo>
                    <a:pt x="238" y="307"/>
                  </a:lnTo>
                  <a:lnTo>
                    <a:pt x="209" y="292"/>
                  </a:lnTo>
                  <a:lnTo>
                    <a:pt x="238" y="277"/>
                  </a:lnTo>
                  <a:lnTo>
                    <a:pt x="238" y="246"/>
                  </a:lnTo>
                  <a:lnTo>
                    <a:pt x="238" y="215"/>
                  </a:lnTo>
                  <a:lnTo>
                    <a:pt x="268" y="200"/>
                  </a:lnTo>
                  <a:lnTo>
                    <a:pt x="268" y="138"/>
                  </a:lnTo>
                  <a:lnTo>
                    <a:pt x="283" y="123"/>
                  </a:lnTo>
                  <a:lnTo>
                    <a:pt x="313" y="108"/>
                  </a:lnTo>
                  <a:lnTo>
                    <a:pt x="283" y="92"/>
                  </a:lnTo>
                  <a:lnTo>
                    <a:pt x="268" y="31"/>
                  </a:lnTo>
                  <a:lnTo>
                    <a:pt x="253"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46" name="Freeform 184"/>
            <p:cNvSpPr>
              <a:spLocks/>
            </p:cNvSpPr>
            <p:nvPr/>
          </p:nvSpPr>
          <p:spPr bwMode="auto">
            <a:xfrm>
              <a:off x="1435" y="1965"/>
              <a:ext cx="59" cy="99"/>
            </a:xfrm>
            <a:custGeom>
              <a:avLst/>
              <a:gdLst>
                <a:gd name="T0" fmla="*/ 4 w 135"/>
                <a:gd name="T1" fmla="*/ 0 h 263"/>
                <a:gd name="T2" fmla="*/ 3 w 135"/>
                <a:gd name="T3" fmla="*/ 0 h 263"/>
                <a:gd name="T4" fmla="*/ 3 w 135"/>
                <a:gd name="T5" fmla="*/ 1 h 263"/>
                <a:gd name="T6" fmla="*/ 3 w 135"/>
                <a:gd name="T7" fmla="*/ 1 h 263"/>
                <a:gd name="T8" fmla="*/ 1 w 135"/>
                <a:gd name="T9" fmla="*/ 2 h 263"/>
                <a:gd name="T10" fmla="*/ 0 w 135"/>
                <a:gd name="T11" fmla="*/ 2 h 263"/>
                <a:gd name="T12" fmla="*/ 0 w 135"/>
                <a:gd name="T13" fmla="*/ 3 h 263"/>
                <a:gd name="T14" fmla="*/ 0 w 135"/>
                <a:gd name="T15" fmla="*/ 4 h 263"/>
                <a:gd name="T16" fmla="*/ 0 w 135"/>
                <a:gd name="T17" fmla="*/ 4 h 263"/>
                <a:gd name="T18" fmla="*/ 0 w 135"/>
                <a:gd name="T19" fmla="*/ 5 h 263"/>
                <a:gd name="T20" fmla="*/ 0 w 135"/>
                <a:gd name="T21" fmla="*/ 5 h 263"/>
                <a:gd name="T22" fmla="*/ 2 w 135"/>
                <a:gd name="T23" fmla="*/ 5 h 263"/>
                <a:gd name="T24" fmla="*/ 3 w 135"/>
                <a:gd name="T25" fmla="*/ 3 h 263"/>
                <a:gd name="T26" fmla="*/ 4 w 135"/>
                <a:gd name="T27" fmla="*/ 2 h 263"/>
                <a:gd name="T28" fmla="*/ 5 w 135"/>
                <a:gd name="T29" fmla="*/ 1 h 263"/>
                <a:gd name="T30" fmla="*/ 4 w 135"/>
                <a:gd name="T31" fmla="*/ 0 h 2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5" h="263">
                  <a:moveTo>
                    <a:pt x="104" y="0"/>
                  </a:moveTo>
                  <a:lnTo>
                    <a:pt x="89" y="15"/>
                  </a:lnTo>
                  <a:lnTo>
                    <a:pt x="89" y="31"/>
                  </a:lnTo>
                  <a:lnTo>
                    <a:pt x="74" y="62"/>
                  </a:lnTo>
                  <a:lnTo>
                    <a:pt x="30" y="77"/>
                  </a:lnTo>
                  <a:lnTo>
                    <a:pt x="15" y="108"/>
                  </a:lnTo>
                  <a:lnTo>
                    <a:pt x="15" y="170"/>
                  </a:lnTo>
                  <a:lnTo>
                    <a:pt x="15" y="185"/>
                  </a:lnTo>
                  <a:lnTo>
                    <a:pt x="0" y="185"/>
                  </a:lnTo>
                  <a:lnTo>
                    <a:pt x="0" y="247"/>
                  </a:lnTo>
                  <a:lnTo>
                    <a:pt x="15" y="262"/>
                  </a:lnTo>
                  <a:lnTo>
                    <a:pt x="60" y="262"/>
                  </a:lnTo>
                  <a:lnTo>
                    <a:pt x="89" y="170"/>
                  </a:lnTo>
                  <a:lnTo>
                    <a:pt x="119" y="77"/>
                  </a:lnTo>
                  <a:lnTo>
                    <a:pt x="134" y="62"/>
                  </a:lnTo>
                  <a:lnTo>
                    <a:pt x="104"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47" name="Freeform 185"/>
            <p:cNvSpPr>
              <a:spLocks/>
            </p:cNvSpPr>
            <p:nvPr/>
          </p:nvSpPr>
          <p:spPr bwMode="auto">
            <a:xfrm>
              <a:off x="1192" y="1994"/>
              <a:ext cx="103" cy="94"/>
            </a:xfrm>
            <a:custGeom>
              <a:avLst/>
              <a:gdLst>
                <a:gd name="T0" fmla="*/ 0 w 239"/>
                <a:gd name="T1" fmla="*/ 0 h 247"/>
                <a:gd name="T2" fmla="*/ 0 w 239"/>
                <a:gd name="T3" fmla="*/ 1 h 247"/>
                <a:gd name="T4" fmla="*/ 1 w 239"/>
                <a:gd name="T5" fmla="*/ 1 h 247"/>
                <a:gd name="T6" fmla="*/ 1 w 239"/>
                <a:gd name="T7" fmla="*/ 3 h 247"/>
                <a:gd name="T8" fmla="*/ 2 w 239"/>
                <a:gd name="T9" fmla="*/ 4 h 247"/>
                <a:gd name="T10" fmla="*/ 3 w 239"/>
                <a:gd name="T11" fmla="*/ 5 h 247"/>
                <a:gd name="T12" fmla="*/ 3 w 239"/>
                <a:gd name="T13" fmla="*/ 5 h 247"/>
                <a:gd name="T14" fmla="*/ 3 w 239"/>
                <a:gd name="T15" fmla="*/ 5 h 247"/>
                <a:gd name="T16" fmla="*/ 5 w 239"/>
                <a:gd name="T17" fmla="*/ 5 h 247"/>
                <a:gd name="T18" fmla="*/ 5 w 239"/>
                <a:gd name="T19" fmla="*/ 3 h 247"/>
                <a:gd name="T20" fmla="*/ 5 w 239"/>
                <a:gd name="T21" fmla="*/ 2 h 247"/>
                <a:gd name="T22" fmla="*/ 6 w 239"/>
                <a:gd name="T23" fmla="*/ 2 h 247"/>
                <a:gd name="T24" fmla="*/ 6 w 239"/>
                <a:gd name="T25" fmla="*/ 1 h 247"/>
                <a:gd name="T26" fmla="*/ 7 w 239"/>
                <a:gd name="T27" fmla="*/ 1 h 247"/>
                <a:gd name="T28" fmla="*/ 8 w 239"/>
                <a:gd name="T29" fmla="*/ 1 h 247"/>
                <a:gd name="T30" fmla="*/ 8 w 239"/>
                <a:gd name="T31" fmla="*/ 0 h 247"/>
                <a:gd name="T32" fmla="*/ 7 w 239"/>
                <a:gd name="T33" fmla="*/ 0 h 247"/>
                <a:gd name="T34" fmla="*/ 6 w 239"/>
                <a:gd name="T35" fmla="*/ 1 h 247"/>
                <a:gd name="T36" fmla="*/ 4 w 239"/>
                <a:gd name="T37" fmla="*/ 0 h 247"/>
                <a:gd name="T38" fmla="*/ 1 w 239"/>
                <a:gd name="T39" fmla="*/ 0 h 247"/>
                <a:gd name="T40" fmla="*/ 1 w 239"/>
                <a:gd name="T41" fmla="*/ 0 h 247"/>
                <a:gd name="T42" fmla="*/ 0 w 239"/>
                <a:gd name="T43" fmla="*/ 0 h 2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9" h="247">
                  <a:moveTo>
                    <a:pt x="15" y="0"/>
                  </a:moveTo>
                  <a:lnTo>
                    <a:pt x="0" y="31"/>
                  </a:lnTo>
                  <a:lnTo>
                    <a:pt x="30" y="46"/>
                  </a:lnTo>
                  <a:lnTo>
                    <a:pt x="45" y="123"/>
                  </a:lnTo>
                  <a:lnTo>
                    <a:pt x="60" y="185"/>
                  </a:lnTo>
                  <a:lnTo>
                    <a:pt x="89" y="246"/>
                  </a:lnTo>
                  <a:lnTo>
                    <a:pt x="104" y="231"/>
                  </a:lnTo>
                  <a:lnTo>
                    <a:pt x="104" y="246"/>
                  </a:lnTo>
                  <a:lnTo>
                    <a:pt x="149" y="231"/>
                  </a:lnTo>
                  <a:lnTo>
                    <a:pt x="149" y="169"/>
                  </a:lnTo>
                  <a:lnTo>
                    <a:pt x="149" y="108"/>
                  </a:lnTo>
                  <a:lnTo>
                    <a:pt x="164" y="108"/>
                  </a:lnTo>
                  <a:lnTo>
                    <a:pt x="164" y="46"/>
                  </a:lnTo>
                  <a:lnTo>
                    <a:pt x="193" y="31"/>
                  </a:lnTo>
                  <a:lnTo>
                    <a:pt x="238" y="31"/>
                  </a:lnTo>
                  <a:lnTo>
                    <a:pt x="238" y="15"/>
                  </a:lnTo>
                  <a:lnTo>
                    <a:pt x="208" y="15"/>
                  </a:lnTo>
                  <a:lnTo>
                    <a:pt x="179" y="31"/>
                  </a:lnTo>
                  <a:lnTo>
                    <a:pt x="119" y="15"/>
                  </a:lnTo>
                  <a:lnTo>
                    <a:pt x="45" y="15"/>
                  </a:lnTo>
                  <a:lnTo>
                    <a:pt x="30" y="0"/>
                  </a:lnTo>
                  <a:lnTo>
                    <a:pt x="15" y="0"/>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48" name="Freeform 186"/>
            <p:cNvSpPr>
              <a:spLocks/>
            </p:cNvSpPr>
            <p:nvPr/>
          </p:nvSpPr>
          <p:spPr bwMode="auto">
            <a:xfrm>
              <a:off x="1230" y="2041"/>
              <a:ext cx="122" cy="93"/>
            </a:xfrm>
            <a:custGeom>
              <a:avLst/>
              <a:gdLst>
                <a:gd name="T0" fmla="*/ 0 w 284"/>
                <a:gd name="T1" fmla="*/ 3 h 246"/>
                <a:gd name="T2" fmla="*/ 0 w 284"/>
                <a:gd name="T3" fmla="*/ 3 h 246"/>
                <a:gd name="T4" fmla="*/ 0 w 284"/>
                <a:gd name="T5" fmla="*/ 4 h 246"/>
                <a:gd name="T6" fmla="*/ 0 w 284"/>
                <a:gd name="T7" fmla="*/ 5 h 246"/>
                <a:gd name="T8" fmla="*/ 1 w 284"/>
                <a:gd name="T9" fmla="*/ 5 h 246"/>
                <a:gd name="T10" fmla="*/ 3 w 284"/>
                <a:gd name="T11" fmla="*/ 5 h 246"/>
                <a:gd name="T12" fmla="*/ 3 w 284"/>
                <a:gd name="T13" fmla="*/ 5 h 246"/>
                <a:gd name="T14" fmla="*/ 4 w 284"/>
                <a:gd name="T15" fmla="*/ 5 h 246"/>
                <a:gd name="T16" fmla="*/ 5 w 284"/>
                <a:gd name="T17" fmla="*/ 5 h 246"/>
                <a:gd name="T18" fmla="*/ 5 w 284"/>
                <a:gd name="T19" fmla="*/ 5 h 246"/>
                <a:gd name="T20" fmla="*/ 6 w 284"/>
                <a:gd name="T21" fmla="*/ 5 h 246"/>
                <a:gd name="T22" fmla="*/ 8 w 284"/>
                <a:gd name="T23" fmla="*/ 4 h 246"/>
                <a:gd name="T24" fmla="*/ 9 w 284"/>
                <a:gd name="T25" fmla="*/ 3 h 246"/>
                <a:gd name="T26" fmla="*/ 9 w 284"/>
                <a:gd name="T27" fmla="*/ 3 h 246"/>
                <a:gd name="T28" fmla="*/ 9 w 284"/>
                <a:gd name="T29" fmla="*/ 2 h 246"/>
                <a:gd name="T30" fmla="*/ 9 w 284"/>
                <a:gd name="T31" fmla="*/ 2 h 246"/>
                <a:gd name="T32" fmla="*/ 9 w 284"/>
                <a:gd name="T33" fmla="*/ 2 h 246"/>
                <a:gd name="T34" fmla="*/ 8 w 284"/>
                <a:gd name="T35" fmla="*/ 2 h 246"/>
                <a:gd name="T36" fmla="*/ 9 w 284"/>
                <a:gd name="T37" fmla="*/ 1 h 246"/>
                <a:gd name="T38" fmla="*/ 9 w 284"/>
                <a:gd name="T39" fmla="*/ 1 h 246"/>
                <a:gd name="T40" fmla="*/ 9 w 284"/>
                <a:gd name="T41" fmla="*/ 0 h 246"/>
                <a:gd name="T42" fmla="*/ 9 w 284"/>
                <a:gd name="T43" fmla="*/ 0 h 246"/>
                <a:gd name="T44" fmla="*/ 8 w 284"/>
                <a:gd name="T45" fmla="*/ 0 h 246"/>
                <a:gd name="T46" fmla="*/ 8 w 284"/>
                <a:gd name="T47" fmla="*/ 0 h 246"/>
                <a:gd name="T48" fmla="*/ 6 w 284"/>
                <a:gd name="T49" fmla="*/ 0 h 246"/>
                <a:gd name="T50" fmla="*/ 6 w 284"/>
                <a:gd name="T51" fmla="*/ 1 h 246"/>
                <a:gd name="T52" fmla="*/ 5 w 284"/>
                <a:gd name="T53" fmla="*/ 1 h 246"/>
                <a:gd name="T54" fmla="*/ 3 w 284"/>
                <a:gd name="T55" fmla="*/ 1 h 246"/>
                <a:gd name="T56" fmla="*/ 3 w 284"/>
                <a:gd name="T57" fmla="*/ 2 h 246"/>
                <a:gd name="T58" fmla="*/ 3 w 284"/>
                <a:gd name="T59" fmla="*/ 1 h 246"/>
                <a:gd name="T60" fmla="*/ 2 w 284"/>
                <a:gd name="T61" fmla="*/ 1 h 246"/>
                <a:gd name="T62" fmla="*/ 2 w 284"/>
                <a:gd name="T63" fmla="*/ 2 h 246"/>
                <a:gd name="T64" fmla="*/ 0 w 284"/>
                <a:gd name="T65" fmla="*/ 3 h 246"/>
                <a:gd name="T66" fmla="*/ 0 w 284"/>
                <a:gd name="T67" fmla="*/ 2 h 246"/>
                <a:gd name="T68" fmla="*/ 0 w 284"/>
                <a:gd name="T69" fmla="*/ 3 h 2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84" h="246">
                  <a:moveTo>
                    <a:pt x="0" y="123"/>
                  </a:moveTo>
                  <a:lnTo>
                    <a:pt x="0" y="153"/>
                  </a:lnTo>
                  <a:lnTo>
                    <a:pt x="15" y="199"/>
                  </a:lnTo>
                  <a:lnTo>
                    <a:pt x="15" y="230"/>
                  </a:lnTo>
                  <a:lnTo>
                    <a:pt x="30" y="245"/>
                  </a:lnTo>
                  <a:lnTo>
                    <a:pt x="89" y="230"/>
                  </a:lnTo>
                  <a:lnTo>
                    <a:pt x="104" y="245"/>
                  </a:lnTo>
                  <a:lnTo>
                    <a:pt x="119" y="230"/>
                  </a:lnTo>
                  <a:lnTo>
                    <a:pt x="134" y="230"/>
                  </a:lnTo>
                  <a:lnTo>
                    <a:pt x="149" y="230"/>
                  </a:lnTo>
                  <a:lnTo>
                    <a:pt x="164" y="230"/>
                  </a:lnTo>
                  <a:lnTo>
                    <a:pt x="223" y="184"/>
                  </a:lnTo>
                  <a:lnTo>
                    <a:pt x="253" y="138"/>
                  </a:lnTo>
                  <a:lnTo>
                    <a:pt x="268" y="123"/>
                  </a:lnTo>
                  <a:lnTo>
                    <a:pt x="283" y="92"/>
                  </a:lnTo>
                  <a:lnTo>
                    <a:pt x="268" y="92"/>
                  </a:lnTo>
                  <a:lnTo>
                    <a:pt x="253" y="92"/>
                  </a:lnTo>
                  <a:lnTo>
                    <a:pt x="238" y="77"/>
                  </a:lnTo>
                  <a:lnTo>
                    <a:pt x="253" y="61"/>
                  </a:lnTo>
                  <a:lnTo>
                    <a:pt x="268" y="61"/>
                  </a:lnTo>
                  <a:lnTo>
                    <a:pt x="268" y="15"/>
                  </a:lnTo>
                  <a:lnTo>
                    <a:pt x="268" y="0"/>
                  </a:lnTo>
                  <a:lnTo>
                    <a:pt x="238" y="0"/>
                  </a:lnTo>
                  <a:lnTo>
                    <a:pt x="223" y="0"/>
                  </a:lnTo>
                  <a:lnTo>
                    <a:pt x="179" y="15"/>
                  </a:lnTo>
                  <a:lnTo>
                    <a:pt x="179" y="46"/>
                  </a:lnTo>
                  <a:lnTo>
                    <a:pt x="149" y="61"/>
                  </a:lnTo>
                  <a:lnTo>
                    <a:pt x="104" y="46"/>
                  </a:lnTo>
                  <a:lnTo>
                    <a:pt x="74" y="77"/>
                  </a:lnTo>
                  <a:lnTo>
                    <a:pt x="74" y="61"/>
                  </a:lnTo>
                  <a:lnTo>
                    <a:pt x="60" y="46"/>
                  </a:lnTo>
                  <a:lnTo>
                    <a:pt x="60" y="107"/>
                  </a:lnTo>
                  <a:lnTo>
                    <a:pt x="15" y="123"/>
                  </a:lnTo>
                  <a:lnTo>
                    <a:pt x="15" y="107"/>
                  </a:lnTo>
                  <a:lnTo>
                    <a:pt x="0" y="123"/>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49" name="Freeform 187"/>
            <p:cNvSpPr>
              <a:spLocks/>
            </p:cNvSpPr>
            <p:nvPr/>
          </p:nvSpPr>
          <p:spPr bwMode="auto">
            <a:xfrm>
              <a:off x="1307" y="2088"/>
              <a:ext cx="20" cy="12"/>
            </a:xfrm>
            <a:custGeom>
              <a:avLst/>
              <a:gdLst>
                <a:gd name="T0" fmla="*/ 1 w 46"/>
                <a:gd name="T1" fmla="*/ 0 h 31"/>
                <a:gd name="T2" fmla="*/ 0 w 46"/>
                <a:gd name="T3" fmla="*/ 0 h 31"/>
                <a:gd name="T4" fmla="*/ 0 w 46"/>
                <a:gd name="T5" fmla="*/ 0 h 31"/>
                <a:gd name="T6" fmla="*/ 0 w 46"/>
                <a:gd name="T7" fmla="*/ 1 h 31"/>
                <a:gd name="T8" fmla="*/ 0 w 46"/>
                <a:gd name="T9" fmla="*/ 1 h 31"/>
                <a:gd name="T10" fmla="*/ 1 w 46"/>
                <a:gd name="T11" fmla="*/ 1 h 31"/>
                <a:gd name="T12" fmla="*/ 2 w 46"/>
                <a:gd name="T13" fmla="*/ 0 h 31"/>
                <a:gd name="T14" fmla="*/ 1 w 46"/>
                <a:gd name="T15" fmla="*/ 0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31">
                  <a:moveTo>
                    <a:pt x="30" y="0"/>
                  </a:moveTo>
                  <a:lnTo>
                    <a:pt x="15" y="0"/>
                  </a:lnTo>
                  <a:lnTo>
                    <a:pt x="0" y="15"/>
                  </a:lnTo>
                  <a:lnTo>
                    <a:pt x="0" y="30"/>
                  </a:lnTo>
                  <a:lnTo>
                    <a:pt x="15" y="30"/>
                  </a:lnTo>
                  <a:lnTo>
                    <a:pt x="30" y="30"/>
                  </a:lnTo>
                  <a:lnTo>
                    <a:pt x="45" y="15"/>
                  </a:lnTo>
                  <a:lnTo>
                    <a:pt x="30" y="0"/>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50" name="Freeform 188"/>
            <p:cNvSpPr>
              <a:spLocks/>
            </p:cNvSpPr>
            <p:nvPr/>
          </p:nvSpPr>
          <p:spPr bwMode="auto">
            <a:xfrm>
              <a:off x="1332" y="2064"/>
              <a:ext cx="14" cy="12"/>
            </a:xfrm>
            <a:custGeom>
              <a:avLst/>
              <a:gdLst>
                <a:gd name="T0" fmla="*/ 1 w 32"/>
                <a:gd name="T1" fmla="*/ 1 h 32"/>
                <a:gd name="T2" fmla="*/ 1 w 32"/>
                <a:gd name="T3" fmla="*/ 0 h 32"/>
                <a:gd name="T4" fmla="*/ 0 w 32"/>
                <a:gd name="T5" fmla="*/ 0 h 32"/>
                <a:gd name="T6" fmla="*/ 0 w 32"/>
                <a:gd name="T7" fmla="*/ 0 h 32"/>
                <a:gd name="T8" fmla="*/ 0 w 32"/>
                <a:gd name="T9" fmla="*/ 1 h 32"/>
                <a:gd name="T10" fmla="*/ 1 w 32"/>
                <a:gd name="T11" fmla="*/ 1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32">
                  <a:moveTo>
                    <a:pt x="31" y="31"/>
                  </a:moveTo>
                  <a:lnTo>
                    <a:pt x="31" y="0"/>
                  </a:lnTo>
                  <a:lnTo>
                    <a:pt x="16" y="0"/>
                  </a:lnTo>
                  <a:lnTo>
                    <a:pt x="0" y="16"/>
                  </a:lnTo>
                  <a:lnTo>
                    <a:pt x="16" y="31"/>
                  </a:lnTo>
                  <a:lnTo>
                    <a:pt x="31" y="31"/>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51" name="Freeform 189"/>
            <p:cNvSpPr>
              <a:spLocks/>
            </p:cNvSpPr>
            <p:nvPr/>
          </p:nvSpPr>
          <p:spPr bwMode="auto">
            <a:xfrm>
              <a:off x="1256" y="2006"/>
              <a:ext cx="71" cy="65"/>
            </a:xfrm>
            <a:custGeom>
              <a:avLst/>
              <a:gdLst>
                <a:gd name="T0" fmla="*/ 6 w 165"/>
                <a:gd name="T1" fmla="*/ 2 h 170"/>
                <a:gd name="T2" fmla="*/ 5 w 165"/>
                <a:gd name="T3" fmla="*/ 1 h 170"/>
                <a:gd name="T4" fmla="*/ 5 w 165"/>
                <a:gd name="T5" fmla="*/ 1 h 170"/>
                <a:gd name="T6" fmla="*/ 4 w 165"/>
                <a:gd name="T7" fmla="*/ 1 h 170"/>
                <a:gd name="T8" fmla="*/ 4 w 165"/>
                <a:gd name="T9" fmla="*/ 1 h 170"/>
                <a:gd name="T10" fmla="*/ 3 w 165"/>
                <a:gd name="T11" fmla="*/ 0 h 170"/>
                <a:gd name="T12" fmla="*/ 1 w 165"/>
                <a:gd name="T13" fmla="*/ 0 h 170"/>
                <a:gd name="T14" fmla="*/ 0 w 165"/>
                <a:gd name="T15" fmla="*/ 0 h 170"/>
                <a:gd name="T16" fmla="*/ 0 w 165"/>
                <a:gd name="T17" fmla="*/ 2 h 170"/>
                <a:gd name="T18" fmla="*/ 0 w 165"/>
                <a:gd name="T19" fmla="*/ 2 h 170"/>
                <a:gd name="T20" fmla="*/ 0 w 165"/>
                <a:gd name="T21" fmla="*/ 3 h 170"/>
                <a:gd name="T22" fmla="*/ 0 w 165"/>
                <a:gd name="T23" fmla="*/ 3 h 170"/>
                <a:gd name="T24" fmla="*/ 0 w 165"/>
                <a:gd name="T25" fmla="*/ 4 h 170"/>
                <a:gd name="T26" fmla="*/ 1 w 165"/>
                <a:gd name="T27" fmla="*/ 3 h 170"/>
                <a:gd name="T28" fmla="*/ 3 w 165"/>
                <a:gd name="T29" fmla="*/ 3 h 170"/>
                <a:gd name="T30" fmla="*/ 4 w 165"/>
                <a:gd name="T31" fmla="*/ 3 h 170"/>
                <a:gd name="T32" fmla="*/ 4 w 165"/>
                <a:gd name="T33" fmla="*/ 2 h 170"/>
                <a:gd name="T34" fmla="*/ 6 w 165"/>
                <a:gd name="T35" fmla="*/ 2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5" h="170">
                  <a:moveTo>
                    <a:pt x="164" y="92"/>
                  </a:moveTo>
                  <a:lnTo>
                    <a:pt x="134" y="61"/>
                  </a:lnTo>
                  <a:lnTo>
                    <a:pt x="134" y="46"/>
                  </a:lnTo>
                  <a:lnTo>
                    <a:pt x="119" y="46"/>
                  </a:lnTo>
                  <a:lnTo>
                    <a:pt x="119" y="31"/>
                  </a:lnTo>
                  <a:lnTo>
                    <a:pt x="89" y="0"/>
                  </a:lnTo>
                  <a:lnTo>
                    <a:pt x="45" y="0"/>
                  </a:lnTo>
                  <a:lnTo>
                    <a:pt x="15" y="15"/>
                  </a:lnTo>
                  <a:lnTo>
                    <a:pt x="15" y="77"/>
                  </a:lnTo>
                  <a:lnTo>
                    <a:pt x="0" y="77"/>
                  </a:lnTo>
                  <a:lnTo>
                    <a:pt x="0" y="138"/>
                  </a:lnTo>
                  <a:lnTo>
                    <a:pt x="15" y="154"/>
                  </a:lnTo>
                  <a:lnTo>
                    <a:pt x="15" y="169"/>
                  </a:lnTo>
                  <a:lnTo>
                    <a:pt x="45" y="138"/>
                  </a:lnTo>
                  <a:lnTo>
                    <a:pt x="89" y="154"/>
                  </a:lnTo>
                  <a:lnTo>
                    <a:pt x="119" y="138"/>
                  </a:lnTo>
                  <a:lnTo>
                    <a:pt x="119" y="108"/>
                  </a:lnTo>
                  <a:lnTo>
                    <a:pt x="164" y="92"/>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52" name="Freeform 190"/>
            <p:cNvSpPr>
              <a:spLocks/>
            </p:cNvSpPr>
            <p:nvPr/>
          </p:nvSpPr>
          <p:spPr bwMode="auto">
            <a:xfrm>
              <a:off x="1338" y="1953"/>
              <a:ext cx="72" cy="123"/>
            </a:xfrm>
            <a:custGeom>
              <a:avLst/>
              <a:gdLst>
                <a:gd name="T0" fmla="*/ 6 w 166"/>
                <a:gd name="T1" fmla="*/ 0 h 324"/>
                <a:gd name="T2" fmla="*/ 4 w 166"/>
                <a:gd name="T3" fmla="*/ 0 h 324"/>
                <a:gd name="T4" fmla="*/ 3 w 166"/>
                <a:gd name="T5" fmla="*/ 0 h 324"/>
                <a:gd name="T6" fmla="*/ 3 w 166"/>
                <a:gd name="T7" fmla="*/ 1 h 324"/>
                <a:gd name="T8" fmla="*/ 3 w 166"/>
                <a:gd name="T9" fmla="*/ 1 h 324"/>
                <a:gd name="T10" fmla="*/ 3 w 166"/>
                <a:gd name="T11" fmla="*/ 1 h 324"/>
                <a:gd name="T12" fmla="*/ 3 w 166"/>
                <a:gd name="T13" fmla="*/ 1 h 324"/>
                <a:gd name="T14" fmla="*/ 3 w 166"/>
                <a:gd name="T15" fmla="*/ 2 h 324"/>
                <a:gd name="T16" fmla="*/ 3 w 166"/>
                <a:gd name="T17" fmla="*/ 3 h 324"/>
                <a:gd name="T18" fmla="*/ 3 w 166"/>
                <a:gd name="T19" fmla="*/ 3 h 324"/>
                <a:gd name="T20" fmla="*/ 2 w 166"/>
                <a:gd name="T21" fmla="*/ 2 h 324"/>
                <a:gd name="T22" fmla="*/ 2 w 166"/>
                <a:gd name="T23" fmla="*/ 2 h 324"/>
                <a:gd name="T24" fmla="*/ 2 w 166"/>
                <a:gd name="T25" fmla="*/ 1 h 324"/>
                <a:gd name="T26" fmla="*/ 0 w 166"/>
                <a:gd name="T27" fmla="*/ 2 h 324"/>
                <a:gd name="T28" fmla="*/ 1 w 166"/>
                <a:gd name="T29" fmla="*/ 3 h 324"/>
                <a:gd name="T30" fmla="*/ 1 w 166"/>
                <a:gd name="T31" fmla="*/ 4 h 324"/>
                <a:gd name="T32" fmla="*/ 1 w 166"/>
                <a:gd name="T33" fmla="*/ 4 h 324"/>
                <a:gd name="T34" fmla="*/ 0 w 166"/>
                <a:gd name="T35" fmla="*/ 5 h 324"/>
                <a:gd name="T36" fmla="*/ 0 w 166"/>
                <a:gd name="T37" fmla="*/ 5 h 324"/>
                <a:gd name="T38" fmla="*/ 0 w 166"/>
                <a:gd name="T39" fmla="*/ 6 h 324"/>
                <a:gd name="T40" fmla="*/ 0 w 166"/>
                <a:gd name="T41" fmla="*/ 7 h 324"/>
                <a:gd name="T42" fmla="*/ 1 w 166"/>
                <a:gd name="T43" fmla="*/ 7 h 324"/>
                <a:gd name="T44" fmla="*/ 1 w 166"/>
                <a:gd name="T45" fmla="*/ 6 h 324"/>
                <a:gd name="T46" fmla="*/ 3 w 166"/>
                <a:gd name="T47" fmla="*/ 6 h 324"/>
                <a:gd name="T48" fmla="*/ 3 w 166"/>
                <a:gd name="T49" fmla="*/ 5 h 324"/>
                <a:gd name="T50" fmla="*/ 3 w 166"/>
                <a:gd name="T51" fmla="*/ 5 h 324"/>
                <a:gd name="T52" fmla="*/ 2 w 166"/>
                <a:gd name="T53" fmla="*/ 4 h 324"/>
                <a:gd name="T54" fmla="*/ 5 w 166"/>
                <a:gd name="T55" fmla="*/ 3 h 324"/>
                <a:gd name="T56" fmla="*/ 5 w 166"/>
                <a:gd name="T57" fmla="*/ 3 h 324"/>
                <a:gd name="T58" fmla="*/ 6 w 166"/>
                <a:gd name="T59" fmla="*/ 0 h 3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6" h="324">
                  <a:moveTo>
                    <a:pt x="165" y="0"/>
                  </a:moveTo>
                  <a:lnTo>
                    <a:pt x="105" y="15"/>
                  </a:lnTo>
                  <a:lnTo>
                    <a:pt x="75" y="15"/>
                  </a:lnTo>
                  <a:lnTo>
                    <a:pt x="75" y="31"/>
                  </a:lnTo>
                  <a:lnTo>
                    <a:pt x="75" y="46"/>
                  </a:lnTo>
                  <a:lnTo>
                    <a:pt x="75" y="62"/>
                  </a:lnTo>
                  <a:lnTo>
                    <a:pt x="90" y="62"/>
                  </a:lnTo>
                  <a:lnTo>
                    <a:pt x="90" y="108"/>
                  </a:lnTo>
                  <a:lnTo>
                    <a:pt x="75" y="123"/>
                  </a:lnTo>
                  <a:lnTo>
                    <a:pt x="75" y="138"/>
                  </a:lnTo>
                  <a:lnTo>
                    <a:pt x="60" y="108"/>
                  </a:lnTo>
                  <a:lnTo>
                    <a:pt x="60" y="77"/>
                  </a:lnTo>
                  <a:lnTo>
                    <a:pt x="45" y="62"/>
                  </a:lnTo>
                  <a:lnTo>
                    <a:pt x="0" y="92"/>
                  </a:lnTo>
                  <a:lnTo>
                    <a:pt x="30" y="123"/>
                  </a:lnTo>
                  <a:lnTo>
                    <a:pt x="30" y="185"/>
                  </a:lnTo>
                  <a:lnTo>
                    <a:pt x="30" y="200"/>
                  </a:lnTo>
                  <a:lnTo>
                    <a:pt x="15" y="231"/>
                  </a:lnTo>
                  <a:lnTo>
                    <a:pt x="15" y="246"/>
                  </a:lnTo>
                  <a:lnTo>
                    <a:pt x="15" y="292"/>
                  </a:lnTo>
                  <a:lnTo>
                    <a:pt x="15" y="323"/>
                  </a:lnTo>
                  <a:lnTo>
                    <a:pt x="30" y="323"/>
                  </a:lnTo>
                  <a:lnTo>
                    <a:pt x="30" y="292"/>
                  </a:lnTo>
                  <a:lnTo>
                    <a:pt x="75" y="277"/>
                  </a:lnTo>
                  <a:lnTo>
                    <a:pt x="75" y="261"/>
                  </a:lnTo>
                  <a:lnTo>
                    <a:pt x="75" y="231"/>
                  </a:lnTo>
                  <a:lnTo>
                    <a:pt x="60" y="185"/>
                  </a:lnTo>
                  <a:lnTo>
                    <a:pt x="135" y="123"/>
                  </a:lnTo>
                  <a:lnTo>
                    <a:pt x="150" y="123"/>
                  </a:lnTo>
                  <a:lnTo>
                    <a:pt x="165" y="0"/>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53" name="Freeform 191"/>
            <p:cNvSpPr>
              <a:spLocks/>
            </p:cNvSpPr>
            <p:nvPr/>
          </p:nvSpPr>
          <p:spPr bwMode="auto">
            <a:xfrm>
              <a:off x="1294" y="1982"/>
              <a:ext cx="58" cy="60"/>
            </a:xfrm>
            <a:custGeom>
              <a:avLst/>
              <a:gdLst>
                <a:gd name="T0" fmla="*/ 3 w 134"/>
                <a:gd name="T1" fmla="*/ 0 h 155"/>
                <a:gd name="T2" fmla="*/ 3 w 134"/>
                <a:gd name="T3" fmla="*/ 0 h 155"/>
                <a:gd name="T4" fmla="*/ 3 w 134"/>
                <a:gd name="T5" fmla="*/ 1 h 155"/>
                <a:gd name="T6" fmla="*/ 2 w 134"/>
                <a:gd name="T7" fmla="*/ 1 h 155"/>
                <a:gd name="T8" fmla="*/ 1 w 134"/>
                <a:gd name="T9" fmla="*/ 1 h 155"/>
                <a:gd name="T10" fmla="*/ 0 w 134"/>
                <a:gd name="T11" fmla="*/ 1 h 155"/>
                <a:gd name="T12" fmla="*/ 1 w 134"/>
                <a:gd name="T13" fmla="*/ 2 h 155"/>
                <a:gd name="T14" fmla="*/ 1 w 134"/>
                <a:gd name="T15" fmla="*/ 2 h 155"/>
                <a:gd name="T16" fmla="*/ 1 w 134"/>
                <a:gd name="T17" fmla="*/ 2 h 155"/>
                <a:gd name="T18" fmla="*/ 1 w 134"/>
                <a:gd name="T19" fmla="*/ 3 h 155"/>
                <a:gd name="T20" fmla="*/ 3 w 134"/>
                <a:gd name="T21" fmla="*/ 3 h 155"/>
                <a:gd name="T22" fmla="*/ 3 w 134"/>
                <a:gd name="T23" fmla="*/ 3 h 155"/>
                <a:gd name="T24" fmla="*/ 4 w 134"/>
                <a:gd name="T25" fmla="*/ 3 h 155"/>
                <a:gd name="T26" fmla="*/ 5 w 134"/>
                <a:gd name="T27" fmla="*/ 3 h 155"/>
                <a:gd name="T28" fmla="*/ 5 w 134"/>
                <a:gd name="T29" fmla="*/ 2 h 155"/>
                <a:gd name="T30" fmla="*/ 5 w 134"/>
                <a:gd name="T31" fmla="*/ 1 h 155"/>
                <a:gd name="T32" fmla="*/ 3 w 134"/>
                <a:gd name="T33" fmla="*/ 0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4" h="155">
                  <a:moveTo>
                    <a:pt x="103" y="15"/>
                  </a:moveTo>
                  <a:lnTo>
                    <a:pt x="74" y="0"/>
                  </a:lnTo>
                  <a:lnTo>
                    <a:pt x="74" y="31"/>
                  </a:lnTo>
                  <a:lnTo>
                    <a:pt x="59" y="31"/>
                  </a:lnTo>
                  <a:lnTo>
                    <a:pt x="30" y="62"/>
                  </a:lnTo>
                  <a:lnTo>
                    <a:pt x="0" y="62"/>
                  </a:lnTo>
                  <a:lnTo>
                    <a:pt x="30" y="92"/>
                  </a:lnTo>
                  <a:lnTo>
                    <a:pt x="30" y="108"/>
                  </a:lnTo>
                  <a:lnTo>
                    <a:pt x="44" y="108"/>
                  </a:lnTo>
                  <a:lnTo>
                    <a:pt x="44" y="123"/>
                  </a:lnTo>
                  <a:lnTo>
                    <a:pt x="74" y="154"/>
                  </a:lnTo>
                  <a:lnTo>
                    <a:pt x="89" y="154"/>
                  </a:lnTo>
                  <a:lnTo>
                    <a:pt x="118" y="154"/>
                  </a:lnTo>
                  <a:lnTo>
                    <a:pt x="133" y="123"/>
                  </a:lnTo>
                  <a:lnTo>
                    <a:pt x="133" y="108"/>
                  </a:lnTo>
                  <a:lnTo>
                    <a:pt x="133" y="46"/>
                  </a:lnTo>
                  <a:lnTo>
                    <a:pt x="103" y="15"/>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54" name="Oval 192"/>
            <p:cNvSpPr>
              <a:spLocks noChangeArrowheads="1"/>
            </p:cNvSpPr>
            <p:nvPr/>
          </p:nvSpPr>
          <p:spPr bwMode="auto">
            <a:xfrm>
              <a:off x="1506" y="2006"/>
              <a:ext cx="6" cy="6"/>
            </a:xfrm>
            <a:prstGeom prst="ellipse">
              <a:avLst/>
            </a:prstGeom>
            <a:solidFill>
              <a:srgbClr val="00FF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spcBef>
                  <a:spcPct val="50000"/>
                </a:spcBef>
              </a:pPr>
              <a:endParaRPr lang="en-US" sz="2800" smtClean="0">
                <a:solidFill>
                  <a:srgbClr val="FFFFFF"/>
                </a:solidFill>
                <a:latin typeface="Arial"/>
                <a:cs typeface="Arial"/>
              </a:endParaRPr>
            </a:p>
          </p:txBody>
        </p:sp>
        <p:sp>
          <p:nvSpPr>
            <p:cNvPr id="97855" name="Oval 193"/>
            <p:cNvSpPr>
              <a:spLocks noChangeArrowheads="1"/>
            </p:cNvSpPr>
            <p:nvPr/>
          </p:nvSpPr>
          <p:spPr bwMode="auto">
            <a:xfrm>
              <a:off x="1499" y="2018"/>
              <a:ext cx="7" cy="5"/>
            </a:xfrm>
            <a:prstGeom prst="ellipse">
              <a:avLst/>
            </a:prstGeom>
            <a:solidFill>
              <a:srgbClr val="00FF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spcBef>
                  <a:spcPct val="50000"/>
                </a:spcBef>
              </a:pPr>
              <a:endParaRPr lang="en-US" sz="2800" smtClean="0">
                <a:solidFill>
                  <a:srgbClr val="FFFFFF"/>
                </a:solidFill>
                <a:latin typeface="Arial"/>
                <a:cs typeface="Arial"/>
              </a:endParaRPr>
            </a:p>
          </p:txBody>
        </p:sp>
        <p:sp>
          <p:nvSpPr>
            <p:cNvPr id="97856" name="Freeform 194"/>
            <p:cNvSpPr>
              <a:spLocks/>
            </p:cNvSpPr>
            <p:nvPr/>
          </p:nvSpPr>
          <p:spPr bwMode="auto">
            <a:xfrm>
              <a:off x="1499" y="2017"/>
              <a:ext cx="8" cy="7"/>
            </a:xfrm>
            <a:custGeom>
              <a:avLst/>
              <a:gdLst>
                <a:gd name="T0" fmla="*/ 1 w 17"/>
                <a:gd name="T1" fmla="*/ 0 h 17"/>
                <a:gd name="T2" fmla="*/ 0 w 17"/>
                <a:gd name="T3" fmla="*/ 0 h 17"/>
                <a:gd name="T4" fmla="*/ 1 w 17"/>
                <a:gd name="T5" fmla="*/ 0 h 17"/>
                <a:gd name="T6" fmla="*/ 1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16" y="0"/>
                  </a:moveTo>
                  <a:lnTo>
                    <a:pt x="0" y="0"/>
                  </a:lnTo>
                  <a:lnTo>
                    <a:pt x="16" y="16"/>
                  </a:lnTo>
                  <a:lnTo>
                    <a:pt x="16" y="0"/>
                  </a:lnTo>
                </a:path>
              </a:pathLst>
            </a:custGeom>
            <a:solidFill>
              <a:srgbClr val="00FF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57" name="Line 195"/>
            <p:cNvSpPr>
              <a:spLocks noChangeShapeType="1"/>
            </p:cNvSpPr>
            <p:nvPr/>
          </p:nvSpPr>
          <p:spPr bwMode="auto">
            <a:xfrm>
              <a:off x="1512" y="2006"/>
              <a:ext cx="0"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58" name="Line 196"/>
            <p:cNvSpPr>
              <a:spLocks noChangeShapeType="1"/>
            </p:cNvSpPr>
            <p:nvPr/>
          </p:nvSpPr>
          <p:spPr bwMode="auto">
            <a:xfrm>
              <a:off x="1365" y="1652"/>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59" name="Line 197"/>
            <p:cNvSpPr>
              <a:spLocks noChangeShapeType="1"/>
            </p:cNvSpPr>
            <p:nvPr/>
          </p:nvSpPr>
          <p:spPr bwMode="auto">
            <a:xfrm>
              <a:off x="1365" y="1652"/>
              <a:ext cx="0" cy="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60" name="Line 198"/>
            <p:cNvSpPr>
              <a:spLocks noChangeShapeType="1"/>
            </p:cNvSpPr>
            <p:nvPr/>
          </p:nvSpPr>
          <p:spPr bwMode="auto">
            <a:xfrm>
              <a:off x="1372" y="1652"/>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61" name="Freeform 199"/>
            <p:cNvSpPr>
              <a:spLocks/>
            </p:cNvSpPr>
            <p:nvPr/>
          </p:nvSpPr>
          <p:spPr bwMode="auto">
            <a:xfrm>
              <a:off x="1429" y="1785"/>
              <a:ext cx="13" cy="12"/>
            </a:xfrm>
            <a:custGeom>
              <a:avLst/>
              <a:gdLst>
                <a:gd name="T0" fmla="*/ 0 w 31"/>
                <a:gd name="T1" fmla="*/ 0 h 31"/>
                <a:gd name="T2" fmla="*/ 0 w 31"/>
                <a:gd name="T3" fmla="*/ 0 h 31"/>
                <a:gd name="T4" fmla="*/ 0 w 31"/>
                <a:gd name="T5" fmla="*/ 0 h 31"/>
                <a:gd name="T6" fmla="*/ 0 w 31"/>
                <a:gd name="T7" fmla="*/ 1 h 31"/>
                <a:gd name="T8" fmla="*/ 1 w 31"/>
                <a:gd name="T9" fmla="*/ 0 h 31"/>
                <a:gd name="T10" fmla="*/ 0 w 31"/>
                <a:gd name="T11" fmla="*/ 0 h 31"/>
                <a:gd name="T12" fmla="*/ 0 w 31"/>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1">
                  <a:moveTo>
                    <a:pt x="15" y="0"/>
                  </a:moveTo>
                  <a:lnTo>
                    <a:pt x="0" y="0"/>
                  </a:lnTo>
                  <a:lnTo>
                    <a:pt x="0" y="15"/>
                  </a:lnTo>
                  <a:lnTo>
                    <a:pt x="0" y="30"/>
                  </a:lnTo>
                  <a:lnTo>
                    <a:pt x="30" y="15"/>
                  </a:lnTo>
                  <a:lnTo>
                    <a:pt x="15" y="15"/>
                  </a:lnTo>
                  <a:lnTo>
                    <a:pt x="15" y="0"/>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62" name="Freeform 200"/>
            <p:cNvSpPr>
              <a:spLocks/>
            </p:cNvSpPr>
            <p:nvPr/>
          </p:nvSpPr>
          <p:spPr bwMode="auto">
            <a:xfrm>
              <a:off x="1358" y="1744"/>
              <a:ext cx="116" cy="106"/>
            </a:xfrm>
            <a:custGeom>
              <a:avLst/>
              <a:gdLst>
                <a:gd name="T0" fmla="*/ 6 w 270"/>
                <a:gd name="T1" fmla="*/ 2 h 278"/>
                <a:gd name="T2" fmla="*/ 6 w 270"/>
                <a:gd name="T3" fmla="*/ 2 h 278"/>
                <a:gd name="T4" fmla="*/ 5 w 270"/>
                <a:gd name="T5" fmla="*/ 1 h 278"/>
                <a:gd name="T6" fmla="*/ 4 w 270"/>
                <a:gd name="T7" fmla="*/ 1 h 278"/>
                <a:gd name="T8" fmla="*/ 3 w 270"/>
                <a:gd name="T9" fmla="*/ 0 h 278"/>
                <a:gd name="T10" fmla="*/ 3 w 270"/>
                <a:gd name="T11" fmla="*/ 0 h 278"/>
                <a:gd name="T12" fmla="*/ 2 w 270"/>
                <a:gd name="T13" fmla="*/ 1 h 278"/>
                <a:gd name="T14" fmla="*/ 2 w 270"/>
                <a:gd name="T15" fmla="*/ 2 h 278"/>
                <a:gd name="T16" fmla="*/ 1 w 270"/>
                <a:gd name="T17" fmla="*/ 2 h 278"/>
                <a:gd name="T18" fmla="*/ 1 w 270"/>
                <a:gd name="T19" fmla="*/ 3 h 278"/>
                <a:gd name="T20" fmla="*/ 1 w 270"/>
                <a:gd name="T21" fmla="*/ 3 h 278"/>
                <a:gd name="T22" fmla="*/ 0 w 270"/>
                <a:gd name="T23" fmla="*/ 4 h 278"/>
                <a:gd name="T24" fmla="*/ 1 w 270"/>
                <a:gd name="T25" fmla="*/ 4 h 278"/>
                <a:gd name="T26" fmla="*/ 2 w 270"/>
                <a:gd name="T27" fmla="*/ 5 h 278"/>
                <a:gd name="T28" fmla="*/ 3 w 270"/>
                <a:gd name="T29" fmla="*/ 5 h 278"/>
                <a:gd name="T30" fmla="*/ 4 w 270"/>
                <a:gd name="T31" fmla="*/ 6 h 278"/>
                <a:gd name="T32" fmla="*/ 5 w 270"/>
                <a:gd name="T33" fmla="*/ 5 h 278"/>
                <a:gd name="T34" fmla="*/ 5 w 270"/>
                <a:gd name="T35" fmla="*/ 5 h 278"/>
                <a:gd name="T36" fmla="*/ 6 w 270"/>
                <a:gd name="T37" fmla="*/ 5 h 278"/>
                <a:gd name="T38" fmla="*/ 6 w 270"/>
                <a:gd name="T39" fmla="*/ 5 h 278"/>
                <a:gd name="T40" fmla="*/ 8 w 270"/>
                <a:gd name="T41" fmla="*/ 5 h 278"/>
                <a:gd name="T42" fmla="*/ 9 w 270"/>
                <a:gd name="T43" fmla="*/ 4 h 278"/>
                <a:gd name="T44" fmla="*/ 8 w 270"/>
                <a:gd name="T45" fmla="*/ 4 h 278"/>
                <a:gd name="T46" fmla="*/ 6 w 270"/>
                <a:gd name="T47" fmla="*/ 3 h 278"/>
                <a:gd name="T48" fmla="*/ 6 w 270"/>
                <a:gd name="T49" fmla="*/ 3 h 278"/>
                <a:gd name="T50" fmla="*/ 6 w 270"/>
                <a:gd name="T51" fmla="*/ 3 h 278"/>
                <a:gd name="T52" fmla="*/ 6 w 270"/>
                <a:gd name="T53" fmla="*/ 2 h 2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0" h="278">
                  <a:moveTo>
                    <a:pt x="164" y="108"/>
                  </a:moveTo>
                  <a:lnTo>
                    <a:pt x="179" y="108"/>
                  </a:lnTo>
                  <a:lnTo>
                    <a:pt x="149" y="62"/>
                  </a:lnTo>
                  <a:lnTo>
                    <a:pt x="120" y="62"/>
                  </a:lnTo>
                  <a:lnTo>
                    <a:pt x="105" y="0"/>
                  </a:lnTo>
                  <a:lnTo>
                    <a:pt x="75" y="15"/>
                  </a:lnTo>
                  <a:lnTo>
                    <a:pt x="60" y="31"/>
                  </a:lnTo>
                  <a:lnTo>
                    <a:pt x="60" y="92"/>
                  </a:lnTo>
                  <a:lnTo>
                    <a:pt x="30" y="108"/>
                  </a:lnTo>
                  <a:lnTo>
                    <a:pt x="30" y="139"/>
                  </a:lnTo>
                  <a:lnTo>
                    <a:pt x="30" y="169"/>
                  </a:lnTo>
                  <a:lnTo>
                    <a:pt x="0" y="185"/>
                  </a:lnTo>
                  <a:lnTo>
                    <a:pt x="30" y="200"/>
                  </a:lnTo>
                  <a:lnTo>
                    <a:pt x="60" y="262"/>
                  </a:lnTo>
                  <a:lnTo>
                    <a:pt x="90" y="262"/>
                  </a:lnTo>
                  <a:lnTo>
                    <a:pt x="120" y="277"/>
                  </a:lnTo>
                  <a:lnTo>
                    <a:pt x="135" y="262"/>
                  </a:lnTo>
                  <a:lnTo>
                    <a:pt x="149" y="262"/>
                  </a:lnTo>
                  <a:lnTo>
                    <a:pt x="164" y="262"/>
                  </a:lnTo>
                  <a:lnTo>
                    <a:pt x="179" y="246"/>
                  </a:lnTo>
                  <a:lnTo>
                    <a:pt x="224" y="246"/>
                  </a:lnTo>
                  <a:lnTo>
                    <a:pt x="269" y="185"/>
                  </a:lnTo>
                  <a:lnTo>
                    <a:pt x="239" y="200"/>
                  </a:lnTo>
                  <a:lnTo>
                    <a:pt x="194" y="169"/>
                  </a:lnTo>
                  <a:lnTo>
                    <a:pt x="164" y="139"/>
                  </a:lnTo>
                  <a:lnTo>
                    <a:pt x="164" y="123"/>
                  </a:lnTo>
                  <a:lnTo>
                    <a:pt x="164" y="108"/>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63" name="Freeform 201"/>
            <p:cNvSpPr>
              <a:spLocks/>
            </p:cNvSpPr>
            <p:nvPr/>
          </p:nvSpPr>
          <p:spPr bwMode="auto">
            <a:xfrm>
              <a:off x="1332" y="1878"/>
              <a:ext cx="78" cy="82"/>
            </a:xfrm>
            <a:custGeom>
              <a:avLst/>
              <a:gdLst>
                <a:gd name="T0" fmla="*/ 6 w 181"/>
                <a:gd name="T1" fmla="*/ 2 h 216"/>
                <a:gd name="T2" fmla="*/ 5 w 181"/>
                <a:gd name="T3" fmla="*/ 1 h 216"/>
                <a:gd name="T4" fmla="*/ 5 w 181"/>
                <a:gd name="T5" fmla="*/ 1 h 216"/>
                <a:gd name="T6" fmla="*/ 3 w 181"/>
                <a:gd name="T7" fmla="*/ 0 h 216"/>
                <a:gd name="T8" fmla="*/ 3 w 181"/>
                <a:gd name="T9" fmla="*/ 0 h 216"/>
                <a:gd name="T10" fmla="*/ 3 w 181"/>
                <a:gd name="T11" fmla="*/ 1 h 216"/>
                <a:gd name="T12" fmla="*/ 1 w 181"/>
                <a:gd name="T13" fmla="*/ 1 h 216"/>
                <a:gd name="T14" fmla="*/ 1 w 181"/>
                <a:gd name="T15" fmla="*/ 0 h 216"/>
                <a:gd name="T16" fmla="*/ 0 w 181"/>
                <a:gd name="T17" fmla="*/ 0 h 216"/>
                <a:gd name="T18" fmla="*/ 0 w 181"/>
                <a:gd name="T19" fmla="*/ 1 h 216"/>
                <a:gd name="T20" fmla="*/ 1 w 181"/>
                <a:gd name="T21" fmla="*/ 1 h 216"/>
                <a:gd name="T22" fmla="*/ 0 w 181"/>
                <a:gd name="T23" fmla="*/ 1 h 216"/>
                <a:gd name="T24" fmla="*/ 0 w 181"/>
                <a:gd name="T25" fmla="*/ 1 h 216"/>
                <a:gd name="T26" fmla="*/ 0 w 181"/>
                <a:gd name="T27" fmla="*/ 2 h 216"/>
                <a:gd name="T28" fmla="*/ 0 w 181"/>
                <a:gd name="T29" fmla="*/ 2 h 216"/>
                <a:gd name="T30" fmla="*/ 1 w 181"/>
                <a:gd name="T31" fmla="*/ 3 h 216"/>
                <a:gd name="T32" fmla="*/ 1 w 181"/>
                <a:gd name="T33" fmla="*/ 3 h 216"/>
                <a:gd name="T34" fmla="*/ 2 w 181"/>
                <a:gd name="T35" fmla="*/ 3 h 216"/>
                <a:gd name="T36" fmla="*/ 3 w 181"/>
                <a:gd name="T37" fmla="*/ 4 h 216"/>
                <a:gd name="T38" fmla="*/ 3 w 181"/>
                <a:gd name="T39" fmla="*/ 4 h 216"/>
                <a:gd name="T40" fmla="*/ 3 w 181"/>
                <a:gd name="T41" fmla="*/ 5 h 216"/>
                <a:gd name="T42" fmla="*/ 4 w 181"/>
                <a:gd name="T43" fmla="*/ 5 h 216"/>
                <a:gd name="T44" fmla="*/ 6 w 181"/>
                <a:gd name="T45" fmla="*/ 4 h 216"/>
                <a:gd name="T46" fmla="*/ 6 w 181"/>
                <a:gd name="T47" fmla="*/ 3 h 216"/>
                <a:gd name="T48" fmla="*/ 6 w 181"/>
                <a:gd name="T49" fmla="*/ 3 h 216"/>
                <a:gd name="T50" fmla="*/ 6 w 181"/>
                <a:gd name="T51" fmla="*/ 3 h 216"/>
                <a:gd name="T52" fmla="*/ 6 w 181"/>
                <a:gd name="T53" fmla="*/ 2 h 216"/>
                <a:gd name="T54" fmla="*/ 6 w 181"/>
                <a:gd name="T55" fmla="*/ 2 h 2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1" h="216">
                  <a:moveTo>
                    <a:pt x="180" y="77"/>
                  </a:moveTo>
                  <a:lnTo>
                    <a:pt x="150" y="61"/>
                  </a:lnTo>
                  <a:lnTo>
                    <a:pt x="135" y="46"/>
                  </a:lnTo>
                  <a:lnTo>
                    <a:pt x="90" y="0"/>
                  </a:lnTo>
                  <a:lnTo>
                    <a:pt x="75" y="15"/>
                  </a:lnTo>
                  <a:lnTo>
                    <a:pt x="75" y="31"/>
                  </a:lnTo>
                  <a:lnTo>
                    <a:pt x="45" y="46"/>
                  </a:lnTo>
                  <a:lnTo>
                    <a:pt x="45" y="15"/>
                  </a:lnTo>
                  <a:lnTo>
                    <a:pt x="15" y="15"/>
                  </a:lnTo>
                  <a:lnTo>
                    <a:pt x="15" y="31"/>
                  </a:lnTo>
                  <a:lnTo>
                    <a:pt x="30" y="46"/>
                  </a:lnTo>
                  <a:lnTo>
                    <a:pt x="15" y="61"/>
                  </a:lnTo>
                  <a:lnTo>
                    <a:pt x="0" y="61"/>
                  </a:lnTo>
                  <a:lnTo>
                    <a:pt x="15" y="108"/>
                  </a:lnTo>
                  <a:lnTo>
                    <a:pt x="0" y="108"/>
                  </a:lnTo>
                  <a:lnTo>
                    <a:pt x="30" y="123"/>
                  </a:lnTo>
                  <a:lnTo>
                    <a:pt x="30" y="138"/>
                  </a:lnTo>
                  <a:lnTo>
                    <a:pt x="60" y="169"/>
                  </a:lnTo>
                  <a:lnTo>
                    <a:pt x="75" y="184"/>
                  </a:lnTo>
                  <a:lnTo>
                    <a:pt x="90" y="184"/>
                  </a:lnTo>
                  <a:lnTo>
                    <a:pt x="90" y="215"/>
                  </a:lnTo>
                  <a:lnTo>
                    <a:pt x="120" y="215"/>
                  </a:lnTo>
                  <a:lnTo>
                    <a:pt x="180" y="200"/>
                  </a:lnTo>
                  <a:lnTo>
                    <a:pt x="180" y="169"/>
                  </a:lnTo>
                  <a:lnTo>
                    <a:pt x="165" y="154"/>
                  </a:lnTo>
                  <a:lnTo>
                    <a:pt x="180" y="123"/>
                  </a:lnTo>
                  <a:lnTo>
                    <a:pt x="165" y="108"/>
                  </a:lnTo>
                  <a:lnTo>
                    <a:pt x="180" y="77"/>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64" name="Freeform 202"/>
            <p:cNvSpPr>
              <a:spLocks/>
            </p:cNvSpPr>
            <p:nvPr/>
          </p:nvSpPr>
          <p:spPr bwMode="auto">
            <a:xfrm>
              <a:off x="1422" y="1785"/>
              <a:ext cx="77" cy="99"/>
            </a:xfrm>
            <a:custGeom>
              <a:avLst/>
              <a:gdLst>
                <a:gd name="T0" fmla="*/ 6 w 180"/>
                <a:gd name="T1" fmla="*/ 0 h 262"/>
                <a:gd name="T2" fmla="*/ 6 w 180"/>
                <a:gd name="T3" fmla="*/ 0 h 262"/>
                <a:gd name="T4" fmla="*/ 5 w 180"/>
                <a:gd name="T5" fmla="*/ 0 h 262"/>
                <a:gd name="T6" fmla="*/ 4 w 180"/>
                <a:gd name="T7" fmla="*/ 0 h 262"/>
                <a:gd name="T8" fmla="*/ 4 w 180"/>
                <a:gd name="T9" fmla="*/ 0 h 262"/>
                <a:gd name="T10" fmla="*/ 3 w 180"/>
                <a:gd name="T11" fmla="*/ 1 h 262"/>
                <a:gd name="T12" fmla="*/ 2 w 180"/>
                <a:gd name="T13" fmla="*/ 1 h 262"/>
                <a:gd name="T14" fmla="*/ 1 w 180"/>
                <a:gd name="T15" fmla="*/ 0 h 262"/>
                <a:gd name="T16" fmla="*/ 0 w 180"/>
                <a:gd name="T17" fmla="*/ 1 h 262"/>
                <a:gd name="T18" fmla="*/ 1 w 180"/>
                <a:gd name="T19" fmla="*/ 1 h 262"/>
                <a:gd name="T20" fmla="*/ 3 w 180"/>
                <a:gd name="T21" fmla="*/ 2 h 262"/>
                <a:gd name="T22" fmla="*/ 4 w 180"/>
                <a:gd name="T23" fmla="*/ 2 h 262"/>
                <a:gd name="T24" fmla="*/ 3 w 180"/>
                <a:gd name="T25" fmla="*/ 3 h 262"/>
                <a:gd name="T26" fmla="*/ 1 w 180"/>
                <a:gd name="T27" fmla="*/ 3 h 262"/>
                <a:gd name="T28" fmla="*/ 0 w 180"/>
                <a:gd name="T29" fmla="*/ 3 h 262"/>
                <a:gd name="T30" fmla="*/ 0 w 180"/>
                <a:gd name="T31" fmla="*/ 3 h 262"/>
                <a:gd name="T32" fmla="*/ 0 w 180"/>
                <a:gd name="T33" fmla="*/ 3 h 262"/>
                <a:gd name="T34" fmla="*/ 0 w 180"/>
                <a:gd name="T35" fmla="*/ 5 h 262"/>
                <a:gd name="T36" fmla="*/ 0 w 180"/>
                <a:gd name="T37" fmla="*/ 5 h 262"/>
                <a:gd name="T38" fmla="*/ 0 w 180"/>
                <a:gd name="T39" fmla="*/ 5 h 262"/>
                <a:gd name="T40" fmla="*/ 1 w 180"/>
                <a:gd name="T41" fmla="*/ 5 h 262"/>
                <a:gd name="T42" fmla="*/ 2 w 180"/>
                <a:gd name="T43" fmla="*/ 5 h 262"/>
                <a:gd name="T44" fmla="*/ 4 w 180"/>
                <a:gd name="T45" fmla="*/ 3 h 262"/>
                <a:gd name="T46" fmla="*/ 4 w 180"/>
                <a:gd name="T47" fmla="*/ 3 h 262"/>
                <a:gd name="T48" fmla="*/ 5 w 180"/>
                <a:gd name="T49" fmla="*/ 2 h 262"/>
                <a:gd name="T50" fmla="*/ 5 w 180"/>
                <a:gd name="T51" fmla="*/ 2 h 262"/>
                <a:gd name="T52" fmla="*/ 6 w 180"/>
                <a:gd name="T53" fmla="*/ 1 h 262"/>
                <a:gd name="T54" fmla="*/ 6 w 180"/>
                <a:gd name="T55" fmla="*/ 0 h 2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0" h="262">
                  <a:moveTo>
                    <a:pt x="179" y="0"/>
                  </a:moveTo>
                  <a:lnTo>
                    <a:pt x="164" y="0"/>
                  </a:lnTo>
                  <a:lnTo>
                    <a:pt x="149" y="15"/>
                  </a:lnTo>
                  <a:lnTo>
                    <a:pt x="134" y="15"/>
                  </a:lnTo>
                  <a:lnTo>
                    <a:pt x="119" y="15"/>
                  </a:lnTo>
                  <a:lnTo>
                    <a:pt x="75" y="31"/>
                  </a:lnTo>
                  <a:lnTo>
                    <a:pt x="60" y="31"/>
                  </a:lnTo>
                  <a:lnTo>
                    <a:pt x="45" y="15"/>
                  </a:lnTo>
                  <a:lnTo>
                    <a:pt x="15" y="31"/>
                  </a:lnTo>
                  <a:lnTo>
                    <a:pt x="45" y="61"/>
                  </a:lnTo>
                  <a:lnTo>
                    <a:pt x="90" y="92"/>
                  </a:lnTo>
                  <a:lnTo>
                    <a:pt x="119" y="77"/>
                  </a:lnTo>
                  <a:lnTo>
                    <a:pt x="75" y="138"/>
                  </a:lnTo>
                  <a:lnTo>
                    <a:pt x="30" y="138"/>
                  </a:lnTo>
                  <a:lnTo>
                    <a:pt x="15" y="154"/>
                  </a:lnTo>
                  <a:lnTo>
                    <a:pt x="0" y="154"/>
                  </a:lnTo>
                  <a:lnTo>
                    <a:pt x="0" y="169"/>
                  </a:lnTo>
                  <a:lnTo>
                    <a:pt x="0" y="261"/>
                  </a:lnTo>
                  <a:lnTo>
                    <a:pt x="15" y="261"/>
                  </a:lnTo>
                  <a:lnTo>
                    <a:pt x="15" y="246"/>
                  </a:lnTo>
                  <a:lnTo>
                    <a:pt x="45" y="230"/>
                  </a:lnTo>
                  <a:lnTo>
                    <a:pt x="60" y="215"/>
                  </a:lnTo>
                  <a:lnTo>
                    <a:pt x="119" y="154"/>
                  </a:lnTo>
                  <a:lnTo>
                    <a:pt x="119" y="138"/>
                  </a:lnTo>
                  <a:lnTo>
                    <a:pt x="149" y="92"/>
                  </a:lnTo>
                  <a:lnTo>
                    <a:pt x="149" y="77"/>
                  </a:lnTo>
                  <a:lnTo>
                    <a:pt x="179" y="61"/>
                  </a:lnTo>
                  <a:lnTo>
                    <a:pt x="179"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65" name="Freeform 203"/>
            <p:cNvSpPr>
              <a:spLocks/>
            </p:cNvSpPr>
            <p:nvPr/>
          </p:nvSpPr>
          <p:spPr bwMode="auto">
            <a:xfrm>
              <a:off x="1365" y="1843"/>
              <a:ext cx="65" cy="64"/>
            </a:xfrm>
            <a:custGeom>
              <a:avLst/>
              <a:gdLst>
                <a:gd name="T0" fmla="*/ 5 w 150"/>
                <a:gd name="T1" fmla="*/ 2 h 170"/>
                <a:gd name="T2" fmla="*/ 5 w 150"/>
                <a:gd name="T3" fmla="*/ 2 h 170"/>
                <a:gd name="T4" fmla="*/ 5 w 150"/>
                <a:gd name="T5" fmla="*/ 0 h 170"/>
                <a:gd name="T6" fmla="*/ 5 w 150"/>
                <a:gd name="T7" fmla="*/ 0 h 170"/>
                <a:gd name="T8" fmla="*/ 4 w 150"/>
                <a:gd name="T9" fmla="*/ 0 h 170"/>
                <a:gd name="T10" fmla="*/ 4 w 150"/>
                <a:gd name="T11" fmla="*/ 0 h 170"/>
                <a:gd name="T12" fmla="*/ 3 w 150"/>
                <a:gd name="T13" fmla="*/ 0 h 170"/>
                <a:gd name="T14" fmla="*/ 2 w 150"/>
                <a:gd name="T15" fmla="*/ 0 h 170"/>
                <a:gd name="T16" fmla="*/ 0 w 150"/>
                <a:gd name="T17" fmla="*/ 0 h 170"/>
                <a:gd name="T18" fmla="*/ 0 w 150"/>
                <a:gd name="T19" fmla="*/ 0 h 170"/>
                <a:gd name="T20" fmla="*/ 0 w 150"/>
                <a:gd name="T21" fmla="*/ 1 h 170"/>
                <a:gd name="T22" fmla="*/ 0 w 150"/>
                <a:gd name="T23" fmla="*/ 2 h 170"/>
                <a:gd name="T24" fmla="*/ 0 w 150"/>
                <a:gd name="T25" fmla="*/ 2 h 170"/>
                <a:gd name="T26" fmla="*/ 2 w 150"/>
                <a:gd name="T27" fmla="*/ 3 h 170"/>
                <a:gd name="T28" fmla="*/ 3 w 150"/>
                <a:gd name="T29" fmla="*/ 3 h 170"/>
                <a:gd name="T30" fmla="*/ 4 w 150"/>
                <a:gd name="T31" fmla="*/ 3 h 170"/>
                <a:gd name="T32" fmla="*/ 4 w 150"/>
                <a:gd name="T33" fmla="*/ 3 h 170"/>
                <a:gd name="T34" fmla="*/ 5 w 150"/>
                <a:gd name="T35" fmla="*/ 3 h 170"/>
                <a:gd name="T36" fmla="*/ 5 w 150"/>
                <a:gd name="T37" fmla="*/ 2 h 1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0" h="170">
                  <a:moveTo>
                    <a:pt x="149" y="108"/>
                  </a:moveTo>
                  <a:lnTo>
                    <a:pt x="134" y="108"/>
                  </a:lnTo>
                  <a:lnTo>
                    <a:pt x="134" y="15"/>
                  </a:lnTo>
                  <a:lnTo>
                    <a:pt x="134" y="0"/>
                  </a:lnTo>
                  <a:lnTo>
                    <a:pt x="119" y="0"/>
                  </a:lnTo>
                  <a:lnTo>
                    <a:pt x="104" y="15"/>
                  </a:lnTo>
                  <a:lnTo>
                    <a:pt x="75" y="0"/>
                  </a:lnTo>
                  <a:lnTo>
                    <a:pt x="45" y="0"/>
                  </a:lnTo>
                  <a:lnTo>
                    <a:pt x="0" y="0"/>
                  </a:lnTo>
                  <a:lnTo>
                    <a:pt x="15" y="15"/>
                  </a:lnTo>
                  <a:lnTo>
                    <a:pt x="15" y="61"/>
                  </a:lnTo>
                  <a:lnTo>
                    <a:pt x="15" y="77"/>
                  </a:lnTo>
                  <a:lnTo>
                    <a:pt x="15" y="92"/>
                  </a:lnTo>
                  <a:lnTo>
                    <a:pt x="60" y="138"/>
                  </a:lnTo>
                  <a:lnTo>
                    <a:pt x="75" y="154"/>
                  </a:lnTo>
                  <a:lnTo>
                    <a:pt x="104" y="169"/>
                  </a:lnTo>
                  <a:lnTo>
                    <a:pt x="119" y="138"/>
                  </a:lnTo>
                  <a:lnTo>
                    <a:pt x="134" y="138"/>
                  </a:lnTo>
                  <a:lnTo>
                    <a:pt x="149" y="108"/>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66" name="Oval 204"/>
            <p:cNvSpPr>
              <a:spLocks noChangeArrowheads="1"/>
            </p:cNvSpPr>
            <p:nvPr/>
          </p:nvSpPr>
          <p:spPr bwMode="auto">
            <a:xfrm>
              <a:off x="1448" y="1948"/>
              <a:ext cx="0" cy="5"/>
            </a:xfrm>
            <a:prstGeom prst="ellipse">
              <a:avLst/>
            </a:prstGeom>
            <a:solidFill>
              <a:srgbClr val="00FF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spcBef>
                  <a:spcPct val="50000"/>
                </a:spcBef>
              </a:pPr>
              <a:endParaRPr lang="en-US" sz="2800" smtClean="0">
                <a:solidFill>
                  <a:srgbClr val="FFFFFF"/>
                </a:solidFill>
                <a:latin typeface="Arial"/>
                <a:cs typeface="Arial"/>
              </a:endParaRPr>
            </a:p>
          </p:txBody>
        </p:sp>
        <p:sp>
          <p:nvSpPr>
            <p:cNvPr id="97867" name="Oval 205"/>
            <p:cNvSpPr>
              <a:spLocks noChangeArrowheads="1"/>
            </p:cNvSpPr>
            <p:nvPr/>
          </p:nvSpPr>
          <p:spPr bwMode="auto">
            <a:xfrm>
              <a:off x="1506" y="1901"/>
              <a:ext cx="1" cy="6"/>
            </a:xfrm>
            <a:prstGeom prst="ellipse">
              <a:avLst/>
            </a:prstGeom>
            <a:solidFill>
              <a:srgbClr val="00FF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spcBef>
                  <a:spcPct val="50000"/>
                </a:spcBef>
              </a:pPr>
              <a:endParaRPr lang="en-US" sz="2800" smtClean="0">
                <a:solidFill>
                  <a:srgbClr val="FFFFFF"/>
                </a:solidFill>
                <a:latin typeface="Arial"/>
                <a:cs typeface="Arial"/>
              </a:endParaRPr>
            </a:p>
          </p:txBody>
        </p:sp>
        <p:sp>
          <p:nvSpPr>
            <p:cNvPr id="97868" name="Freeform 206"/>
            <p:cNvSpPr>
              <a:spLocks/>
            </p:cNvSpPr>
            <p:nvPr/>
          </p:nvSpPr>
          <p:spPr bwMode="auto">
            <a:xfrm>
              <a:off x="1435" y="1744"/>
              <a:ext cx="33" cy="36"/>
            </a:xfrm>
            <a:custGeom>
              <a:avLst/>
              <a:gdLst>
                <a:gd name="T0" fmla="*/ 1 w 76"/>
                <a:gd name="T1" fmla="*/ 2 h 93"/>
                <a:gd name="T2" fmla="*/ 0 w 76"/>
                <a:gd name="T3" fmla="*/ 1 h 93"/>
                <a:gd name="T4" fmla="*/ 0 w 76"/>
                <a:gd name="T5" fmla="*/ 1 h 93"/>
                <a:gd name="T6" fmla="*/ 0 w 76"/>
                <a:gd name="T7" fmla="*/ 0 h 93"/>
                <a:gd name="T8" fmla="*/ 0 w 76"/>
                <a:gd name="T9" fmla="*/ 0 h 93"/>
                <a:gd name="T10" fmla="*/ 3 w 76"/>
                <a:gd name="T11" fmla="*/ 0 h 93"/>
                <a:gd name="T12" fmla="*/ 2 w 76"/>
                <a:gd name="T13" fmla="*/ 2 h 93"/>
                <a:gd name="T14" fmla="*/ 1 w 76"/>
                <a:gd name="T15" fmla="*/ 2 h 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 h="93">
                  <a:moveTo>
                    <a:pt x="30" y="77"/>
                  </a:moveTo>
                  <a:lnTo>
                    <a:pt x="15" y="61"/>
                  </a:lnTo>
                  <a:lnTo>
                    <a:pt x="0" y="31"/>
                  </a:lnTo>
                  <a:lnTo>
                    <a:pt x="0" y="15"/>
                  </a:lnTo>
                  <a:lnTo>
                    <a:pt x="15" y="0"/>
                  </a:lnTo>
                  <a:lnTo>
                    <a:pt x="75" y="15"/>
                  </a:lnTo>
                  <a:lnTo>
                    <a:pt x="45" y="92"/>
                  </a:lnTo>
                  <a:lnTo>
                    <a:pt x="30" y="77"/>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69" name="Line 207"/>
            <p:cNvSpPr>
              <a:spLocks noChangeShapeType="1"/>
            </p:cNvSpPr>
            <p:nvPr/>
          </p:nvSpPr>
          <p:spPr bwMode="auto">
            <a:xfrm>
              <a:off x="1435" y="1744"/>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70" name="Line 208"/>
            <p:cNvSpPr>
              <a:spLocks noChangeShapeType="1"/>
            </p:cNvSpPr>
            <p:nvPr/>
          </p:nvSpPr>
          <p:spPr bwMode="auto">
            <a:xfrm flipV="1">
              <a:off x="1442" y="1738"/>
              <a:ext cx="0"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71" name="Line 209"/>
            <p:cNvSpPr>
              <a:spLocks noChangeShapeType="1"/>
            </p:cNvSpPr>
            <p:nvPr/>
          </p:nvSpPr>
          <p:spPr bwMode="auto">
            <a:xfrm>
              <a:off x="1448" y="1739"/>
              <a:ext cx="0" cy="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72" name="Freeform 210"/>
            <p:cNvSpPr>
              <a:spLocks/>
            </p:cNvSpPr>
            <p:nvPr/>
          </p:nvSpPr>
          <p:spPr bwMode="auto">
            <a:xfrm>
              <a:off x="1486" y="1664"/>
              <a:ext cx="8" cy="11"/>
            </a:xfrm>
            <a:custGeom>
              <a:avLst/>
              <a:gdLst>
                <a:gd name="T0" fmla="*/ 1 w 17"/>
                <a:gd name="T1" fmla="*/ 0 h 31"/>
                <a:gd name="T2" fmla="*/ 0 w 17"/>
                <a:gd name="T3" fmla="*/ 0 h 31"/>
                <a:gd name="T4" fmla="*/ 1 w 17"/>
                <a:gd name="T5" fmla="*/ 0 h 31"/>
                <a:gd name="T6" fmla="*/ 1 w 17"/>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1">
                  <a:moveTo>
                    <a:pt x="16" y="0"/>
                  </a:moveTo>
                  <a:lnTo>
                    <a:pt x="0" y="15"/>
                  </a:lnTo>
                  <a:lnTo>
                    <a:pt x="16" y="30"/>
                  </a:lnTo>
                  <a:lnTo>
                    <a:pt x="16" y="0"/>
                  </a:lnTo>
                </a:path>
              </a:pathLst>
            </a:custGeom>
            <a:solidFill>
              <a:srgbClr val="FFFF0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GB" smtClean="0">
                <a:solidFill>
                  <a:srgbClr val="FFFFFF"/>
                </a:solidFill>
                <a:latin typeface="Arial"/>
                <a:cs typeface="Arial"/>
              </a:endParaRPr>
            </a:p>
          </p:txBody>
        </p:sp>
        <p:sp>
          <p:nvSpPr>
            <p:cNvPr id="97873" name="Freeform 211"/>
            <p:cNvSpPr>
              <a:spLocks/>
            </p:cNvSpPr>
            <p:nvPr/>
          </p:nvSpPr>
          <p:spPr bwMode="auto">
            <a:xfrm>
              <a:off x="1442" y="1652"/>
              <a:ext cx="32" cy="6"/>
            </a:xfrm>
            <a:custGeom>
              <a:avLst/>
              <a:gdLst>
                <a:gd name="T0" fmla="*/ 3 w 75"/>
                <a:gd name="T1" fmla="*/ 0 h 17"/>
                <a:gd name="T2" fmla="*/ 2 w 75"/>
                <a:gd name="T3" fmla="*/ 0 h 17"/>
                <a:gd name="T4" fmla="*/ 1 w 75"/>
                <a:gd name="T5" fmla="*/ 0 h 17"/>
                <a:gd name="T6" fmla="*/ 1 w 75"/>
                <a:gd name="T7" fmla="*/ 0 h 17"/>
                <a:gd name="T8" fmla="*/ 0 w 75"/>
                <a:gd name="T9" fmla="*/ 0 h 17"/>
                <a:gd name="T10" fmla="*/ 1 w 75"/>
                <a:gd name="T11" fmla="*/ 0 h 17"/>
                <a:gd name="T12" fmla="*/ 3 w 75"/>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 h="17">
                  <a:moveTo>
                    <a:pt x="74" y="16"/>
                  </a:moveTo>
                  <a:lnTo>
                    <a:pt x="59" y="16"/>
                  </a:lnTo>
                  <a:lnTo>
                    <a:pt x="44" y="16"/>
                  </a:lnTo>
                  <a:lnTo>
                    <a:pt x="30" y="0"/>
                  </a:lnTo>
                  <a:lnTo>
                    <a:pt x="0" y="0"/>
                  </a:lnTo>
                  <a:lnTo>
                    <a:pt x="44" y="0"/>
                  </a:lnTo>
                  <a:lnTo>
                    <a:pt x="74" y="16"/>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74" name="Line 212"/>
            <p:cNvSpPr>
              <a:spLocks noChangeShapeType="1"/>
            </p:cNvSpPr>
            <p:nvPr/>
          </p:nvSpPr>
          <p:spPr bwMode="auto">
            <a:xfrm>
              <a:off x="1454" y="1744"/>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75" name="Line 213"/>
            <p:cNvSpPr>
              <a:spLocks noChangeShapeType="1"/>
            </p:cNvSpPr>
            <p:nvPr/>
          </p:nvSpPr>
          <p:spPr bwMode="auto">
            <a:xfrm>
              <a:off x="1468" y="1744"/>
              <a:ext cx="0" cy="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76" name="Line 214"/>
            <p:cNvSpPr>
              <a:spLocks noChangeShapeType="1"/>
            </p:cNvSpPr>
            <p:nvPr/>
          </p:nvSpPr>
          <p:spPr bwMode="auto">
            <a:xfrm>
              <a:off x="1474" y="1744"/>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77" name="Line 215"/>
            <p:cNvSpPr>
              <a:spLocks noChangeShapeType="1"/>
            </p:cNvSpPr>
            <p:nvPr/>
          </p:nvSpPr>
          <p:spPr bwMode="auto">
            <a:xfrm flipV="1">
              <a:off x="1480" y="1738"/>
              <a:ext cx="6"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78" name="Freeform 216"/>
            <p:cNvSpPr>
              <a:spLocks/>
            </p:cNvSpPr>
            <p:nvPr/>
          </p:nvSpPr>
          <p:spPr bwMode="auto">
            <a:xfrm>
              <a:off x="1454" y="1733"/>
              <a:ext cx="65" cy="47"/>
            </a:xfrm>
            <a:custGeom>
              <a:avLst/>
              <a:gdLst>
                <a:gd name="T0" fmla="*/ 1 w 151"/>
                <a:gd name="T1" fmla="*/ 1 h 123"/>
                <a:gd name="T2" fmla="*/ 0 w 151"/>
                <a:gd name="T3" fmla="*/ 3 h 123"/>
                <a:gd name="T4" fmla="*/ 1 w 151"/>
                <a:gd name="T5" fmla="*/ 2 h 123"/>
                <a:gd name="T6" fmla="*/ 4 w 151"/>
                <a:gd name="T7" fmla="*/ 1 h 123"/>
                <a:gd name="T8" fmla="*/ 5 w 151"/>
                <a:gd name="T9" fmla="*/ 1 h 123"/>
                <a:gd name="T10" fmla="*/ 5 w 151"/>
                <a:gd name="T11" fmla="*/ 1 h 123"/>
                <a:gd name="T12" fmla="*/ 5 w 151"/>
                <a:gd name="T13" fmla="*/ 0 h 123"/>
                <a:gd name="T14" fmla="*/ 2 w 151"/>
                <a:gd name="T15" fmla="*/ 1 h 123"/>
                <a:gd name="T16" fmla="*/ 1 w 151"/>
                <a:gd name="T17" fmla="*/ 1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1" h="123">
                  <a:moveTo>
                    <a:pt x="30" y="46"/>
                  </a:moveTo>
                  <a:lnTo>
                    <a:pt x="0" y="122"/>
                  </a:lnTo>
                  <a:lnTo>
                    <a:pt x="30" y="107"/>
                  </a:lnTo>
                  <a:lnTo>
                    <a:pt x="120" y="61"/>
                  </a:lnTo>
                  <a:lnTo>
                    <a:pt x="135" y="46"/>
                  </a:lnTo>
                  <a:lnTo>
                    <a:pt x="150" y="31"/>
                  </a:lnTo>
                  <a:lnTo>
                    <a:pt x="135" y="0"/>
                  </a:lnTo>
                  <a:lnTo>
                    <a:pt x="60" y="31"/>
                  </a:lnTo>
                  <a:lnTo>
                    <a:pt x="30" y="46"/>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79" name="Line 217"/>
            <p:cNvSpPr>
              <a:spLocks noChangeShapeType="1"/>
            </p:cNvSpPr>
            <p:nvPr/>
          </p:nvSpPr>
          <p:spPr bwMode="auto">
            <a:xfrm>
              <a:off x="1486" y="1739"/>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80" name="Freeform 218"/>
            <p:cNvSpPr>
              <a:spLocks/>
            </p:cNvSpPr>
            <p:nvPr/>
          </p:nvSpPr>
          <p:spPr bwMode="auto">
            <a:xfrm>
              <a:off x="1204" y="1419"/>
              <a:ext cx="71" cy="76"/>
            </a:xfrm>
            <a:custGeom>
              <a:avLst/>
              <a:gdLst>
                <a:gd name="T0" fmla="*/ 0 w 165"/>
                <a:gd name="T1" fmla="*/ 2 h 202"/>
                <a:gd name="T2" fmla="*/ 0 w 165"/>
                <a:gd name="T3" fmla="*/ 2 h 202"/>
                <a:gd name="T4" fmla="*/ 0 w 165"/>
                <a:gd name="T5" fmla="*/ 3 h 202"/>
                <a:gd name="T6" fmla="*/ 2 w 165"/>
                <a:gd name="T7" fmla="*/ 3 h 202"/>
                <a:gd name="T8" fmla="*/ 3 w 165"/>
                <a:gd name="T9" fmla="*/ 3 h 202"/>
                <a:gd name="T10" fmla="*/ 4 w 165"/>
                <a:gd name="T11" fmla="*/ 3 h 202"/>
                <a:gd name="T12" fmla="*/ 5 w 165"/>
                <a:gd name="T13" fmla="*/ 4 h 202"/>
                <a:gd name="T14" fmla="*/ 6 w 165"/>
                <a:gd name="T15" fmla="*/ 3 h 202"/>
                <a:gd name="T16" fmla="*/ 5 w 165"/>
                <a:gd name="T17" fmla="*/ 2 h 202"/>
                <a:gd name="T18" fmla="*/ 5 w 165"/>
                <a:gd name="T19" fmla="*/ 2 h 202"/>
                <a:gd name="T20" fmla="*/ 3 w 165"/>
                <a:gd name="T21" fmla="*/ 0 h 202"/>
                <a:gd name="T22" fmla="*/ 3 w 165"/>
                <a:gd name="T23" fmla="*/ 1 h 202"/>
                <a:gd name="T24" fmla="*/ 3 w 165"/>
                <a:gd name="T25" fmla="*/ 1 h 202"/>
                <a:gd name="T26" fmla="*/ 2 w 165"/>
                <a:gd name="T27" fmla="*/ 1 h 202"/>
                <a:gd name="T28" fmla="*/ 0 w 165"/>
                <a:gd name="T29" fmla="*/ 2 h 2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5" h="202">
                  <a:moveTo>
                    <a:pt x="15" y="77"/>
                  </a:moveTo>
                  <a:lnTo>
                    <a:pt x="0" y="93"/>
                  </a:lnTo>
                  <a:lnTo>
                    <a:pt x="15" y="139"/>
                  </a:lnTo>
                  <a:lnTo>
                    <a:pt x="60" y="155"/>
                  </a:lnTo>
                  <a:lnTo>
                    <a:pt x="89" y="170"/>
                  </a:lnTo>
                  <a:lnTo>
                    <a:pt x="119" y="170"/>
                  </a:lnTo>
                  <a:lnTo>
                    <a:pt x="149" y="201"/>
                  </a:lnTo>
                  <a:lnTo>
                    <a:pt x="164" y="139"/>
                  </a:lnTo>
                  <a:lnTo>
                    <a:pt x="149" y="108"/>
                  </a:lnTo>
                  <a:lnTo>
                    <a:pt x="149" y="77"/>
                  </a:lnTo>
                  <a:lnTo>
                    <a:pt x="104" y="0"/>
                  </a:lnTo>
                  <a:lnTo>
                    <a:pt x="104" y="46"/>
                  </a:lnTo>
                  <a:lnTo>
                    <a:pt x="75" y="62"/>
                  </a:lnTo>
                  <a:lnTo>
                    <a:pt x="60" y="46"/>
                  </a:lnTo>
                  <a:lnTo>
                    <a:pt x="15" y="77"/>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81" name="Freeform 219"/>
            <p:cNvSpPr>
              <a:spLocks/>
            </p:cNvSpPr>
            <p:nvPr/>
          </p:nvSpPr>
          <p:spPr bwMode="auto">
            <a:xfrm>
              <a:off x="1282" y="1605"/>
              <a:ext cx="18" cy="0"/>
            </a:xfrm>
            <a:custGeom>
              <a:avLst/>
              <a:gdLst>
                <a:gd name="T0" fmla="*/ 1 w 46"/>
                <a:gd name="T1" fmla="*/ 0 h 1"/>
                <a:gd name="T2" fmla="*/ 1 w 46"/>
                <a:gd name="T3" fmla="*/ 0 h 1"/>
                <a:gd name="T4" fmla="*/ 0 w 46"/>
                <a:gd name="T5" fmla="*/ 0 h 1"/>
                <a:gd name="T6" fmla="*/ 1 w 46"/>
                <a:gd name="T7" fmla="*/ 0 h 1"/>
                <a:gd name="T8" fmla="*/ 1 w 46"/>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
                  <a:moveTo>
                    <a:pt x="45" y="0"/>
                  </a:moveTo>
                  <a:lnTo>
                    <a:pt x="30" y="0"/>
                  </a:lnTo>
                  <a:lnTo>
                    <a:pt x="0" y="0"/>
                  </a:lnTo>
                  <a:lnTo>
                    <a:pt x="30" y="0"/>
                  </a:lnTo>
                  <a:lnTo>
                    <a:pt x="45" y="0"/>
                  </a:lnTo>
                </a:path>
              </a:pathLst>
            </a:custGeom>
            <a:solidFill>
              <a:srgbClr val="00FF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82" name="Freeform 220"/>
            <p:cNvSpPr>
              <a:spLocks/>
            </p:cNvSpPr>
            <p:nvPr/>
          </p:nvSpPr>
          <p:spPr bwMode="auto">
            <a:xfrm>
              <a:off x="1372" y="1582"/>
              <a:ext cx="50" cy="47"/>
            </a:xfrm>
            <a:custGeom>
              <a:avLst/>
              <a:gdLst>
                <a:gd name="T0" fmla="*/ 0 w 120"/>
                <a:gd name="T1" fmla="*/ 1 h 124"/>
                <a:gd name="T2" fmla="*/ 0 w 120"/>
                <a:gd name="T3" fmla="*/ 2 h 124"/>
                <a:gd name="T4" fmla="*/ 0 w 120"/>
                <a:gd name="T5" fmla="*/ 2 h 124"/>
                <a:gd name="T6" fmla="*/ 0 w 120"/>
                <a:gd name="T7" fmla="*/ 3 h 124"/>
                <a:gd name="T8" fmla="*/ 1 w 120"/>
                <a:gd name="T9" fmla="*/ 3 h 124"/>
                <a:gd name="T10" fmla="*/ 1 w 120"/>
                <a:gd name="T11" fmla="*/ 2 h 124"/>
                <a:gd name="T12" fmla="*/ 3 w 120"/>
                <a:gd name="T13" fmla="*/ 1 h 124"/>
                <a:gd name="T14" fmla="*/ 3 w 120"/>
                <a:gd name="T15" fmla="*/ 1 h 124"/>
                <a:gd name="T16" fmla="*/ 4 w 120"/>
                <a:gd name="T17" fmla="*/ 0 h 124"/>
                <a:gd name="T18" fmla="*/ 3 w 120"/>
                <a:gd name="T19" fmla="*/ 0 h 124"/>
                <a:gd name="T20" fmla="*/ 1 w 120"/>
                <a:gd name="T21" fmla="*/ 1 h 124"/>
                <a:gd name="T22" fmla="*/ 0 w 120"/>
                <a:gd name="T23" fmla="*/ 1 h 124"/>
                <a:gd name="T24" fmla="*/ 0 w 120"/>
                <a:gd name="T25" fmla="*/ 1 h 124"/>
                <a:gd name="T26" fmla="*/ 0 w 120"/>
                <a:gd name="T27" fmla="*/ 1 h 1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0" h="124">
                  <a:moveTo>
                    <a:pt x="0" y="62"/>
                  </a:moveTo>
                  <a:lnTo>
                    <a:pt x="15" y="77"/>
                  </a:lnTo>
                  <a:lnTo>
                    <a:pt x="0" y="92"/>
                  </a:lnTo>
                  <a:lnTo>
                    <a:pt x="0" y="123"/>
                  </a:lnTo>
                  <a:lnTo>
                    <a:pt x="30" y="123"/>
                  </a:lnTo>
                  <a:lnTo>
                    <a:pt x="45" y="92"/>
                  </a:lnTo>
                  <a:lnTo>
                    <a:pt x="89" y="62"/>
                  </a:lnTo>
                  <a:lnTo>
                    <a:pt x="104" y="31"/>
                  </a:lnTo>
                  <a:lnTo>
                    <a:pt x="119" y="15"/>
                  </a:lnTo>
                  <a:lnTo>
                    <a:pt x="104" y="0"/>
                  </a:lnTo>
                  <a:lnTo>
                    <a:pt x="30" y="31"/>
                  </a:lnTo>
                  <a:lnTo>
                    <a:pt x="15" y="46"/>
                  </a:lnTo>
                  <a:lnTo>
                    <a:pt x="0" y="46"/>
                  </a:lnTo>
                  <a:lnTo>
                    <a:pt x="0" y="62"/>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83" name="Freeform 221"/>
            <p:cNvSpPr>
              <a:spLocks/>
            </p:cNvSpPr>
            <p:nvPr/>
          </p:nvSpPr>
          <p:spPr bwMode="auto">
            <a:xfrm>
              <a:off x="1365" y="1617"/>
              <a:ext cx="33" cy="41"/>
            </a:xfrm>
            <a:custGeom>
              <a:avLst/>
              <a:gdLst>
                <a:gd name="T0" fmla="*/ 3 w 76"/>
                <a:gd name="T1" fmla="*/ 0 h 108"/>
                <a:gd name="T2" fmla="*/ 2 w 76"/>
                <a:gd name="T3" fmla="*/ 0 h 108"/>
                <a:gd name="T4" fmla="*/ 2 w 76"/>
                <a:gd name="T5" fmla="*/ 1 h 108"/>
                <a:gd name="T6" fmla="*/ 0 w 76"/>
                <a:gd name="T7" fmla="*/ 1 h 108"/>
                <a:gd name="T8" fmla="*/ 0 w 76"/>
                <a:gd name="T9" fmla="*/ 1 h 108"/>
                <a:gd name="T10" fmla="*/ 0 w 76"/>
                <a:gd name="T11" fmla="*/ 2 h 108"/>
                <a:gd name="T12" fmla="*/ 2 w 76"/>
                <a:gd name="T13" fmla="*/ 2 h 108"/>
                <a:gd name="T14" fmla="*/ 3 w 76"/>
                <a:gd name="T15" fmla="*/ 1 h 108"/>
                <a:gd name="T16" fmla="*/ 2 w 76"/>
                <a:gd name="T17" fmla="*/ 1 h 108"/>
                <a:gd name="T18" fmla="*/ 3 w 76"/>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108">
                  <a:moveTo>
                    <a:pt x="75" y="15"/>
                  </a:moveTo>
                  <a:lnTo>
                    <a:pt x="60" y="0"/>
                  </a:lnTo>
                  <a:lnTo>
                    <a:pt x="45" y="31"/>
                  </a:lnTo>
                  <a:lnTo>
                    <a:pt x="15" y="31"/>
                  </a:lnTo>
                  <a:lnTo>
                    <a:pt x="15" y="46"/>
                  </a:lnTo>
                  <a:lnTo>
                    <a:pt x="0" y="107"/>
                  </a:lnTo>
                  <a:lnTo>
                    <a:pt x="60" y="76"/>
                  </a:lnTo>
                  <a:lnTo>
                    <a:pt x="75" y="61"/>
                  </a:lnTo>
                  <a:lnTo>
                    <a:pt x="45" y="31"/>
                  </a:lnTo>
                  <a:lnTo>
                    <a:pt x="75" y="15"/>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84" name="Freeform 222"/>
            <p:cNvSpPr>
              <a:spLocks/>
            </p:cNvSpPr>
            <p:nvPr/>
          </p:nvSpPr>
          <p:spPr bwMode="auto">
            <a:xfrm>
              <a:off x="1300" y="1547"/>
              <a:ext cx="135" cy="53"/>
            </a:xfrm>
            <a:custGeom>
              <a:avLst/>
              <a:gdLst>
                <a:gd name="T0" fmla="*/ 6 w 315"/>
                <a:gd name="T1" fmla="*/ 3 h 139"/>
                <a:gd name="T2" fmla="*/ 6 w 315"/>
                <a:gd name="T3" fmla="*/ 3 h 139"/>
                <a:gd name="T4" fmla="*/ 6 w 315"/>
                <a:gd name="T5" fmla="*/ 3 h 139"/>
                <a:gd name="T6" fmla="*/ 9 w 315"/>
                <a:gd name="T7" fmla="*/ 2 h 139"/>
                <a:gd name="T8" fmla="*/ 11 w 315"/>
                <a:gd name="T9" fmla="*/ 2 h 139"/>
                <a:gd name="T10" fmla="*/ 10 w 315"/>
                <a:gd name="T11" fmla="*/ 1 h 139"/>
                <a:gd name="T12" fmla="*/ 11 w 315"/>
                <a:gd name="T13" fmla="*/ 1 h 139"/>
                <a:gd name="T14" fmla="*/ 11 w 315"/>
                <a:gd name="T15" fmla="*/ 1 h 139"/>
                <a:gd name="T16" fmla="*/ 10 w 315"/>
                <a:gd name="T17" fmla="*/ 1 h 139"/>
                <a:gd name="T18" fmla="*/ 10 w 315"/>
                <a:gd name="T19" fmla="*/ 0 h 139"/>
                <a:gd name="T20" fmla="*/ 9 w 315"/>
                <a:gd name="T21" fmla="*/ 0 h 139"/>
                <a:gd name="T22" fmla="*/ 9 w 315"/>
                <a:gd name="T23" fmla="*/ 0 h 139"/>
                <a:gd name="T24" fmla="*/ 8 w 315"/>
                <a:gd name="T25" fmla="*/ 1 h 139"/>
                <a:gd name="T26" fmla="*/ 7 w 315"/>
                <a:gd name="T27" fmla="*/ 0 h 139"/>
                <a:gd name="T28" fmla="*/ 7 w 315"/>
                <a:gd name="T29" fmla="*/ 1 h 139"/>
                <a:gd name="T30" fmla="*/ 5 w 315"/>
                <a:gd name="T31" fmla="*/ 0 h 139"/>
                <a:gd name="T32" fmla="*/ 3 w 315"/>
                <a:gd name="T33" fmla="*/ 0 h 139"/>
                <a:gd name="T34" fmla="*/ 3 w 315"/>
                <a:gd name="T35" fmla="*/ 1 h 139"/>
                <a:gd name="T36" fmla="*/ 1 w 315"/>
                <a:gd name="T37" fmla="*/ 1 h 139"/>
                <a:gd name="T38" fmla="*/ 1 w 315"/>
                <a:gd name="T39" fmla="*/ 1 h 139"/>
                <a:gd name="T40" fmla="*/ 0 w 315"/>
                <a:gd name="T41" fmla="*/ 1 h 139"/>
                <a:gd name="T42" fmla="*/ 0 w 315"/>
                <a:gd name="T43" fmla="*/ 1 h 139"/>
                <a:gd name="T44" fmla="*/ 0 w 315"/>
                <a:gd name="T45" fmla="*/ 2 h 139"/>
                <a:gd name="T46" fmla="*/ 0 w 315"/>
                <a:gd name="T47" fmla="*/ 2 h 139"/>
                <a:gd name="T48" fmla="*/ 0 w 315"/>
                <a:gd name="T49" fmla="*/ 2 h 139"/>
                <a:gd name="T50" fmla="*/ 0 w 315"/>
                <a:gd name="T51" fmla="*/ 2 h 139"/>
                <a:gd name="T52" fmla="*/ 0 w 315"/>
                <a:gd name="T53" fmla="*/ 2 h 139"/>
                <a:gd name="T54" fmla="*/ 1 w 315"/>
                <a:gd name="T55" fmla="*/ 3 h 139"/>
                <a:gd name="T56" fmla="*/ 3 w 315"/>
                <a:gd name="T57" fmla="*/ 3 h 139"/>
                <a:gd name="T58" fmla="*/ 3 w 315"/>
                <a:gd name="T59" fmla="*/ 3 h 139"/>
                <a:gd name="T60" fmla="*/ 3 w 315"/>
                <a:gd name="T61" fmla="*/ 3 h 139"/>
                <a:gd name="T62" fmla="*/ 5 w 315"/>
                <a:gd name="T63" fmla="*/ 2 h 139"/>
                <a:gd name="T64" fmla="*/ 6 w 315"/>
                <a:gd name="T65" fmla="*/ 2 h 139"/>
                <a:gd name="T66" fmla="*/ 6 w 315"/>
                <a:gd name="T67" fmla="*/ 3 h 1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15" h="139">
                  <a:moveTo>
                    <a:pt x="164" y="138"/>
                  </a:moveTo>
                  <a:lnTo>
                    <a:pt x="179" y="138"/>
                  </a:lnTo>
                  <a:lnTo>
                    <a:pt x="194" y="123"/>
                  </a:lnTo>
                  <a:lnTo>
                    <a:pt x="269" y="92"/>
                  </a:lnTo>
                  <a:lnTo>
                    <a:pt x="314" y="92"/>
                  </a:lnTo>
                  <a:lnTo>
                    <a:pt x="299" y="61"/>
                  </a:lnTo>
                  <a:lnTo>
                    <a:pt x="314" y="46"/>
                  </a:lnTo>
                  <a:lnTo>
                    <a:pt x="314" y="31"/>
                  </a:lnTo>
                  <a:lnTo>
                    <a:pt x="299" y="31"/>
                  </a:lnTo>
                  <a:lnTo>
                    <a:pt x="299" y="15"/>
                  </a:lnTo>
                  <a:lnTo>
                    <a:pt x="284" y="0"/>
                  </a:lnTo>
                  <a:lnTo>
                    <a:pt x="254" y="0"/>
                  </a:lnTo>
                  <a:lnTo>
                    <a:pt x="224" y="31"/>
                  </a:lnTo>
                  <a:lnTo>
                    <a:pt x="209" y="15"/>
                  </a:lnTo>
                  <a:lnTo>
                    <a:pt x="209" y="31"/>
                  </a:lnTo>
                  <a:lnTo>
                    <a:pt x="150" y="0"/>
                  </a:lnTo>
                  <a:lnTo>
                    <a:pt x="105" y="0"/>
                  </a:lnTo>
                  <a:lnTo>
                    <a:pt x="75" y="31"/>
                  </a:lnTo>
                  <a:lnTo>
                    <a:pt x="45" y="31"/>
                  </a:lnTo>
                  <a:lnTo>
                    <a:pt x="30" y="46"/>
                  </a:lnTo>
                  <a:lnTo>
                    <a:pt x="0" y="46"/>
                  </a:lnTo>
                  <a:lnTo>
                    <a:pt x="0" y="61"/>
                  </a:lnTo>
                  <a:lnTo>
                    <a:pt x="15" y="77"/>
                  </a:lnTo>
                  <a:lnTo>
                    <a:pt x="0" y="77"/>
                  </a:lnTo>
                  <a:lnTo>
                    <a:pt x="15" y="92"/>
                  </a:lnTo>
                  <a:lnTo>
                    <a:pt x="0" y="92"/>
                  </a:lnTo>
                  <a:lnTo>
                    <a:pt x="15" y="107"/>
                  </a:lnTo>
                  <a:lnTo>
                    <a:pt x="30" y="138"/>
                  </a:lnTo>
                  <a:lnTo>
                    <a:pt x="75" y="138"/>
                  </a:lnTo>
                  <a:lnTo>
                    <a:pt x="90" y="123"/>
                  </a:lnTo>
                  <a:lnTo>
                    <a:pt x="105" y="138"/>
                  </a:lnTo>
                  <a:lnTo>
                    <a:pt x="150" y="107"/>
                  </a:lnTo>
                  <a:lnTo>
                    <a:pt x="164" y="107"/>
                  </a:lnTo>
                  <a:lnTo>
                    <a:pt x="164" y="138"/>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85" name="Freeform 223"/>
            <p:cNvSpPr>
              <a:spLocks/>
            </p:cNvSpPr>
            <p:nvPr/>
          </p:nvSpPr>
          <p:spPr bwMode="auto">
            <a:xfrm>
              <a:off x="1300" y="1547"/>
              <a:ext cx="20" cy="11"/>
            </a:xfrm>
            <a:custGeom>
              <a:avLst/>
              <a:gdLst>
                <a:gd name="T0" fmla="*/ 0 w 46"/>
                <a:gd name="T1" fmla="*/ 0 h 31"/>
                <a:gd name="T2" fmla="*/ 0 w 46"/>
                <a:gd name="T3" fmla="*/ 0 h 31"/>
                <a:gd name="T4" fmla="*/ 0 w 46"/>
                <a:gd name="T5" fmla="*/ 0 h 31"/>
                <a:gd name="T6" fmla="*/ 0 w 46"/>
                <a:gd name="T7" fmla="*/ 0 h 31"/>
                <a:gd name="T8" fmla="*/ 1 w 46"/>
                <a:gd name="T9" fmla="*/ 0 h 31"/>
                <a:gd name="T10" fmla="*/ 2 w 46"/>
                <a:gd name="T11" fmla="*/ 0 h 31"/>
                <a:gd name="T12" fmla="*/ 0 w 46"/>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1">
                  <a:moveTo>
                    <a:pt x="15" y="0"/>
                  </a:moveTo>
                  <a:lnTo>
                    <a:pt x="0" y="15"/>
                  </a:lnTo>
                  <a:lnTo>
                    <a:pt x="0" y="30"/>
                  </a:lnTo>
                  <a:lnTo>
                    <a:pt x="15" y="30"/>
                  </a:lnTo>
                  <a:lnTo>
                    <a:pt x="30" y="30"/>
                  </a:lnTo>
                  <a:lnTo>
                    <a:pt x="45" y="15"/>
                  </a:lnTo>
                  <a:lnTo>
                    <a:pt x="15"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86" name="Freeform 224"/>
            <p:cNvSpPr>
              <a:spLocks/>
            </p:cNvSpPr>
            <p:nvPr/>
          </p:nvSpPr>
          <p:spPr bwMode="auto">
            <a:xfrm>
              <a:off x="1391" y="1582"/>
              <a:ext cx="83" cy="70"/>
            </a:xfrm>
            <a:custGeom>
              <a:avLst/>
              <a:gdLst>
                <a:gd name="T0" fmla="*/ 3 w 194"/>
                <a:gd name="T1" fmla="*/ 0 h 185"/>
                <a:gd name="T2" fmla="*/ 2 w 194"/>
                <a:gd name="T3" fmla="*/ 0 h 185"/>
                <a:gd name="T4" fmla="*/ 3 w 194"/>
                <a:gd name="T5" fmla="*/ 0 h 185"/>
                <a:gd name="T6" fmla="*/ 2 w 194"/>
                <a:gd name="T7" fmla="*/ 1 h 185"/>
                <a:gd name="T8" fmla="*/ 1 w 194"/>
                <a:gd name="T9" fmla="*/ 1 h 185"/>
                <a:gd name="T10" fmla="*/ 0 w 194"/>
                <a:gd name="T11" fmla="*/ 2 h 185"/>
                <a:gd name="T12" fmla="*/ 0 w 194"/>
                <a:gd name="T13" fmla="*/ 2 h 185"/>
                <a:gd name="T14" fmla="*/ 1 w 194"/>
                <a:gd name="T15" fmla="*/ 3 h 185"/>
                <a:gd name="T16" fmla="*/ 3 w 194"/>
                <a:gd name="T17" fmla="*/ 3 h 185"/>
                <a:gd name="T18" fmla="*/ 3 w 194"/>
                <a:gd name="T19" fmla="*/ 3 h 185"/>
                <a:gd name="T20" fmla="*/ 3 w 194"/>
                <a:gd name="T21" fmla="*/ 3 h 185"/>
                <a:gd name="T22" fmla="*/ 4 w 194"/>
                <a:gd name="T23" fmla="*/ 4 h 185"/>
                <a:gd name="T24" fmla="*/ 6 w 194"/>
                <a:gd name="T25" fmla="*/ 4 h 185"/>
                <a:gd name="T26" fmla="*/ 6 w 194"/>
                <a:gd name="T27" fmla="*/ 3 h 185"/>
                <a:gd name="T28" fmla="*/ 6 w 194"/>
                <a:gd name="T29" fmla="*/ 3 h 185"/>
                <a:gd name="T30" fmla="*/ 6 w 194"/>
                <a:gd name="T31" fmla="*/ 3 h 185"/>
                <a:gd name="T32" fmla="*/ 6 w 194"/>
                <a:gd name="T33" fmla="*/ 2 h 185"/>
                <a:gd name="T34" fmla="*/ 4 w 194"/>
                <a:gd name="T35" fmla="*/ 2 h 185"/>
                <a:gd name="T36" fmla="*/ 4 w 194"/>
                <a:gd name="T37" fmla="*/ 1 h 185"/>
                <a:gd name="T38" fmla="*/ 4 w 194"/>
                <a:gd name="T39" fmla="*/ 1 h 185"/>
                <a:gd name="T40" fmla="*/ 4 w 194"/>
                <a:gd name="T41" fmla="*/ 0 h 185"/>
                <a:gd name="T42" fmla="*/ 3 w 194"/>
                <a:gd name="T43" fmla="*/ 0 h 1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4" h="185">
                  <a:moveTo>
                    <a:pt x="104" y="0"/>
                  </a:moveTo>
                  <a:lnTo>
                    <a:pt x="59" y="0"/>
                  </a:lnTo>
                  <a:lnTo>
                    <a:pt x="74" y="15"/>
                  </a:lnTo>
                  <a:lnTo>
                    <a:pt x="59" y="31"/>
                  </a:lnTo>
                  <a:lnTo>
                    <a:pt x="45" y="61"/>
                  </a:lnTo>
                  <a:lnTo>
                    <a:pt x="0" y="92"/>
                  </a:lnTo>
                  <a:lnTo>
                    <a:pt x="15" y="107"/>
                  </a:lnTo>
                  <a:lnTo>
                    <a:pt x="30" y="123"/>
                  </a:lnTo>
                  <a:lnTo>
                    <a:pt x="89" y="138"/>
                  </a:lnTo>
                  <a:lnTo>
                    <a:pt x="89" y="153"/>
                  </a:lnTo>
                  <a:lnTo>
                    <a:pt x="104" y="153"/>
                  </a:lnTo>
                  <a:lnTo>
                    <a:pt x="119" y="184"/>
                  </a:lnTo>
                  <a:lnTo>
                    <a:pt x="163" y="184"/>
                  </a:lnTo>
                  <a:lnTo>
                    <a:pt x="178" y="153"/>
                  </a:lnTo>
                  <a:lnTo>
                    <a:pt x="193" y="169"/>
                  </a:lnTo>
                  <a:lnTo>
                    <a:pt x="193" y="153"/>
                  </a:lnTo>
                  <a:lnTo>
                    <a:pt x="163" y="107"/>
                  </a:lnTo>
                  <a:lnTo>
                    <a:pt x="134" y="77"/>
                  </a:lnTo>
                  <a:lnTo>
                    <a:pt x="134" y="46"/>
                  </a:lnTo>
                  <a:lnTo>
                    <a:pt x="134" y="31"/>
                  </a:lnTo>
                  <a:lnTo>
                    <a:pt x="119" y="15"/>
                  </a:lnTo>
                  <a:lnTo>
                    <a:pt x="104"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87" name="Freeform 225"/>
            <p:cNvSpPr>
              <a:spLocks/>
            </p:cNvSpPr>
            <p:nvPr/>
          </p:nvSpPr>
          <p:spPr bwMode="auto">
            <a:xfrm>
              <a:off x="1365" y="1622"/>
              <a:ext cx="166" cy="129"/>
            </a:xfrm>
            <a:custGeom>
              <a:avLst/>
              <a:gdLst>
                <a:gd name="T0" fmla="*/ 10 w 388"/>
                <a:gd name="T1" fmla="*/ 3 h 340"/>
                <a:gd name="T2" fmla="*/ 10 w 388"/>
                <a:gd name="T3" fmla="*/ 4 h 340"/>
                <a:gd name="T4" fmla="*/ 10 w 388"/>
                <a:gd name="T5" fmla="*/ 3 h 340"/>
                <a:gd name="T6" fmla="*/ 11 w 388"/>
                <a:gd name="T7" fmla="*/ 4 h 340"/>
                <a:gd name="T8" fmla="*/ 11 w 388"/>
                <a:gd name="T9" fmla="*/ 4 h 340"/>
                <a:gd name="T10" fmla="*/ 12 w 388"/>
                <a:gd name="T11" fmla="*/ 4 h 340"/>
                <a:gd name="T12" fmla="*/ 13 w 388"/>
                <a:gd name="T13" fmla="*/ 5 h 340"/>
                <a:gd name="T14" fmla="*/ 13 w 388"/>
                <a:gd name="T15" fmla="*/ 5 h 340"/>
                <a:gd name="T16" fmla="*/ 12 w 388"/>
                <a:gd name="T17" fmla="*/ 6 h 340"/>
                <a:gd name="T18" fmla="*/ 9 w 388"/>
                <a:gd name="T19" fmla="*/ 7 h 340"/>
                <a:gd name="T20" fmla="*/ 8 w 388"/>
                <a:gd name="T21" fmla="*/ 7 h 340"/>
                <a:gd name="T22" fmla="*/ 6 w 388"/>
                <a:gd name="T23" fmla="*/ 7 h 340"/>
                <a:gd name="T24" fmla="*/ 6 w 388"/>
                <a:gd name="T25" fmla="*/ 7 h 340"/>
                <a:gd name="T26" fmla="*/ 4 w 388"/>
                <a:gd name="T27" fmla="*/ 6 h 340"/>
                <a:gd name="T28" fmla="*/ 4 w 388"/>
                <a:gd name="T29" fmla="*/ 5 h 340"/>
                <a:gd name="T30" fmla="*/ 3 w 388"/>
                <a:gd name="T31" fmla="*/ 5 h 340"/>
                <a:gd name="T32" fmla="*/ 3 w 388"/>
                <a:gd name="T33" fmla="*/ 5 h 340"/>
                <a:gd name="T34" fmla="*/ 3 w 388"/>
                <a:gd name="T35" fmla="*/ 5 h 340"/>
                <a:gd name="T36" fmla="*/ 3 w 388"/>
                <a:gd name="T37" fmla="*/ 4 h 340"/>
                <a:gd name="T38" fmla="*/ 2 w 388"/>
                <a:gd name="T39" fmla="*/ 4 h 340"/>
                <a:gd name="T40" fmla="*/ 2 w 388"/>
                <a:gd name="T41" fmla="*/ 3 h 340"/>
                <a:gd name="T42" fmla="*/ 0 w 388"/>
                <a:gd name="T43" fmla="*/ 2 h 340"/>
                <a:gd name="T44" fmla="*/ 0 w 388"/>
                <a:gd name="T45" fmla="*/ 2 h 340"/>
                <a:gd name="T46" fmla="*/ 2 w 388"/>
                <a:gd name="T47" fmla="*/ 1 h 340"/>
                <a:gd name="T48" fmla="*/ 3 w 388"/>
                <a:gd name="T49" fmla="*/ 1 h 340"/>
                <a:gd name="T50" fmla="*/ 1 w 388"/>
                <a:gd name="T51" fmla="*/ 0 h 340"/>
                <a:gd name="T52" fmla="*/ 3 w 388"/>
                <a:gd name="T53" fmla="*/ 0 h 340"/>
                <a:gd name="T54" fmla="*/ 3 w 388"/>
                <a:gd name="T55" fmla="*/ 0 h 340"/>
                <a:gd name="T56" fmla="*/ 5 w 388"/>
                <a:gd name="T57" fmla="*/ 1 h 340"/>
                <a:gd name="T58" fmla="*/ 5 w 388"/>
                <a:gd name="T59" fmla="*/ 1 h 340"/>
                <a:gd name="T60" fmla="*/ 6 w 388"/>
                <a:gd name="T61" fmla="*/ 1 h 340"/>
                <a:gd name="T62" fmla="*/ 6 w 388"/>
                <a:gd name="T63" fmla="*/ 2 h 340"/>
                <a:gd name="T64" fmla="*/ 7 w 388"/>
                <a:gd name="T65" fmla="*/ 2 h 340"/>
                <a:gd name="T66" fmla="*/ 8 w 388"/>
                <a:gd name="T67" fmla="*/ 2 h 340"/>
                <a:gd name="T68" fmla="*/ 8 w 388"/>
                <a:gd name="T69" fmla="*/ 2 h 340"/>
                <a:gd name="T70" fmla="*/ 9 w 388"/>
                <a:gd name="T71" fmla="*/ 2 h 340"/>
                <a:gd name="T72" fmla="*/ 9 w 388"/>
                <a:gd name="T73" fmla="*/ 2 h 340"/>
                <a:gd name="T74" fmla="*/ 10 w 388"/>
                <a:gd name="T75" fmla="*/ 3 h 3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88" h="340">
                  <a:moveTo>
                    <a:pt x="298" y="170"/>
                  </a:moveTo>
                  <a:lnTo>
                    <a:pt x="313" y="185"/>
                  </a:lnTo>
                  <a:lnTo>
                    <a:pt x="298" y="170"/>
                  </a:lnTo>
                  <a:lnTo>
                    <a:pt x="327" y="185"/>
                  </a:lnTo>
                  <a:lnTo>
                    <a:pt x="327" y="200"/>
                  </a:lnTo>
                  <a:lnTo>
                    <a:pt x="372" y="200"/>
                  </a:lnTo>
                  <a:lnTo>
                    <a:pt x="387" y="216"/>
                  </a:lnTo>
                  <a:lnTo>
                    <a:pt x="387" y="247"/>
                  </a:lnTo>
                  <a:lnTo>
                    <a:pt x="342" y="293"/>
                  </a:lnTo>
                  <a:lnTo>
                    <a:pt x="268" y="324"/>
                  </a:lnTo>
                  <a:lnTo>
                    <a:pt x="238" y="339"/>
                  </a:lnTo>
                  <a:lnTo>
                    <a:pt x="179" y="324"/>
                  </a:lnTo>
                  <a:lnTo>
                    <a:pt x="164" y="339"/>
                  </a:lnTo>
                  <a:lnTo>
                    <a:pt x="134" y="308"/>
                  </a:lnTo>
                  <a:lnTo>
                    <a:pt x="119" y="262"/>
                  </a:lnTo>
                  <a:lnTo>
                    <a:pt x="104" y="262"/>
                  </a:lnTo>
                  <a:lnTo>
                    <a:pt x="104" y="231"/>
                  </a:lnTo>
                  <a:lnTo>
                    <a:pt x="104" y="216"/>
                  </a:lnTo>
                  <a:lnTo>
                    <a:pt x="74" y="185"/>
                  </a:lnTo>
                  <a:lnTo>
                    <a:pt x="60" y="185"/>
                  </a:lnTo>
                  <a:lnTo>
                    <a:pt x="60" y="170"/>
                  </a:lnTo>
                  <a:lnTo>
                    <a:pt x="15" y="92"/>
                  </a:lnTo>
                  <a:lnTo>
                    <a:pt x="0" y="92"/>
                  </a:lnTo>
                  <a:lnTo>
                    <a:pt x="60" y="62"/>
                  </a:lnTo>
                  <a:lnTo>
                    <a:pt x="74" y="46"/>
                  </a:lnTo>
                  <a:lnTo>
                    <a:pt x="45" y="15"/>
                  </a:lnTo>
                  <a:lnTo>
                    <a:pt x="74" y="0"/>
                  </a:lnTo>
                  <a:lnTo>
                    <a:pt x="89" y="15"/>
                  </a:lnTo>
                  <a:lnTo>
                    <a:pt x="149" y="31"/>
                  </a:lnTo>
                  <a:lnTo>
                    <a:pt x="149" y="46"/>
                  </a:lnTo>
                  <a:lnTo>
                    <a:pt x="164" y="46"/>
                  </a:lnTo>
                  <a:lnTo>
                    <a:pt x="179" y="77"/>
                  </a:lnTo>
                  <a:lnTo>
                    <a:pt x="208" y="77"/>
                  </a:lnTo>
                  <a:lnTo>
                    <a:pt x="223" y="92"/>
                  </a:lnTo>
                  <a:lnTo>
                    <a:pt x="238" y="92"/>
                  </a:lnTo>
                  <a:lnTo>
                    <a:pt x="253" y="92"/>
                  </a:lnTo>
                  <a:lnTo>
                    <a:pt x="268" y="92"/>
                  </a:lnTo>
                  <a:lnTo>
                    <a:pt x="298" y="170"/>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88" name="Freeform 226"/>
            <p:cNvSpPr>
              <a:spLocks/>
            </p:cNvSpPr>
            <p:nvPr/>
          </p:nvSpPr>
          <p:spPr bwMode="auto">
            <a:xfrm>
              <a:off x="1628" y="1564"/>
              <a:ext cx="205" cy="245"/>
            </a:xfrm>
            <a:custGeom>
              <a:avLst/>
              <a:gdLst>
                <a:gd name="T0" fmla="*/ 5 w 478"/>
                <a:gd name="T1" fmla="*/ 1 h 646"/>
                <a:gd name="T2" fmla="*/ 3 w 478"/>
                <a:gd name="T3" fmla="*/ 2 h 646"/>
                <a:gd name="T4" fmla="*/ 3 w 478"/>
                <a:gd name="T5" fmla="*/ 3 h 646"/>
                <a:gd name="T6" fmla="*/ 3 w 478"/>
                <a:gd name="T7" fmla="*/ 3 h 646"/>
                <a:gd name="T8" fmla="*/ 1 w 478"/>
                <a:gd name="T9" fmla="*/ 5 h 646"/>
                <a:gd name="T10" fmla="*/ 1 w 478"/>
                <a:gd name="T11" fmla="*/ 5 h 646"/>
                <a:gd name="T12" fmla="*/ 0 w 478"/>
                <a:gd name="T13" fmla="*/ 5 h 646"/>
                <a:gd name="T14" fmla="*/ 1 w 478"/>
                <a:gd name="T15" fmla="*/ 6 h 646"/>
                <a:gd name="T16" fmla="*/ 0 w 478"/>
                <a:gd name="T17" fmla="*/ 7 h 646"/>
                <a:gd name="T18" fmla="*/ 1 w 478"/>
                <a:gd name="T19" fmla="*/ 8 h 646"/>
                <a:gd name="T20" fmla="*/ 2 w 478"/>
                <a:gd name="T21" fmla="*/ 8 h 646"/>
                <a:gd name="T22" fmla="*/ 3 w 478"/>
                <a:gd name="T23" fmla="*/ 7 h 646"/>
                <a:gd name="T24" fmla="*/ 3 w 478"/>
                <a:gd name="T25" fmla="*/ 8 h 646"/>
                <a:gd name="T26" fmla="*/ 4 w 478"/>
                <a:gd name="T27" fmla="*/ 11 h 646"/>
                <a:gd name="T28" fmla="*/ 6 w 478"/>
                <a:gd name="T29" fmla="*/ 13 h 646"/>
                <a:gd name="T30" fmla="*/ 6 w 478"/>
                <a:gd name="T31" fmla="*/ 13 h 646"/>
                <a:gd name="T32" fmla="*/ 8 w 478"/>
                <a:gd name="T33" fmla="*/ 13 h 646"/>
                <a:gd name="T34" fmla="*/ 8 w 478"/>
                <a:gd name="T35" fmla="*/ 11 h 646"/>
                <a:gd name="T36" fmla="*/ 8 w 478"/>
                <a:gd name="T37" fmla="*/ 10 h 646"/>
                <a:gd name="T38" fmla="*/ 9 w 478"/>
                <a:gd name="T39" fmla="*/ 9 h 646"/>
                <a:gd name="T40" fmla="*/ 11 w 478"/>
                <a:gd name="T41" fmla="*/ 8 h 646"/>
                <a:gd name="T42" fmla="*/ 12 w 478"/>
                <a:gd name="T43" fmla="*/ 7 h 646"/>
                <a:gd name="T44" fmla="*/ 12 w 478"/>
                <a:gd name="T45" fmla="*/ 6 h 646"/>
                <a:gd name="T46" fmla="*/ 11 w 478"/>
                <a:gd name="T47" fmla="*/ 5 h 646"/>
                <a:gd name="T48" fmla="*/ 13 w 478"/>
                <a:gd name="T49" fmla="*/ 5 h 646"/>
                <a:gd name="T50" fmla="*/ 14 w 478"/>
                <a:gd name="T51" fmla="*/ 6 h 646"/>
                <a:gd name="T52" fmla="*/ 14 w 478"/>
                <a:gd name="T53" fmla="*/ 6 h 646"/>
                <a:gd name="T54" fmla="*/ 15 w 478"/>
                <a:gd name="T55" fmla="*/ 7 h 646"/>
                <a:gd name="T56" fmla="*/ 15 w 478"/>
                <a:gd name="T57" fmla="*/ 6 h 646"/>
                <a:gd name="T58" fmla="*/ 15 w 478"/>
                <a:gd name="T59" fmla="*/ 5 h 646"/>
                <a:gd name="T60" fmla="*/ 16 w 478"/>
                <a:gd name="T61" fmla="*/ 3 h 646"/>
                <a:gd name="T62" fmla="*/ 15 w 478"/>
                <a:gd name="T63" fmla="*/ 4 h 646"/>
                <a:gd name="T64" fmla="*/ 13 w 478"/>
                <a:gd name="T65" fmla="*/ 4 h 646"/>
                <a:gd name="T66" fmla="*/ 13 w 478"/>
                <a:gd name="T67" fmla="*/ 5 h 646"/>
                <a:gd name="T68" fmla="*/ 12 w 478"/>
                <a:gd name="T69" fmla="*/ 5 h 646"/>
                <a:gd name="T70" fmla="*/ 11 w 478"/>
                <a:gd name="T71" fmla="*/ 5 h 646"/>
                <a:gd name="T72" fmla="*/ 9 w 478"/>
                <a:gd name="T73" fmla="*/ 5 h 646"/>
                <a:gd name="T74" fmla="*/ 6 w 478"/>
                <a:gd name="T75" fmla="*/ 4 h 646"/>
                <a:gd name="T76" fmla="*/ 6 w 478"/>
                <a:gd name="T77" fmla="*/ 3 h 6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78" h="646">
                  <a:moveTo>
                    <a:pt x="149" y="108"/>
                  </a:moveTo>
                  <a:lnTo>
                    <a:pt x="149" y="61"/>
                  </a:lnTo>
                  <a:lnTo>
                    <a:pt x="60" y="0"/>
                  </a:lnTo>
                  <a:lnTo>
                    <a:pt x="104" y="77"/>
                  </a:lnTo>
                  <a:lnTo>
                    <a:pt x="75" y="108"/>
                  </a:lnTo>
                  <a:lnTo>
                    <a:pt x="89" y="123"/>
                  </a:lnTo>
                  <a:lnTo>
                    <a:pt x="89" y="138"/>
                  </a:lnTo>
                  <a:lnTo>
                    <a:pt x="75" y="154"/>
                  </a:lnTo>
                  <a:lnTo>
                    <a:pt x="60" y="200"/>
                  </a:lnTo>
                  <a:lnTo>
                    <a:pt x="45" y="215"/>
                  </a:lnTo>
                  <a:lnTo>
                    <a:pt x="45" y="230"/>
                  </a:lnTo>
                  <a:lnTo>
                    <a:pt x="30" y="230"/>
                  </a:lnTo>
                  <a:lnTo>
                    <a:pt x="15" y="230"/>
                  </a:lnTo>
                  <a:lnTo>
                    <a:pt x="15" y="246"/>
                  </a:lnTo>
                  <a:lnTo>
                    <a:pt x="15" y="261"/>
                  </a:lnTo>
                  <a:lnTo>
                    <a:pt x="30" y="292"/>
                  </a:lnTo>
                  <a:lnTo>
                    <a:pt x="0" y="323"/>
                  </a:lnTo>
                  <a:lnTo>
                    <a:pt x="15" y="338"/>
                  </a:lnTo>
                  <a:lnTo>
                    <a:pt x="15" y="353"/>
                  </a:lnTo>
                  <a:lnTo>
                    <a:pt x="30" y="384"/>
                  </a:lnTo>
                  <a:lnTo>
                    <a:pt x="60" y="384"/>
                  </a:lnTo>
                  <a:lnTo>
                    <a:pt x="60" y="369"/>
                  </a:lnTo>
                  <a:lnTo>
                    <a:pt x="60" y="353"/>
                  </a:lnTo>
                  <a:lnTo>
                    <a:pt x="75" y="353"/>
                  </a:lnTo>
                  <a:lnTo>
                    <a:pt x="89" y="399"/>
                  </a:lnTo>
                  <a:lnTo>
                    <a:pt x="75" y="399"/>
                  </a:lnTo>
                  <a:lnTo>
                    <a:pt x="104" y="461"/>
                  </a:lnTo>
                  <a:lnTo>
                    <a:pt x="134" y="522"/>
                  </a:lnTo>
                  <a:lnTo>
                    <a:pt x="149" y="553"/>
                  </a:lnTo>
                  <a:lnTo>
                    <a:pt x="164" y="599"/>
                  </a:lnTo>
                  <a:lnTo>
                    <a:pt x="179" y="645"/>
                  </a:lnTo>
                  <a:lnTo>
                    <a:pt x="194" y="630"/>
                  </a:lnTo>
                  <a:lnTo>
                    <a:pt x="209" y="630"/>
                  </a:lnTo>
                  <a:lnTo>
                    <a:pt x="224" y="599"/>
                  </a:lnTo>
                  <a:lnTo>
                    <a:pt x="224" y="568"/>
                  </a:lnTo>
                  <a:lnTo>
                    <a:pt x="224" y="538"/>
                  </a:lnTo>
                  <a:lnTo>
                    <a:pt x="224" y="476"/>
                  </a:lnTo>
                  <a:lnTo>
                    <a:pt x="239" y="476"/>
                  </a:lnTo>
                  <a:lnTo>
                    <a:pt x="253" y="461"/>
                  </a:lnTo>
                  <a:lnTo>
                    <a:pt x="253" y="445"/>
                  </a:lnTo>
                  <a:lnTo>
                    <a:pt x="283" y="415"/>
                  </a:lnTo>
                  <a:lnTo>
                    <a:pt x="328" y="384"/>
                  </a:lnTo>
                  <a:lnTo>
                    <a:pt x="328" y="353"/>
                  </a:lnTo>
                  <a:lnTo>
                    <a:pt x="343" y="353"/>
                  </a:lnTo>
                  <a:lnTo>
                    <a:pt x="373" y="338"/>
                  </a:lnTo>
                  <a:lnTo>
                    <a:pt x="343" y="292"/>
                  </a:lnTo>
                  <a:lnTo>
                    <a:pt x="343" y="261"/>
                  </a:lnTo>
                  <a:lnTo>
                    <a:pt x="328" y="246"/>
                  </a:lnTo>
                  <a:lnTo>
                    <a:pt x="373" y="246"/>
                  </a:lnTo>
                  <a:lnTo>
                    <a:pt x="373" y="261"/>
                  </a:lnTo>
                  <a:lnTo>
                    <a:pt x="417" y="261"/>
                  </a:lnTo>
                  <a:lnTo>
                    <a:pt x="417" y="292"/>
                  </a:lnTo>
                  <a:lnTo>
                    <a:pt x="402" y="292"/>
                  </a:lnTo>
                  <a:lnTo>
                    <a:pt x="417" y="307"/>
                  </a:lnTo>
                  <a:lnTo>
                    <a:pt x="417" y="338"/>
                  </a:lnTo>
                  <a:lnTo>
                    <a:pt x="432" y="338"/>
                  </a:lnTo>
                  <a:lnTo>
                    <a:pt x="432" y="292"/>
                  </a:lnTo>
                  <a:lnTo>
                    <a:pt x="447" y="292"/>
                  </a:lnTo>
                  <a:lnTo>
                    <a:pt x="447" y="246"/>
                  </a:lnTo>
                  <a:lnTo>
                    <a:pt x="462" y="230"/>
                  </a:lnTo>
                  <a:lnTo>
                    <a:pt x="477" y="184"/>
                  </a:lnTo>
                  <a:lnTo>
                    <a:pt x="477" y="169"/>
                  </a:lnTo>
                  <a:lnTo>
                    <a:pt x="462" y="169"/>
                  </a:lnTo>
                  <a:lnTo>
                    <a:pt x="447" y="184"/>
                  </a:lnTo>
                  <a:lnTo>
                    <a:pt x="432" y="169"/>
                  </a:lnTo>
                  <a:lnTo>
                    <a:pt x="388" y="200"/>
                  </a:lnTo>
                  <a:lnTo>
                    <a:pt x="388" y="215"/>
                  </a:lnTo>
                  <a:lnTo>
                    <a:pt x="388" y="230"/>
                  </a:lnTo>
                  <a:lnTo>
                    <a:pt x="343" y="230"/>
                  </a:lnTo>
                  <a:lnTo>
                    <a:pt x="343" y="215"/>
                  </a:lnTo>
                  <a:lnTo>
                    <a:pt x="328" y="200"/>
                  </a:lnTo>
                  <a:lnTo>
                    <a:pt x="328" y="215"/>
                  </a:lnTo>
                  <a:lnTo>
                    <a:pt x="328" y="230"/>
                  </a:lnTo>
                  <a:lnTo>
                    <a:pt x="283" y="246"/>
                  </a:lnTo>
                  <a:lnTo>
                    <a:pt x="239" y="230"/>
                  </a:lnTo>
                  <a:lnTo>
                    <a:pt x="194" y="200"/>
                  </a:lnTo>
                  <a:lnTo>
                    <a:pt x="194" y="169"/>
                  </a:lnTo>
                  <a:lnTo>
                    <a:pt x="164" y="154"/>
                  </a:lnTo>
                  <a:lnTo>
                    <a:pt x="149" y="108"/>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89" name="Freeform 227"/>
            <p:cNvSpPr>
              <a:spLocks/>
            </p:cNvSpPr>
            <p:nvPr/>
          </p:nvSpPr>
          <p:spPr bwMode="auto">
            <a:xfrm>
              <a:off x="1429" y="1564"/>
              <a:ext cx="153" cy="117"/>
            </a:xfrm>
            <a:custGeom>
              <a:avLst/>
              <a:gdLst>
                <a:gd name="T0" fmla="*/ 0 w 358"/>
                <a:gd name="T1" fmla="*/ 0 h 308"/>
                <a:gd name="T2" fmla="*/ 0 w 358"/>
                <a:gd name="T3" fmla="*/ 0 h 308"/>
                <a:gd name="T4" fmla="*/ 0 w 358"/>
                <a:gd name="T5" fmla="*/ 1 h 308"/>
                <a:gd name="T6" fmla="*/ 1 w 358"/>
                <a:gd name="T7" fmla="*/ 1 h 308"/>
                <a:gd name="T8" fmla="*/ 1 w 358"/>
                <a:gd name="T9" fmla="*/ 2 h 308"/>
                <a:gd name="T10" fmla="*/ 1 w 358"/>
                <a:gd name="T11" fmla="*/ 2 h 308"/>
                <a:gd name="T12" fmla="*/ 1 w 358"/>
                <a:gd name="T13" fmla="*/ 3 h 308"/>
                <a:gd name="T14" fmla="*/ 3 w 358"/>
                <a:gd name="T15" fmla="*/ 3 h 308"/>
                <a:gd name="T16" fmla="*/ 3 w 358"/>
                <a:gd name="T17" fmla="*/ 4 h 308"/>
                <a:gd name="T18" fmla="*/ 4 w 358"/>
                <a:gd name="T19" fmla="*/ 4 h 308"/>
                <a:gd name="T20" fmla="*/ 6 w 358"/>
                <a:gd name="T21" fmla="*/ 5 h 308"/>
                <a:gd name="T22" fmla="*/ 8 w 358"/>
                <a:gd name="T23" fmla="*/ 6 h 308"/>
                <a:gd name="T24" fmla="*/ 8 w 358"/>
                <a:gd name="T25" fmla="*/ 5 h 308"/>
                <a:gd name="T26" fmla="*/ 9 w 358"/>
                <a:gd name="T27" fmla="*/ 5 h 308"/>
                <a:gd name="T28" fmla="*/ 9 w 358"/>
                <a:gd name="T29" fmla="*/ 6 h 308"/>
                <a:gd name="T30" fmla="*/ 11 w 358"/>
                <a:gd name="T31" fmla="*/ 6 h 308"/>
                <a:gd name="T32" fmla="*/ 11 w 358"/>
                <a:gd name="T33" fmla="*/ 6 h 308"/>
                <a:gd name="T34" fmla="*/ 12 w 358"/>
                <a:gd name="T35" fmla="*/ 5 h 308"/>
                <a:gd name="T36" fmla="*/ 11 w 358"/>
                <a:gd name="T37" fmla="*/ 5 h 308"/>
                <a:gd name="T38" fmla="*/ 11 w 358"/>
                <a:gd name="T39" fmla="*/ 5 h 308"/>
                <a:gd name="T40" fmla="*/ 10 w 358"/>
                <a:gd name="T41" fmla="*/ 4 h 308"/>
                <a:gd name="T42" fmla="*/ 11 w 358"/>
                <a:gd name="T43" fmla="*/ 3 h 308"/>
                <a:gd name="T44" fmla="*/ 11 w 358"/>
                <a:gd name="T45" fmla="*/ 3 h 308"/>
                <a:gd name="T46" fmla="*/ 10 w 358"/>
                <a:gd name="T47" fmla="*/ 3 h 308"/>
                <a:gd name="T48" fmla="*/ 10 w 358"/>
                <a:gd name="T49" fmla="*/ 3 h 308"/>
                <a:gd name="T50" fmla="*/ 10 w 358"/>
                <a:gd name="T51" fmla="*/ 2 h 308"/>
                <a:gd name="T52" fmla="*/ 10 w 358"/>
                <a:gd name="T53" fmla="*/ 1 h 308"/>
                <a:gd name="T54" fmla="*/ 10 w 358"/>
                <a:gd name="T55" fmla="*/ 1 h 308"/>
                <a:gd name="T56" fmla="*/ 7 w 358"/>
                <a:gd name="T57" fmla="*/ 0 h 308"/>
                <a:gd name="T58" fmla="*/ 6 w 358"/>
                <a:gd name="T59" fmla="*/ 0 h 308"/>
                <a:gd name="T60" fmla="*/ 6 w 358"/>
                <a:gd name="T61" fmla="*/ 1 h 308"/>
                <a:gd name="T62" fmla="*/ 6 w 358"/>
                <a:gd name="T63" fmla="*/ 1 h 308"/>
                <a:gd name="T64" fmla="*/ 5 w 358"/>
                <a:gd name="T65" fmla="*/ 1 h 308"/>
                <a:gd name="T66" fmla="*/ 4 w 358"/>
                <a:gd name="T67" fmla="*/ 1 h 308"/>
                <a:gd name="T68" fmla="*/ 3 w 358"/>
                <a:gd name="T69" fmla="*/ 1 h 308"/>
                <a:gd name="T70" fmla="*/ 3 w 358"/>
                <a:gd name="T71" fmla="*/ 0 h 308"/>
                <a:gd name="T72" fmla="*/ 1 w 358"/>
                <a:gd name="T73" fmla="*/ 0 h 308"/>
                <a:gd name="T74" fmla="*/ 0 w 358"/>
                <a:gd name="T75" fmla="*/ 0 h 3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8" h="308">
                  <a:moveTo>
                    <a:pt x="15" y="0"/>
                  </a:moveTo>
                  <a:lnTo>
                    <a:pt x="0" y="15"/>
                  </a:lnTo>
                  <a:lnTo>
                    <a:pt x="15" y="46"/>
                  </a:lnTo>
                  <a:lnTo>
                    <a:pt x="30" y="61"/>
                  </a:lnTo>
                  <a:lnTo>
                    <a:pt x="45" y="77"/>
                  </a:lnTo>
                  <a:lnTo>
                    <a:pt x="45" y="92"/>
                  </a:lnTo>
                  <a:lnTo>
                    <a:pt x="45" y="123"/>
                  </a:lnTo>
                  <a:lnTo>
                    <a:pt x="74" y="154"/>
                  </a:lnTo>
                  <a:lnTo>
                    <a:pt x="104" y="200"/>
                  </a:lnTo>
                  <a:lnTo>
                    <a:pt x="134" y="200"/>
                  </a:lnTo>
                  <a:lnTo>
                    <a:pt x="164" y="246"/>
                  </a:lnTo>
                  <a:lnTo>
                    <a:pt x="223" y="276"/>
                  </a:lnTo>
                  <a:lnTo>
                    <a:pt x="238" y="261"/>
                  </a:lnTo>
                  <a:lnTo>
                    <a:pt x="253" y="261"/>
                  </a:lnTo>
                  <a:lnTo>
                    <a:pt x="268" y="292"/>
                  </a:lnTo>
                  <a:lnTo>
                    <a:pt x="327" y="307"/>
                  </a:lnTo>
                  <a:lnTo>
                    <a:pt x="342" y="276"/>
                  </a:lnTo>
                  <a:lnTo>
                    <a:pt x="357" y="261"/>
                  </a:lnTo>
                  <a:lnTo>
                    <a:pt x="342" y="246"/>
                  </a:lnTo>
                  <a:lnTo>
                    <a:pt x="327" y="215"/>
                  </a:lnTo>
                  <a:lnTo>
                    <a:pt x="312" y="184"/>
                  </a:lnTo>
                  <a:lnTo>
                    <a:pt x="327" y="169"/>
                  </a:lnTo>
                  <a:lnTo>
                    <a:pt x="327" y="154"/>
                  </a:lnTo>
                  <a:lnTo>
                    <a:pt x="312" y="154"/>
                  </a:lnTo>
                  <a:lnTo>
                    <a:pt x="298" y="123"/>
                  </a:lnTo>
                  <a:lnTo>
                    <a:pt x="298" y="92"/>
                  </a:lnTo>
                  <a:lnTo>
                    <a:pt x="298" y="61"/>
                  </a:lnTo>
                  <a:lnTo>
                    <a:pt x="298" y="46"/>
                  </a:lnTo>
                  <a:lnTo>
                    <a:pt x="208" y="15"/>
                  </a:lnTo>
                  <a:lnTo>
                    <a:pt x="193" y="15"/>
                  </a:lnTo>
                  <a:lnTo>
                    <a:pt x="179" y="31"/>
                  </a:lnTo>
                  <a:lnTo>
                    <a:pt x="179" y="46"/>
                  </a:lnTo>
                  <a:lnTo>
                    <a:pt x="149" y="61"/>
                  </a:lnTo>
                  <a:lnTo>
                    <a:pt x="119" y="61"/>
                  </a:lnTo>
                  <a:lnTo>
                    <a:pt x="89" y="31"/>
                  </a:lnTo>
                  <a:lnTo>
                    <a:pt x="74" y="0"/>
                  </a:lnTo>
                  <a:lnTo>
                    <a:pt x="30" y="15"/>
                  </a:lnTo>
                  <a:lnTo>
                    <a:pt x="15"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890" name="Line 228"/>
            <p:cNvSpPr>
              <a:spLocks noChangeShapeType="1"/>
            </p:cNvSpPr>
            <p:nvPr/>
          </p:nvSpPr>
          <p:spPr bwMode="auto">
            <a:xfrm>
              <a:off x="1499" y="1733"/>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91" name="Line 229"/>
            <p:cNvSpPr>
              <a:spLocks noChangeShapeType="1"/>
            </p:cNvSpPr>
            <p:nvPr/>
          </p:nvSpPr>
          <p:spPr bwMode="auto">
            <a:xfrm flipV="1">
              <a:off x="1506" y="1727"/>
              <a:ext cx="12"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92" name="Line 230"/>
            <p:cNvSpPr>
              <a:spLocks noChangeShapeType="1"/>
            </p:cNvSpPr>
            <p:nvPr/>
          </p:nvSpPr>
          <p:spPr bwMode="auto">
            <a:xfrm flipV="1">
              <a:off x="1518" y="1715"/>
              <a:ext cx="6"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93" name="Line 231"/>
            <p:cNvSpPr>
              <a:spLocks noChangeShapeType="1"/>
            </p:cNvSpPr>
            <p:nvPr/>
          </p:nvSpPr>
          <p:spPr bwMode="auto">
            <a:xfrm flipV="1">
              <a:off x="1524" y="1710"/>
              <a:ext cx="7" cy="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94" name="Line 232"/>
            <p:cNvSpPr>
              <a:spLocks noChangeShapeType="1"/>
            </p:cNvSpPr>
            <p:nvPr/>
          </p:nvSpPr>
          <p:spPr bwMode="auto">
            <a:xfrm flipH="1" flipV="1">
              <a:off x="1524" y="1703"/>
              <a:ext cx="7"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95" name="Line 233"/>
            <p:cNvSpPr>
              <a:spLocks noChangeShapeType="1"/>
            </p:cNvSpPr>
            <p:nvPr/>
          </p:nvSpPr>
          <p:spPr bwMode="auto">
            <a:xfrm flipH="1">
              <a:off x="1518" y="1704"/>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96" name="Line 234"/>
            <p:cNvSpPr>
              <a:spLocks noChangeShapeType="1"/>
            </p:cNvSpPr>
            <p:nvPr/>
          </p:nvSpPr>
          <p:spPr bwMode="auto">
            <a:xfrm flipH="1">
              <a:off x="1506" y="1698"/>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97" name="Line 235"/>
            <p:cNvSpPr>
              <a:spLocks noChangeShapeType="1"/>
            </p:cNvSpPr>
            <p:nvPr/>
          </p:nvSpPr>
          <p:spPr bwMode="auto">
            <a:xfrm>
              <a:off x="1512" y="1733"/>
              <a:ext cx="0"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98" name="Line 236"/>
            <p:cNvSpPr>
              <a:spLocks noChangeShapeType="1"/>
            </p:cNvSpPr>
            <p:nvPr/>
          </p:nvSpPr>
          <p:spPr bwMode="auto">
            <a:xfrm>
              <a:off x="1512" y="1739"/>
              <a:ext cx="6" cy="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899" name="Freeform 237"/>
            <p:cNvSpPr>
              <a:spLocks/>
            </p:cNvSpPr>
            <p:nvPr/>
          </p:nvSpPr>
          <p:spPr bwMode="auto">
            <a:xfrm>
              <a:off x="1512" y="1680"/>
              <a:ext cx="45" cy="65"/>
            </a:xfrm>
            <a:custGeom>
              <a:avLst/>
              <a:gdLst>
                <a:gd name="T0" fmla="*/ 2 w 106"/>
                <a:gd name="T1" fmla="*/ 0 h 170"/>
                <a:gd name="T2" fmla="*/ 1 w 106"/>
                <a:gd name="T3" fmla="*/ 1 h 170"/>
                <a:gd name="T4" fmla="*/ 1 w 106"/>
                <a:gd name="T5" fmla="*/ 1 h 170"/>
                <a:gd name="T6" fmla="*/ 1 w 106"/>
                <a:gd name="T7" fmla="*/ 2 h 170"/>
                <a:gd name="T8" fmla="*/ 0 w 106"/>
                <a:gd name="T9" fmla="*/ 3 h 170"/>
                <a:gd name="T10" fmla="*/ 0 w 106"/>
                <a:gd name="T11" fmla="*/ 4 h 170"/>
                <a:gd name="T12" fmla="*/ 1 w 106"/>
                <a:gd name="T13" fmla="*/ 4 h 170"/>
                <a:gd name="T14" fmla="*/ 1 w 106"/>
                <a:gd name="T15" fmla="*/ 3 h 170"/>
                <a:gd name="T16" fmla="*/ 2 w 106"/>
                <a:gd name="T17" fmla="*/ 3 h 170"/>
                <a:gd name="T18" fmla="*/ 3 w 106"/>
                <a:gd name="T19" fmla="*/ 3 h 170"/>
                <a:gd name="T20" fmla="*/ 3 w 106"/>
                <a:gd name="T21" fmla="*/ 3 h 170"/>
                <a:gd name="T22" fmla="*/ 3 w 106"/>
                <a:gd name="T23" fmla="*/ 2 h 170"/>
                <a:gd name="T24" fmla="*/ 3 w 106"/>
                <a:gd name="T25" fmla="*/ 2 h 170"/>
                <a:gd name="T26" fmla="*/ 3 w 106"/>
                <a:gd name="T27" fmla="*/ 1 h 170"/>
                <a:gd name="T28" fmla="*/ 3 w 106"/>
                <a:gd name="T29" fmla="*/ 0 h 170"/>
                <a:gd name="T30" fmla="*/ 3 w 106"/>
                <a:gd name="T31" fmla="*/ 0 h 170"/>
                <a:gd name="T32" fmla="*/ 2 w 106"/>
                <a:gd name="T33" fmla="*/ 0 h 1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170">
                  <a:moveTo>
                    <a:pt x="60" y="0"/>
                  </a:moveTo>
                  <a:lnTo>
                    <a:pt x="30" y="46"/>
                  </a:lnTo>
                  <a:lnTo>
                    <a:pt x="45" y="61"/>
                  </a:lnTo>
                  <a:lnTo>
                    <a:pt x="45" y="92"/>
                  </a:lnTo>
                  <a:lnTo>
                    <a:pt x="0" y="138"/>
                  </a:lnTo>
                  <a:lnTo>
                    <a:pt x="15" y="169"/>
                  </a:lnTo>
                  <a:lnTo>
                    <a:pt x="45" y="169"/>
                  </a:lnTo>
                  <a:lnTo>
                    <a:pt x="45" y="154"/>
                  </a:lnTo>
                  <a:lnTo>
                    <a:pt x="60" y="154"/>
                  </a:lnTo>
                  <a:lnTo>
                    <a:pt x="75" y="123"/>
                  </a:lnTo>
                  <a:lnTo>
                    <a:pt x="90" y="123"/>
                  </a:lnTo>
                  <a:lnTo>
                    <a:pt x="90" y="108"/>
                  </a:lnTo>
                  <a:lnTo>
                    <a:pt x="105" y="77"/>
                  </a:lnTo>
                  <a:lnTo>
                    <a:pt x="105" y="46"/>
                  </a:lnTo>
                  <a:lnTo>
                    <a:pt x="90" y="15"/>
                  </a:lnTo>
                  <a:lnTo>
                    <a:pt x="75" y="15"/>
                  </a:lnTo>
                  <a:lnTo>
                    <a:pt x="60"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00" name="Freeform 238"/>
            <p:cNvSpPr>
              <a:spLocks/>
            </p:cNvSpPr>
            <p:nvPr/>
          </p:nvSpPr>
          <p:spPr bwMode="auto">
            <a:xfrm>
              <a:off x="1506" y="1674"/>
              <a:ext cx="32" cy="25"/>
            </a:xfrm>
            <a:custGeom>
              <a:avLst/>
              <a:gdLst>
                <a:gd name="T0" fmla="*/ 0 w 75"/>
                <a:gd name="T1" fmla="*/ 1 h 63"/>
                <a:gd name="T2" fmla="*/ 0 w 75"/>
                <a:gd name="T3" fmla="*/ 2 h 63"/>
                <a:gd name="T4" fmla="*/ 1 w 75"/>
                <a:gd name="T5" fmla="*/ 2 h 63"/>
                <a:gd name="T6" fmla="*/ 3 w 75"/>
                <a:gd name="T7" fmla="*/ 0 h 63"/>
                <a:gd name="T8" fmla="*/ 3 w 75"/>
                <a:gd name="T9" fmla="*/ 0 h 63"/>
                <a:gd name="T10" fmla="*/ 2 w 75"/>
                <a:gd name="T11" fmla="*/ 0 h 63"/>
                <a:gd name="T12" fmla="*/ 1 w 75"/>
                <a:gd name="T13" fmla="*/ 1 h 63"/>
                <a:gd name="T14" fmla="*/ 0 w 75"/>
                <a:gd name="T15" fmla="*/ 1 h 63"/>
                <a:gd name="T16" fmla="*/ 0 w 75"/>
                <a:gd name="T17" fmla="*/ 1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63">
                  <a:moveTo>
                    <a:pt x="0" y="47"/>
                  </a:moveTo>
                  <a:lnTo>
                    <a:pt x="0" y="62"/>
                  </a:lnTo>
                  <a:lnTo>
                    <a:pt x="44" y="62"/>
                  </a:lnTo>
                  <a:lnTo>
                    <a:pt x="74" y="16"/>
                  </a:lnTo>
                  <a:lnTo>
                    <a:pt x="74" y="0"/>
                  </a:lnTo>
                  <a:lnTo>
                    <a:pt x="59" y="0"/>
                  </a:lnTo>
                  <a:lnTo>
                    <a:pt x="30" y="31"/>
                  </a:lnTo>
                  <a:lnTo>
                    <a:pt x="15" y="31"/>
                  </a:lnTo>
                  <a:lnTo>
                    <a:pt x="0" y="47"/>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01" name="Freeform 239"/>
            <p:cNvSpPr>
              <a:spLocks/>
            </p:cNvSpPr>
            <p:nvPr/>
          </p:nvSpPr>
          <p:spPr bwMode="auto">
            <a:xfrm>
              <a:off x="1531" y="1668"/>
              <a:ext cx="7"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16"/>
                  </a:moveTo>
                  <a:lnTo>
                    <a:pt x="16" y="16"/>
                  </a:lnTo>
                  <a:lnTo>
                    <a:pt x="16" y="0"/>
                  </a:lnTo>
                  <a:lnTo>
                    <a:pt x="0" y="16"/>
                  </a:lnTo>
                </a:path>
              </a:pathLst>
            </a:custGeom>
            <a:solidFill>
              <a:srgbClr val="00FF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02" name="Freeform 240"/>
            <p:cNvSpPr>
              <a:spLocks/>
            </p:cNvSpPr>
            <p:nvPr/>
          </p:nvSpPr>
          <p:spPr bwMode="auto">
            <a:xfrm>
              <a:off x="1493" y="1674"/>
              <a:ext cx="7" cy="18"/>
            </a:xfrm>
            <a:custGeom>
              <a:avLst/>
              <a:gdLst>
                <a:gd name="T0" fmla="*/ 0 w 17"/>
                <a:gd name="T1" fmla="*/ 1 h 47"/>
                <a:gd name="T2" fmla="*/ 0 w 17"/>
                <a:gd name="T3" fmla="*/ 1 h 47"/>
                <a:gd name="T4" fmla="*/ 0 w 17"/>
                <a:gd name="T5" fmla="*/ 0 h 47"/>
                <a:gd name="T6" fmla="*/ 0 w 17"/>
                <a:gd name="T7" fmla="*/ 0 h 47"/>
                <a:gd name="T8" fmla="*/ 0 w 17"/>
                <a:gd name="T9" fmla="*/ 0 h 47"/>
                <a:gd name="T10" fmla="*/ 0 w 17"/>
                <a:gd name="T11" fmla="*/ 1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7">
                  <a:moveTo>
                    <a:pt x="0" y="31"/>
                  </a:moveTo>
                  <a:lnTo>
                    <a:pt x="16" y="46"/>
                  </a:lnTo>
                  <a:lnTo>
                    <a:pt x="16" y="15"/>
                  </a:lnTo>
                  <a:lnTo>
                    <a:pt x="16" y="0"/>
                  </a:lnTo>
                  <a:lnTo>
                    <a:pt x="0" y="15"/>
                  </a:lnTo>
                  <a:lnTo>
                    <a:pt x="0" y="31"/>
                  </a:lnTo>
                </a:path>
              </a:pathLst>
            </a:custGeom>
            <a:solidFill>
              <a:srgbClr val="FFFF0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GB" smtClean="0">
                <a:solidFill>
                  <a:srgbClr val="FFFFFF"/>
                </a:solidFill>
                <a:latin typeface="Arial"/>
                <a:cs typeface="Arial"/>
              </a:endParaRPr>
            </a:p>
          </p:txBody>
        </p:sp>
        <p:sp>
          <p:nvSpPr>
            <p:cNvPr id="97903" name="Line 241"/>
            <p:cNvSpPr>
              <a:spLocks noChangeShapeType="1"/>
            </p:cNvSpPr>
            <p:nvPr/>
          </p:nvSpPr>
          <p:spPr bwMode="auto">
            <a:xfrm>
              <a:off x="1506" y="1698"/>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04" name="Line 242"/>
            <p:cNvSpPr>
              <a:spLocks noChangeShapeType="1"/>
            </p:cNvSpPr>
            <p:nvPr/>
          </p:nvSpPr>
          <p:spPr bwMode="auto">
            <a:xfrm flipH="1" flipV="1">
              <a:off x="1499" y="1692"/>
              <a:ext cx="7"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05" name="Line 243"/>
            <p:cNvSpPr>
              <a:spLocks noChangeShapeType="1"/>
            </p:cNvSpPr>
            <p:nvPr/>
          </p:nvSpPr>
          <p:spPr bwMode="auto">
            <a:xfrm>
              <a:off x="1531" y="1692"/>
              <a:ext cx="0"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06" name="Line 244"/>
            <p:cNvSpPr>
              <a:spLocks noChangeShapeType="1"/>
            </p:cNvSpPr>
            <p:nvPr/>
          </p:nvSpPr>
          <p:spPr bwMode="auto">
            <a:xfrm>
              <a:off x="1538" y="1680"/>
              <a:ext cx="0"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07" name="Line 245"/>
            <p:cNvSpPr>
              <a:spLocks noChangeShapeType="1"/>
            </p:cNvSpPr>
            <p:nvPr/>
          </p:nvSpPr>
          <p:spPr bwMode="auto">
            <a:xfrm>
              <a:off x="1531" y="1686"/>
              <a:ext cx="0"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08" name="Freeform 246"/>
            <p:cNvSpPr>
              <a:spLocks/>
            </p:cNvSpPr>
            <p:nvPr/>
          </p:nvSpPr>
          <p:spPr bwMode="auto">
            <a:xfrm>
              <a:off x="1774" y="1640"/>
              <a:ext cx="20" cy="12"/>
            </a:xfrm>
            <a:custGeom>
              <a:avLst/>
              <a:gdLst>
                <a:gd name="T0" fmla="*/ 0 w 46"/>
                <a:gd name="T1" fmla="*/ 0 h 32"/>
                <a:gd name="T2" fmla="*/ 0 w 46"/>
                <a:gd name="T3" fmla="*/ 0 h 32"/>
                <a:gd name="T4" fmla="*/ 0 w 46"/>
                <a:gd name="T5" fmla="*/ 1 h 32"/>
                <a:gd name="T6" fmla="*/ 2 w 46"/>
                <a:gd name="T7" fmla="*/ 1 h 32"/>
                <a:gd name="T8" fmla="*/ 2 w 46"/>
                <a:gd name="T9" fmla="*/ 0 h 32"/>
                <a:gd name="T10" fmla="*/ 2 w 46"/>
                <a:gd name="T11" fmla="*/ 0 h 32"/>
                <a:gd name="T12" fmla="*/ 0 w 46"/>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2">
                  <a:moveTo>
                    <a:pt x="15" y="16"/>
                  </a:moveTo>
                  <a:lnTo>
                    <a:pt x="0" y="16"/>
                  </a:lnTo>
                  <a:lnTo>
                    <a:pt x="0" y="31"/>
                  </a:lnTo>
                  <a:lnTo>
                    <a:pt x="45" y="31"/>
                  </a:lnTo>
                  <a:lnTo>
                    <a:pt x="45" y="16"/>
                  </a:lnTo>
                  <a:lnTo>
                    <a:pt x="45" y="0"/>
                  </a:lnTo>
                  <a:lnTo>
                    <a:pt x="15" y="16"/>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09" name="Freeform 247"/>
            <p:cNvSpPr>
              <a:spLocks/>
            </p:cNvSpPr>
            <p:nvPr/>
          </p:nvSpPr>
          <p:spPr bwMode="auto">
            <a:xfrm>
              <a:off x="1557" y="1558"/>
              <a:ext cx="97" cy="88"/>
            </a:xfrm>
            <a:custGeom>
              <a:avLst/>
              <a:gdLst>
                <a:gd name="T0" fmla="*/ 0 w 225"/>
                <a:gd name="T1" fmla="*/ 2 h 232"/>
                <a:gd name="T2" fmla="*/ 0 w 225"/>
                <a:gd name="T3" fmla="*/ 2 h 232"/>
                <a:gd name="T4" fmla="*/ 0 w 225"/>
                <a:gd name="T5" fmla="*/ 3 h 232"/>
                <a:gd name="T6" fmla="*/ 0 w 225"/>
                <a:gd name="T7" fmla="*/ 3 h 232"/>
                <a:gd name="T8" fmla="*/ 1 w 225"/>
                <a:gd name="T9" fmla="*/ 3 h 232"/>
                <a:gd name="T10" fmla="*/ 1 w 225"/>
                <a:gd name="T11" fmla="*/ 4 h 232"/>
                <a:gd name="T12" fmla="*/ 0 w 225"/>
                <a:gd name="T13" fmla="*/ 4 h 232"/>
                <a:gd name="T14" fmla="*/ 1 w 225"/>
                <a:gd name="T15" fmla="*/ 5 h 232"/>
                <a:gd name="T16" fmla="*/ 3 w 225"/>
                <a:gd name="T17" fmla="*/ 5 h 232"/>
                <a:gd name="T18" fmla="*/ 3 w 225"/>
                <a:gd name="T19" fmla="*/ 4 h 232"/>
                <a:gd name="T20" fmla="*/ 3 w 225"/>
                <a:gd name="T21" fmla="*/ 4 h 232"/>
                <a:gd name="T22" fmla="*/ 4 w 225"/>
                <a:gd name="T23" fmla="*/ 4 h 232"/>
                <a:gd name="T24" fmla="*/ 5 w 225"/>
                <a:gd name="T25" fmla="*/ 3 h 232"/>
                <a:gd name="T26" fmla="*/ 5 w 225"/>
                <a:gd name="T27" fmla="*/ 3 h 232"/>
                <a:gd name="T28" fmla="*/ 6 w 225"/>
                <a:gd name="T29" fmla="*/ 3 h 232"/>
                <a:gd name="T30" fmla="*/ 6 w 225"/>
                <a:gd name="T31" fmla="*/ 2 h 232"/>
                <a:gd name="T32" fmla="*/ 6 w 225"/>
                <a:gd name="T33" fmla="*/ 2 h 232"/>
                <a:gd name="T34" fmla="*/ 6 w 225"/>
                <a:gd name="T35" fmla="*/ 2 h 232"/>
                <a:gd name="T36" fmla="*/ 6 w 225"/>
                <a:gd name="T37" fmla="*/ 1 h 232"/>
                <a:gd name="T38" fmla="*/ 7 w 225"/>
                <a:gd name="T39" fmla="*/ 1 h 232"/>
                <a:gd name="T40" fmla="*/ 7 w 225"/>
                <a:gd name="T41" fmla="*/ 1 h 232"/>
                <a:gd name="T42" fmla="*/ 8 w 225"/>
                <a:gd name="T43" fmla="*/ 0 h 232"/>
                <a:gd name="T44" fmla="*/ 7 w 225"/>
                <a:gd name="T45" fmla="*/ 0 h 232"/>
                <a:gd name="T46" fmla="*/ 6 w 225"/>
                <a:gd name="T47" fmla="*/ 1 h 232"/>
                <a:gd name="T48" fmla="*/ 6 w 225"/>
                <a:gd name="T49" fmla="*/ 0 h 232"/>
                <a:gd name="T50" fmla="*/ 5 w 225"/>
                <a:gd name="T51" fmla="*/ 0 h 232"/>
                <a:gd name="T52" fmla="*/ 5 w 225"/>
                <a:gd name="T53" fmla="*/ 0 h 232"/>
                <a:gd name="T54" fmla="*/ 3 w 225"/>
                <a:gd name="T55" fmla="*/ 1 h 232"/>
                <a:gd name="T56" fmla="*/ 3 w 225"/>
                <a:gd name="T57" fmla="*/ 1 h 232"/>
                <a:gd name="T58" fmla="*/ 2 w 225"/>
                <a:gd name="T59" fmla="*/ 1 h 232"/>
                <a:gd name="T60" fmla="*/ 1 w 225"/>
                <a:gd name="T61" fmla="*/ 1 h 232"/>
                <a:gd name="T62" fmla="*/ 1 w 225"/>
                <a:gd name="T63" fmla="*/ 2 h 232"/>
                <a:gd name="T64" fmla="*/ 0 w 225"/>
                <a:gd name="T65" fmla="*/ 2 h 2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232">
                  <a:moveTo>
                    <a:pt x="0" y="77"/>
                  </a:moveTo>
                  <a:lnTo>
                    <a:pt x="0" y="108"/>
                  </a:lnTo>
                  <a:lnTo>
                    <a:pt x="0" y="139"/>
                  </a:lnTo>
                  <a:lnTo>
                    <a:pt x="15" y="169"/>
                  </a:lnTo>
                  <a:lnTo>
                    <a:pt x="30" y="169"/>
                  </a:lnTo>
                  <a:lnTo>
                    <a:pt x="30" y="185"/>
                  </a:lnTo>
                  <a:lnTo>
                    <a:pt x="15" y="200"/>
                  </a:lnTo>
                  <a:lnTo>
                    <a:pt x="30" y="231"/>
                  </a:lnTo>
                  <a:lnTo>
                    <a:pt x="74" y="216"/>
                  </a:lnTo>
                  <a:lnTo>
                    <a:pt x="89" y="200"/>
                  </a:lnTo>
                  <a:lnTo>
                    <a:pt x="104" y="185"/>
                  </a:lnTo>
                  <a:lnTo>
                    <a:pt x="119" y="185"/>
                  </a:lnTo>
                  <a:lnTo>
                    <a:pt x="134" y="169"/>
                  </a:lnTo>
                  <a:lnTo>
                    <a:pt x="149" y="139"/>
                  </a:lnTo>
                  <a:lnTo>
                    <a:pt x="164" y="123"/>
                  </a:lnTo>
                  <a:lnTo>
                    <a:pt x="164" y="108"/>
                  </a:lnTo>
                  <a:lnTo>
                    <a:pt x="164" y="92"/>
                  </a:lnTo>
                  <a:lnTo>
                    <a:pt x="178" y="77"/>
                  </a:lnTo>
                  <a:lnTo>
                    <a:pt x="164" y="46"/>
                  </a:lnTo>
                  <a:lnTo>
                    <a:pt x="193" y="31"/>
                  </a:lnTo>
                  <a:lnTo>
                    <a:pt x="208" y="31"/>
                  </a:lnTo>
                  <a:lnTo>
                    <a:pt x="224" y="15"/>
                  </a:lnTo>
                  <a:lnTo>
                    <a:pt x="193" y="15"/>
                  </a:lnTo>
                  <a:lnTo>
                    <a:pt x="178" y="31"/>
                  </a:lnTo>
                  <a:lnTo>
                    <a:pt x="164" y="15"/>
                  </a:lnTo>
                  <a:lnTo>
                    <a:pt x="149" y="0"/>
                  </a:lnTo>
                  <a:lnTo>
                    <a:pt x="134" y="15"/>
                  </a:lnTo>
                  <a:lnTo>
                    <a:pt x="104" y="31"/>
                  </a:lnTo>
                  <a:lnTo>
                    <a:pt x="89" y="31"/>
                  </a:lnTo>
                  <a:lnTo>
                    <a:pt x="59" y="31"/>
                  </a:lnTo>
                  <a:lnTo>
                    <a:pt x="45" y="62"/>
                  </a:lnTo>
                  <a:lnTo>
                    <a:pt x="30" y="77"/>
                  </a:lnTo>
                  <a:lnTo>
                    <a:pt x="0" y="77"/>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10" name="Freeform 248"/>
            <p:cNvSpPr>
              <a:spLocks/>
            </p:cNvSpPr>
            <p:nvPr/>
          </p:nvSpPr>
          <p:spPr bwMode="auto">
            <a:xfrm>
              <a:off x="1570" y="1564"/>
              <a:ext cx="102" cy="123"/>
            </a:xfrm>
            <a:custGeom>
              <a:avLst/>
              <a:gdLst>
                <a:gd name="T0" fmla="*/ 4 w 239"/>
                <a:gd name="T1" fmla="*/ 7 h 323"/>
                <a:gd name="T2" fmla="*/ 6 w 239"/>
                <a:gd name="T3" fmla="*/ 6 h 323"/>
                <a:gd name="T4" fmla="*/ 5 w 239"/>
                <a:gd name="T5" fmla="*/ 5 h 323"/>
                <a:gd name="T6" fmla="*/ 5 w 239"/>
                <a:gd name="T7" fmla="*/ 5 h 323"/>
                <a:gd name="T8" fmla="*/ 5 w 239"/>
                <a:gd name="T9" fmla="*/ 5 h 323"/>
                <a:gd name="T10" fmla="*/ 6 w 239"/>
                <a:gd name="T11" fmla="*/ 5 h 323"/>
                <a:gd name="T12" fmla="*/ 6 w 239"/>
                <a:gd name="T13" fmla="*/ 5 h 323"/>
                <a:gd name="T14" fmla="*/ 6 w 239"/>
                <a:gd name="T15" fmla="*/ 5 h 323"/>
                <a:gd name="T16" fmla="*/ 6 w 239"/>
                <a:gd name="T17" fmla="*/ 4 h 323"/>
                <a:gd name="T18" fmla="*/ 7 w 239"/>
                <a:gd name="T19" fmla="*/ 3 h 323"/>
                <a:gd name="T20" fmla="*/ 7 w 239"/>
                <a:gd name="T21" fmla="*/ 3 h 323"/>
                <a:gd name="T22" fmla="*/ 7 w 239"/>
                <a:gd name="T23" fmla="*/ 3 h 323"/>
                <a:gd name="T24" fmla="*/ 7 w 239"/>
                <a:gd name="T25" fmla="*/ 2 h 323"/>
                <a:gd name="T26" fmla="*/ 8 w 239"/>
                <a:gd name="T27" fmla="*/ 2 h 323"/>
                <a:gd name="T28" fmla="*/ 7 w 239"/>
                <a:gd name="T29" fmla="*/ 1 h 323"/>
                <a:gd name="T30" fmla="*/ 6 w 239"/>
                <a:gd name="T31" fmla="*/ 0 h 323"/>
                <a:gd name="T32" fmla="*/ 6 w 239"/>
                <a:gd name="T33" fmla="*/ 0 h 323"/>
                <a:gd name="T34" fmla="*/ 6 w 239"/>
                <a:gd name="T35" fmla="*/ 0 h 323"/>
                <a:gd name="T36" fmla="*/ 4 w 239"/>
                <a:gd name="T37" fmla="*/ 1 h 323"/>
                <a:gd name="T38" fmla="*/ 5 w 239"/>
                <a:gd name="T39" fmla="*/ 1 h 323"/>
                <a:gd name="T40" fmla="*/ 4 w 239"/>
                <a:gd name="T41" fmla="*/ 2 h 323"/>
                <a:gd name="T42" fmla="*/ 4 w 239"/>
                <a:gd name="T43" fmla="*/ 2 h 323"/>
                <a:gd name="T44" fmla="*/ 4 w 239"/>
                <a:gd name="T45" fmla="*/ 2 h 323"/>
                <a:gd name="T46" fmla="*/ 4 w 239"/>
                <a:gd name="T47" fmla="*/ 3 h 323"/>
                <a:gd name="T48" fmla="*/ 3 w 239"/>
                <a:gd name="T49" fmla="*/ 3 h 323"/>
                <a:gd name="T50" fmla="*/ 3 w 239"/>
                <a:gd name="T51" fmla="*/ 3 h 323"/>
                <a:gd name="T52" fmla="*/ 3 w 239"/>
                <a:gd name="T53" fmla="*/ 3 h 323"/>
                <a:gd name="T54" fmla="*/ 2 w 239"/>
                <a:gd name="T55" fmla="*/ 4 h 323"/>
                <a:gd name="T56" fmla="*/ 1 w 239"/>
                <a:gd name="T57" fmla="*/ 4 h 323"/>
                <a:gd name="T58" fmla="*/ 0 w 239"/>
                <a:gd name="T59" fmla="*/ 5 h 323"/>
                <a:gd name="T60" fmla="*/ 0 w 239"/>
                <a:gd name="T61" fmla="*/ 5 h 323"/>
                <a:gd name="T62" fmla="*/ 1 w 239"/>
                <a:gd name="T63" fmla="*/ 5 h 323"/>
                <a:gd name="T64" fmla="*/ 0 w 239"/>
                <a:gd name="T65" fmla="*/ 6 h 323"/>
                <a:gd name="T66" fmla="*/ 0 w 239"/>
                <a:gd name="T67" fmla="*/ 6 h 323"/>
                <a:gd name="T68" fmla="*/ 0 w 239"/>
                <a:gd name="T69" fmla="*/ 6 h 323"/>
                <a:gd name="T70" fmla="*/ 3 w 239"/>
                <a:gd name="T71" fmla="*/ 6 h 323"/>
                <a:gd name="T72" fmla="*/ 4 w 239"/>
                <a:gd name="T73" fmla="*/ 7 h 3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39" h="323">
                  <a:moveTo>
                    <a:pt x="134" y="322"/>
                  </a:moveTo>
                  <a:lnTo>
                    <a:pt x="164" y="291"/>
                  </a:lnTo>
                  <a:lnTo>
                    <a:pt x="149" y="261"/>
                  </a:lnTo>
                  <a:lnTo>
                    <a:pt x="149" y="245"/>
                  </a:lnTo>
                  <a:lnTo>
                    <a:pt x="149" y="230"/>
                  </a:lnTo>
                  <a:lnTo>
                    <a:pt x="164" y="230"/>
                  </a:lnTo>
                  <a:lnTo>
                    <a:pt x="179" y="230"/>
                  </a:lnTo>
                  <a:lnTo>
                    <a:pt x="179" y="215"/>
                  </a:lnTo>
                  <a:lnTo>
                    <a:pt x="193" y="199"/>
                  </a:lnTo>
                  <a:lnTo>
                    <a:pt x="208" y="153"/>
                  </a:lnTo>
                  <a:lnTo>
                    <a:pt x="223" y="138"/>
                  </a:lnTo>
                  <a:lnTo>
                    <a:pt x="223" y="123"/>
                  </a:lnTo>
                  <a:lnTo>
                    <a:pt x="208" y="107"/>
                  </a:lnTo>
                  <a:lnTo>
                    <a:pt x="238" y="77"/>
                  </a:lnTo>
                  <a:lnTo>
                    <a:pt x="223" y="46"/>
                  </a:lnTo>
                  <a:lnTo>
                    <a:pt x="193" y="0"/>
                  </a:lnTo>
                  <a:lnTo>
                    <a:pt x="179" y="15"/>
                  </a:lnTo>
                  <a:lnTo>
                    <a:pt x="164" y="15"/>
                  </a:lnTo>
                  <a:lnTo>
                    <a:pt x="134" y="31"/>
                  </a:lnTo>
                  <a:lnTo>
                    <a:pt x="149" y="61"/>
                  </a:lnTo>
                  <a:lnTo>
                    <a:pt x="134" y="77"/>
                  </a:lnTo>
                  <a:lnTo>
                    <a:pt x="134" y="92"/>
                  </a:lnTo>
                  <a:lnTo>
                    <a:pt x="134" y="107"/>
                  </a:lnTo>
                  <a:lnTo>
                    <a:pt x="119" y="123"/>
                  </a:lnTo>
                  <a:lnTo>
                    <a:pt x="104" y="153"/>
                  </a:lnTo>
                  <a:lnTo>
                    <a:pt x="89" y="169"/>
                  </a:lnTo>
                  <a:lnTo>
                    <a:pt x="74" y="169"/>
                  </a:lnTo>
                  <a:lnTo>
                    <a:pt x="60" y="184"/>
                  </a:lnTo>
                  <a:lnTo>
                    <a:pt x="45" y="199"/>
                  </a:lnTo>
                  <a:lnTo>
                    <a:pt x="0" y="215"/>
                  </a:lnTo>
                  <a:lnTo>
                    <a:pt x="15" y="245"/>
                  </a:lnTo>
                  <a:lnTo>
                    <a:pt x="30" y="261"/>
                  </a:lnTo>
                  <a:lnTo>
                    <a:pt x="15" y="276"/>
                  </a:lnTo>
                  <a:lnTo>
                    <a:pt x="0" y="307"/>
                  </a:lnTo>
                  <a:lnTo>
                    <a:pt x="15" y="307"/>
                  </a:lnTo>
                  <a:lnTo>
                    <a:pt x="89" y="291"/>
                  </a:lnTo>
                  <a:lnTo>
                    <a:pt x="134" y="322"/>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11" name="Line 249"/>
            <p:cNvSpPr>
              <a:spLocks noChangeShapeType="1"/>
            </p:cNvSpPr>
            <p:nvPr/>
          </p:nvSpPr>
          <p:spPr bwMode="auto">
            <a:xfrm>
              <a:off x="1653" y="1605"/>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12" name="Freeform 250"/>
            <p:cNvSpPr>
              <a:spLocks/>
            </p:cNvSpPr>
            <p:nvPr/>
          </p:nvSpPr>
          <p:spPr bwMode="auto">
            <a:xfrm>
              <a:off x="1769" y="1657"/>
              <a:ext cx="44" cy="42"/>
            </a:xfrm>
            <a:custGeom>
              <a:avLst/>
              <a:gdLst>
                <a:gd name="T0" fmla="*/ 0 w 106"/>
                <a:gd name="T1" fmla="*/ 0 h 109"/>
                <a:gd name="T2" fmla="*/ 0 w 106"/>
                <a:gd name="T3" fmla="*/ 0 h 109"/>
                <a:gd name="T4" fmla="*/ 0 w 106"/>
                <a:gd name="T5" fmla="*/ 1 h 109"/>
                <a:gd name="T6" fmla="*/ 1 w 106"/>
                <a:gd name="T7" fmla="*/ 2 h 109"/>
                <a:gd name="T8" fmla="*/ 2 w 106"/>
                <a:gd name="T9" fmla="*/ 2 h 109"/>
                <a:gd name="T10" fmla="*/ 2 w 106"/>
                <a:gd name="T11" fmla="*/ 2 h 109"/>
                <a:gd name="T12" fmla="*/ 2 w 106"/>
                <a:gd name="T13" fmla="*/ 2 h 109"/>
                <a:gd name="T14" fmla="*/ 2 w 106"/>
                <a:gd name="T15" fmla="*/ 2 h 109"/>
                <a:gd name="T16" fmla="*/ 3 w 106"/>
                <a:gd name="T17" fmla="*/ 2 h 109"/>
                <a:gd name="T18" fmla="*/ 2 w 106"/>
                <a:gd name="T19" fmla="*/ 2 h 109"/>
                <a:gd name="T20" fmla="*/ 2 w 106"/>
                <a:gd name="T21" fmla="*/ 1 h 109"/>
                <a:gd name="T22" fmla="*/ 2 w 106"/>
                <a:gd name="T23" fmla="*/ 1 h 109"/>
                <a:gd name="T24" fmla="*/ 2 w 106"/>
                <a:gd name="T25" fmla="*/ 1 h 109"/>
                <a:gd name="T26" fmla="*/ 2 w 106"/>
                <a:gd name="T27" fmla="*/ 0 h 109"/>
                <a:gd name="T28" fmla="*/ 1 w 106"/>
                <a:gd name="T29" fmla="*/ 0 h 109"/>
                <a:gd name="T30" fmla="*/ 1 w 106"/>
                <a:gd name="T31" fmla="*/ 0 h 109"/>
                <a:gd name="T32" fmla="*/ 0 w 106"/>
                <a:gd name="T33" fmla="*/ 0 h 1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109">
                  <a:moveTo>
                    <a:pt x="0" y="0"/>
                  </a:moveTo>
                  <a:lnTo>
                    <a:pt x="15" y="15"/>
                  </a:lnTo>
                  <a:lnTo>
                    <a:pt x="15" y="46"/>
                  </a:lnTo>
                  <a:lnTo>
                    <a:pt x="45" y="93"/>
                  </a:lnTo>
                  <a:lnTo>
                    <a:pt x="60" y="93"/>
                  </a:lnTo>
                  <a:lnTo>
                    <a:pt x="60" y="77"/>
                  </a:lnTo>
                  <a:lnTo>
                    <a:pt x="90" y="93"/>
                  </a:lnTo>
                  <a:lnTo>
                    <a:pt x="90" y="108"/>
                  </a:lnTo>
                  <a:lnTo>
                    <a:pt x="105" y="108"/>
                  </a:lnTo>
                  <a:lnTo>
                    <a:pt x="90" y="93"/>
                  </a:lnTo>
                  <a:lnTo>
                    <a:pt x="90" y="62"/>
                  </a:lnTo>
                  <a:lnTo>
                    <a:pt x="75" y="46"/>
                  </a:lnTo>
                  <a:lnTo>
                    <a:pt x="90" y="46"/>
                  </a:lnTo>
                  <a:lnTo>
                    <a:pt x="90" y="15"/>
                  </a:lnTo>
                  <a:lnTo>
                    <a:pt x="45" y="15"/>
                  </a:lnTo>
                  <a:lnTo>
                    <a:pt x="45" y="0"/>
                  </a:lnTo>
                  <a:lnTo>
                    <a:pt x="0"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13" name="Freeform 251"/>
            <p:cNvSpPr>
              <a:spLocks/>
            </p:cNvSpPr>
            <p:nvPr/>
          </p:nvSpPr>
          <p:spPr bwMode="auto">
            <a:xfrm>
              <a:off x="1711" y="1628"/>
              <a:ext cx="58" cy="30"/>
            </a:xfrm>
            <a:custGeom>
              <a:avLst/>
              <a:gdLst>
                <a:gd name="T0" fmla="*/ 1 w 135"/>
                <a:gd name="T1" fmla="*/ 0 h 77"/>
                <a:gd name="T2" fmla="*/ 0 w 135"/>
                <a:gd name="T3" fmla="*/ 0 h 77"/>
                <a:gd name="T4" fmla="*/ 0 w 135"/>
                <a:gd name="T5" fmla="*/ 1 h 77"/>
                <a:gd name="T6" fmla="*/ 1 w 135"/>
                <a:gd name="T7" fmla="*/ 2 h 77"/>
                <a:gd name="T8" fmla="*/ 3 w 135"/>
                <a:gd name="T9" fmla="*/ 2 h 77"/>
                <a:gd name="T10" fmla="*/ 5 w 135"/>
                <a:gd name="T11" fmla="*/ 2 h 77"/>
                <a:gd name="T12" fmla="*/ 5 w 135"/>
                <a:gd name="T13" fmla="*/ 1 h 77"/>
                <a:gd name="T14" fmla="*/ 3 w 135"/>
                <a:gd name="T15" fmla="*/ 1 h 77"/>
                <a:gd name="T16" fmla="*/ 1 w 135"/>
                <a:gd name="T17" fmla="*/ 0 h 77"/>
                <a:gd name="T18" fmla="*/ 1 w 135"/>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5" h="77">
                  <a:moveTo>
                    <a:pt x="30" y="0"/>
                  </a:moveTo>
                  <a:lnTo>
                    <a:pt x="0" y="0"/>
                  </a:lnTo>
                  <a:lnTo>
                    <a:pt x="0" y="30"/>
                  </a:lnTo>
                  <a:lnTo>
                    <a:pt x="45" y="61"/>
                  </a:lnTo>
                  <a:lnTo>
                    <a:pt x="89" y="76"/>
                  </a:lnTo>
                  <a:lnTo>
                    <a:pt x="134" y="61"/>
                  </a:lnTo>
                  <a:lnTo>
                    <a:pt x="134" y="46"/>
                  </a:lnTo>
                  <a:lnTo>
                    <a:pt x="89" y="30"/>
                  </a:lnTo>
                  <a:lnTo>
                    <a:pt x="45" y="15"/>
                  </a:lnTo>
                  <a:lnTo>
                    <a:pt x="30" y="0"/>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14" name="Line 252"/>
            <p:cNvSpPr>
              <a:spLocks noChangeShapeType="1"/>
            </p:cNvSpPr>
            <p:nvPr/>
          </p:nvSpPr>
          <p:spPr bwMode="auto">
            <a:xfrm>
              <a:off x="1653" y="1593"/>
              <a:ext cx="0" cy="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15" name="Freeform 253"/>
            <p:cNvSpPr>
              <a:spLocks/>
            </p:cNvSpPr>
            <p:nvPr/>
          </p:nvSpPr>
          <p:spPr bwMode="auto">
            <a:xfrm>
              <a:off x="1251" y="1117"/>
              <a:ext cx="1000" cy="465"/>
            </a:xfrm>
            <a:custGeom>
              <a:avLst/>
              <a:gdLst>
                <a:gd name="T0" fmla="*/ 29 w 2327"/>
                <a:gd name="T1" fmla="*/ 20 h 1231"/>
                <a:gd name="T2" fmla="*/ 22 w 2327"/>
                <a:gd name="T3" fmla="*/ 20 h 1231"/>
                <a:gd name="T4" fmla="*/ 23 w 2327"/>
                <a:gd name="T5" fmla="*/ 21 h 1231"/>
                <a:gd name="T6" fmla="*/ 37 w 2327"/>
                <a:gd name="T7" fmla="*/ 18 h 1231"/>
                <a:gd name="T8" fmla="*/ 34 w 2327"/>
                <a:gd name="T9" fmla="*/ 21 h 1231"/>
                <a:gd name="T10" fmla="*/ 31 w 2327"/>
                <a:gd name="T11" fmla="*/ 23 h 1231"/>
                <a:gd name="T12" fmla="*/ 29 w 2327"/>
                <a:gd name="T13" fmla="*/ 23 h 1231"/>
                <a:gd name="T14" fmla="*/ 26 w 2327"/>
                <a:gd name="T15" fmla="*/ 25 h 1231"/>
                <a:gd name="T16" fmla="*/ 21 w 2327"/>
                <a:gd name="T17" fmla="*/ 24 h 1231"/>
                <a:gd name="T18" fmla="*/ 18 w 2327"/>
                <a:gd name="T19" fmla="*/ 23 h 1231"/>
                <a:gd name="T20" fmla="*/ 18 w 2327"/>
                <a:gd name="T21" fmla="*/ 21 h 1231"/>
                <a:gd name="T22" fmla="*/ 15 w 2327"/>
                <a:gd name="T23" fmla="*/ 21 h 1231"/>
                <a:gd name="T24" fmla="*/ 17 w 2327"/>
                <a:gd name="T25" fmla="*/ 24 h 1231"/>
                <a:gd name="T26" fmla="*/ 14 w 2327"/>
                <a:gd name="T27" fmla="*/ 23 h 1231"/>
                <a:gd name="T28" fmla="*/ 9 w 2327"/>
                <a:gd name="T29" fmla="*/ 22 h 1231"/>
                <a:gd name="T30" fmla="*/ 8 w 2327"/>
                <a:gd name="T31" fmla="*/ 22 h 1231"/>
                <a:gd name="T32" fmla="*/ 4 w 2327"/>
                <a:gd name="T33" fmla="*/ 21 h 1231"/>
                <a:gd name="T34" fmla="*/ 1 w 2327"/>
                <a:gd name="T35" fmla="*/ 20 h 1231"/>
                <a:gd name="T36" fmla="*/ 0 w 2327"/>
                <a:gd name="T37" fmla="*/ 15 h 1231"/>
                <a:gd name="T38" fmla="*/ 3 w 2327"/>
                <a:gd name="T39" fmla="*/ 15 h 1231"/>
                <a:gd name="T40" fmla="*/ 3 w 2327"/>
                <a:gd name="T41" fmla="*/ 11 h 1231"/>
                <a:gd name="T42" fmla="*/ 3 w 2327"/>
                <a:gd name="T43" fmla="*/ 9 h 1231"/>
                <a:gd name="T44" fmla="*/ 6 w 2327"/>
                <a:gd name="T45" fmla="*/ 11 h 1231"/>
                <a:gd name="T46" fmla="*/ 7 w 2327"/>
                <a:gd name="T47" fmla="*/ 12 h 1231"/>
                <a:gd name="T48" fmla="*/ 10 w 2327"/>
                <a:gd name="T49" fmla="*/ 10 h 1231"/>
                <a:gd name="T50" fmla="*/ 11 w 2327"/>
                <a:gd name="T51" fmla="*/ 9 h 1231"/>
                <a:gd name="T52" fmla="*/ 14 w 2327"/>
                <a:gd name="T53" fmla="*/ 9 h 1231"/>
                <a:gd name="T54" fmla="*/ 20 w 2327"/>
                <a:gd name="T55" fmla="*/ 8 h 1231"/>
                <a:gd name="T56" fmla="*/ 21 w 2327"/>
                <a:gd name="T57" fmla="*/ 5 h 1231"/>
                <a:gd name="T58" fmla="*/ 22 w 2327"/>
                <a:gd name="T59" fmla="*/ 9 h 1231"/>
                <a:gd name="T60" fmla="*/ 26 w 2327"/>
                <a:gd name="T61" fmla="*/ 8 h 1231"/>
                <a:gd name="T62" fmla="*/ 22 w 2327"/>
                <a:gd name="T63" fmla="*/ 5 h 1231"/>
                <a:gd name="T64" fmla="*/ 24 w 2327"/>
                <a:gd name="T65" fmla="*/ 5 h 1231"/>
                <a:gd name="T66" fmla="*/ 31 w 2327"/>
                <a:gd name="T67" fmla="*/ 1 h 1231"/>
                <a:gd name="T68" fmla="*/ 35 w 2327"/>
                <a:gd name="T69" fmla="*/ 0 h 1231"/>
                <a:gd name="T70" fmla="*/ 37 w 2327"/>
                <a:gd name="T71" fmla="*/ 2 h 1231"/>
                <a:gd name="T72" fmla="*/ 41 w 2327"/>
                <a:gd name="T73" fmla="*/ 1 h 1231"/>
                <a:gd name="T74" fmla="*/ 55 w 2327"/>
                <a:gd name="T75" fmla="*/ 1 h 1231"/>
                <a:gd name="T76" fmla="*/ 69 w 2327"/>
                <a:gd name="T77" fmla="*/ 1 h 1231"/>
                <a:gd name="T78" fmla="*/ 75 w 2327"/>
                <a:gd name="T79" fmla="*/ 1 h 1231"/>
                <a:gd name="T80" fmla="*/ 76 w 2327"/>
                <a:gd name="T81" fmla="*/ 2 h 1231"/>
                <a:gd name="T82" fmla="*/ 77 w 2327"/>
                <a:gd name="T83" fmla="*/ 5 h 1231"/>
                <a:gd name="T84" fmla="*/ 72 w 2327"/>
                <a:gd name="T85" fmla="*/ 6 h 1231"/>
                <a:gd name="T86" fmla="*/ 73 w 2327"/>
                <a:gd name="T87" fmla="*/ 8 h 1231"/>
                <a:gd name="T88" fmla="*/ 73 w 2327"/>
                <a:gd name="T89" fmla="*/ 11 h 1231"/>
                <a:gd name="T90" fmla="*/ 71 w 2327"/>
                <a:gd name="T91" fmla="*/ 6 h 1231"/>
                <a:gd name="T92" fmla="*/ 68 w 2327"/>
                <a:gd name="T93" fmla="*/ 6 h 1231"/>
                <a:gd name="T94" fmla="*/ 64 w 2327"/>
                <a:gd name="T95" fmla="*/ 8 h 1231"/>
                <a:gd name="T96" fmla="*/ 61 w 2327"/>
                <a:gd name="T97" fmla="*/ 12 h 1231"/>
                <a:gd name="T98" fmla="*/ 64 w 2327"/>
                <a:gd name="T99" fmla="*/ 14 h 1231"/>
                <a:gd name="T100" fmla="*/ 63 w 2327"/>
                <a:gd name="T101" fmla="*/ 17 h 1231"/>
                <a:gd name="T102" fmla="*/ 59 w 2327"/>
                <a:gd name="T103" fmla="*/ 15 h 1231"/>
                <a:gd name="T104" fmla="*/ 54 w 2327"/>
                <a:gd name="T105" fmla="*/ 13 h 1231"/>
                <a:gd name="T106" fmla="*/ 52 w 2327"/>
                <a:gd name="T107" fmla="*/ 16 h 1231"/>
                <a:gd name="T108" fmla="*/ 49 w 2327"/>
                <a:gd name="T109" fmla="*/ 17 h 1231"/>
                <a:gd name="T110" fmla="*/ 41 w 2327"/>
                <a:gd name="T111" fmla="*/ 16 h 12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27" h="1231">
                  <a:moveTo>
                    <a:pt x="1082" y="881"/>
                  </a:moveTo>
                  <a:lnTo>
                    <a:pt x="948" y="941"/>
                  </a:lnTo>
                  <a:lnTo>
                    <a:pt x="904" y="941"/>
                  </a:lnTo>
                  <a:lnTo>
                    <a:pt x="889" y="972"/>
                  </a:lnTo>
                  <a:lnTo>
                    <a:pt x="859" y="972"/>
                  </a:lnTo>
                  <a:lnTo>
                    <a:pt x="859" y="957"/>
                  </a:lnTo>
                  <a:lnTo>
                    <a:pt x="667" y="1017"/>
                  </a:lnTo>
                  <a:lnTo>
                    <a:pt x="667" y="1002"/>
                  </a:lnTo>
                  <a:lnTo>
                    <a:pt x="652" y="987"/>
                  </a:lnTo>
                  <a:lnTo>
                    <a:pt x="637" y="1002"/>
                  </a:lnTo>
                  <a:lnTo>
                    <a:pt x="637" y="1017"/>
                  </a:lnTo>
                  <a:lnTo>
                    <a:pt x="652" y="1048"/>
                  </a:lnTo>
                  <a:lnTo>
                    <a:pt x="667" y="1048"/>
                  </a:lnTo>
                  <a:lnTo>
                    <a:pt x="667" y="1033"/>
                  </a:lnTo>
                  <a:lnTo>
                    <a:pt x="667" y="1017"/>
                  </a:lnTo>
                  <a:lnTo>
                    <a:pt x="859" y="957"/>
                  </a:lnTo>
                  <a:lnTo>
                    <a:pt x="859" y="926"/>
                  </a:lnTo>
                  <a:lnTo>
                    <a:pt x="948" y="926"/>
                  </a:lnTo>
                  <a:lnTo>
                    <a:pt x="948" y="941"/>
                  </a:lnTo>
                  <a:lnTo>
                    <a:pt x="1082" y="881"/>
                  </a:lnTo>
                  <a:lnTo>
                    <a:pt x="1067" y="941"/>
                  </a:lnTo>
                  <a:lnTo>
                    <a:pt x="1007" y="941"/>
                  </a:lnTo>
                  <a:lnTo>
                    <a:pt x="1022" y="972"/>
                  </a:lnTo>
                  <a:lnTo>
                    <a:pt x="993" y="987"/>
                  </a:lnTo>
                  <a:lnTo>
                    <a:pt x="1007" y="1017"/>
                  </a:lnTo>
                  <a:lnTo>
                    <a:pt x="993" y="1078"/>
                  </a:lnTo>
                  <a:lnTo>
                    <a:pt x="948" y="1109"/>
                  </a:lnTo>
                  <a:lnTo>
                    <a:pt x="933" y="1093"/>
                  </a:lnTo>
                  <a:lnTo>
                    <a:pt x="904" y="1124"/>
                  </a:lnTo>
                  <a:lnTo>
                    <a:pt x="919" y="1139"/>
                  </a:lnTo>
                  <a:lnTo>
                    <a:pt x="933" y="1169"/>
                  </a:lnTo>
                  <a:lnTo>
                    <a:pt x="904" y="1169"/>
                  </a:lnTo>
                  <a:lnTo>
                    <a:pt x="889" y="1184"/>
                  </a:lnTo>
                  <a:lnTo>
                    <a:pt x="874" y="1169"/>
                  </a:lnTo>
                  <a:lnTo>
                    <a:pt x="859" y="1154"/>
                  </a:lnTo>
                  <a:lnTo>
                    <a:pt x="844" y="1169"/>
                  </a:lnTo>
                  <a:lnTo>
                    <a:pt x="815" y="1184"/>
                  </a:lnTo>
                  <a:lnTo>
                    <a:pt x="800" y="1184"/>
                  </a:lnTo>
                  <a:lnTo>
                    <a:pt x="770" y="1184"/>
                  </a:lnTo>
                  <a:lnTo>
                    <a:pt x="756" y="1215"/>
                  </a:lnTo>
                  <a:lnTo>
                    <a:pt x="741" y="1230"/>
                  </a:lnTo>
                  <a:lnTo>
                    <a:pt x="711" y="1230"/>
                  </a:lnTo>
                  <a:lnTo>
                    <a:pt x="711" y="1215"/>
                  </a:lnTo>
                  <a:lnTo>
                    <a:pt x="622" y="1184"/>
                  </a:lnTo>
                  <a:lnTo>
                    <a:pt x="607" y="1184"/>
                  </a:lnTo>
                  <a:lnTo>
                    <a:pt x="593" y="1200"/>
                  </a:lnTo>
                  <a:lnTo>
                    <a:pt x="563" y="1139"/>
                  </a:lnTo>
                  <a:lnTo>
                    <a:pt x="578" y="1139"/>
                  </a:lnTo>
                  <a:lnTo>
                    <a:pt x="563" y="1109"/>
                  </a:lnTo>
                  <a:lnTo>
                    <a:pt x="548" y="1124"/>
                  </a:lnTo>
                  <a:lnTo>
                    <a:pt x="548" y="1093"/>
                  </a:lnTo>
                  <a:lnTo>
                    <a:pt x="519" y="1063"/>
                  </a:lnTo>
                  <a:lnTo>
                    <a:pt x="504" y="1048"/>
                  </a:lnTo>
                  <a:lnTo>
                    <a:pt x="519" y="1048"/>
                  </a:lnTo>
                  <a:lnTo>
                    <a:pt x="519" y="1017"/>
                  </a:lnTo>
                  <a:lnTo>
                    <a:pt x="533" y="1017"/>
                  </a:lnTo>
                  <a:lnTo>
                    <a:pt x="533" y="987"/>
                  </a:lnTo>
                  <a:lnTo>
                    <a:pt x="504" y="987"/>
                  </a:lnTo>
                  <a:lnTo>
                    <a:pt x="489" y="987"/>
                  </a:lnTo>
                  <a:lnTo>
                    <a:pt x="444" y="1017"/>
                  </a:lnTo>
                  <a:lnTo>
                    <a:pt x="444" y="1048"/>
                  </a:lnTo>
                  <a:lnTo>
                    <a:pt x="489" y="1109"/>
                  </a:lnTo>
                  <a:lnTo>
                    <a:pt x="504" y="1139"/>
                  </a:lnTo>
                  <a:lnTo>
                    <a:pt x="504" y="1200"/>
                  </a:lnTo>
                  <a:lnTo>
                    <a:pt x="489" y="1169"/>
                  </a:lnTo>
                  <a:lnTo>
                    <a:pt x="444" y="1184"/>
                  </a:lnTo>
                  <a:lnTo>
                    <a:pt x="430" y="1169"/>
                  </a:lnTo>
                  <a:lnTo>
                    <a:pt x="430" y="1154"/>
                  </a:lnTo>
                  <a:lnTo>
                    <a:pt x="415" y="1154"/>
                  </a:lnTo>
                  <a:lnTo>
                    <a:pt x="415" y="1139"/>
                  </a:lnTo>
                  <a:lnTo>
                    <a:pt x="400" y="1124"/>
                  </a:lnTo>
                  <a:lnTo>
                    <a:pt x="370" y="1124"/>
                  </a:lnTo>
                  <a:lnTo>
                    <a:pt x="356" y="1093"/>
                  </a:lnTo>
                  <a:lnTo>
                    <a:pt x="326" y="1093"/>
                  </a:lnTo>
                  <a:lnTo>
                    <a:pt x="281" y="1048"/>
                  </a:lnTo>
                  <a:lnTo>
                    <a:pt x="296" y="1017"/>
                  </a:lnTo>
                  <a:lnTo>
                    <a:pt x="267" y="1017"/>
                  </a:lnTo>
                  <a:lnTo>
                    <a:pt x="237" y="1033"/>
                  </a:lnTo>
                  <a:lnTo>
                    <a:pt x="267" y="1048"/>
                  </a:lnTo>
                  <a:lnTo>
                    <a:pt x="222" y="1063"/>
                  </a:lnTo>
                  <a:lnTo>
                    <a:pt x="207" y="1033"/>
                  </a:lnTo>
                  <a:lnTo>
                    <a:pt x="163" y="1033"/>
                  </a:lnTo>
                  <a:lnTo>
                    <a:pt x="163" y="1048"/>
                  </a:lnTo>
                  <a:lnTo>
                    <a:pt x="133" y="1048"/>
                  </a:lnTo>
                  <a:lnTo>
                    <a:pt x="133" y="1017"/>
                  </a:lnTo>
                  <a:lnTo>
                    <a:pt x="104" y="987"/>
                  </a:lnTo>
                  <a:lnTo>
                    <a:pt x="89" y="1002"/>
                  </a:lnTo>
                  <a:lnTo>
                    <a:pt x="44" y="1002"/>
                  </a:lnTo>
                  <a:lnTo>
                    <a:pt x="30" y="987"/>
                  </a:lnTo>
                  <a:lnTo>
                    <a:pt x="44" y="987"/>
                  </a:lnTo>
                  <a:lnTo>
                    <a:pt x="59" y="926"/>
                  </a:lnTo>
                  <a:lnTo>
                    <a:pt x="44" y="896"/>
                  </a:lnTo>
                  <a:lnTo>
                    <a:pt x="44" y="866"/>
                  </a:lnTo>
                  <a:lnTo>
                    <a:pt x="0" y="790"/>
                  </a:lnTo>
                  <a:lnTo>
                    <a:pt x="15" y="759"/>
                  </a:lnTo>
                  <a:lnTo>
                    <a:pt x="30" y="774"/>
                  </a:lnTo>
                  <a:lnTo>
                    <a:pt x="44" y="759"/>
                  </a:lnTo>
                  <a:lnTo>
                    <a:pt x="30" y="729"/>
                  </a:lnTo>
                  <a:lnTo>
                    <a:pt x="59" y="714"/>
                  </a:lnTo>
                  <a:lnTo>
                    <a:pt x="89" y="729"/>
                  </a:lnTo>
                  <a:lnTo>
                    <a:pt x="119" y="699"/>
                  </a:lnTo>
                  <a:lnTo>
                    <a:pt x="104" y="683"/>
                  </a:lnTo>
                  <a:lnTo>
                    <a:pt x="133" y="623"/>
                  </a:lnTo>
                  <a:lnTo>
                    <a:pt x="119" y="592"/>
                  </a:lnTo>
                  <a:lnTo>
                    <a:pt x="104" y="547"/>
                  </a:lnTo>
                  <a:lnTo>
                    <a:pt x="119" y="531"/>
                  </a:lnTo>
                  <a:lnTo>
                    <a:pt x="104" y="486"/>
                  </a:lnTo>
                  <a:lnTo>
                    <a:pt x="89" y="471"/>
                  </a:lnTo>
                  <a:lnTo>
                    <a:pt x="89" y="440"/>
                  </a:lnTo>
                  <a:lnTo>
                    <a:pt x="89" y="425"/>
                  </a:lnTo>
                  <a:lnTo>
                    <a:pt x="163" y="440"/>
                  </a:lnTo>
                  <a:lnTo>
                    <a:pt x="252" y="456"/>
                  </a:lnTo>
                  <a:lnTo>
                    <a:pt x="252" y="486"/>
                  </a:lnTo>
                  <a:lnTo>
                    <a:pt x="237" y="516"/>
                  </a:lnTo>
                  <a:lnTo>
                    <a:pt x="193" y="516"/>
                  </a:lnTo>
                  <a:lnTo>
                    <a:pt x="133" y="486"/>
                  </a:lnTo>
                  <a:lnTo>
                    <a:pt x="148" y="516"/>
                  </a:lnTo>
                  <a:lnTo>
                    <a:pt x="163" y="531"/>
                  </a:lnTo>
                  <a:lnTo>
                    <a:pt x="178" y="577"/>
                  </a:lnTo>
                  <a:lnTo>
                    <a:pt x="207" y="577"/>
                  </a:lnTo>
                  <a:lnTo>
                    <a:pt x="207" y="547"/>
                  </a:lnTo>
                  <a:lnTo>
                    <a:pt x="237" y="562"/>
                  </a:lnTo>
                  <a:lnTo>
                    <a:pt x="237" y="531"/>
                  </a:lnTo>
                  <a:lnTo>
                    <a:pt x="267" y="501"/>
                  </a:lnTo>
                  <a:lnTo>
                    <a:pt x="296" y="501"/>
                  </a:lnTo>
                  <a:lnTo>
                    <a:pt x="281" y="471"/>
                  </a:lnTo>
                  <a:lnTo>
                    <a:pt x="281" y="440"/>
                  </a:lnTo>
                  <a:lnTo>
                    <a:pt x="311" y="440"/>
                  </a:lnTo>
                  <a:lnTo>
                    <a:pt x="311" y="456"/>
                  </a:lnTo>
                  <a:lnTo>
                    <a:pt x="326" y="471"/>
                  </a:lnTo>
                  <a:lnTo>
                    <a:pt x="356" y="471"/>
                  </a:lnTo>
                  <a:lnTo>
                    <a:pt x="341" y="440"/>
                  </a:lnTo>
                  <a:lnTo>
                    <a:pt x="415" y="410"/>
                  </a:lnTo>
                  <a:lnTo>
                    <a:pt x="400" y="456"/>
                  </a:lnTo>
                  <a:lnTo>
                    <a:pt x="400" y="471"/>
                  </a:lnTo>
                  <a:lnTo>
                    <a:pt x="430" y="425"/>
                  </a:lnTo>
                  <a:lnTo>
                    <a:pt x="489" y="410"/>
                  </a:lnTo>
                  <a:lnTo>
                    <a:pt x="504" y="410"/>
                  </a:lnTo>
                  <a:lnTo>
                    <a:pt x="489" y="380"/>
                  </a:lnTo>
                  <a:lnTo>
                    <a:pt x="593" y="380"/>
                  </a:lnTo>
                  <a:lnTo>
                    <a:pt x="593" y="395"/>
                  </a:lnTo>
                  <a:lnTo>
                    <a:pt x="563" y="319"/>
                  </a:lnTo>
                  <a:lnTo>
                    <a:pt x="578" y="304"/>
                  </a:lnTo>
                  <a:lnTo>
                    <a:pt x="578" y="258"/>
                  </a:lnTo>
                  <a:lnTo>
                    <a:pt x="607" y="258"/>
                  </a:lnTo>
                  <a:lnTo>
                    <a:pt x="622" y="304"/>
                  </a:lnTo>
                  <a:lnTo>
                    <a:pt x="667" y="380"/>
                  </a:lnTo>
                  <a:lnTo>
                    <a:pt x="682" y="410"/>
                  </a:lnTo>
                  <a:lnTo>
                    <a:pt x="667" y="440"/>
                  </a:lnTo>
                  <a:lnTo>
                    <a:pt x="637" y="456"/>
                  </a:lnTo>
                  <a:lnTo>
                    <a:pt x="682" y="471"/>
                  </a:lnTo>
                  <a:lnTo>
                    <a:pt x="696" y="410"/>
                  </a:lnTo>
                  <a:lnTo>
                    <a:pt x="696" y="380"/>
                  </a:lnTo>
                  <a:lnTo>
                    <a:pt x="711" y="380"/>
                  </a:lnTo>
                  <a:lnTo>
                    <a:pt x="756" y="410"/>
                  </a:lnTo>
                  <a:lnTo>
                    <a:pt x="711" y="364"/>
                  </a:lnTo>
                  <a:lnTo>
                    <a:pt x="682" y="364"/>
                  </a:lnTo>
                  <a:lnTo>
                    <a:pt x="667" y="319"/>
                  </a:lnTo>
                  <a:lnTo>
                    <a:pt x="637" y="304"/>
                  </a:lnTo>
                  <a:lnTo>
                    <a:pt x="652" y="258"/>
                  </a:lnTo>
                  <a:lnTo>
                    <a:pt x="682" y="289"/>
                  </a:lnTo>
                  <a:lnTo>
                    <a:pt x="682" y="258"/>
                  </a:lnTo>
                  <a:lnTo>
                    <a:pt x="741" y="273"/>
                  </a:lnTo>
                  <a:lnTo>
                    <a:pt x="741" y="243"/>
                  </a:lnTo>
                  <a:lnTo>
                    <a:pt x="711" y="243"/>
                  </a:lnTo>
                  <a:lnTo>
                    <a:pt x="696" y="213"/>
                  </a:lnTo>
                  <a:lnTo>
                    <a:pt x="741" y="182"/>
                  </a:lnTo>
                  <a:lnTo>
                    <a:pt x="726" y="167"/>
                  </a:lnTo>
                  <a:lnTo>
                    <a:pt x="800" y="91"/>
                  </a:lnTo>
                  <a:lnTo>
                    <a:pt x="919" y="61"/>
                  </a:lnTo>
                  <a:lnTo>
                    <a:pt x="919" y="30"/>
                  </a:lnTo>
                  <a:lnTo>
                    <a:pt x="933" y="0"/>
                  </a:lnTo>
                  <a:lnTo>
                    <a:pt x="978" y="0"/>
                  </a:lnTo>
                  <a:lnTo>
                    <a:pt x="993" y="30"/>
                  </a:lnTo>
                  <a:lnTo>
                    <a:pt x="1022" y="0"/>
                  </a:lnTo>
                  <a:lnTo>
                    <a:pt x="1052" y="0"/>
                  </a:lnTo>
                  <a:lnTo>
                    <a:pt x="1067" y="0"/>
                  </a:lnTo>
                  <a:lnTo>
                    <a:pt x="1096" y="30"/>
                  </a:lnTo>
                  <a:lnTo>
                    <a:pt x="1082" y="61"/>
                  </a:lnTo>
                  <a:lnTo>
                    <a:pt x="1067" y="91"/>
                  </a:lnTo>
                  <a:lnTo>
                    <a:pt x="1096" y="106"/>
                  </a:lnTo>
                  <a:lnTo>
                    <a:pt x="1082" y="137"/>
                  </a:lnTo>
                  <a:lnTo>
                    <a:pt x="1156" y="61"/>
                  </a:lnTo>
                  <a:lnTo>
                    <a:pt x="1185" y="91"/>
                  </a:lnTo>
                  <a:lnTo>
                    <a:pt x="1200" y="46"/>
                  </a:lnTo>
                  <a:lnTo>
                    <a:pt x="1333" y="61"/>
                  </a:lnTo>
                  <a:lnTo>
                    <a:pt x="1452" y="106"/>
                  </a:lnTo>
                  <a:lnTo>
                    <a:pt x="1467" y="76"/>
                  </a:lnTo>
                  <a:lnTo>
                    <a:pt x="1526" y="46"/>
                  </a:lnTo>
                  <a:lnTo>
                    <a:pt x="1600" y="46"/>
                  </a:lnTo>
                  <a:lnTo>
                    <a:pt x="1644" y="61"/>
                  </a:lnTo>
                  <a:lnTo>
                    <a:pt x="1733" y="30"/>
                  </a:lnTo>
                  <a:lnTo>
                    <a:pt x="1837" y="46"/>
                  </a:lnTo>
                  <a:lnTo>
                    <a:pt x="1941" y="106"/>
                  </a:lnTo>
                  <a:lnTo>
                    <a:pt x="2015" y="61"/>
                  </a:lnTo>
                  <a:lnTo>
                    <a:pt x="2030" y="91"/>
                  </a:lnTo>
                  <a:lnTo>
                    <a:pt x="2059" y="76"/>
                  </a:lnTo>
                  <a:lnTo>
                    <a:pt x="2059" y="46"/>
                  </a:lnTo>
                  <a:lnTo>
                    <a:pt x="2133" y="30"/>
                  </a:lnTo>
                  <a:lnTo>
                    <a:pt x="2193" y="61"/>
                  </a:lnTo>
                  <a:lnTo>
                    <a:pt x="2296" y="46"/>
                  </a:lnTo>
                  <a:lnTo>
                    <a:pt x="2326" y="106"/>
                  </a:lnTo>
                  <a:lnTo>
                    <a:pt x="2296" y="106"/>
                  </a:lnTo>
                  <a:lnTo>
                    <a:pt x="2237" y="91"/>
                  </a:lnTo>
                  <a:lnTo>
                    <a:pt x="2237" y="121"/>
                  </a:lnTo>
                  <a:lnTo>
                    <a:pt x="2252" y="137"/>
                  </a:lnTo>
                  <a:lnTo>
                    <a:pt x="2296" y="137"/>
                  </a:lnTo>
                  <a:lnTo>
                    <a:pt x="2311" y="137"/>
                  </a:lnTo>
                  <a:lnTo>
                    <a:pt x="2311" y="182"/>
                  </a:lnTo>
                  <a:lnTo>
                    <a:pt x="2267" y="228"/>
                  </a:lnTo>
                  <a:lnTo>
                    <a:pt x="2237" y="273"/>
                  </a:lnTo>
                  <a:lnTo>
                    <a:pt x="2193" y="258"/>
                  </a:lnTo>
                  <a:lnTo>
                    <a:pt x="2148" y="258"/>
                  </a:lnTo>
                  <a:lnTo>
                    <a:pt x="2133" y="304"/>
                  </a:lnTo>
                  <a:lnTo>
                    <a:pt x="2119" y="273"/>
                  </a:lnTo>
                  <a:lnTo>
                    <a:pt x="2089" y="304"/>
                  </a:lnTo>
                  <a:lnTo>
                    <a:pt x="2104" y="364"/>
                  </a:lnTo>
                  <a:lnTo>
                    <a:pt x="2133" y="364"/>
                  </a:lnTo>
                  <a:lnTo>
                    <a:pt x="2133" y="395"/>
                  </a:lnTo>
                  <a:lnTo>
                    <a:pt x="2148" y="410"/>
                  </a:lnTo>
                  <a:lnTo>
                    <a:pt x="2148" y="456"/>
                  </a:lnTo>
                  <a:lnTo>
                    <a:pt x="2163" y="471"/>
                  </a:lnTo>
                  <a:lnTo>
                    <a:pt x="2148" y="486"/>
                  </a:lnTo>
                  <a:lnTo>
                    <a:pt x="2163" y="531"/>
                  </a:lnTo>
                  <a:lnTo>
                    <a:pt x="2148" y="531"/>
                  </a:lnTo>
                  <a:lnTo>
                    <a:pt x="2133" y="607"/>
                  </a:lnTo>
                  <a:lnTo>
                    <a:pt x="2045" y="456"/>
                  </a:lnTo>
                  <a:lnTo>
                    <a:pt x="2030" y="395"/>
                  </a:lnTo>
                  <a:lnTo>
                    <a:pt x="2045" y="395"/>
                  </a:lnTo>
                  <a:lnTo>
                    <a:pt x="2074" y="289"/>
                  </a:lnTo>
                  <a:lnTo>
                    <a:pt x="2045" y="213"/>
                  </a:lnTo>
                  <a:lnTo>
                    <a:pt x="2015" y="228"/>
                  </a:lnTo>
                  <a:lnTo>
                    <a:pt x="2030" y="243"/>
                  </a:lnTo>
                  <a:lnTo>
                    <a:pt x="2030" y="289"/>
                  </a:lnTo>
                  <a:lnTo>
                    <a:pt x="2000" y="289"/>
                  </a:lnTo>
                  <a:lnTo>
                    <a:pt x="2000" y="243"/>
                  </a:lnTo>
                  <a:lnTo>
                    <a:pt x="1956" y="304"/>
                  </a:lnTo>
                  <a:lnTo>
                    <a:pt x="1956" y="380"/>
                  </a:lnTo>
                  <a:lnTo>
                    <a:pt x="1926" y="395"/>
                  </a:lnTo>
                  <a:lnTo>
                    <a:pt x="1882" y="380"/>
                  </a:lnTo>
                  <a:lnTo>
                    <a:pt x="1882" y="395"/>
                  </a:lnTo>
                  <a:lnTo>
                    <a:pt x="1793" y="425"/>
                  </a:lnTo>
                  <a:lnTo>
                    <a:pt x="1763" y="547"/>
                  </a:lnTo>
                  <a:lnTo>
                    <a:pt x="1748" y="577"/>
                  </a:lnTo>
                  <a:lnTo>
                    <a:pt x="1793" y="592"/>
                  </a:lnTo>
                  <a:lnTo>
                    <a:pt x="1807" y="623"/>
                  </a:lnTo>
                  <a:lnTo>
                    <a:pt x="1837" y="577"/>
                  </a:lnTo>
                  <a:lnTo>
                    <a:pt x="1867" y="592"/>
                  </a:lnTo>
                  <a:lnTo>
                    <a:pt x="1882" y="607"/>
                  </a:lnTo>
                  <a:lnTo>
                    <a:pt x="1896" y="683"/>
                  </a:lnTo>
                  <a:lnTo>
                    <a:pt x="1911" y="744"/>
                  </a:lnTo>
                  <a:lnTo>
                    <a:pt x="1882" y="896"/>
                  </a:lnTo>
                  <a:lnTo>
                    <a:pt x="1837" y="926"/>
                  </a:lnTo>
                  <a:lnTo>
                    <a:pt x="1807" y="866"/>
                  </a:lnTo>
                  <a:lnTo>
                    <a:pt x="1837" y="850"/>
                  </a:lnTo>
                  <a:lnTo>
                    <a:pt x="1837" y="774"/>
                  </a:lnTo>
                  <a:lnTo>
                    <a:pt x="1807" y="774"/>
                  </a:lnTo>
                  <a:lnTo>
                    <a:pt x="1793" y="790"/>
                  </a:lnTo>
                  <a:lnTo>
                    <a:pt x="1778" y="790"/>
                  </a:lnTo>
                  <a:lnTo>
                    <a:pt x="1719" y="744"/>
                  </a:lnTo>
                  <a:lnTo>
                    <a:pt x="1719" y="759"/>
                  </a:lnTo>
                  <a:lnTo>
                    <a:pt x="1689" y="729"/>
                  </a:lnTo>
                  <a:lnTo>
                    <a:pt x="1644" y="683"/>
                  </a:lnTo>
                  <a:lnTo>
                    <a:pt x="1600" y="653"/>
                  </a:lnTo>
                  <a:lnTo>
                    <a:pt x="1570" y="653"/>
                  </a:lnTo>
                  <a:lnTo>
                    <a:pt x="1556" y="699"/>
                  </a:lnTo>
                  <a:lnTo>
                    <a:pt x="1570" y="699"/>
                  </a:lnTo>
                  <a:lnTo>
                    <a:pt x="1570" y="729"/>
                  </a:lnTo>
                  <a:lnTo>
                    <a:pt x="1556" y="774"/>
                  </a:lnTo>
                  <a:lnTo>
                    <a:pt x="1541" y="790"/>
                  </a:lnTo>
                  <a:lnTo>
                    <a:pt x="1526" y="790"/>
                  </a:lnTo>
                  <a:lnTo>
                    <a:pt x="1482" y="790"/>
                  </a:lnTo>
                  <a:lnTo>
                    <a:pt x="1467" y="805"/>
                  </a:lnTo>
                  <a:lnTo>
                    <a:pt x="1437" y="805"/>
                  </a:lnTo>
                  <a:lnTo>
                    <a:pt x="1422" y="820"/>
                  </a:lnTo>
                  <a:lnTo>
                    <a:pt x="1348" y="790"/>
                  </a:lnTo>
                  <a:lnTo>
                    <a:pt x="1304" y="805"/>
                  </a:lnTo>
                  <a:lnTo>
                    <a:pt x="1289" y="790"/>
                  </a:lnTo>
                  <a:lnTo>
                    <a:pt x="1230" y="759"/>
                  </a:lnTo>
                  <a:lnTo>
                    <a:pt x="1215" y="805"/>
                  </a:lnTo>
                  <a:lnTo>
                    <a:pt x="1215" y="835"/>
                  </a:lnTo>
                  <a:lnTo>
                    <a:pt x="1170" y="835"/>
                  </a:lnTo>
                  <a:lnTo>
                    <a:pt x="1126" y="835"/>
                  </a:lnTo>
                  <a:lnTo>
                    <a:pt x="1082" y="881"/>
                  </a:lnTo>
                </a:path>
              </a:pathLst>
            </a:custGeom>
            <a:solidFill>
              <a:srgbClr val="FF0040"/>
            </a:solidFill>
            <a:ln w="9525"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16" name="Freeform 254"/>
            <p:cNvSpPr>
              <a:spLocks/>
            </p:cNvSpPr>
            <p:nvPr/>
          </p:nvSpPr>
          <p:spPr bwMode="auto">
            <a:xfrm>
              <a:off x="1248" y="1117"/>
              <a:ext cx="1007" cy="471"/>
            </a:xfrm>
            <a:custGeom>
              <a:avLst/>
              <a:gdLst>
                <a:gd name="T0" fmla="*/ 34 w 2342"/>
                <a:gd name="T1" fmla="*/ 20 h 1246"/>
                <a:gd name="T2" fmla="*/ 31 w 2342"/>
                <a:gd name="T3" fmla="*/ 23 h 1246"/>
                <a:gd name="T4" fmla="*/ 30 w 2342"/>
                <a:gd name="T5" fmla="*/ 24 h 1246"/>
                <a:gd name="T6" fmla="*/ 26 w 2342"/>
                <a:gd name="T7" fmla="*/ 25 h 1246"/>
                <a:gd name="T8" fmla="*/ 21 w 2342"/>
                <a:gd name="T9" fmla="*/ 25 h 1246"/>
                <a:gd name="T10" fmla="*/ 19 w 2342"/>
                <a:gd name="T11" fmla="*/ 23 h 1246"/>
                <a:gd name="T12" fmla="*/ 18 w 2342"/>
                <a:gd name="T13" fmla="*/ 22 h 1246"/>
                <a:gd name="T14" fmla="*/ 17 w 2342"/>
                <a:gd name="T15" fmla="*/ 20 h 1246"/>
                <a:gd name="T16" fmla="*/ 17 w 2342"/>
                <a:gd name="T17" fmla="*/ 25 h 1246"/>
                <a:gd name="T18" fmla="*/ 14 w 2342"/>
                <a:gd name="T19" fmla="*/ 24 h 1246"/>
                <a:gd name="T20" fmla="*/ 11 w 2342"/>
                <a:gd name="T21" fmla="*/ 23 h 1246"/>
                <a:gd name="T22" fmla="*/ 9 w 2342"/>
                <a:gd name="T23" fmla="*/ 22 h 1246"/>
                <a:gd name="T24" fmla="*/ 5 w 2342"/>
                <a:gd name="T25" fmla="*/ 22 h 1246"/>
                <a:gd name="T26" fmla="*/ 1 w 2342"/>
                <a:gd name="T27" fmla="*/ 20 h 1246"/>
                <a:gd name="T28" fmla="*/ 0 w 2342"/>
                <a:gd name="T29" fmla="*/ 16 h 1246"/>
                <a:gd name="T30" fmla="*/ 2 w 2342"/>
                <a:gd name="T31" fmla="*/ 15 h 1246"/>
                <a:gd name="T32" fmla="*/ 4 w 2342"/>
                <a:gd name="T33" fmla="*/ 12 h 1246"/>
                <a:gd name="T34" fmla="*/ 3 w 2342"/>
                <a:gd name="T35" fmla="*/ 9 h 1246"/>
                <a:gd name="T36" fmla="*/ 8 w 2342"/>
                <a:gd name="T37" fmla="*/ 11 h 1246"/>
                <a:gd name="T38" fmla="*/ 6 w 2342"/>
                <a:gd name="T39" fmla="*/ 12 h 1246"/>
                <a:gd name="T40" fmla="*/ 9 w 2342"/>
                <a:gd name="T41" fmla="*/ 11 h 1246"/>
                <a:gd name="T42" fmla="*/ 11 w 2342"/>
                <a:gd name="T43" fmla="*/ 9 h 1246"/>
                <a:gd name="T44" fmla="*/ 14 w 2342"/>
                <a:gd name="T45" fmla="*/ 9 h 1246"/>
                <a:gd name="T46" fmla="*/ 17 w 2342"/>
                <a:gd name="T47" fmla="*/ 8 h 1246"/>
                <a:gd name="T48" fmla="*/ 20 w 2342"/>
                <a:gd name="T49" fmla="*/ 5 h 1246"/>
                <a:gd name="T50" fmla="*/ 23 w 2342"/>
                <a:gd name="T51" fmla="*/ 9 h 1246"/>
                <a:gd name="T52" fmla="*/ 25 w 2342"/>
                <a:gd name="T53" fmla="*/ 8 h 1246"/>
                <a:gd name="T54" fmla="*/ 22 w 2342"/>
                <a:gd name="T55" fmla="*/ 6 h 1246"/>
                <a:gd name="T56" fmla="*/ 25 w 2342"/>
                <a:gd name="T57" fmla="*/ 5 h 1246"/>
                <a:gd name="T58" fmla="*/ 28 w 2342"/>
                <a:gd name="T59" fmla="*/ 2 h 1246"/>
                <a:gd name="T60" fmla="*/ 34 w 2342"/>
                <a:gd name="T61" fmla="*/ 1 h 1246"/>
                <a:gd name="T62" fmla="*/ 37 w 2342"/>
                <a:gd name="T63" fmla="*/ 1 h 1246"/>
                <a:gd name="T64" fmla="*/ 41 w 2342"/>
                <a:gd name="T65" fmla="*/ 2 h 1246"/>
                <a:gd name="T66" fmla="*/ 52 w 2342"/>
                <a:gd name="T67" fmla="*/ 1 h 1246"/>
                <a:gd name="T68" fmla="*/ 67 w 2342"/>
                <a:gd name="T69" fmla="*/ 2 h 1246"/>
                <a:gd name="T70" fmla="*/ 74 w 2342"/>
                <a:gd name="T71" fmla="*/ 1 h 1246"/>
                <a:gd name="T72" fmla="*/ 77 w 2342"/>
                <a:gd name="T73" fmla="*/ 2 h 1246"/>
                <a:gd name="T74" fmla="*/ 80 w 2342"/>
                <a:gd name="T75" fmla="*/ 4 h 1246"/>
                <a:gd name="T76" fmla="*/ 74 w 2342"/>
                <a:gd name="T77" fmla="*/ 6 h 1246"/>
                <a:gd name="T78" fmla="*/ 74 w 2342"/>
                <a:gd name="T79" fmla="*/ 8 h 1246"/>
                <a:gd name="T80" fmla="*/ 74 w 2342"/>
                <a:gd name="T81" fmla="*/ 11 h 1246"/>
                <a:gd name="T82" fmla="*/ 71 w 2342"/>
                <a:gd name="T83" fmla="*/ 8 h 1246"/>
                <a:gd name="T84" fmla="*/ 70 w 2342"/>
                <a:gd name="T85" fmla="*/ 6 h 1246"/>
                <a:gd name="T86" fmla="*/ 66 w 2342"/>
                <a:gd name="T87" fmla="*/ 8 h 1246"/>
                <a:gd name="T88" fmla="*/ 60 w 2342"/>
                <a:gd name="T89" fmla="*/ 12 h 1246"/>
                <a:gd name="T90" fmla="*/ 64 w 2342"/>
                <a:gd name="T91" fmla="*/ 12 h 1246"/>
                <a:gd name="T92" fmla="*/ 62 w 2342"/>
                <a:gd name="T93" fmla="*/ 18 h 1246"/>
                <a:gd name="T94" fmla="*/ 61 w 2342"/>
                <a:gd name="T95" fmla="*/ 16 h 1246"/>
                <a:gd name="T96" fmla="*/ 55 w 2342"/>
                <a:gd name="T97" fmla="*/ 14 h 1246"/>
                <a:gd name="T98" fmla="*/ 53 w 2342"/>
                <a:gd name="T99" fmla="*/ 16 h 1246"/>
                <a:gd name="T100" fmla="*/ 49 w 2342"/>
                <a:gd name="T101" fmla="*/ 17 h 1246"/>
                <a:gd name="T102" fmla="*/ 42 w 2342"/>
                <a:gd name="T103" fmla="*/ 16 h 1246"/>
                <a:gd name="T104" fmla="*/ 37 w 2342"/>
                <a:gd name="T105" fmla="*/ 18 h 12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1246">
                  <a:moveTo>
                    <a:pt x="1088" y="891"/>
                  </a:moveTo>
                  <a:lnTo>
                    <a:pt x="1074" y="953"/>
                  </a:lnTo>
                  <a:lnTo>
                    <a:pt x="1014" y="953"/>
                  </a:lnTo>
                  <a:lnTo>
                    <a:pt x="1029" y="984"/>
                  </a:lnTo>
                  <a:lnTo>
                    <a:pt x="999" y="999"/>
                  </a:lnTo>
                  <a:lnTo>
                    <a:pt x="1014" y="1030"/>
                  </a:lnTo>
                  <a:lnTo>
                    <a:pt x="999" y="1091"/>
                  </a:lnTo>
                  <a:lnTo>
                    <a:pt x="954" y="1122"/>
                  </a:lnTo>
                  <a:lnTo>
                    <a:pt x="939" y="1107"/>
                  </a:lnTo>
                  <a:lnTo>
                    <a:pt x="910" y="1137"/>
                  </a:lnTo>
                  <a:lnTo>
                    <a:pt x="924" y="1153"/>
                  </a:lnTo>
                  <a:lnTo>
                    <a:pt x="939" y="1184"/>
                  </a:lnTo>
                  <a:lnTo>
                    <a:pt x="910" y="1184"/>
                  </a:lnTo>
                  <a:lnTo>
                    <a:pt x="895" y="1199"/>
                  </a:lnTo>
                  <a:lnTo>
                    <a:pt x="880" y="1184"/>
                  </a:lnTo>
                  <a:lnTo>
                    <a:pt x="865" y="1168"/>
                  </a:lnTo>
                  <a:lnTo>
                    <a:pt x="850" y="1184"/>
                  </a:lnTo>
                  <a:lnTo>
                    <a:pt x="820" y="1199"/>
                  </a:lnTo>
                  <a:lnTo>
                    <a:pt x="805" y="1199"/>
                  </a:lnTo>
                  <a:lnTo>
                    <a:pt x="775" y="1199"/>
                  </a:lnTo>
                  <a:lnTo>
                    <a:pt x="760" y="1230"/>
                  </a:lnTo>
                  <a:lnTo>
                    <a:pt x="746" y="1245"/>
                  </a:lnTo>
                  <a:lnTo>
                    <a:pt x="716" y="1245"/>
                  </a:lnTo>
                  <a:lnTo>
                    <a:pt x="716" y="1230"/>
                  </a:lnTo>
                  <a:lnTo>
                    <a:pt x="626" y="1199"/>
                  </a:lnTo>
                  <a:lnTo>
                    <a:pt x="611" y="1199"/>
                  </a:lnTo>
                  <a:lnTo>
                    <a:pt x="596" y="1214"/>
                  </a:lnTo>
                  <a:lnTo>
                    <a:pt x="567" y="1153"/>
                  </a:lnTo>
                  <a:lnTo>
                    <a:pt x="582" y="1153"/>
                  </a:lnTo>
                  <a:lnTo>
                    <a:pt x="567" y="1122"/>
                  </a:lnTo>
                  <a:lnTo>
                    <a:pt x="552" y="1137"/>
                  </a:lnTo>
                  <a:lnTo>
                    <a:pt x="552" y="1107"/>
                  </a:lnTo>
                  <a:lnTo>
                    <a:pt x="522" y="1076"/>
                  </a:lnTo>
                  <a:lnTo>
                    <a:pt x="507" y="1061"/>
                  </a:lnTo>
                  <a:lnTo>
                    <a:pt x="522" y="1061"/>
                  </a:lnTo>
                  <a:lnTo>
                    <a:pt x="522" y="1030"/>
                  </a:lnTo>
                  <a:lnTo>
                    <a:pt x="537" y="1030"/>
                  </a:lnTo>
                  <a:lnTo>
                    <a:pt x="537" y="999"/>
                  </a:lnTo>
                  <a:lnTo>
                    <a:pt x="507" y="999"/>
                  </a:lnTo>
                  <a:lnTo>
                    <a:pt x="492" y="999"/>
                  </a:lnTo>
                  <a:lnTo>
                    <a:pt x="447" y="1030"/>
                  </a:lnTo>
                  <a:lnTo>
                    <a:pt x="447" y="1061"/>
                  </a:lnTo>
                  <a:lnTo>
                    <a:pt x="492" y="1122"/>
                  </a:lnTo>
                  <a:lnTo>
                    <a:pt x="507" y="1153"/>
                  </a:lnTo>
                  <a:lnTo>
                    <a:pt x="507" y="1214"/>
                  </a:lnTo>
                  <a:lnTo>
                    <a:pt x="492" y="1184"/>
                  </a:lnTo>
                  <a:lnTo>
                    <a:pt x="447" y="1199"/>
                  </a:lnTo>
                  <a:lnTo>
                    <a:pt x="432" y="1184"/>
                  </a:lnTo>
                  <a:lnTo>
                    <a:pt x="432" y="1168"/>
                  </a:lnTo>
                  <a:lnTo>
                    <a:pt x="418" y="1168"/>
                  </a:lnTo>
                  <a:lnTo>
                    <a:pt x="418" y="1153"/>
                  </a:lnTo>
                  <a:lnTo>
                    <a:pt x="403" y="1137"/>
                  </a:lnTo>
                  <a:lnTo>
                    <a:pt x="373" y="1137"/>
                  </a:lnTo>
                  <a:lnTo>
                    <a:pt x="358" y="1107"/>
                  </a:lnTo>
                  <a:lnTo>
                    <a:pt x="328" y="1107"/>
                  </a:lnTo>
                  <a:lnTo>
                    <a:pt x="283" y="1061"/>
                  </a:lnTo>
                  <a:lnTo>
                    <a:pt x="298" y="1030"/>
                  </a:lnTo>
                  <a:lnTo>
                    <a:pt x="268" y="1030"/>
                  </a:lnTo>
                  <a:lnTo>
                    <a:pt x="239" y="1045"/>
                  </a:lnTo>
                  <a:lnTo>
                    <a:pt x="268" y="1061"/>
                  </a:lnTo>
                  <a:lnTo>
                    <a:pt x="224" y="1076"/>
                  </a:lnTo>
                  <a:lnTo>
                    <a:pt x="209" y="1045"/>
                  </a:lnTo>
                  <a:lnTo>
                    <a:pt x="164" y="1045"/>
                  </a:lnTo>
                  <a:lnTo>
                    <a:pt x="164" y="1061"/>
                  </a:lnTo>
                  <a:lnTo>
                    <a:pt x="134" y="1061"/>
                  </a:lnTo>
                  <a:lnTo>
                    <a:pt x="134" y="1030"/>
                  </a:lnTo>
                  <a:lnTo>
                    <a:pt x="104" y="999"/>
                  </a:lnTo>
                  <a:lnTo>
                    <a:pt x="89" y="1014"/>
                  </a:lnTo>
                  <a:lnTo>
                    <a:pt x="45" y="1014"/>
                  </a:lnTo>
                  <a:lnTo>
                    <a:pt x="30" y="999"/>
                  </a:lnTo>
                  <a:lnTo>
                    <a:pt x="45" y="999"/>
                  </a:lnTo>
                  <a:lnTo>
                    <a:pt x="60" y="938"/>
                  </a:lnTo>
                  <a:lnTo>
                    <a:pt x="45" y="907"/>
                  </a:lnTo>
                  <a:lnTo>
                    <a:pt x="45" y="876"/>
                  </a:lnTo>
                  <a:lnTo>
                    <a:pt x="0" y="799"/>
                  </a:lnTo>
                  <a:lnTo>
                    <a:pt x="15" y="769"/>
                  </a:lnTo>
                  <a:lnTo>
                    <a:pt x="30" y="784"/>
                  </a:lnTo>
                  <a:lnTo>
                    <a:pt x="45" y="769"/>
                  </a:lnTo>
                  <a:lnTo>
                    <a:pt x="30" y="738"/>
                  </a:lnTo>
                  <a:lnTo>
                    <a:pt x="60" y="722"/>
                  </a:lnTo>
                  <a:lnTo>
                    <a:pt x="89" y="738"/>
                  </a:lnTo>
                  <a:lnTo>
                    <a:pt x="119" y="707"/>
                  </a:lnTo>
                  <a:lnTo>
                    <a:pt x="104" y="692"/>
                  </a:lnTo>
                  <a:lnTo>
                    <a:pt x="134" y="630"/>
                  </a:lnTo>
                  <a:lnTo>
                    <a:pt x="119" y="599"/>
                  </a:lnTo>
                  <a:lnTo>
                    <a:pt x="104" y="553"/>
                  </a:lnTo>
                  <a:lnTo>
                    <a:pt x="119" y="538"/>
                  </a:lnTo>
                  <a:lnTo>
                    <a:pt x="104" y="492"/>
                  </a:lnTo>
                  <a:lnTo>
                    <a:pt x="89" y="476"/>
                  </a:lnTo>
                  <a:lnTo>
                    <a:pt x="89" y="446"/>
                  </a:lnTo>
                  <a:lnTo>
                    <a:pt x="89" y="430"/>
                  </a:lnTo>
                  <a:lnTo>
                    <a:pt x="164" y="446"/>
                  </a:lnTo>
                  <a:lnTo>
                    <a:pt x="253" y="461"/>
                  </a:lnTo>
                  <a:lnTo>
                    <a:pt x="253" y="492"/>
                  </a:lnTo>
                  <a:lnTo>
                    <a:pt x="239" y="523"/>
                  </a:lnTo>
                  <a:lnTo>
                    <a:pt x="194" y="523"/>
                  </a:lnTo>
                  <a:lnTo>
                    <a:pt x="134" y="492"/>
                  </a:lnTo>
                  <a:lnTo>
                    <a:pt x="149" y="523"/>
                  </a:lnTo>
                  <a:lnTo>
                    <a:pt x="164" y="538"/>
                  </a:lnTo>
                  <a:lnTo>
                    <a:pt x="179" y="584"/>
                  </a:lnTo>
                  <a:lnTo>
                    <a:pt x="209" y="584"/>
                  </a:lnTo>
                  <a:lnTo>
                    <a:pt x="209" y="553"/>
                  </a:lnTo>
                  <a:lnTo>
                    <a:pt x="239" y="569"/>
                  </a:lnTo>
                  <a:lnTo>
                    <a:pt x="239" y="538"/>
                  </a:lnTo>
                  <a:lnTo>
                    <a:pt x="268" y="507"/>
                  </a:lnTo>
                  <a:lnTo>
                    <a:pt x="298" y="507"/>
                  </a:lnTo>
                  <a:lnTo>
                    <a:pt x="283" y="476"/>
                  </a:lnTo>
                  <a:lnTo>
                    <a:pt x="283" y="446"/>
                  </a:lnTo>
                  <a:lnTo>
                    <a:pt x="313" y="446"/>
                  </a:lnTo>
                  <a:lnTo>
                    <a:pt x="313" y="461"/>
                  </a:lnTo>
                  <a:lnTo>
                    <a:pt x="328" y="476"/>
                  </a:lnTo>
                  <a:lnTo>
                    <a:pt x="358" y="476"/>
                  </a:lnTo>
                  <a:lnTo>
                    <a:pt x="343" y="446"/>
                  </a:lnTo>
                  <a:lnTo>
                    <a:pt x="418" y="415"/>
                  </a:lnTo>
                  <a:lnTo>
                    <a:pt x="403" y="461"/>
                  </a:lnTo>
                  <a:lnTo>
                    <a:pt x="403" y="476"/>
                  </a:lnTo>
                  <a:lnTo>
                    <a:pt x="432" y="430"/>
                  </a:lnTo>
                  <a:lnTo>
                    <a:pt x="492" y="415"/>
                  </a:lnTo>
                  <a:lnTo>
                    <a:pt x="507" y="415"/>
                  </a:lnTo>
                  <a:lnTo>
                    <a:pt x="492" y="384"/>
                  </a:lnTo>
                  <a:lnTo>
                    <a:pt x="596" y="384"/>
                  </a:lnTo>
                  <a:lnTo>
                    <a:pt x="596" y="400"/>
                  </a:lnTo>
                  <a:lnTo>
                    <a:pt x="567" y="323"/>
                  </a:lnTo>
                  <a:lnTo>
                    <a:pt x="582" y="307"/>
                  </a:lnTo>
                  <a:lnTo>
                    <a:pt x="582" y="261"/>
                  </a:lnTo>
                  <a:lnTo>
                    <a:pt x="611" y="261"/>
                  </a:lnTo>
                  <a:lnTo>
                    <a:pt x="626" y="307"/>
                  </a:lnTo>
                  <a:lnTo>
                    <a:pt x="671" y="384"/>
                  </a:lnTo>
                  <a:lnTo>
                    <a:pt x="686" y="415"/>
                  </a:lnTo>
                  <a:lnTo>
                    <a:pt x="671" y="446"/>
                  </a:lnTo>
                  <a:lnTo>
                    <a:pt x="641" y="461"/>
                  </a:lnTo>
                  <a:lnTo>
                    <a:pt x="686" y="476"/>
                  </a:lnTo>
                  <a:lnTo>
                    <a:pt x="701" y="415"/>
                  </a:lnTo>
                  <a:lnTo>
                    <a:pt x="701" y="384"/>
                  </a:lnTo>
                  <a:lnTo>
                    <a:pt x="716" y="384"/>
                  </a:lnTo>
                  <a:lnTo>
                    <a:pt x="760" y="415"/>
                  </a:lnTo>
                  <a:lnTo>
                    <a:pt x="716" y="369"/>
                  </a:lnTo>
                  <a:lnTo>
                    <a:pt x="686" y="369"/>
                  </a:lnTo>
                  <a:lnTo>
                    <a:pt x="671" y="323"/>
                  </a:lnTo>
                  <a:lnTo>
                    <a:pt x="641" y="307"/>
                  </a:lnTo>
                  <a:lnTo>
                    <a:pt x="656" y="261"/>
                  </a:lnTo>
                  <a:lnTo>
                    <a:pt x="686" y="292"/>
                  </a:lnTo>
                  <a:lnTo>
                    <a:pt x="686" y="261"/>
                  </a:lnTo>
                  <a:lnTo>
                    <a:pt x="746" y="277"/>
                  </a:lnTo>
                  <a:lnTo>
                    <a:pt x="746" y="246"/>
                  </a:lnTo>
                  <a:lnTo>
                    <a:pt x="716" y="246"/>
                  </a:lnTo>
                  <a:lnTo>
                    <a:pt x="701" y="215"/>
                  </a:lnTo>
                  <a:lnTo>
                    <a:pt x="746" y="184"/>
                  </a:lnTo>
                  <a:lnTo>
                    <a:pt x="731" y="169"/>
                  </a:lnTo>
                  <a:lnTo>
                    <a:pt x="805" y="92"/>
                  </a:lnTo>
                  <a:lnTo>
                    <a:pt x="924" y="61"/>
                  </a:lnTo>
                  <a:lnTo>
                    <a:pt x="924" y="31"/>
                  </a:lnTo>
                  <a:lnTo>
                    <a:pt x="939" y="0"/>
                  </a:lnTo>
                  <a:lnTo>
                    <a:pt x="984" y="0"/>
                  </a:lnTo>
                  <a:lnTo>
                    <a:pt x="999" y="31"/>
                  </a:lnTo>
                  <a:lnTo>
                    <a:pt x="1029" y="0"/>
                  </a:lnTo>
                  <a:lnTo>
                    <a:pt x="1059" y="0"/>
                  </a:lnTo>
                  <a:lnTo>
                    <a:pt x="1074" y="0"/>
                  </a:lnTo>
                  <a:lnTo>
                    <a:pt x="1103" y="31"/>
                  </a:lnTo>
                  <a:lnTo>
                    <a:pt x="1088" y="61"/>
                  </a:lnTo>
                  <a:lnTo>
                    <a:pt x="1074" y="92"/>
                  </a:lnTo>
                  <a:lnTo>
                    <a:pt x="1103" y="108"/>
                  </a:lnTo>
                  <a:lnTo>
                    <a:pt x="1088" y="138"/>
                  </a:lnTo>
                  <a:lnTo>
                    <a:pt x="1163" y="61"/>
                  </a:lnTo>
                  <a:lnTo>
                    <a:pt x="1193" y="92"/>
                  </a:lnTo>
                  <a:lnTo>
                    <a:pt x="1208" y="46"/>
                  </a:lnTo>
                  <a:lnTo>
                    <a:pt x="1342" y="61"/>
                  </a:lnTo>
                  <a:lnTo>
                    <a:pt x="1461" y="108"/>
                  </a:lnTo>
                  <a:lnTo>
                    <a:pt x="1476" y="77"/>
                  </a:lnTo>
                  <a:lnTo>
                    <a:pt x="1536" y="46"/>
                  </a:lnTo>
                  <a:lnTo>
                    <a:pt x="1610" y="46"/>
                  </a:lnTo>
                  <a:lnTo>
                    <a:pt x="1655" y="61"/>
                  </a:lnTo>
                  <a:lnTo>
                    <a:pt x="1745" y="31"/>
                  </a:lnTo>
                  <a:lnTo>
                    <a:pt x="1849" y="46"/>
                  </a:lnTo>
                  <a:lnTo>
                    <a:pt x="1953" y="108"/>
                  </a:lnTo>
                  <a:lnTo>
                    <a:pt x="2028" y="61"/>
                  </a:lnTo>
                  <a:lnTo>
                    <a:pt x="2043" y="92"/>
                  </a:lnTo>
                  <a:lnTo>
                    <a:pt x="2073" y="77"/>
                  </a:lnTo>
                  <a:lnTo>
                    <a:pt x="2073" y="46"/>
                  </a:lnTo>
                  <a:lnTo>
                    <a:pt x="2147" y="31"/>
                  </a:lnTo>
                  <a:lnTo>
                    <a:pt x="2207" y="61"/>
                  </a:lnTo>
                  <a:lnTo>
                    <a:pt x="2311" y="46"/>
                  </a:lnTo>
                  <a:lnTo>
                    <a:pt x="2341" y="108"/>
                  </a:lnTo>
                  <a:lnTo>
                    <a:pt x="2311" y="108"/>
                  </a:lnTo>
                  <a:lnTo>
                    <a:pt x="2252" y="92"/>
                  </a:lnTo>
                  <a:lnTo>
                    <a:pt x="2252" y="123"/>
                  </a:lnTo>
                  <a:lnTo>
                    <a:pt x="2266" y="138"/>
                  </a:lnTo>
                  <a:lnTo>
                    <a:pt x="2311" y="138"/>
                  </a:lnTo>
                  <a:lnTo>
                    <a:pt x="2326" y="138"/>
                  </a:lnTo>
                  <a:lnTo>
                    <a:pt x="2326" y="184"/>
                  </a:lnTo>
                  <a:lnTo>
                    <a:pt x="2281" y="231"/>
                  </a:lnTo>
                  <a:lnTo>
                    <a:pt x="2252" y="277"/>
                  </a:lnTo>
                  <a:lnTo>
                    <a:pt x="2207" y="261"/>
                  </a:lnTo>
                  <a:lnTo>
                    <a:pt x="2162" y="261"/>
                  </a:lnTo>
                  <a:lnTo>
                    <a:pt x="2147" y="307"/>
                  </a:lnTo>
                  <a:lnTo>
                    <a:pt x="2132" y="277"/>
                  </a:lnTo>
                  <a:lnTo>
                    <a:pt x="2102" y="307"/>
                  </a:lnTo>
                  <a:lnTo>
                    <a:pt x="2117" y="369"/>
                  </a:lnTo>
                  <a:lnTo>
                    <a:pt x="2147" y="369"/>
                  </a:lnTo>
                  <a:lnTo>
                    <a:pt x="2147" y="400"/>
                  </a:lnTo>
                  <a:lnTo>
                    <a:pt x="2162" y="415"/>
                  </a:lnTo>
                  <a:lnTo>
                    <a:pt x="2162" y="461"/>
                  </a:lnTo>
                  <a:lnTo>
                    <a:pt x="2177" y="476"/>
                  </a:lnTo>
                  <a:lnTo>
                    <a:pt x="2162" y="492"/>
                  </a:lnTo>
                  <a:lnTo>
                    <a:pt x="2177" y="538"/>
                  </a:lnTo>
                  <a:lnTo>
                    <a:pt x="2162" y="538"/>
                  </a:lnTo>
                  <a:lnTo>
                    <a:pt x="2147" y="615"/>
                  </a:lnTo>
                  <a:lnTo>
                    <a:pt x="2058" y="461"/>
                  </a:lnTo>
                  <a:lnTo>
                    <a:pt x="2043" y="400"/>
                  </a:lnTo>
                  <a:lnTo>
                    <a:pt x="2058" y="400"/>
                  </a:lnTo>
                  <a:lnTo>
                    <a:pt x="2088" y="292"/>
                  </a:lnTo>
                  <a:lnTo>
                    <a:pt x="2058" y="215"/>
                  </a:lnTo>
                  <a:lnTo>
                    <a:pt x="2028" y="231"/>
                  </a:lnTo>
                  <a:lnTo>
                    <a:pt x="2043" y="246"/>
                  </a:lnTo>
                  <a:lnTo>
                    <a:pt x="2043" y="292"/>
                  </a:lnTo>
                  <a:lnTo>
                    <a:pt x="2013" y="292"/>
                  </a:lnTo>
                  <a:lnTo>
                    <a:pt x="2013" y="246"/>
                  </a:lnTo>
                  <a:lnTo>
                    <a:pt x="1968" y="307"/>
                  </a:lnTo>
                  <a:lnTo>
                    <a:pt x="1968" y="384"/>
                  </a:lnTo>
                  <a:lnTo>
                    <a:pt x="1938" y="400"/>
                  </a:lnTo>
                  <a:lnTo>
                    <a:pt x="1894" y="384"/>
                  </a:lnTo>
                  <a:lnTo>
                    <a:pt x="1894" y="400"/>
                  </a:lnTo>
                  <a:lnTo>
                    <a:pt x="1804" y="430"/>
                  </a:lnTo>
                  <a:lnTo>
                    <a:pt x="1774" y="553"/>
                  </a:lnTo>
                  <a:lnTo>
                    <a:pt x="1759" y="584"/>
                  </a:lnTo>
                  <a:lnTo>
                    <a:pt x="1804" y="599"/>
                  </a:lnTo>
                  <a:lnTo>
                    <a:pt x="1819" y="630"/>
                  </a:lnTo>
                  <a:lnTo>
                    <a:pt x="1849" y="584"/>
                  </a:lnTo>
                  <a:lnTo>
                    <a:pt x="1879" y="599"/>
                  </a:lnTo>
                  <a:lnTo>
                    <a:pt x="1894" y="615"/>
                  </a:lnTo>
                  <a:lnTo>
                    <a:pt x="1909" y="692"/>
                  </a:lnTo>
                  <a:lnTo>
                    <a:pt x="1923" y="753"/>
                  </a:lnTo>
                  <a:lnTo>
                    <a:pt x="1894" y="907"/>
                  </a:lnTo>
                  <a:lnTo>
                    <a:pt x="1849" y="938"/>
                  </a:lnTo>
                  <a:lnTo>
                    <a:pt x="1819" y="876"/>
                  </a:lnTo>
                  <a:lnTo>
                    <a:pt x="1849" y="861"/>
                  </a:lnTo>
                  <a:lnTo>
                    <a:pt x="1849" y="784"/>
                  </a:lnTo>
                  <a:lnTo>
                    <a:pt x="1819" y="784"/>
                  </a:lnTo>
                  <a:lnTo>
                    <a:pt x="1804" y="799"/>
                  </a:lnTo>
                  <a:lnTo>
                    <a:pt x="1789" y="799"/>
                  </a:lnTo>
                  <a:lnTo>
                    <a:pt x="1730" y="753"/>
                  </a:lnTo>
                  <a:lnTo>
                    <a:pt x="1730" y="769"/>
                  </a:lnTo>
                  <a:lnTo>
                    <a:pt x="1700" y="738"/>
                  </a:lnTo>
                  <a:lnTo>
                    <a:pt x="1655" y="692"/>
                  </a:lnTo>
                  <a:lnTo>
                    <a:pt x="1610" y="661"/>
                  </a:lnTo>
                  <a:lnTo>
                    <a:pt x="1581" y="661"/>
                  </a:lnTo>
                  <a:lnTo>
                    <a:pt x="1566" y="707"/>
                  </a:lnTo>
                  <a:lnTo>
                    <a:pt x="1581" y="707"/>
                  </a:lnTo>
                  <a:lnTo>
                    <a:pt x="1581" y="738"/>
                  </a:lnTo>
                  <a:lnTo>
                    <a:pt x="1566" y="784"/>
                  </a:lnTo>
                  <a:lnTo>
                    <a:pt x="1551" y="799"/>
                  </a:lnTo>
                  <a:lnTo>
                    <a:pt x="1536" y="799"/>
                  </a:lnTo>
                  <a:lnTo>
                    <a:pt x="1491" y="799"/>
                  </a:lnTo>
                  <a:lnTo>
                    <a:pt x="1476" y="815"/>
                  </a:lnTo>
                  <a:lnTo>
                    <a:pt x="1446" y="815"/>
                  </a:lnTo>
                  <a:lnTo>
                    <a:pt x="1431" y="830"/>
                  </a:lnTo>
                  <a:lnTo>
                    <a:pt x="1357" y="799"/>
                  </a:lnTo>
                  <a:lnTo>
                    <a:pt x="1312" y="815"/>
                  </a:lnTo>
                  <a:lnTo>
                    <a:pt x="1297" y="799"/>
                  </a:lnTo>
                  <a:lnTo>
                    <a:pt x="1238" y="769"/>
                  </a:lnTo>
                  <a:lnTo>
                    <a:pt x="1223" y="815"/>
                  </a:lnTo>
                  <a:lnTo>
                    <a:pt x="1223" y="845"/>
                  </a:lnTo>
                  <a:lnTo>
                    <a:pt x="1178" y="845"/>
                  </a:lnTo>
                  <a:lnTo>
                    <a:pt x="1133" y="845"/>
                  </a:lnTo>
                  <a:lnTo>
                    <a:pt x="1088" y="891"/>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17" name="Freeform 255"/>
            <p:cNvSpPr>
              <a:spLocks/>
            </p:cNvSpPr>
            <p:nvPr/>
          </p:nvSpPr>
          <p:spPr bwMode="auto">
            <a:xfrm>
              <a:off x="1621" y="1471"/>
              <a:ext cx="38" cy="19"/>
            </a:xfrm>
            <a:custGeom>
              <a:avLst/>
              <a:gdLst>
                <a:gd name="T0" fmla="*/ 1 w 90"/>
                <a:gd name="T1" fmla="*/ 1 h 47"/>
                <a:gd name="T2" fmla="*/ 0 w 90"/>
                <a:gd name="T3" fmla="*/ 1 h 47"/>
                <a:gd name="T4" fmla="*/ 0 w 90"/>
                <a:gd name="T5" fmla="*/ 0 h 47"/>
                <a:gd name="T6" fmla="*/ 3 w 90"/>
                <a:gd name="T7" fmla="*/ 0 h 47"/>
                <a:gd name="T8" fmla="*/ 3 w 90"/>
                <a:gd name="T9" fmla="*/ 0 h 47"/>
                <a:gd name="T10" fmla="*/ 1 w 90"/>
                <a:gd name="T11" fmla="*/ 0 h 47"/>
                <a:gd name="T12" fmla="*/ 1 w 90"/>
                <a:gd name="T13" fmla="*/ 1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 h="47">
                  <a:moveTo>
                    <a:pt x="30" y="46"/>
                  </a:moveTo>
                  <a:lnTo>
                    <a:pt x="0" y="46"/>
                  </a:lnTo>
                  <a:lnTo>
                    <a:pt x="0" y="0"/>
                  </a:lnTo>
                  <a:lnTo>
                    <a:pt x="89" y="0"/>
                  </a:lnTo>
                  <a:lnTo>
                    <a:pt x="89" y="15"/>
                  </a:lnTo>
                  <a:lnTo>
                    <a:pt x="45" y="15"/>
                  </a:lnTo>
                  <a:lnTo>
                    <a:pt x="30" y="46"/>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18" name="Freeform 256"/>
            <p:cNvSpPr>
              <a:spLocks/>
            </p:cNvSpPr>
            <p:nvPr/>
          </p:nvSpPr>
          <p:spPr bwMode="auto">
            <a:xfrm>
              <a:off x="1524" y="1494"/>
              <a:ext cx="14" cy="24"/>
            </a:xfrm>
            <a:custGeom>
              <a:avLst/>
              <a:gdLst>
                <a:gd name="T0" fmla="*/ 1 w 31"/>
                <a:gd name="T1" fmla="*/ 1 h 62"/>
                <a:gd name="T2" fmla="*/ 1 w 31"/>
                <a:gd name="T3" fmla="*/ 0 h 62"/>
                <a:gd name="T4" fmla="*/ 0 w 31"/>
                <a:gd name="T5" fmla="*/ 0 h 62"/>
                <a:gd name="T6" fmla="*/ 0 w 31"/>
                <a:gd name="T7" fmla="*/ 0 h 62"/>
                <a:gd name="T8" fmla="*/ 0 w 31"/>
                <a:gd name="T9" fmla="*/ 1 h 62"/>
                <a:gd name="T10" fmla="*/ 0 w 31"/>
                <a:gd name="T11" fmla="*/ 1 h 62"/>
                <a:gd name="T12" fmla="*/ 1 w 31"/>
                <a:gd name="T13" fmla="*/ 1 h 62"/>
                <a:gd name="T14" fmla="*/ 1 w 31"/>
                <a:gd name="T15" fmla="*/ 1 h 62"/>
                <a:gd name="T16" fmla="*/ 1 w 31"/>
                <a:gd name="T17" fmla="*/ 1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62">
                  <a:moveTo>
                    <a:pt x="30" y="31"/>
                  </a:moveTo>
                  <a:lnTo>
                    <a:pt x="30" y="15"/>
                  </a:lnTo>
                  <a:lnTo>
                    <a:pt x="15" y="0"/>
                  </a:lnTo>
                  <a:lnTo>
                    <a:pt x="0" y="15"/>
                  </a:lnTo>
                  <a:lnTo>
                    <a:pt x="0" y="31"/>
                  </a:lnTo>
                  <a:lnTo>
                    <a:pt x="15" y="61"/>
                  </a:lnTo>
                  <a:lnTo>
                    <a:pt x="30" y="61"/>
                  </a:lnTo>
                  <a:lnTo>
                    <a:pt x="30" y="46"/>
                  </a:lnTo>
                  <a:lnTo>
                    <a:pt x="30" y="31"/>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19" name="Freeform 257"/>
            <p:cNvSpPr>
              <a:spLocks/>
            </p:cNvSpPr>
            <p:nvPr/>
          </p:nvSpPr>
          <p:spPr bwMode="auto">
            <a:xfrm>
              <a:off x="1416" y="1164"/>
              <a:ext cx="58" cy="58"/>
            </a:xfrm>
            <a:custGeom>
              <a:avLst/>
              <a:gdLst>
                <a:gd name="T0" fmla="*/ 0 w 134"/>
                <a:gd name="T1" fmla="*/ 3 h 156"/>
                <a:gd name="T2" fmla="*/ 0 w 134"/>
                <a:gd name="T3" fmla="*/ 3 h 156"/>
                <a:gd name="T4" fmla="*/ 2 w 134"/>
                <a:gd name="T5" fmla="*/ 2 h 156"/>
                <a:gd name="T6" fmla="*/ 3 w 134"/>
                <a:gd name="T7" fmla="*/ 1 h 156"/>
                <a:gd name="T8" fmla="*/ 5 w 134"/>
                <a:gd name="T9" fmla="*/ 0 h 156"/>
                <a:gd name="T10" fmla="*/ 4 w 134"/>
                <a:gd name="T11" fmla="*/ 0 h 156"/>
                <a:gd name="T12" fmla="*/ 3 w 134"/>
                <a:gd name="T13" fmla="*/ 0 h 156"/>
                <a:gd name="T14" fmla="*/ 3 w 134"/>
                <a:gd name="T15" fmla="*/ 0 h 156"/>
                <a:gd name="T16" fmla="*/ 3 w 134"/>
                <a:gd name="T17" fmla="*/ 0 h 156"/>
                <a:gd name="T18" fmla="*/ 1 w 134"/>
                <a:gd name="T19" fmla="*/ 1 h 156"/>
                <a:gd name="T20" fmla="*/ 0 w 134"/>
                <a:gd name="T21" fmla="*/ 2 h 156"/>
                <a:gd name="T22" fmla="*/ 0 w 134"/>
                <a:gd name="T23" fmla="*/ 3 h 156"/>
                <a:gd name="T24" fmla="*/ 0 w 134"/>
                <a:gd name="T25" fmla="*/ 3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4" h="156">
                  <a:moveTo>
                    <a:pt x="15" y="155"/>
                  </a:moveTo>
                  <a:lnTo>
                    <a:pt x="15" y="140"/>
                  </a:lnTo>
                  <a:lnTo>
                    <a:pt x="59" y="93"/>
                  </a:lnTo>
                  <a:lnTo>
                    <a:pt x="103" y="47"/>
                  </a:lnTo>
                  <a:lnTo>
                    <a:pt x="133" y="31"/>
                  </a:lnTo>
                  <a:lnTo>
                    <a:pt x="118" y="0"/>
                  </a:lnTo>
                  <a:lnTo>
                    <a:pt x="103" y="0"/>
                  </a:lnTo>
                  <a:lnTo>
                    <a:pt x="89" y="16"/>
                  </a:lnTo>
                  <a:lnTo>
                    <a:pt x="74" y="31"/>
                  </a:lnTo>
                  <a:lnTo>
                    <a:pt x="30" y="62"/>
                  </a:lnTo>
                  <a:lnTo>
                    <a:pt x="0" y="109"/>
                  </a:lnTo>
                  <a:lnTo>
                    <a:pt x="0" y="140"/>
                  </a:lnTo>
                  <a:lnTo>
                    <a:pt x="15" y="155"/>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20" name="Freeform 258"/>
            <p:cNvSpPr>
              <a:spLocks/>
            </p:cNvSpPr>
            <p:nvPr/>
          </p:nvSpPr>
          <p:spPr bwMode="auto">
            <a:xfrm>
              <a:off x="2056" y="1331"/>
              <a:ext cx="59" cy="88"/>
            </a:xfrm>
            <a:custGeom>
              <a:avLst/>
              <a:gdLst>
                <a:gd name="T0" fmla="*/ 0 w 136"/>
                <a:gd name="T1" fmla="*/ 0 h 231"/>
                <a:gd name="T2" fmla="*/ 1 w 136"/>
                <a:gd name="T3" fmla="*/ 1 h 231"/>
                <a:gd name="T4" fmla="*/ 2 w 136"/>
                <a:gd name="T5" fmla="*/ 2 h 231"/>
                <a:gd name="T6" fmla="*/ 2 w 136"/>
                <a:gd name="T7" fmla="*/ 3 h 231"/>
                <a:gd name="T8" fmla="*/ 3 w 136"/>
                <a:gd name="T9" fmla="*/ 3 h 231"/>
                <a:gd name="T10" fmla="*/ 3 w 136"/>
                <a:gd name="T11" fmla="*/ 4 h 231"/>
                <a:gd name="T12" fmla="*/ 4 w 136"/>
                <a:gd name="T13" fmla="*/ 5 h 231"/>
                <a:gd name="T14" fmla="*/ 4 w 136"/>
                <a:gd name="T15" fmla="*/ 5 h 231"/>
                <a:gd name="T16" fmla="*/ 5 w 136"/>
                <a:gd name="T17" fmla="*/ 5 h 231"/>
                <a:gd name="T18" fmla="*/ 5 w 136"/>
                <a:gd name="T19" fmla="*/ 5 h 231"/>
                <a:gd name="T20" fmla="*/ 4 w 136"/>
                <a:gd name="T21" fmla="*/ 4 h 231"/>
                <a:gd name="T22" fmla="*/ 3 w 136"/>
                <a:gd name="T23" fmla="*/ 3 h 231"/>
                <a:gd name="T24" fmla="*/ 4 w 136"/>
                <a:gd name="T25" fmla="*/ 3 h 231"/>
                <a:gd name="T26" fmla="*/ 3 w 136"/>
                <a:gd name="T27" fmla="*/ 2 h 231"/>
                <a:gd name="T28" fmla="*/ 2 w 136"/>
                <a:gd name="T29" fmla="*/ 1 h 231"/>
                <a:gd name="T30" fmla="*/ 0 w 136"/>
                <a:gd name="T31" fmla="*/ 0 h 2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6" h="231">
                  <a:moveTo>
                    <a:pt x="0" y="0"/>
                  </a:moveTo>
                  <a:lnTo>
                    <a:pt x="30" y="61"/>
                  </a:lnTo>
                  <a:lnTo>
                    <a:pt x="45" y="77"/>
                  </a:lnTo>
                  <a:lnTo>
                    <a:pt x="60" y="153"/>
                  </a:lnTo>
                  <a:lnTo>
                    <a:pt x="75" y="169"/>
                  </a:lnTo>
                  <a:lnTo>
                    <a:pt x="90" y="199"/>
                  </a:lnTo>
                  <a:lnTo>
                    <a:pt x="105" y="230"/>
                  </a:lnTo>
                  <a:lnTo>
                    <a:pt x="105" y="215"/>
                  </a:lnTo>
                  <a:lnTo>
                    <a:pt x="135" y="230"/>
                  </a:lnTo>
                  <a:lnTo>
                    <a:pt x="135" y="215"/>
                  </a:lnTo>
                  <a:lnTo>
                    <a:pt x="105" y="184"/>
                  </a:lnTo>
                  <a:lnTo>
                    <a:pt x="90" y="138"/>
                  </a:lnTo>
                  <a:lnTo>
                    <a:pt x="105" y="153"/>
                  </a:lnTo>
                  <a:lnTo>
                    <a:pt x="90" y="107"/>
                  </a:lnTo>
                  <a:lnTo>
                    <a:pt x="45" y="61"/>
                  </a:lnTo>
                  <a:lnTo>
                    <a:pt x="0"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21" name="Freeform 259"/>
            <p:cNvSpPr>
              <a:spLocks/>
            </p:cNvSpPr>
            <p:nvPr/>
          </p:nvSpPr>
          <p:spPr bwMode="auto">
            <a:xfrm>
              <a:off x="1589" y="1076"/>
              <a:ext cx="39" cy="35"/>
            </a:xfrm>
            <a:custGeom>
              <a:avLst/>
              <a:gdLst>
                <a:gd name="T0" fmla="*/ 3 w 90"/>
                <a:gd name="T1" fmla="*/ 1 h 93"/>
                <a:gd name="T2" fmla="*/ 0 w 90"/>
                <a:gd name="T3" fmla="*/ 0 h 93"/>
                <a:gd name="T4" fmla="*/ 0 w 90"/>
                <a:gd name="T5" fmla="*/ 1 h 93"/>
                <a:gd name="T6" fmla="*/ 1 w 90"/>
                <a:gd name="T7" fmla="*/ 2 h 93"/>
                <a:gd name="T8" fmla="*/ 3 w 90"/>
                <a:gd name="T9" fmla="*/ 2 h 93"/>
                <a:gd name="T10" fmla="*/ 3 w 90"/>
                <a:gd name="T11" fmla="*/ 1 h 93"/>
                <a:gd name="T12" fmla="*/ 3 w 90"/>
                <a:gd name="T13" fmla="*/ 1 h 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 h="93">
                  <a:moveTo>
                    <a:pt x="74" y="31"/>
                  </a:moveTo>
                  <a:lnTo>
                    <a:pt x="15" y="0"/>
                  </a:lnTo>
                  <a:lnTo>
                    <a:pt x="0" y="31"/>
                  </a:lnTo>
                  <a:lnTo>
                    <a:pt x="30" y="92"/>
                  </a:lnTo>
                  <a:lnTo>
                    <a:pt x="74" y="77"/>
                  </a:lnTo>
                  <a:lnTo>
                    <a:pt x="89" y="31"/>
                  </a:lnTo>
                  <a:lnTo>
                    <a:pt x="74" y="31"/>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22" name="Freeform 260"/>
            <p:cNvSpPr>
              <a:spLocks/>
            </p:cNvSpPr>
            <p:nvPr/>
          </p:nvSpPr>
          <p:spPr bwMode="auto">
            <a:xfrm>
              <a:off x="1403" y="1227"/>
              <a:ext cx="39" cy="30"/>
            </a:xfrm>
            <a:custGeom>
              <a:avLst/>
              <a:gdLst>
                <a:gd name="T0" fmla="*/ 1 w 91"/>
                <a:gd name="T1" fmla="*/ 0 h 78"/>
                <a:gd name="T2" fmla="*/ 0 w 91"/>
                <a:gd name="T3" fmla="*/ 0 h 78"/>
                <a:gd name="T4" fmla="*/ 0 w 91"/>
                <a:gd name="T5" fmla="*/ 1 h 78"/>
                <a:gd name="T6" fmla="*/ 0 w 91"/>
                <a:gd name="T7" fmla="*/ 1 h 78"/>
                <a:gd name="T8" fmla="*/ 1 w 91"/>
                <a:gd name="T9" fmla="*/ 1 h 78"/>
                <a:gd name="T10" fmla="*/ 1 w 91"/>
                <a:gd name="T11" fmla="*/ 2 h 78"/>
                <a:gd name="T12" fmla="*/ 3 w 91"/>
                <a:gd name="T13" fmla="*/ 1 h 78"/>
                <a:gd name="T14" fmla="*/ 1 w 91"/>
                <a:gd name="T15" fmla="*/ 1 h 78"/>
                <a:gd name="T16" fmla="*/ 1 w 91"/>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 h="78">
                  <a:moveTo>
                    <a:pt x="45" y="0"/>
                  </a:moveTo>
                  <a:lnTo>
                    <a:pt x="15" y="0"/>
                  </a:lnTo>
                  <a:lnTo>
                    <a:pt x="0" y="31"/>
                  </a:lnTo>
                  <a:lnTo>
                    <a:pt x="15" y="62"/>
                  </a:lnTo>
                  <a:lnTo>
                    <a:pt x="30" y="62"/>
                  </a:lnTo>
                  <a:lnTo>
                    <a:pt x="45" y="77"/>
                  </a:lnTo>
                  <a:lnTo>
                    <a:pt x="90" y="62"/>
                  </a:lnTo>
                  <a:lnTo>
                    <a:pt x="45" y="31"/>
                  </a:lnTo>
                  <a:lnTo>
                    <a:pt x="45"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23" name="Freeform 261"/>
            <p:cNvSpPr>
              <a:spLocks/>
            </p:cNvSpPr>
            <p:nvPr/>
          </p:nvSpPr>
          <p:spPr bwMode="auto">
            <a:xfrm>
              <a:off x="1633" y="1088"/>
              <a:ext cx="21" cy="23"/>
            </a:xfrm>
            <a:custGeom>
              <a:avLst/>
              <a:gdLst>
                <a:gd name="T0" fmla="*/ 0 w 47"/>
                <a:gd name="T1" fmla="*/ 0 h 62"/>
                <a:gd name="T2" fmla="*/ 0 w 47"/>
                <a:gd name="T3" fmla="*/ 1 h 62"/>
                <a:gd name="T4" fmla="*/ 0 w 47"/>
                <a:gd name="T5" fmla="*/ 1 h 62"/>
                <a:gd name="T6" fmla="*/ 2 w 47"/>
                <a:gd name="T7" fmla="*/ 0 h 62"/>
                <a:gd name="T8" fmla="*/ 1 w 47"/>
                <a:gd name="T9" fmla="*/ 0 h 62"/>
                <a:gd name="T10" fmla="*/ 0 w 47"/>
                <a:gd name="T11" fmla="*/ 0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2">
                  <a:moveTo>
                    <a:pt x="0" y="0"/>
                  </a:moveTo>
                  <a:lnTo>
                    <a:pt x="0" y="46"/>
                  </a:lnTo>
                  <a:lnTo>
                    <a:pt x="15" y="61"/>
                  </a:lnTo>
                  <a:lnTo>
                    <a:pt x="46" y="31"/>
                  </a:lnTo>
                  <a:lnTo>
                    <a:pt x="30" y="0"/>
                  </a:lnTo>
                  <a:lnTo>
                    <a:pt x="0"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24" name="Freeform 262"/>
            <p:cNvSpPr>
              <a:spLocks/>
            </p:cNvSpPr>
            <p:nvPr/>
          </p:nvSpPr>
          <p:spPr bwMode="auto">
            <a:xfrm>
              <a:off x="1890" y="1099"/>
              <a:ext cx="19" cy="12"/>
            </a:xfrm>
            <a:custGeom>
              <a:avLst/>
              <a:gdLst>
                <a:gd name="T0" fmla="*/ 0 w 45"/>
                <a:gd name="T1" fmla="*/ 0 h 32"/>
                <a:gd name="T2" fmla="*/ 1 w 45"/>
                <a:gd name="T3" fmla="*/ 0 h 32"/>
                <a:gd name="T4" fmla="*/ 1 w 45"/>
                <a:gd name="T5" fmla="*/ 1 h 32"/>
                <a:gd name="T6" fmla="*/ 0 w 45"/>
                <a:gd name="T7" fmla="*/ 0 h 32"/>
                <a:gd name="T8" fmla="*/ 0 w 45"/>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0"/>
                  </a:moveTo>
                  <a:lnTo>
                    <a:pt x="44" y="16"/>
                  </a:lnTo>
                  <a:lnTo>
                    <a:pt x="44" y="31"/>
                  </a:lnTo>
                  <a:lnTo>
                    <a:pt x="0" y="16"/>
                  </a:lnTo>
                  <a:lnTo>
                    <a:pt x="0"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25" name="Freeform 263"/>
            <p:cNvSpPr>
              <a:spLocks/>
            </p:cNvSpPr>
            <p:nvPr/>
          </p:nvSpPr>
          <p:spPr bwMode="auto">
            <a:xfrm>
              <a:off x="2140" y="1105"/>
              <a:ext cx="20" cy="12"/>
            </a:xfrm>
            <a:custGeom>
              <a:avLst/>
              <a:gdLst>
                <a:gd name="T0" fmla="*/ 0 w 46"/>
                <a:gd name="T1" fmla="*/ 0 h 31"/>
                <a:gd name="T2" fmla="*/ 0 w 46"/>
                <a:gd name="T3" fmla="*/ 1 h 31"/>
                <a:gd name="T4" fmla="*/ 1 w 46"/>
                <a:gd name="T5" fmla="*/ 0 h 31"/>
                <a:gd name="T6" fmla="*/ 2 w 46"/>
                <a:gd name="T7" fmla="*/ 0 h 31"/>
                <a:gd name="T8" fmla="*/ 0 w 46"/>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1">
                  <a:moveTo>
                    <a:pt x="0" y="0"/>
                  </a:moveTo>
                  <a:lnTo>
                    <a:pt x="0" y="30"/>
                  </a:lnTo>
                  <a:lnTo>
                    <a:pt x="30" y="15"/>
                  </a:lnTo>
                  <a:lnTo>
                    <a:pt x="45" y="0"/>
                  </a:lnTo>
                  <a:lnTo>
                    <a:pt x="0"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26" name="Freeform 264"/>
            <p:cNvSpPr>
              <a:spLocks/>
            </p:cNvSpPr>
            <p:nvPr/>
          </p:nvSpPr>
          <p:spPr bwMode="auto">
            <a:xfrm>
              <a:off x="1865" y="1099"/>
              <a:ext cx="13" cy="18"/>
            </a:xfrm>
            <a:custGeom>
              <a:avLst/>
              <a:gdLst>
                <a:gd name="T0" fmla="*/ 0 w 30"/>
                <a:gd name="T1" fmla="*/ 0 h 47"/>
                <a:gd name="T2" fmla="*/ 0 w 30"/>
                <a:gd name="T3" fmla="*/ 1 h 47"/>
                <a:gd name="T4" fmla="*/ 1 w 30"/>
                <a:gd name="T5" fmla="*/ 1 h 47"/>
                <a:gd name="T6" fmla="*/ 1 w 30"/>
                <a:gd name="T7" fmla="*/ 0 h 47"/>
                <a:gd name="T8" fmla="*/ 0 w 30"/>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47">
                  <a:moveTo>
                    <a:pt x="0" y="0"/>
                  </a:moveTo>
                  <a:lnTo>
                    <a:pt x="0" y="31"/>
                  </a:lnTo>
                  <a:lnTo>
                    <a:pt x="29" y="46"/>
                  </a:lnTo>
                  <a:lnTo>
                    <a:pt x="29" y="15"/>
                  </a:lnTo>
                  <a:lnTo>
                    <a:pt x="0"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27" name="Freeform 265"/>
            <p:cNvSpPr>
              <a:spLocks/>
            </p:cNvSpPr>
            <p:nvPr/>
          </p:nvSpPr>
          <p:spPr bwMode="auto">
            <a:xfrm>
              <a:off x="1448" y="1251"/>
              <a:ext cx="13" cy="11"/>
            </a:xfrm>
            <a:custGeom>
              <a:avLst/>
              <a:gdLst>
                <a:gd name="T0" fmla="*/ 0 w 30"/>
                <a:gd name="T1" fmla="*/ 0 h 32"/>
                <a:gd name="T2" fmla="*/ 1 w 30"/>
                <a:gd name="T3" fmla="*/ 0 h 32"/>
                <a:gd name="T4" fmla="*/ 0 w 30"/>
                <a:gd name="T5" fmla="*/ 0 h 32"/>
                <a:gd name="T6" fmla="*/ 0 w 30"/>
                <a:gd name="T7" fmla="*/ 0 h 32"/>
                <a:gd name="T8" fmla="*/ 0 w 30"/>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2">
                  <a:moveTo>
                    <a:pt x="0" y="0"/>
                  </a:moveTo>
                  <a:lnTo>
                    <a:pt x="29" y="16"/>
                  </a:lnTo>
                  <a:lnTo>
                    <a:pt x="15" y="31"/>
                  </a:lnTo>
                  <a:lnTo>
                    <a:pt x="0" y="31"/>
                  </a:lnTo>
                  <a:lnTo>
                    <a:pt x="0"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28" name="Freeform 266"/>
            <p:cNvSpPr>
              <a:spLocks/>
            </p:cNvSpPr>
            <p:nvPr/>
          </p:nvSpPr>
          <p:spPr bwMode="auto">
            <a:xfrm>
              <a:off x="2198" y="1285"/>
              <a:ext cx="19" cy="7"/>
            </a:xfrm>
            <a:custGeom>
              <a:avLst/>
              <a:gdLst>
                <a:gd name="T0" fmla="*/ 0 w 45"/>
                <a:gd name="T1" fmla="*/ 0 h 17"/>
                <a:gd name="T2" fmla="*/ 0 w 45"/>
                <a:gd name="T3" fmla="*/ 0 h 17"/>
                <a:gd name="T4" fmla="*/ 1 w 45"/>
                <a:gd name="T5" fmla="*/ 0 h 17"/>
                <a:gd name="T6" fmla="*/ 0 w 45"/>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17">
                  <a:moveTo>
                    <a:pt x="14" y="0"/>
                  </a:moveTo>
                  <a:lnTo>
                    <a:pt x="0" y="0"/>
                  </a:lnTo>
                  <a:lnTo>
                    <a:pt x="44" y="16"/>
                  </a:lnTo>
                  <a:lnTo>
                    <a:pt x="14"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29" name="Line 267"/>
            <p:cNvSpPr>
              <a:spLocks noChangeShapeType="1"/>
            </p:cNvSpPr>
            <p:nvPr/>
          </p:nvSpPr>
          <p:spPr bwMode="auto">
            <a:xfrm>
              <a:off x="2262" y="1303"/>
              <a:ext cx="6"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30" name="Line 268"/>
            <p:cNvSpPr>
              <a:spLocks noChangeShapeType="1"/>
            </p:cNvSpPr>
            <p:nvPr/>
          </p:nvSpPr>
          <p:spPr bwMode="auto">
            <a:xfrm>
              <a:off x="1653" y="1564"/>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31" name="Line 269"/>
            <p:cNvSpPr>
              <a:spLocks noChangeShapeType="1"/>
            </p:cNvSpPr>
            <p:nvPr/>
          </p:nvSpPr>
          <p:spPr bwMode="auto">
            <a:xfrm>
              <a:off x="1646" y="1570"/>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32" name="Line 270"/>
            <p:cNvSpPr>
              <a:spLocks noChangeShapeType="1"/>
            </p:cNvSpPr>
            <p:nvPr/>
          </p:nvSpPr>
          <p:spPr bwMode="auto">
            <a:xfrm>
              <a:off x="1646" y="1570"/>
              <a:ext cx="0"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33" name="Line 271"/>
            <p:cNvSpPr>
              <a:spLocks noChangeShapeType="1"/>
            </p:cNvSpPr>
            <p:nvPr/>
          </p:nvSpPr>
          <p:spPr bwMode="auto">
            <a:xfrm flipH="1">
              <a:off x="1641" y="1576"/>
              <a:ext cx="5"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34" name="Line 272"/>
            <p:cNvSpPr>
              <a:spLocks noChangeShapeType="1"/>
            </p:cNvSpPr>
            <p:nvPr/>
          </p:nvSpPr>
          <p:spPr bwMode="auto">
            <a:xfrm>
              <a:off x="1641" y="1576"/>
              <a:ext cx="5"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35" name="Line 273"/>
            <p:cNvSpPr>
              <a:spLocks noChangeShapeType="1"/>
            </p:cNvSpPr>
            <p:nvPr/>
          </p:nvSpPr>
          <p:spPr bwMode="auto">
            <a:xfrm>
              <a:off x="1646" y="1582"/>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36" name="Line 274"/>
            <p:cNvSpPr>
              <a:spLocks noChangeShapeType="1"/>
            </p:cNvSpPr>
            <p:nvPr/>
          </p:nvSpPr>
          <p:spPr bwMode="auto">
            <a:xfrm>
              <a:off x="1653" y="1582"/>
              <a:ext cx="0"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37" name="Line 275"/>
            <p:cNvSpPr>
              <a:spLocks noChangeShapeType="1"/>
            </p:cNvSpPr>
            <p:nvPr/>
          </p:nvSpPr>
          <p:spPr bwMode="auto">
            <a:xfrm>
              <a:off x="1653" y="1588"/>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38" name="Line 276"/>
            <p:cNvSpPr>
              <a:spLocks noChangeShapeType="1"/>
            </p:cNvSpPr>
            <p:nvPr/>
          </p:nvSpPr>
          <p:spPr bwMode="auto">
            <a:xfrm>
              <a:off x="1653" y="1588"/>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39" name="Line 277"/>
            <p:cNvSpPr>
              <a:spLocks noChangeShapeType="1"/>
            </p:cNvSpPr>
            <p:nvPr/>
          </p:nvSpPr>
          <p:spPr bwMode="auto">
            <a:xfrm>
              <a:off x="1659" y="1588"/>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40" name="Line 278"/>
            <p:cNvSpPr>
              <a:spLocks noChangeShapeType="1"/>
            </p:cNvSpPr>
            <p:nvPr/>
          </p:nvSpPr>
          <p:spPr bwMode="auto">
            <a:xfrm>
              <a:off x="1672" y="1582"/>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41" name="Line 279"/>
            <p:cNvSpPr>
              <a:spLocks noChangeShapeType="1"/>
            </p:cNvSpPr>
            <p:nvPr/>
          </p:nvSpPr>
          <p:spPr bwMode="auto">
            <a:xfrm flipV="1">
              <a:off x="1672" y="1576"/>
              <a:ext cx="7"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42" name="Freeform 280"/>
            <p:cNvSpPr>
              <a:spLocks/>
            </p:cNvSpPr>
            <p:nvPr/>
          </p:nvSpPr>
          <p:spPr bwMode="auto">
            <a:xfrm>
              <a:off x="1717" y="1407"/>
              <a:ext cx="225" cy="99"/>
            </a:xfrm>
            <a:custGeom>
              <a:avLst/>
              <a:gdLst>
                <a:gd name="T0" fmla="*/ 15 w 523"/>
                <a:gd name="T1" fmla="*/ 1 h 262"/>
                <a:gd name="T2" fmla="*/ 14 w 523"/>
                <a:gd name="T3" fmla="*/ 1 h 262"/>
                <a:gd name="T4" fmla="*/ 13 w 523"/>
                <a:gd name="T5" fmla="*/ 1 h 262"/>
                <a:gd name="T6" fmla="*/ 12 w 523"/>
                <a:gd name="T7" fmla="*/ 1 h 262"/>
                <a:gd name="T8" fmla="*/ 12 w 523"/>
                <a:gd name="T9" fmla="*/ 1 h 262"/>
                <a:gd name="T10" fmla="*/ 9 w 523"/>
                <a:gd name="T11" fmla="*/ 1 h 262"/>
                <a:gd name="T12" fmla="*/ 8 w 523"/>
                <a:gd name="T13" fmla="*/ 1 h 262"/>
                <a:gd name="T14" fmla="*/ 7 w 523"/>
                <a:gd name="T15" fmla="*/ 1 h 262"/>
                <a:gd name="T16" fmla="*/ 5 w 523"/>
                <a:gd name="T17" fmla="*/ 0 h 262"/>
                <a:gd name="T18" fmla="*/ 5 w 523"/>
                <a:gd name="T19" fmla="*/ 1 h 262"/>
                <a:gd name="T20" fmla="*/ 5 w 523"/>
                <a:gd name="T21" fmla="*/ 2 h 262"/>
                <a:gd name="T22" fmla="*/ 3 w 523"/>
                <a:gd name="T23" fmla="*/ 2 h 262"/>
                <a:gd name="T24" fmla="*/ 1 w 523"/>
                <a:gd name="T25" fmla="*/ 2 h 262"/>
                <a:gd name="T26" fmla="*/ 0 w 523"/>
                <a:gd name="T27" fmla="*/ 2 h 262"/>
                <a:gd name="T28" fmla="*/ 0 w 523"/>
                <a:gd name="T29" fmla="*/ 3 h 262"/>
                <a:gd name="T30" fmla="*/ 1 w 523"/>
                <a:gd name="T31" fmla="*/ 3 h 262"/>
                <a:gd name="T32" fmla="*/ 2 w 523"/>
                <a:gd name="T33" fmla="*/ 3 h 262"/>
                <a:gd name="T34" fmla="*/ 3 w 523"/>
                <a:gd name="T35" fmla="*/ 4 h 262"/>
                <a:gd name="T36" fmla="*/ 3 w 523"/>
                <a:gd name="T37" fmla="*/ 4 h 262"/>
                <a:gd name="T38" fmla="*/ 6 w 523"/>
                <a:gd name="T39" fmla="*/ 5 h 262"/>
                <a:gd name="T40" fmla="*/ 6 w 523"/>
                <a:gd name="T41" fmla="*/ 5 h 262"/>
                <a:gd name="T42" fmla="*/ 8 w 523"/>
                <a:gd name="T43" fmla="*/ 5 h 262"/>
                <a:gd name="T44" fmla="*/ 9 w 523"/>
                <a:gd name="T45" fmla="*/ 5 h 262"/>
                <a:gd name="T46" fmla="*/ 9 w 523"/>
                <a:gd name="T47" fmla="*/ 5 h 262"/>
                <a:gd name="T48" fmla="*/ 12 w 523"/>
                <a:gd name="T49" fmla="*/ 5 h 262"/>
                <a:gd name="T50" fmla="*/ 12 w 523"/>
                <a:gd name="T51" fmla="*/ 5 h 262"/>
                <a:gd name="T52" fmla="*/ 14 w 523"/>
                <a:gd name="T53" fmla="*/ 5 h 262"/>
                <a:gd name="T54" fmla="*/ 14 w 523"/>
                <a:gd name="T55" fmla="*/ 4 h 262"/>
                <a:gd name="T56" fmla="*/ 14 w 523"/>
                <a:gd name="T57" fmla="*/ 4 h 262"/>
                <a:gd name="T58" fmla="*/ 15 w 523"/>
                <a:gd name="T59" fmla="*/ 3 h 262"/>
                <a:gd name="T60" fmla="*/ 15 w 523"/>
                <a:gd name="T61" fmla="*/ 3 h 262"/>
                <a:gd name="T62" fmla="*/ 16 w 523"/>
                <a:gd name="T63" fmla="*/ 3 h 262"/>
                <a:gd name="T64" fmla="*/ 17 w 523"/>
                <a:gd name="T65" fmla="*/ 2 h 262"/>
                <a:gd name="T66" fmla="*/ 18 w 523"/>
                <a:gd name="T67" fmla="*/ 2 h 262"/>
                <a:gd name="T68" fmla="*/ 17 w 523"/>
                <a:gd name="T69" fmla="*/ 1 h 262"/>
                <a:gd name="T70" fmla="*/ 16 w 523"/>
                <a:gd name="T71" fmla="*/ 1 h 262"/>
                <a:gd name="T72" fmla="*/ 15 w 523"/>
                <a:gd name="T73" fmla="*/ 1 h 2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3" h="262">
                  <a:moveTo>
                    <a:pt x="447" y="31"/>
                  </a:moveTo>
                  <a:lnTo>
                    <a:pt x="403" y="31"/>
                  </a:lnTo>
                  <a:lnTo>
                    <a:pt x="388" y="46"/>
                  </a:lnTo>
                  <a:lnTo>
                    <a:pt x="358" y="46"/>
                  </a:lnTo>
                  <a:lnTo>
                    <a:pt x="343" y="61"/>
                  </a:lnTo>
                  <a:lnTo>
                    <a:pt x="268" y="31"/>
                  </a:lnTo>
                  <a:lnTo>
                    <a:pt x="224" y="46"/>
                  </a:lnTo>
                  <a:lnTo>
                    <a:pt x="209" y="31"/>
                  </a:lnTo>
                  <a:lnTo>
                    <a:pt x="149" y="0"/>
                  </a:lnTo>
                  <a:lnTo>
                    <a:pt x="134" y="46"/>
                  </a:lnTo>
                  <a:lnTo>
                    <a:pt x="134" y="77"/>
                  </a:lnTo>
                  <a:lnTo>
                    <a:pt x="89" y="77"/>
                  </a:lnTo>
                  <a:lnTo>
                    <a:pt x="45" y="77"/>
                  </a:lnTo>
                  <a:lnTo>
                    <a:pt x="0" y="123"/>
                  </a:lnTo>
                  <a:lnTo>
                    <a:pt x="15" y="138"/>
                  </a:lnTo>
                  <a:lnTo>
                    <a:pt x="30" y="154"/>
                  </a:lnTo>
                  <a:lnTo>
                    <a:pt x="60" y="154"/>
                  </a:lnTo>
                  <a:lnTo>
                    <a:pt x="75" y="184"/>
                  </a:lnTo>
                  <a:lnTo>
                    <a:pt x="75" y="200"/>
                  </a:lnTo>
                  <a:lnTo>
                    <a:pt x="164" y="230"/>
                  </a:lnTo>
                  <a:lnTo>
                    <a:pt x="179" y="261"/>
                  </a:lnTo>
                  <a:lnTo>
                    <a:pt x="239" y="230"/>
                  </a:lnTo>
                  <a:lnTo>
                    <a:pt x="254" y="246"/>
                  </a:lnTo>
                  <a:lnTo>
                    <a:pt x="268" y="261"/>
                  </a:lnTo>
                  <a:lnTo>
                    <a:pt x="343" y="261"/>
                  </a:lnTo>
                  <a:lnTo>
                    <a:pt x="358" y="246"/>
                  </a:lnTo>
                  <a:lnTo>
                    <a:pt x="403" y="230"/>
                  </a:lnTo>
                  <a:lnTo>
                    <a:pt x="418" y="200"/>
                  </a:lnTo>
                  <a:lnTo>
                    <a:pt x="403" y="184"/>
                  </a:lnTo>
                  <a:lnTo>
                    <a:pt x="433" y="154"/>
                  </a:lnTo>
                  <a:lnTo>
                    <a:pt x="447" y="154"/>
                  </a:lnTo>
                  <a:lnTo>
                    <a:pt x="477" y="138"/>
                  </a:lnTo>
                  <a:lnTo>
                    <a:pt x="492" y="107"/>
                  </a:lnTo>
                  <a:lnTo>
                    <a:pt x="522" y="92"/>
                  </a:lnTo>
                  <a:lnTo>
                    <a:pt x="492" y="61"/>
                  </a:lnTo>
                  <a:lnTo>
                    <a:pt x="462" y="61"/>
                  </a:lnTo>
                  <a:lnTo>
                    <a:pt x="447" y="31"/>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43" name="Freeform 281"/>
            <p:cNvSpPr>
              <a:spLocks/>
            </p:cNvSpPr>
            <p:nvPr/>
          </p:nvSpPr>
          <p:spPr bwMode="auto">
            <a:xfrm>
              <a:off x="1641" y="1367"/>
              <a:ext cx="403" cy="332"/>
            </a:xfrm>
            <a:custGeom>
              <a:avLst/>
              <a:gdLst>
                <a:gd name="T0" fmla="*/ 23 w 941"/>
                <a:gd name="T1" fmla="*/ 5 h 877"/>
                <a:gd name="T2" fmla="*/ 21 w 941"/>
                <a:gd name="T3" fmla="*/ 5 h 877"/>
                <a:gd name="T4" fmla="*/ 20 w 941"/>
                <a:gd name="T5" fmla="*/ 6 h 877"/>
                <a:gd name="T6" fmla="*/ 20 w 941"/>
                <a:gd name="T7" fmla="*/ 7 h 877"/>
                <a:gd name="T8" fmla="*/ 18 w 941"/>
                <a:gd name="T9" fmla="*/ 8 h 877"/>
                <a:gd name="T10" fmla="*/ 15 w 941"/>
                <a:gd name="T11" fmla="*/ 7 h 877"/>
                <a:gd name="T12" fmla="*/ 12 w 941"/>
                <a:gd name="T13" fmla="*/ 8 h 877"/>
                <a:gd name="T14" fmla="*/ 9 w 941"/>
                <a:gd name="T15" fmla="*/ 6 h 877"/>
                <a:gd name="T16" fmla="*/ 8 w 941"/>
                <a:gd name="T17" fmla="*/ 5 h 877"/>
                <a:gd name="T18" fmla="*/ 6 w 941"/>
                <a:gd name="T19" fmla="*/ 5 h 877"/>
                <a:gd name="T20" fmla="*/ 6 w 941"/>
                <a:gd name="T21" fmla="*/ 6 h 877"/>
                <a:gd name="T22" fmla="*/ 4 w 941"/>
                <a:gd name="T23" fmla="*/ 6 h 877"/>
                <a:gd name="T24" fmla="*/ 3 w 941"/>
                <a:gd name="T25" fmla="*/ 8 h 877"/>
                <a:gd name="T26" fmla="*/ 1 w 941"/>
                <a:gd name="T27" fmla="*/ 9 h 877"/>
                <a:gd name="T28" fmla="*/ 0 w 941"/>
                <a:gd name="T29" fmla="*/ 10 h 877"/>
                <a:gd name="T30" fmla="*/ 1 w 941"/>
                <a:gd name="T31" fmla="*/ 11 h 877"/>
                <a:gd name="T32" fmla="*/ 4 w 941"/>
                <a:gd name="T33" fmla="*/ 12 h 877"/>
                <a:gd name="T34" fmla="*/ 4 w 941"/>
                <a:gd name="T35" fmla="*/ 14 h 877"/>
                <a:gd name="T36" fmla="*/ 6 w 941"/>
                <a:gd name="T37" fmla="*/ 14 h 877"/>
                <a:gd name="T38" fmla="*/ 9 w 941"/>
                <a:gd name="T39" fmla="*/ 15 h 877"/>
                <a:gd name="T40" fmla="*/ 10 w 941"/>
                <a:gd name="T41" fmla="*/ 15 h 877"/>
                <a:gd name="T42" fmla="*/ 11 w 941"/>
                <a:gd name="T43" fmla="*/ 15 h 877"/>
                <a:gd name="T44" fmla="*/ 14 w 941"/>
                <a:gd name="T45" fmla="*/ 14 h 877"/>
                <a:gd name="T46" fmla="*/ 15 w 941"/>
                <a:gd name="T47" fmla="*/ 14 h 877"/>
                <a:gd name="T48" fmla="*/ 15 w 941"/>
                <a:gd name="T49" fmla="*/ 14 h 877"/>
                <a:gd name="T50" fmla="*/ 16 w 941"/>
                <a:gd name="T51" fmla="*/ 15 h 877"/>
                <a:gd name="T52" fmla="*/ 16 w 941"/>
                <a:gd name="T53" fmla="*/ 16 h 877"/>
                <a:gd name="T54" fmla="*/ 17 w 941"/>
                <a:gd name="T55" fmla="*/ 16 h 877"/>
                <a:gd name="T56" fmla="*/ 18 w 941"/>
                <a:gd name="T57" fmla="*/ 18 h 877"/>
                <a:gd name="T58" fmla="*/ 19 w 941"/>
                <a:gd name="T59" fmla="*/ 18 h 877"/>
                <a:gd name="T60" fmla="*/ 20 w 941"/>
                <a:gd name="T61" fmla="*/ 17 h 877"/>
                <a:gd name="T62" fmla="*/ 21 w 941"/>
                <a:gd name="T63" fmla="*/ 17 h 877"/>
                <a:gd name="T64" fmla="*/ 22 w 941"/>
                <a:gd name="T65" fmla="*/ 17 h 877"/>
                <a:gd name="T66" fmla="*/ 24 w 941"/>
                <a:gd name="T67" fmla="*/ 17 h 877"/>
                <a:gd name="T68" fmla="*/ 24 w 941"/>
                <a:gd name="T69" fmla="*/ 18 h 877"/>
                <a:gd name="T70" fmla="*/ 24 w 941"/>
                <a:gd name="T71" fmla="*/ 17 h 877"/>
                <a:gd name="T72" fmla="*/ 26 w 941"/>
                <a:gd name="T73" fmla="*/ 17 h 877"/>
                <a:gd name="T74" fmla="*/ 26 w 941"/>
                <a:gd name="T75" fmla="*/ 17 h 877"/>
                <a:gd name="T76" fmla="*/ 29 w 941"/>
                <a:gd name="T77" fmla="*/ 16 h 877"/>
                <a:gd name="T78" fmla="*/ 29 w 941"/>
                <a:gd name="T79" fmla="*/ 13 h 877"/>
                <a:gd name="T80" fmla="*/ 29 w 941"/>
                <a:gd name="T81" fmla="*/ 12 h 877"/>
                <a:gd name="T82" fmla="*/ 28 w 941"/>
                <a:gd name="T83" fmla="*/ 11 h 877"/>
                <a:gd name="T84" fmla="*/ 27 w 941"/>
                <a:gd name="T85" fmla="*/ 10 h 877"/>
                <a:gd name="T86" fmla="*/ 28 w 941"/>
                <a:gd name="T87" fmla="*/ 9 h 877"/>
                <a:gd name="T88" fmla="*/ 27 w 941"/>
                <a:gd name="T89" fmla="*/ 9 h 877"/>
                <a:gd name="T90" fmla="*/ 25 w 941"/>
                <a:gd name="T91" fmla="*/ 8 h 877"/>
                <a:gd name="T92" fmla="*/ 27 w 941"/>
                <a:gd name="T93" fmla="*/ 7 h 877"/>
                <a:gd name="T94" fmla="*/ 27 w 941"/>
                <a:gd name="T95" fmla="*/ 8 h 877"/>
                <a:gd name="T96" fmla="*/ 29 w 941"/>
                <a:gd name="T97" fmla="*/ 8 h 877"/>
                <a:gd name="T98" fmla="*/ 30 w 941"/>
                <a:gd name="T99" fmla="*/ 6 h 877"/>
                <a:gd name="T100" fmla="*/ 32 w 941"/>
                <a:gd name="T101" fmla="*/ 6 h 877"/>
                <a:gd name="T102" fmla="*/ 32 w 941"/>
                <a:gd name="T103" fmla="*/ 4 h 877"/>
                <a:gd name="T104" fmla="*/ 31 w 941"/>
                <a:gd name="T105" fmla="*/ 3 h 877"/>
                <a:gd name="T106" fmla="*/ 30 w 941"/>
                <a:gd name="T107" fmla="*/ 3 h 877"/>
                <a:gd name="T108" fmla="*/ 28 w 941"/>
                <a:gd name="T109" fmla="*/ 2 h 877"/>
                <a:gd name="T110" fmla="*/ 25 w 941"/>
                <a:gd name="T111" fmla="*/ 1 h 877"/>
                <a:gd name="T112" fmla="*/ 23 w 941"/>
                <a:gd name="T113" fmla="*/ 0 h 877"/>
                <a:gd name="T114" fmla="*/ 23 w 941"/>
                <a:gd name="T115" fmla="*/ 1 h 877"/>
                <a:gd name="T116" fmla="*/ 22 w 941"/>
                <a:gd name="T117" fmla="*/ 3 h 877"/>
                <a:gd name="T118" fmla="*/ 21 w 941"/>
                <a:gd name="T119" fmla="*/ 3 h 877"/>
                <a:gd name="T120" fmla="*/ 23 w 941"/>
                <a:gd name="T121" fmla="*/ 3 h 8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41" h="877">
                  <a:moveTo>
                    <a:pt x="701" y="200"/>
                  </a:moveTo>
                  <a:lnTo>
                    <a:pt x="671" y="215"/>
                  </a:lnTo>
                  <a:lnTo>
                    <a:pt x="657" y="246"/>
                  </a:lnTo>
                  <a:lnTo>
                    <a:pt x="627" y="261"/>
                  </a:lnTo>
                  <a:lnTo>
                    <a:pt x="612" y="261"/>
                  </a:lnTo>
                  <a:lnTo>
                    <a:pt x="582" y="292"/>
                  </a:lnTo>
                  <a:lnTo>
                    <a:pt x="597" y="307"/>
                  </a:lnTo>
                  <a:lnTo>
                    <a:pt x="582" y="338"/>
                  </a:lnTo>
                  <a:lnTo>
                    <a:pt x="537" y="353"/>
                  </a:lnTo>
                  <a:lnTo>
                    <a:pt x="522" y="369"/>
                  </a:lnTo>
                  <a:lnTo>
                    <a:pt x="448" y="369"/>
                  </a:lnTo>
                  <a:lnTo>
                    <a:pt x="433" y="353"/>
                  </a:lnTo>
                  <a:lnTo>
                    <a:pt x="418" y="338"/>
                  </a:lnTo>
                  <a:lnTo>
                    <a:pt x="358" y="369"/>
                  </a:lnTo>
                  <a:lnTo>
                    <a:pt x="343" y="338"/>
                  </a:lnTo>
                  <a:lnTo>
                    <a:pt x="254" y="307"/>
                  </a:lnTo>
                  <a:lnTo>
                    <a:pt x="254" y="292"/>
                  </a:lnTo>
                  <a:lnTo>
                    <a:pt x="239" y="261"/>
                  </a:lnTo>
                  <a:lnTo>
                    <a:pt x="209" y="261"/>
                  </a:lnTo>
                  <a:lnTo>
                    <a:pt x="194" y="246"/>
                  </a:lnTo>
                  <a:lnTo>
                    <a:pt x="179" y="231"/>
                  </a:lnTo>
                  <a:lnTo>
                    <a:pt x="164" y="292"/>
                  </a:lnTo>
                  <a:lnTo>
                    <a:pt x="104" y="292"/>
                  </a:lnTo>
                  <a:lnTo>
                    <a:pt x="119" y="323"/>
                  </a:lnTo>
                  <a:lnTo>
                    <a:pt x="90" y="338"/>
                  </a:lnTo>
                  <a:lnTo>
                    <a:pt x="104" y="369"/>
                  </a:lnTo>
                  <a:lnTo>
                    <a:pt x="90" y="430"/>
                  </a:lnTo>
                  <a:lnTo>
                    <a:pt x="45" y="461"/>
                  </a:lnTo>
                  <a:lnTo>
                    <a:pt x="30" y="446"/>
                  </a:lnTo>
                  <a:lnTo>
                    <a:pt x="0" y="476"/>
                  </a:lnTo>
                  <a:lnTo>
                    <a:pt x="15" y="492"/>
                  </a:lnTo>
                  <a:lnTo>
                    <a:pt x="30" y="523"/>
                  </a:lnTo>
                  <a:lnTo>
                    <a:pt x="75" y="553"/>
                  </a:lnTo>
                  <a:lnTo>
                    <a:pt x="119" y="584"/>
                  </a:lnTo>
                  <a:lnTo>
                    <a:pt x="119" y="630"/>
                  </a:lnTo>
                  <a:lnTo>
                    <a:pt x="134" y="676"/>
                  </a:lnTo>
                  <a:lnTo>
                    <a:pt x="164" y="692"/>
                  </a:lnTo>
                  <a:lnTo>
                    <a:pt x="194" y="692"/>
                  </a:lnTo>
                  <a:lnTo>
                    <a:pt x="209" y="707"/>
                  </a:lnTo>
                  <a:lnTo>
                    <a:pt x="254" y="722"/>
                  </a:lnTo>
                  <a:lnTo>
                    <a:pt x="298" y="738"/>
                  </a:lnTo>
                  <a:lnTo>
                    <a:pt x="298" y="722"/>
                  </a:lnTo>
                  <a:lnTo>
                    <a:pt x="313" y="738"/>
                  </a:lnTo>
                  <a:lnTo>
                    <a:pt x="328" y="738"/>
                  </a:lnTo>
                  <a:lnTo>
                    <a:pt x="358" y="722"/>
                  </a:lnTo>
                  <a:lnTo>
                    <a:pt x="403" y="692"/>
                  </a:lnTo>
                  <a:lnTo>
                    <a:pt x="418" y="707"/>
                  </a:lnTo>
                  <a:lnTo>
                    <a:pt x="433" y="692"/>
                  </a:lnTo>
                  <a:lnTo>
                    <a:pt x="448" y="692"/>
                  </a:lnTo>
                  <a:lnTo>
                    <a:pt x="448" y="707"/>
                  </a:lnTo>
                  <a:lnTo>
                    <a:pt x="477" y="707"/>
                  </a:lnTo>
                  <a:lnTo>
                    <a:pt x="477" y="722"/>
                  </a:lnTo>
                  <a:lnTo>
                    <a:pt x="492" y="768"/>
                  </a:lnTo>
                  <a:lnTo>
                    <a:pt x="477" y="784"/>
                  </a:lnTo>
                  <a:lnTo>
                    <a:pt x="477" y="815"/>
                  </a:lnTo>
                  <a:lnTo>
                    <a:pt x="492" y="799"/>
                  </a:lnTo>
                  <a:lnTo>
                    <a:pt x="507" y="861"/>
                  </a:lnTo>
                  <a:lnTo>
                    <a:pt x="537" y="861"/>
                  </a:lnTo>
                  <a:lnTo>
                    <a:pt x="552" y="876"/>
                  </a:lnTo>
                  <a:lnTo>
                    <a:pt x="567" y="861"/>
                  </a:lnTo>
                  <a:lnTo>
                    <a:pt x="567" y="845"/>
                  </a:lnTo>
                  <a:lnTo>
                    <a:pt x="582" y="830"/>
                  </a:lnTo>
                  <a:lnTo>
                    <a:pt x="597" y="830"/>
                  </a:lnTo>
                  <a:lnTo>
                    <a:pt x="627" y="815"/>
                  </a:lnTo>
                  <a:lnTo>
                    <a:pt x="642" y="830"/>
                  </a:lnTo>
                  <a:lnTo>
                    <a:pt x="642" y="845"/>
                  </a:lnTo>
                  <a:lnTo>
                    <a:pt x="671" y="861"/>
                  </a:lnTo>
                  <a:lnTo>
                    <a:pt x="701" y="845"/>
                  </a:lnTo>
                  <a:lnTo>
                    <a:pt x="701" y="861"/>
                  </a:lnTo>
                  <a:lnTo>
                    <a:pt x="716" y="876"/>
                  </a:lnTo>
                  <a:lnTo>
                    <a:pt x="716" y="861"/>
                  </a:lnTo>
                  <a:lnTo>
                    <a:pt x="716" y="845"/>
                  </a:lnTo>
                  <a:lnTo>
                    <a:pt x="761" y="830"/>
                  </a:lnTo>
                  <a:lnTo>
                    <a:pt x="761" y="815"/>
                  </a:lnTo>
                  <a:lnTo>
                    <a:pt x="776" y="830"/>
                  </a:lnTo>
                  <a:lnTo>
                    <a:pt x="776" y="815"/>
                  </a:lnTo>
                  <a:lnTo>
                    <a:pt x="806" y="815"/>
                  </a:lnTo>
                  <a:lnTo>
                    <a:pt x="850" y="753"/>
                  </a:lnTo>
                  <a:lnTo>
                    <a:pt x="880" y="645"/>
                  </a:lnTo>
                  <a:lnTo>
                    <a:pt x="865" y="630"/>
                  </a:lnTo>
                  <a:lnTo>
                    <a:pt x="850" y="615"/>
                  </a:lnTo>
                  <a:lnTo>
                    <a:pt x="865" y="599"/>
                  </a:lnTo>
                  <a:lnTo>
                    <a:pt x="865" y="584"/>
                  </a:lnTo>
                  <a:lnTo>
                    <a:pt x="836" y="538"/>
                  </a:lnTo>
                  <a:lnTo>
                    <a:pt x="806" y="523"/>
                  </a:lnTo>
                  <a:lnTo>
                    <a:pt x="806" y="492"/>
                  </a:lnTo>
                  <a:lnTo>
                    <a:pt x="821" y="461"/>
                  </a:lnTo>
                  <a:lnTo>
                    <a:pt x="836" y="461"/>
                  </a:lnTo>
                  <a:lnTo>
                    <a:pt x="836" y="446"/>
                  </a:lnTo>
                  <a:lnTo>
                    <a:pt x="806" y="430"/>
                  </a:lnTo>
                  <a:lnTo>
                    <a:pt x="791" y="461"/>
                  </a:lnTo>
                  <a:lnTo>
                    <a:pt x="746" y="415"/>
                  </a:lnTo>
                  <a:lnTo>
                    <a:pt x="761" y="400"/>
                  </a:lnTo>
                  <a:lnTo>
                    <a:pt x="806" y="353"/>
                  </a:lnTo>
                  <a:lnTo>
                    <a:pt x="821" y="369"/>
                  </a:lnTo>
                  <a:lnTo>
                    <a:pt x="806" y="400"/>
                  </a:lnTo>
                  <a:lnTo>
                    <a:pt x="821" y="384"/>
                  </a:lnTo>
                  <a:lnTo>
                    <a:pt x="865" y="369"/>
                  </a:lnTo>
                  <a:lnTo>
                    <a:pt x="865" y="323"/>
                  </a:lnTo>
                  <a:lnTo>
                    <a:pt x="895" y="323"/>
                  </a:lnTo>
                  <a:lnTo>
                    <a:pt x="910" y="277"/>
                  </a:lnTo>
                  <a:lnTo>
                    <a:pt x="940" y="277"/>
                  </a:lnTo>
                  <a:lnTo>
                    <a:pt x="910" y="215"/>
                  </a:lnTo>
                  <a:lnTo>
                    <a:pt x="940" y="200"/>
                  </a:lnTo>
                  <a:lnTo>
                    <a:pt x="940" y="123"/>
                  </a:lnTo>
                  <a:lnTo>
                    <a:pt x="910" y="123"/>
                  </a:lnTo>
                  <a:lnTo>
                    <a:pt x="895" y="138"/>
                  </a:lnTo>
                  <a:lnTo>
                    <a:pt x="880" y="138"/>
                  </a:lnTo>
                  <a:lnTo>
                    <a:pt x="821" y="92"/>
                  </a:lnTo>
                  <a:lnTo>
                    <a:pt x="821" y="108"/>
                  </a:lnTo>
                  <a:lnTo>
                    <a:pt x="791" y="77"/>
                  </a:lnTo>
                  <a:lnTo>
                    <a:pt x="746" y="31"/>
                  </a:lnTo>
                  <a:lnTo>
                    <a:pt x="701" y="0"/>
                  </a:lnTo>
                  <a:lnTo>
                    <a:pt x="671" y="0"/>
                  </a:lnTo>
                  <a:lnTo>
                    <a:pt x="657" y="46"/>
                  </a:lnTo>
                  <a:lnTo>
                    <a:pt x="671" y="46"/>
                  </a:lnTo>
                  <a:lnTo>
                    <a:pt x="671" y="77"/>
                  </a:lnTo>
                  <a:lnTo>
                    <a:pt x="657" y="123"/>
                  </a:lnTo>
                  <a:lnTo>
                    <a:pt x="642" y="138"/>
                  </a:lnTo>
                  <a:lnTo>
                    <a:pt x="627" y="138"/>
                  </a:lnTo>
                  <a:lnTo>
                    <a:pt x="642" y="169"/>
                  </a:lnTo>
                  <a:lnTo>
                    <a:pt x="671" y="169"/>
                  </a:lnTo>
                  <a:lnTo>
                    <a:pt x="701" y="200"/>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44" name="Freeform 282"/>
            <p:cNvSpPr>
              <a:spLocks/>
            </p:cNvSpPr>
            <p:nvPr/>
          </p:nvSpPr>
          <p:spPr bwMode="auto">
            <a:xfrm>
              <a:off x="1935" y="1704"/>
              <a:ext cx="20" cy="11"/>
            </a:xfrm>
            <a:custGeom>
              <a:avLst/>
              <a:gdLst>
                <a:gd name="T0" fmla="*/ 2 w 46"/>
                <a:gd name="T1" fmla="*/ 0 h 32"/>
                <a:gd name="T2" fmla="*/ 0 w 46"/>
                <a:gd name="T3" fmla="*/ 0 h 32"/>
                <a:gd name="T4" fmla="*/ 0 w 46"/>
                <a:gd name="T5" fmla="*/ 0 h 32"/>
                <a:gd name="T6" fmla="*/ 1 w 46"/>
                <a:gd name="T7" fmla="*/ 0 h 32"/>
                <a:gd name="T8" fmla="*/ 2 w 46"/>
                <a:gd name="T9" fmla="*/ 0 h 32"/>
                <a:gd name="T10" fmla="*/ 2 w 46"/>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32">
                  <a:moveTo>
                    <a:pt x="45" y="0"/>
                  </a:moveTo>
                  <a:lnTo>
                    <a:pt x="15" y="0"/>
                  </a:lnTo>
                  <a:lnTo>
                    <a:pt x="0" y="31"/>
                  </a:lnTo>
                  <a:lnTo>
                    <a:pt x="30" y="31"/>
                  </a:lnTo>
                  <a:lnTo>
                    <a:pt x="45" y="16"/>
                  </a:lnTo>
                  <a:lnTo>
                    <a:pt x="45"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45" name="Line 283"/>
            <p:cNvSpPr>
              <a:spLocks noChangeShapeType="1"/>
            </p:cNvSpPr>
            <p:nvPr/>
          </p:nvSpPr>
          <p:spPr bwMode="auto">
            <a:xfrm>
              <a:off x="1659" y="1605"/>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46" name="Line 284"/>
            <p:cNvSpPr>
              <a:spLocks noChangeShapeType="1"/>
            </p:cNvSpPr>
            <p:nvPr/>
          </p:nvSpPr>
          <p:spPr bwMode="auto">
            <a:xfrm>
              <a:off x="1794" y="1640"/>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47" name="Line 285"/>
            <p:cNvSpPr>
              <a:spLocks noChangeShapeType="1"/>
            </p:cNvSpPr>
            <p:nvPr/>
          </p:nvSpPr>
          <p:spPr bwMode="auto">
            <a:xfrm flipV="1">
              <a:off x="1807" y="1634"/>
              <a:ext cx="0" cy="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48" name="Line 286"/>
            <p:cNvSpPr>
              <a:spLocks noChangeShapeType="1"/>
            </p:cNvSpPr>
            <p:nvPr/>
          </p:nvSpPr>
          <p:spPr bwMode="auto">
            <a:xfrm>
              <a:off x="1813" y="1634"/>
              <a:ext cx="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49" name="Line 287"/>
            <p:cNvSpPr>
              <a:spLocks noChangeShapeType="1"/>
            </p:cNvSpPr>
            <p:nvPr/>
          </p:nvSpPr>
          <p:spPr bwMode="auto">
            <a:xfrm>
              <a:off x="1813" y="1634"/>
              <a:ext cx="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50" name="Line 288"/>
            <p:cNvSpPr>
              <a:spLocks noChangeShapeType="1"/>
            </p:cNvSpPr>
            <p:nvPr/>
          </p:nvSpPr>
          <p:spPr bwMode="auto">
            <a:xfrm>
              <a:off x="1821" y="1634"/>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51" name="Line 289"/>
            <p:cNvSpPr>
              <a:spLocks noChangeShapeType="1"/>
            </p:cNvSpPr>
            <p:nvPr/>
          </p:nvSpPr>
          <p:spPr bwMode="auto">
            <a:xfrm flipV="1">
              <a:off x="1826" y="1628"/>
              <a:ext cx="0"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52" name="Line 290"/>
            <p:cNvSpPr>
              <a:spLocks noChangeShapeType="1"/>
            </p:cNvSpPr>
            <p:nvPr/>
          </p:nvSpPr>
          <p:spPr bwMode="auto">
            <a:xfrm>
              <a:off x="1826" y="1628"/>
              <a:ext cx="6"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53" name="Line 291"/>
            <p:cNvSpPr>
              <a:spLocks noChangeShapeType="1"/>
            </p:cNvSpPr>
            <p:nvPr/>
          </p:nvSpPr>
          <p:spPr bwMode="auto">
            <a:xfrm>
              <a:off x="1832" y="1634"/>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54" name="Line 292"/>
            <p:cNvSpPr>
              <a:spLocks noChangeShapeType="1"/>
            </p:cNvSpPr>
            <p:nvPr/>
          </p:nvSpPr>
          <p:spPr bwMode="auto">
            <a:xfrm>
              <a:off x="1665" y="1605"/>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55" name="Line 293"/>
            <p:cNvSpPr>
              <a:spLocks noChangeShapeType="1"/>
            </p:cNvSpPr>
            <p:nvPr/>
          </p:nvSpPr>
          <p:spPr bwMode="auto">
            <a:xfrm>
              <a:off x="1672" y="1600"/>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56" name="Line 294"/>
            <p:cNvSpPr>
              <a:spLocks noChangeShapeType="1"/>
            </p:cNvSpPr>
            <p:nvPr/>
          </p:nvSpPr>
          <p:spPr bwMode="auto">
            <a:xfrm>
              <a:off x="1679" y="1600"/>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57" name="Line 295"/>
            <p:cNvSpPr>
              <a:spLocks noChangeShapeType="1"/>
            </p:cNvSpPr>
            <p:nvPr/>
          </p:nvSpPr>
          <p:spPr bwMode="auto">
            <a:xfrm>
              <a:off x="1685" y="1605"/>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58" name="Freeform 296"/>
            <p:cNvSpPr>
              <a:spLocks/>
            </p:cNvSpPr>
            <p:nvPr/>
          </p:nvSpPr>
          <p:spPr bwMode="auto">
            <a:xfrm>
              <a:off x="1890" y="1674"/>
              <a:ext cx="58" cy="129"/>
            </a:xfrm>
            <a:custGeom>
              <a:avLst/>
              <a:gdLst>
                <a:gd name="T0" fmla="*/ 0 w 135"/>
                <a:gd name="T1" fmla="*/ 0 h 340"/>
                <a:gd name="T2" fmla="*/ 0 w 135"/>
                <a:gd name="T3" fmla="*/ 1 h 340"/>
                <a:gd name="T4" fmla="*/ 0 w 135"/>
                <a:gd name="T5" fmla="*/ 1 h 340"/>
                <a:gd name="T6" fmla="*/ 1 w 135"/>
                <a:gd name="T7" fmla="*/ 2 h 340"/>
                <a:gd name="T8" fmla="*/ 1 w 135"/>
                <a:gd name="T9" fmla="*/ 2 h 340"/>
                <a:gd name="T10" fmla="*/ 3 w 135"/>
                <a:gd name="T11" fmla="*/ 3 h 340"/>
                <a:gd name="T12" fmla="*/ 3 w 135"/>
                <a:gd name="T13" fmla="*/ 3 h 340"/>
                <a:gd name="T14" fmla="*/ 3 w 135"/>
                <a:gd name="T15" fmla="*/ 4 h 340"/>
                <a:gd name="T16" fmla="*/ 3 w 135"/>
                <a:gd name="T17" fmla="*/ 5 h 340"/>
                <a:gd name="T18" fmla="*/ 3 w 135"/>
                <a:gd name="T19" fmla="*/ 5 h 340"/>
                <a:gd name="T20" fmla="*/ 3 w 135"/>
                <a:gd name="T21" fmla="*/ 5 h 340"/>
                <a:gd name="T22" fmla="*/ 3 w 135"/>
                <a:gd name="T23" fmla="*/ 5 h 340"/>
                <a:gd name="T24" fmla="*/ 1 w 135"/>
                <a:gd name="T25" fmla="*/ 6 h 340"/>
                <a:gd name="T26" fmla="*/ 2 w 135"/>
                <a:gd name="T27" fmla="*/ 6 h 340"/>
                <a:gd name="T28" fmla="*/ 1 w 135"/>
                <a:gd name="T29" fmla="*/ 6 h 340"/>
                <a:gd name="T30" fmla="*/ 2 w 135"/>
                <a:gd name="T31" fmla="*/ 7 h 340"/>
                <a:gd name="T32" fmla="*/ 3 w 135"/>
                <a:gd name="T33" fmla="*/ 7 h 340"/>
                <a:gd name="T34" fmla="*/ 3 w 135"/>
                <a:gd name="T35" fmla="*/ 6 h 340"/>
                <a:gd name="T36" fmla="*/ 4 w 135"/>
                <a:gd name="T37" fmla="*/ 5 h 340"/>
                <a:gd name="T38" fmla="*/ 5 w 135"/>
                <a:gd name="T39" fmla="*/ 5 h 340"/>
                <a:gd name="T40" fmla="*/ 4 w 135"/>
                <a:gd name="T41" fmla="*/ 4 h 340"/>
                <a:gd name="T42" fmla="*/ 3 w 135"/>
                <a:gd name="T43" fmla="*/ 3 h 340"/>
                <a:gd name="T44" fmla="*/ 2 w 135"/>
                <a:gd name="T45" fmla="*/ 2 h 340"/>
                <a:gd name="T46" fmla="*/ 1 w 135"/>
                <a:gd name="T47" fmla="*/ 2 h 340"/>
                <a:gd name="T48" fmla="*/ 3 w 135"/>
                <a:gd name="T49" fmla="*/ 1 h 340"/>
                <a:gd name="T50" fmla="*/ 3 w 135"/>
                <a:gd name="T51" fmla="*/ 1 h 340"/>
                <a:gd name="T52" fmla="*/ 2 w 135"/>
                <a:gd name="T53" fmla="*/ 1 h 340"/>
                <a:gd name="T54" fmla="*/ 2 w 135"/>
                <a:gd name="T55" fmla="*/ 0 h 340"/>
                <a:gd name="T56" fmla="*/ 1 w 135"/>
                <a:gd name="T57" fmla="*/ 0 h 340"/>
                <a:gd name="T58" fmla="*/ 0 w 135"/>
                <a:gd name="T59" fmla="*/ 0 h 340"/>
                <a:gd name="T60" fmla="*/ 0 w 135"/>
                <a:gd name="T61" fmla="*/ 0 h 3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35" h="340">
                  <a:moveTo>
                    <a:pt x="0" y="15"/>
                  </a:moveTo>
                  <a:lnTo>
                    <a:pt x="0" y="46"/>
                  </a:lnTo>
                  <a:lnTo>
                    <a:pt x="15" y="46"/>
                  </a:lnTo>
                  <a:lnTo>
                    <a:pt x="30" y="77"/>
                  </a:lnTo>
                  <a:lnTo>
                    <a:pt x="45" y="108"/>
                  </a:lnTo>
                  <a:lnTo>
                    <a:pt x="74" y="154"/>
                  </a:lnTo>
                  <a:lnTo>
                    <a:pt x="89" y="170"/>
                  </a:lnTo>
                  <a:lnTo>
                    <a:pt x="89" y="200"/>
                  </a:lnTo>
                  <a:lnTo>
                    <a:pt x="89" y="247"/>
                  </a:lnTo>
                  <a:lnTo>
                    <a:pt x="89" y="262"/>
                  </a:lnTo>
                  <a:lnTo>
                    <a:pt x="74" y="247"/>
                  </a:lnTo>
                  <a:lnTo>
                    <a:pt x="74" y="262"/>
                  </a:lnTo>
                  <a:lnTo>
                    <a:pt x="45" y="293"/>
                  </a:lnTo>
                  <a:lnTo>
                    <a:pt x="60" y="293"/>
                  </a:lnTo>
                  <a:lnTo>
                    <a:pt x="45" y="308"/>
                  </a:lnTo>
                  <a:lnTo>
                    <a:pt x="60" y="339"/>
                  </a:lnTo>
                  <a:lnTo>
                    <a:pt x="74" y="339"/>
                  </a:lnTo>
                  <a:lnTo>
                    <a:pt x="89" y="293"/>
                  </a:lnTo>
                  <a:lnTo>
                    <a:pt x="119" y="262"/>
                  </a:lnTo>
                  <a:lnTo>
                    <a:pt x="134" y="231"/>
                  </a:lnTo>
                  <a:lnTo>
                    <a:pt x="119" y="185"/>
                  </a:lnTo>
                  <a:lnTo>
                    <a:pt x="104" y="154"/>
                  </a:lnTo>
                  <a:lnTo>
                    <a:pt x="60" y="108"/>
                  </a:lnTo>
                  <a:lnTo>
                    <a:pt x="45" y="77"/>
                  </a:lnTo>
                  <a:lnTo>
                    <a:pt x="74" y="62"/>
                  </a:lnTo>
                  <a:lnTo>
                    <a:pt x="89" y="46"/>
                  </a:lnTo>
                  <a:lnTo>
                    <a:pt x="60" y="31"/>
                  </a:lnTo>
                  <a:lnTo>
                    <a:pt x="60" y="15"/>
                  </a:lnTo>
                  <a:lnTo>
                    <a:pt x="45" y="0"/>
                  </a:lnTo>
                  <a:lnTo>
                    <a:pt x="15" y="15"/>
                  </a:lnTo>
                  <a:lnTo>
                    <a:pt x="0" y="15"/>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59" name="Freeform 297"/>
            <p:cNvSpPr>
              <a:spLocks/>
            </p:cNvSpPr>
            <p:nvPr/>
          </p:nvSpPr>
          <p:spPr bwMode="auto">
            <a:xfrm>
              <a:off x="1896" y="1751"/>
              <a:ext cx="33" cy="35"/>
            </a:xfrm>
            <a:custGeom>
              <a:avLst/>
              <a:gdLst>
                <a:gd name="T0" fmla="*/ 0 w 75"/>
                <a:gd name="T1" fmla="*/ 1 h 93"/>
                <a:gd name="T2" fmla="*/ 0 w 75"/>
                <a:gd name="T3" fmla="*/ 1 h 93"/>
                <a:gd name="T4" fmla="*/ 0 w 75"/>
                <a:gd name="T5" fmla="*/ 2 h 93"/>
                <a:gd name="T6" fmla="*/ 1 w 75"/>
                <a:gd name="T7" fmla="*/ 2 h 93"/>
                <a:gd name="T8" fmla="*/ 2 w 75"/>
                <a:gd name="T9" fmla="*/ 1 h 93"/>
                <a:gd name="T10" fmla="*/ 2 w 75"/>
                <a:gd name="T11" fmla="*/ 1 h 93"/>
                <a:gd name="T12" fmla="*/ 3 w 75"/>
                <a:gd name="T13" fmla="*/ 1 h 93"/>
                <a:gd name="T14" fmla="*/ 3 w 75"/>
                <a:gd name="T15" fmla="*/ 1 h 93"/>
                <a:gd name="T16" fmla="*/ 3 w 75"/>
                <a:gd name="T17" fmla="*/ 0 h 93"/>
                <a:gd name="T18" fmla="*/ 2 w 75"/>
                <a:gd name="T19" fmla="*/ 0 h 93"/>
                <a:gd name="T20" fmla="*/ 2 w 75"/>
                <a:gd name="T21" fmla="*/ 0 h 93"/>
                <a:gd name="T22" fmla="*/ 0 w 75"/>
                <a:gd name="T23" fmla="*/ 0 h 93"/>
                <a:gd name="T24" fmla="*/ 0 w 75"/>
                <a:gd name="T25" fmla="*/ 1 h 93"/>
                <a:gd name="T26" fmla="*/ 0 w 75"/>
                <a:gd name="T27" fmla="*/ 1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5" h="93">
                  <a:moveTo>
                    <a:pt x="0" y="61"/>
                  </a:moveTo>
                  <a:lnTo>
                    <a:pt x="15" y="61"/>
                  </a:lnTo>
                  <a:lnTo>
                    <a:pt x="15" y="77"/>
                  </a:lnTo>
                  <a:lnTo>
                    <a:pt x="30" y="92"/>
                  </a:lnTo>
                  <a:lnTo>
                    <a:pt x="59" y="61"/>
                  </a:lnTo>
                  <a:lnTo>
                    <a:pt x="59" y="46"/>
                  </a:lnTo>
                  <a:lnTo>
                    <a:pt x="74" y="61"/>
                  </a:lnTo>
                  <a:lnTo>
                    <a:pt x="74" y="46"/>
                  </a:lnTo>
                  <a:lnTo>
                    <a:pt x="74" y="0"/>
                  </a:lnTo>
                  <a:lnTo>
                    <a:pt x="59" y="0"/>
                  </a:lnTo>
                  <a:lnTo>
                    <a:pt x="44" y="0"/>
                  </a:lnTo>
                  <a:lnTo>
                    <a:pt x="15" y="0"/>
                  </a:lnTo>
                  <a:lnTo>
                    <a:pt x="0" y="31"/>
                  </a:lnTo>
                  <a:lnTo>
                    <a:pt x="0" y="61"/>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60" name="Freeform 298"/>
            <p:cNvSpPr>
              <a:spLocks/>
            </p:cNvSpPr>
            <p:nvPr/>
          </p:nvSpPr>
          <p:spPr bwMode="auto">
            <a:xfrm>
              <a:off x="1807" y="1634"/>
              <a:ext cx="65" cy="152"/>
            </a:xfrm>
            <a:custGeom>
              <a:avLst/>
              <a:gdLst>
                <a:gd name="T0" fmla="*/ 5 w 151"/>
                <a:gd name="T1" fmla="*/ 3 h 401"/>
                <a:gd name="T2" fmla="*/ 4 w 151"/>
                <a:gd name="T3" fmla="*/ 3 h 401"/>
                <a:gd name="T4" fmla="*/ 3 w 151"/>
                <a:gd name="T5" fmla="*/ 2 h 401"/>
                <a:gd name="T6" fmla="*/ 3 w 151"/>
                <a:gd name="T7" fmla="*/ 2 h 401"/>
                <a:gd name="T8" fmla="*/ 3 w 151"/>
                <a:gd name="T9" fmla="*/ 2 h 401"/>
                <a:gd name="T10" fmla="*/ 3 w 151"/>
                <a:gd name="T11" fmla="*/ 1 h 401"/>
                <a:gd name="T12" fmla="*/ 3 w 151"/>
                <a:gd name="T13" fmla="*/ 0 h 401"/>
                <a:gd name="T14" fmla="*/ 3 w 151"/>
                <a:gd name="T15" fmla="*/ 0 h 401"/>
                <a:gd name="T16" fmla="*/ 2 w 151"/>
                <a:gd name="T17" fmla="*/ 0 h 401"/>
                <a:gd name="T18" fmla="*/ 1 w 151"/>
                <a:gd name="T19" fmla="*/ 1 h 401"/>
                <a:gd name="T20" fmla="*/ 1 w 151"/>
                <a:gd name="T21" fmla="*/ 1 h 401"/>
                <a:gd name="T22" fmla="*/ 1 w 151"/>
                <a:gd name="T23" fmla="*/ 2 h 401"/>
                <a:gd name="T24" fmla="*/ 0 w 151"/>
                <a:gd name="T25" fmla="*/ 2 h 401"/>
                <a:gd name="T26" fmla="*/ 0 w 151"/>
                <a:gd name="T27" fmla="*/ 3 h 401"/>
                <a:gd name="T28" fmla="*/ 0 w 151"/>
                <a:gd name="T29" fmla="*/ 3 h 401"/>
                <a:gd name="T30" fmla="*/ 0 w 151"/>
                <a:gd name="T31" fmla="*/ 3 h 401"/>
                <a:gd name="T32" fmla="*/ 0 w 151"/>
                <a:gd name="T33" fmla="*/ 3 h 401"/>
                <a:gd name="T34" fmla="*/ 0 w 151"/>
                <a:gd name="T35" fmla="*/ 4 h 401"/>
                <a:gd name="T36" fmla="*/ 1 w 151"/>
                <a:gd name="T37" fmla="*/ 4 h 401"/>
                <a:gd name="T38" fmla="*/ 2 w 151"/>
                <a:gd name="T39" fmla="*/ 5 h 401"/>
                <a:gd name="T40" fmla="*/ 1 w 151"/>
                <a:gd name="T41" fmla="*/ 6 h 401"/>
                <a:gd name="T42" fmla="*/ 3 w 151"/>
                <a:gd name="T43" fmla="*/ 6 h 401"/>
                <a:gd name="T44" fmla="*/ 3 w 151"/>
                <a:gd name="T45" fmla="*/ 5 h 401"/>
                <a:gd name="T46" fmla="*/ 4 w 151"/>
                <a:gd name="T47" fmla="*/ 6 h 401"/>
                <a:gd name="T48" fmla="*/ 4 w 151"/>
                <a:gd name="T49" fmla="*/ 6 h 401"/>
                <a:gd name="T50" fmla="*/ 5 w 151"/>
                <a:gd name="T51" fmla="*/ 8 h 401"/>
                <a:gd name="T52" fmla="*/ 5 w 151"/>
                <a:gd name="T53" fmla="*/ 8 h 401"/>
                <a:gd name="T54" fmla="*/ 5 w 151"/>
                <a:gd name="T55" fmla="*/ 8 h 401"/>
                <a:gd name="T56" fmla="*/ 5 w 151"/>
                <a:gd name="T57" fmla="*/ 6 h 401"/>
                <a:gd name="T58" fmla="*/ 5 w 151"/>
                <a:gd name="T59" fmla="*/ 5 h 401"/>
                <a:gd name="T60" fmla="*/ 3 w 151"/>
                <a:gd name="T61" fmla="*/ 5 h 401"/>
                <a:gd name="T62" fmla="*/ 4 w 151"/>
                <a:gd name="T63" fmla="*/ 4 h 401"/>
                <a:gd name="T64" fmla="*/ 5 w 151"/>
                <a:gd name="T65" fmla="*/ 4 h 401"/>
                <a:gd name="T66" fmla="*/ 5 w 151"/>
                <a:gd name="T67" fmla="*/ 3 h 4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1" h="401">
                  <a:moveTo>
                    <a:pt x="150" y="154"/>
                  </a:moveTo>
                  <a:lnTo>
                    <a:pt x="120" y="154"/>
                  </a:lnTo>
                  <a:lnTo>
                    <a:pt x="105" y="92"/>
                  </a:lnTo>
                  <a:lnTo>
                    <a:pt x="90" y="108"/>
                  </a:lnTo>
                  <a:lnTo>
                    <a:pt x="90" y="77"/>
                  </a:lnTo>
                  <a:lnTo>
                    <a:pt x="105" y="62"/>
                  </a:lnTo>
                  <a:lnTo>
                    <a:pt x="90" y="15"/>
                  </a:lnTo>
                  <a:lnTo>
                    <a:pt x="90" y="0"/>
                  </a:lnTo>
                  <a:lnTo>
                    <a:pt x="60" y="0"/>
                  </a:lnTo>
                  <a:lnTo>
                    <a:pt x="45" y="46"/>
                  </a:lnTo>
                  <a:lnTo>
                    <a:pt x="30" y="62"/>
                  </a:lnTo>
                  <a:lnTo>
                    <a:pt x="30" y="108"/>
                  </a:lnTo>
                  <a:lnTo>
                    <a:pt x="15" y="108"/>
                  </a:lnTo>
                  <a:lnTo>
                    <a:pt x="15" y="154"/>
                  </a:lnTo>
                  <a:lnTo>
                    <a:pt x="0" y="154"/>
                  </a:lnTo>
                  <a:lnTo>
                    <a:pt x="15" y="169"/>
                  </a:lnTo>
                  <a:lnTo>
                    <a:pt x="0" y="169"/>
                  </a:lnTo>
                  <a:lnTo>
                    <a:pt x="15" y="200"/>
                  </a:lnTo>
                  <a:lnTo>
                    <a:pt x="30" y="200"/>
                  </a:lnTo>
                  <a:lnTo>
                    <a:pt x="60" y="246"/>
                  </a:lnTo>
                  <a:lnTo>
                    <a:pt x="45" y="277"/>
                  </a:lnTo>
                  <a:lnTo>
                    <a:pt x="75" y="277"/>
                  </a:lnTo>
                  <a:lnTo>
                    <a:pt x="90" y="262"/>
                  </a:lnTo>
                  <a:lnTo>
                    <a:pt x="120" y="308"/>
                  </a:lnTo>
                  <a:lnTo>
                    <a:pt x="120" y="323"/>
                  </a:lnTo>
                  <a:lnTo>
                    <a:pt x="135" y="369"/>
                  </a:lnTo>
                  <a:lnTo>
                    <a:pt x="135" y="400"/>
                  </a:lnTo>
                  <a:lnTo>
                    <a:pt x="150" y="369"/>
                  </a:lnTo>
                  <a:lnTo>
                    <a:pt x="135" y="292"/>
                  </a:lnTo>
                  <a:lnTo>
                    <a:pt x="135" y="262"/>
                  </a:lnTo>
                  <a:lnTo>
                    <a:pt x="105" y="215"/>
                  </a:lnTo>
                  <a:lnTo>
                    <a:pt x="120" y="185"/>
                  </a:lnTo>
                  <a:lnTo>
                    <a:pt x="150" y="185"/>
                  </a:lnTo>
                  <a:lnTo>
                    <a:pt x="150" y="154"/>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61" name="Freeform 299"/>
            <p:cNvSpPr>
              <a:spLocks/>
            </p:cNvSpPr>
            <p:nvPr/>
          </p:nvSpPr>
          <p:spPr bwMode="auto">
            <a:xfrm>
              <a:off x="1872" y="1680"/>
              <a:ext cx="57" cy="71"/>
            </a:xfrm>
            <a:custGeom>
              <a:avLst/>
              <a:gdLst>
                <a:gd name="T0" fmla="*/ 0 w 134"/>
                <a:gd name="T1" fmla="*/ 1 h 186"/>
                <a:gd name="T2" fmla="*/ 0 w 134"/>
                <a:gd name="T3" fmla="*/ 1 h 186"/>
                <a:gd name="T4" fmla="*/ 0 w 134"/>
                <a:gd name="T5" fmla="*/ 2 h 186"/>
                <a:gd name="T6" fmla="*/ 0 w 134"/>
                <a:gd name="T7" fmla="*/ 2 h 186"/>
                <a:gd name="T8" fmla="*/ 1 w 134"/>
                <a:gd name="T9" fmla="*/ 2 h 186"/>
                <a:gd name="T10" fmla="*/ 1 w 134"/>
                <a:gd name="T11" fmla="*/ 3 h 186"/>
                <a:gd name="T12" fmla="*/ 2 w 134"/>
                <a:gd name="T13" fmla="*/ 2 h 186"/>
                <a:gd name="T14" fmla="*/ 3 w 134"/>
                <a:gd name="T15" fmla="*/ 3 h 186"/>
                <a:gd name="T16" fmla="*/ 3 w 134"/>
                <a:gd name="T17" fmla="*/ 3 h 186"/>
                <a:gd name="T18" fmla="*/ 3 w 134"/>
                <a:gd name="T19" fmla="*/ 4 h 186"/>
                <a:gd name="T20" fmla="*/ 4 w 134"/>
                <a:gd name="T21" fmla="*/ 4 h 186"/>
                <a:gd name="T22" fmla="*/ 4 w 134"/>
                <a:gd name="T23" fmla="*/ 4 h 186"/>
                <a:gd name="T24" fmla="*/ 4 w 134"/>
                <a:gd name="T25" fmla="*/ 3 h 186"/>
                <a:gd name="T26" fmla="*/ 4 w 134"/>
                <a:gd name="T27" fmla="*/ 3 h 186"/>
                <a:gd name="T28" fmla="*/ 3 w 134"/>
                <a:gd name="T29" fmla="*/ 2 h 186"/>
                <a:gd name="T30" fmla="*/ 3 w 134"/>
                <a:gd name="T31" fmla="*/ 1 h 186"/>
                <a:gd name="T32" fmla="*/ 2 w 134"/>
                <a:gd name="T33" fmla="*/ 1 h 186"/>
                <a:gd name="T34" fmla="*/ 1 w 134"/>
                <a:gd name="T35" fmla="*/ 1 h 186"/>
                <a:gd name="T36" fmla="*/ 1 w 134"/>
                <a:gd name="T37" fmla="*/ 0 h 186"/>
                <a:gd name="T38" fmla="*/ 1 w 134"/>
                <a:gd name="T39" fmla="*/ 0 h 186"/>
                <a:gd name="T40" fmla="*/ 1 w 134"/>
                <a:gd name="T41" fmla="*/ 1 h 186"/>
                <a:gd name="T42" fmla="*/ 0 w 134"/>
                <a:gd name="T43" fmla="*/ 1 h 186"/>
                <a:gd name="T44" fmla="*/ 0 w 134"/>
                <a:gd name="T45" fmla="*/ 1 h 1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4" h="186">
                  <a:moveTo>
                    <a:pt x="0" y="31"/>
                  </a:moveTo>
                  <a:lnTo>
                    <a:pt x="0" y="62"/>
                  </a:lnTo>
                  <a:lnTo>
                    <a:pt x="0" y="77"/>
                  </a:lnTo>
                  <a:lnTo>
                    <a:pt x="15" y="77"/>
                  </a:lnTo>
                  <a:lnTo>
                    <a:pt x="30" y="108"/>
                  </a:lnTo>
                  <a:lnTo>
                    <a:pt x="44" y="123"/>
                  </a:lnTo>
                  <a:lnTo>
                    <a:pt x="59" y="108"/>
                  </a:lnTo>
                  <a:lnTo>
                    <a:pt x="74" y="123"/>
                  </a:lnTo>
                  <a:lnTo>
                    <a:pt x="89" y="139"/>
                  </a:lnTo>
                  <a:lnTo>
                    <a:pt x="103" y="170"/>
                  </a:lnTo>
                  <a:lnTo>
                    <a:pt x="118" y="185"/>
                  </a:lnTo>
                  <a:lnTo>
                    <a:pt x="133" y="185"/>
                  </a:lnTo>
                  <a:lnTo>
                    <a:pt x="133" y="154"/>
                  </a:lnTo>
                  <a:lnTo>
                    <a:pt x="118" y="139"/>
                  </a:lnTo>
                  <a:lnTo>
                    <a:pt x="89" y="93"/>
                  </a:lnTo>
                  <a:lnTo>
                    <a:pt x="74" y="62"/>
                  </a:lnTo>
                  <a:lnTo>
                    <a:pt x="59" y="31"/>
                  </a:lnTo>
                  <a:lnTo>
                    <a:pt x="44" y="31"/>
                  </a:lnTo>
                  <a:lnTo>
                    <a:pt x="44" y="0"/>
                  </a:lnTo>
                  <a:lnTo>
                    <a:pt x="30" y="15"/>
                  </a:lnTo>
                  <a:lnTo>
                    <a:pt x="30" y="31"/>
                  </a:lnTo>
                  <a:lnTo>
                    <a:pt x="15" y="46"/>
                  </a:lnTo>
                  <a:lnTo>
                    <a:pt x="0" y="31"/>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62" name="Oval 300"/>
            <p:cNvSpPr>
              <a:spLocks noChangeArrowheads="1"/>
            </p:cNvSpPr>
            <p:nvPr/>
          </p:nvSpPr>
          <p:spPr bwMode="auto">
            <a:xfrm>
              <a:off x="1986" y="1668"/>
              <a:ext cx="1" cy="6"/>
            </a:xfrm>
            <a:prstGeom prst="ellipse">
              <a:avLst/>
            </a:prstGeom>
            <a:solidFill>
              <a:srgbClr val="00FF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spcBef>
                  <a:spcPct val="50000"/>
                </a:spcBef>
              </a:pPr>
              <a:endParaRPr lang="en-US" sz="2800" smtClean="0">
                <a:solidFill>
                  <a:srgbClr val="FFFFFF"/>
                </a:solidFill>
                <a:latin typeface="Arial"/>
                <a:cs typeface="Arial"/>
              </a:endParaRPr>
            </a:p>
          </p:txBody>
        </p:sp>
        <p:sp>
          <p:nvSpPr>
            <p:cNvPr id="97963" name="Oval 301"/>
            <p:cNvSpPr>
              <a:spLocks noChangeArrowheads="1"/>
            </p:cNvSpPr>
            <p:nvPr/>
          </p:nvSpPr>
          <p:spPr bwMode="auto">
            <a:xfrm>
              <a:off x="1974" y="1668"/>
              <a:ext cx="5" cy="6"/>
            </a:xfrm>
            <a:prstGeom prst="ellipse">
              <a:avLst/>
            </a:prstGeom>
            <a:solidFill>
              <a:srgbClr val="FF004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7964" name="Freeform 302"/>
            <p:cNvSpPr>
              <a:spLocks/>
            </p:cNvSpPr>
            <p:nvPr/>
          </p:nvSpPr>
          <p:spPr bwMode="auto">
            <a:xfrm>
              <a:off x="1813" y="1367"/>
              <a:ext cx="13" cy="35"/>
            </a:xfrm>
            <a:custGeom>
              <a:avLst/>
              <a:gdLst>
                <a:gd name="T0" fmla="*/ 0 w 30"/>
                <a:gd name="T1" fmla="*/ 0 h 93"/>
                <a:gd name="T2" fmla="*/ 0 w 30"/>
                <a:gd name="T3" fmla="*/ 1 h 93"/>
                <a:gd name="T4" fmla="*/ 0 w 30"/>
                <a:gd name="T5" fmla="*/ 2 h 93"/>
                <a:gd name="T6" fmla="*/ 1 w 30"/>
                <a:gd name="T7" fmla="*/ 2 h 93"/>
                <a:gd name="T8" fmla="*/ 1 w 30"/>
                <a:gd name="T9" fmla="*/ 1 h 93"/>
                <a:gd name="T10" fmla="*/ 0 w 30"/>
                <a:gd name="T11" fmla="*/ 0 h 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93">
                  <a:moveTo>
                    <a:pt x="15" y="0"/>
                  </a:moveTo>
                  <a:lnTo>
                    <a:pt x="15" y="46"/>
                  </a:lnTo>
                  <a:lnTo>
                    <a:pt x="0" y="92"/>
                  </a:lnTo>
                  <a:lnTo>
                    <a:pt x="29" y="92"/>
                  </a:lnTo>
                  <a:lnTo>
                    <a:pt x="29" y="46"/>
                  </a:lnTo>
                  <a:lnTo>
                    <a:pt x="15" y="0"/>
                  </a:lnTo>
                </a:path>
              </a:pathLst>
            </a:custGeom>
            <a:solidFill>
              <a:srgbClr val="FFFF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65" name="Line 303"/>
            <p:cNvSpPr>
              <a:spLocks noChangeShapeType="1"/>
            </p:cNvSpPr>
            <p:nvPr/>
          </p:nvSpPr>
          <p:spPr bwMode="auto">
            <a:xfrm>
              <a:off x="2031" y="1524"/>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66" name="Line 304"/>
            <p:cNvSpPr>
              <a:spLocks noChangeShapeType="1"/>
            </p:cNvSpPr>
            <p:nvPr/>
          </p:nvSpPr>
          <p:spPr bwMode="auto">
            <a:xfrm>
              <a:off x="2038" y="1524"/>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67" name="Line 305"/>
            <p:cNvSpPr>
              <a:spLocks noChangeShapeType="1"/>
            </p:cNvSpPr>
            <p:nvPr/>
          </p:nvSpPr>
          <p:spPr bwMode="auto">
            <a:xfrm flipV="1">
              <a:off x="2038" y="1517"/>
              <a:ext cx="0"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68" name="Line 306"/>
            <p:cNvSpPr>
              <a:spLocks noChangeShapeType="1"/>
            </p:cNvSpPr>
            <p:nvPr/>
          </p:nvSpPr>
          <p:spPr bwMode="auto">
            <a:xfrm>
              <a:off x="2038" y="1518"/>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69" name="Line 307"/>
            <p:cNvSpPr>
              <a:spLocks noChangeShapeType="1"/>
            </p:cNvSpPr>
            <p:nvPr/>
          </p:nvSpPr>
          <p:spPr bwMode="auto">
            <a:xfrm>
              <a:off x="2038" y="1518"/>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70" name="Line 308"/>
            <p:cNvSpPr>
              <a:spLocks noChangeShapeType="1"/>
            </p:cNvSpPr>
            <p:nvPr/>
          </p:nvSpPr>
          <p:spPr bwMode="auto">
            <a:xfrm>
              <a:off x="2044" y="1518"/>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71" name="Line 309"/>
            <p:cNvSpPr>
              <a:spLocks noChangeShapeType="1"/>
            </p:cNvSpPr>
            <p:nvPr/>
          </p:nvSpPr>
          <p:spPr bwMode="auto">
            <a:xfrm>
              <a:off x="2044" y="1518"/>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72" name="Freeform 310"/>
            <p:cNvSpPr>
              <a:spLocks/>
            </p:cNvSpPr>
            <p:nvPr/>
          </p:nvSpPr>
          <p:spPr bwMode="auto">
            <a:xfrm>
              <a:off x="2031" y="1518"/>
              <a:ext cx="26" cy="40"/>
            </a:xfrm>
            <a:custGeom>
              <a:avLst/>
              <a:gdLst>
                <a:gd name="T0" fmla="*/ 1 w 61"/>
                <a:gd name="T1" fmla="*/ 0 h 108"/>
                <a:gd name="T2" fmla="*/ 0 w 61"/>
                <a:gd name="T3" fmla="*/ 0 h 108"/>
                <a:gd name="T4" fmla="*/ 0 w 61"/>
                <a:gd name="T5" fmla="*/ 0 h 108"/>
                <a:gd name="T6" fmla="*/ 0 w 61"/>
                <a:gd name="T7" fmla="*/ 1 h 108"/>
                <a:gd name="T8" fmla="*/ 0 w 61"/>
                <a:gd name="T9" fmla="*/ 1 h 108"/>
                <a:gd name="T10" fmla="*/ 0 w 61"/>
                <a:gd name="T11" fmla="*/ 2 h 108"/>
                <a:gd name="T12" fmla="*/ 2 w 61"/>
                <a:gd name="T13" fmla="*/ 1 h 108"/>
                <a:gd name="T14" fmla="*/ 2 w 61"/>
                <a:gd name="T15" fmla="*/ 1 h 108"/>
                <a:gd name="T16" fmla="*/ 2 w 61"/>
                <a:gd name="T17" fmla="*/ 0 h 108"/>
                <a:gd name="T18" fmla="*/ 1 w 61"/>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108">
                  <a:moveTo>
                    <a:pt x="30" y="0"/>
                  </a:moveTo>
                  <a:lnTo>
                    <a:pt x="0" y="15"/>
                  </a:lnTo>
                  <a:lnTo>
                    <a:pt x="15" y="31"/>
                  </a:lnTo>
                  <a:lnTo>
                    <a:pt x="0" y="46"/>
                  </a:lnTo>
                  <a:lnTo>
                    <a:pt x="15" y="46"/>
                  </a:lnTo>
                  <a:lnTo>
                    <a:pt x="15" y="107"/>
                  </a:lnTo>
                  <a:lnTo>
                    <a:pt x="60" y="76"/>
                  </a:lnTo>
                  <a:lnTo>
                    <a:pt x="60" y="46"/>
                  </a:lnTo>
                  <a:lnTo>
                    <a:pt x="60" y="31"/>
                  </a:lnTo>
                  <a:lnTo>
                    <a:pt x="3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73" name="Freeform 311"/>
            <p:cNvSpPr>
              <a:spLocks/>
            </p:cNvSpPr>
            <p:nvPr/>
          </p:nvSpPr>
          <p:spPr bwMode="auto">
            <a:xfrm>
              <a:off x="2012" y="1471"/>
              <a:ext cx="32" cy="53"/>
            </a:xfrm>
            <a:custGeom>
              <a:avLst/>
              <a:gdLst>
                <a:gd name="T0" fmla="*/ 3 w 75"/>
                <a:gd name="T1" fmla="*/ 0 h 139"/>
                <a:gd name="T2" fmla="*/ 1 w 75"/>
                <a:gd name="T3" fmla="*/ 0 h 139"/>
                <a:gd name="T4" fmla="*/ 1 w 75"/>
                <a:gd name="T5" fmla="*/ 1 h 139"/>
                <a:gd name="T6" fmla="*/ 0 w 75"/>
                <a:gd name="T7" fmla="*/ 1 h 139"/>
                <a:gd name="T8" fmla="*/ 0 w 75"/>
                <a:gd name="T9" fmla="*/ 2 h 139"/>
                <a:gd name="T10" fmla="*/ 0 w 75"/>
                <a:gd name="T11" fmla="*/ 2 h 139"/>
                <a:gd name="T12" fmla="*/ 0 w 75"/>
                <a:gd name="T13" fmla="*/ 3 h 139"/>
                <a:gd name="T14" fmla="*/ 1 w 75"/>
                <a:gd name="T15" fmla="*/ 3 h 139"/>
                <a:gd name="T16" fmla="*/ 1 w 75"/>
                <a:gd name="T17" fmla="*/ 3 h 139"/>
                <a:gd name="T18" fmla="*/ 3 w 75"/>
                <a:gd name="T19" fmla="*/ 3 h 139"/>
                <a:gd name="T20" fmla="*/ 2 w 75"/>
                <a:gd name="T21" fmla="*/ 2 h 139"/>
                <a:gd name="T22" fmla="*/ 1 w 75"/>
                <a:gd name="T23" fmla="*/ 2 h 139"/>
                <a:gd name="T24" fmla="*/ 3 w 75"/>
                <a:gd name="T25" fmla="*/ 1 h 139"/>
                <a:gd name="T26" fmla="*/ 2 w 75"/>
                <a:gd name="T27" fmla="*/ 1 h 139"/>
                <a:gd name="T28" fmla="*/ 3 w 75"/>
                <a:gd name="T29" fmla="*/ 0 h 1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 h="139">
                  <a:moveTo>
                    <a:pt x="74" y="0"/>
                  </a:moveTo>
                  <a:lnTo>
                    <a:pt x="44" y="0"/>
                  </a:lnTo>
                  <a:lnTo>
                    <a:pt x="30" y="46"/>
                  </a:lnTo>
                  <a:lnTo>
                    <a:pt x="0" y="46"/>
                  </a:lnTo>
                  <a:lnTo>
                    <a:pt x="0" y="92"/>
                  </a:lnTo>
                  <a:lnTo>
                    <a:pt x="15" y="107"/>
                  </a:lnTo>
                  <a:lnTo>
                    <a:pt x="0" y="123"/>
                  </a:lnTo>
                  <a:lnTo>
                    <a:pt x="30" y="138"/>
                  </a:lnTo>
                  <a:lnTo>
                    <a:pt x="44" y="138"/>
                  </a:lnTo>
                  <a:lnTo>
                    <a:pt x="74" y="123"/>
                  </a:lnTo>
                  <a:lnTo>
                    <a:pt x="59" y="107"/>
                  </a:lnTo>
                  <a:lnTo>
                    <a:pt x="44" y="92"/>
                  </a:lnTo>
                  <a:lnTo>
                    <a:pt x="74" y="46"/>
                  </a:lnTo>
                  <a:lnTo>
                    <a:pt x="59" y="31"/>
                  </a:lnTo>
                  <a:lnTo>
                    <a:pt x="74" y="0"/>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74" name="Freeform 312"/>
            <p:cNvSpPr>
              <a:spLocks/>
            </p:cNvSpPr>
            <p:nvPr/>
          </p:nvSpPr>
          <p:spPr bwMode="auto">
            <a:xfrm>
              <a:off x="2070" y="1478"/>
              <a:ext cx="70" cy="75"/>
            </a:xfrm>
            <a:custGeom>
              <a:avLst/>
              <a:gdLst>
                <a:gd name="T0" fmla="*/ 4 w 165"/>
                <a:gd name="T1" fmla="*/ 0 h 200"/>
                <a:gd name="T2" fmla="*/ 3 w 165"/>
                <a:gd name="T3" fmla="*/ 1 h 200"/>
                <a:gd name="T4" fmla="*/ 4 w 165"/>
                <a:gd name="T5" fmla="*/ 1 h 200"/>
                <a:gd name="T6" fmla="*/ 4 w 165"/>
                <a:gd name="T7" fmla="*/ 2 h 200"/>
                <a:gd name="T8" fmla="*/ 3 w 165"/>
                <a:gd name="T9" fmla="*/ 2 h 200"/>
                <a:gd name="T10" fmla="*/ 3 w 165"/>
                <a:gd name="T11" fmla="*/ 2 h 200"/>
                <a:gd name="T12" fmla="*/ 3 w 165"/>
                <a:gd name="T13" fmla="*/ 3 h 200"/>
                <a:gd name="T14" fmla="*/ 2 w 165"/>
                <a:gd name="T15" fmla="*/ 3 h 200"/>
                <a:gd name="T16" fmla="*/ 1 w 165"/>
                <a:gd name="T17" fmla="*/ 3 h 200"/>
                <a:gd name="T18" fmla="*/ 0 w 165"/>
                <a:gd name="T19" fmla="*/ 4 h 200"/>
                <a:gd name="T20" fmla="*/ 0 w 165"/>
                <a:gd name="T21" fmla="*/ 4 h 200"/>
                <a:gd name="T22" fmla="*/ 1 w 165"/>
                <a:gd name="T23" fmla="*/ 4 h 200"/>
                <a:gd name="T24" fmla="*/ 3 w 165"/>
                <a:gd name="T25" fmla="*/ 4 h 200"/>
                <a:gd name="T26" fmla="*/ 3 w 165"/>
                <a:gd name="T27" fmla="*/ 4 h 200"/>
                <a:gd name="T28" fmla="*/ 3 w 165"/>
                <a:gd name="T29" fmla="*/ 4 h 200"/>
                <a:gd name="T30" fmla="*/ 3 w 165"/>
                <a:gd name="T31" fmla="*/ 3 h 200"/>
                <a:gd name="T32" fmla="*/ 4 w 165"/>
                <a:gd name="T33" fmla="*/ 4 h 200"/>
                <a:gd name="T34" fmla="*/ 4 w 165"/>
                <a:gd name="T35" fmla="*/ 3 h 200"/>
                <a:gd name="T36" fmla="*/ 6 w 165"/>
                <a:gd name="T37" fmla="*/ 3 h 200"/>
                <a:gd name="T38" fmla="*/ 5 w 165"/>
                <a:gd name="T39" fmla="*/ 2 h 200"/>
                <a:gd name="T40" fmla="*/ 6 w 165"/>
                <a:gd name="T41" fmla="*/ 2 h 200"/>
                <a:gd name="T42" fmla="*/ 5 w 165"/>
                <a:gd name="T43" fmla="*/ 1 h 200"/>
                <a:gd name="T44" fmla="*/ 4 w 165"/>
                <a:gd name="T45" fmla="*/ 0 h 2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5" h="200">
                  <a:moveTo>
                    <a:pt x="119" y="0"/>
                  </a:moveTo>
                  <a:lnTo>
                    <a:pt x="104" y="31"/>
                  </a:lnTo>
                  <a:lnTo>
                    <a:pt x="119" y="46"/>
                  </a:lnTo>
                  <a:lnTo>
                    <a:pt x="119" y="92"/>
                  </a:lnTo>
                  <a:lnTo>
                    <a:pt x="104" y="122"/>
                  </a:lnTo>
                  <a:lnTo>
                    <a:pt x="89" y="107"/>
                  </a:lnTo>
                  <a:lnTo>
                    <a:pt x="75" y="153"/>
                  </a:lnTo>
                  <a:lnTo>
                    <a:pt x="60" y="153"/>
                  </a:lnTo>
                  <a:lnTo>
                    <a:pt x="30" y="153"/>
                  </a:lnTo>
                  <a:lnTo>
                    <a:pt x="0" y="199"/>
                  </a:lnTo>
                  <a:lnTo>
                    <a:pt x="15" y="199"/>
                  </a:lnTo>
                  <a:lnTo>
                    <a:pt x="30" y="199"/>
                  </a:lnTo>
                  <a:lnTo>
                    <a:pt x="75" y="184"/>
                  </a:lnTo>
                  <a:lnTo>
                    <a:pt x="89" y="199"/>
                  </a:lnTo>
                  <a:lnTo>
                    <a:pt x="104" y="184"/>
                  </a:lnTo>
                  <a:lnTo>
                    <a:pt x="104" y="168"/>
                  </a:lnTo>
                  <a:lnTo>
                    <a:pt x="119" y="184"/>
                  </a:lnTo>
                  <a:lnTo>
                    <a:pt x="134" y="168"/>
                  </a:lnTo>
                  <a:lnTo>
                    <a:pt x="164" y="153"/>
                  </a:lnTo>
                  <a:lnTo>
                    <a:pt x="149" y="77"/>
                  </a:lnTo>
                  <a:lnTo>
                    <a:pt x="164" y="77"/>
                  </a:lnTo>
                  <a:lnTo>
                    <a:pt x="149" y="31"/>
                  </a:lnTo>
                  <a:lnTo>
                    <a:pt x="119"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75" name="Freeform 313"/>
            <p:cNvSpPr>
              <a:spLocks/>
            </p:cNvSpPr>
            <p:nvPr/>
          </p:nvSpPr>
          <p:spPr bwMode="auto">
            <a:xfrm>
              <a:off x="2101" y="1431"/>
              <a:ext cx="39" cy="47"/>
            </a:xfrm>
            <a:custGeom>
              <a:avLst/>
              <a:gdLst>
                <a:gd name="T0" fmla="*/ 0 w 91"/>
                <a:gd name="T1" fmla="*/ 0 h 125"/>
                <a:gd name="T2" fmla="*/ 1 w 91"/>
                <a:gd name="T3" fmla="*/ 1 h 125"/>
                <a:gd name="T4" fmla="*/ 0 w 91"/>
                <a:gd name="T5" fmla="*/ 1 h 125"/>
                <a:gd name="T6" fmla="*/ 0 w 91"/>
                <a:gd name="T7" fmla="*/ 2 h 125"/>
                <a:gd name="T8" fmla="*/ 0 w 91"/>
                <a:gd name="T9" fmla="*/ 2 h 125"/>
                <a:gd name="T10" fmla="*/ 1 w 91"/>
                <a:gd name="T11" fmla="*/ 3 h 125"/>
                <a:gd name="T12" fmla="*/ 1 w 91"/>
                <a:gd name="T13" fmla="*/ 2 h 125"/>
                <a:gd name="T14" fmla="*/ 1 w 91"/>
                <a:gd name="T15" fmla="*/ 2 h 125"/>
                <a:gd name="T16" fmla="*/ 3 w 91"/>
                <a:gd name="T17" fmla="*/ 2 h 125"/>
                <a:gd name="T18" fmla="*/ 3 w 91"/>
                <a:gd name="T19" fmla="*/ 1 h 125"/>
                <a:gd name="T20" fmla="*/ 3 w 91"/>
                <a:gd name="T21" fmla="*/ 1 h 125"/>
                <a:gd name="T22" fmla="*/ 3 w 91"/>
                <a:gd name="T23" fmla="*/ 0 h 125"/>
                <a:gd name="T24" fmla="*/ 2 w 91"/>
                <a:gd name="T25" fmla="*/ 0 h 125"/>
                <a:gd name="T26" fmla="*/ 0 w 91"/>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1" h="125">
                  <a:moveTo>
                    <a:pt x="15" y="0"/>
                  </a:moveTo>
                  <a:lnTo>
                    <a:pt x="30" y="62"/>
                  </a:lnTo>
                  <a:lnTo>
                    <a:pt x="15" y="62"/>
                  </a:lnTo>
                  <a:lnTo>
                    <a:pt x="0" y="78"/>
                  </a:lnTo>
                  <a:lnTo>
                    <a:pt x="0" y="109"/>
                  </a:lnTo>
                  <a:lnTo>
                    <a:pt x="30" y="124"/>
                  </a:lnTo>
                  <a:lnTo>
                    <a:pt x="45" y="93"/>
                  </a:lnTo>
                  <a:lnTo>
                    <a:pt x="30" y="78"/>
                  </a:lnTo>
                  <a:lnTo>
                    <a:pt x="75" y="78"/>
                  </a:lnTo>
                  <a:lnTo>
                    <a:pt x="75" y="62"/>
                  </a:lnTo>
                  <a:lnTo>
                    <a:pt x="90" y="47"/>
                  </a:lnTo>
                  <a:lnTo>
                    <a:pt x="75" y="16"/>
                  </a:lnTo>
                  <a:lnTo>
                    <a:pt x="60" y="16"/>
                  </a:lnTo>
                  <a:lnTo>
                    <a:pt x="1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76" name="Freeform 314"/>
            <p:cNvSpPr>
              <a:spLocks/>
            </p:cNvSpPr>
            <p:nvPr/>
          </p:nvSpPr>
          <p:spPr bwMode="auto">
            <a:xfrm>
              <a:off x="2070" y="1558"/>
              <a:ext cx="12" cy="24"/>
            </a:xfrm>
            <a:custGeom>
              <a:avLst/>
              <a:gdLst>
                <a:gd name="T0" fmla="*/ 0 w 30"/>
                <a:gd name="T1" fmla="*/ 0 h 63"/>
                <a:gd name="T2" fmla="*/ 0 w 30"/>
                <a:gd name="T3" fmla="*/ 1 h 63"/>
                <a:gd name="T4" fmla="*/ 0 w 30"/>
                <a:gd name="T5" fmla="*/ 0 h 63"/>
                <a:gd name="T6" fmla="*/ 0 w 30"/>
                <a:gd name="T7" fmla="*/ 1 h 63"/>
                <a:gd name="T8" fmla="*/ 1 w 30"/>
                <a:gd name="T9" fmla="*/ 1 h 63"/>
                <a:gd name="T10" fmla="*/ 1 w 30"/>
                <a:gd name="T11" fmla="*/ 0 h 63"/>
                <a:gd name="T12" fmla="*/ 0 w 30"/>
                <a:gd name="T13" fmla="*/ 0 h 63"/>
                <a:gd name="T14" fmla="*/ 0 w 30"/>
                <a:gd name="T15" fmla="*/ 0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63">
                  <a:moveTo>
                    <a:pt x="0" y="16"/>
                  </a:moveTo>
                  <a:lnTo>
                    <a:pt x="0" y="31"/>
                  </a:lnTo>
                  <a:lnTo>
                    <a:pt x="15" y="16"/>
                  </a:lnTo>
                  <a:lnTo>
                    <a:pt x="15" y="62"/>
                  </a:lnTo>
                  <a:lnTo>
                    <a:pt x="29" y="62"/>
                  </a:lnTo>
                  <a:lnTo>
                    <a:pt x="29" y="16"/>
                  </a:lnTo>
                  <a:lnTo>
                    <a:pt x="15" y="0"/>
                  </a:lnTo>
                  <a:lnTo>
                    <a:pt x="0"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77" name="Freeform 315"/>
            <p:cNvSpPr>
              <a:spLocks/>
            </p:cNvSpPr>
            <p:nvPr/>
          </p:nvSpPr>
          <p:spPr bwMode="auto">
            <a:xfrm>
              <a:off x="2081" y="1552"/>
              <a:ext cx="20" cy="13"/>
            </a:xfrm>
            <a:custGeom>
              <a:avLst/>
              <a:gdLst>
                <a:gd name="T0" fmla="*/ 0 w 46"/>
                <a:gd name="T1" fmla="*/ 1 h 32"/>
                <a:gd name="T2" fmla="*/ 1 w 46"/>
                <a:gd name="T3" fmla="*/ 0 h 32"/>
                <a:gd name="T4" fmla="*/ 2 w 46"/>
                <a:gd name="T5" fmla="*/ 0 h 32"/>
                <a:gd name="T6" fmla="*/ 1 w 46"/>
                <a:gd name="T7" fmla="*/ 0 h 32"/>
                <a:gd name="T8" fmla="*/ 0 w 46"/>
                <a:gd name="T9" fmla="*/ 0 h 32"/>
                <a:gd name="T10" fmla="*/ 0 w 46"/>
                <a:gd name="T11" fmla="*/ 0 h 32"/>
                <a:gd name="T12" fmla="*/ 0 w 46"/>
                <a:gd name="T13" fmla="*/ 1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2">
                  <a:moveTo>
                    <a:pt x="15" y="31"/>
                  </a:moveTo>
                  <a:lnTo>
                    <a:pt x="30" y="16"/>
                  </a:lnTo>
                  <a:lnTo>
                    <a:pt x="45" y="0"/>
                  </a:lnTo>
                  <a:lnTo>
                    <a:pt x="30" y="0"/>
                  </a:lnTo>
                  <a:lnTo>
                    <a:pt x="15" y="0"/>
                  </a:lnTo>
                  <a:lnTo>
                    <a:pt x="0" y="16"/>
                  </a:lnTo>
                  <a:lnTo>
                    <a:pt x="15"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78" name="Freeform 316"/>
            <p:cNvSpPr>
              <a:spLocks/>
            </p:cNvSpPr>
            <p:nvPr/>
          </p:nvSpPr>
          <p:spPr bwMode="auto">
            <a:xfrm>
              <a:off x="1724" y="1797"/>
              <a:ext cx="13" cy="30"/>
            </a:xfrm>
            <a:custGeom>
              <a:avLst/>
              <a:gdLst>
                <a:gd name="T0" fmla="*/ 0 w 30"/>
                <a:gd name="T1" fmla="*/ 0 h 78"/>
                <a:gd name="T2" fmla="*/ 0 w 30"/>
                <a:gd name="T3" fmla="*/ 1 h 78"/>
                <a:gd name="T4" fmla="*/ 0 w 30"/>
                <a:gd name="T5" fmla="*/ 1 h 78"/>
                <a:gd name="T6" fmla="*/ 0 w 30"/>
                <a:gd name="T7" fmla="*/ 2 h 78"/>
                <a:gd name="T8" fmla="*/ 1 w 30"/>
                <a:gd name="T9" fmla="*/ 1 h 78"/>
                <a:gd name="T10" fmla="*/ 1 w 30"/>
                <a:gd name="T11" fmla="*/ 1 h 78"/>
                <a:gd name="T12" fmla="*/ 0 w 30"/>
                <a:gd name="T13" fmla="*/ 0 h 78"/>
                <a:gd name="T14" fmla="*/ 0 w 30"/>
                <a:gd name="T15" fmla="*/ 0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78">
                  <a:moveTo>
                    <a:pt x="0" y="0"/>
                  </a:moveTo>
                  <a:lnTo>
                    <a:pt x="0" y="31"/>
                  </a:lnTo>
                  <a:lnTo>
                    <a:pt x="0" y="62"/>
                  </a:lnTo>
                  <a:lnTo>
                    <a:pt x="15" y="77"/>
                  </a:lnTo>
                  <a:lnTo>
                    <a:pt x="29" y="62"/>
                  </a:lnTo>
                  <a:lnTo>
                    <a:pt x="29" y="46"/>
                  </a:lnTo>
                  <a:lnTo>
                    <a:pt x="15" y="15"/>
                  </a:lnTo>
                  <a:lnTo>
                    <a:pt x="0"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79" name="Freeform 317"/>
            <p:cNvSpPr>
              <a:spLocks/>
            </p:cNvSpPr>
            <p:nvPr/>
          </p:nvSpPr>
          <p:spPr bwMode="auto">
            <a:xfrm>
              <a:off x="2018" y="1652"/>
              <a:ext cx="13" cy="23"/>
            </a:xfrm>
            <a:custGeom>
              <a:avLst/>
              <a:gdLst>
                <a:gd name="T0" fmla="*/ 0 w 30"/>
                <a:gd name="T1" fmla="*/ 0 h 62"/>
                <a:gd name="T2" fmla="*/ 0 w 30"/>
                <a:gd name="T3" fmla="*/ 0 h 62"/>
                <a:gd name="T4" fmla="*/ 0 w 30"/>
                <a:gd name="T5" fmla="*/ 0 h 62"/>
                <a:gd name="T6" fmla="*/ 0 w 30"/>
                <a:gd name="T7" fmla="*/ 1 h 62"/>
                <a:gd name="T8" fmla="*/ 0 w 30"/>
                <a:gd name="T9" fmla="*/ 1 h 62"/>
                <a:gd name="T10" fmla="*/ 1 w 30"/>
                <a:gd name="T11" fmla="*/ 1 h 62"/>
                <a:gd name="T12" fmla="*/ 1 w 30"/>
                <a:gd name="T13" fmla="*/ 0 h 62"/>
                <a:gd name="T14" fmla="*/ 0 w 30"/>
                <a:gd name="T15" fmla="*/ 0 h 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62">
                  <a:moveTo>
                    <a:pt x="15" y="0"/>
                  </a:moveTo>
                  <a:lnTo>
                    <a:pt x="0" y="0"/>
                  </a:lnTo>
                  <a:lnTo>
                    <a:pt x="0" y="15"/>
                  </a:lnTo>
                  <a:lnTo>
                    <a:pt x="15" y="61"/>
                  </a:lnTo>
                  <a:lnTo>
                    <a:pt x="15" y="46"/>
                  </a:lnTo>
                  <a:lnTo>
                    <a:pt x="29" y="46"/>
                  </a:lnTo>
                  <a:lnTo>
                    <a:pt x="29" y="0"/>
                  </a:lnTo>
                  <a:lnTo>
                    <a:pt x="15" y="0"/>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80" name="Freeform 318"/>
            <p:cNvSpPr>
              <a:spLocks/>
            </p:cNvSpPr>
            <p:nvPr/>
          </p:nvSpPr>
          <p:spPr bwMode="auto">
            <a:xfrm>
              <a:off x="1960" y="1814"/>
              <a:ext cx="65" cy="53"/>
            </a:xfrm>
            <a:custGeom>
              <a:avLst/>
              <a:gdLst>
                <a:gd name="T0" fmla="*/ 0 w 151"/>
                <a:gd name="T1" fmla="*/ 3 h 140"/>
                <a:gd name="T2" fmla="*/ 0 w 151"/>
                <a:gd name="T3" fmla="*/ 3 h 140"/>
                <a:gd name="T4" fmla="*/ 1 w 151"/>
                <a:gd name="T5" fmla="*/ 3 h 140"/>
                <a:gd name="T6" fmla="*/ 1 w 151"/>
                <a:gd name="T7" fmla="*/ 3 h 140"/>
                <a:gd name="T8" fmla="*/ 3 w 151"/>
                <a:gd name="T9" fmla="*/ 3 h 140"/>
                <a:gd name="T10" fmla="*/ 3 w 151"/>
                <a:gd name="T11" fmla="*/ 2 h 140"/>
                <a:gd name="T12" fmla="*/ 3 w 151"/>
                <a:gd name="T13" fmla="*/ 1 h 140"/>
                <a:gd name="T14" fmla="*/ 5 w 151"/>
                <a:gd name="T15" fmla="*/ 2 h 140"/>
                <a:gd name="T16" fmla="*/ 5 w 151"/>
                <a:gd name="T17" fmla="*/ 1 h 140"/>
                <a:gd name="T18" fmla="*/ 5 w 151"/>
                <a:gd name="T19" fmla="*/ 1 h 140"/>
                <a:gd name="T20" fmla="*/ 5 w 151"/>
                <a:gd name="T21" fmla="*/ 1 h 140"/>
                <a:gd name="T22" fmla="*/ 5 w 151"/>
                <a:gd name="T23" fmla="*/ 1 h 140"/>
                <a:gd name="T24" fmla="*/ 4 w 151"/>
                <a:gd name="T25" fmla="*/ 0 h 140"/>
                <a:gd name="T26" fmla="*/ 3 w 151"/>
                <a:gd name="T27" fmla="*/ 0 h 140"/>
                <a:gd name="T28" fmla="*/ 3 w 151"/>
                <a:gd name="T29" fmla="*/ 1 h 140"/>
                <a:gd name="T30" fmla="*/ 3 w 151"/>
                <a:gd name="T31" fmla="*/ 1 h 140"/>
                <a:gd name="T32" fmla="*/ 3 w 151"/>
                <a:gd name="T33" fmla="*/ 1 h 140"/>
                <a:gd name="T34" fmla="*/ 1 w 151"/>
                <a:gd name="T35" fmla="*/ 2 h 140"/>
                <a:gd name="T36" fmla="*/ 0 w 151"/>
                <a:gd name="T37" fmla="*/ 2 h 140"/>
                <a:gd name="T38" fmla="*/ 0 w 151"/>
                <a:gd name="T39" fmla="*/ 3 h 140"/>
                <a:gd name="T40" fmla="*/ 0 w 151"/>
                <a:gd name="T41" fmla="*/ 3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1" h="140">
                  <a:moveTo>
                    <a:pt x="0" y="124"/>
                  </a:moveTo>
                  <a:lnTo>
                    <a:pt x="0" y="139"/>
                  </a:lnTo>
                  <a:lnTo>
                    <a:pt x="30" y="139"/>
                  </a:lnTo>
                  <a:lnTo>
                    <a:pt x="45" y="124"/>
                  </a:lnTo>
                  <a:lnTo>
                    <a:pt x="90" y="124"/>
                  </a:lnTo>
                  <a:lnTo>
                    <a:pt x="105" y="77"/>
                  </a:lnTo>
                  <a:lnTo>
                    <a:pt x="105" y="62"/>
                  </a:lnTo>
                  <a:lnTo>
                    <a:pt x="135" y="77"/>
                  </a:lnTo>
                  <a:lnTo>
                    <a:pt x="150" y="62"/>
                  </a:lnTo>
                  <a:lnTo>
                    <a:pt x="135" y="46"/>
                  </a:lnTo>
                  <a:lnTo>
                    <a:pt x="150" y="31"/>
                  </a:lnTo>
                  <a:lnTo>
                    <a:pt x="135" y="31"/>
                  </a:lnTo>
                  <a:lnTo>
                    <a:pt x="120" y="0"/>
                  </a:lnTo>
                  <a:lnTo>
                    <a:pt x="105" y="15"/>
                  </a:lnTo>
                  <a:lnTo>
                    <a:pt x="90" y="46"/>
                  </a:lnTo>
                  <a:lnTo>
                    <a:pt x="90" y="62"/>
                  </a:lnTo>
                  <a:lnTo>
                    <a:pt x="75" y="62"/>
                  </a:lnTo>
                  <a:lnTo>
                    <a:pt x="45" y="93"/>
                  </a:lnTo>
                  <a:lnTo>
                    <a:pt x="15" y="93"/>
                  </a:lnTo>
                  <a:lnTo>
                    <a:pt x="15" y="124"/>
                  </a:lnTo>
                  <a:lnTo>
                    <a:pt x="0" y="124"/>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GB" smtClean="0">
                <a:solidFill>
                  <a:srgbClr val="FFFFFF"/>
                </a:solidFill>
                <a:latin typeface="Arial"/>
                <a:cs typeface="Arial"/>
              </a:endParaRPr>
            </a:p>
          </p:txBody>
        </p:sp>
        <p:sp>
          <p:nvSpPr>
            <p:cNvPr id="97981" name="Freeform 319"/>
            <p:cNvSpPr>
              <a:spLocks/>
            </p:cNvSpPr>
            <p:nvPr/>
          </p:nvSpPr>
          <p:spPr bwMode="auto">
            <a:xfrm>
              <a:off x="1877" y="1814"/>
              <a:ext cx="39" cy="47"/>
            </a:xfrm>
            <a:custGeom>
              <a:avLst/>
              <a:gdLst>
                <a:gd name="T0" fmla="*/ 0 w 91"/>
                <a:gd name="T1" fmla="*/ 0 h 124"/>
                <a:gd name="T2" fmla="*/ 0 w 91"/>
                <a:gd name="T3" fmla="*/ 1 h 124"/>
                <a:gd name="T4" fmla="*/ 1 w 91"/>
                <a:gd name="T5" fmla="*/ 2 h 124"/>
                <a:gd name="T6" fmla="*/ 2 w 91"/>
                <a:gd name="T7" fmla="*/ 3 h 124"/>
                <a:gd name="T8" fmla="*/ 3 w 91"/>
                <a:gd name="T9" fmla="*/ 2 h 124"/>
                <a:gd name="T10" fmla="*/ 3 w 91"/>
                <a:gd name="T11" fmla="*/ 2 h 124"/>
                <a:gd name="T12" fmla="*/ 3 w 91"/>
                <a:gd name="T13" fmla="*/ 2 h 124"/>
                <a:gd name="T14" fmla="*/ 3 w 91"/>
                <a:gd name="T15" fmla="*/ 1 h 124"/>
                <a:gd name="T16" fmla="*/ 3 w 91"/>
                <a:gd name="T17" fmla="*/ 1 h 124"/>
                <a:gd name="T18" fmla="*/ 1 w 91"/>
                <a:gd name="T19" fmla="*/ 1 h 124"/>
                <a:gd name="T20" fmla="*/ 1 w 91"/>
                <a:gd name="T21" fmla="*/ 0 h 124"/>
                <a:gd name="T22" fmla="*/ 0 w 91"/>
                <a:gd name="T23" fmla="*/ 0 h 1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 h="124">
                  <a:moveTo>
                    <a:pt x="0" y="0"/>
                  </a:moveTo>
                  <a:lnTo>
                    <a:pt x="15" y="31"/>
                  </a:lnTo>
                  <a:lnTo>
                    <a:pt x="30" y="92"/>
                  </a:lnTo>
                  <a:lnTo>
                    <a:pt x="60" y="123"/>
                  </a:lnTo>
                  <a:lnTo>
                    <a:pt x="75" y="108"/>
                  </a:lnTo>
                  <a:lnTo>
                    <a:pt x="90" y="108"/>
                  </a:lnTo>
                  <a:lnTo>
                    <a:pt x="75" y="77"/>
                  </a:lnTo>
                  <a:lnTo>
                    <a:pt x="75" y="62"/>
                  </a:lnTo>
                  <a:lnTo>
                    <a:pt x="75" y="46"/>
                  </a:lnTo>
                  <a:lnTo>
                    <a:pt x="45" y="31"/>
                  </a:lnTo>
                  <a:lnTo>
                    <a:pt x="30" y="15"/>
                  </a:lnTo>
                  <a:lnTo>
                    <a:pt x="0" y="0"/>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GB" smtClean="0">
                <a:solidFill>
                  <a:srgbClr val="FFFFFF"/>
                </a:solidFill>
                <a:latin typeface="Arial"/>
                <a:cs typeface="Arial"/>
              </a:endParaRPr>
            </a:p>
          </p:txBody>
        </p:sp>
        <p:sp>
          <p:nvSpPr>
            <p:cNvPr id="97982" name="Freeform 320"/>
            <p:cNvSpPr>
              <a:spLocks/>
            </p:cNvSpPr>
            <p:nvPr/>
          </p:nvSpPr>
          <p:spPr bwMode="auto">
            <a:xfrm>
              <a:off x="1852" y="1704"/>
              <a:ext cx="70" cy="123"/>
            </a:xfrm>
            <a:custGeom>
              <a:avLst/>
              <a:gdLst>
                <a:gd name="T0" fmla="*/ 1 w 165"/>
                <a:gd name="T1" fmla="*/ 0 h 324"/>
                <a:gd name="T2" fmla="*/ 0 w 165"/>
                <a:gd name="T3" fmla="*/ 0 h 324"/>
                <a:gd name="T4" fmla="*/ 0 w 165"/>
                <a:gd name="T5" fmla="*/ 1 h 324"/>
                <a:gd name="T6" fmla="*/ 1 w 165"/>
                <a:gd name="T7" fmla="*/ 2 h 324"/>
                <a:gd name="T8" fmla="*/ 1 w 165"/>
                <a:gd name="T9" fmla="*/ 2 h 324"/>
                <a:gd name="T10" fmla="*/ 1 w 165"/>
                <a:gd name="T11" fmla="*/ 4 h 324"/>
                <a:gd name="T12" fmla="*/ 1 w 165"/>
                <a:gd name="T13" fmla="*/ 5 h 324"/>
                <a:gd name="T14" fmla="*/ 1 w 165"/>
                <a:gd name="T15" fmla="*/ 5 h 324"/>
                <a:gd name="T16" fmla="*/ 1 w 165"/>
                <a:gd name="T17" fmla="*/ 5 h 324"/>
                <a:gd name="T18" fmla="*/ 2 w 165"/>
                <a:gd name="T19" fmla="*/ 6 h 324"/>
                <a:gd name="T20" fmla="*/ 3 w 165"/>
                <a:gd name="T21" fmla="*/ 6 h 324"/>
                <a:gd name="T22" fmla="*/ 3 w 165"/>
                <a:gd name="T23" fmla="*/ 7 h 324"/>
                <a:gd name="T24" fmla="*/ 3 w 165"/>
                <a:gd name="T25" fmla="*/ 6 h 324"/>
                <a:gd name="T26" fmla="*/ 3 w 165"/>
                <a:gd name="T27" fmla="*/ 6 h 324"/>
                <a:gd name="T28" fmla="*/ 3 w 165"/>
                <a:gd name="T29" fmla="*/ 5 h 324"/>
                <a:gd name="T30" fmla="*/ 2 w 165"/>
                <a:gd name="T31" fmla="*/ 5 h 324"/>
                <a:gd name="T32" fmla="*/ 1 w 165"/>
                <a:gd name="T33" fmla="*/ 5 h 324"/>
                <a:gd name="T34" fmla="*/ 1 w 165"/>
                <a:gd name="T35" fmla="*/ 5 h 324"/>
                <a:gd name="T36" fmla="*/ 2 w 165"/>
                <a:gd name="T37" fmla="*/ 4 h 324"/>
                <a:gd name="T38" fmla="*/ 2 w 165"/>
                <a:gd name="T39" fmla="*/ 3 h 324"/>
                <a:gd name="T40" fmla="*/ 2 w 165"/>
                <a:gd name="T41" fmla="*/ 3 h 324"/>
                <a:gd name="T42" fmla="*/ 3 w 165"/>
                <a:gd name="T43" fmla="*/ 3 h 324"/>
                <a:gd name="T44" fmla="*/ 3 w 165"/>
                <a:gd name="T45" fmla="*/ 4 h 324"/>
                <a:gd name="T46" fmla="*/ 3 w 165"/>
                <a:gd name="T47" fmla="*/ 3 h 324"/>
                <a:gd name="T48" fmla="*/ 4 w 165"/>
                <a:gd name="T49" fmla="*/ 3 h 324"/>
                <a:gd name="T50" fmla="*/ 5 w 165"/>
                <a:gd name="T51" fmla="*/ 3 h 324"/>
                <a:gd name="T52" fmla="*/ 6 w 165"/>
                <a:gd name="T53" fmla="*/ 3 h 324"/>
                <a:gd name="T54" fmla="*/ 5 w 165"/>
                <a:gd name="T55" fmla="*/ 2 h 324"/>
                <a:gd name="T56" fmla="*/ 4 w 165"/>
                <a:gd name="T57" fmla="*/ 2 h 324"/>
                <a:gd name="T58" fmla="*/ 4 w 165"/>
                <a:gd name="T59" fmla="*/ 1 h 324"/>
                <a:gd name="T60" fmla="*/ 3 w 165"/>
                <a:gd name="T61" fmla="*/ 1 h 324"/>
                <a:gd name="T62" fmla="*/ 3 w 165"/>
                <a:gd name="T63" fmla="*/ 1 h 324"/>
                <a:gd name="T64" fmla="*/ 3 w 165"/>
                <a:gd name="T65" fmla="*/ 1 h 324"/>
                <a:gd name="T66" fmla="*/ 2 w 165"/>
                <a:gd name="T67" fmla="*/ 0 h 324"/>
                <a:gd name="T68" fmla="*/ 1 w 165"/>
                <a:gd name="T69" fmla="*/ 0 h 324"/>
                <a:gd name="T70" fmla="*/ 1 w 165"/>
                <a:gd name="T71" fmla="*/ 0 h 3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5" h="324">
                  <a:moveTo>
                    <a:pt x="45" y="0"/>
                  </a:moveTo>
                  <a:lnTo>
                    <a:pt x="15" y="0"/>
                  </a:lnTo>
                  <a:lnTo>
                    <a:pt x="0" y="31"/>
                  </a:lnTo>
                  <a:lnTo>
                    <a:pt x="30" y="77"/>
                  </a:lnTo>
                  <a:lnTo>
                    <a:pt x="30" y="108"/>
                  </a:lnTo>
                  <a:lnTo>
                    <a:pt x="45" y="185"/>
                  </a:lnTo>
                  <a:lnTo>
                    <a:pt x="30" y="215"/>
                  </a:lnTo>
                  <a:lnTo>
                    <a:pt x="30" y="261"/>
                  </a:lnTo>
                  <a:lnTo>
                    <a:pt x="45" y="261"/>
                  </a:lnTo>
                  <a:lnTo>
                    <a:pt x="60" y="292"/>
                  </a:lnTo>
                  <a:lnTo>
                    <a:pt x="89" y="308"/>
                  </a:lnTo>
                  <a:lnTo>
                    <a:pt x="104" y="323"/>
                  </a:lnTo>
                  <a:lnTo>
                    <a:pt x="89" y="292"/>
                  </a:lnTo>
                  <a:lnTo>
                    <a:pt x="75" y="277"/>
                  </a:lnTo>
                  <a:lnTo>
                    <a:pt x="75" y="261"/>
                  </a:lnTo>
                  <a:lnTo>
                    <a:pt x="60" y="246"/>
                  </a:lnTo>
                  <a:lnTo>
                    <a:pt x="45" y="246"/>
                  </a:lnTo>
                  <a:lnTo>
                    <a:pt x="45" y="231"/>
                  </a:lnTo>
                  <a:lnTo>
                    <a:pt x="60" y="185"/>
                  </a:lnTo>
                  <a:lnTo>
                    <a:pt x="60" y="154"/>
                  </a:lnTo>
                  <a:lnTo>
                    <a:pt x="60" y="138"/>
                  </a:lnTo>
                  <a:lnTo>
                    <a:pt x="75" y="154"/>
                  </a:lnTo>
                  <a:lnTo>
                    <a:pt x="104" y="185"/>
                  </a:lnTo>
                  <a:lnTo>
                    <a:pt x="104" y="154"/>
                  </a:lnTo>
                  <a:lnTo>
                    <a:pt x="119" y="123"/>
                  </a:lnTo>
                  <a:lnTo>
                    <a:pt x="149" y="123"/>
                  </a:lnTo>
                  <a:lnTo>
                    <a:pt x="164" y="123"/>
                  </a:lnTo>
                  <a:lnTo>
                    <a:pt x="149" y="108"/>
                  </a:lnTo>
                  <a:lnTo>
                    <a:pt x="134" y="77"/>
                  </a:lnTo>
                  <a:lnTo>
                    <a:pt x="119" y="62"/>
                  </a:lnTo>
                  <a:lnTo>
                    <a:pt x="104" y="46"/>
                  </a:lnTo>
                  <a:lnTo>
                    <a:pt x="89" y="62"/>
                  </a:lnTo>
                  <a:lnTo>
                    <a:pt x="75" y="46"/>
                  </a:lnTo>
                  <a:lnTo>
                    <a:pt x="60" y="15"/>
                  </a:lnTo>
                  <a:lnTo>
                    <a:pt x="45" y="15"/>
                  </a:lnTo>
                  <a:lnTo>
                    <a:pt x="45"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83" name="Freeform 321"/>
            <p:cNvSpPr>
              <a:spLocks/>
            </p:cNvSpPr>
            <p:nvPr/>
          </p:nvSpPr>
          <p:spPr bwMode="auto">
            <a:xfrm>
              <a:off x="1948" y="1837"/>
              <a:ext cx="77" cy="76"/>
            </a:xfrm>
            <a:custGeom>
              <a:avLst/>
              <a:gdLst>
                <a:gd name="T0" fmla="*/ 6 w 181"/>
                <a:gd name="T1" fmla="*/ 0 h 200"/>
                <a:gd name="T2" fmla="*/ 6 w 181"/>
                <a:gd name="T3" fmla="*/ 1 h 200"/>
                <a:gd name="T4" fmla="*/ 6 w 181"/>
                <a:gd name="T5" fmla="*/ 1 h 200"/>
                <a:gd name="T6" fmla="*/ 6 w 181"/>
                <a:gd name="T7" fmla="*/ 2 h 200"/>
                <a:gd name="T8" fmla="*/ 6 w 181"/>
                <a:gd name="T9" fmla="*/ 2 h 200"/>
                <a:gd name="T10" fmla="*/ 6 w 181"/>
                <a:gd name="T11" fmla="*/ 2 h 200"/>
                <a:gd name="T12" fmla="*/ 4 w 181"/>
                <a:gd name="T13" fmla="*/ 3 h 200"/>
                <a:gd name="T14" fmla="*/ 5 w 181"/>
                <a:gd name="T15" fmla="*/ 3 h 200"/>
                <a:gd name="T16" fmla="*/ 4 w 181"/>
                <a:gd name="T17" fmla="*/ 4 h 200"/>
                <a:gd name="T18" fmla="*/ 3 w 181"/>
                <a:gd name="T19" fmla="*/ 4 h 200"/>
                <a:gd name="T20" fmla="*/ 3 w 181"/>
                <a:gd name="T21" fmla="*/ 4 h 200"/>
                <a:gd name="T22" fmla="*/ 3 w 181"/>
                <a:gd name="T23" fmla="*/ 3 h 200"/>
                <a:gd name="T24" fmla="*/ 2 w 181"/>
                <a:gd name="T25" fmla="*/ 4 h 200"/>
                <a:gd name="T26" fmla="*/ 1 w 181"/>
                <a:gd name="T27" fmla="*/ 3 h 200"/>
                <a:gd name="T28" fmla="*/ 1 w 181"/>
                <a:gd name="T29" fmla="*/ 3 h 200"/>
                <a:gd name="T30" fmla="*/ 0 w 181"/>
                <a:gd name="T31" fmla="*/ 2 h 200"/>
                <a:gd name="T32" fmla="*/ 0 w 181"/>
                <a:gd name="T33" fmla="*/ 2 h 200"/>
                <a:gd name="T34" fmla="*/ 1 w 181"/>
                <a:gd name="T35" fmla="*/ 1 h 200"/>
                <a:gd name="T36" fmla="*/ 1 w 181"/>
                <a:gd name="T37" fmla="*/ 2 h 200"/>
                <a:gd name="T38" fmla="*/ 2 w 181"/>
                <a:gd name="T39" fmla="*/ 2 h 200"/>
                <a:gd name="T40" fmla="*/ 3 w 181"/>
                <a:gd name="T41" fmla="*/ 1 h 200"/>
                <a:gd name="T42" fmla="*/ 4 w 181"/>
                <a:gd name="T43" fmla="*/ 1 h 200"/>
                <a:gd name="T44" fmla="*/ 4 w 181"/>
                <a:gd name="T45" fmla="*/ 0 h 200"/>
                <a:gd name="T46" fmla="*/ 4 w 181"/>
                <a:gd name="T47" fmla="*/ 0 h 200"/>
                <a:gd name="T48" fmla="*/ 6 w 181"/>
                <a:gd name="T49" fmla="*/ 0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1" h="200">
                  <a:moveTo>
                    <a:pt x="165" y="15"/>
                  </a:moveTo>
                  <a:lnTo>
                    <a:pt x="180" y="46"/>
                  </a:lnTo>
                  <a:lnTo>
                    <a:pt x="180" y="61"/>
                  </a:lnTo>
                  <a:lnTo>
                    <a:pt x="180" y="77"/>
                  </a:lnTo>
                  <a:lnTo>
                    <a:pt x="165" y="92"/>
                  </a:lnTo>
                  <a:lnTo>
                    <a:pt x="165" y="122"/>
                  </a:lnTo>
                  <a:lnTo>
                    <a:pt x="135" y="153"/>
                  </a:lnTo>
                  <a:lnTo>
                    <a:pt x="150" y="153"/>
                  </a:lnTo>
                  <a:lnTo>
                    <a:pt x="135" y="184"/>
                  </a:lnTo>
                  <a:lnTo>
                    <a:pt x="105" y="199"/>
                  </a:lnTo>
                  <a:lnTo>
                    <a:pt x="105" y="184"/>
                  </a:lnTo>
                  <a:lnTo>
                    <a:pt x="75" y="168"/>
                  </a:lnTo>
                  <a:lnTo>
                    <a:pt x="60" y="184"/>
                  </a:lnTo>
                  <a:lnTo>
                    <a:pt x="30" y="168"/>
                  </a:lnTo>
                  <a:lnTo>
                    <a:pt x="30" y="138"/>
                  </a:lnTo>
                  <a:lnTo>
                    <a:pt x="0" y="107"/>
                  </a:lnTo>
                  <a:lnTo>
                    <a:pt x="0" y="92"/>
                  </a:lnTo>
                  <a:lnTo>
                    <a:pt x="30" y="61"/>
                  </a:lnTo>
                  <a:lnTo>
                    <a:pt x="30" y="77"/>
                  </a:lnTo>
                  <a:lnTo>
                    <a:pt x="60" y="77"/>
                  </a:lnTo>
                  <a:lnTo>
                    <a:pt x="75" y="61"/>
                  </a:lnTo>
                  <a:lnTo>
                    <a:pt x="120" y="61"/>
                  </a:lnTo>
                  <a:lnTo>
                    <a:pt x="135" y="15"/>
                  </a:lnTo>
                  <a:lnTo>
                    <a:pt x="135" y="0"/>
                  </a:lnTo>
                  <a:lnTo>
                    <a:pt x="165" y="15"/>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84" name="Freeform 322"/>
            <p:cNvSpPr>
              <a:spLocks/>
            </p:cNvSpPr>
            <p:nvPr/>
          </p:nvSpPr>
          <p:spPr bwMode="auto">
            <a:xfrm>
              <a:off x="1852" y="1825"/>
              <a:ext cx="77" cy="94"/>
            </a:xfrm>
            <a:custGeom>
              <a:avLst/>
              <a:gdLst>
                <a:gd name="T0" fmla="*/ 0 w 179"/>
                <a:gd name="T1" fmla="*/ 0 h 247"/>
                <a:gd name="T2" fmla="*/ 1 w 179"/>
                <a:gd name="T3" fmla="*/ 0 h 247"/>
                <a:gd name="T4" fmla="*/ 1 w 179"/>
                <a:gd name="T5" fmla="*/ 1 h 247"/>
                <a:gd name="T6" fmla="*/ 3 w 179"/>
                <a:gd name="T7" fmla="*/ 1 h 247"/>
                <a:gd name="T8" fmla="*/ 3 w 179"/>
                <a:gd name="T9" fmla="*/ 2 h 247"/>
                <a:gd name="T10" fmla="*/ 5 w 179"/>
                <a:gd name="T11" fmla="*/ 2 h 247"/>
                <a:gd name="T12" fmla="*/ 5 w 179"/>
                <a:gd name="T13" fmla="*/ 3 h 247"/>
                <a:gd name="T14" fmla="*/ 5 w 179"/>
                <a:gd name="T15" fmla="*/ 3 h 247"/>
                <a:gd name="T16" fmla="*/ 6 w 179"/>
                <a:gd name="T17" fmla="*/ 4 h 247"/>
                <a:gd name="T18" fmla="*/ 6 w 179"/>
                <a:gd name="T19" fmla="*/ 5 h 247"/>
                <a:gd name="T20" fmla="*/ 5 w 179"/>
                <a:gd name="T21" fmla="*/ 5 h 247"/>
                <a:gd name="T22" fmla="*/ 3 w 179"/>
                <a:gd name="T23" fmla="*/ 4 h 247"/>
                <a:gd name="T24" fmla="*/ 3 w 179"/>
                <a:gd name="T25" fmla="*/ 3 h 247"/>
                <a:gd name="T26" fmla="*/ 2 w 179"/>
                <a:gd name="T27" fmla="*/ 2 h 247"/>
                <a:gd name="T28" fmla="*/ 2 w 179"/>
                <a:gd name="T29" fmla="*/ 2 h 247"/>
                <a:gd name="T30" fmla="*/ 0 w 179"/>
                <a:gd name="T31" fmla="*/ 1 h 247"/>
                <a:gd name="T32" fmla="*/ 0 w 179"/>
                <a:gd name="T33" fmla="*/ 0 h 247"/>
                <a:gd name="T34" fmla="*/ 0 w 179"/>
                <a:gd name="T35" fmla="*/ 0 h 2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9" h="247">
                  <a:moveTo>
                    <a:pt x="0" y="0"/>
                  </a:moveTo>
                  <a:lnTo>
                    <a:pt x="30" y="0"/>
                  </a:lnTo>
                  <a:lnTo>
                    <a:pt x="45" y="31"/>
                  </a:lnTo>
                  <a:lnTo>
                    <a:pt x="74" y="46"/>
                  </a:lnTo>
                  <a:lnTo>
                    <a:pt x="89" y="77"/>
                  </a:lnTo>
                  <a:lnTo>
                    <a:pt x="134" y="108"/>
                  </a:lnTo>
                  <a:lnTo>
                    <a:pt x="134" y="138"/>
                  </a:lnTo>
                  <a:lnTo>
                    <a:pt x="148" y="154"/>
                  </a:lnTo>
                  <a:lnTo>
                    <a:pt x="178" y="185"/>
                  </a:lnTo>
                  <a:lnTo>
                    <a:pt x="163" y="246"/>
                  </a:lnTo>
                  <a:lnTo>
                    <a:pt x="148" y="246"/>
                  </a:lnTo>
                  <a:lnTo>
                    <a:pt x="104" y="200"/>
                  </a:lnTo>
                  <a:lnTo>
                    <a:pt x="89" y="154"/>
                  </a:lnTo>
                  <a:lnTo>
                    <a:pt x="59" y="108"/>
                  </a:lnTo>
                  <a:lnTo>
                    <a:pt x="59" y="92"/>
                  </a:lnTo>
                  <a:lnTo>
                    <a:pt x="15" y="46"/>
                  </a:lnTo>
                  <a:lnTo>
                    <a:pt x="0" y="15"/>
                  </a:lnTo>
                  <a:lnTo>
                    <a:pt x="0"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85" name="Freeform 323"/>
            <p:cNvSpPr>
              <a:spLocks/>
            </p:cNvSpPr>
            <p:nvPr/>
          </p:nvSpPr>
          <p:spPr bwMode="auto">
            <a:xfrm>
              <a:off x="2127" y="1878"/>
              <a:ext cx="77" cy="76"/>
            </a:xfrm>
            <a:custGeom>
              <a:avLst/>
              <a:gdLst>
                <a:gd name="T0" fmla="*/ 6 w 180"/>
                <a:gd name="T1" fmla="*/ 1 h 201"/>
                <a:gd name="T2" fmla="*/ 6 w 180"/>
                <a:gd name="T3" fmla="*/ 4 h 201"/>
                <a:gd name="T4" fmla="*/ 4 w 180"/>
                <a:gd name="T5" fmla="*/ 4 h 201"/>
                <a:gd name="T6" fmla="*/ 4 w 180"/>
                <a:gd name="T7" fmla="*/ 3 h 201"/>
                <a:gd name="T8" fmla="*/ 1 w 180"/>
                <a:gd name="T9" fmla="*/ 1 h 201"/>
                <a:gd name="T10" fmla="*/ 1 w 180"/>
                <a:gd name="T11" fmla="*/ 2 h 201"/>
                <a:gd name="T12" fmla="*/ 0 w 180"/>
                <a:gd name="T13" fmla="*/ 1 h 201"/>
                <a:gd name="T14" fmla="*/ 1 w 180"/>
                <a:gd name="T15" fmla="*/ 1 h 201"/>
                <a:gd name="T16" fmla="*/ 0 w 180"/>
                <a:gd name="T17" fmla="*/ 0 h 201"/>
                <a:gd name="T18" fmla="*/ 0 w 180"/>
                <a:gd name="T19" fmla="*/ 0 h 201"/>
                <a:gd name="T20" fmla="*/ 1 w 180"/>
                <a:gd name="T21" fmla="*/ 0 h 201"/>
                <a:gd name="T22" fmla="*/ 1 w 180"/>
                <a:gd name="T23" fmla="*/ 0 h 201"/>
                <a:gd name="T24" fmla="*/ 2 w 180"/>
                <a:gd name="T25" fmla="*/ 1 h 201"/>
                <a:gd name="T26" fmla="*/ 3 w 180"/>
                <a:gd name="T27" fmla="*/ 1 h 201"/>
                <a:gd name="T28" fmla="*/ 3 w 180"/>
                <a:gd name="T29" fmla="*/ 1 h 201"/>
                <a:gd name="T30" fmla="*/ 4 w 180"/>
                <a:gd name="T31" fmla="*/ 1 h 201"/>
                <a:gd name="T32" fmla="*/ 6 w 180"/>
                <a:gd name="T33" fmla="*/ 1 h 2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0" h="201">
                  <a:moveTo>
                    <a:pt x="179" y="46"/>
                  </a:moveTo>
                  <a:lnTo>
                    <a:pt x="179" y="200"/>
                  </a:lnTo>
                  <a:lnTo>
                    <a:pt x="134" y="185"/>
                  </a:lnTo>
                  <a:lnTo>
                    <a:pt x="119" y="123"/>
                  </a:lnTo>
                  <a:lnTo>
                    <a:pt x="45" y="62"/>
                  </a:lnTo>
                  <a:lnTo>
                    <a:pt x="30" y="77"/>
                  </a:lnTo>
                  <a:lnTo>
                    <a:pt x="15" y="46"/>
                  </a:lnTo>
                  <a:lnTo>
                    <a:pt x="30" y="46"/>
                  </a:lnTo>
                  <a:lnTo>
                    <a:pt x="0" y="15"/>
                  </a:lnTo>
                  <a:lnTo>
                    <a:pt x="0" y="0"/>
                  </a:lnTo>
                  <a:lnTo>
                    <a:pt x="30" y="0"/>
                  </a:lnTo>
                  <a:lnTo>
                    <a:pt x="45" y="15"/>
                  </a:lnTo>
                  <a:lnTo>
                    <a:pt x="60" y="46"/>
                  </a:lnTo>
                  <a:lnTo>
                    <a:pt x="75" y="62"/>
                  </a:lnTo>
                  <a:lnTo>
                    <a:pt x="90" y="46"/>
                  </a:lnTo>
                  <a:lnTo>
                    <a:pt x="119" y="31"/>
                  </a:lnTo>
                  <a:lnTo>
                    <a:pt x="179" y="46"/>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86" name="Freeform 324"/>
            <p:cNvSpPr>
              <a:spLocks/>
            </p:cNvSpPr>
            <p:nvPr/>
          </p:nvSpPr>
          <p:spPr bwMode="auto">
            <a:xfrm>
              <a:off x="2031" y="1861"/>
              <a:ext cx="46" cy="58"/>
            </a:xfrm>
            <a:custGeom>
              <a:avLst/>
              <a:gdLst>
                <a:gd name="T0" fmla="*/ 4 w 106"/>
                <a:gd name="T1" fmla="*/ 0 h 155"/>
                <a:gd name="T2" fmla="*/ 3 w 106"/>
                <a:gd name="T3" fmla="*/ 0 h 155"/>
                <a:gd name="T4" fmla="*/ 1 w 106"/>
                <a:gd name="T5" fmla="*/ 0 h 155"/>
                <a:gd name="T6" fmla="*/ 1 w 106"/>
                <a:gd name="T7" fmla="*/ 1 h 155"/>
                <a:gd name="T8" fmla="*/ 2 w 106"/>
                <a:gd name="T9" fmla="*/ 1 h 155"/>
                <a:gd name="T10" fmla="*/ 2 w 106"/>
                <a:gd name="T11" fmla="*/ 1 h 155"/>
                <a:gd name="T12" fmla="*/ 2 w 106"/>
                <a:gd name="T13" fmla="*/ 1 h 155"/>
                <a:gd name="T14" fmla="*/ 2 w 106"/>
                <a:gd name="T15" fmla="*/ 1 h 155"/>
                <a:gd name="T16" fmla="*/ 2 w 106"/>
                <a:gd name="T17" fmla="*/ 2 h 155"/>
                <a:gd name="T18" fmla="*/ 2 w 106"/>
                <a:gd name="T19" fmla="*/ 3 h 155"/>
                <a:gd name="T20" fmla="*/ 2 w 106"/>
                <a:gd name="T21" fmla="*/ 2 h 155"/>
                <a:gd name="T22" fmla="*/ 1 w 106"/>
                <a:gd name="T23" fmla="*/ 2 h 155"/>
                <a:gd name="T24" fmla="*/ 1 w 106"/>
                <a:gd name="T25" fmla="*/ 3 h 155"/>
                <a:gd name="T26" fmla="*/ 0 w 106"/>
                <a:gd name="T27" fmla="*/ 3 h 155"/>
                <a:gd name="T28" fmla="*/ 0 w 106"/>
                <a:gd name="T29" fmla="*/ 2 h 155"/>
                <a:gd name="T30" fmla="*/ 0 w 106"/>
                <a:gd name="T31" fmla="*/ 2 h 155"/>
                <a:gd name="T32" fmla="*/ 0 w 106"/>
                <a:gd name="T33" fmla="*/ 1 h 155"/>
                <a:gd name="T34" fmla="*/ 0 w 106"/>
                <a:gd name="T35" fmla="*/ 0 h 155"/>
                <a:gd name="T36" fmla="*/ 1 w 106"/>
                <a:gd name="T37" fmla="*/ 0 h 155"/>
                <a:gd name="T38" fmla="*/ 3 w 106"/>
                <a:gd name="T39" fmla="*/ 0 h 155"/>
                <a:gd name="T40" fmla="*/ 4 w 106"/>
                <a:gd name="T41" fmla="*/ 0 h 1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6" h="155">
                  <a:moveTo>
                    <a:pt x="105" y="0"/>
                  </a:moveTo>
                  <a:lnTo>
                    <a:pt x="90" y="15"/>
                  </a:lnTo>
                  <a:lnTo>
                    <a:pt x="30" y="15"/>
                  </a:lnTo>
                  <a:lnTo>
                    <a:pt x="30" y="62"/>
                  </a:lnTo>
                  <a:lnTo>
                    <a:pt x="45" y="46"/>
                  </a:lnTo>
                  <a:lnTo>
                    <a:pt x="60" y="46"/>
                  </a:lnTo>
                  <a:lnTo>
                    <a:pt x="45" y="77"/>
                  </a:lnTo>
                  <a:lnTo>
                    <a:pt x="60" y="77"/>
                  </a:lnTo>
                  <a:lnTo>
                    <a:pt x="60" y="123"/>
                  </a:lnTo>
                  <a:lnTo>
                    <a:pt x="45" y="139"/>
                  </a:lnTo>
                  <a:lnTo>
                    <a:pt x="45" y="92"/>
                  </a:lnTo>
                  <a:lnTo>
                    <a:pt x="30" y="92"/>
                  </a:lnTo>
                  <a:lnTo>
                    <a:pt x="30" y="154"/>
                  </a:lnTo>
                  <a:lnTo>
                    <a:pt x="0" y="154"/>
                  </a:lnTo>
                  <a:lnTo>
                    <a:pt x="15" y="108"/>
                  </a:lnTo>
                  <a:lnTo>
                    <a:pt x="0" y="108"/>
                  </a:lnTo>
                  <a:lnTo>
                    <a:pt x="15" y="46"/>
                  </a:lnTo>
                  <a:lnTo>
                    <a:pt x="15" y="15"/>
                  </a:lnTo>
                  <a:lnTo>
                    <a:pt x="30" y="0"/>
                  </a:lnTo>
                  <a:lnTo>
                    <a:pt x="75" y="0"/>
                  </a:lnTo>
                  <a:lnTo>
                    <a:pt x="105"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87" name="Freeform 325"/>
            <p:cNvSpPr>
              <a:spLocks/>
            </p:cNvSpPr>
            <p:nvPr/>
          </p:nvSpPr>
          <p:spPr bwMode="auto">
            <a:xfrm>
              <a:off x="1928" y="1919"/>
              <a:ext cx="65" cy="29"/>
            </a:xfrm>
            <a:custGeom>
              <a:avLst/>
              <a:gdLst>
                <a:gd name="T0" fmla="*/ 0 w 152"/>
                <a:gd name="T1" fmla="*/ 1 h 77"/>
                <a:gd name="T2" fmla="*/ 0 w 152"/>
                <a:gd name="T3" fmla="*/ 0 h 77"/>
                <a:gd name="T4" fmla="*/ 2 w 152"/>
                <a:gd name="T5" fmla="*/ 0 h 77"/>
                <a:gd name="T6" fmla="*/ 3 w 152"/>
                <a:gd name="T7" fmla="*/ 1 h 77"/>
                <a:gd name="T8" fmla="*/ 3 w 152"/>
                <a:gd name="T9" fmla="*/ 0 h 77"/>
                <a:gd name="T10" fmla="*/ 4 w 152"/>
                <a:gd name="T11" fmla="*/ 1 h 77"/>
                <a:gd name="T12" fmla="*/ 5 w 152"/>
                <a:gd name="T13" fmla="*/ 1 h 77"/>
                <a:gd name="T14" fmla="*/ 5 w 152"/>
                <a:gd name="T15" fmla="*/ 1 h 77"/>
                <a:gd name="T16" fmla="*/ 5 w 152"/>
                <a:gd name="T17" fmla="*/ 2 h 77"/>
                <a:gd name="T18" fmla="*/ 3 w 152"/>
                <a:gd name="T19" fmla="*/ 1 h 77"/>
                <a:gd name="T20" fmla="*/ 3 w 152"/>
                <a:gd name="T21" fmla="*/ 1 h 77"/>
                <a:gd name="T22" fmla="*/ 2 w 152"/>
                <a:gd name="T23" fmla="*/ 1 h 77"/>
                <a:gd name="T24" fmla="*/ 0 w 152"/>
                <a:gd name="T25" fmla="*/ 1 h 77"/>
                <a:gd name="T26" fmla="*/ 0 w 152"/>
                <a:gd name="T27" fmla="*/ 1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2" h="77">
                  <a:moveTo>
                    <a:pt x="0" y="30"/>
                  </a:moveTo>
                  <a:lnTo>
                    <a:pt x="15" y="0"/>
                  </a:lnTo>
                  <a:lnTo>
                    <a:pt x="60" y="15"/>
                  </a:lnTo>
                  <a:lnTo>
                    <a:pt x="76" y="30"/>
                  </a:lnTo>
                  <a:lnTo>
                    <a:pt x="91" y="15"/>
                  </a:lnTo>
                  <a:lnTo>
                    <a:pt x="121" y="30"/>
                  </a:lnTo>
                  <a:lnTo>
                    <a:pt x="136" y="30"/>
                  </a:lnTo>
                  <a:lnTo>
                    <a:pt x="151" y="46"/>
                  </a:lnTo>
                  <a:lnTo>
                    <a:pt x="151" y="76"/>
                  </a:lnTo>
                  <a:lnTo>
                    <a:pt x="91" y="61"/>
                  </a:lnTo>
                  <a:lnTo>
                    <a:pt x="76" y="46"/>
                  </a:lnTo>
                  <a:lnTo>
                    <a:pt x="60" y="61"/>
                  </a:lnTo>
                  <a:lnTo>
                    <a:pt x="15" y="30"/>
                  </a:lnTo>
                  <a:lnTo>
                    <a:pt x="0" y="3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88" name="Freeform 326"/>
            <p:cNvSpPr>
              <a:spLocks/>
            </p:cNvSpPr>
            <p:nvPr/>
          </p:nvSpPr>
          <p:spPr bwMode="auto">
            <a:xfrm>
              <a:off x="2088" y="1849"/>
              <a:ext cx="20" cy="29"/>
            </a:xfrm>
            <a:custGeom>
              <a:avLst/>
              <a:gdLst>
                <a:gd name="T0" fmla="*/ 1 w 45"/>
                <a:gd name="T1" fmla="*/ 2 h 77"/>
                <a:gd name="T2" fmla="*/ 0 w 45"/>
                <a:gd name="T3" fmla="*/ 0 h 77"/>
                <a:gd name="T4" fmla="*/ 0 w 45"/>
                <a:gd name="T5" fmla="*/ 0 h 77"/>
                <a:gd name="T6" fmla="*/ 2 w 45"/>
                <a:gd name="T7" fmla="*/ 2 h 77"/>
                <a:gd name="T8" fmla="*/ 1 w 45"/>
                <a:gd name="T9" fmla="*/ 2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77">
                  <a:moveTo>
                    <a:pt x="29" y="76"/>
                  </a:moveTo>
                  <a:lnTo>
                    <a:pt x="0" y="15"/>
                  </a:lnTo>
                  <a:lnTo>
                    <a:pt x="15" y="0"/>
                  </a:lnTo>
                  <a:lnTo>
                    <a:pt x="44" y="76"/>
                  </a:lnTo>
                  <a:lnTo>
                    <a:pt x="29" y="76"/>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89" name="Freeform 327"/>
            <p:cNvSpPr>
              <a:spLocks/>
            </p:cNvSpPr>
            <p:nvPr/>
          </p:nvSpPr>
          <p:spPr bwMode="auto">
            <a:xfrm>
              <a:off x="2038" y="1941"/>
              <a:ext cx="19" cy="7"/>
            </a:xfrm>
            <a:custGeom>
              <a:avLst/>
              <a:gdLst>
                <a:gd name="T0" fmla="*/ 0 w 45"/>
                <a:gd name="T1" fmla="*/ 0 h 17"/>
                <a:gd name="T2" fmla="*/ 1 w 45"/>
                <a:gd name="T3" fmla="*/ 0 h 17"/>
                <a:gd name="T4" fmla="*/ 1 w 45"/>
                <a:gd name="T5" fmla="*/ 0 h 17"/>
                <a:gd name="T6" fmla="*/ 0 w 45"/>
                <a:gd name="T7" fmla="*/ 0 h 17"/>
                <a:gd name="T8" fmla="*/ 0 w 45"/>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17">
                  <a:moveTo>
                    <a:pt x="0" y="0"/>
                  </a:moveTo>
                  <a:lnTo>
                    <a:pt x="44" y="0"/>
                  </a:lnTo>
                  <a:lnTo>
                    <a:pt x="44" y="16"/>
                  </a:lnTo>
                  <a:lnTo>
                    <a:pt x="0" y="16"/>
                  </a:lnTo>
                  <a:lnTo>
                    <a:pt x="0"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90" name="Freeform 328"/>
            <p:cNvSpPr>
              <a:spLocks/>
            </p:cNvSpPr>
            <p:nvPr/>
          </p:nvSpPr>
          <p:spPr bwMode="auto">
            <a:xfrm>
              <a:off x="2064" y="1947"/>
              <a:ext cx="25" cy="13"/>
            </a:xfrm>
            <a:custGeom>
              <a:avLst/>
              <a:gdLst>
                <a:gd name="T0" fmla="*/ 0 w 60"/>
                <a:gd name="T1" fmla="*/ 1 h 32"/>
                <a:gd name="T2" fmla="*/ 0 w 60"/>
                <a:gd name="T3" fmla="*/ 0 h 32"/>
                <a:gd name="T4" fmla="*/ 0 w 60"/>
                <a:gd name="T5" fmla="*/ 0 h 32"/>
                <a:gd name="T6" fmla="*/ 2 w 60"/>
                <a:gd name="T7" fmla="*/ 0 h 32"/>
                <a:gd name="T8" fmla="*/ 1 w 60"/>
                <a:gd name="T9" fmla="*/ 0 h 32"/>
                <a:gd name="T10" fmla="*/ 0 w 60"/>
                <a:gd name="T11" fmla="*/ 1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2">
                  <a:moveTo>
                    <a:pt x="0" y="31"/>
                  </a:moveTo>
                  <a:lnTo>
                    <a:pt x="0" y="16"/>
                  </a:lnTo>
                  <a:lnTo>
                    <a:pt x="15" y="0"/>
                  </a:lnTo>
                  <a:lnTo>
                    <a:pt x="59" y="0"/>
                  </a:lnTo>
                  <a:lnTo>
                    <a:pt x="30" y="16"/>
                  </a:lnTo>
                  <a:lnTo>
                    <a:pt x="0" y="31"/>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91" name="Freeform 329"/>
            <p:cNvSpPr>
              <a:spLocks/>
            </p:cNvSpPr>
            <p:nvPr/>
          </p:nvSpPr>
          <p:spPr bwMode="auto">
            <a:xfrm>
              <a:off x="2095" y="1895"/>
              <a:ext cx="26" cy="12"/>
            </a:xfrm>
            <a:custGeom>
              <a:avLst/>
              <a:gdLst>
                <a:gd name="T0" fmla="*/ 0 w 60"/>
                <a:gd name="T1" fmla="*/ 0 h 32"/>
                <a:gd name="T2" fmla="*/ 0 w 60"/>
                <a:gd name="T3" fmla="*/ 1 h 32"/>
                <a:gd name="T4" fmla="*/ 1 w 60"/>
                <a:gd name="T5" fmla="*/ 0 h 32"/>
                <a:gd name="T6" fmla="*/ 2 w 60"/>
                <a:gd name="T7" fmla="*/ 0 h 32"/>
                <a:gd name="T8" fmla="*/ 2 w 60"/>
                <a:gd name="T9" fmla="*/ 0 h 32"/>
                <a:gd name="T10" fmla="*/ 0 w 60"/>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2">
                  <a:moveTo>
                    <a:pt x="0" y="16"/>
                  </a:moveTo>
                  <a:lnTo>
                    <a:pt x="15" y="31"/>
                  </a:lnTo>
                  <a:lnTo>
                    <a:pt x="30" y="16"/>
                  </a:lnTo>
                  <a:lnTo>
                    <a:pt x="59" y="16"/>
                  </a:lnTo>
                  <a:lnTo>
                    <a:pt x="59" y="0"/>
                  </a:lnTo>
                  <a:lnTo>
                    <a:pt x="0" y="16"/>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92" name="Freeform 330"/>
            <p:cNvSpPr>
              <a:spLocks/>
            </p:cNvSpPr>
            <p:nvPr/>
          </p:nvSpPr>
          <p:spPr bwMode="auto">
            <a:xfrm>
              <a:off x="2005" y="1937"/>
              <a:ext cx="20" cy="11"/>
            </a:xfrm>
            <a:custGeom>
              <a:avLst/>
              <a:gdLst>
                <a:gd name="T0" fmla="*/ 0 w 46"/>
                <a:gd name="T1" fmla="*/ 0 h 31"/>
                <a:gd name="T2" fmla="*/ 0 w 46"/>
                <a:gd name="T3" fmla="*/ 0 h 31"/>
                <a:gd name="T4" fmla="*/ 2 w 46"/>
                <a:gd name="T5" fmla="*/ 0 h 31"/>
                <a:gd name="T6" fmla="*/ 0 w 46"/>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1">
                  <a:moveTo>
                    <a:pt x="0" y="0"/>
                  </a:moveTo>
                  <a:lnTo>
                    <a:pt x="0" y="30"/>
                  </a:lnTo>
                  <a:lnTo>
                    <a:pt x="45" y="30"/>
                  </a:lnTo>
                  <a:lnTo>
                    <a:pt x="0"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93" name="Freeform 331"/>
            <p:cNvSpPr>
              <a:spLocks/>
            </p:cNvSpPr>
            <p:nvPr/>
          </p:nvSpPr>
          <p:spPr bwMode="auto">
            <a:xfrm>
              <a:off x="2031" y="1953"/>
              <a:ext cx="13" cy="7"/>
            </a:xfrm>
            <a:custGeom>
              <a:avLst/>
              <a:gdLst>
                <a:gd name="T0" fmla="*/ 0 w 32"/>
                <a:gd name="T1" fmla="*/ 0 h 17"/>
                <a:gd name="T2" fmla="*/ 1 w 32"/>
                <a:gd name="T3" fmla="*/ 0 h 17"/>
                <a:gd name="T4" fmla="*/ 1 w 32"/>
                <a:gd name="T5" fmla="*/ 0 h 17"/>
                <a:gd name="T6" fmla="*/ 0 w 32"/>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17">
                  <a:moveTo>
                    <a:pt x="0" y="0"/>
                  </a:moveTo>
                  <a:lnTo>
                    <a:pt x="31" y="0"/>
                  </a:lnTo>
                  <a:lnTo>
                    <a:pt x="31" y="16"/>
                  </a:lnTo>
                  <a:lnTo>
                    <a:pt x="0"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94" name="Freeform 332"/>
            <p:cNvSpPr>
              <a:spLocks/>
            </p:cNvSpPr>
            <p:nvPr/>
          </p:nvSpPr>
          <p:spPr bwMode="auto">
            <a:xfrm>
              <a:off x="2172" y="1937"/>
              <a:ext cx="14" cy="11"/>
            </a:xfrm>
            <a:custGeom>
              <a:avLst/>
              <a:gdLst>
                <a:gd name="T0" fmla="*/ 0 w 32"/>
                <a:gd name="T1" fmla="*/ 0 h 31"/>
                <a:gd name="T2" fmla="*/ 1 w 32"/>
                <a:gd name="T3" fmla="*/ 0 h 31"/>
                <a:gd name="T4" fmla="*/ 0 w 32"/>
                <a:gd name="T5" fmla="*/ 0 h 31"/>
                <a:gd name="T6" fmla="*/ 0 w 32"/>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31">
                  <a:moveTo>
                    <a:pt x="0" y="0"/>
                  </a:moveTo>
                  <a:lnTo>
                    <a:pt x="31" y="30"/>
                  </a:lnTo>
                  <a:lnTo>
                    <a:pt x="16" y="30"/>
                  </a:lnTo>
                  <a:lnTo>
                    <a:pt x="0"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95" name="Freeform 333"/>
            <p:cNvSpPr>
              <a:spLocks/>
            </p:cNvSpPr>
            <p:nvPr/>
          </p:nvSpPr>
          <p:spPr bwMode="auto">
            <a:xfrm>
              <a:off x="2076" y="1901"/>
              <a:ext cx="13" cy="7"/>
            </a:xfrm>
            <a:custGeom>
              <a:avLst/>
              <a:gdLst>
                <a:gd name="T0" fmla="*/ 0 w 31"/>
                <a:gd name="T1" fmla="*/ 0 h 17"/>
                <a:gd name="T2" fmla="*/ 1 w 31"/>
                <a:gd name="T3" fmla="*/ 0 h 17"/>
                <a:gd name="T4" fmla="*/ 0 w 31"/>
                <a:gd name="T5" fmla="*/ 0 h 17"/>
                <a:gd name="T6" fmla="*/ 0 w 3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17">
                  <a:moveTo>
                    <a:pt x="0" y="0"/>
                  </a:moveTo>
                  <a:lnTo>
                    <a:pt x="30" y="0"/>
                  </a:lnTo>
                  <a:lnTo>
                    <a:pt x="15" y="16"/>
                  </a:lnTo>
                  <a:lnTo>
                    <a:pt x="0"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996" name="Line 334"/>
            <p:cNvSpPr>
              <a:spLocks noChangeShapeType="1"/>
            </p:cNvSpPr>
            <p:nvPr/>
          </p:nvSpPr>
          <p:spPr bwMode="auto">
            <a:xfrm>
              <a:off x="1928" y="1884"/>
              <a:ext cx="7" cy="1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7997" name="Oval 335"/>
            <p:cNvSpPr>
              <a:spLocks noChangeArrowheads="1"/>
            </p:cNvSpPr>
            <p:nvPr/>
          </p:nvSpPr>
          <p:spPr bwMode="auto">
            <a:xfrm>
              <a:off x="1903" y="1849"/>
              <a:ext cx="6" cy="6"/>
            </a:xfrm>
            <a:prstGeom prst="ellipse">
              <a:avLst/>
            </a:prstGeom>
            <a:solidFill>
              <a:srgbClr val="00FF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spcBef>
                  <a:spcPct val="50000"/>
                </a:spcBef>
              </a:pPr>
              <a:endParaRPr lang="en-US" sz="2800" smtClean="0">
                <a:solidFill>
                  <a:srgbClr val="FFFFFF"/>
                </a:solidFill>
                <a:latin typeface="Arial"/>
                <a:cs typeface="Arial"/>
              </a:endParaRPr>
            </a:p>
          </p:txBody>
        </p:sp>
        <p:sp>
          <p:nvSpPr>
            <p:cNvPr id="97998" name="Oval 336"/>
            <p:cNvSpPr>
              <a:spLocks noChangeArrowheads="1"/>
            </p:cNvSpPr>
            <p:nvPr/>
          </p:nvSpPr>
          <p:spPr bwMode="auto">
            <a:xfrm>
              <a:off x="1993" y="1825"/>
              <a:ext cx="6" cy="6"/>
            </a:xfrm>
            <a:prstGeom prst="ellipse">
              <a:avLst/>
            </a:prstGeom>
            <a:solidFill>
              <a:srgbClr val="00FF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spcBef>
                  <a:spcPct val="50000"/>
                </a:spcBef>
              </a:pPr>
              <a:endParaRPr lang="en-US" sz="2800" smtClean="0">
                <a:solidFill>
                  <a:srgbClr val="FFFFFF"/>
                </a:solidFill>
                <a:latin typeface="Arial"/>
                <a:cs typeface="Arial"/>
              </a:endParaRPr>
            </a:p>
          </p:txBody>
        </p:sp>
        <p:sp>
          <p:nvSpPr>
            <p:cNvPr id="97999" name="Oval 337"/>
            <p:cNvSpPr>
              <a:spLocks noChangeArrowheads="1"/>
            </p:cNvSpPr>
            <p:nvPr/>
          </p:nvSpPr>
          <p:spPr bwMode="auto">
            <a:xfrm>
              <a:off x="1679" y="1831"/>
              <a:ext cx="6" cy="6"/>
            </a:xfrm>
            <a:prstGeom prst="ellipse">
              <a:avLst/>
            </a:prstGeom>
            <a:solidFill>
              <a:srgbClr val="00FF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spcBef>
                  <a:spcPct val="50000"/>
                </a:spcBef>
              </a:pPr>
              <a:endParaRPr lang="en-US" sz="2800" smtClean="0">
                <a:solidFill>
                  <a:srgbClr val="FFFFFF"/>
                </a:solidFill>
                <a:latin typeface="Arial"/>
                <a:cs typeface="Arial"/>
              </a:endParaRPr>
            </a:p>
          </p:txBody>
        </p:sp>
        <p:sp>
          <p:nvSpPr>
            <p:cNvPr id="98000" name="Freeform 338"/>
            <p:cNvSpPr>
              <a:spLocks/>
            </p:cNvSpPr>
            <p:nvPr/>
          </p:nvSpPr>
          <p:spPr bwMode="auto">
            <a:xfrm>
              <a:off x="2031" y="1704"/>
              <a:ext cx="33" cy="53"/>
            </a:xfrm>
            <a:custGeom>
              <a:avLst/>
              <a:gdLst>
                <a:gd name="T0" fmla="*/ 1 w 77"/>
                <a:gd name="T1" fmla="*/ 0 h 140"/>
                <a:gd name="T2" fmla="*/ 0 w 77"/>
                <a:gd name="T3" fmla="*/ 0 h 140"/>
                <a:gd name="T4" fmla="*/ 0 w 77"/>
                <a:gd name="T5" fmla="*/ 1 h 140"/>
                <a:gd name="T6" fmla="*/ 0 w 77"/>
                <a:gd name="T7" fmla="*/ 2 h 140"/>
                <a:gd name="T8" fmla="*/ 0 w 77"/>
                <a:gd name="T9" fmla="*/ 1 h 140"/>
                <a:gd name="T10" fmla="*/ 0 w 77"/>
                <a:gd name="T11" fmla="*/ 2 h 140"/>
                <a:gd name="T12" fmla="*/ 0 w 77"/>
                <a:gd name="T13" fmla="*/ 2 h 140"/>
                <a:gd name="T14" fmla="*/ 1 w 77"/>
                <a:gd name="T15" fmla="*/ 2 h 140"/>
                <a:gd name="T16" fmla="*/ 1 w 77"/>
                <a:gd name="T17" fmla="*/ 3 h 140"/>
                <a:gd name="T18" fmla="*/ 2 w 77"/>
                <a:gd name="T19" fmla="*/ 3 h 140"/>
                <a:gd name="T20" fmla="*/ 3 w 77"/>
                <a:gd name="T21" fmla="*/ 3 h 140"/>
                <a:gd name="T22" fmla="*/ 3 w 77"/>
                <a:gd name="T23" fmla="*/ 2 h 140"/>
                <a:gd name="T24" fmla="*/ 2 w 77"/>
                <a:gd name="T25" fmla="*/ 2 h 140"/>
                <a:gd name="T26" fmla="*/ 1 w 77"/>
                <a:gd name="T27" fmla="*/ 2 h 140"/>
                <a:gd name="T28" fmla="*/ 2 w 77"/>
                <a:gd name="T29" fmla="*/ 1 h 140"/>
                <a:gd name="T30" fmla="*/ 1 w 77"/>
                <a:gd name="T31" fmla="*/ 1 h 140"/>
                <a:gd name="T32" fmla="*/ 1 w 77"/>
                <a:gd name="T33" fmla="*/ 0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 h="140">
                  <a:moveTo>
                    <a:pt x="30" y="15"/>
                  </a:moveTo>
                  <a:lnTo>
                    <a:pt x="15" y="0"/>
                  </a:lnTo>
                  <a:lnTo>
                    <a:pt x="0" y="46"/>
                  </a:lnTo>
                  <a:lnTo>
                    <a:pt x="0" y="77"/>
                  </a:lnTo>
                  <a:lnTo>
                    <a:pt x="0" y="62"/>
                  </a:lnTo>
                  <a:lnTo>
                    <a:pt x="0" y="93"/>
                  </a:lnTo>
                  <a:lnTo>
                    <a:pt x="0" y="108"/>
                  </a:lnTo>
                  <a:lnTo>
                    <a:pt x="30" y="108"/>
                  </a:lnTo>
                  <a:lnTo>
                    <a:pt x="30" y="124"/>
                  </a:lnTo>
                  <a:lnTo>
                    <a:pt x="61" y="124"/>
                  </a:lnTo>
                  <a:lnTo>
                    <a:pt x="76" y="139"/>
                  </a:lnTo>
                  <a:lnTo>
                    <a:pt x="76" y="108"/>
                  </a:lnTo>
                  <a:lnTo>
                    <a:pt x="46" y="108"/>
                  </a:lnTo>
                  <a:lnTo>
                    <a:pt x="30" y="77"/>
                  </a:lnTo>
                  <a:lnTo>
                    <a:pt x="46" y="46"/>
                  </a:lnTo>
                  <a:lnTo>
                    <a:pt x="30" y="31"/>
                  </a:lnTo>
                  <a:lnTo>
                    <a:pt x="30" y="15"/>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8001" name="Freeform 339"/>
            <p:cNvSpPr>
              <a:spLocks/>
            </p:cNvSpPr>
            <p:nvPr/>
          </p:nvSpPr>
          <p:spPr bwMode="auto">
            <a:xfrm>
              <a:off x="2050" y="1785"/>
              <a:ext cx="39" cy="30"/>
            </a:xfrm>
            <a:custGeom>
              <a:avLst/>
              <a:gdLst>
                <a:gd name="T0" fmla="*/ 2 w 91"/>
                <a:gd name="T1" fmla="*/ 0 h 77"/>
                <a:gd name="T2" fmla="*/ 1 w 91"/>
                <a:gd name="T3" fmla="*/ 1 h 77"/>
                <a:gd name="T4" fmla="*/ 0 w 91"/>
                <a:gd name="T5" fmla="*/ 1 h 77"/>
                <a:gd name="T6" fmla="*/ 0 w 91"/>
                <a:gd name="T7" fmla="*/ 2 h 77"/>
                <a:gd name="T8" fmla="*/ 1 w 91"/>
                <a:gd name="T9" fmla="*/ 1 h 77"/>
                <a:gd name="T10" fmla="*/ 1 w 91"/>
                <a:gd name="T11" fmla="*/ 1 h 77"/>
                <a:gd name="T12" fmla="*/ 1 w 91"/>
                <a:gd name="T13" fmla="*/ 2 h 77"/>
                <a:gd name="T14" fmla="*/ 3 w 91"/>
                <a:gd name="T15" fmla="*/ 2 h 77"/>
                <a:gd name="T16" fmla="*/ 3 w 91"/>
                <a:gd name="T17" fmla="*/ 2 h 77"/>
                <a:gd name="T18" fmla="*/ 3 w 91"/>
                <a:gd name="T19" fmla="*/ 2 h 77"/>
                <a:gd name="T20" fmla="*/ 3 w 91"/>
                <a:gd name="T21" fmla="*/ 2 h 77"/>
                <a:gd name="T22" fmla="*/ 3 w 91"/>
                <a:gd name="T23" fmla="*/ 0 h 77"/>
                <a:gd name="T24" fmla="*/ 2 w 91"/>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77">
                  <a:moveTo>
                    <a:pt x="60" y="0"/>
                  </a:moveTo>
                  <a:lnTo>
                    <a:pt x="45" y="30"/>
                  </a:lnTo>
                  <a:lnTo>
                    <a:pt x="15" y="30"/>
                  </a:lnTo>
                  <a:lnTo>
                    <a:pt x="0" y="61"/>
                  </a:lnTo>
                  <a:lnTo>
                    <a:pt x="30" y="46"/>
                  </a:lnTo>
                  <a:lnTo>
                    <a:pt x="45" y="46"/>
                  </a:lnTo>
                  <a:lnTo>
                    <a:pt x="45" y="76"/>
                  </a:lnTo>
                  <a:lnTo>
                    <a:pt x="75" y="76"/>
                  </a:lnTo>
                  <a:lnTo>
                    <a:pt x="75" y="61"/>
                  </a:lnTo>
                  <a:lnTo>
                    <a:pt x="90" y="76"/>
                  </a:lnTo>
                  <a:lnTo>
                    <a:pt x="90" y="61"/>
                  </a:lnTo>
                  <a:lnTo>
                    <a:pt x="75" y="15"/>
                  </a:lnTo>
                  <a:lnTo>
                    <a:pt x="60"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8002" name="Freeform 340"/>
            <p:cNvSpPr>
              <a:spLocks/>
            </p:cNvSpPr>
            <p:nvPr/>
          </p:nvSpPr>
          <p:spPr bwMode="auto">
            <a:xfrm>
              <a:off x="2018" y="1774"/>
              <a:ext cx="13" cy="29"/>
            </a:xfrm>
            <a:custGeom>
              <a:avLst/>
              <a:gdLst>
                <a:gd name="T0" fmla="*/ 1 w 30"/>
                <a:gd name="T1" fmla="*/ 0 h 78"/>
                <a:gd name="T2" fmla="*/ 0 w 30"/>
                <a:gd name="T3" fmla="*/ 0 h 78"/>
                <a:gd name="T4" fmla="*/ 0 w 30"/>
                <a:gd name="T5" fmla="*/ 1 h 78"/>
                <a:gd name="T6" fmla="*/ 0 w 30"/>
                <a:gd name="T7" fmla="*/ 0 h 78"/>
                <a:gd name="T8" fmla="*/ 1 w 30"/>
                <a:gd name="T9" fmla="*/ 0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78">
                  <a:moveTo>
                    <a:pt x="29" y="0"/>
                  </a:moveTo>
                  <a:lnTo>
                    <a:pt x="15" y="31"/>
                  </a:lnTo>
                  <a:lnTo>
                    <a:pt x="0" y="77"/>
                  </a:lnTo>
                  <a:lnTo>
                    <a:pt x="15" y="31"/>
                  </a:lnTo>
                  <a:lnTo>
                    <a:pt x="29"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8003" name="Freeform 341"/>
            <p:cNvSpPr>
              <a:spLocks/>
            </p:cNvSpPr>
            <p:nvPr/>
          </p:nvSpPr>
          <p:spPr bwMode="auto">
            <a:xfrm>
              <a:off x="2056" y="1780"/>
              <a:ext cx="8" cy="6"/>
            </a:xfrm>
            <a:custGeom>
              <a:avLst/>
              <a:gdLst>
                <a:gd name="T0" fmla="*/ 1 w 17"/>
                <a:gd name="T1" fmla="*/ 0 h 17"/>
                <a:gd name="T2" fmla="*/ 0 w 17"/>
                <a:gd name="T3" fmla="*/ 0 h 17"/>
                <a:gd name="T4" fmla="*/ 1 w 17"/>
                <a:gd name="T5" fmla="*/ 0 h 17"/>
                <a:gd name="T6" fmla="*/ 1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16" y="0"/>
                  </a:moveTo>
                  <a:lnTo>
                    <a:pt x="0" y="16"/>
                  </a:lnTo>
                  <a:lnTo>
                    <a:pt x="16" y="16"/>
                  </a:lnTo>
                  <a:lnTo>
                    <a:pt x="16"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8004" name="Freeform 342"/>
            <p:cNvSpPr>
              <a:spLocks/>
            </p:cNvSpPr>
            <p:nvPr/>
          </p:nvSpPr>
          <p:spPr bwMode="auto">
            <a:xfrm>
              <a:off x="2070" y="1762"/>
              <a:ext cx="7" cy="6"/>
            </a:xfrm>
            <a:custGeom>
              <a:avLst/>
              <a:gdLst>
                <a:gd name="T0" fmla="*/ 0 w 18"/>
                <a:gd name="T1" fmla="*/ 0 h 17"/>
                <a:gd name="T2" fmla="*/ 0 w 18"/>
                <a:gd name="T3" fmla="*/ 0 h 17"/>
                <a:gd name="T4" fmla="*/ 0 w 18"/>
                <a:gd name="T5" fmla="*/ 0 h 17"/>
                <a:gd name="T6" fmla="*/ 0 w 18"/>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7">
                  <a:moveTo>
                    <a:pt x="17" y="0"/>
                  </a:moveTo>
                  <a:lnTo>
                    <a:pt x="0" y="0"/>
                  </a:lnTo>
                  <a:lnTo>
                    <a:pt x="17" y="16"/>
                  </a:lnTo>
                  <a:lnTo>
                    <a:pt x="17" y="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8005" name="Freeform 343"/>
            <p:cNvSpPr>
              <a:spLocks/>
            </p:cNvSpPr>
            <p:nvPr/>
          </p:nvSpPr>
          <p:spPr bwMode="auto">
            <a:xfrm>
              <a:off x="2050" y="1768"/>
              <a:ext cx="7" cy="12"/>
            </a:xfrm>
            <a:custGeom>
              <a:avLst/>
              <a:gdLst>
                <a:gd name="T0" fmla="*/ 0 w 17"/>
                <a:gd name="T1" fmla="*/ 1 h 31"/>
                <a:gd name="T2" fmla="*/ 0 w 17"/>
                <a:gd name="T3" fmla="*/ 0 h 31"/>
                <a:gd name="T4" fmla="*/ 0 w 17"/>
                <a:gd name="T5" fmla="*/ 0 h 31"/>
                <a:gd name="T6" fmla="*/ 0 w 17"/>
                <a:gd name="T7" fmla="*/ 1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1">
                  <a:moveTo>
                    <a:pt x="0" y="30"/>
                  </a:moveTo>
                  <a:lnTo>
                    <a:pt x="16" y="15"/>
                  </a:lnTo>
                  <a:lnTo>
                    <a:pt x="0" y="0"/>
                  </a:lnTo>
                  <a:lnTo>
                    <a:pt x="0" y="30"/>
                  </a:lnTo>
                </a:path>
              </a:pathLst>
            </a:custGeom>
            <a:solidFill>
              <a:srgbClr val="FF0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8006" name="Line 344"/>
            <p:cNvSpPr>
              <a:spLocks noChangeShapeType="1"/>
            </p:cNvSpPr>
            <p:nvPr/>
          </p:nvSpPr>
          <p:spPr bwMode="auto">
            <a:xfrm flipH="1">
              <a:off x="2064" y="1780"/>
              <a:ext cx="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8007" name="Line 345"/>
            <p:cNvSpPr>
              <a:spLocks noChangeShapeType="1"/>
            </p:cNvSpPr>
            <p:nvPr/>
          </p:nvSpPr>
          <p:spPr bwMode="auto">
            <a:xfrm>
              <a:off x="2044" y="1756"/>
              <a:ext cx="0" cy="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mtClean="0">
                <a:solidFill>
                  <a:srgbClr val="FFFFFF"/>
                </a:solidFill>
                <a:latin typeface="Arial"/>
                <a:cs typeface="Arial"/>
              </a:endParaRPr>
            </a:p>
          </p:txBody>
        </p:sp>
        <p:sp>
          <p:nvSpPr>
            <p:cNvPr id="98008" name="Oval 346"/>
            <p:cNvSpPr>
              <a:spLocks noChangeArrowheads="1"/>
            </p:cNvSpPr>
            <p:nvPr/>
          </p:nvSpPr>
          <p:spPr bwMode="auto">
            <a:xfrm>
              <a:off x="2121" y="1791"/>
              <a:ext cx="6" cy="6"/>
            </a:xfrm>
            <a:prstGeom prst="ellipse">
              <a:avLst/>
            </a:prstGeom>
            <a:solidFill>
              <a:srgbClr val="00FF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spcBef>
                  <a:spcPct val="50000"/>
                </a:spcBef>
              </a:pPr>
              <a:endParaRPr lang="en-US" sz="2800" smtClean="0">
                <a:solidFill>
                  <a:srgbClr val="FFFFFF"/>
                </a:solidFill>
                <a:latin typeface="Arial"/>
                <a:cs typeface="Arial"/>
              </a:endParaRPr>
            </a:p>
          </p:txBody>
        </p:sp>
        <p:sp>
          <p:nvSpPr>
            <p:cNvPr id="98009" name="Oval 347"/>
            <p:cNvSpPr>
              <a:spLocks noChangeArrowheads="1"/>
            </p:cNvSpPr>
            <p:nvPr/>
          </p:nvSpPr>
          <p:spPr bwMode="auto">
            <a:xfrm>
              <a:off x="2146" y="1680"/>
              <a:ext cx="6" cy="6"/>
            </a:xfrm>
            <a:prstGeom prst="ellipse">
              <a:avLst/>
            </a:prstGeom>
            <a:solidFill>
              <a:srgbClr val="00FF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spcBef>
                  <a:spcPct val="50000"/>
                </a:spcBef>
              </a:pPr>
              <a:endParaRPr lang="en-US" sz="2800" smtClean="0">
                <a:solidFill>
                  <a:srgbClr val="FFFFFF"/>
                </a:solidFill>
                <a:latin typeface="Arial"/>
                <a:cs typeface="Arial"/>
              </a:endParaRPr>
            </a:p>
          </p:txBody>
        </p:sp>
        <p:sp>
          <p:nvSpPr>
            <p:cNvPr id="98010" name="Oval 348"/>
            <p:cNvSpPr>
              <a:spLocks noChangeArrowheads="1"/>
            </p:cNvSpPr>
            <p:nvPr/>
          </p:nvSpPr>
          <p:spPr bwMode="auto">
            <a:xfrm>
              <a:off x="2179" y="1710"/>
              <a:ext cx="0" cy="5"/>
            </a:xfrm>
            <a:prstGeom prst="ellipse">
              <a:avLst/>
            </a:prstGeom>
            <a:solidFill>
              <a:srgbClr val="00FF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spcBef>
                  <a:spcPct val="50000"/>
                </a:spcBef>
              </a:pPr>
              <a:endParaRPr lang="en-US" sz="2800" smtClean="0">
                <a:solidFill>
                  <a:srgbClr val="FFFFFF"/>
                </a:solidFill>
                <a:latin typeface="Arial"/>
                <a:cs typeface="Arial"/>
              </a:endParaRPr>
            </a:p>
          </p:txBody>
        </p:sp>
        <p:sp>
          <p:nvSpPr>
            <p:cNvPr id="98011" name="Freeform 349"/>
            <p:cNvSpPr>
              <a:spLocks/>
            </p:cNvSpPr>
            <p:nvPr/>
          </p:nvSpPr>
          <p:spPr bwMode="auto">
            <a:xfrm>
              <a:off x="1960" y="1971"/>
              <a:ext cx="302" cy="274"/>
            </a:xfrm>
            <a:custGeom>
              <a:avLst/>
              <a:gdLst>
                <a:gd name="T0" fmla="*/ 19 w 702"/>
                <a:gd name="T1" fmla="*/ 3 h 724"/>
                <a:gd name="T2" fmla="*/ 16 w 702"/>
                <a:gd name="T3" fmla="*/ 2 h 724"/>
                <a:gd name="T4" fmla="*/ 15 w 702"/>
                <a:gd name="T5" fmla="*/ 1 h 724"/>
                <a:gd name="T6" fmla="*/ 16 w 702"/>
                <a:gd name="T7" fmla="*/ 1 h 724"/>
                <a:gd name="T8" fmla="*/ 16 w 702"/>
                <a:gd name="T9" fmla="*/ 1 h 724"/>
                <a:gd name="T10" fmla="*/ 13 w 702"/>
                <a:gd name="T11" fmla="*/ 0 h 724"/>
                <a:gd name="T12" fmla="*/ 13 w 702"/>
                <a:gd name="T13" fmla="*/ 1 h 724"/>
                <a:gd name="T14" fmla="*/ 12 w 702"/>
                <a:gd name="T15" fmla="*/ 2 h 724"/>
                <a:gd name="T16" fmla="*/ 11 w 702"/>
                <a:gd name="T17" fmla="*/ 2 h 724"/>
                <a:gd name="T18" fmla="*/ 10 w 702"/>
                <a:gd name="T19" fmla="*/ 1 h 724"/>
                <a:gd name="T20" fmla="*/ 8 w 702"/>
                <a:gd name="T21" fmla="*/ 2 h 724"/>
                <a:gd name="T22" fmla="*/ 8 w 702"/>
                <a:gd name="T23" fmla="*/ 2 h 724"/>
                <a:gd name="T24" fmla="*/ 7 w 702"/>
                <a:gd name="T25" fmla="*/ 3 h 724"/>
                <a:gd name="T26" fmla="*/ 6 w 702"/>
                <a:gd name="T27" fmla="*/ 4 h 724"/>
                <a:gd name="T28" fmla="*/ 1 w 702"/>
                <a:gd name="T29" fmla="*/ 5 h 724"/>
                <a:gd name="T30" fmla="*/ 0 w 702"/>
                <a:gd name="T31" fmla="*/ 8 h 724"/>
                <a:gd name="T32" fmla="*/ 0 w 702"/>
                <a:gd name="T33" fmla="*/ 11 h 724"/>
                <a:gd name="T34" fmla="*/ 1 w 702"/>
                <a:gd name="T35" fmla="*/ 11 h 724"/>
                <a:gd name="T36" fmla="*/ 5 w 702"/>
                <a:gd name="T37" fmla="*/ 11 h 724"/>
                <a:gd name="T38" fmla="*/ 9 w 702"/>
                <a:gd name="T39" fmla="*/ 10 h 724"/>
                <a:gd name="T40" fmla="*/ 12 w 702"/>
                <a:gd name="T41" fmla="*/ 12 h 724"/>
                <a:gd name="T42" fmla="*/ 12 w 702"/>
                <a:gd name="T43" fmla="*/ 12 h 724"/>
                <a:gd name="T44" fmla="*/ 13 w 702"/>
                <a:gd name="T45" fmla="*/ 14 h 724"/>
                <a:gd name="T46" fmla="*/ 16 w 702"/>
                <a:gd name="T47" fmla="*/ 14 h 724"/>
                <a:gd name="T48" fmla="*/ 18 w 702"/>
                <a:gd name="T49" fmla="*/ 14 h 724"/>
                <a:gd name="T50" fmla="*/ 19 w 702"/>
                <a:gd name="T51" fmla="*/ 14 h 724"/>
                <a:gd name="T52" fmla="*/ 22 w 702"/>
                <a:gd name="T53" fmla="*/ 12 h 724"/>
                <a:gd name="T54" fmla="*/ 24 w 702"/>
                <a:gd name="T55" fmla="*/ 9 h 724"/>
                <a:gd name="T56" fmla="*/ 24 w 702"/>
                <a:gd name="T57" fmla="*/ 8 h 724"/>
                <a:gd name="T58" fmla="*/ 23 w 702"/>
                <a:gd name="T59" fmla="*/ 6 h 724"/>
                <a:gd name="T60" fmla="*/ 22 w 702"/>
                <a:gd name="T61" fmla="*/ 5 h 724"/>
                <a:gd name="T62" fmla="*/ 21 w 702"/>
                <a:gd name="T63" fmla="*/ 2 h 724"/>
                <a:gd name="T64" fmla="*/ 19 w 702"/>
                <a:gd name="T65" fmla="*/ 0 h 7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02" h="724">
                  <a:moveTo>
                    <a:pt x="567" y="0"/>
                  </a:moveTo>
                  <a:lnTo>
                    <a:pt x="552" y="123"/>
                  </a:lnTo>
                  <a:lnTo>
                    <a:pt x="522" y="169"/>
                  </a:lnTo>
                  <a:lnTo>
                    <a:pt x="477" y="108"/>
                  </a:lnTo>
                  <a:lnTo>
                    <a:pt x="447" y="92"/>
                  </a:lnTo>
                  <a:lnTo>
                    <a:pt x="447" y="62"/>
                  </a:lnTo>
                  <a:lnTo>
                    <a:pt x="462" y="62"/>
                  </a:lnTo>
                  <a:lnTo>
                    <a:pt x="477" y="46"/>
                  </a:lnTo>
                  <a:lnTo>
                    <a:pt x="477" y="31"/>
                  </a:lnTo>
                  <a:lnTo>
                    <a:pt x="462" y="46"/>
                  </a:lnTo>
                  <a:lnTo>
                    <a:pt x="418" y="15"/>
                  </a:lnTo>
                  <a:lnTo>
                    <a:pt x="388" y="15"/>
                  </a:lnTo>
                  <a:lnTo>
                    <a:pt x="388" y="31"/>
                  </a:lnTo>
                  <a:lnTo>
                    <a:pt x="373" y="31"/>
                  </a:lnTo>
                  <a:lnTo>
                    <a:pt x="343" y="77"/>
                  </a:lnTo>
                  <a:lnTo>
                    <a:pt x="343" y="92"/>
                  </a:lnTo>
                  <a:lnTo>
                    <a:pt x="328" y="77"/>
                  </a:lnTo>
                  <a:lnTo>
                    <a:pt x="313" y="92"/>
                  </a:lnTo>
                  <a:lnTo>
                    <a:pt x="313" y="62"/>
                  </a:lnTo>
                  <a:lnTo>
                    <a:pt x="298" y="62"/>
                  </a:lnTo>
                  <a:lnTo>
                    <a:pt x="283" y="77"/>
                  </a:lnTo>
                  <a:lnTo>
                    <a:pt x="224" y="108"/>
                  </a:lnTo>
                  <a:lnTo>
                    <a:pt x="224" y="123"/>
                  </a:lnTo>
                  <a:lnTo>
                    <a:pt x="224" y="108"/>
                  </a:lnTo>
                  <a:lnTo>
                    <a:pt x="194" y="123"/>
                  </a:lnTo>
                  <a:lnTo>
                    <a:pt x="209" y="154"/>
                  </a:lnTo>
                  <a:lnTo>
                    <a:pt x="194" y="169"/>
                  </a:lnTo>
                  <a:lnTo>
                    <a:pt x="179" y="185"/>
                  </a:lnTo>
                  <a:lnTo>
                    <a:pt x="149" y="200"/>
                  </a:lnTo>
                  <a:lnTo>
                    <a:pt x="30" y="231"/>
                  </a:lnTo>
                  <a:lnTo>
                    <a:pt x="15" y="338"/>
                  </a:lnTo>
                  <a:lnTo>
                    <a:pt x="15" y="400"/>
                  </a:lnTo>
                  <a:lnTo>
                    <a:pt x="15" y="461"/>
                  </a:lnTo>
                  <a:lnTo>
                    <a:pt x="0" y="508"/>
                  </a:lnTo>
                  <a:lnTo>
                    <a:pt x="15" y="538"/>
                  </a:lnTo>
                  <a:lnTo>
                    <a:pt x="45" y="554"/>
                  </a:lnTo>
                  <a:lnTo>
                    <a:pt x="89" y="523"/>
                  </a:lnTo>
                  <a:lnTo>
                    <a:pt x="149" y="538"/>
                  </a:lnTo>
                  <a:lnTo>
                    <a:pt x="164" y="508"/>
                  </a:lnTo>
                  <a:lnTo>
                    <a:pt x="283" y="492"/>
                  </a:lnTo>
                  <a:lnTo>
                    <a:pt x="328" y="523"/>
                  </a:lnTo>
                  <a:lnTo>
                    <a:pt x="343" y="585"/>
                  </a:lnTo>
                  <a:lnTo>
                    <a:pt x="388" y="538"/>
                  </a:lnTo>
                  <a:lnTo>
                    <a:pt x="358" y="600"/>
                  </a:lnTo>
                  <a:lnTo>
                    <a:pt x="388" y="585"/>
                  </a:lnTo>
                  <a:lnTo>
                    <a:pt x="388" y="661"/>
                  </a:lnTo>
                  <a:lnTo>
                    <a:pt x="433" y="708"/>
                  </a:lnTo>
                  <a:lnTo>
                    <a:pt x="477" y="692"/>
                  </a:lnTo>
                  <a:lnTo>
                    <a:pt x="492" y="723"/>
                  </a:lnTo>
                  <a:lnTo>
                    <a:pt x="522" y="708"/>
                  </a:lnTo>
                  <a:lnTo>
                    <a:pt x="552" y="708"/>
                  </a:lnTo>
                  <a:lnTo>
                    <a:pt x="567" y="677"/>
                  </a:lnTo>
                  <a:lnTo>
                    <a:pt x="612" y="600"/>
                  </a:lnTo>
                  <a:lnTo>
                    <a:pt x="641" y="585"/>
                  </a:lnTo>
                  <a:lnTo>
                    <a:pt x="671" y="538"/>
                  </a:lnTo>
                  <a:lnTo>
                    <a:pt x="701" y="461"/>
                  </a:lnTo>
                  <a:lnTo>
                    <a:pt x="701" y="446"/>
                  </a:lnTo>
                  <a:lnTo>
                    <a:pt x="701" y="400"/>
                  </a:lnTo>
                  <a:lnTo>
                    <a:pt x="686" y="338"/>
                  </a:lnTo>
                  <a:lnTo>
                    <a:pt x="671" y="308"/>
                  </a:lnTo>
                  <a:lnTo>
                    <a:pt x="656" y="308"/>
                  </a:lnTo>
                  <a:lnTo>
                    <a:pt x="656" y="262"/>
                  </a:lnTo>
                  <a:lnTo>
                    <a:pt x="626" y="200"/>
                  </a:lnTo>
                  <a:lnTo>
                    <a:pt x="612" y="108"/>
                  </a:lnTo>
                  <a:lnTo>
                    <a:pt x="597" y="92"/>
                  </a:lnTo>
                  <a:lnTo>
                    <a:pt x="567"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8012" name="Freeform 350"/>
            <p:cNvSpPr>
              <a:spLocks/>
            </p:cNvSpPr>
            <p:nvPr/>
          </p:nvSpPr>
          <p:spPr bwMode="auto">
            <a:xfrm>
              <a:off x="2146" y="2268"/>
              <a:ext cx="26" cy="29"/>
            </a:xfrm>
            <a:custGeom>
              <a:avLst/>
              <a:gdLst>
                <a:gd name="T0" fmla="*/ 0 w 60"/>
                <a:gd name="T1" fmla="*/ 0 h 78"/>
                <a:gd name="T2" fmla="*/ 0 w 60"/>
                <a:gd name="T3" fmla="*/ 1 h 78"/>
                <a:gd name="T4" fmla="*/ 0 w 60"/>
                <a:gd name="T5" fmla="*/ 1 h 78"/>
                <a:gd name="T6" fmla="*/ 1 w 60"/>
                <a:gd name="T7" fmla="*/ 1 h 78"/>
                <a:gd name="T8" fmla="*/ 2 w 60"/>
                <a:gd name="T9" fmla="*/ 0 h 78"/>
                <a:gd name="T10" fmla="*/ 2 w 60"/>
                <a:gd name="T11" fmla="*/ 0 h 78"/>
                <a:gd name="T12" fmla="*/ 1 w 60"/>
                <a:gd name="T13" fmla="*/ 0 h 78"/>
                <a:gd name="T14" fmla="*/ 0 w 60"/>
                <a:gd name="T15" fmla="*/ 0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78">
                  <a:moveTo>
                    <a:pt x="0" y="0"/>
                  </a:moveTo>
                  <a:lnTo>
                    <a:pt x="0" y="46"/>
                  </a:lnTo>
                  <a:lnTo>
                    <a:pt x="0" y="77"/>
                  </a:lnTo>
                  <a:lnTo>
                    <a:pt x="30" y="77"/>
                  </a:lnTo>
                  <a:lnTo>
                    <a:pt x="59" y="15"/>
                  </a:lnTo>
                  <a:lnTo>
                    <a:pt x="59" y="0"/>
                  </a:lnTo>
                  <a:lnTo>
                    <a:pt x="30"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8013" name="Freeform 351"/>
            <p:cNvSpPr>
              <a:spLocks/>
            </p:cNvSpPr>
            <p:nvPr/>
          </p:nvSpPr>
          <p:spPr bwMode="auto">
            <a:xfrm>
              <a:off x="2281" y="2302"/>
              <a:ext cx="77" cy="65"/>
            </a:xfrm>
            <a:custGeom>
              <a:avLst/>
              <a:gdLst>
                <a:gd name="T0" fmla="*/ 1 w 181"/>
                <a:gd name="T1" fmla="*/ 4 h 170"/>
                <a:gd name="T2" fmla="*/ 1 w 181"/>
                <a:gd name="T3" fmla="*/ 3 h 170"/>
                <a:gd name="T4" fmla="*/ 2 w 181"/>
                <a:gd name="T5" fmla="*/ 3 h 170"/>
                <a:gd name="T6" fmla="*/ 3 w 181"/>
                <a:gd name="T7" fmla="*/ 2 h 170"/>
                <a:gd name="T8" fmla="*/ 4 w 181"/>
                <a:gd name="T9" fmla="*/ 2 h 170"/>
                <a:gd name="T10" fmla="*/ 4 w 181"/>
                <a:gd name="T11" fmla="*/ 2 h 170"/>
                <a:gd name="T12" fmla="*/ 4 w 181"/>
                <a:gd name="T13" fmla="*/ 2 h 170"/>
                <a:gd name="T14" fmla="*/ 6 w 181"/>
                <a:gd name="T15" fmla="*/ 1 h 170"/>
                <a:gd name="T16" fmla="*/ 6 w 181"/>
                <a:gd name="T17" fmla="*/ 0 h 170"/>
                <a:gd name="T18" fmla="*/ 6 w 181"/>
                <a:gd name="T19" fmla="*/ 0 h 170"/>
                <a:gd name="T20" fmla="*/ 6 w 181"/>
                <a:gd name="T21" fmla="*/ 0 h 170"/>
                <a:gd name="T22" fmla="*/ 4 w 181"/>
                <a:gd name="T23" fmla="*/ 1 h 170"/>
                <a:gd name="T24" fmla="*/ 3 w 181"/>
                <a:gd name="T25" fmla="*/ 1 h 170"/>
                <a:gd name="T26" fmla="*/ 2 w 181"/>
                <a:gd name="T27" fmla="*/ 1 h 170"/>
                <a:gd name="T28" fmla="*/ 1 w 181"/>
                <a:gd name="T29" fmla="*/ 2 h 170"/>
                <a:gd name="T30" fmla="*/ 0 w 181"/>
                <a:gd name="T31" fmla="*/ 3 h 170"/>
                <a:gd name="T32" fmla="*/ 0 w 181"/>
                <a:gd name="T33" fmla="*/ 3 h 170"/>
                <a:gd name="T34" fmla="*/ 1 w 181"/>
                <a:gd name="T35" fmla="*/ 4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1" h="170">
                  <a:moveTo>
                    <a:pt x="30" y="169"/>
                  </a:moveTo>
                  <a:lnTo>
                    <a:pt x="45" y="154"/>
                  </a:lnTo>
                  <a:lnTo>
                    <a:pt x="60" y="138"/>
                  </a:lnTo>
                  <a:lnTo>
                    <a:pt x="90" y="108"/>
                  </a:lnTo>
                  <a:lnTo>
                    <a:pt x="120" y="92"/>
                  </a:lnTo>
                  <a:lnTo>
                    <a:pt x="135" y="92"/>
                  </a:lnTo>
                  <a:lnTo>
                    <a:pt x="135" y="77"/>
                  </a:lnTo>
                  <a:lnTo>
                    <a:pt x="180" y="31"/>
                  </a:lnTo>
                  <a:lnTo>
                    <a:pt x="180" y="15"/>
                  </a:lnTo>
                  <a:lnTo>
                    <a:pt x="165" y="15"/>
                  </a:lnTo>
                  <a:lnTo>
                    <a:pt x="165" y="0"/>
                  </a:lnTo>
                  <a:lnTo>
                    <a:pt x="120" y="46"/>
                  </a:lnTo>
                  <a:lnTo>
                    <a:pt x="75" y="61"/>
                  </a:lnTo>
                  <a:lnTo>
                    <a:pt x="60" y="61"/>
                  </a:lnTo>
                  <a:lnTo>
                    <a:pt x="30" y="92"/>
                  </a:lnTo>
                  <a:lnTo>
                    <a:pt x="0" y="123"/>
                  </a:lnTo>
                  <a:lnTo>
                    <a:pt x="15" y="138"/>
                  </a:lnTo>
                  <a:lnTo>
                    <a:pt x="30" y="169"/>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8014" name="Freeform 352"/>
            <p:cNvSpPr>
              <a:spLocks/>
            </p:cNvSpPr>
            <p:nvPr/>
          </p:nvSpPr>
          <p:spPr bwMode="auto">
            <a:xfrm>
              <a:off x="2364" y="2232"/>
              <a:ext cx="46" cy="83"/>
            </a:xfrm>
            <a:custGeom>
              <a:avLst/>
              <a:gdLst>
                <a:gd name="T0" fmla="*/ 2 w 106"/>
                <a:gd name="T1" fmla="*/ 0 h 217"/>
                <a:gd name="T2" fmla="*/ 1 w 106"/>
                <a:gd name="T3" fmla="*/ 0 h 217"/>
                <a:gd name="T4" fmla="*/ 2 w 106"/>
                <a:gd name="T5" fmla="*/ 1 h 217"/>
                <a:gd name="T6" fmla="*/ 1 w 106"/>
                <a:gd name="T7" fmla="*/ 3 h 217"/>
                <a:gd name="T8" fmla="*/ 0 w 106"/>
                <a:gd name="T9" fmla="*/ 3 h 217"/>
                <a:gd name="T10" fmla="*/ 0 w 106"/>
                <a:gd name="T11" fmla="*/ 4 h 217"/>
                <a:gd name="T12" fmla="*/ 0 w 106"/>
                <a:gd name="T13" fmla="*/ 4 h 217"/>
                <a:gd name="T14" fmla="*/ 0 w 106"/>
                <a:gd name="T15" fmla="*/ 5 h 217"/>
                <a:gd name="T16" fmla="*/ 2 w 106"/>
                <a:gd name="T17" fmla="*/ 4 h 217"/>
                <a:gd name="T18" fmla="*/ 2 w 106"/>
                <a:gd name="T19" fmla="*/ 3 h 217"/>
                <a:gd name="T20" fmla="*/ 3 w 106"/>
                <a:gd name="T21" fmla="*/ 3 h 217"/>
                <a:gd name="T22" fmla="*/ 4 w 106"/>
                <a:gd name="T23" fmla="*/ 2 h 217"/>
                <a:gd name="T24" fmla="*/ 3 w 106"/>
                <a:gd name="T25" fmla="*/ 2 h 217"/>
                <a:gd name="T26" fmla="*/ 3 w 106"/>
                <a:gd name="T27" fmla="*/ 1 h 217"/>
                <a:gd name="T28" fmla="*/ 3 w 106"/>
                <a:gd name="T29" fmla="*/ 2 h 217"/>
                <a:gd name="T30" fmla="*/ 2 w 106"/>
                <a:gd name="T31" fmla="*/ 1 h 217"/>
                <a:gd name="T32" fmla="*/ 2 w 106"/>
                <a:gd name="T33" fmla="*/ 0 h 2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217">
                  <a:moveTo>
                    <a:pt x="45" y="0"/>
                  </a:moveTo>
                  <a:lnTo>
                    <a:pt x="30" y="0"/>
                  </a:lnTo>
                  <a:lnTo>
                    <a:pt x="45" y="62"/>
                  </a:lnTo>
                  <a:lnTo>
                    <a:pt x="30" y="123"/>
                  </a:lnTo>
                  <a:lnTo>
                    <a:pt x="0" y="139"/>
                  </a:lnTo>
                  <a:lnTo>
                    <a:pt x="15" y="185"/>
                  </a:lnTo>
                  <a:lnTo>
                    <a:pt x="0" y="201"/>
                  </a:lnTo>
                  <a:lnTo>
                    <a:pt x="0" y="216"/>
                  </a:lnTo>
                  <a:lnTo>
                    <a:pt x="60" y="170"/>
                  </a:lnTo>
                  <a:lnTo>
                    <a:pt x="60" y="139"/>
                  </a:lnTo>
                  <a:lnTo>
                    <a:pt x="75" y="139"/>
                  </a:lnTo>
                  <a:lnTo>
                    <a:pt x="105" y="93"/>
                  </a:lnTo>
                  <a:lnTo>
                    <a:pt x="75" y="93"/>
                  </a:lnTo>
                  <a:lnTo>
                    <a:pt x="75" y="62"/>
                  </a:lnTo>
                  <a:lnTo>
                    <a:pt x="75" y="77"/>
                  </a:lnTo>
                  <a:lnTo>
                    <a:pt x="60" y="46"/>
                  </a:lnTo>
                  <a:lnTo>
                    <a:pt x="4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8015" name="Oval 353"/>
            <p:cNvSpPr>
              <a:spLocks noChangeArrowheads="1"/>
            </p:cNvSpPr>
            <p:nvPr/>
          </p:nvSpPr>
          <p:spPr bwMode="auto">
            <a:xfrm>
              <a:off x="2390" y="2012"/>
              <a:ext cx="6" cy="5"/>
            </a:xfrm>
            <a:prstGeom prst="ellipse">
              <a:avLst/>
            </a:prstGeom>
            <a:solidFill>
              <a:srgbClr val="C0C0C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8016" name="Oval 354"/>
            <p:cNvSpPr>
              <a:spLocks noChangeArrowheads="1"/>
            </p:cNvSpPr>
            <p:nvPr/>
          </p:nvSpPr>
          <p:spPr bwMode="auto">
            <a:xfrm>
              <a:off x="2365" y="2100"/>
              <a:ext cx="6" cy="5"/>
            </a:xfrm>
            <a:prstGeom prst="ellipse">
              <a:avLst/>
            </a:prstGeom>
            <a:solidFill>
              <a:srgbClr val="C0C0C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8017" name="Oval 355"/>
            <p:cNvSpPr>
              <a:spLocks noChangeArrowheads="1"/>
            </p:cNvSpPr>
            <p:nvPr/>
          </p:nvSpPr>
          <p:spPr bwMode="auto">
            <a:xfrm>
              <a:off x="2422" y="2036"/>
              <a:ext cx="5" cy="5"/>
            </a:xfrm>
            <a:prstGeom prst="ellipse">
              <a:avLst/>
            </a:prstGeom>
            <a:solidFill>
              <a:srgbClr val="C0C0C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8018" name="Oval 356"/>
            <p:cNvSpPr>
              <a:spLocks noChangeArrowheads="1"/>
            </p:cNvSpPr>
            <p:nvPr/>
          </p:nvSpPr>
          <p:spPr bwMode="auto">
            <a:xfrm>
              <a:off x="2448" y="2052"/>
              <a:ext cx="6" cy="6"/>
            </a:xfrm>
            <a:prstGeom prst="ellipse">
              <a:avLst/>
            </a:prstGeom>
            <a:solidFill>
              <a:srgbClr val="C0C0C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8019" name="Oval 357"/>
            <p:cNvSpPr>
              <a:spLocks noChangeArrowheads="1"/>
            </p:cNvSpPr>
            <p:nvPr/>
          </p:nvSpPr>
          <p:spPr bwMode="auto">
            <a:xfrm>
              <a:off x="2448" y="2070"/>
              <a:ext cx="6" cy="6"/>
            </a:xfrm>
            <a:prstGeom prst="ellipse">
              <a:avLst/>
            </a:prstGeom>
            <a:solidFill>
              <a:srgbClr val="C0C0C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8020" name="Freeform 358"/>
            <p:cNvSpPr>
              <a:spLocks/>
            </p:cNvSpPr>
            <p:nvPr/>
          </p:nvSpPr>
          <p:spPr bwMode="auto">
            <a:xfrm>
              <a:off x="2357" y="2099"/>
              <a:ext cx="20" cy="12"/>
            </a:xfrm>
            <a:custGeom>
              <a:avLst/>
              <a:gdLst>
                <a:gd name="T0" fmla="*/ 0 w 46"/>
                <a:gd name="T1" fmla="*/ 0 h 32"/>
                <a:gd name="T2" fmla="*/ 1 w 46"/>
                <a:gd name="T3" fmla="*/ 1 h 32"/>
                <a:gd name="T4" fmla="*/ 2 w 46"/>
                <a:gd name="T5" fmla="*/ 1 h 32"/>
                <a:gd name="T6" fmla="*/ 0 w 46"/>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2">
                  <a:moveTo>
                    <a:pt x="0" y="0"/>
                  </a:moveTo>
                  <a:lnTo>
                    <a:pt x="30" y="31"/>
                  </a:lnTo>
                  <a:lnTo>
                    <a:pt x="45" y="31"/>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8021" name="Freeform 359"/>
            <p:cNvSpPr>
              <a:spLocks/>
            </p:cNvSpPr>
            <p:nvPr/>
          </p:nvSpPr>
          <p:spPr bwMode="auto">
            <a:xfrm>
              <a:off x="2204" y="1895"/>
              <a:ext cx="70" cy="77"/>
            </a:xfrm>
            <a:custGeom>
              <a:avLst/>
              <a:gdLst>
                <a:gd name="T0" fmla="*/ 0 w 164"/>
                <a:gd name="T1" fmla="*/ 0 h 201"/>
                <a:gd name="T2" fmla="*/ 0 w 164"/>
                <a:gd name="T3" fmla="*/ 3 h 201"/>
                <a:gd name="T4" fmla="*/ 1 w 164"/>
                <a:gd name="T5" fmla="*/ 3 h 201"/>
                <a:gd name="T6" fmla="*/ 0 w 164"/>
                <a:gd name="T7" fmla="*/ 3 h 201"/>
                <a:gd name="T8" fmla="*/ 1 w 164"/>
                <a:gd name="T9" fmla="*/ 3 h 201"/>
                <a:gd name="T10" fmla="*/ 3 w 164"/>
                <a:gd name="T11" fmla="*/ 3 h 201"/>
                <a:gd name="T12" fmla="*/ 3 w 164"/>
                <a:gd name="T13" fmla="*/ 4 h 201"/>
                <a:gd name="T14" fmla="*/ 4 w 164"/>
                <a:gd name="T15" fmla="*/ 4 h 201"/>
                <a:gd name="T16" fmla="*/ 6 w 164"/>
                <a:gd name="T17" fmla="*/ 4 h 201"/>
                <a:gd name="T18" fmla="*/ 4 w 164"/>
                <a:gd name="T19" fmla="*/ 3 h 201"/>
                <a:gd name="T20" fmla="*/ 3 w 164"/>
                <a:gd name="T21" fmla="*/ 3 h 201"/>
                <a:gd name="T22" fmla="*/ 3 w 164"/>
                <a:gd name="T23" fmla="*/ 2 h 201"/>
                <a:gd name="T24" fmla="*/ 3 w 164"/>
                <a:gd name="T25" fmla="*/ 2 h 201"/>
                <a:gd name="T26" fmla="*/ 3 w 164"/>
                <a:gd name="T27" fmla="*/ 2 h 201"/>
                <a:gd name="T28" fmla="*/ 3 w 164"/>
                <a:gd name="T29" fmla="*/ 1 h 201"/>
                <a:gd name="T30" fmla="*/ 0 w 164"/>
                <a:gd name="T31" fmla="*/ 0 h 2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4" h="201">
                  <a:moveTo>
                    <a:pt x="0" y="0"/>
                  </a:moveTo>
                  <a:lnTo>
                    <a:pt x="0" y="154"/>
                  </a:lnTo>
                  <a:lnTo>
                    <a:pt x="30" y="154"/>
                  </a:lnTo>
                  <a:lnTo>
                    <a:pt x="15" y="138"/>
                  </a:lnTo>
                  <a:lnTo>
                    <a:pt x="44" y="138"/>
                  </a:lnTo>
                  <a:lnTo>
                    <a:pt x="74" y="138"/>
                  </a:lnTo>
                  <a:lnTo>
                    <a:pt x="104" y="185"/>
                  </a:lnTo>
                  <a:lnTo>
                    <a:pt x="133" y="200"/>
                  </a:lnTo>
                  <a:lnTo>
                    <a:pt x="163" y="200"/>
                  </a:lnTo>
                  <a:lnTo>
                    <a:pt x="119" y="154"/>
                  </a:lnTo>
                  <a:lnTo>
                    <a:pt x="104" y="138"/>
                  </a:lnTo>
                  <a:lnTo>
                    <a:pt x="89" y="108"/>
                  </a:lnTo>
                  <a:lnTo>
                    <a:pt x="104" y="108"/>
                  </a:lnTo>
                  <a:lnTo>
                    <a:pt x="104" y="92"/>
                  </a:lnTo>
                  <a:lnTo>
                    <a:pt x="74" y="62"/>
                  </a:lnTo>
                  <a:lnTo>
                    <a:pt x="0" y="0"/>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GB" smtClean="0">
                <a:solidFill>
                  <a:srgbClr val="FFFFFF"/>
                </a:solidFill>
                <a:latin typeface="Arial"/>
                <a:cs typeface="Arial"/>
              </a:endParaRPr>
            </a:p>
          </p:txBody>
        </p:sp>
        <p:sp>
          <p:nvSpPr>
            <p:cNvPr id="98022" name="Freeform 360"/>
            <p:cNvSpPr>
              <a:spLocks/>
            </p:cNvSpPr>
            <p:nvPr/>
          </p:nvSpPr>
          <p:spPr bwMode="auto">
            <a:xfrm>
              <a:off x="2262" y="1913"/>
              <a:ext cx="26" cy="18"/>
            </a:xfrm>
            <a:custGeom>
              <a:avLst/>
              <a:gdLst>
                <a:gd name="T0" fmla="*/ 0 w 61"/>
                <a:gd name="T1" fmla="*/ 1 h 47"/>
                <a:gd name="T2" fmla="*/ 0 w 61"/>
                <a:gd name="T3" fmla="*/ 1 h 47"/>
                <a:gd name="T4" fmla="*/ 1 w 61"/>
                <a:gd name="T5" fmla="*/ 1 h 47"/>
                <a:gd name="T6" fmla="*/ 1 w 61"/>
                <a:gd name="T7" fmla="*/ 1 h 47"/>
                <a:gd name="T8" fmla="*/ 2 w 61"/>
                <a:gd name="T9" fmla="*/ 0 h 47"/>
                <a:gd name="T10" fmla="*/ 2 w 61"/>
                <a:gd name="T11" fmla="*/ 0 h 47"/>
                <a:gd name="T12" fmla="*/ 1 w 61"/>
                <a:gd name="T13" fmla="*/ 0 h 47"/>
                <a:gd name="T14" fmla="*/ 1 w 61"/>
                <a:gd name="T15" fmla="*/ 1 h 47"/>
                <a:gd name="T16" fmla="*/ 0 w 61"/>
                <a:gd name="T17" fmla="*/ 1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 h="47">
                  <a:moveTo>
                    <a:pt x="0" y="31"/>
                  </a:moveTo>
                  <a:lnTo>
                    <a:pt x="0" y="46"/>
                  </a:lnTo>
                  <a:lnTo>
                    <a:pt x="30" y="46"/>
                  </a:lnTo>
                  <a:lnTo>
                    <a:pt x="45" y="31"/>
                  </a:lnTo>
                  <a:lnTo>
                    <a:pt x="60" y="15"/>
                  </a:lnTo>
                  <a:lnTo>
                    <a:pt x="60" y="0"/>
                  </a:lnTo>
                  <a:lnTo>
                    <a:pt x="45" y="15"/>
                  </a:lnTo>
                  <a:lnTo>
                    <a:pt x="30" y="31"/>
                  </a:lnTo>
                  <a:lnTo>
                    <a:pt x="0" y="31"/>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GB" smtClean="0">
                <a:solidFill>
                  <a:srgbClr val="FFFFFF"/>
                </a:solidFill>
                <a:latin typeface="Arial"/>
                <a:cs typeface="Arial"/>
              </a:endParaRPr>
            </a:p>
          </p:txBody>
        </p:sp>
        <p:sp>
          <p:nvSpPr>
            <p:cNvPr id="98023" name="Freeform 361"/>
            <p:cNvSpPr>
              <a:spLocks/>
            </p:cNvSpPr>
            <p:nvPr/>
          </p:nvSpPr>
          <p:spPr bwMode="auto">
            <a:xfrm>
              <a:off x="2281" y="1895"/>
              <a:ext cx="19" cy="24"/>
            </a:xfrm>
            <a:custGeom>
              <a:avLst/>
              <a:gdLst>
                <a:gd name="T0" fmla="*/ 0 w 46"/>
                <a:gd name="T1" fmla="*/ 0 h 63"/>
                <a:gd name="T2" fmla="*/ 0 w 46"/>
                <a:gd name="T3" fmla="*/ 1 h 63"/>
                <a:gd name="T4" fmla="*/ 1 w 46"/>
                <a:gd name="T5" fmla="*/ 1 h 63"/>
                <a:gd name="T6" fmla="*/ 1 w 46"/>
                <a:gd name="T7" fmla="*/ 1 h 63"/>
                <a:gd name="T8" fmla="*/ 1 w 46"/>
                <a:gd name="T9" fmla="*/ 1 h 63"/>
                <a:gd name="T10" fmla="*/ 1 w 46"/>
                <a:gd name="T11" fmla="*/ 1 h 63"/>
                <a:gd name="T12" fmla="*/ 1 w 46"/>
                <a:gd name="T13" fmla="*/ 1 h 63"/>
                <a:gd name="T14" fmla="*/ 0 w 46"/>
                <a:gd name="T15" fmla="*/ 0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63">
                  <a:moveTo>
                    <a:pt x="0" y="0"/>
                  </a:moveTo>
                  <a:lnTo>
                    <a:pt x="0" y="31"/>
                  </a:lnTo>
                  <a:lnTo>
                    <a:pt x="30" y="31"/>
                  </a:lnTo>
                  <a:lnTo>
                    <a:pt x="30" y="47"/>
                  </a:lnTo>
                  <a:lnTo>
                    <a:pt x="45" y="62"/>
                  </a:lnTo>
                  <a:lnTo>
                    <a:pt x="45" y="47"/>
                  </a:lnTo>
                  <a:lnTo>
                    <a:pt x="30" y="31"/>
                  </a:lnTo>
                  <a:lnTo>
                    <a:pt x="0" y="0"/>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GB" smtClean="0">
                <a:solidFill>
                  <a:srgbClr val="FFFFFF"/>
                </a:solidFill>
                <a:latin typeface="Arial"/>
                <a:cs typeface="Arial"/>
              </a:endParaRPr>
            </a:p>
          </p:txBody>
        </p:sp>
        <p:sp>
          <p:nvSpPr>
            <p:cNvPr id="98024" name="Oval 362"/>
            <p:cNvSpPr>
              <a:spLocks noChangeArrowheads="1"/>
            </p:cNvSpPr>
            <p:nvPr/>
          </p:nvSpPr>
          <p:spPr bwMode="auto">
            <a:xfrm>
              <a:off x="2237" y="1774"/>
              <a:ext cx="5" cy="6"/>
            </a:xfrm>
            <a:prstGeom prst="ellipse">
              <a:avLst/>
            </a:prstGeom>
            <a:solidFill>
              <a:srgbClr val="C0C0C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spcBef>
                  <a:spcPct val="50000"/>
                </a:spcBef>
              </a:pPr>
              <a:endParaRPr lang="en-US" sz="2800" smtClean="0">
                <a:solidFill>
                  <a:srgbClr val="FFFFFF"/>
                </a:solidFill>
                <a:latin typeface="Arial"/>
                <a:cs typeface="Arial"/>
              </a:endParaRPr>
            </a:p>
          </p:txBody>
        </p:sp>
        <p:sp>
          <p:nvSpPr>
            <p:cNvPr id="98025" name="Freeform 363"/>
            <p:cNvSpPr>
              <a:spLocks/>
            </p:cNvSpPr>
            <p:nvPr/>
          </p:nvSpPr>
          <p:spPr bwMode="auto">
            <a:xfrm>
              <a:off x="2333" y="1941"/>
              <a:ext cx="6" cy="13"/>
            </a:xfrm>
            <a:custGeom>
              <a:avLst/>
              <a:gdLst>
                <a:gd name="T0" fmla="*/ 0 w 17"/>
                <a:gd name="T1" fmla="*/ 0 h 32"/>
                <a:gd name="T2" fmla="*/ 0 w 17"/>
                <a:gd name="T3" fmla="*/ 1 h 32"/>
                <a:gd name="T4" fmla="*/ 0 w 17"/>
                <a:gd name="T5" fmla="*/ 0 h 32"/>
                <a:gd name="T6" fmla="*/ 0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0" y="0"/>
                  </a:moveTo>
                  <a:lnTo>
                    <a:pt x="16" y="31"/>
                  </a:lnTo>
                  <a:lnTo>
                    <a:pt x="16" y="0"/>
                  </a:lnTo>
                  <a:lnTo>
                    <a:pt x="0" y="0"/>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GB" smtClean="0">
                <a:solidFill>
                  <a:srgbClr val="FFFFFF"/>
                </a:solidFill>
                <a:latin typeface="Arial"/>
                <a:cs typeface="Arial"/>
              </a:endParaRPr>
            </a:p>
          </p:txBody>
        </p:sp>
        <p:sp>
          <p:nvSpPr>
            <p:cNvPr id="98026" name="Freeform 364"/>
            <p:cNvSpPr>
              <a:spLocks/>
            </p:cNvSpPr>
            <p:nvPr/>
          </p:nvSpPr>
          <p:spPr bwMode="auto">
            <a:xfrm>
              <a:off x="2326" y="1930"/>
              <a:ext cx="13" cy="7"/>
            </a:xfrm>
            <a:custGeom>
              <a:avLst/>
              <a:gdLst>
                <a:gd name="T0" fmla="*/ 0 w 31"/>
                <a:gd name="T1" fmla="*/ 0 h 17"/>
                <a:gd name="T2" fmla="*/ 0 w 31"/>
                <a:gd name="T3" fmla="*/ 0 h 17"/>
                <a:gd name="T4" fmla="*/ 1 w 31"/>
                <a:gd name="T5" fmla="*/ 0 h 17"/>
                <a:gd name="T6" fmla="*/ 0 w 3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17">
                  <a:moveTo>
                    <a:pt x="0" y="0"/>
                  </a:moveTo>
                  <a:lnTo>
                    <a:pt x="15" y="16"/>
                  </a:lnTo>
                  <a:lnTo>
                    <a:pt x="30" y="0"/>
                  </a:lnTo>
                  <a:lnTo>
                    <a:pt x="0" y="0"/>
                  </a:lnTo>
                </a:path>
              </a:pathLst>
            </a:custGeom>
            <a:solidFill>
              <a:srgbClr val="C0C0C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GB" smtClean="0">
                <a:solidFill>
                  <a:srgbClr val="FFFFFF"/>
                </a:solidFill>
                <a:latin typeface="Arial"/>
                <a:cs typeface="Arial"/>
              </a:endParaRPr>
            </a:p>
          </p:txBody>
        </p:sp>
        <p:sp>
          <p:nvSpPr>
            <p:cNvPr id="98027" name="Freeform 365"/>
            <p:cNvSpPr>
              <a:spLocks/>
            </p:cNvSpPr>
            <p:nvPr/>
          </p:nvSpPr>
          <p:spPr bwMode="auto">
            <a:xfrm>
              <a:off x="2345" y="1953"/>
              <a:ext cx="8" cy="7"/>
            </a:xfrm>
            <a:custGeom>
              <a:avLst/>
              <a:gdLst>
                <a:gd name="T0" fmla="*/ 0 w 17"/>
                <a:gd name="T1" fmla="*/ 0 h 17"/>
                <a:gd name="T2" fmla="*/ 1 w 17"/>
                <a:gd name="T3" fmla="*/ 0 h 17"/>
                <a:gd name="T4" fmla="*/ 1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16" y="0"/>
                  </a:lnTo>
                  <a:lnTo>
                    <a:pt x="0" y="0"/>
                  </a:lnTo>
                </a:path>
              </a:pathLst>
            </a:custGeom>
            <a:solidFill>
              <a:srgbClr val="FFFF0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GB" smtClean="0">
                <a:solidFill>
                  <a:srgbClr val="FFFFFF"/>
                </a:solidFill>
                <a:latin typeface="Arial"/>
                <a:cs typeface="Arial"/>
              </a:endParaRPr>
            </a:p>
          </p:txBody>
        </p:sp>
        <p:sp>
          <p:nvSpPr>
            <p:cNvPr id="98028" name="Freeform 366"/>
            <p:cNvSpPr>
              <a:spLocks/>
            </p:cNvSpPr>
            <p:nvPr/>
          </p:nvSpPr>
          <p:spPr bwMode="auto">
            <a:xfrm>
              <a:off x="2351" y="1941"/>
              <a:ext cx="8" cy="7"/>
            </a:xfrm>
            <a:custGeom>
              <a:avLst/>
              <a:gdLst>
                <a:gd name="T0" fmla="*/ 0 w 17"/>
                <a:gd name="T1" fmla="*/ 0 h 17"/>
                <a:gd name="T2" fmla="*/ 1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0" y="16"/>
                  </a:lnTo>
                  <a:lnTo>
                    <a:pt x="0" y="0"/>
                  </a:lnTo>
                </a:path>
              </a:pathLst>
            </a:custGeom>
            <a:solidFill>
              <a:srgbClr val="FFFF00"/>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GB" smtClean="0">
                <a:solidFill>
                  <a:srgbClr val="FFFFFF"/>
                </a:solidFill>
                <a:latin typeface="Arial"/>
                <a:cs typeface="Arial"/>
              </a:endParaRPr>
            </a:p>
          </p:txBody>
        </p:sp>
        <p:sp>
          <p:nvSpPr>
            <p:cNvPr id="98029" name="Line 367"/>
            <p:cNvSpPr>
              <a:spLocks noChangeShapeType="1"/>
            </p:cNvSpPr>
            <p:nvPr/>
          </p:nvSpPr>
          <p:spPr bwMode="auto">
            <a:xfrm>
              <a:off x="2357" y="1959"/>
              <a:ext cx="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GB" smtClean="0">
                <a:solidFill>
                  <a:srgbClr val="FFFFFF"/>
                </a:solidFill>
                <a:latin typeface="Arial"/>
                <a:cs typeface="Arial"/>
              </a:endParaRPr>
            </a:p>
          </p:txBody>
        </p:sp>
        <p:sp>
          <p:nvSpPr>
            <p:cNvPr id="98030" name="Oval 368"/>
            <p:cNvSpPr>
              <a:spLocks noChangeArrowheads="1"/>
            </p:cNvSpPr>
            <p:nvPr/>
          </p:nvSpPr>
          <p:spPr bwMode="auto">
            <a:xfrm>
              <a:off x="2371" y="1878"/>
              <a:ext cx="6" cy="6"/>
            </a:xfrm>
            <a:prstGeom prst="ellipse">
              <a:avLst/>
            </a:prstGeom>
            <a:solidFill>
              <a:srgbClr val="C0C0C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8031" name="Oval 369"/>
            <p:cNvSpPr>
              <a:spLocks noChangeArrowheads="1"/>
            </p:cNvSpPr>
            <p:nvPr/>
          </p:nvSpPr>
          <p:spPr bwMode="auto">
            <a:xfrm>
              <a:off x="2448" y="1953"/>
              <a:ext cx="0" cy="6"/>
            </a:xfrm>
            <a:prstGeom prst="ellipse">
              <a:avLst/>
            </a:prstGeom>
            <a:solidFill>
              <a:srgbClr val="C0C0C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8032" name="Oval 370"/>
            <p:cNvSpPr>
              <a:spLocks noChangeArrowheads="1"/>
            </p:cNvSpPr>
            <p:nvPr/>
          </p:nvSpPr>
          <p:spPr bwMode="auto">
            <a:xfrm>
              <a:off x="2377" y="1809"/>
              <a:ext cx="0" cy="5"/>
            </a:xfrm>
            <a:prstGeom prst="ellipse">
              <a:avLst/>
            </a:prstGeom>
            <a:solidFill>
              <a:srgbClr val="C0C0C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8033" name="Oval 371"/>
            <p:cNvSpPr>
              <a:spLocks noChangeArrowheads="1"/>
            </p:cNvSpPr>
            <p:nvPr/>
          </p:nvSpPr>
          <p:spPr bwMode="auto">
            <a:xfrm>
              <a:off x="2403" y="1925"/>
              <a:ext cx="6" cy="5"/>
            </a:xfrm>
            <a:prstGeom prst="ellipse">
              <a:avLst/>
            </a:prstGeom>
            <a:solidFill>
              <a:srgbClr val="C0C0C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8034" name="Oval 372"/>
            <p:cNvSpPr>
              <a:spLocks noChangeArrowheads="1"/>
            </p:cNvSpPr>
            <p:nvPr/>
          </p:nvSpPr>
          <p:spPr bwMode="auto">
            <a:xfrm>
              <a:off x="2448" y="1931"/>
              <a:ext cx="0" cy="4"/>
            </a:xfrm>
            <a:prstGeom prst="ellipse">
              <a:avLst/>
            </a:prstGeom>
            <a:solidFill>
              <a:srgbClr val="C0C0C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8035" name="Oval 373"/>
            <p:cNvSpPr>
              <a:spLocks noChangeArrowheads="1"/>
            </p:cNvSpPr>
            <p:nvPr/>
          </p:nvSpPr>
          <p:spPr bwMode="auto">
            <a:xfrm>
              <a:off x="2448" y="1971"/>
              <a:ext cx="6" cy="6"/>
            </a:xfrm>
            <a:prstGeom prst="ellipse">
              <a:avLst/>
            </a:prstGeom>
            <a:solidFill>
              <a:srgbClr val="C0C0C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8036" name="Oval 374"/>
            <p:cNvSpPr>
              <a:spLocks noChangeArrowheads="1"/>
            </p:cNvSpPr>
            <p:nvPr/>
          </p:nvSpPr>
          <p:spPr bwMode="auto">
            <a:xfrm>
              <a:off x="2448" y="1988"/>
              <a:ext cx="6" cy="6"/>
            </a:xfrm>
            <a:prstGeom prst="ellipse">
              <a:avLst/>
            </a:prstGeom>
            <a:solidFill>
              <a:srgbClr val="C0C0C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8037" name="Oval 375"/>
            <p:cNvSpPr>
              <a:spLocks noChangeArrowheads="1"/>
            </p:cNvSpPr>
            <p:nvPr/>
          </p:nvSpPr>
          <p:spPr bwMode="auto">
            <a:xfrm>
              <a:off x="2403" y="1861"/>
              <a:ext cx="0" cy="5"/>
            </a:xfrm>
            <a:prstGeom prst="ellipse">
              <a:avLst/>
            </a:prstGeom>
            <a:solidFill>
              <a:srgbClr val="C0C0C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grpSp>
      <p:grpSp>
        <p:nvGrpSpPr>
          <p:cNvPr id="118136" name="Group 376"/>
          <p:cNvGrpSpPr>
            <a:grpSpLocks/>
          </p:cNvGrpSpPr>
          <p:nvPr/>
        </p:nvGrpSpPr>
        <p:grpSpPr bwMode="auto">
          <a:xfrm>
            <a:off x="3641483" y="1341441"/>
            <a:ext cx="4633546" cy="2727325"/>
            <a:chOff x="5932" y="935"/>
            <a:chExt cx="2454" cy="1370"/>
          </a:xfrm>
        </p:grpSpPr>
        <p:sp>
          <p:nvSpPr>
            <p:cNvPr id="97296" name="Text Box 377"/>
            <p:cNvSpPr txBox="1">
              <a:spLocks noChangeArrowheads="1"/>
            </p:cNvSpPr>
            <p:nvPr/>
          </p:nvSpPr>
          <p:spPr bwMode="auto">
            <a:xfrm>
              <a:off x="6976" y="2093"/>
              <a:ext cx="483" cy="212"/>
            </a:xfrm>
            <a:prstGeom prst="rect">
              <a:avLst/>
            </a:prstGeom>
            <a:solidFill>
              <a:schemeClr val="bg1"/>
            </a:solidFill>
            <a:ln>
              <a:noFill/>
            </a:ln>
            <a:effectLst/>
            <a:extLst>
              <a:ext uri="{91240B29-F687-4F45-9708-019B960494DF}">
                <a14:hiddenLine xmlns:a14="http://schemas.microsoft.com/office/drawing/2010/main" w="12700" cap="rnd"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GB" b="1" dirty="0" smtClean="0">
                  <a:solidFill>
                    <a:srgbClr val="FFFFFF"/>
                  </a:solidFill>
                </a:rPr>
                <a:t>2014</a:t>
              </a:r>
            </a:p>
          </p:txBody>
        </p:sp>
        <p:sp>
          <p:nvSpPr>
            <p:cNvPr id="97297" name="Freeform 378"/>
            <p:cNvSpPr>
              <a:spLocks/>
            </p:cNvSpPr>
            <p:nvPr/>
          </p:nvSpPr>
          <p:spPr bwMode="auto">
            <a:xfrm>
              <a:off x="5932" y="1092"/>
              <a:ext cx="8" cy="6"/>
            </a:xfrm>
            <a:custGeom>
              <a:avLst/>
              <a:gdLst>
                <a:gd name="T0" fmla="*/ 1 w 18"/>
                <a:gd name="T1" fmla="*/ 0 h 17"/>
                <a:gd name="T2" fmla="*/ 1 w 18"/>
                <a:gd name="T3" fmla="*/ 0 h 17"/>
                <a:gd name="T4" fmla="*/ 0 w 18"/>
                <a:gd name="T5" fmla="*/ 0 h 17"/>
                <a:gd name="T6" fmla="*/ 1 w 18"/>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7">
                  <a:moveTo>
                    <a:pt x="17" y="0"/>
                  </a:moveTo>
                  <a:lnTo>
                    <a:pt x="17" y="16"/>
                  </a:lnTo>
                  <a:lnTo>
                    <a:pt x="0" y="16"/>
                  </a:lnTo>
                  <a:lnTo>
                    <a:pt x="17"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298" name="Freeform 379"/>
            <p:cNvSpPr>
              <a:spLocks/>
            </p:cNvSpPr>
            <p:nvPr/>
          </p:nvSpPr>
          <p:spPr bwMode="auto">
            <a:xfrm>
              <a:off x="6124" y="1144"/>
              <a:ext cx="13" cy="18"/>
            </a:xfrm>
            <a:custGeom>
              <a:avLst/>
              <a:gdLst>
                <a:gd name="T0" fmla="*/ 0 w 31"/>
                <a:gd name="T1" fmla="*/ 0 h 47"/>
                <a:gd name="T2" fmla="*/ 0 w 31"/>
                <a:gd name="T3" fmla="*/ 1 h 47"/>
                <a:gd name="T4" fmla="*/ 1 w 31"/>
                <a:gd name="T5" fmla="*/ 1 h 47"/>
                <a:gd name="T6" fmla="*/ 1 w 31"/>
                <a:gd name="T7" fmla="*/ 0 h 47"/>
                <a:gd name="T8" fmla="*/ 0 w 31"/>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47">
                  <a:moveTo>
                    <a:pt x="0" y="15"/>
                  </a:moveTo>
                  <a:lnTo>
                    <a:pt x="15" y="46"/>
                  </a:lnTo>
                  <a:lnTo>
                    <a:pt x="30" y="46"/>
                  </a:lnTo>
                  <a:lnTo>
                    <a:pt x="30" y="0"/>
                  </a:lnTo>
                  <a:lnTo>
                    <a:pt x="0"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299" name="Freeform 380"/>
            <p:cNvSpPr>
              <a:spLocks/>
            </p:cNvSpPr>
            <p:nvPr/>
          </p:nvSpPr>
          <p:spPr bwMode="auto">
            <a:xfrm>
              <a:off x="6124" y="1174"/>
              <a:ext cx="8" cy="12"/>
            </a:xfrm>
            <a:custGeom>
              <a:avLst/>
              <a:gdLst>
                <a:gd name="T0" fmla="*/ 1 w 17"/>
                <a:gd name="T1" fmla="*/ 0 h 32"/>
                <a:gd name="T2" fmla="*/ 0 w 17"/>
                <a:gd name="T3" fmla="*/ 0 h 32"/>
                <a:gd name="T4" fmla="*/ 1 w 17"/>
                <a:gd name="T5" fmla="*/ 1 h 32"/>
                <a:gd name="T6" fmla="*/ 1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16" y="0"/>
                  </a:moveTo>
                  <a:lnTo>
                    <a:pt x="0" y="16"/>
                  </a:lnTo>
                  <a:lnTo>
                    <a:pt x="16" y="31"/>
                  </a:lnTo>
                  <a:lnTo>
                    <a:pt x="16"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00" name="Freeform 381"/>
            <p:cNvSpPr>
              <a:spLocks/>
            </p:cNvSpPr>
            <p:nvPr/>
          </p:nvSpPr>
          <p:spPr bwMode="auto">
            <a:xfrm>
              <a:off x="6124" y="1190"/>
              <a:ext cx="8" cy="13"/>
            </a:xfrm>
            <a:custGeom>
              <a:avLst/>
              <a:gdLst>
                <a:gd name="T0" fmla="*/ 0 w 17"/>
                <a:gd name="T1" fmla="*/ 0 h 32"/>
                <a:gd name="T2" fmla="*/ 1 w 17"/>
                <a:gd name="T3" fmla="*/ 0 h 32"/>
                <a:gd name="T4" fmla="*/ 1 w 17"/>
                <a:gd name="T5" fmla="*/ 1 h 32"/>
                <a:gd name="T6" fmla="*/ 0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0" y="0"/>
                  </a:moveTo>
                  <a:lnTo>
                    <a:pt x="16" y="0"/>
                  </a:lnTo>
                  <a:lnTo>
                    <a:pt x="16" y="31"/>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01" name="Freeform 382"/>
            <p:cNvSpPr>
              <a:spLocks/>
            </p:cNvSpPr>
            <p:nvPr/>
          </p:nvSpPr>
          <p:spPr bwMode="auto">
            <a:xfrm>
              <a:off x="6503" y="1806"/>
              <a:ext cx="95" cy="107"/>
            </a:xfrm>
            <a:custGeom>
              <a:avLst/>
              <a:gdLst>
                <a:gd name="T0" fmla="*/ 3 w 224"/>
                <a:gd name="T1" fmla="*/ 0 h 279"/>
                <a:gd name="T2" fmla="*/ 2 w 224"/>
                <a:gd name="T3" fmla="*/ 0 h 279"/>
                <a:gd name="T4" fmla="*/ 1 w 224"/>
                <a:gd name="T5" fmla="*/ 0 h 279"/>
                <a:gd name="T6" fmla="*/ 1 w 224"/>
                <a:gd name="T7" fmla="*/ 1 h 279"/>
                <a:gd name="T8" fmla="*/ 0 w 224"/>
                <a:gd name="T9" fmla="*/ 0 h 279"/>
                <a:gd name="T10" fmla="*/ 0 w 224"/>
                <a:gd name="T11" fmla="*/ 0 h 279"/>
                <a:gd name="T12" fmla="*/ 0 w 224"/>
                <a:gd name="T13" fmla="*/ 1 h 279"/>
                <a:gd name="T14" fmla="*/ 0 w 224"/>
                <a:gd name="T15" fmla="*/ 2 h 279"/>
                <a:gd name="T16" fmla="*/ 0 w 224"/>
                <a:gd name="T17" fmla="*/ 2 h 279"/>
                <a:gd name="T18" fmla="*/ 0 w 224"/>
                <a:gd name="T19" fmla="*/ 2 h 279"/>
                <a:gd name="T20" fmla="*/ 0 w 224"/>
                <a:gd name="T21" fmla="*/ 3 h 279"/>
                <a:gd name="T22" fmla="*/ 1 w 224"/>
                <a:gd name="T23" fmla="*/ 3 h 279"/>
                <a:gd name="T24" fmla="*/ 1 w 224"/>
                <a:gd name="T25" fmla="*/ 3 h 279"/>
                <a:gd name="T26" fmla="*/ 0 w 224"/>
                <a:gd name="T27" fmla="*/ 3 h 279"/>
                <a:gd name="T28" fmla="*/ 1 w 224"/>
                <a:gd name="T29" fmla="*/ 5 h 279"/>
                <a:gd name="T30" fmla="*/ 2 w 224"/>
                <a:gd name="T31" fmla="*/ 6 h 279"/>
                <a:gd name="T32" fmla="*/ 2 w 224"/>
                <a:gd name="T33" fmla="*/ 6 h 279"/>
                <a:gd name="T34" fmla="*/ 3 w 224"/>
                <a:gd name="T35" fmla="*/ 5 h 279"/>
                <a:gd name="T36" fmla="*/ 3 w 224"/>
                <a:gd name="T37" fmla="*/ 5 h 279"/>
                <a:gd name="T38" fmla="*/ 3 w 224"/>
                <a:gd name="T39" fmla="*/ 5 h 279"/>
                <a:gd name="T40" fmla="*/ 3 w 224"/>
                <a:gd name="T41" fmla="*/ 6 h 279"/>
                <a:gd name="T42" fmla="*/ 4 w 224"/>
                <a:gd name="T43" fmla="*/ 5 h 279"/>
                <a:gd name="T44" fmla="*/ 5 w 224"/>
                <a:gd name="T45" fmla="*/ 5 h 279"/>
                <a:gd name="T46" fmla="*/ 7 w 224"/>
                <a:gd name="T47" fmla="*/ 4 h 279"/>
                <a:gd name="T48" fmla="*/ 7 w 224"/>
                <a:gd name="T49" fmla="*/ 5 h 279"/>
                <a:gd name="T50" fmla="*/ 7 w 224"/>
                <a:gd name="T51" fmla="*/ 3 h 279"/>
                <a:gd name="T52" fmla="*/ 6 w 224"/>
                <a:gd name="T53" fmla="*/ 3 h 279"/>
                <a:gd name="T54" fmla="*/ 6 w 224"/>
                <a:gd name="T55" fmla="*/ 3 h 279"/>
                <a:gd name="T56" fmla="*/ 5 w 224"/>
                <a:gd name="T57" fmla="*/ 2 h 279"/>
                <a:gd name="T58" fmla="*/ 4 w 224"/>
                <a:gd name="T59" fmla="*/ 1 h 279"/>
                <a:gd name="T60" fmla="*/ 3 w 224"/>
                <a:gd name="T61" fmla="*/ 1 h 279"/>
                <a:gd name="T62" fmla="*/ 3 w 224"/>
                <a:gd name="T63" fmla="*/ 1 h 279"/>
                <a:gd name="T64" fmla="*/ 3 w 224"/>
                <a:gd name="T65" fmla="*/ 0 h 2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4" h="279">
                  <a:moveTo>
                    <a:pt x="74" y="0"/>
                  </a:moveTo>
                  <a:lnTo>
                    <a:pt x="59" y="0"/>
                  </a:lnTo>
                  <a:lnTo>
                    <a:pt x="45" y="15"/>
                  </a:lnTo>
                  <a:lnTo>
                    <a:pt x="30" y="31"/>
                  </a:lnTo>
                  <a:lnTo>
                    <a:pt x="15" y="15"/>
                  </a:lnTo>
                  <a:lnTo>
                    <a:pt x="0" y="15"/>
                  </a:lnTo>
                  <a:lnTo>
                    <a:pt x="15" y="46"/>
                  </a:lnTo>
                  <a:lnTo>
                    <a:pt x="15" y="77"/>
                  </a:lnTo>
                  <a:lnTo>
                    <a:pt x="15" y="93"/>
                  </a:lnTo>
                  <a:lnTo>
                    <a:pt x="15" y="108"/>
                  </a:lnTo>
                  <a:lnTo>
                    <a:pt x="15" y="124"/>
                  </a:lnTo>
                  <a:lnTo>
                    <a:pt x="30" y="124"/>
                  </a:lnTo>
                  <a:lnTo>
                    <a:pt x="30" y="139"/>
                  </a:lnTo>
                  <a:lnTo>
                    <a:pt x="15" y="154"/>
                  </a:lnTo>
                  <a:lnTo>
                    <a:pt x="30" y="201"/>
                  </a:lnTo>
                  <a:lnTo>
                    <a:pt x="59" y="263"/>
                  </a:lnTo>
                  <a:lnTo>
                    <a:pt x="59" y="278"/>
                  </a:lnTo>
                  <a:lnTo>
                    <a:pt x="74" y="232"/>
                  </a:lnTo>
                  <a:lnTo>
                    <a:pt x="89" y="247"/>
                  </a:lnTo>
                  <a:lnTo>
                    <a:pt x="104" y="247"/>
                  </a:lnTo>
                  <a:lnTo>
                    <a:pt x="104" y="263"/>
                  </a:lnTo>
                  <a:lnTo>
                    <a:pt x="134" y="247"/>
                  </a:lnTo>
                  <a:lnTo>
                    <a:pt x="149" y="201"/>
                  </a:lnTo>
                  <a:lnTo>
                    <a:pt x="208" y="185"/>
                  </a:lnTo>
                  <a:lnTo>
                    <a:pt x="223" y="201"/>
                  </a:lnTo>
                  <a:lnTo>
                    <a:pt x="223" y="154"/>
                  </a:lnTo>
                  <a:lnTo>
                    <a:pt x="193" y="124"/>
                  </a:lnTo>
                  <a:lnTo>
                    <a:pt x="178" y="124"/>
                  </a:lnTo>
                  <a:lnTo>
                    <a:pt x="149" y="77"/>
                  </a:lnTo>
                  <a:lnTo>
                    <a:pt x="119" y="46"/>
                  </a:lnTo>
                  <a:lnTo>
                    <a:pt x="104" y="46"/>
                  </a:lnTo>
                  <a:lnTo>
                    <a:pt x="74" y="31"/>
                  </a:lnTo>
                  <a:lnTo>
                    <a:pt x="74"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02" name="Freeform 383"/>
            <p:cNvSpPr>
              <a:spLocks/>
            </p:cNvSpPr>
            <p:nvPr/>
          </p:nvSpPr>
          <p:spPr bwMode="auto">
            <a:xfrm>
              <a:off x="6407" y="1731"/>
              <a:ext cx="108" cy="140"/>
            </a:xfrm>
            <a:custGeom>
              <a:avLst/>
              <a:gdLst>
                <a:gd name="T0" fmla="*/ 4 w 253"/>
                <a:gd name="T1" fmla="*/ 0 h 370"/>
                <a:gd name="T2" fmla="*/ 4 w 253"/>
                <a:gd name="T3" fmla="*/ 0 h 370"/>
                <a:gd name="T4" fmla="*/ 4 w 253"/>
                <a:gd name="T5" fmla="*/ 1 h 370"/>
                <a:gd name="T6" fmla="*/ 2 w 253"/>
                <a:gd name="T7" fmla="*/ 2 h 370"/>
                <a:gd name="T8" fmla="*/ 1 w 253"/>
                <a:gd name="T9" fmla="*/ 2 h 370"/>
                <a:gd name="T10" fmla="*/ 1 w 253"/>
                <a:gd name="T11" fmla="*/ 2 h 370"/>
                <a:gd name="T12" fmla="*/ 0 w 253"/>
                <a:gd name="T13" fmla="*/ 2 h 370"/>
                <a:gd name="T14" fmla="*/ 0 w 253"/>
                <a:gd name="T15" fmla="*/ 1 h 370"/>
                <a:gd name="T16" fmla="*/ 0 w 253"/>
                <a:gd name="T17" fmla="*/ 2 h 370"/>
                <a:gd name="T18" fmla="*/ 0 w 253"/>
                <a:gd name="T19" fmla="*/ 3 h 370"/>
                <a:gd name="T20" fmla="*/ 1 w 253"/>
                <a:gd name="T21" fmla="*/ 3 h 370"/>
                <a:gd name="T22" fmla="*/ 2 w 253"/>
                <a:gd name="T23" fmla="*/ 4 h 370"/>
                <a:gd name="T24" fmla="*/ 3 w 253"/>
                <a:gd name="T25" fmla="*/ 6 h 370"/>
                <a:gd name="T26" fmla="*/ 5 w 253"/>
                <a:gd name="T27" fmla="*/ 7 h 370"/>
                <a:gd name="T28" fmla="*/ 6 w 253"/>
                <a:gd name="T29" fmla="*/ 7 h 370"/>
                <a:gd name="T30" fmla="*/ 6 w 253"/>
                <a:gd name="T31" fmla="*/ 7 h 370"/>
                <a:gd name="T32" fmla="*/ 6 w 253"/>
                <a:gd name="T33" fmla="*/ 8 h 370"/>
                <a:gd name="T34" fmla="*/ 7 w 253"/>
                <a:gd name="T35" fmla="*/ 8 h 370"/>
                <a:gd name="T36" fmla="*/ 8 w 253"/>
                <a:gd name="T37" fmla="*/ 7 h 370"/>
                <a:gd name="T38" fmla="*/ 8 w 253"/>
                <a:gd name="T39" fmla="*/ 7 h 370"/>
                <a:gd name="T40" fmla="*/ 8 w 253"/>
                <a:gd name="T41" fmla="*/ 7 h 370"/>
                <a:gd name="T42" fmla="*/ 9 w 253"/>
                <a:gd name="T43" fmla="*/ 7 h 370"/>
                <a:gd name="T44" fmla="*/ 8 w 253"/>
                <a:gd name="T45" fmla="*/ 7 h 370"/>
                <a:gd name="T46" fmla="*/ 8 w 253"/>
                <a:gd name="T47" fmla="*/ 6 h 370"/>
                <a:gd name="T48" fmla="*/ 8 w 253"/>
                <a:gd name="T49" fmla="*/ 6 h 370"/>
                <a:gd name="T50" fmla="*/ 8 w 253"/>
                <a:gd name="T51" fmla="*/ 6 h 370"/>
                <a:gd name="T52" fmla="*/ 8 w 253"/>
                <a:gd name="T53" fmla="*/ 6 h 370"/>
                <a:gd name="T54" fmla="*/ 8 w 253"/>
                <a:gd name="T55" fmla="*/ 5 h 370"/>
                <a:gd name="T56" fmla="*/ 8 w 253"/>
                <a:gd name="T57" fmla="*/ 5 h 370"/>
                <a:gd name="T58" fmla="*/ 6 w 253"/>
                <a:gd name="T59" fmla="*/ 5 h 370"/>
                <a:gd name="T60" fmla="*/ 6 w 253"/>
                <a:gd name="T61" fmla="*/ 4 h 370"/>
                <a:gd name="T62" fmla="*/ 6 w 253"/>
                <a:gd name="T63" fmla="*/ 4 h 370"/>
                <a:gd name="T64" fmla="*/ 5 w 253"/>
                <a:gd name="T65" fmla="*/ 3 h 370"/>
                <a:gd name="T66" fmla="*/ 5 w 253"/>
                <a:gd name="T67" fmla="*/ 3 h 370"/>
                <a:gd name="T68" fmla="*/ 6 w 253"/>
                <a:gd name="T69" fmla="*/ 2 h 370"/>
                <a:gd name="T70" fmla="*/ 6 w 253"/>
                <a:gd name="T71" fmla="*/ 2 h 370"/>
                <a:gd name="T72" fmla="*/ 8 w 253"/>
                <a:gd name="T73" fmla="*/ 2 h 370"/>
                <a:gd name="T74" fmla="*/ 7 w 253"/>
                <a:gd name="T75" fmla="*/ 1 h 370"/>
                <a:gd name="T76" fmla="*/ 6 w 253"/>
                <a:gd name="T77" fmla="*/ 1 h 370"/>
                <a:gd name="T78" fmla="*/ 6 w 253"/>
                <a:gd name="T79" fmla="*/ 1 h 370"/>
                <a:gd name="T80" fmla="*/ 5 w 253"/>
                <a:gd name="T81" fmla="*/ 1 h 370"/>
                <a:gd name="T82" fmla="*/ 4 w 253"/>
                <a:gd name="T83" fmla="*/ 0 h 370"/>
                <a:gd name="T84" fmla="*/ 4 w 253"/>
                <a:gd name="T85" fmla="*/ 0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53" h="370">
                  <a:moveTo>
                    <a:pt x="119" y="0"/>
                  </a:moveTo>
                  <a:lnTo>
                    <a:pt x="133" y="15"/>
                  </a:lnTo>
                  <a:lnTo>
                    <a:pt x="119" y="31"/>
                  </a:lnTo>
                  <a:lnTo>
                    <a:pt x="59" y="77"/>
                  </a:lnTo>
                  <a:lnTo>
                    <a:pt x="44" y="92"/>
                  </a:lnTo>
                  <a:lnTo>
                    <a:pt x="30" y="77"/>
                  </a:lnTo>
                  <a:lnTo>
                    <a:pt x="15" y="92"/>
                  </a:lnTo>
                  <a:lnTo>
                    <a:pt x="15" y="62"/>
                  </a:lnTo>
                  <a:lnTo>
                    <a:pt x="0" y="77"/>
                  </a:lnTo>
                  <a:lnTo>
                    <a:pt x="15" y="123"/>
                  </a:lnTo>
                  <a:lnTo>
                    <a:pt x="30" y="138"/>
                  </a:lnTo>
                  <a:lnTo>
                    <a:pt x="59" y="200"/>
                  </a:lnTo>
                  <a:lnTo>
                    <a:pt x="104" y="277"/>
                  </a:lnTo>
                  <a:lnTo>
                    <a:pt x="148" y="338"/>
                  </a:lnTo>
                  <a:lnTo>
                    <a:pt x="178" y="338"/>
                  </a:lnTo>
                  <a:lnTo>
                    <a:pt x="193" y="354"/>
                  </a:lnTo>
                  <a:lnTo>
                    <a:pt x="193" y="369"/>
                  </a:lnTo>
                  <a:lnTo>
                    <a:pt x="208" y="369"/>
                  </a:lnTo>
                  <a:lnTo>
                    <a:pt x="222" y="354"/>
                  </a:lnTo>
                  <a:lnTo>
                    <a:pt x="237" y="354"/>
                  </a:lnTo>
                  <a:lnTo>
                    <a:pt x="237" y="338"/>
                  </a:lnTo>
                  <a:lnTo>
                    <a:pt x="252" y="338"/>
                  </a:lnTo>
                  <a:lnTo>
                    <a:pt x="237" y="338"/>
                  </a:lnTo>
                  <a:lnTo>
                    <a:pt x="237" y="323"/>
                  </a:lnTo>
                  <a:lnTo>
                    <a:pt x="237" y="308"/>
                  </a:lnTo>
                  <a:lnTo>
                    <a:pt x="237" y="292"/>
                  </a:lnTo>
                  <a:lnTo>
                    <a:pt x="237" y="277"/>
                  </a:lnTo>
                  <a:lnTo>
                    <a:pt x="237" y="246"/>
                  </a:lnTo>
                  <a:lnTo>
                    <a:pt x="222" y="215"/>
                  </a:lnTo>
                  <a:lnTo>
                    <a:pt x="193" y="215"/>
                  </a:lnTo>
                  <a:lnTo>
                    <a:pt x="193" y="200"/>
                  </a:lnTo>
                  <a:lnTo>
                    <a:pt x="178" y="200"/>
                  </a:lnTo>
                  <a:lnTo>
                    <a:pt x="148" y="169"/>
                  </a:lnTo>
                  <a:lnTo>
                    <a:pt x="148" y="138"/>
                  </a:lnTo>
                  <a:lnTo>
                    <a:pt x="163" y="108"/>
                  </a:lnTo>
                  <a:lnTo>
                    <a:pt x="193" y="77"/>
                  </a:lnTo>
                  <a:lnTo>
                    <a:pt x="222" y="77"/>
                  </a:lnTo>
                  <a:lnTo>
                    <a:pt x="208" y="46"/>
                  </a:lnTo>
                  <a:lnTo>
                    <a:pt x="178" y="31"/>
                  </a:lnTo>
                  <a:lnTo>
                    <a:pt x="163" y="31"/>
                  </a:lnTo>
                  <a:lnTo>
                    <a:pt x="148" y="31"/>
                  </a:lnTo>
                  <a:lnTo>
                    <a:pt x="133" y="0"/>
                  </a:lnTo>
                  <a:lnTo>
                    <a:pt x="119"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03" name="Freeform 384"/>
            <p:cNvSpPr>
              <a:spLocks/>
            </p:cNvSpPr>
            <p:nvPr/>
          </p:nvSpPr>
          <p:spPr bwMode="auto">
            <a:xfrm>
              <a:off x="6412" y="1720"/>
              <a:ext cx="52" cy="46"/>
            </a:xfrm>
            <a:custGeom>
              <a:avLst/>
              <a:gdLst>
                <a:gd name="T0" fmla="*/ 0 w 120"/>
                <a:gd name="T1" fmla="*/ 0 h 124"/>
                <a:gd name="T2" fmla="*/ 0 w 120"/>
                <a:gd name="T3" fmla="*/ 1 h 124"/>
                <a:gd name="T4" fmla="*/ 0 w 120"/>
                <a:gd name="T5" fmla="*/ 1 h 124"/>
                <a:gd name="T6" fmla="*/ 0 w 120"/>
                <a:gd name="T7" fmla="*/ 1 h 124"/>
                <a:gd name="T8" fmla="*/ 0 w 120"/>
                <a:gd name="T9" fmla="*/ 2 h 124"/>
                <a:gd name="T10" fmla="*/ 0 w 120"/>
                <a:gd name="T11" fmla="*/ 2 h 124"/>
                <a:gd name="T12" fmla="*/ 0 w 120"/>
                <a:gd name="T13" fmla="*/ 2 h 124"/>
                <a:gd name="T14" fmla="*/ 0 w 120"/>
                <a:gd name="T15" fmla="*/ 2 h 124"/>
                <a:gd name="T16" fmla="*/ 1 w 120"/>
                <a:gd name="T17" fmla="*/ 2 h 124"/>
                <a:gd name="T18" fmla="*/ 2 w 120"/>
                <a:gd name="T19" fmla="*/ 2 h 124"/>
                <a:gd name="T20" fmla="*/ 4 w 120"/>
                <a:gd name="T21" fmla="*/ 1 h 124"/>
                <a:gd name="T22" fmla="*/ 4 w 120"/>
                <a:gd name="T23" fmla="*/ 1 h 124"/>
                <a:gd name="T24" fmla="*/ 4 w 120"/>
                <a:gd name="T25" fmla="*/ 0 h 124"/>
                <a:gd name="T26" fmla="*/ 3 w 120"/>
                <a:gd name="T27" fmla="*/ 0 h 124"/>
                <a:gd name="T28" fmla="*/ 1 w 120"/>
                <a:gd name="T29" fmla="*/ 0 h 124"/>
                <a:gd name="T30" fmla="*/ 0 w 120"/>
                <a:gd name="T31" fmla="*/ 0 h 124"/>
                <a:gd name="T32" fmla="*/ 0 w 120"/>
                <a:gd name="T33" fmla="*/ 0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124">
                  <a:moveTo>
                    <a:pt x="0" y="15"/>
                  </a:moveTo>
                  <a:lnTo>
                    <a:pt x="0" y="46"/>
                  </a:lnTo>
                  <a:lnTo>
                    <a:pt x="0" y="77"/>
                  </a:lnTo>
                  <a:lnTo>
                    <a:pt x="15" y="77"/>
                  </a:lnTo>
                  <a:lnTo>
                    <a:pt x="15" y="92"/>
                  </a:lnTo>
                  <a:lnTo>
                    <a:pt x="0" y="92"/>
                  </a:lnTo>
                  <a:lnTo>
                    <a:pt x="0" y="123"/>
                  </a:lnTo>
                  <a:lnTo>
                    <a:pt x="15" y="108"/>
                  </a:lnTo>
                  <a:lnTo>
                    <a:pt x="30" y="123"/>
                  </a:lnTo>
                  <a:lnTo>
                    <a:pt x="45" y="108"/>
                  </a:lnTo>
                  <a:lnTo>
                    <a:pt x="104" y="62"/>
                  </a:lnTo>
                  <a:lnTo>
                    <a:pt x="119" y="46"/>
                  </a:lnTo>
                  <a:lnTo>
                    <a:pt x="104" y="31"/>
                  </a:lnTo>
                  <a:lnTo>
                    <a:pt x="89" y="15"/>
                  </a:lnTo>
                  <a:lnTo>
                    <a:pt x="30" y="0"/>
                  </a:lnTo>
                  <a:lnTo>
                    <a:pt x="15" y="0"/>
                  </a:lnTo>
                  <a:lnTo>
                    <a:pt x="0"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04" name="Freeform 385"/>
            <p:cNvSpPr>
              <a:spLocks/>
            </p:cNvSpPr>
            <p:nvPr/>
          </p:nvSpPr>
          <p:spPr bwMode="auto">
            <a:xfrm>
              <a:off x="6137" y="1278"/>
              <a:ext cx="423" cy="245"/>
            </a:xfrm>
            <a:custGeom>
              <a:avLst/>
              <a:gdLst>
                <a:gd name="T0" fmla="*/ 3 w 985"/>
                <a:gd name="T1" fmla="*/ 9 h 647"/>
                <a:gd name="T2" fmla="*/ 8 w 985"/>
                <a:gd name="T3" fmla="*/ 10 h 647"/>
                <a:gd name="T4" fmla="*/ 9 w 985"/>
                <a:gd name="T5" fmla="*/ 9 h 647"/>
                <a:gd name="T6" fmla="*/ 10 w 985"/>
                <a:gd name="T7" fmla="*/ 11 h 647"/>
                <a:gd name="T8" fmla="*/ 12 w 985"/>
                <a:gd name="T9" fmla="*/ 11 h 647"/>
                <a:gd name="T10" fmla="*/ 12 w 985"/>
                <a:gd name="T11" fmla="*/ 12 h 647"/>
                <a:gd name="T12" fmla="*/ 13 w 985"/>
                <a:gd name="T13" fmla="*/ 12 h 647"/>
                <a:gd name="T14" fmla="*/ 15 w 985"/>
                <a:gd name="T15" fmla="*/ 11 h 647"/>
                <a:gd name="T16" fmla="*/ 17 w 985"/>
                <a:gd name="T17" fmla="*/ 11 h 647"/>
                <a:gd name="T18" fmla="*/ 18 w 985"/>
                <a:gd name="T19" fmla="*/ 11 h 647"/>
                <a:gd name="T20" fmla="*/ 18 w 985"/>
                <a:gd name="T21" fmla="*/ 11 h 647"/>
                <a:gd name="T22" fmla="*/ 19 w 985"/>
                <a:gd name="T23" fmla="*/ 11 h 647"/>
                <a:gd name="T24" fmla="*/ 21 w 985"/>
                <a:gd name="T25" fmla="*/ 11 h 647"/>
                <a:gd name="T26" fmla="*/ 22 w 985"/>
                <a:gd name="T27" fmla="*/ 12 h 647"/>
                <a:gd name="T28" fmla="*/ 23 w 985"/>
                <a:gd name="T29" fmla="*/ 13 h 647"/>
                <a:gd name="T30" fmla="*/ 24 w 985"/>
                <a:gd name="T31" fmla="*/ 13 h 647"/>
                <a:gd name="T32" fmla="*/ 23 w 985"/>
                <a:gd name="T33" fmla="*/ 12 h 647"/>
                <a:gd name="T34" fmla="*/ 24 w 985"/>
                <a:gd name="T35" fmla="*/ 11 h 647"/>
                <a:gd name="T36" fmla="*/ 25 w 985"/>
                <a:gd name="T37" fmla="*/ 10 h 647"/>
                <a:gd name="T38" fmla="*/ 26 w 985"/>
                <a:gd name="T39" fmla="*/ 9 h 647"/>
                <a:gd name="T40" fmla="*/ 27 w 985"/>
                <a:gd name="T41" fmla="*/ 8 h 647"/>
                <a:gd name="T42" fmla="*/ 27 w 985"/>
                <a:gd name="T43" fmla="*/ 8 h 647"/>
                <a:gd name="T44" fmla="*/ 27 w 985"/>
                <a:gd name="T45" fmla="*/ 8 h 647"/>
                <a:gd name="T46" fmla="*/ 28 w 985"/>
                <a:gd name="T47" fmla="*/ 7 h 647"/>
                <a:gd name="T48" fmla="*/ 28 w 985"/>
                <a:gd name="T49" fmla="*/ 7 h 647"/>
                <a:gd name="T50" fmla="*/ 29 w 985"/>
                <a:gd name="T51" fmla="*/ 6 h 647"/>
                <a:gd name="T52" fmla="*/ 30 w 985"/>
                <a:gd name="T53" fmla="*/ 6 h 647"/>
                <a:gd name="T54" fmla="*/ 31 w 985"/>
                <a:gd name="T55" fmla="*/ 6 h 647"/>
                <a:gd name="T56" fmla="*/ 32 w 985"/>
                <a:gd name="T57" fmla="*/ 5 h 647"/>
                <a:gd name="T58" fmla="*/ 33 w 985"/>
                <a:gd name="T59" fmla="*/ 4 h 647"/>
                <a:gd name="T60" fmla="*/ 33 w 985"/>
                <a:gd name="T61" fmla="*/ 3 h 647"/>
                <a:gd name="T62" fmla="*/ 32 w 985"/>
                <a:gd name="T63" fmla="*/ 4 h 647"/>
                <a:gd name="T64" fmla="*/ 30 w 985"/>
                <a:gd name="T65" fmla="*/ 5 h 647"/>
                <a:gd name="T66" fmla="*/ 29 w 985"/>
                <a:gd name="T67" fmla="*/ 5 h 647"/>
                <a:gd name="T68" fmla="*/ 27 w 985"/>
                <a:gd name="T69" fmla="*/ 5 h 647"/>
                <a:gd name="T70" fmla="*/ 26 w 985"/>
                <a:gd name="T71" fmla="*/ 5 h 647"/>
                <a:gd name="T72" fmla="*/ 26 w 985"/>
                <a:gd name="T73" fmla="*/ 6 h 647"/>
                <a:gd name="T74" fmla="*/ 24 w 985"/>
                <a:gd name="T75" fmla="*/ 6 h 647"/>
                <a:gd name="T76" fmla="*/ 24 w 985"/>
                <a:gd name="T77" fmla="*/ 5 h 647"/>
                <a:gd name="T78" fmla="*/ 24 w 985"/>
                <a:gd name="T79" fmla="*/ 5 h 647"/>
                <a:gd name="T80" fmla="*/ 24 w 985"/>
                <a:gd name="T81" fmla="*/ 4 h 647"/>
                <a:gd name="T82" fmla="*/ 23 w 985"/>
                <a:gd name="T83" fmla="*/ 4 h 647"/>
                <a:gd name="T84" fmla="*/ 22 w 985"/>
                <a:gd name="T85" fmla="*/ 5 h 647"/>
                <a:gd name="T86" fmla="*/ 21 w 985"/>
                <a:gd name="T87" fmla="*/ 5 h 647"/>
                <a:gd name="T88" fmla="*/ 22 w 985"/>
                <a:gd name="T89" fmla="*/ 4 h 647"/>
                <a:gd name="T90" fmla="*/ 23 w 985"/>
                <a:gd name="T91" fmla="*/ 3 h 647"/>
                <a:gd name="T92" fmla="*/ 24 w 985"/>
                <a:gd name="T93" fmla="*/ 3 h 647"/>
                <a:gd name="T94" fmla="*/ 21 w 985"/>
                <a:gd name="T95" fmla="*/ 3 h 647"/>
                <a:gd name="T96" fmla="*/ 21 w 985"/>
                <a:gd name="T97" fmla="*/ 2 h 647"/>
                <a:gd name="T98" fmla="*/ 17 w 985"/>
                <a:gd name="T99" fmla="*/ 2 h 647"/>
                <a:gd name="T100" fmla="*/ 8 w 985"/>
                <a:gd name="T101" fmla="*/ 1 h 647"/>
                <a:gd name="T102" fmla="*/ 3 w 985"/>
                <a:gd name="T103" fmla="*/ 1 h 647"/>
                <a:gd name="T104" fmla="*/ 3 w 985"/>
                <a:gd name="T105" fmla="*/ 1 h 647"/>
                <a:gd name="T106" fmla="*/ 2 w 985"/>
                <a:gd name="T107" fmla="*/ 2 h 647"/>
                <a:gd name="T108" fmla="*/ 0 w 985"/>
                <a:gd name="T109" fmla="*/ 5 h 647"/>
                <a:gd name="T110" fmla="*/ 0 w 985"/>
                <a:gd name="T111" fmla="*/ 7 h 647"/>
                <a:gd name="T112" fmla="*/ 2 w 985"/>
                <a:gd name="T113" fmla="*/ 8 h 64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85" h="647">
                  <a:moveTo>
                    <a:pt x="60" y="431"/>
                  </a:moveTo>
                  <a:lnTo>
                    <a:pt x="104" y="446"/>
                  </a:lnTo>
                  <a:lnTo>
                    <a:pt x="179" y="461"/>
                  </a:lnTo>
                  <a:lnTo>
                    <a:pt x="224" y="477"/>
                  </a:lnTo>
                  <a:lnTo>
                    <a:pt x="224" y="461"/>
                  </a:lnTo>
                  <a:lnTo>
                    <a:pt x="253" y="461"/>
                  </a:lnTo>
                  <a:lnTo>
                    <a:pt x="283" y="538"/>
                  </a:lnTo>
                  <a:lnTo>
                    <a:pt x="298" y="523"/>
                  </a:lnTo>
                  <a:lnTo>
                    <a:pt x="328" y="523"/>
                  </a:lnTo>
                  <a:lnTo>
                    <a:pt x="343" y="554"/>
                  </a:lnTo>
                  <a:lnTo>
                    <a:pt x="358" y="584"/>
                  </a:lnTo>
                  <a:lnTo>
                    <a:pt x="358" y="615"/>
                  </a:lnTo>
                  <a:lnTo>
                    <a:pt x="388" y="615"/>
                  </a:lnTo>
                  <a:lnTo>
                    <a:pt x="388" y="584"/>
                  </a:lnTo>
                  <a:lnTo>
                    <a:pt x="432" y="569"/>
                  </a:lnTo>
                  <a:lnTo>
                    <a:pt x="432" y="554"/>
                  </a:lnTo>
                  <a:lnTo>
                    <a:pt x="462" y="538"/>
                  </a:lnTo>
                  <a:lnTo>
                    <a:pt x="492" y="554"/>
                  </a:lnTo>
                  <a:lnTo>
                    <a:pt x="507" y="569"/>
                  </a:lnTo>
                  <a:lnTo>
                    <a:pt x="537" y="554"/>
                  </a:lnTo>
                  <a:lnTo>
                    <a:pt x="537" y="569"/>
                  </a:lnTo>
                  <a:lnTo>
                    <a:pt x="537" y="538"/>
                  </a:lnTo>
                  <a:lnTo>
                    <a:pt x="552" y="538"/>
                  </a:lnTo>
                  <a:lnTo>
                    <a:pt x="567" y="538"/>
                  </a:lnTo>
                  <a:lnTo>
                    <a:pt x="611" y="538"/>
                  </a:lnTo>
                  <a:lnTo>
                    <a:pt x="611" y="554"/>
                  </a:lnTo>
                  <a:lnTo>
                    <a:pt x="626" y="538"/>
                  </a:lnTo>
                  <a:lnTo>
                    <a:pt x="656" y="569"/>
                  </a:lnTo>
                  <a:lnTo>
                    <a:pt x="641" y="600"/>
                  </a:lnTo>
                  <a:lnTo>
                    <a:pt x="671" y="646"/>
                  </a:lnTo>
                  <a:lnTo>
                    <a:pt x="686" y="646"/>
                  </a:lnTo>
                  <a:lnTo>
                    <a:pt x="686" y="631"/>
                  </a:lnTo>
                  <a:lnTo>
                    <a:pt x="686" y="600"/>
                  </a:lnTo>
                  <a:lnTo>
                    <a:pt x="671" y="569"/>
                  </a:lnTo>
                  <a:lnTo>
                    <a:pt x="686" y="523"/>
                  </a:lnTo>
                  <a:lnTo>
                    <a:pt x="701" y="508"/>
                  </a:lnTo>
                  <a:lnTo>
                    <a:pt x="716" y="492"/>
                  </a:lnTo>
                  <a:lnTo>
                    <a:pt x="745" y="477"/>
                  </a:lnTo>
                  <a:lnTo>
                    <a:pt x="760" y="461"/>
                  </a:lnTo>
                  <a:lnTo>
                    <a:pt x="775" y="446"/>
                  </a:lnTo>
                  <a:lnTo>
                    <a:pt x="790" y="446"/>
                  </a:lnTo>
                  <a:lnTo>
                    <a:pt x="790" y="415"/>
                  </a:lnTo>
                  <a:lnTo>
                    <a:pt x="790" y="400"/>
                  </a:lnTo>
                  <a:lnTo>
                    <a:pt x="790" y="385"/>
                  </a:lnTo>
                  <a:lnTo>
                    <a:pt x="790" y="354"/>
                  </a:lnTo>
                  <a:lnTo>
                    <a:pt x="790" y="400"/>
                  </a:lnTo>
                  <a:lnTo>
                    <a:pt x="820" y="369"/>
                  </a:lnTo>
                  <a:lnTo>
                    <a:pt x="820" y="354"/>
                  </a:lnTo>
                  <a:lnTo>
                    <a:pt x="820" y="369"/>
                  </a:lnTo>
                  <a:lnTo>
                    <a:pt x="835" y="338"/>
                  </a:lnTo>
                  <a:lnTo>
                    <a:pt x="835" y="323"/>
                  </a:lnTo>
                  <a:lnTo>
                    <a:pt x="850" y="308"/>
                  </a:lnTo>
                  <a:lnTo>
                    <a:pt x="865" y="308"/>
                  </a:lnTo>
                  <a:lnTo>
                    <a:pt x="895" y="292"/>
                  </a:lnTo>
                  <a:lnTo>
                    <a:pt x="909" y="308"/>
                  </a:lnTo>
                  <a:lnTo>
                    <a:pt x="909" y="292"/>
                  </a:lnTo>
                  <a:lnTo>
                    <a:pt x="909" y="261"/>
                  </a:lnTo>
                  <a:lnTo>
                    <a:pt x="939" y="246"/>
                  </a:lnTo>
                  <a:lnTo>
                    <a:pt x="984" y="231"/>
                  </a:lnTo>
                  <a:lnTo>
                    <a:pt x="969" y="200"/>
                  </a:lnTo>
                  <a:lnTo>
                    <a:pt x="969" y="185"/>
                  </a:lnTo>
                  <a:lnTo>
                    <a:pt x="954" y="169"/>
                  </a:lnTo>
                  <a:lnTo>
                    <a:pt x="954" y="185"/>
                  </a:lnTo>
                  <a:lnTo>
                    <a:pt x="939" y="200"/>
                  </a:lnTo>
                  <a:lnTo>
                    <a:pt x="909" y="231"/>
                  </a:lnTo>
                  <a:lnTo>
                    <a:pt x="895" y="215"/>
                  </a:lnTo>
                  <a:lnTo>
                    <a:pt x="880" y="231"/>
                  </a:lnTo>
                  <a:lnTo>
                    <a:pt x="865" y="215"/>
                  </a:lnTo>
                  <a:lnTo>
                    <a:pt x="835" y="231"/>
                  </a:lnTo>
                  <a:lnTo>
                    <a:pt x="805" y="261"/>
                  </a:lnTo>
                  <a:lnTo>
                    <a:pt x="805" y="246"/>
                  </a:lnTo>
                  <a:lnTo>
                    <a:pt x="775" y="246"/>
                  </a:lnTo>
                  <a:lnTo>
                    <a:pt x="775" y="261"/>
                  </a:lnTo>
                  <a:lnTo>
                    <a:pt x="760" y="277"/>
                  </a:lnTo>
                  <a:lnTo>
                    <a:pt x="731" y="292"/>
                  </a:lnTo>
                  <a:lnTo>
                    <a:pt x="701" y="292"/>
                  </a:lnTo>
                  <a:lnTo>
                    <a:pt x="701" y="277"/>
                  </a:lnTo>
                  <a:lnTo>
                    <a:pt x="716" y="246"/>
                  </a:lnTo>
                  <a:lnTo>
                    <a:pt x="716" y="231"/>
                  </a:lnTo>
                  <a:lnTo>
                    <a:pt x="701" y="231"/>
                  </a:lnTo>
                  <a:lnTo>
                    <a:pt x="716" y="200"/>
                  </a:lnTo>
                  <a:lnTo>
                    <a:pt x="716" y="185"/>
                  </a:lnTo>
                  <a:lnTo>
                    <a:pt x="701" y="185"/>
                  </a:lnTo>
                  <a:lnTo>
                    <a:pt x="671" y="200"/>
                  </a:lnTo>
                  <a:lnTo>
                    <a:pt x="656" y="215"/>
                  </a:lnTo>
                  <a:lnTo>
                    <a:pt x="656" y="231"/>
                  </a:lnTo>
                  <a:lnTo>
                    <a:pt x="626" y="277"/>
                  </a:lnTo>
                  <a:lnTo>
                    <a:pt x="626" y="261"/>
                  </a:lnTo>
                  <a:lnTo>
                    <a:pt x="626" y="231"/>
                  </a:lnTo>
                  <a:lnTo>
                    <a:pt x="656" y="200"/>
                  </a:lnTo>
                  <a:lnTo>
                    <a:pt x="641" y="200"/>
                  </a:lnTo>
                  <a:lnTo>
                    <a:pt x="671" y="169"/>
                  </a:lnTo>
                  <a:lnTo>
                    <a:pt x="716" y="169"/>
                  </a:lnTo>
                  <a:lnTo>
                    <a:pt x="716" y="154"/>
                  </a:lnTo>
                  <a:lnTo>
                    <a:pt x="656" y="138"/>
                  </a:lnTo>
                  <a:lnTo>
                    <a:pt x="626" y="138"/>
                  </a:lnTo>
                  <a:lnTo>
                    <a:pt x="581" y="138"/>
                  </a:lnTo>
                  <a:lnTo>
                    <a:pt x="626" y="108"/>
                  </a:lnTo>
                  <a:lnTo>
                    <a:pt x="537" y="77"/>
                  </a:lnTo>
                  <a:lnTo>
                    <a:pt x="507" y="77"/>
                  </a:lnTo>
                  <a:lnTo>
                    <a:pt x="373" y="46"/>
                  </a:lnTo>
                  <a:lnTo>
                    <a:pt x="224" y="31"/>
                  </a:lnTo>
                  <a:lnTo>
                    <a:pt x="119" y="0"/>
                  </a:lnTo>
                  <a:lnTo>
                    <a:pt x="104" y="31"/>
                  </a:lnTo>
                  <a:lnTo>
                    <a:pt x="104" y="46"/>
                  </a:lnTo>
                  <a:lnTo>
                    <a:pt x="104" y="31"/>
                  </a:lnTo>
                  <a:lnTo>
                    <a:pt x="75" y="15"/>
                  </a:lnTo>
                  <a:lnTo>
                    <a:pt x="60" y="77"/>
                  </a:lnTo>
                  <a:lnTo>
                    <a:pt x="30" y="154"/>
                  </a:lnTo>
                  <a:lnTo>
                    <a:pt x="15" y="215"/>
                  </a:lnTo>
                  <a:lnTo>
                    <a:pt x="0" y="231"/>
                  </a:lnTo>
                  <a:lnTo>
                    <a:pt x="15" y="338"/>
                  </a:lnTo>
                  <a:lnTo>
                    <a:pt x="30" y="385"/>
                  </a:lnTo>
                  <a:lnTo>
                    <a:pt x="60" y="400"/>
                  </a:lnTo>
                  <a:lnTo>
                    <a:pt x="60" y="4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05" name="Freeform 386"/>
            <p:cNvSpPr>
              <a:spLocks/>
            </p:cNvSpPr>
            <p:nvPr/>
          </p:nvSpPr>
          <p:spPr bwMode="auto">
            <a:xfrm>
              <a:off x="5957" y="970"/>
              <a:ext cx="270" cy="227"/>
            </a:xfrm>
            <a:custGeom>
              <a:avLst/>
              <a:gdLst>
                <a:gd name="T0" fmla="*/ 17 w 627"/>
                <a:gd name="T1" fmla="*/ 12 h 600"/>
                <a:gd name="T2" fmla="*/ 17 w 627"/>
                <a:gd name="T3" fmla="*/ 12 h 600"/>
                <a:gd name="T4" fmla="*/ 17 w 627"/>
                <a:gd name="T5" fmla="*/ 11 h 600"/>
                <a:gd name="T6" fmla="*/ 17 w 627"/>
                <a:gd name="T7" fmla="*/ 10 h 600"/>
                <a:gd name="T8" fmla="*/ 16 w 627"/>
                <a:gd name="T9" fmla="*/ 9 h 600"/>
                <a:gd name="T10" fmla="*/ 16 w 627"/>
                <a:gd name="T11" fmla="*/ 9 h 600"/>
                <a:gd name="T12" fmla="*/ 15 w 627"/>
                <a:gd name="T13" fmla="*/ 8 h 600"/>
                <a:gd name="T14" fmla="*/ 15 w 627"/>
                <a:gd name="T15" fmla="*/ 8 h 600"/>
                <a:gd name="T16" fmla="*/ 15 w 627"/>
                <a:gd name="T17" fmla="*/ 8 h 600"/>
                <a:gd name="T18" fmla="*/ 22 w 627"/>
                <a:gd name="T19" fmla="*/ 2 h 600"/>
                <a:gd name="T20" fmla="*/ 20 w 627"/>
                <a:gd name="T21" fmla="*/ 1 h 600"/>
                <a:gd name="T22" fmla="*/ 19 w 627"/>
                <a:gd name="T23" fmla="*/ 1 h 600"/>
                <a:gd name="T24" fmla="*/ 17 w 627"/>
                <a:gd name="T25" fmla="*/ 1 h 600"/>
                <a:gd name="T26" fmla="*/ 16 w 627"/>
                <a:gd name="T27" fmla="*/ 1 h 600"/>
                <a:gd name="T28" fmla="*/ 16 w 627"/>
                <a:gd name="T29" fmla="*/ 1 h 600"/>
                <a:gd name="T30" fmla="*/ 14 w 627"/>
                <a:gd name="T31" fmla="*/ 0 h 600"/>
                <a:gd name="T32" fmla="*/ 13 w 627"/>
                <a:gd name="T33" fmla="*/ 0 h 600"/>
                <a:gd name="T34" fmla="*/ 13 w 627"/>
                <a:gd name="T35" fmla="*/ 2 h 600"/>
                <a:gd name="T36" fmla="*/ 12 w 627"/>
                <a:gd name="T37" fmla="*/ 2 h 600"/>
                <a:gd name="T38" fmla="*/ 12 w 627"/>
                <a:gd name="T39" fmla="*/ 2 h 600"/>
                <a:gd name="T40" fmla="*/ 11 w 627"/>
                <a:gd name="T41" fmla="*/ 1 h 600"/>
                <a:gd name="T42" fmla="*/ 9 w 627"/>
                <a:gd name="T43" fmla="*/ 2 h 600"/>
                <a:gd name="T44" fmla="*/ 10 w 627"/>
                <a:gd name="T45" fmla="*/ 2 h 600"/>
                <a:gd name="T46" fmla="*/ 11 w 627"/>
                <a:gd name="T47" fmla="*/ 3 h 600"/>
                <a:gd name="T48" fmla="*/ 9 w 627"/>
                <a:gd name="T49" fmla="*/ 3 h 600"/>
                <a:gd name="T50" fmla="*/ 7 w 627"/>
                <a:gd name="T51" fmla="*/ 3 h 600"/>
                <a:gd name="T52" fmla="*/ 5 w 627"/>
                <a:gd name="T53" fmla="*/ 3 h 600"/>
                <a:gd name="T54" fmla="*/ 5 w 627"/>
                <a:gd name="T55" fmla="*/ 5 h 600"/>
                <a:gd name="T56" fmla="*/ 6 w 627"/>
                <a:gd name="T57" fmla="*/ 5 h 600"/>
                <a:gd name="T58" fmla="*/ 4 w 627"/>
                <a:gd name="T59" fmla="*/ 5 h 600"/>
                <a:gd name="T60" fmla="*/ 3 w 627"/>
                <a:gd name="T61" fmla="*/ 6 h 600"/>
                <a:gd name="T62" fmla="*/ 0 w 627"/>
                <a:gd name="T63" fmla="*/ 6 h 600"/>
                <a:gd name="T64" fmla="*/ 1 w 627"/>
                <a:gd name="T65" fmla="*/ 6 h 600"/>
                <a:gd name="T66" fmla="*/ 4 w 627"/>
                <a:gd name="T67" fmla="*/ 6 h 600"/>
                <a:gd name="T68" fmla="*/ 8 w 627"/>
                <a:gd name="T69" fmla="*/ 6 h 600"/>
                <a:gd name="T70" fmla="*/ 8 w 627"/>
                <a:gd name="T71" fmla="*/ 5 h 600"/>
                <a:gd name="T72" fmla="*/ 11 w 627"/>
                <a:gd name="T73" fmla="*/ 5 h 600"/>
                <a:gd name="T74" fmla="*/ 11 w 627"/>
                <a:gd name="T75" fmla="*/ 6 h 600"/>
                <a:gd name="T76" fmla="*/ 9 w 627"/>
                <a:gd name="T77" fmla="*/ 6 h 600"/>
                <a:gd name="T78" fmla="*/ 9 w 627"/>
                <a:gd name="T79" fmla="*/ 6 h 600"/>
                <a:gd name="T80" fmla="*/ 11 w 627"/>
                <a:gd name="T81" fmla="*/ 6 h 600"/>
                <a:gd name="T82" fmla="*/ 12 w 627"/>
                <a:gd name="T83" fmla="*/ 6 h 600"/>
                <a:gd name="T84" fmla="*/ 13 w 627"/>
                <a:gd name="T85" fmla="*/ 8 h 600"/>
                <a:gd name="T86" fmla="*/ 14 w 627"/>
                <a:gd name="T87" fmla="*/ 8 h 600"/>
                <a:gd name="T88" fmla="*/ 15 w 627"/>
                <a:gd name="T89" fmla="*/ 9 h 600"/>
                <a:gd name="T90" fmla="*/ 16 w 627"/>
                <a:gd name="T91" fmla="*/ 12 h 600"/>
                <a:gd name="T92" fmla="*/ 17 w 627"/>
                <a:gd name="T93" fmla="*/ 12 h 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27" h="600">
                  <a:moveTo>
                    <a:pt x="507" y="599"/>
                  </a:moveTo>
                  <a:lnTo>
                    <a:pt x="507" y="584"/>
                  </a:lnTo>
                  <a:lnTo>
                    <a:pt x="492" y="553"/>
                  </a:lnTo>
                  <a:lnTo>
                    <a:pt x="492" y="491"/>
                  </a:lnTo>
                  <a:lnTo>
                    <a:pt x="477" y="461"/>
                  </a:lnTo>
                  <a:lnTo>
                    <a:pt x="447" y="461"/>
                  </a:lnTo>
                  <a:lnTo>
                    <a:pt x="432" y="415"/>
                  </a:lnTo>
                  <a:lnTo>
                    <a:pt x="417" y="415"/>
                  </a:lnTo>
                  <a:lnTo>
                    <a:pt x="417" y="399"/>
                  </a:lnTo>
                  <a:lnTo>
                    <a:pt x="626" y="92"/>
                  </a:lnTo>
                  <a:lnTo>
                    <a:pt x="581" y="61"/>
                  </a:lnTo>
                  <a:lnTo>
                    <a:pt x="537" y="31"/>
                  </a:lnTo>
                  <a:lnTo>
                    <a:pt x="507" y="46"/>
                  </a:lnTo>
                  <a:lnTo>
                    <a:pt x="477" y="46"/>
                  </a:lnTo>
                  <a:lnTo>
                    <a:pt x="447" y="46"/>
                  </a:lnTo>
                  <a:lnTo>
                    <a:pt x="402" y="0"/>
                  </a:lnTo>
                  <a:lnTo>
                    <a:pt x="388" y="0"/>
                  </a:lnTo>
                  <a:lnTo>
                    <a:pt x="388" y="92"/>
                  </a:lnTo>
                  <a:lnTo>
                    <a:pt x="358" y="108"/>
                  </a:lnTo>
                  <a:lnTo>
                    <a:pt x="343" y="108"/>
                  </a:lnTo>
                  <a:lnTo>
                    <a:pt x="313" y="61"/>
                  </a:lnTo>
                  <a:lnTo>
                    <a:pt x="253" y="77"/>
                  </a:lnTo>
                  <a:lnTo>
                    <a:pt x="283" y="108"/>
                  </a:lnTo>
                  <a:lnTo>
                    <a:pt x="313" y="138"/>
                  </a:lnTo>
                  <a:lnTo>
                    <a:pt x="268" y="169"/>
                  </a:lnTo>
                  <a:lnTo>
                    <a:pt x="209" y="138"/>
                  </a:lnTo>
                  <a:lnTo>
                    <a:pt x="134" y="154"/>
                  </a:lnTo>
                  <a:lnTo>
                    <a:pt x="134" y="215"/>
                  </a:lnTo>
                  <a:lnTo>
                    <a:pt x="164" y="246"/>
                  </a:lnTo>
                  <a:lnTo>
                    <a:pt x="119" y="261"/>
                  </a:lnTo>
                  <a:lnTo>
                    <a:pt x="75" y="276"/>
                  </a:lnTo>
                  <a:lnTo>
                    <a:pt x="0" y="323"/>
                  </a:lnTo>
                  <a:lnTo>
                    <a:pt x="45" y="323"/>
                  </a:lnTo>
                  <a:lnTo>
                    <a:pt x="119" y="323"/>
                  </a:lnTo>
                  <a:lnTo>
                    <a:pt x="224" y="292"/>
                  </a:lnTo>
                  <a:lnTo>
                    <a:pt x="224" y="261"/>
                  </a:lnTo>
                  <a:lnTo>
                    <a:pt x="328" y="261"/>
                  </a:lnTo>
                  <a:lnTo>
                    <a:pt x="328" y="292"/>
                  </a:lnTo>
                  <a:lnTo>
                    <a:pt x="253" y="292"/>
                  </a:lnTo>
                  <a:lnTo>
                    <a:pt x="253" y="307"/>
                  </a:lnTo>
                  <a:lnTo>
                    <a:pt x="313" y="323"/>
                  </a:lnTo>
                  <a:lnTo>
                    <a:pt x="343" y="323"/>
                  </a:lnTo>
                  <a:lnTo>
                    <a:pt x="388" y="369"/>
                  </a:lnTo>
                  <a:lnTo>
                    <a:pt x="402" y="415"/>
                  </a:lnTo>
                  <a:lnTo>
                    <a:pt x="432" y="461"/>
                  </a:lnTo>
                  <a:lnTo>
                    <a:pt x="462" y="599"/>
                  </a:lnTo>
                  <a:lnTo>
                    <a:pt x="507" y="599"/>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06" name="Freeform 387"/>
            <p:cNvSpPr>
              <a:spLocks/>
            </p:cNvSpPr>
            <p:nvPr/>
          </p:nvSpPr>
          <p:spPr bwMode="auto">
            <a:xfrm>
              <a:off x="6259" y="1080"/>
              <a:ext cx="39" cy="24"/>
            </a:xfrm>
            <a:custGeom>
              <a:avLst/>
              <a:gdLst>
                <a:gd name="T0" fmla="*/ 0 w 90"/>
                <a:gd name="T1" fmla="*/ 0 h 62"/>
                <a:gd name="T2" fmla="*/ 3 w 90"/>
                <a:gd name="T3" fmla="*/ 0 h 62"/>
                <a:gd name="T4" fmla="*/ 3 w 90"/>
                <a:gd name="T5" fmla="*/ 0 h 62"/>
                <a:gd name="T6" fmla="*/ 3 w 90"/>
                <a:gd name="T7" fmla="*/ 1 h 62"/>
                <a:gd name="T8" fmla="*/ 3 w 90"/>
                <a:gd name="T9" fmla="*/ 1 h 62"/>
                <a:gd name="T10" fmla="*/ 2 w 90"/>
                <a:gd name="T11" fmla="*/ 1 h 62"/>
                <a:gd name="T12" fmla="*/ 2 w 90"/>
                <a:gd name="T13" fmla="*/ 1 h 62"/>
                <a:gd name="T14" fmla="*/ 1 w 90"/>
                <a:gd name="T15" fmla="*/ 1 h 62"/>
                <a:gd name="T16" fmla="*/ 0 w 90"/>
                <a:gd name="T17" fmla="*/ 1 h 62"/>
                <a:gd name="T18" fmla="*/ 0 w 90"/>
                <a:gd name="T19" fmla="*/ 1 h 62"/>
                <a:gd name="T20" fmla="*/ 1 w 90"/>
                <a:gd name="T21" fmla="*/ 1 h 62"/>
                <a:gd name="T22" fmla="*/ 0 w 90"/>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0" h="62">
                  <a:moveTo>
                    <a:pt x="15" y="0"/>
                  </a:moveTo>
                  <a:lnTo>
                    <a:pt x="89" y="0"/>
                  </a:lnTo>
                  <a:lnTo>
                    <a:pt x="74" y="15"/>
                  </a:lnTo>
                  <a:lnTo>
                    <a:pt x="89" y="46"/>
                  </a:lnTo>
                  <a:lnTo>
                    <a:pt x="74" y="61"/>
                  </a:lnTo>
                  <a:lnTo>
                    <a:pt x="59" y="46"/>
                  </a:lnTo>
                  <a:lnTo>
                    <a:pt x="45" y="61"/>
                  </a:lnTo>
                  <a:lnTo>
                    <a:pt x="30" y="46"/>
                  </a:lnTo>
                  <a:lnTo>
                    <a:pt x="15" y="61"/>
                  </a:lnTo>
                  <a:lnTo>
                    <a:pt x="0" y="46"/>
                  </a:lnTo>
                  <a:lnTo>
                    <a:pt x="30" y="31"/>
                  </a:lnTo>
                  <a:lnTo>
                    <a:pt x="1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07" name="Freeform 388"/>
            <p:cNvSpPr>
              <a:spLocks/>
            </p:cNvSpPr>
            <p:nvPr/>
          </p:nvSpPr>
          <p:spPr bwMode="auto">
            <a:xfrm>
              <a:off x="6271" y="1127"/>
              <a:ext cx="33" cy="24"/>
            </a:xfrm>
            <a:custGeom>
              <a:avLst/>
              <a:gdLst>
                <a:gd name="T0" fmla="*/ 1 w 77"/>
                <a:gd name="T1" fmla="*/ 0 h 63"/>
                <a:gd name="T2" fmla="*/ 2 w 77"/>
                <a:gd name="T3" fmla="*/ 0 h 63"/>
                <a:gd name="T4" fmla="*/ 2 w 77"/>
                <a:gd name="T5" fmla="*/ 1 h 63"/>
                <a:gd name="T6" fmla="*/ 2 w 77"/>
                <a:gd name="T7" fmla="*/ 0 h 63"/>
                <a:gd name="T8" fmla="*/ 3 w 77"/>
                <a:gd name="T9" fmla="*/ 1 h 63"/>
                <a:gd name="T10" fmla="*/ 2 w 77"/>
                <a:gd name="T11" fmla="*/ 1 h 63"/>
                <a:gd name="T12" fmla="*/ 1 w 77"/>
                <a:gd name="T13" fmla="*/ 1 h 63"/>
                <a:gd name="T14" fmla="*/ 0 w 77"/>
                <a:gd name="T15" fmla="*/ 1 h 63"/>
                <a:gd name="T16" fmla="*/ 0 w 77"/>
                <a:gd name="T17" fmla="*/ 1 h 63"/>
                <a:gd name="T18" fmla="*/ 1 w 77"/>
                <a:gd name="T19" fmla="*/ 1 h 63"/>
                <a:gd name="T20" fmla="*/ 1 w 77"/>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 h="63">
                  <a:moveTo>
                    <a:pt x="30" y="0"/>
                  </a:moveTo>
                  <a:lnTo>
                    <a:pt x="46" y="16"/>
                  </a:lnTo>
                  <a:lnTo>
                    <a:pt x="46" y="31"/>
                  </a:lnTo>
                  <a:lnTo>
                    <a:pt x="61" y="16"/>
                  </a:lnTo>
                  <a:lnTo>
                    <a:pt x="76" y="47"/>
                  </a:lnTo>
                  <a:lnTo>
                    <a:pt x="46" y="47"/>
                  </a:lnTo>
                  <a:lnTo>
                    <a:pt x="30" y="62"/>
                  </a:lnTo>
                  <a:lnTo>
                    <a:pt x="0" y="47"/>
                  </a:lnTo>
                  <a:lnTo>
                    <a:pt x="15" y="31"/>
                  </a:lnTo>
                  <a:lnTo>
                    <a:pt x="30" y="31"/>
                  </a:lnTo>
                  <a:lnTo>
                    <a:pt x="3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08" name="Freeform 389"/>
            <p:cNvSpPr>
              <a:spLocks/>
            </p:cNvSpPr>
            <p:nvPr/>
          </p:nvSpPr>
          <p:spPr bwMode="auto">
            <a:xfrm>
              <a:off x="6316" y="1254"/>
              <a:ext cx="7" cy="19"/>
            </a:xfrm>
            <a:custGeom>
              <a:avLst/>
              <a:gdLst>
                <a:gd name="T0" fmla="*/ 0 w 17"/>
                <a:gd name="T1" fmla="*/ 0 h 47"/>
                <a:gd name="T2" fmla="*/ 0 w 17"/>
                <a:gd name="T3" fmla="*/ 0 h 47"/>
                <a:gd name="T4" fmla="*/ 0 w 17"/>
                <a:gd name="T5" fmla="*/ 1 h 47"/>
                <a:gd name="T6" fmla="*/ 0 w 17"/>
                <a:gd name="T7" fmla="*/ 0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47">
                  <a:moveTo>
                    <a:pt x="0" y="0"/>
                  </a:moveTo>
                  <a:lnTo>
                    <a:pt x="16" y="0"/>
                  </a:lnTo>
                  <a:lnTo>
                    <a:pt x="16" y="46"/>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09" name="Freeform 390"/>
            <p:cNvSpPr>
              <a:spLocks/>
            </p:cNvSpPr>
            <p:nvPr/>
          </p:nvSpPr>
          <p:spPr bwMode="auto">
            <a:xfrm>
              <a:off x="6373" y="1644"/>
              <a:ext cx="27" cy="24"/>
            </a:xfrm>
            <a:custGeom>
              <a:avLst/>
              <a:gdLst>
                <a:gd name="T0" fmla="*/ 2 w 61"/>
                <a:gd name="T1" fmla="*/ 1 h 62"/>
                <a:gd name="T2" fmla="*/ 2 w 61"/>
                <a:gd name="T3" fmla="*/ 0 h 62"/>
                <a:gd name="T4" fmla="*/ 0 w 61"/>
                <a:gd name="T5" fmla="*/ 0 h 62"/>
                <a:gd name="T6" fmla="*/ 0 w 61"/>
                <a:gd name="T7" fmla="*/ 0 h 62"/>
                <a:gd name="T8" fmla="*/ 0 w 61"/>
                <a:gd name="T9" fmla="*/ 0 h 62"/>
                <a:gd name="T10" fmla="*/ 0 w 61"/>
                <a:gd name="T11" fmla="*/ 1 h 62"/>
                <a:gd name="T12" fmla="*/ 1 w 61"/>
                <a:gd name="T13" fmla="*/ 1 h 62"/>
                <a:gd name="T14" fmla="*/ 1 w 61"/>
                <a:gd name="T15" fmla="*/ 1 h 62"/>
                <a:gd name="T16" fmla="*/ 2 w 61"/>
                <a:gd name="T17" fmla="*/ 1 h 62"/>
                <a:gd name="T18" fmla="*/ 2 w 61"/>
                <a:gd name="T19" fmla="*/ 1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62">
                  <a:moveTo>
                    <a:pt x="60" y="31"/>
                  </a:moveTo>
                  <a:lnTo>
                    <a:pt x="45" y="0"/>
                  </a:lnTo>
                  <a:lnTo>
                    <a:pt x="15" y="0"/>
                  </a:lnTo>
                  <a:lnTo>
                    <a:pt x="0" y="0"/>
                  </a:lnTo>
                  <a:lnTo>
                    <a:pt x="0" y="15"/>
                  </a:lnTo>
                  <a:lnTo>
                    <a:pt x="15" y="31"/>
                  </a:lnTo>
                  <a:lnTo>
                    <a:pt x="30" y="31"/>
                  </a:lnTo>
                  <a:lnTo>
                    <a:pt x="30" y="46"/>
                  </a:lnTo>
                  <a:lnTo>
                    <a:pt x="45" y="61"/>
                  </a:lnTo>
                  <a:lnTo>
                    <a:pt x="60"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10" name="Freeform 391"/>
            <p:cNvSpPr>
              <a:spLocks/>
            </p:cNvSpPr>
            <p:nvPr/>
          </p:nvSpPr>
          <p:spPr bwMode="auto">
            <a:xfrm>
              <a:off x="6361" y="1615"/>
              <a:ext cx="33" cy="30"/>
            </a:xfrm>
            <a:custGeom>
              <a:avLst/>
              <a:gdLst>
                <a:gd name="T0" fmla="*/ 1 w 76"/>
                <a:gd name="T1" fmla="*/ 2 h 78"/>
                <a:gd name="T2" fmla="*/ 2 w 76"/>
                <a:gd name="T3" fmla="*/ 2 h 78"/>
                <a:gd name="T4" fmla="*/ 3 w 76"/>
                <a:gd name="T5" fmla="*/ 2 h 78"/>
                <a:gd name="T6" fmla="*/ 3 w 76"/>
                <a:gd name="T7" fmla="*/ 0 h 78"/>
                <a:gd name="T8" fmla="*/ 1 w 76"/>
                <a:gd name="T9" fmla="*/ 0 h 78"/>
                <a:gd name="T10" fmla="*/ 0 w 76"/>
                <a:gd name="T11" fmla="*/ 1 h 78"/>
                <a:gd name="T12" fmla="*/ 0 w 76"/>
                <a:gd name="T13" fmla="*/ 1 h 78"/>
                <a:gd name="T14" fmla="*/ 1 w 76"/>
                <a:gd name="T15" fmla="*/ 2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 h="78">
                  <a:moveTo>
                    <a:pt x="30" y="77"/>
                  </a:moveTo>
                  <a:lnTo>
                    <a:pt x="45" y="77"/>
                  </a:lnTo>
                  <a:lnTo>
                    <a:pt x="75" y="77"/>
                  </a:lnTo>
                  <a:lnTo>
                    <a:pt x="75" y="0"/>
                  </a:lnTo>
                  <a:lnTo>
                    <a:pt x="30" y="15"/>
                  </a:lnTo>
                  <a:lnTo>
                    <a:pt x="15" y="31"/>
                  </a:lnTo>
                  <a:lnTo>
                    <a:pt x="0" y="31"/>
                  </a:lnTo>
                  <a:lnTo>
                    <a:pt x="30" y="77"/>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11" name="Freeform 392"/>
            <p:cNvSpPr>
              <a:spLocks/>
            </p:cNvSpPr>
            <p:nvPr/>
          </p:nvSpPr>
          <p:spPr bwMode="auto">
            <a:xfrm>
              <a:off x="6348" y="1603"/>
              <a:ext cx="46" cy="24"/>
            </a:xfrm>
            <a:custGeom>
              <a:avLst/>
              <a:gdLst>
                <a:gd name="T0" fmla="*/ 4 w 106"/>
                <a:gd name="T1" fmla="*/ 1 h 63"/>
                <a:gd name="T2" fmla="*/ 3 w 106"/>
                <a:gd name="T3" fmla="*/ 0 h 63"/>
                <a:gd name="T4" fmla="*/ 1 w 106"/>
                <a:gd name="T5" fmla="*/ 0 h 63"/>
                <a:gd name="T6" fmla="*/ 0 w 106"/>
                <a:gd name="T7" fmla="*/ 1 h 63"/>
                <a:gd name="T8" fmla="*/ 1 w 106"/>
                <a:gd name="T9" fmla="*/ 1 h 63"/>
                <a:gd name="T10" fmla="*/ 1 w 106"/>
                <a:gd name="T11" fmla="*/ 1 h 63"/>
                <a:gd name="T12" fmla="*/ 2 w 106"/>
                <a:gd name="T13" fmla="*/ 1 h 63"/>
                <a:gd name="T14" fmla="*/ 2 w 106"/>
                <a:gd name="T15" fmla="*/ 1 h 63"/>
                <a:gd name="T16" fmla="*/ 4 w 106"/>
                <a:gd name="T17" fmla="*/ 1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63">
                  <a:moveTo>
                    <a:pt x="105" y="31"/>
                  </a:moveTo>
                  <a:lnTo>
                    <a:pt x="90" y="16"/>
                  </a:lnTo>
                  <a:lnTo>
                    <a:pt x="30" y="0"/>
                  </a:lnTo>
                  <a:lnTo>
                    <a:pt x="0" y="31"/>
                  </a:lnTo>
                  <a:lnTo>
                    <a:pt x="30" y="47"/>
                  </a:lnTo>
                  <a:lnTo>
                    <a:pt x="30" y="62"/>
                  </a:lnTo>
                  <a:lnTo>
                    <a:pt x="45" y="62"/>
                  </a:lnTo>
                  <a:lnTo>
                    <a:pt x="60" y="47"/>
                  </a:lnTo>
                  <a:lnTo>
                    <a:pt x="105"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12" name="Freeform 393"/>
            <p:cNvSpPr>
              <a:spLocks/>
            </p:cNvSpPr>
            <p:nvPr/>
          </p:nvSpPr>
          <p:spPr bwMode="auto">
            <a:xfrm>
              <a:off x="6342" y="1615"/>
              <a:ext cx="19" cy="12"/>
            </a:xfrm>
            <a:custGeom>
              <a:avLst/>
              <a:gdLst>
                <a:gd name="T0" fmla="*/ 1 w 46"/>
                <a:gd name="T1" fmla="*/ 1 h 32"/>
                <a:gd name="T2" fmla="*/ 1 w 46"/>
                <a:gd name="T3" fmla="*/ 0 h 32"/>
                <a:gd name="T4" fmla="*/ 0 w 46"/>
                <a:gd name="T5" fmla="*/ 0 h 32"/>
                <a:gd name="T6" fmla="*/ 0 w 46"/>
                <a:gd name="T7" fmla="*/ 0 h 32"/>
                <a:gd name="T8" fmla="*/ 1 w 46"/>
                <a:gd name="T9" fmla="*/ 1 h 32"/>
                <a:gd name="T10" fmla="*/ 1 w 46"/>
                <a:gd name="T11" fmla="*/ 1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32">
                  <a:moveTo>
                    <a:pt x="45" y="31"/>
                  </a:moveTo>
                  <a:lnTo>
                    <a:pt x="45" y="16"/>
                  </a:lnTo>
                  <a:lnTo>
                    <a:pt x="15" y="0"/>
                  </a:lnTo>
                  <a:lnTo>
                    <a:pt x="0" y="16"/>
                  </a:lnTo>
                  <a:lnTo>
                    <a:pt x="30" y="31"/>
                  </a:lnTo>
                  <a:lnTo>
                    <a:pt x="45"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13" name="Freeform 394"/>
            <p:cNvSpPr>
              <a:spLocks/>
            </p:cNvSpPr>
            <p:nvPr/>
          </p:nvSpPr>
          <p:spPr bwMode="auto">
            <a:xfrm>
              <a:off x="6329" y="1586"/>
              <a:ext cx="32" cy="35"/>
            </a:xfrm>
            <a:custGeom>
              <a:avLst/>
              <a:gdLst>
                <a:gd name="T0" fmla="*/ 1 w 75"/>
                <a:gd name="T1" fmla="*/ 2 h 93"/>
                <a:gd name="T2" fmla="*/ 1 w 75"/>
                <a:gd name="T3" fmla="*/ 2 h 93"/>
                <a:gd name="T4" fmla="*/ 3 w 75"/>
                <a:gd name="T5" fmla="*/ 1 h 93"/>
                <a:gd name="T6" fmla="*/ 3 w 75"/>
                <a:gd name="T7" fmla="*/ 1 h 93"/>
                <a:gd name="T8" fmla="*/ 2 w 75"/>
                <a:gd name="T9" fmla="*/ 1 h 93"/>
                <a:gd name="T10" fmla="*/ 2 w 75"/>
                <a:gd name="T11" fmla="*/ 0 h 93"/>
                <a:gd name="T12" fmla="*/ 1 w 75"/>
                <a:gd name="T13" fmla="*/ 0 h 93"/>
                <a:gd name="T14" fmla="*/ 0 w 75"/>
                <a:gd name="T15" fmla="*/ 0 h 93"/>
                <a:gd name="T16" fmla="*/ 1 w 75"/>
                <a:gd name="T17" fmla="*/ 1 h 93"/>
                <a:gd name="T18" fmla="*/ 0 w 75"/>
                <a:gd name="T19" fmla="*/ 1 h 93"/>
                <a:gd name="T20" fmla="*/ 0 w 75"/>
                <a:gd name="T21" fmla="*/ 1 h 93"/>
                <a:gd name="T22" fmla="*/ 0 w 75"/>
                <a:gd name="T23" fmla="*/ 2 h 93"/>
                <a:gd name="T24" fmla="*/ 1 w 75"/>
                <a:gd name="T25" fmla="*/ 2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5" h="93">
                  <a:moveTo>
                    <a:pt x="30" y="92"/>
                  </a:moveTo>
                  <a:lnTo>
                    <a:pt x="44" y="77"/>
                  </a:lnTo>
                  <a:lnTo>
                    <a:pt x="74" y="46"/>
                  </a:lnTo>
                  <a:lnTo>
                    <a:pt x="74" y="31"/>
                  </a:lnTo>
                  <a:lnTo>
                    <a:pt x="59" y="31"/>
                  </a:lnTo>
                  <a:lnTo>
                    <a:pt x="59" y="0"/>
                  </a:lnTo>
                  <a:lnTo>
                    <a:pt x="30" y="0"/>
                  </a:lnTo>
                  <a:lnTo>
                    <a:pt x="15" y="15"/>
                  </a:lnTo>
                  <a:lnTo>
                    <a:pt x="30" y="31"/>
                  </a:lnTo>
                  <a:lnTo>
                    <a:pt x="15" y="31"/>
                  </a:lnTo>
                  <a:lnTo>
                    <a:pt x="0" y="61"/>
                  </a:lnTo>
                  <a:lnTo>
                    <a:pt x="0" y="77"/>
                  </a:lnTo>
                  <a:lnTo>
                    <a:pt x="30" y="92"/>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14" name="Freeform 395"/>
            <p:cNvSpPr>
              <a:spLocks/>
            </p:cNvSpPr>
            <p:nvPr/>
          </p:nvSpPr>
          <p:spPr bwMode="auto">
            <a:xfrm>
              <a:off x="6355" y="1586"/>
              <a:ext cx="7" cy="12"/>
            </a:xfrm>
            <a:custGeom>
              <a:avLst/>
              <a:gdLst>
                <a:gd name="T0" fmla="*/ 0 w 17"/>
                <a:gd name="T1" fmla="*/ 0 h 32"/>
                <a:gd name="T2" fmla="*/ 0 w 17"/>
                <a:gd name="T3" fmla="*/ 1 h 32"/>
                <a:gd name="T4" fmla="*/ 0 w 17"/>
                <a:gd name="T5" fmla="*/ 1 h 32"/>
                <a:gd name="T6" fmla="*/ 0 w 17"/>
                <a:gd name="T7" fmla="*/ 0 h 32"/>
                <a:gd name="T8" fmla="*/ 0 w 17"/>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2">
                  <a:moveTo>
                    <a:pt x="0" y="0"/>
                  </a:moveTo>
                  <a:lnTo>
                    <a:pt x="0" y="31"/>
                  </a:lnTo>
                  <a:lnTo>
                    <a:pt x="16" y="31"/>
                  </a:lnTo>
                  <a:lnTo>
                    <a:pt x="16"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15" name="Freeform 396"/>
            <p:cNvSpPr>
              <a:spLocks/>
            </p:cNvSpPr>
            <p:nvPr/>
          </p:nvSpPr>
          <p:spPr bwMode="auto">
            <a:xfrm>
              <a:off x="6162" y="1441"/>
              <a:ext cx="212" cy="175"/>
            </a:xfrm>
            <a:custGeom>
              <a:avLst/>
              <a:gdLst>
                <a:gd name="T0" fmla="*/ 13 w 492"/>
                <a:gd name="T1" fmla="*/ 9 h 462"/>
                <a:gd name="T2" fmla="*/ 13 w 492"/>
                <a:gd name="T3" fmla="*/ 9 h 462"/>
                <a:gd name="T4" fmla="*/ 14 w 492"/>
                <a:gd name="T5" fmla="*/ 8 h 462"/>
                <a:gd name="T6" fmla="*/ 15 w 492"/>
                <a:gd name="T7" fmla="*/ 8 h 462"/>
                <a:gd name="T8" fmla="*/ 14 w 492"/>
                <a:gd name="T9" fmla="*/ 8 h 462"/>
                <a:gd name="T10" fmla="*/ 15 w 492"/>
                <a:gd name="T11" fmla="*/ 8 h 462"/>
                <a:gd name="T12" fmla="*/ 16 w 492"/>
                <a:gd name="T13" fmla="*/ 8 h 462"/>
                <a:gd name="T14" fmla="*/ 16 w 492"/>
                <a:gd name="T15" fmla="*/ 8 h 462"/>
                <a:gd name="T16" fmla="*/ 16 w 492"/>
                <a:gd name="T17" fmla="*/ 7 h 462"/>
                <a:gd name="T18" fmla="*/ 17 w 492"/>
                <a:gd name="T19" fmla="*/ 6 h 462"/>
                <a:gd name="T20" fmla="*/ 15 w 492"/>
                <a:gd name="T21" fmla="*/ 6 h 462"/>
                <a:gd name="T22" fmla="*/ 14 w 492"/>
                <a:gd name="T23" fmla="*/ 8 h 462"/>
                <a:gd name="T24" fmla="*/ 13 w 492"/>
                <a:gd name="T25" fmla="*/ 8 h 462"/>
                <a:gd name="T26" fmla="*/ 12 w 492"/>
                <a:gd name="T27" fmla="*/ 8 h 462"/>
                <a:gd name="T28" fmla="*/ 11 w 492"/>
                <a:gd name="T29" fmla="*/ 7 h 462"/>
                <a:gd name="T30" fmla="*/ 11 w 492"/>
                <a:gd name="T31" fmla="*/ 6 h 462"/>
                <a:gd name="T32" fmla="*/ 10 w 492"/>
                <a:gd name="T33" fmla="*/ 6 h 462"/>
                <a:gd name="T34" fmla="*/ 10 w 492"/>
                <a:gd name="T35" fmla="*/ 5 h 462"/>
                <a:gd name="T36" fmla="*/ 11 w 492"/>
                <a:gd name="T37" fmla="*/ 4 h 462"/>
                <a:gd name="T38" fmla="*/ 11 w 492"/>
                <a:gd name="T39" fmla="*/ 4 h 462"/>
                <a:gd name="T40" fmla="*/ 10 w 492"/>
                <a:gd name="T41" fmla="*/ 4 h 462"/>
                <a:gd name="T42" fmla="*/ 10 w 492"/>
                <a:gd name="T43" fmla="*/ 3 h 462"/>
                <a:gd name="T44" fmla="*/ 10 w 492"/>
                <a:gd name="T45" fmla="*/ 3 h 462"/>
                <a:gd name="T46" fmla="*/ 9 w 492"/>
                <a:gd name="T47" fmla="*/ 2 h 462"/>
                <a:gd name="T48" fmla="*/ 8 w 492"/>
                <a:gd name="T49" fmla="*/ 2 h 462"/>
                <a:gd name="T50" fmla="*/ 8 w 492"/>
                <a:gd name="T51" fmla="*/ 2 h 462"/>
                <a:gd name="T52" fmla="*/ 7 w 492"/>
                <a:gd name="T53" fmla="*/ 1 h 462"/>
                <a:gd name="T54" fmla="*/ 6 w 492"/>
                <a:gd name="T55" fmla="*/ 1 h 462"/>
                <a:gd name="T56" fmla="*/ 6 w 492"/>
                <a:gd name="T57" fmla="*/ 1 h 462"/>
                <a:gd name="T58" fmla="*/ 4 w 492"/>
                <a:gd name="T59" fmla="*/ 1 h 462"/>
                <a:gd name="T60" fmla="*/ 1 w 492"/>
                <a:gd name="T61" fmla="*/ 0 h 462"/>
                <a:gd name="T62" fmla="*/ 0 w 492"/>
                <a:gd name="T63" fmla="*/ 0 h 462"/>
                <a:gd name="T64" fmla="*/ 0 w 492"/>
                <a:gd name="T65" fmla="*/ 2 h 462"/>
                <a:gd name="T66" fmla="*/ 1 w 492"/>
                <a:gd name="T67" fmla="*/ 2 h 462"/>
                <a:gd name="T68" fmla="*/ 1 w 492"/>
                <a:gd name="T69" fmla="*/ 3 h 462"/>
                <a:gd name="T70" fmla="*/ 1 w 492"/>
                <a:gd name="T71" fmla="*/ 3 h 462"/>
                <a:gd name="T72" fmla="*/ 1 w 492"/>
                <a:gd name="T73" fmla="*/ 3 h 462"/>
                <a:gd name="T74" fmla="*/ 2 w 492"/>
                <a:gd name="T75" fmla="*/ 3 h 462"/>
                <a:gd name="T76" fmla="*/ 2 w 492"/>
                <a:gd name="T77" fmla="*/ 4 h 462"/>
                <a:gd name="T78" fmla="*/ 3 w 492"/>
                <a:gd name="T79" fmla="*/ 5 h 462"/>
                <a:gd name="T80" fmla="*/ 3 w 492"/>
                <a:gd name="T81" fmla="*/ 5 h 462"/>
                <a:gd name="T82" fmla="*/ 3 w 492"/>
                <a:gd name="T83" fmla="*/ 5 h 462"/>
                <a:gd name="T84" fmla="*/ 3 w 492"/>
                <a:gd name="T85" fmla="*/ 2 h 462"/>
                <a:gd name="T86" fmla="*/ 1 w 492"/>
                <a:gd name="T87" fmla="*/ 2 h 462"/>
                <a:gd name="T88" fmla="*/ 1 w 492"/>
                <a:gd name="T89" fmla="*/ 1 h 462"/>
                <a:gd name="T90" fmla="*/ 3 w 492"/>
                <a:gd name="T91" fmla="*/ 1 h 462"/>
                <a:gd name="T92" fmla="*/ 3 w 492"/>
                <a:gd name="T93" fmla="*/ 3 h 462"/>
                <a:gd name="T94" fmla="*/ 3 w 492"/>
                <a:gd name="T95" fmla="*/ 3 h 462"/>
                <a:gd name="T96" fmla="*/ 3 w 492"/>
                <a:gd name="T97" fmla="*/ 3 h 462"/>
                <a:gd name="T98" fmla="*/ 5 w 492"/>
                <a:gd name="T99" fmla="*/ 5 h 462"/>
                <a:gd name="T100" fmla="*/ 5 w 492"/>
                <a:gd name="T101" fmla="*/ 5 h 462"/>
                <a:gd name="T102" fmla="*/ 6 w 492"/>
                <a:gd name="T103" fmla="*/ 6 h 462"/>
                <a:gd name="T104" fmla="*/ 6 w 492"/>
                <a:gd name="T105" fmla="*/ 6 h 462"/>
                <a:gd name="T106" fmla="*/ 7 w 492"/>
                <a:gd name="T107" fmla="*/ 7 h 462"/>
                <a:gd name="T108" fmla="*/ 8 w 492"/>
                <a:gd name="T109" fmla="*/ 8 h 462"/>
                <a:gd name="T110" fmla="*/ 11 w 492"/>
                <a:gd name="T111" fmla="*/ 9 h 462"/>
                <a:gd name="T112" fmla="*/ 12 w 492"/>
                <a:gd name="T113" fmla="*/ 9 h 462"/>
                <a:gd name="T114" fmla="*/ 12 w 492"/>
                <a:gd name="T115" fmla="*/ 9 h 462"/>
                <a:gd name="T116" fmla="*/ 13 w 492"/>
                <a:gd name="T117" fmla="*/ 9 h 4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92" h="462">
                  <a:moveTo>
                    <a:pt x="387" y="461"/>
                  </a:moveTo>
                  <a:lnTo>
                    <a:pt x="387" y="446"/>
                  </a:lnTo>
                  <a:lnTo>
                    <a:pt x="402" y="415"/>
                  </a:lnTo>
                  <a:lnTo>
                    <a:pt x="417" y="415"/>
                  </a:lnTo>
                  <a:lnTo>
                    <a:pt x="402" y="400"/>
                  </a:lnTo>
                  <a:lnTo>
                    <a:pt x="417" y="384"/>
                  </a:lnTo>
                  <a:lnTo>
                    <a:pt x="446" y="384"/>
                  </a:lnTo>
                  <a:lnTo>
                    <a:pt x="461" y="384"/>
                  </a:lnTo>
                  <a:lnTo>
                    <a:pt x="476" y="338"/>
                  </a:lnTo>
                  <a:lnTo>
                    <a:pt x="491" y="307"/>
                  </a:lnTo>
                  <a:lnTo>
                    <a:pt x="431" y="307"/>
                  </a:lnTo>
                  <a:lnTo>
                    <a:pt x="402" y="369"/>
                  </a:lnTo>
                  <a:lnTo>
                    <a:pt x="372" y="369"/>
                  </a:lnTo>
                  <a:lnTo>
                    <a:pt x="357" y="384"/>
                  </a:lnTo>
                  <a:lnTo>
                    <a:pt x="327" y="353"/>
                  </a:lnTo>
                  <a:lnTo>
                    <a:pt x="312" y="292"/>
                  </a:lnTo>
                  <a:lnTo>
                    <a:pt x="298" y="277"/>
                  </a:lnTo>
                  <a:lnTo>
                    <a:pt x="298" y="215"/>
                  </a:lnTo>
                  <a:lnTo>
                    <a:pt x="327" y="200"/>
                  </a:lnTo>
                  <a:lnTo>
                    <a:pt x="327" y="184"/>
                  </a:lnTo>
                  <a:lnTo>
                    <a:pt x="298" y="184"/>
                  </a:lnTo>
                  <a:lnTo>
                    <a:pt x="298" y="154"/>
                  </a:lnTo>
                  <a:lnTo>
                    <a:pt x="283" y="123"/>
                  </a:lnTo>
                  <a:lnTo>
                    <a:pt x="268" y="92"/>
                  </a:lnTo>
                  <a:lnTo>
                    <a:pt x="238" y="92"/>
                  </a:lnTo>
                  <a:lnTo>
                    <a:pt x="223" y="108"/>
                  </a:lnTo>
                  <a:lnTo>
                    <a:pt x="193" y="31"/>
                  </a:lnTo>
                  <a:lnTo>
                    <a:pt x="164" y="31"/>
                  </a:lnTo>
                  <a:lnTo>
                    <a:pt x="164" y="46"/>
                  </a:lnTo>
                  <a:lnTo>
                    <a:pt x="119" y="31"/>
                  </a:lnTo>
                  <a:lnTo>
                    <a:pt x="45" y="15"/>
                  </a:lnTo>
                  <a:lnTo>
                    <a:pt x="0" y="0"/>
                  </a:lnTo>
                  <a:lnTo>
                    <a:pt x="15" y="77"/>
                  </a:lnTo>
                  <a:lnTo>
                    <a:pt x="30" y="92"/>
                  </a:lnTo>
                  <a:lnTo>
                    <a:pt x="45" y="123"/>
                  </a:lnTo>
                  <a:lnTo>
                    <a:pt x="30" y="123"/>
                  </a:lnTo>
                  <a:lnTo>
                    <a:pt x="45" y="154"/>
                  </a:lnTo>
                  <a:lnTo>
                    <a:pt x="60" y="169"/>
                  </a:lnTo>
                  <a:lnTo>
                    <a:pt x="60" y="200"/>
                  </a:lnTo>
                  <a:lnTo>
                    <a:pt x="89" y="246"/>
                  </a:lnTo>
                  <a:lnTo>
                    <a:pt x="104" y="246"/>
                  </a:lnTo>
                  <a:lnTo>
                    <a:pt x="89" y="215"/>
                  </a:lnTo>
                  <a:lnTo>
                    <a:pt x="74" y="108"/>
                  </a:lnTo>
                  <a:lnTo>
                    <a:pt x="45" y="77"/>
                  </a:lnTo>
                  <a:lnTo>
                    <a:pt x="45" y="31"/>
                  </a:lnTo>
                  <a:lnTo>
                    <a:pt x="74" y="61"/>
                  </a:lnTo>
                  <a:lnTo>
                    <a:pt x="89" y="123"/>
                  </a:lnTo>
                  <a:lnTo>
                    <a:pt x="89" y="154"/>
                  </a:lnTo>
                  <a:lnTo>
                    <a:pt x="104" y="169"/>
                  </a:lnTo>
                  <a:lnTo>
                    <a:pt x="134" y="215"/>
                  </a:lnTo>
                  <a:lnTo>
                    <a:pt x="149" y="215"/>
                  </a:lnTo>
                  <a:lnTo>
                    <a:pt x="164" y="292"/>
                  </a:lnTo>
                  <a:lnTo>
                    <a:pt x="164" y="323"/>
                  </a:lnTo>
                  <a:lnTo>
                    <a:pt x="193" y="353"/>
                  </a:lnTo>
                  <a:lnTo>
                    <a:pt x="238" y="400"/>
                  </a:lnTo>
                  <a:lnTo>
                    <a:pt x="312" y="430"/>
                  </a:lnTo>
                  <a:lnTo>
                    <a:pt x="342" y="430"/>
                  </a:lnTo>
                  <a:lnTo>
                    <a:pt x="357" y="430"/>
                  </a:lnTo>
                  <a:lnTo>
                    <a:pt x="387" y="46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16" name="Freeform 397"/>
            <p:cNvSpPr>
              <a:spLocks/>
            </p:cNvSpPr>
            <p:nvPr/>
          </p:nvSpPr>
          <p:spPr bwMode="auto">
            <a:xfrm>
              <a:off x="6392" y="1545"/>
              <a:ext cx="78" cy="29"/>
            </a:xfrm>
            <a:custGeom>
              <a:avLst/>
              <a:gdLst>
                <a:gd name="T0" fmla="*/ 0 w 180"/>
                <a:gd name="T1" fmla="*/ 0 h 78"/>
                <a:gd name="T2" fmla="*/ 0 w 180"/>
                <a:gd name="T3" fmla="*/ 0 h 78"/>
                <a:gd name="T4" fmla="*/ 0 w 180"/>
                <a:gd name="T5" fmla="*/ 0 h 78"/>
                <a:gd name="T6" fmla="*/ 2 w 180"/>
                <a:gd name="T7" fmla="*/ 0 h 78"/>
                <a:gd name="T8" fmla="*/ 3 w 180"/>
                <a:gd name="T9" fmla="*/ 0 h 78"/>
                <a:gd name="T10" fmla="*/ 3 w 180"/>
                <a:gd name="T11" fmla="*/ 0 h 78"/>
                <a:gd name="T12" fmla="*/ 4 w 180"/>
                <a:gd name="T13" fmla="*/ 1 h 78"/>
                <a:gd name="T14" fmla="*/ 4 w 180"/>
                <a:gd name="T15" fmla="*/ 1 h 78"/>
                <a:gd name="T16" fmla="*/ 4 w 180"/>
                <a:gd name="T17" fmla="*/ 1 h 78"/>
                <a:gd name="T18" fmla="*/ 7 w 180"/>
                <a:gd name="T19" fmla="*/ 1 h 78"/>
                <a:gd name="T20" fmla="*/ 7 w 180"/>
                <a:gd name="T21" fmla="*/ 1 h 78"/>
                <a:gd name="T22" fmla="*/ 6 w 180"/>
                <a:gd name="T23" fmla="*/ 1 h 78"/>
                <a:gd name="T24" fmla="*/ 5 w 180"/>
                <a:gd name="T25" fmla="*/ 1 h 78"/>
                <a:gd name="T26" fmla="*/ 5 w 180"/>
                <a:gd name="T27" fmla="*/ 1 h 78"/>
                <a:gd name="T28" fmla="*/ 5 w 180"/>
                <a:gd name="T29" fmla="*/ 1 h 78"/>
                <a:gd name="T30" fmla="*/ 4 w 180"/>
                <a:gd name="T31" fmla="*/ 0 h 78"/>
                <a:gd name="T32" fmla="*/ 3 w 180"/>
                <a:gd name="T33" fmla="*/ 0 h 78"/>
                <a:gd name="T34" fmla="*/ 2 w 180"/>
                <a:gd name="T35" fmla="*/ 0 h 78"/>
                <a:gd name="T36" fmla="*/ 0 w 180"/>
                <a:gd name="T37" fmla="*/ 0 h 78"/>
                <a:gd name="T38" fmla="*/ 0 w 180"/>
                <a:gd name="T39" fmla="*/ 0 h 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0" h="78">
                  <a:moveTo>
                    <a:pt x="0" y="31"/>
                  </a:moveTo>
                  <a:lnTo>
                    <a:pt x="15" y="31"/>
                  </a:lnTo>
                  <a:lnTo>
                    <a:pt x="15" y="15"/>
                  </a:lnTo>
                  <a:lnTo>
                    <a:pt x="45" y="15"/>
                  </a:lnTo>
                  <a:lnTo>
                    <a:pt x="75" y="31"/>
                  </a:lnTo>
                  <a:lnTo>
                    <a:pt x="90" y="31"/>
                  </a:lnTo>
                  <a:lnTo>
                    <a:pt x="104" y="46"/>
                  </a:lnTo>
                  <a:lnTo>
                    <a:pt x="119" y="62"/>
                  </a:lnTo>
                  <a:lnTo>
                    <a:pt x="119" y="77"/>
                  </a:lnTo>
                  <a:lnTo>
                    <a:pt x="179" y="77"/>
                  </a:lnTo>
                  <a:lnTo>
                    <a:pt x="179" y="62"/>
                  </a:lnTo>
                  <a:lnTo>
                    <a:pt x="164" y="62"/>
                  </a:lnTo>
                  <a:lnTo>
                    <a:pt x="149" y="62"/>
                  </a:lnTo>
                  <a:lnTo>
                    <a:pt x="149" y="46"/>
                  </a:lnTo>
                  <a:lnTo>
                    <a:pt x="134" y="46"/>
                  </a:lnTo>
                  <a:lnTo>
                    <a:pt x="104" y="15"/>
                  </a:lnTo>
                  <a:lnTo>
                    <a:pt x="90" y="15"/>
                  </a:lnTo>
                  <a:lnTo>
                    <a:pt x="45" y="0"/>
                  </a:lnTo>
                  <a:lnTo>
                    <a:pt x="15" y="0"/>
                  </a:lnTo>
                  <a:lnTo>
                    <a:pt x="0"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17" name="Freeform 398"/>
            <p:cNvSpPr>
              <a:spLocks/>
            </p:cNvSpPr>
            <p:nvPr/>
          </p:nvSpPr>
          <p:spPr bwMode="auto">
            <a:xfrm>
              <a:off x="6400" y="1557"/>
              <a:ext cx="7" cy="7"/>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0"/>
                  </a:moveTo>
                  <a:lnTo>
                    <a:pt x="0" y="0"/>
                  </a:lnTo>
                  <a:lnTo>
                    <a:pt x="0" y="16"/>
                  </a:lnTo>
                  <a:lnTo>
                    <a:pt x="16" y="16"/>
                  </a:lnTo>
                  <a:lnTo>
                    <a:pt x="16"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18" name="Freeform 399"/>
            <p:cNvSpPr>
              <a:spLocks/>
            </p:cNvSpPr>
            <p:nvPr/>
          </p:nvSpPr>
          <p:spPr bwMode="auto">
            <a:xfrm>
              <a:off x="6438" y="1586"/>
              <a:ext cx="13" cy="6"/>
            </a:xfrm>
            <a:custGeom>
              <a:avLst/>
              <a:gdLst>
                <a:gd name="T0" fmla="*/ 0 w 30"/>
                <a:gd name="T1" fmla="*/ 0 h 17"/>
                <a:gd name="T2" fmla="*/ 0 w 30"/>
                <a:gd name="T3" fmla="*/ 0 h 17"/>
                <a:gd name="T4" fmla="*/ 1 w 30"/>
                <a:gd name="T5" fmla="*/ 0 h 17"/>
                <a:gd name="T6" fmla="*/ 1 w 30"/>
                <a:gd name="T7" fmla="*/ 0 h 17"/>
                <a:gd name="T8" fmla="*/ 0 w 30"/>
                <a:gd name="T9" fmla="*/ 0 h 17"/>
                <a:gd name="T10" fmla="*/ 0 w 30"/>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17">
                  <a:moveTo>
                    <a:pt x="0" y="16"/>
                  </a:moveTo>
                  <a:lnTo>
                    <a:pt x="15" y="16"/>
                  </a:lnTo>
                  <a:lnTo>
                    <a:pt x="29" y="16"/>
                  </a:lnTo>
                  <a:lnTo>
                    <a:pt x="29" y="0"/>
                  </a:lnTo>
                  <a:lnTo>
                    <a:pt x="0" y="0"/>
                  </a:lnTo>
                  <a:lnTo>
                    <a:pt x="0"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19" name="Freeform 400"/>
            <p:cNvSpPr>
              <a:spLocks/>
            </p:cNvSpPr>
            <p:nvPr/>
          </p:nvSpPr>
          <p:spPr bwMode="auto">
            <a:xfrm>
              <a:off x="6464" y="1574"/>
              <a:ext cx="26" cy="24"/>
            </a:xfrm>
            <a:custGeom>
              <a:avLst/>
              <a:gdLst>
                <a:gd name="T0" fmla="*/ 2 w 61"/>
                <a:gd name="T1" fmla="*/ 1 h 63"/>
                <a:gd name="T2" fmla="*/ 2 w 61"/>
                <a:gd name="T3" fmla="*/ 1 h 63"/>
                <a:gd name="T4" fmla="*/ 2 w 61"/>
                <a:gd name="T5" fmla="*/ 0 h 63"/>
                <a:gd name="T6" fmla="*/ 1 w 61"/>
                <a:gd name="T7" fmla="*/ 0 h 63"/>
                <a:gd name="T8" fmla="*/ 1 w 61"/>
                <a:gd name="T9" fmla="*/ 0 h 63"/>
                <a:gd name="T10" fmla="*/ 1 w 61"/>
                <a:gd name="T11" fmla="*/ 0 h 63"/>
                <a:gd name="T12" fmla="*/ 1 w 61"/>
                <a:gd name="T13" fmla="*/ 1 h 63"/>
                <a:gd name="T14" fmla="*/ 0 w 61"/>
                <a:gd name="T15" fmla="*/ 1 h 63"/>
                <a:gd name="T16" fmla="*/ 0 w 61"/>
                <a:gd name="T17" fmla="*/ 1 h 63"/>
                <a:gd name="T18" fmla="*/ 1 w 61"/>
                <a:gd name="T19" fmla="*/ 1 h 63"/>
                <a:gd name="T20" fmla="*/ 2 w 61"/>
                <a:gd name="T21" fmla="*/ 1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63">
                  <a:moveTo>
                    <a:pt x="60" y="62"/>
                  </a:moveTo>
                  <a:lnTo>
                    <a:pt x="60" y="31"/>
                  </a:lnTo>
                  <a:lnTo>
                    <a:pt x="60" y="16"/>
                  </a:lnTo>
                  <a:lnTo>
                    <a:pt x="45" y="16"/>
                  </a:lnTo>
                  <a:lnTo>
                    <a:pt x="30" y="0"/>
                  </a:lnTo>
                  <a:lnTo>
                    <a:pt x="30" y="16"/>
                  </a:lnTo>
                  <a:lnTo>
                    <a:pt x="45" y="31"/>
                  </a:lnTo>
                  <a:lnTo>
                    <a:pt x="0" y="31"/>
                  </a:lnTo>
                  <a:lnTo>
                    <a:pt x="15" y="47"/>
                  </a:lnTo>
                  <a:lnTo>
                    <a:pt x="45" y="47"/>
                  </a:lnTo>
                  <a:lnTo>
                    <a:pt x="60" y="62"/>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20" name="Freeform 401"/>
            <p:cNvSpPr>
              <a:spLocks/>
            </p:cNvSpPr>
            <p:nvPr/>
          </p:nvSpPr>
          <p:spPr bwMode="auto">
            <a:xfrm>
              <a:off x="6438" y="1533"/>
              <a:ext cx="8" cy="7"/>
            </a:xfrm>
            <a:custGeom>
              <a:avLst/>
              <a:gdLst>
                <a:gd name="T0" fmla="*/ 0 w 17"/>
                <a:gd name="T1" fmla="*/ 0 h 17"/>
                <a:gd name="T2" fmla="*/ 0 w 17"/>
                <a:gd name="T3" fmla="*/ 0 h 17"/>
                <a:gd name="T4" fmla="*/ 1 w 17"/>
                <a:gd name="T5" fmla="*/ 0 h 17"/>
                <a:gd name="T6" fmla="*/ 1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21" name="Line 402"/>
            <p:cNvSpPr>
              <a:spLocks noChangeShapeType="1"/>
            </p:cNvSpPr>
            <p:nvPr/>
          </p:nvSpPr>
          <p:spPr bwMode="auto">
            <a:xfrm>
              <a:off x="6477" y="1563"/>
              <a:ext cx="0"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22" name="Freeform 403"/>
            <p:cNvSpPr>
              <a:spLocks/>
            </p:cNvSpPr>
            <p:nvPr/>
          </p:nvSpPr>
          <p:spPr bwMode="auto">
            <a:xfrm>
              <a:off x="6137" y="1005"/>
              <a:ext cx="513" cy="372"/>
            </a:xfrm>
            <a:custGeom>
              <a:avLst/>
              <a:gdLst>
                <a:gd name="T0" fmla="*/ 26 w 1193"/>
                <a:gd name="T1" fmla="*/ 20 h 985"/>
                <a:gd name="T2" fmla="*/ 24 w 1193"/>
                <a:gd name="T3" fmla="*/ 20 h 985"/>
                <a:gd name="T4" fmla="*/ 25 w 1193"/>
                <a:gd name="T5" fmla="*/ 19 h 985"/>
                <a:gd name="T6" fmla="*/ 26 w 1193"/>
                <a:gd name="T7" fmla="*/ 19 h 985"/>
                <a:gd name="T8" fmla="*/ 24 w 1193"/>
                <a:gd name="T9" fmla="*/ 18 h 985"/>
                <a:gd name="T10" fmla="*/ 24 w 1193"/>
                <a:gd name="T11" fmla="*/ 16 h 985"/>
                <a:gd name="T12" fmla="*/ 21 w 1193"/>
                <a:gd name="T13" fmla="*/ 17 h 985"/>
                <a:gd name="T14" fmla="*/ 12 w 1193"/>
                <a:gd name="T15" fmla="*/ 15 h 985"/>
                <a:gd name="T16" fmla="*/ 3 w 1193"/>
                <a:gd name="T17" fmla="*/ 14 h 985"/>
                <a:gd name="T18" fmla="*/ 2 w 1193"/>
                <a:gd name="T19" fmla="*/ 11 h 985"/>
                <a:gd name="T20" fmla="*/ 3 w 1193"/>
                <a:gd name="T21" fmla="*/ 9 h 985"/>
                <a:gd name="T22" fmla="*/ 1 w 1193"/>
                <a:gd name="T23" fmla="*/ 8 h 985"/>
                <a:gd name="T24" fmla="*/ 0 w 1193"/>
                <a:gd name="T25" fmla="*/ 6 h 985"/>
                <a:gd name="T26" fmla="*/ 12 w 1193"/>
                <a:gd name="T27" fmla="*/ 1 h 985"/>
                <a:gd name="T28" fmla="*/ 14 w 1193"/>
                <a:gd name="T29" fmla="*/ 1 h 985"/>
                <a:gd name="T30" fmla="*/ 15 w 1193"/>
                <a:gd name="T31" fmla="*/ 2 h 985"/>
                <a:gd name="T32" fmla="*/ 19 w 1193"/>
                <a:gd name="T33" fmla="*/ 4 h 985"/>
                <a:gd name="T34" fmla="*/ 22 w 1193"/>
                <a:gd name="T35" fmla="*/ 4 h 985"/>
                <a:gd name="T36" fmla="*/ 22 w 1193"/>
                <a:gd name="T37" fmla="*/ 4 h 985"/>
                <a:gd name="T38" fmla="*/ 24 w 1193"/>
                <a:gd name="T39" fmla="*/ 5 h 985"/>
                <a:gd name="T40" fmla="*/ 26 w 1193"/>
                <a:gd name="T41" fmla="*/ 6 h 985"/>
                <a:gd name="T42" fmla="*/ 27 w 1193"/>
                <a:gd name="T43" fmla="*/ 3 h 985"/>
                <a:gd name="T44" fmla="*/ 29 w 1193"/>
                <a:gd name="T45" fmla="*/ 3 h 985"/>
                <a:gd name="T46" fmla="*/ 29 w 1193"/>
                <a:gd name="T47" fmla="*/ 5 h 985"/>
                <a:gd name="T48" fmla="*/ 29 w 1193"/>
                <a:gd name="T49" fmla="*/ 6 h 985"/>
                <a:gd name="T50" fmla="*/ 32 w 1193"/>
                <a:gd name="T51" fmla="*/ 5 h 985"/>
                <a:gd name="T52" fmla="*/ 31 w 1193"/>
                <a:gd name="T53" fmla="*/ 6 h 985"/>
                <a:gd name="T54" fmla="*/ 28 w 1193"/>
                <a:gd name="T55" fmla="*/ 7 h 985"/>
                <a:gd name="T56" fmla="*/ 26 w 1193"/>
                <a:gd name="T57" fmla="*/ 8 h 985"/>
                <a:gd name="T58" fmla="*/ 23 w 1193"/>
                <a:gd name="T59" fmla="*/ 9 h 985"/>
                <a:gd name="T60" fmla="*/ 23 w 1193"/>
                <a:gd name="T61" fmla="*/ 12 h 985"/>
                <a:gd name="T62" fmla="*/ 26 w 1193"/>
                <a:gd name="T63" fmla="*/ 13 h 985"/>
                <a:gd name="T64" fmla="*/ 27 w 1193"/>
                <a:gd name="T65" fmla="*/ 14 h 985"/>
                <a:gd name="T66" fmla="*/ 28 w 1193"/>
                <a:gd name="T67" fmla="*/ 15 h 985"/>
                <a:gd name="T68" fmla="*/ 29 w 1193"/>
                <a:gd name="T69" fmla="*/ 14 h 985"/>
                <a:gd name="T70" fmla="*/ 31 w 1193"/>
                <a:gd name="T71" fmla="*/ 12 h 985"/>
                <a:gd name="T72" fmla="*/ 31 w 1193"/>
                <a:gd name="T73" fmla="*/ 11 h 985"/>
                <a:gd name="T74" fmla="*/ 34 w 1193"/>
                <a:gd name="T75" fmla="*/ 10 h 985"/>
                <a:gd name="T76" fmla="*/ 34 w 1193"/>
                <a:gd name="T77" fmla="*/ 12 h 985"/>
                <a:gd name="T78" fmla="*/ 38 w 1193"/>
                <a:gd name="T79" fmla="*/ 13 h 985"/>
                <a:gd name="T80" fmla="*/ 40 w 1193"/>
                <a:gd name="T81" fmla="*/ 15 h 985"/>
                <a:gd name="T82" fmla="*/ 40 w 1193"/>
                <a:gd name="T83" fmla="*/ 16 h 985"/>
                <a:gd name="T84" fmla="*/ 38 w 1193"/>
                <a:gd name="T85" fmla="*/ 17 h 985"/>
                <a:gd name="T86" fmla="*/ 37 w 1193"/>
                <a:gd name="T87" fmla="*/ 17 h 985"/>
                <a:gd name="T88" fmla="*/ 34 w 1193"/>
                <a:gd name="T89" fmla="*/ 17 h 985"/>
                <a:gd name="T90" fmla="*/ 31 w 1193"/>
                <a:gd name="T91" fmla="*/ 18 h 985"/>
                <a:gd name="T92" fmla="*/ 34 w 1193"/>
                <a:gd name="T93" fmla="*/ 17 h 985"/>
                <a:gd name="T94" fmla="*/ 34 w 1193"/>
                <a:gd name="T95" fmla="*/ 17 h 985"/>
                <a:gd name="T96" fmla="*/ 34 w 1193"/>
                <a:gd name="T97" fmla="*/ 18 h 985"/>
                <a:gd name="T98" fmla="*/ 34 w 1193"/>
                <a:gd name="T99" fmla="*/ 19 h 985"/>
                <a:gd name="T100" fmla="*/ 34 w 1193"/>
                <a:gd name="T101" fmla="*/ 19 h 985"/>
                <a:gd name="T102" fmla="*/ 34 w 1193"/>
                <a:gd name="T103" fmla="*/ 19 h 985"/>
                <a:gd name="T104" fmla="*/ 33 w 1193"/>
                <a:gd name="T105" fmla="*/ 19 h 985"/>
                <a:gd name="T106" fmla="*/ 32 w 1193"/>
                <a:gd name="T107" fmla="*/ 18 h 985"/>
                <a:gd name="T108" fmla="*/ 30 w 1193"/>
                <a:gd name="T109" fmla="*/ 19 h 985"/>
                <a:gd name="T110" fmla="*/ 28 w 1193"/>
                <a:gd name="T111" fmla="*/ 19 h 985"/>
                <a:gd name="T112" fmla="*/ 26 w 1193"/>
                <a:gd name="T113" fmla="*/ 19 h 9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93" h="985">
                  <a:moveTo>
                    <a:pt x="765" y="939"/>
                  </a:moveTo>
                  <a:lnTo>
                    <a:pt x="765" y="954"/>
                  </a:lnTo>
                  <a:lnTo>
                    <a:pt x="765" y="969"/>
                  </a:lnTo>
                  <a:lnTo>
                    <a:pt x="751" y="969"/>
                  </a:lnTo>
                  <a:lnTo>
                    <a:pt x="736" y="969"/>
                  </a:lnTo>
                  <a:lnTo>
                    <a:pt x="692" y="984"/>
                  </a:lnTo>
                  <a:lnTo>
                    <a:pt x="706" y="954"/>
                  </a:lnTo>
                  <a:lnTo>
                    <a:pt x="721" y="954"/>
                  </a:lnTo>
                  <a:lnTo>
                    <a:pt x="736" y="939"/>
                  </a:lnTo>
                  <a:lnTo>
                    <a:pt x="736" y="908"/>
                  </a:lnTo>
                  <a:lnTo>
                    <a:pt x="736" y="923"/>
                  </a:lnTo>
                  <a:lnTo>
                    <a:pt x="765" y="923"/>
                  </a:lnTo>
                  <a:lnTo>
                    <a:pt x="751" y="893"/>
                  </a:lnTo>
                  <a:lnTo>
                    <a:pt x="736" y="878"/>
                  </a:lnTo>
                  <a:lnTo>
                    <a:pt x="706" y="878"/>
                  </a:lnTo>
                  <a:lnTo>
                    <a:pt x="706" y="833"/>
                  </a:lnTo>
                  <a:lnTo>
                    <a:pt x="692" y="833"/>
                  </a:lnTo>
                  <a:lnTo>
                    <a:pt x="692" y="802"/>
                  </a:lnTo>
                  <a:lnTo>
                    <a:pt x="648" y="802"/>
                  </a:lnTo>
                  <a:lnTo>
                    <a:pt x="633" y="802"/>
                  </a:lnTo>
                  <a:lnTo>
                    <a:pt x="618" y="817"/>
                  </a:lnTo>
                  <a:lnTo>
                    <a:pt x="530" y="787"/>
                  </a:lnTo>
                  <a:lnTo>
                    <a:pt x="500" y="787"/>
                  </a:lnTo>
                  <a:lnTo>
                    <a:pt x="368" y="757"/>
                  </a:lnTo>
                  <a:lnTo>
                    <a:pt x="221" y="742"/>
                  </a:lnTo>
                  <a:lnTo>
                    <a:pt x="118" y="712"/>
                  </a:lnTo>
                  <a:lnTo>
                    <a:pt x="103" y="696"/>
                  </a:lnTo>
                  <a:lnTo>
                    <a:pt x="59" y="651"/>
                  </a:lnTo>
                  <a:lnTo>
                    <a:pt x="74" y="606"/>
                  </a:lnTo>
                  <a:lnTo>
                    <a:pt x="59" y="545"/>
                  </a:lnTo>
                  <a:lnTo>
                    <a:pt x="88" y="500"/>
                  </a:lnTo>
                  <a:lnTo>
                    <a:pt x="88" y="484"/>
                  </a:lnTo>
                  <a:lnTo>
                    <a:pt x="74" y="454"/>
                  </a:lnTo>
                  <a:lnTo>
                    <a:pt x="74" y="394"/>
                  </a:lnTo>
                  <a:lnTo>
                    <a:pt x="59" y="363"/>
                  </a:lnTo>
                  <a:lnTo>
                    <a:pt x="29" y="363"/>
                  </a:lnTo>
                  <a:lnTo>
                    <a:pt x="15" y="318"/>
                  </a:lnTo>
                  <a:lnTo>
                    <a:pt x="0" y="318"/>
                  </a:lnTo>
                  <a:lnTo>
                    <a:pt x="0" y="303"/>
                  </a:lnTo>
                  <a:lnTo>
                    <a:pt x="206" y="0"/>
                  </a:lnTo>
                  <a:lnTo>
                    <a:pt x="280" y="45"/>
                  </a:lnTo>
                  <a:lnTo>
                    <a:pt x="338" y="45"/>
                  </a:lnTo>
                  <a:lnTo>
                    <a:pt x="353" y="45"/>
                  </a:lnTo>
                  <a:lnTo>
                    <a:pt x="368" y="61"/>
                  </a:lnTo>
                  <a:lnTo>
                    <a:pt x="397" y="45"/>
                  </a:lnTo>
                  <a:lnTo>
                    <a:pt x="412" y="76"/>
                  </a:lnTo>
                  <a:lnTo>
                    <a:pt x="427" y="91"/>
                  </a:lnTo>
                  <a:lnTo>
                    <a:pt x="456" y="91"/>
                  </a:lnTo>
                  <a:lnTo>
                    <a:pt x="530" y="167"/>
                  </a:lnTo>
                  <a:lnTo>
                    <a:pt x="515" y="167"/>
                  </a:lnTo>
                  <a:lnTo>
                    <a:pt x="559" y="197"/>
                  </a:lnTo>
                  <a:lnTo>
                    <a:pt x="574" y="242"/>
                  </a:lnTo>
                  <a:lnTo>
                    <a:pt x="589" y="212"/>
                  </a:lnTo>
                  <a:lnTo>
                    <a:pt x="633" y="197"/>
                  </a:lnTo>
                  <a:lnTo>
                    <a:pt x="603" y="182"/>
                  </a:lnTo>
                  <a:lnTo>
                    <a:pt x="648" y="182"/>
                  </a:lnTo>
                  <a:lnTo>
                    <a:pt x="648" y="197"/>
                  </a:lnTo>
                  <a:lnTo>
                    <a:pt x="692" y="242"/>
                  </a:lnTo>
                  <a:lnTo>
                    <a:pt x="692" y="227"/>
                  </a:lnTo>
                  <a:lnTo>
                    <a:pt x="706" y="242"/>
                  </a:lnTo>
                  <a:lnTo>
                    <a:pt x="736" y="227"/>
                  </a:lnTo>
                  <a:lnTo>
                    <a:pt x="736" y="288"/>
                  </a:lnTo>
                  <a:lnTo>
                    <a:pt x="751" y="288"/>
                  </a:lnTo>
                  <a:lnTo>
                    <a:pt x="751" y="257"/>
                  </a:lnTo>
                  <a:lnTo>
                    <a:pt x="795" y="242"/>
                  </a:lnTo>
                  <a:lnTo>
                    <a:pt x="795" y="167"/>
                  </a:lnTo>
                  <a:lnTo>
                    <a:pt x="839" y="121"/>
                  </a:lnTo>
                  <a:lnTo>
                    <a:pt x="854" y="151"/>
                  </a:lnTo>
                  <a:lnTo>
                    <a:pt x="854" y="167"/>
                  </a:lnTo>
                  <a:lnTo>
                    <a:pt x="854" y="197"/>
                  </a:lnTo>
                  <a:lnTo>
                    <a:pt x="839" y="197"/>
                  </a:lnTo>
                  <a:lnTo>
                    <a:pt x="854" y="227"/>
                  </a:lnTo>
                  <a:lnTo>
                    <a:pt x="868" y="227"/>
                  </a:lnTo>
                  <a:lnTo>
                    <a:pt x="868" y="242"/>
                  </a:lnTo>
                  <a:lnTo>
                    <a:pt x="854" y="272"/>
                  </a:lnTo>
                  <a:lnTo>
                    <a:pt x="868" y="288"/>
                  </a:lnTo>
                  <a:lnTo>
                    <a:pt x="912" y="257"/>
                  </a:lnTo>
                  <a:lnTo>
                    <a:pt x="927" y="227"/>
                  </a:lnTo>
                  <a:lnTo>
                    <a:pt x="957" y="257"/>
                  </a:lnTo>
                  <a:lnTo>
                    <a:pt x="927" y="318"/>
                  </a:lnTo>
                  <a:lnTo>
                    <a:pt x="898" y="318"/>
                  </a:lnTo>
                  <a:lnTo>
                    <a:pt x="854" y="318"/>
                  </a:lnTo>
                  <a:lnTo>
                    <a:pt x="868" y="333"/>
                  </a:lnTo>
                  <a:lnTo>
                    <a:pt x="824" y="348"/>
                  </a:lnTo>
                  <a:lnTo>
                    <a:pt x="809" y="378"/>
                  </a:lnTo>
                  <a:lnTo>
                    <a:pt x="765" y="378"/>
                  </a:lnTo>
                  <a:lnTo>
                    <a:pt x="751" y="409"/>
                  </a:lnTo>
                  <a:lnTo>
                    <a:pt x="736" y="409"/>
                  </a:lnTo>
                  <a:lnTo>
                    <a:pt x="706" y="424"/>
                  </a:lnTo>
                  <a:lnTo>
                    <a:pt x="662" y="469"/>
                  </a:lnTo>
                  <a:lnTo>
                    <a:pt x="648" y="515"/>
                  </a:lnTo>
                  <a:lnTo>
                    <a:pt x="662" y="530"/>
                  </a:lnTo>
                  <a:lnTo>
                    <a:pt x="662" y="575"/>
                  </a:lnTo>
                  <a:lnTo>
                    <a:pt x="692" y="575"/>
                  </a:lnTo>
                  <a:lnTo>
                    <a:pt x="751" y="636"/>
                  </a:lnTo>
                  <a:lnTo>
                    <a:pt x="765" y="636"/>
                  </a:lnTo>
                  <a:lnTo>
                    <a:pt x="795" y="666"/>
                  </a:lnTo>
                  <a:lnTo>
                    <a:pt x="780" y="681"/>
                  </a:lnTo>
                  <a:lnTo>
                    <a:pt x="795" y="696"/>
                  </a:lnTo>
                  <a:lnTo>
                    <a:pt x="765" y="712"/>
                  </a:lnTo>
                  <a:lnTo>
                    <a:pt x="795" y="757"/>
                  </a:lnTo>
                  <a:lnTo>
                    <a:pt x="809" y="757"/>
                  </a:lnTo>
                  <a:lnTo>
                    <a:pt x="824" y="757"/>
                  </a:lnTo>
                  <a:lnTo>
                    <a:pt x="839" y="727"/>
                  </a:lnTo>
                  <a:lnTo>
                    <a:pt x="854" y="696"/>
                  </a:lnTo>
                  <a:lnTo>
                    <a:pt x="839" y="681"/>
                  </a:lnTo>
                  <a:lnTo>
                    <a:pt x="883" y="651"/>
                  </a:lnTo>
                  <a:lnTo>
                    <a:pt x="898" y="590"/>
                  </a:lnTo>
                  <a:lnTo>
                    <a:pt x="868" y="575"/>
                  </a:lnTo>
                  <a:lnTo>
                    <a:pt x="883" y="560"/>
                  </a:lnTo>
                  <a:lnTo>
                    <a:pt x="898" y="560"/>
                  </a:lnTo>
                  <a:lnTo>
                    <a:pt x="927" y="454"/>
                  </a:lnTo>
                  <a:lnTo>
                    <a:pt x="957" y="454"/>
                  </a:lnTo>
                  <a:lnTo>
                    <a:pt x="1001" y="484"/>
                  </a:lnTo>
                  <a:lnTo>
                    <a:pt x="1015" y="530"/>
                  </a:lnTo>
                  <a:lnTo>
                    <a:pt x="1030" y="530"/>
                  </a:lnTo>
                  <a:lnTo>
                    <a:pt x="1015" y="590"/>
                  </a:lnTo>
                  <a:lnTo>
                    <a:pt x="1060" y="606"/>
                  </a:lnTo>
                  <a:lnTo>
                    <a:pt x="1104" y="575"/>
                  </a:lnTo>
                  <a:lnTo>
                    <a:pt x="1118" y="651"/>
                  </a:lnTo>
                  <a:lnTo>
                    <a:pt x="1118" y="666"/>
                  </a:lnTo>
                  <a:lnTo>
                    <a:pt x="1118" y="681"/>
                  </a:lnTo>
                  <a:lnTo>
                    <a:pt x="1163" y="712"/>
                  </a:lnTo>
                  <a:lnTo>
                    <a:pt x="1163" y="727"/>
                  </a:lnTo>
                  <a:lnTo>
                    <a:pt x="1192" y="742"/>
                  </a:lnTo>
                  <a:lnTo>
                    <a:pt x="1177" y="787"/>
                  </a:lnTo>
                  <a:lnTo>
                    <a:pt x="1163" y="802"/>
                  </a:lnTo>
                  <a:lnTo>
                    <a:pt x="1133" y="802"/>
                  </a:lnTo>
                  <a:lnTo>
                    <a:pt x="1118" y="833"/>
                  </a:lnTo>
                  <a:lnTo>
                    <a:pt x="1089" y="833"/>
                  </a:lnTo>
                  <a:lnTo>
                    <a:pt x="1074" y="833"/>
                  </a:lnTo>
                  <a:lnTo>
                    <a:pt x="1089" y="833"/>
                  </a:lnTo>
                  <a:lnTo>
                    <a:pt x="1074" y="833"/>
                  </a:lnTo>
                  <a:lnTo>
                    <a:pt x="1030" y="817"/>
                  </a:lnTo>
                  <a:lnTo>
                    <a:pt x="986" y="833"/>
                  </a:lnTo>
                  <a:lnTo>
                    <a:pt x="971" y="833"/>
                  </a:lnTo>
                  <a:lnTo>
                    <a:pt x="927" y="878"/>
                  </a:lnTo>
                  <a:lnTo>
                    <a:pt x="898" y="893"/>
                  </a:lnTo>
                  <a:lnTo>
                    <a:pt x="927" y="878"/>
                  </a:lnTo>
                  <a:lnTo>
                    <a:pt x="971" y="848"/>
                  </a:lnTo>
                  <a:lnTo>
                    <a:pt x="986" y="848"/>
                  </a:lnTo>
                  <a:lnTo>
                    <a:pt x="1015" y="833"/>
                  </a:lnTo>
                  <a:lnTo>
                    <a:pt x="1030" y="848"/>
                  </a:lnTo>
                  <a:lnTo>
                    <a:pt x="1015" y="863"/>
                  </a:lnTo>
                  <a:lnTo>
                    <a:pt x="1001" y="863"/>
                  </a:lnTo>
                  <a:lnTo>
                    <a:pt x="1001" y="878"/>
                  </a:lnTo>
                  <a:lnTo>
                    <a:pt x="1015" y="878"/>
                  </a:lnTo>
                  <a:lnTo>
                    <a:pt x="1001" y="893"/>
                  </a:lnTo>
                  <a:lnTo>
                    <a:pt x="1015" y="908"/>
                  </a:lnTo>
                  <a:lnTo>
                    <a:pt x="1015" y="923"/>
                  </a:lnTo>
                  <a:lnTo>
                    <a:pt x="1060" y="923"/>
                  </a:lnTo>
                  <a:lnTo>
                    <a:pt x="1060" y="939"/>
                  </a:lnTo>
                  <a:lnTo>
                    <a:pt x="1015" y="954"/>
                  </a:lnTo>
                  <a:lnTo>
                    <a:pt x="986" y="984"/>
                  </a:lnTo>
                  <a:lnTo>
                    <a:pt x="986" y="969"/>
                  </a:lnTo>
                  <a:lnTo>
                    <a:pt x="1015" y="939"/>
                  </a:lnTo>
                  <a:lnTo>
                    <a:pt x="1001" y="923"/>
                  </a:lnTo>
                  <a:lnTo>
                    <a:pt x="971" y="939"/>
                  </a:lnTo>
                  <a:lnTo>
                    <a:pt x="957" y="908"/>
                  </a:lnTo>
                  <a:lnTo>
                    <a:pt x="957" y="893"/>
                  </a:lnTo>
                  <a:lnTo>
                    <a:pt x="942" y="878"/>
                  </a:lnTo>
                  <a:lnTo>
                    <a:pt x="942" y="893"/>
                  </a:lnTo>
                  <a:lnTo>
                    <a:pt x="927" y="908"/>
                  </a:lnTo>
                  <a:lnTo>
                    <a:pt x="898" y="939"/>
                  </a:lnTo>
                  <a:lnTo>
                    <a:pt x="883" y="923"/>
                  </a:lnTo>
                  <a:lnTo>
                    <a:pt x="868" y="939"/>
                  </a:lnTo>
                  <a:lnTo>
                    <a:pt x="854" y="923"/>
                  </a:lnTo>
                  <a:lnTo>
                    <a:pt x="824" y="939"/>
                  </a:lnTo>
                  <a:lnTo>
                    <a:pt x="809" y="939"/>
                  </a:lnTo>
                  <a:lnTo>
                    <a:pt x="780" y="939"/>
                  </a:lnTo>
                  <a:lnTo>
                    <a:pt x="765" y="939"/>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23" name="Freeform 404"/>
            <p:cNvSpPr>
              <a:spLocks/>
            </p:cNvSpPr>
            <p:nvPr/>
          </p:nvSpPr>
          <p:spPr bwMode="auto">
            <a:xfrm>
              <a:off x="6137" y="1005"/>
              <a:ext cx="519" cy="378"/>
            </a:xfrm>
            <a:custGeom>
              <a:avLst/>
              <a:gdLst>
                <a:gd name="T0" fmla="*/ 26 w 1208"/>
                <a:gd name="T1" fmla="*/ 20 h 1000"/>
                <a:gd name="T2" fmla="*/ 24 w 1208"/>
                <a:gd name="T3" fmla="*/ 20 h 1000"/>
                <a:gd name="T4" fmla="*/ 25 w 1208"/>
                <a:gd name="T5" fmla="*/ 19 h 1000"/>
                <a:gd name="T6" fmla="*/ 26 w 1208"/>
                <a:gd name="T7" fmla="*/ 19 h 1000"/>
                <a:gd name="T8" fmla="*/ 24 w 1208"/>
                <a:gd name="T9" fmla="*/ 18 h 1000"/>
                <a:gd name="T10" fmla="*/ 24 w 1208"/>
                <a:gd name="T11" fmla="*/ 17 h 1000"/>
                <a:gd name="T12" fmla="*/ 21 w 1208"/>
                <a:gd name="T13" fmla="*/ 17 h 1000"/>
                <a:gd name="T14" fmla="*/ 13 w 1208"/>
                <a:gd name="T15" fmla="*/ 16 h 1000"/>
                <a:gd name="T16" fmla="*/ 3 w 1208"/>
                <a:gd name="T17" fmla="*/ 14 h 1000"/>
                <a:gd name="T18" fmla="*/ 2 w 1208"/>
                <a:gd name="T19" fmla="*/ 11 h 1000"/>
                <a:gd name="T20" fmla="*/ 3 w 1208"/>
                <a:gd name="T21" fmla="*/ 9 h 1000"/>
                <a:gd name="T22" fmla="*/ 1 w 1208"/>
                <a:gd name="T23" fmla="*/ 8 h 1000"/>
                <a:gd name="T24" fmla="*/ 0 w 1208"/>
                <a:gd name="T25" fmla="*/ 6 h 1000"/>
                <a:gd name="T26" fmla="*/ 12 w 1208"/>
                <a:gd name="T27" fmla="*/ 1 h 1000"/>
                <a:gd name="T28" fmla="*/ 14 w 1208"/>
                <a:gd name="T29" fmla="*/ 1 h 1000"/>
                <a:gd name="T30" fmla="*/ 16 w 1208"/>
                <a:gd name="T31" fmla="*/ 2 h 1000"/>
                <a:gd name="T32" fmla="*/ 19 w 1208"/>
                <a:gd name="T33" fmla="*/ 4 h 1000"/>
                <a:gd name="T34" fmla="*/ 22 w 1208"/>
                <a:gd name="T35" fmla="*/ 4 h 1000"/>
                <a:gd name="T36" fmla="*/ 22 w 1208"/>
                <a:gd name="T37" fmla="*/ 4 h 1000"/>
                <a:gd name="T38" fmla="*/ 24 w 1208"/>
                <a:gd name="T39" fmla="*/ 5 h 1000"/>
                <a:gd name="T40" fmla="*/ 26 w 1208"/>
                <a:gd name="T41" fmla="*/ 6 h 1000"/>
                <a:gd name="T42" fmla="*/ 27 w 1208"/>
                <a:gd name="T43" fmla="*/ 3 h 1000"/>
                <a:gd name="T44" fmla="*/ 29 w 1208"/>
                <a:gd name="T45" fmla="*/ 3 h 1000"/>
                <a:gd name="T46" fmla="*/ 29 w 1208"/>
                <a:gd name="T47" fmla="*/ 5 h 1000"/>
                <a:gd name="T48" fmla="*/ 29 w 1208"/>
                <a:gd name="T49" fmla="*/ 6 h 1000"/>
                <a:gd name="T50" fmla="*/ 32 w 1208"/>
                <a:gd name="T51" fmla="*/ 5 h 1000"/>
                <a:gd name="T52" fmla="*/ 31 w 1208"/>
                <a:gd name="T53" fmla="*/ 6 h 1000"/>
                <a:gd name="T54" fmla="*/ 28 w 1208"/>
                <a:gd name="T55" fmla="*/ 7 h 1000"/>
                <a:gd name="T56" fmla="*/ 26 w 1208"/>
                <a:gd name="T57" fmla="*/ 8 h 1000"/>
                <a:gd name="T58" fmla="*/ 23 w 1208"/>
                <a:gd name="T59" fmla="*/ 10 h 1000"/>
                <a:gd name="T60" fmla="*/ 23 w 1208"/>
                <a:gd name="T61" fmla="*/ 12 h 1000"/>
                <a:gd name="T62" fmla="*/ 26 w 1208"/>
                <a:gd name="T63" fmla="*/ 13 h 1000"/>
                <a:gd name="T64" fmla="*/ 27 w 1208"/>
                <a:gd name="T65" fmla="*/ 14 h 1000"/>
                <a:gd name="T66" fmla="*/ 28 w 1208"/>
                <a:gd name="T67" fmla="*/ 16 h 1000"/>
                <a:gd name="T68" fmla="*/ 29 w 1208"/>
                <a:gd name="T69" fmla="*/ 14 h 1000"/>
                <a:gd name="T70" fmla="*/ 31 w 1208"/>
                <a:gd name="T71" fmla="*/ 12 h 1000"/>
                <a:gd name="T72" fmla="*/ 31 w 1208"/>
                <a:gd name="T73" fmla="*/ 12 h 1000"/>
                <a:gd name="T74" fmla="*/ 34 w 1208"/>
                <a:gd name="T75" fmla="*/ 10 h 1000"/>
                <a:gd name="T76" fmla="*/ 35 w 1208"/>
                <a:gd name="T77" fmla="*/ 12 h 1000"/>
                <a:gd name="T78" fmla="*/ 39 w 1208"/>
                <a:gd name="T79" fmla="*/ 14 h 1000"/>
                <a:gd name="T80" fmla="*/ 40 w 1208"/>
                <a:gd name="T81" fmla="*/ 15 h 1000"/>
                <a:gd name="T82" fmla="*/ 41 w 1208"/>
                <a:gd name="T83" fmla="*/ 16 h 1000"/>
                <a:gd name="T84" fmla="*/ 39 w 1208"/>
                <a:gd name="T85" fmla="*/ 17 h 1000"/>
                <a:gd name="T86" fmla="*/ 34 w 1208"/>
                <a:gd name="T87" fmla="*/ 17 h 1000"/>
                <a:gd name="T88" fmla="*/ 31 w 1208"/>
                <a:gd name="T89" fmla="*/ 19 h 1000"/>
                <a:gd name="T90" fmla="*/ 34 w 1208"/>
                <a:gd name="T91" fmla="*/ 17 h 1000"/>
                <a:gd name="T92" fmla="*/ 35 w 1208"/>
                <a:gd name="T93" fmla="*/ 18 h 1000"/>
                <a:gd name="T94" fmla="*/ 35 w 1208"/>
                <a:gd name="T95" fmla="*/ 18 h 1000"/>
                <a:gd name="T96" fmla="*/ 35 w 1208"/>
                <a:gd name="T97" fmla="*/ 19 h 1000"/>
                <a:gd name="T98" fmla="*/ 35 w 1208"/>
                <a:gd name="T99" fmla="*/ 20 h 1000"/>
                <a:gd name="T100" fmla="*/ 35 w 1208"/>
                <a:gd name="T101" fmla="*/ 19 h 1000"/>
                <a:gd name="T102" fmla="*/ 33 w 1208"/>
                <a:gd name="T103" fmla="*/ 19 h 1000"/>
                <a:gd name="T104" fmla="*/ 33 w 1208"/>
                <a:gd name="T105" fmla="*/ 19 h 1000"/>
                <a:gd name="T106" fmla="*/ 31 w 1208"/>
                <a:gd name="T107" fmla="*/ 19 h 1000"/>
                <a:gd name="T108" fmla="*/ 28 w 1208"/>
                <a:gd name="T109" fmla="*/ 19 h 1000"/>
                <a:gd name="T110" fmla="*/ 26 w 1208"/>
                <a:gd name="T111" fmla="*/ 19 h 1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08" h="1000">
                  <a:moveTo>
                    <a:pt x="775" y="953"/>
                  </a:moveTo>
                  <a:lnTo>
                    <a:pt x="775" y="968"/>
                  </a:lnTo>
                  <a:lnTo>
                    <a:pt x="775" y="984"/>
                  </a:lnTo>
                  <a:lnTo>
                    <a:pt x="760" y="984"/>
                  </a:lnTo>
                  <a:lnTo>
                    <a:pt x="745" y="984"/>
                  </a:lnTo>
                  <a:lnTo>
                    <a:pt x="700" y="999"/>
                  </a:lnTo>
                  <a:lnTo>
                    <a:pt x="715" y="968"/>
                  </a:lnTo>
                  <a:lnTo>
                    <a:pt x="730" y="968"/>
                  </a:lnTo>
                  <a:lnTo>
                    <a:pt x="745" y="953"/>
                  </a:lnTo>
                  <a:lnTo>
                    <a:pt x="745" y="922"/>
                  </a:lnTo>
                  <a:lnTo>
                    <a:pt x="745" y="938"/>
                  </a:lnTo>
                  <a:lnTo>
                    <a:pt x="775" y="938"/>
                  </a:lnTo>
                  <a:lnTo>
                    <a:pt x="760" y="907"/>
                  </a:lnTo>
                  <a:lnTo>
                    <a:pt x="745" y="891"/>
                  </a:lnTo>
                  <a:lnTo>
                    <a:pt x="715" y="891"/>
                  </a:lnTo>
                  <a:lnTo>
                    <a:pt x="715" y="845"/>
                  </a:lnTo>
                  <a:lnTo>
                    <a:pt x="700" y="845"/>
                  </a:lnTo>
                  <a:lnTo>
                    <a:pt x="700" y="815"/>
                  </a:lnTo>
                  <a:lnTo>
                    <a:pt x="656" y="815"/>
                  </a:lnTo>
                  <a:lnTo>
                    <a:pt x="641" y="815"/>
                  </a:lnTo>
                  <a:lnTo>
                    <a:pt x="626" y="830"/>
                  </a:lnTo>
                  <a:lnTo>
                    <a:pt x="536" y="799"/>
                  </a:lnTo>
                  <a:lnTo>
                    <a:pt x="507" y="799"/>
                  </a:lnTo>
                  <a:lnTo>
                    <a:pt x="373" y="768"/>
                  </a:lnTo>
                  <a:lnTo>
                    <a:pt x="224" y="753"/>
                  </a:lnTo>
                  <a:lnTo>
                    <a:pt x="119" y="722"/>
                  </a:lnTo>
                  <a:lnTo>
                    <a:pt x="104" y="707"/>
                  </a:lnTo>
                  <a:lnTo>
                    <a:pt x="60" y="661"/>
                  </a:lnTo>
                  <a:lnTo>
                    <a:pt x="75" y="615"/>
                  </a:lnTo>
                  <a:lnTo>
                    <a:pt x="60" y="553"/>
                  </a:lnTo>
                  <a:lnTo>
                    <a:pt x="89" y="507"/>
                  </a:lnTo>
                  <a:lnTo>
                    <a:pt x="89" y="492"/>
                  </a:lnTo>
                  <a:lnTo>
                    <a:pt x="75" y="461"/>
                  </a:lnTo>
                  <a:lnTo>
                    <a:pt x="75" y="400"/>
                  </a:lnTo>
                  <a:lnTo>
                    <a:pt x="60" y="369"/>
                  </a:lnTo>
                  <a:lnTo>
                    <a:pt x="30" y="369"/>
                  </a:lnTo>
                  <a:lnTo>
                    <a:pt x="15" y="323"/>
                  </a:lnTo>
                  <a:lnTo>
                    <a:pt x="0" y="323"/>
                  </a:lnTo>
                  <a:lnTo>
                    <a:pt x="0" y="307"/>
                  </a:lnTo>
                  <a:lnTo>
                    <a:pt x="209" y="0"/>
                  </a:lnTo>
                  <a:lnTo>
                    <a:pt x="283" y="46"/>
                  </a:lnTo>
                  <a:lnTo>
                    <a:pt x="343" y="46"/>
                  </a:lnTo>
                  <a:lnTo>
                    <a:pt x="358" y="46"/>
                  </a:lnTo>
                  <a:lnTo>
                    <a:pt x="373" y="61"/>
                  </a:lnTo>
                  <a:lnTo>
                    <a:pt x="402" y="46"/>
                  </a:lnTo>
                  <a:lnTo>
                    <a:pt x="417" y="77"/>
                  </a:lnTo>
                  <a:lnTo>
                    <a:pt x="432" y="92"/>
                  </a:lnTo>
                  <a:lnTo>
                    <a:pt x="462" y="92"/>
                  </a:lnTo>
                  <a:lnTo>
                    <a:pt x="536" y="169"/>
                  </a:lnTo>
                  <a:lnTo>
                    <a:pt x="522" y="169"/>
                  </a:lnTo>
                  <a:lnTo>
                    <a:pt x="566" y="200"/>
                  </a:lnTo>
                  <a:lnTo>
                    <a:pt x="581" y="246"/>
                  </a:lnTo>
                  <a:lnTo>
                    <a:pt x="596" y="215"/>
                  </a:lnTo>
                  <a:lnTo>
                    <a:pt x="641" y="200"/>
                  </a:lnTo>
                  <a:lnTo>
                    <a:pt x="611" y="184"/>
                  </a:lnTo>
                  <a:lnTo>
                    <a:pt x="656" y="184"/>
                  </a:lnTo>
                  <a:lnTo>
                    <a:pt x="656" y="200"/>
                  </a:lnTo>
                  <a:lnTo>
                    <a:pt x="700" y="246"/>
                  </a:lnTo>
                  <a:lnTo>
                    <a:pt x="700" y="231"/>
                  </a:lnTo>
                  <a:lnTo>
                    <a:pt x="715" y="246"/>
                  </a:lnTo>
                  <a:lnTo>
                    <a:pt x="745" y="231"/>
                  </a:lnTo>
                  <a:lnTo>
                    <a:pt x="745" y="292"/>
                  </a:lnTo>
                  <a:lnTo>
                    <a:pt x="760" y="292"/>
                  </a:lnTo>
                  <a:lnTo>
                    <a:pt x="760" y="261"/>
                  </a:lnTo>
                  <a:lnTo>
                    <a:pt x="805" y="246"/>
                  </a:lnTo>
                  <a:lnTo>
                    <a:pt x="805" y="169"/>
                  </a:lnTo>
                  <a:lnTo>
                    <a:pt x="849" y="123"/>
                  </a:lnTo>
                  <a:lnTo>
                    <a:pt x="864" y="154"/>
                  </a:lnTo>
                  <a:lnTo>
                    <a:pt x="864" y="169"/>
                  </a:lnTo>
                  <a:lnTo>
                    <a:pt x="864" y="200"/>
                  </a:lnTo>
                  <a:lnTo>
                    <a:pt x="849" y="200"/>
                  </a:lnTo>
                  <a:lnTo>
                    <a:pt x="864" y="231"/>
                  </a:lnTo>
                  <a:lnTo>
                    <a:pt x="879" y="231"/>
                  </a:lnTo>
                  <a:lnTo>
                    <a:pt x="879" y="246"/>
                  </a:lnTo>
                  <a:lnTo>
                    <a:pt x="864" y="277"/>
                  </a:lnTo>
                  <a:lnTo>
                    <a:pt x="879" y="292"/>
                  </a:lnTo>
                  <a:lnTo>
                    <a:pt x="924" y="261"/>
                  </a:lnTo>
                  <a:lnTo>
                    <a:pt x="939" y="231"/>
                  </a:lnTo>
                  <a:lnTo>
                    <a:pt x="969" y="261"/>
                  </a:lnTo>
                  <a:lnTo>
                    <a:pt x="939" y="323"/>
                  </a:lnTo>
                  <a:lnTo>
                    <a:pt x="909" y="323"/>
                  </a:lnTo>
                  <a:lnTo>
                    <a:pt x="864" y="323"/>
                  </a:lnTo>
                  <a:lnTo>
                    <a:pt x="879" y="338"/>
                  </a:lnTo>
                  <a:lnTo>
                    <a:pt x="834" y="353"/>
                  </a:lnTo>
                  <a:lnTo>
                    <a:pt x="820" y="384"/>
                  </a:lnTo>
                  <a:lnTo>
                    <a:pt x="775" y="384"/>
                  </a:lnTo>
                  <a:lnTo>
                    <a:pt x="760" y="415"/>
                  </a:lnTo>
                  <a:lnTo>
                    <a:pt x="745" y="415"/>
                  </a:lnTo>
                  <a:lnTo>
                    <a:pt x="715" y="430"/>
                  </a:lnTo>
                  <a:lnTo>
                    <a:pt x="671" y="476"/>
                  </a:lnTo>
                  <a:lnTo>
                    <a:pt x="656" y="523"/>
                  </a:lnTo>
                  <a:lnTo>
                    <a:pt x="671" y="538"/>
                  </a:lnTo>
                  <a:lnTo>
                    <a:pt x="671" y="584"/>
                  </a:lnTo>
                  <a:lnTo>
                    <a:pt x="700" y="584"/>
                  </a:lnTo>
                  <a:lnTo>
                    <a:pt x="760" y="646"/>
                  </a:lnTo>
                  <a:lnTo>
                    <a:pt x="775" y="646"/>
                  </a:lnTo>
                  <a:lnTo>
                    <a:pt x="805" y="676"/>
                  </a:lnTo>
                  <a:lnTo>
                    <a:pt x="790" y="692"/>
                  </a:lnTo>
                  <a:lnTo>
                    <a:pt x="805" y="707"/>
                  </a:lnTo>
                  <a:lnTo>
                    <a:pt x="775" y="722"/>
                  </a:lnTo>
                  <a:lnTo>
                    <a:pt x="805" y="768"/>
                  </a:lnTo>
                  <a:lnTo>
                    <a:pt x="820" y="768"/>
                  </a:lnTo>
                  <a:lnTo>
                    <a:pt x="834" y="768"/>
                  </a:lnTo>
                  <a:lnTo>
                    <a:pt x="849" y="738"/>
                  </a:lnTo>
                  <a:lnTo>
                    <a:pt x="864" y="707"/>
                  </a:lnTo>
                  <a:lnTo>
                    <a:pt x="849" y="692"/>
                  </a:lnTo>
                  <a:lnTo>
                    <a:pt x="894" y="661"/>
                  </a:lnTo>
                  <a:lnTo>
                    <a:pt x="909" y="599"/>
                  </a:lnTo>
                  <a:lnTo>
                    <a:pt x="879" y="584"/>
                  </a:lnTo>
                  <a:lnTo>
                    <a:pt x="894" y="569"/>
                  </a:lnTo>
                  <a:lnTo>
                    <a:pt x="909" y="569"/>
                  </a:lnTo>
                  <a:lnTo>
                    <a:pt x="939" y="461"/>
                  </a:lnTo>
                  <a:lnTo>
                    <a:pt x="969" y="461"/>
                  </a:lnTo>
                  <a:lnTo>
                    <a:pt x="1013" y="492"/>
                  </a:lnTo>
                  <a:lnTo>
                    <a:pt x="1028" y="538"/>
                  </a:lnTo>
                  <a:lnTo>
                    <a:pt x="1043" y="538"/>
                  </a:lnTo>
                  <a:lnTo>
                    <a:pt x="1028" y="599"/>
                  </a:lnTo>
                  <a:lnTo>
                    <a:pt x="1073" y="615"/>
                  </a:lnTo>
                  <a:lnTo>
                    <a:pt x="1118" y="584"/>
                  </a:lnTo>
                  <a:lnTo>
                    <a:pt x="1132" y="661"/>
                  </a:lnTo>
                  <a:lnTo>
                    <a:pt x="1132" y="676"/>
                  </a:lnTo>
                  <a:lnTo>
                    <a:pt x="1132" y="692"/>
                  </a:lnTo>
                  <a:lnTo>
                    <a:pt x="1177" y="722"/>
                  </a:lnTo>
                  <a:lnTo>
                    <a:pt x="1177" y="738"/>
                  </a:lnTo>
                  <a:lnTo>
                    <a:pt x="1207" y="753"/>
                  </a:lnTo>
                  <a:lnTo>
                    <a:pt x="1192" y="799"/>
                  </a:lnTo>
                  <a:lnTo>
                    <a:pt x="1177" y="815"/>
                  </a:lnTo>
                  <a:lnTo>
                    <a:pt x="1147" y="815"/>
                  </a:lnTo>
                  <a:lnTo>
                    <a:pt x="1132" y="845"/>
                  </a:lnTo>
                  <a:lnTo>
                    <a:pt x="1088" y="845"/>
                  </a:lnTo>
                  <a:lnTo>
                    <a:pt x="1043" y="830"/>
                  </a:lnTo>
                  <a:lnTo>
                    <a:pt x="998" y="845"/>
                  </a:lnTo>
                  <a:lnTo>
                    <a:pt x="983" y="845"/>
                  </a:lnTo>
                  <a:lnTo>
                    <a:pt x="939" y="891"/>
                  </a:lnTo>
                  <a:lnTo>
                    <a:pt x="909" y="907"/>
                  </a:lnTo>
                  <a:lnTo>
                    <a:pt x="939" y="891"/>
                  </a:lnTo>
                  <a:lnTo>
                    <a:pt x="983" y="861"/>
                  </a:lnTo>
                  <a:lnTo>
                    <a:pt x="998" y="861"/>
                  </a:lnTo>
                  <a:lnTo>
                    <a:pt x="1028" y="845"/>
                  </a:lnTo>
                  <a:lnTo>
                    <a:pt x="1043" y="861"/>
                  </a:lnTo>
                  <a:lnTo>
                    <a:pt x="1028" y="876"/>
                  </a:lnTo>
                  <a:lnTo>
                    <a:pt x="1013" y="876"/>
                  </a:lnTo>
                  <a:lnTo>
                    <a:pt x="1013" y="891"/>
                  </a:lnTo>
                  <a:lnTo>
                    <a:pt x="1028" y="891"/>
                  </a:lnTo>
                  <a:lnTo>
                    <a:pt x="1013" y="907"/>
                  </a:lnTo>
                  <a:lnTo>
                    <a:pt x="1028" y="922"/>
                  </a:lnTo>
                  <a:lnTo>
                    <a:pt x="1028" y="938"/>
                  </a:lnTo>
                  <a:lnTo>
                    <a:pt x="1073" y="938"/>
                  </a:lnTo>
                  <a:lnTo>
                    <a:pt x="1073" y="953"/>
                  </a:lnTo>
                  <a:lnTo>
                    <a:pt x="1028" y="968"/>
                  </a:lnTo>
                  <a:lnTo>
                    <a:pt x="998" y="999"/>
                  </a:lnTo>
                  <a:lnTo>
                    <a:pt x="998" y="984"/>
                  </a:lnTo>
                  <a:lnTo>
                    <a:pt x="1028" y="953"/>
                  </a:lnTo>
                  <a:lnTo>
                    <a:pt x="1013" y="938"/>
                  </a:lnTo>
                  <a:lnTo>
                    <a:pt x="983" y="953"/>
                  </a:lnTo>
                  <a:lnTo>
                    <a:pt x="969" y="922"/>
                  </a:lnTo>
                  <a:lnTo>
                    <a:pt x="969" y="907"/>
                  </a:lnTo>
                  <a:lnTo>
                    <a:pt x="954" y="891"/>
                  </a:lnTo>
                  <a:lnTo>
                    <a:pt x="954" y="907"/>
                  </a:lnTo>
                  <a:lnTo>
                    <a:pt x="939" y="922"/>
                  </a:lnTo>
                  <a:lnTo>
                    <a:pt x="909" y="953"/>
                  </a:lnTo>
                  <a:lnTo>
                    <a:pt x="894" y="938"/>
                  </a:lnTo>
                  <a:lnTo>
                    <a:pt x="879" y="953"/>
                  </a:lnTo>
                  <a:lnTo>
                    <a:pt x="864" y="938"/>
                  </a:lnTo>
                  <a:lnTo>
                    <a:pt x="834" y="953"/>
                  </a:lnTo>
                  <a:lnTo>
                    <a:pt x="820" y="953"/>
                  </a:lnTo>
                  <a:lnTo>
                    <a:pt x="790" y="953"/>
                  </a:lnTo>
                  <a:lnTo>
                    <a:pt x="775" y="953"/>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24" name="Line 405"/>
            <p:cNvSpPr>
              <a:spLocks noChangeShapeType="1"/>
            </p:cNvSpPr>
            <p:nvPr/>
          </p:nvSpPr>
          <p:spPr bwMode="auto">
            <a:xfrm flipH="1">
              <a:off x="6604" y="1325"/>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25" name="Freeform 406"/>
            <p:cNvSpPr>
              <a:spLocks/>
            </p:cNvSpPr>
            <p:nvPr/>
          </p:nvSpPr>
          <p:spPr bwMode="auto">
            <a:xfrm>
              <a:off x="6529" y="1051"/>
              <a:ext cx="140" cy="152"/>
            </a:xfrm>
            <a:custGeom>
              <a:avLst/>
              <a:gdLst>
                <a:gd name="T0" fmla="*/ 7 w 328"/>
                <a:gd name="T1" fmla="*/ 1 h 401"/>
                <a:gd name="T2" fmla="*/ 7 w 328"/>
                <a:gd name="T3" fmla="*/ 2 h 401"/>
                <a:gd name="T4" fmla="*/ 9 w 328"/>
                <a:gd name="T5" fmla="*/ 3 h 401"/>
                <a:gd name="T6" fmla="*/ 9 w 328"/>
                <a:gd name="T7" fmla="*/ 3 h 401"/>
                <a:gd name="T8" fmla="*/ 9 w 328"/>
                <a:gd name="T9" fmla="*/ 4 h 401"/>
                <a:gd name="T10" fmla="*/ 10 w 328"/>
                <a:gd name="T11" fmla="*/ 5 h 401"/>
                <a:gd name="T12" fmla="*/ 11 w 328"/>
                <a:gd name="T13" fmla="*/ 6 h 401"/>
                <a:gd name="T14" fmla="*/ 9 w 328"/>
                <a:gd name="T15" fmla="*/ 6 h 401"/>
                <a:gd name="T16" fmla="*/ 9 w 328"/>
                <a:gd name="T17" fmla="*/ 6 h 401"/>
                <a:gd name="T18" fmla="*/ 8 w 328"/>
                <a:gd name="T19" fmla="*/ 5 h 401"/>
                <a:gd name="T20" fmla="*/ 8 w 328"/>
                <a:gd name="T21" fmla="*/ 6 h 401"/>
                <a:gd name="T22" fmla="*/ 8 w 328"/>
                <a:gd name="T23" fmla="*/ 7 h 401"/>
                <a:gd name="T24" fmla="*/ 8 w 328"/>
                <a:gd name="T25" fmla="*/ 8 h 401"/>
                <a:gd name="T26" fmla="*/ 6 w 328"/>
                <a:gd name="T27" fmla="*/ 7 h 401"/>
                <a:gd name="T28" fmla="*/ 7 w 328"/>
                <a:gd name="T29" fmla="*/ 8 h 401"/>
                <a:gd name="T30" fmla="*/ 6 w 328"/>
                <a:gd name="T31" fmla="*/ 8 h 401"/>
                <a:gd name="T32" fmla="*/ 4 w 328"/>
                <a:gd name="T33" fmla="*/ 7 h 401"/>
                <a:gd name="T34" fmla="*/ 4 w 328"/>
                <a:gd name="T35" fmla="*/ 6 h 401"/>
                <a:gd name="T36" fmla="*/ 3 w 328"/>
                <a:gd name="T37" fmla="*/ 6 h 401"/>
                <a:gd name="T38" fmla="*/ 3 w 328"/>
                <a:gd name="T39" fmla="*/ 6 h 401"/>
                <a:gd name="T40" fmla="*/ 2 w 328"/>
                <a:gd name="T41" fmla="*/ 6 h 401"/>
                <a:gd name="T42" fmla="*/ 2 w 328"/>
                <a:gd name="T43" fmla="*/ 6 h 401"/>
                <a:gd name="T44" fmla="*/ 3 w 328"/>
                <a:gd name="T45" fmla="*/ 5 h 401"/>
                <a:gd name="T46" fmla="*/ 3 w 328"/>
                <a:gd name="T47" fmla="*/ 5 h 401"/>
                <a:gd name="T48" fmla="*/ 4 w 328"/>
                <a:gd name="T49" fmla="*/ 5 h 401"/>
                <a:gd name="T50" fmla="*/ 6 w 328"/>
                <a:gd name="T51" fmla="*/ 4 h 401"/>
                <a:gd name="T52" fmla="*/ 6 w 328"/>
                <a:gd name="T53" fmla="*/ 4 h 401"/>
                <a:gd name="T54" fmla="*/ 3 w 328"/>
                <a:gd name="T55" fmla="*/ 2 h 401"/>
                <a:gd name="T56" fmla="*/ 3 w 328"/>
                <a:gd name="T57" fmla="*/ 3 h 401"/>
                <a:gd name="T58" fmla="*/ 3 w 328"/>
                <a:gd name="T59" fmla="*/ 2 h 401"/>
                <a:gd name="T60" fmla="*/ 1 w 328"/>
                <a:gd name="T61" fmla="*/ 2 h 401"/>
                <a:gd name="T62" fmla="*/ 0 w 328"/>
                <a:gd name="T63" fmla="*/ 2 h 401"/>
                <a:gd name="T64" fmla="*/ 0 w 328"/>
                <a:gd name="T65" fmla="*/ 0 h 401"/>
                <a:gd name="T66" fmla="*/ 2 w 328"/>
                <a:gd name="T67" fmla="*/ 0 h 401"/>
                <a:gd name="T68" fmla="*/ 3 w 328"/>
                <a:gd name="T69" fmla="*/ 1 h 401"/>
                <a:gd name="T70" fmla="*/ 3 w 328"/>
                <a:gd name="T71" fmla="*/ 0 h 401"/>
                <a:gd name="T72" fmla="*/ 5 w 328"/>
                <a:gd name="T73" fmla="*/ 0 h 401"/>
                <a:gd name="T74" fmla="*/ 7 w 328"/>
                <a:gd name="T75" fmla="*/ 1 h 4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28" h="401">
                  <a:moveTo>
                    <a:pt x="208" y="46"/>
                  </a:moveTo>
                  <a:lnTo>
                    <a:pt x="208" y="77"/>
                  </a:lnTo>
                  <a:lnTo>
                    <a:pt x="282" y="138"/>
                  </a:lnTo>
                  <a:lnTo>
                    <a:pt x="253" y="154"/>
                  </a:lnTo>
                  <a:lnTo>
                    <a:pt x="253" y="200"/>
                  </a:lnTo>
                  <a:lnTo>
                    <a:pt x="297" y="231"/>
                  </a:lnTo>
                  <a:lnTo>
                    <a:pt x="327" y="277"/>
                  </a:lnTo>
                  <a:lnTo>
                    <a:pt x="268" y="308"/>
                  </a:lnTo>
                  <a:lnTo>
                    <a:pt x="253" y="277"/>
                  </a:lnTo>
                  <a:lnTo>
                    <a:pt x="223" y="246"/>
                  </a:lnTo>
                  <a:lnTo>
                    <a:pt x="223" y="292"/>
                  </a:lnTo>
                  <a:lnTo>
                    <a:pt x="238" y="338"/>
                  </a:lnTo>
                  <a:lnTo>
                    <a:pt x="223" y="369"/>
                  </a:lnTo>
                  <a:lnTo>
                    <a:pt x="178" y="338"/>
                  </a:lnTo>
                  <a:lnTo>
                    <a:pt x="208" y="400"/>
                  </a:lnTo>
                  <a:lnTo>
                    <a:pt x="164" y="369"/>
                  </a:lnTo>
                  <a:lnTo>
                    <a:pt x="134" y="338"/>
                  </a:lnTo>
                  <a:lnTo>
                    <a:pt x="134" y="308"/>
                  </a:lnTo>
                  <a:lnTo>
                    <a:pt x="104" y="292"/>
                  </a:lnTo>
                  <a:lnTo>
                    <a:pt x="89" y="308"/>
                  </a:lnTo>
                  <a:lnTo>
                    <a:pt x="59" y="292"/>
                  </a:lnTo>
                  <a:lnTo>
                    <a:pt x="59" y="277"/>
                  </a:lnTo>
                  <a:lnTo>
                    <a:pt x="74" y="246"/>
                  </a:lnTo>
                  <a:lnTo>
                    <a:pt x="104" y="262"/>
                  </a:lnTo>
                  <a:lnTo>
                    <a:pt x="119" y="262"/>
                  </a:lnTo>
                  <a:lnTo>
                    <a:pt x="164" y="200"/>
                  </a:lnTo>
                  <a:lnTo>
                    <a:pt x="164" y="185"/>
                  </a:lnTo>
                  <a:lnTo>
                    <a:pt x="104" y="108"/>
                  </a:lnTo>
                  <a:lnTo>
                    <a:pt x="104" y="123"/>
                  </a:lnTo>
                  <a:lnTo>
                    <a:pt x="89" y="108"/>
                  </a:lnTo>
                  <a:lnTo>
                    <a:pt x="30" y="92"/>
                  </a:lnTo>
                  <a:lnTo>
                    <a:pt x="15" y="77"/>
                  </a:lnTo>
                  <a:lnTo>
                    <a:pt x="0" y="15"/>
                  </a:lnTo>
                  <a:lnTo>
                    <a:pt x="59" y="0"/>
                  </a:lnTo>
                  <a:lnTo>
                    <a:pt x="74" y="31"/>
                  </a:lnTo>
                  <a:lnTo>
                    <a:pt x="104" y="15"/>
                  </a:lnTo>
                  <a:lnTo>
                    <a:pt x="149" y="0"/>
                  </a:lnTo>
                  <a:lnTo>
                    <a:pt x="208" y="4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26" name="Freeform 407"/>
            <p:cNvSpPr>
              <a:spLocks/>
            </p:cNvSpPr>
            <p:nvPr/>
          </p:nvSpPr>
          <p:spPr bwMode="auto">
            <a:xfrm>
              <a:off x="6617" y="953"/>
              <a:ext cx="136" cy="76"/>
            </a:xfrm>
            <a:custGeom>
              <a:avLst/>
              <a:gdLst>
                <a:gd name="T0" fmla="*/ 1 w 315"/>
                <a:gd name="T1" fmla="*/ 3 h 200"/>
                <a:gd name="T2" fmla="*/ 0 w 315"/>
                <a:gd name="T3" fmla="*/ 3 h 200"/>
                <a:gd name="T4" fmla="*/ 0 w 315"/>
                <a:gd name="T5" fmla="*/ 4 h 200"/>
                <a:gd name="T6" fmla="*/ 1 w 315"/>
                <a:gd name="T7" fmla="*/ 4 h 200"/>
                <a:gd name="T8" fmla="*/ 2 w 315"/>
                <a:gd name="T9" fmla="*/ 4 h 200"/>
                <a:gd name="T10" fmla="*/ 3 w 315"/>
                <a:gd name="T11" fmla="*/ 3 h 200"/>
                <a:gd name="T12" fmla="*/ 5 w 315"/>
                <a:gd name="T13" fmla="*/ 3 h 200"/>
                <a:gd name="T14" fmla="*/ 5 w 315"/>
                <a:gd name="T15" fmla="*/ 3 h 200"/>
                <a:gd name="T16" fmla="*/ 6 w 315"/>
                <a:gd name="T17" fmla="*/ 2 h 200"/>
                <a:gd name="T18" fmla="*/ 6 w 315"/>
                <a:gd name="T19" fmla="*/ 3 h 200"/>
                <a:gd name="T20" fmla="*/ 10 w 315"/>
                <a:gd name="T21" fmla="*/ 2 h 200"/>
                <a:gd name="T22" fmla="*/ 11 w 315"/>
                <a:gd name="T23" fmla="*/ 0 h 200"/>
                <a:gd name="T24" fmla="*/ 3 w 315"/>
                <a:gd name="T25" fmla="*/ 0 h 200"/>
                <a:gd name="T26" fmla="*/ 3 w 315"/>
                <a:gd name="T27" fmla="*/ 1 h 200"/>
                <a:gd name="T28" fmla="*/ 3 w 315"/>
                <a:gd name="T29" fmla="*/ 1 h 200"/>
                <a:gd name="T30" fmla="*/ 5 w 315"/>
                <a:gd name="T31" fmla="*/ 1 h 200"/>
                <a:gd name="T32" fmla="*/ 5 w 315"/>
                <a:gd name="T33" fmla="*/ 2 h 200"/>
                <a:gd name="T34" fmla="*/ 3 w 315"/>
                <a:gd name="T35" fmla="*/ 2 h 200"/>
                <a:gd name="T36" fmla="*/ 2 w 315"/>
                <a:gd name="T37" fmla="*/ 1 h 200"/>
                <a:gd name="T38" fmla="*/ 1 w 315"/>
                <a:gd name="T39" fmla="*/ 2 h 200"/>
                <a:gd name="T40" fmla="*/ 2 w 315"/>
                <a:gd name="T41" fmla="*/ 3 h 200"/>
                <a:gd name="T42" fmla="*/ 1 w 315"/>
                <a:gd name="T43" fmla="*/ 3 h 200"/>
                <a:gd name="T44" fmla="*/ 1 w 315"/>
                <a:gd name="T45" fmla="*/ 3 h 200"/>
                <a:gd name="T46" fmla="*/ 1 w 315"/>
                <a:gd name="T47" fmla="*/ 3 h 2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15" h="200">
                  <a:moveTo>
                    <a:pt x="30" y="153"/>
                  </a:moveTo>
                  <a:lnTo>
                    <a:pt x="0" y="168"/>
                  </a:lnTo>
                  <a:lnTo>
                    <a:pt x="15" y="184"/>
                  </a:lnTo>
                  <a:lnTo>
                    <a:pt x="45" y="184"/>
                  </a:lnTo>
                  <a:lnTo>
                    <a:pt x="60" y="199"/>
                  </a:lnTo>
                  <a:lnTo>
                    <a:pt x="105" y="153"/>
                  </a:lnTo>
                  <a:lnTo>
                    <a:pt x="135" y="153"/>
                  </a:lnTo>
                  <a:lnTo>
                    <a:pt x="135" y="138"/>
                  </a:lnTo>
                  <a:lnTo>
                    <a:pt x="164" y="122"/>
                  </a:lnTo>
                  <a:lnTo>
                    <a:pt x="179" y="138"/>
                  </a:lnTo>
                  <a:lnTo>
                    <a:pt x="284" y="77"/>
                  </a:lnTo>
                  <a:lnTo>
                    <a:pt x="314" y="15"/>
                  </a:lnTo>
                  <a:lnTo>
                    <a:pt x="75" y="0"/>
                  </a:lnTo>
                  <a:lnTo>
                    <a:pt x="75" y="31"/>
                  </a:lnTo>
                  <a:lnTo>
                    <a:pt x="105" y="46"/>
                  </a:lnTo>
                  <a:lnTo>
                    <a:pt x="150" y="46"/>
                  </a:lnTo>
                  <a:lnTo>
                    <a:pt x="135" y="77"/>
                  </a:lnTo>
                  <a:lnTo>
                    <a:pt x="90" y="77"/>
                  </a:lnTo>
                  <a:lnTo>
                    <a:pt x="60" y="61"/>
                  </a:lnTo>
                  <a:lnTo>
                    <a:pt x="30" y="122"/>
                  </a:lnTo>
                  <a:lnTo>
                    <a:pt x="60" y="138"/>
                  </a:lnTo>
                  <a:lnTo>
                    <a:pt x="45" y="138"/>
                  </a:lnTo>
                  <a:lnTo>
                    <a:pt x="45" y="153"/>
                  </a:lnTo>
                  <a:lnTo>
                    <a:pt x="30" y="153"/>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27" name="Freeform 408"/>
            <p:cNvSpPr>
              <a:spLocks/>
            </p:cNvSpPr>
            <p:nvPr/>
          </p:nvSpPr>
          <p:spPr bwMode="auto">
            <a:xfrm>
              <a:off x="6373" y="1011"/>
              <a:ext cx="71" cy="65"/>
            </a:xfrm>
            <a:custGeom>
              <a:avLst/>
              <a:gdLst>
                <a:gd name="T0" fmla="*/ 1 w 165"/>
                <a:gd name="T1" fmla="*/ 0 h 171"/>
                <a:gd name="T2" fmla="*/ 3 w 165"/>
                <a:gd name="T3" fmla="*/ 0 h 171"/>
                <a:gd name="T4" fmla="*/ 3 w 165"/>
                <a:gd name="T5" fmla="*/ 0 h 171"/>
                <a:gd name="T6" fmla="*/ 3 w 165"/>
                <a:gd name="T7" fmla="*/ 0 h 171"/>
                <a:gd name="T8" fmla="*/ 5 w 165"/>
                <a:gd name="T9" fmla="*/ 1 h 171"/>
                <a:gd name="T10" fmla="*/ 6 w 165"/>
                <a:gd name="T11" fmla="*/ 1 h 171"/>
                <a:gd name="T12" fmla="*/ 6 w 165"/>
                <a:gd name="T13" fmla="*/ 1 h 171"/>
                <a:gd name="T14" fmla="*/ 6 w 165"/>
                <a:gd name="T15" fmla="*/ 3 h 171"/>
                <a:gd name="T16" fmla="*/ 3 w 165"/>
                <a:gd name="T17" fmla="*/ 4 h 171"/>
                <a:gd name="T18" fmla="*/ 2 w 165"/>
                <a:gd name="T19" fmla="*/ 3 h 171"/>
                <a:gd name="T20" fmla="*/ 0 w 165"/>
                <a:gd name="T21" fmla="*/ 2 h 171"/>
                <a:gd name="T22" fmla="*/ 0 w 165"/>
                <a:gd name="T23" fmla="*/ 2 h 171"/>
                <a:gd name="T24" fmla="*/ 2 w 165"/>
                <a:gd name="T25" fmla="*/ 2 h 171"/>
                <a:gd name="T26" fmla="*/ 2 w 165"/>
                <a:gd name="T27" fmla="*/ 1 h 171"/>
                <a:gd name="T28" fmla="*/ 1 w 165"/>
                <a:gd name="T29" fmla="*/ 1 h 171"/>
                <a:gd name="T30" fmla="*/ 1 w 165"/>
                <a:gd name="T31" fmla="*/ 1 h 171"/>
                <a:gd name="T32" fmla="*/ 1 w 165"/>
                <a:gd name="T33" fmla="*/ 1 h 171"/>
                <a:gd name="T34" fmla="*/ 1 w 165"/>
                <a:gd name="T35" fmla="*/ 0 h 1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5" h="171">
                  <a:moveTo>
                    <a:pt x="45" y="0"/>
                  </a:moveTo>
                  <a:lnTo>
                    <a:pt x="89" y="0"/>
                  </a:lnTo>
                  <a:lnTo>
                    <a:pt x="89" y="15"/>
                  </a:lnTo>
                  <a:lnTo>
                    <a:pt x="104" y="0"/>
                  </a:lnTo>
                  <a:lnTo>
                    <a:pt x="134" y="31"/>
                  </a:lnTo>
                  <a:lnTo>
                    <a:pt x="164" y="31"/>
                  </a:lnTo>
                  <a:lnTo>
                    <a:pt x="164" y="62"/>
                  </a:lnTo>
                  <a:lnTo>
                    <a:pt x="164" y="155"/>
                  </a:lnTo>
                  <a:lnTo>
                    <a:pt x="104" y="170"/>
                  </a:lnTo>
                  <a:lnTo>
                    <a:pt x="60" y="124"/>
                  </a:lnTo>
                  <a:lnTo>
                    <a:pt x="15" y="108"/>
                  </a:lnTo>
                  <a:lnTo>
                    <a:pt x="0" y="77"/>
                  </a:lnTo>
                  <a:lnTo>
                    <a:pt x="60" y="93"/>
                  </a:lnTo>
                  <a:lnTo>
                    <a:pt x="60" y="62"/>
                  </a:lnTo>
                  <a:lnTo>
                    <a:pt x="30" y="46"/>
                  </a:lnTo>
                  <a:lnTo>
                    <a:pt x="30" y="31"/>
                  </a:lnTo>
                  <a:lnTo>
                    <a:pt x="45" y="31"/>
                  </a:lnTo>
                  <a:lnTo>
                    <a:pt x="4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28" name="Freeform 409"/>
            <p:cNvSpPr>
              <a:spLocks/>
            </p:cNvSpPr>
            <p:nvPr/>
          </p:nvSpPr>
          <p:spPr bwMode="auto">
            <a:xfrm>
              <a:off x="6560" y="1005"/>
              <a:ext cx="90" cy="52"/>
            </a:xfrm>
            <a:custGeom>
              <a:avLst/>
              <a:gdLst>
                <a:gd name="T0" fmla="*/ 0 w 209"/>
                <a:gd name="T1" fmla="*/ 0 h 139"/>
                <a:gd name="T2" fmla="*/ 0 w 209"/>
                <a:gd name="T3" fmla="*/ 0 h 139"/>
                <a:gd name="T4" fmla="*/ 1 w 209"/>
                <a:gd name="T5" fmla="*/ 1 h 139"/>
                <a:gd name="T6" fmla="*/ 1 w 209"/>
                <a:gd name="T7" fmla="*/ 1 h 139"/>
                <a:gd name="T8" fmla="*/ 4 w 209"/>
                <a:gd name="T9" fmla="*/ 2 h 139"/>
                <a:gd name="T10" fmla="*/ 5 w 209"/>
                <a:gd name="T11" fmla="*/ 2 h 139"/>
                <a:gd name="T12" fmla="*/ 7 w 209"/>
                <a:gd name="T13" fmla="*/ 3 h 139"/>
                <a:gd name="T14" fmla="*/ 7 w 209"/>
                <a:gd name="T15" fmla="*/ 2 h 139"/>
                <a:gd name="T16" fmla="*/ 5 w 209"/>
                <a:gd name="T17" fmla="*/ 1 h 139"/>
                <a:gd name="T18" fmla="*/ 5 w 209"/>
                <a:gd name="T19" fmla="*/ 1 h 139"/>
                <a:gd name="T20" fmla="*/ 1 w 209"/>
                <a:gd name="T21" fmla="*/ 0 h 139"/>
                <a:gd name="T22" fmla="*/ 1 w 209"/>
                <a:gd name="T23" fmla="*/ 0 h 139"/>
                <a:gd name="T24" fmla="*/ 0 w 209"/>
                <a:gd name="T25" fmla="*/ 0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9" h="139">
                  <a:moveTo>
                    <a:pt x="0" y="0"/>
                  </a:moveTo>
                  <a:lnTo>
                    <a:pt x="0" y="31"/>
                  </a:lnTo>
                  <a:lnTo>
                    <a:pt x="45" y="46"/>
                  </a:lnTo>
                  <a:lnTo>
                    <a:pt x="45" y="77"/>
                  </a:lnTo>
                  <a:lnTo>
                    <a:pt x="119" y="107"/>
                  </a:lnTo>
                  <a:lnTo>
                    <a:pt x="134" y="92"/>
                  </a:lnTo>
                  <a:lnTo>
                    <a:pt x="193" y="138"/>
                  </a:lnTo>
                  <a:lnTo>
                    <a:pt x="208" y="92"/>
                  </a:lnTo>
                  <a:lnTo>
                    <a:pt x="149" y="61"/>
                  </a:lnTo>
                  <a:lnTo>
                    <a:pt x="134" y="77"/>
                  </a:lnTo>
                  <a:lnTo>
                    <a:pt x="45" y="31"/>
                  </a:lnTo>
                  <a:lnTo>
                    <a:pt x="45"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29" name="Freeform 410"/>
            <p:cNvSpPr>
              <a:spLocks/>
            </p:cNvSpPr>
            <p:nvPr/>
          </p:nvSpPr>
          <p:spPr bwMode="auto">
            <a:xfrm>
              <a:off x="6329" y="993"/>
              <a:ext cx="52" cy="36"/>
            </a:xfrm>
            <a:custGeom>
              <a:avLst/>
              <a:gdLst>
                <a:gd name="T0" fmla="*/ 0 w 121"/>
                <a:gd name="T1" fmla="*/ 2 h 93"/>
                <a:gd name="T2" fmla="*/ 1 w 121"/>
                <a:gd name="T3" fmla="*/ 2 h 93"/>
                <a:gd name="T4" fmla="*/ 3 w 121"/>
                <a:gd name="T5" fmla="*/ 1 h 93"/>
                <a:gd name="T6" fmla="*/ 4 w 121"/>
                <a:gd name="T7" fmla="*/ 1 h 93"/>
                <a:gd name="T8" fmla="*/ 3 w 121"/>
                <a:gd name="T9" fmla="*/ 0 h 93"/>
                <a:gd name="T10" fmla="*/ 2 w 121"/>
                <a:gd name="T11" fmla="*/ 0 h 93"/>
                <a:gd name="T12" fmla="*/ 0 w 121"/>
                <a:gd name="T13" fmla="*/ 1 h 93"/>
                <a:gd name="T14" fmla="*/ 0 w 121"/>
                <a:gd name="T15" fmla="*/ 2 h 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1" h="93">
                  <a:moveTo>
                    <a:pt x="0" y="92"/>
                  </a:moveTo>
                  <a:lnTo>
                    <a:pt x="45" y="92"/>
                  </a:lnTo>
                  <a:lnTo>
                    <a:pt x="75" y="31"/>
                  </a:lnTo>
                  <a:lnTo>
                    <a:pt x="120" y="31"/>
                  </a:lnTo>
                  <a:lnTo>
                    <a:pt x="105" y="0"/>
                  </a:lnTo>
                  <a:lnTo>
                    <a:pt x="60" y="0"/>
                  </a:lnTo>
                  <a:lnTo>
                    <a:pt x="15" y="31"/>
                  </a:lnTo>
                  <a:lnTo>
                    <a:pt x="0" y="92"/>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30" name="Freeform 411"/>
            <p:cNvSpPr>
              <a:spLocks/>
            </p:cNvSpPr>
            <p:nvPr/>
          </p:nvSpPr>
          <p:spPr bwMode="auto">
            <a:xfrm>
              <a:off x="6419" y="976"/>
              <a:ext cx="64" cy="35"/>
            </a:xfrm>
            <a:custGeom>
              <a:avLst/>
              <a:gdLst>
                <a:gd name="T0" fmla="*/ 1 w 150"/>
                <a:gd name="T1" fmla="*/ 0 h 93"/>
                <a:gd name="T2" fmla="*/ 3 w 150"/>
                <a:gd name="T3" fmla="*/ 1 h 93"/>
                <a:gd name="T4" fmla="*/ 4 w 150"/>
                <a:gd name="T5" fmla="*/ 0 h 93"/>
                <a:gd name="T6" fmla="*/ 4 w 150"/>
                <a:gd name="T7" fmla="*/ 1 h 93"/>
                <a:gd name="T8" fmla="*/ 5 w 150"/>
                <a:gd name="T9" fmla="*/ 1 h 93"/>
                <a:gd name="T10" fmla="*/ 5 w 150"/>
                <a:gd name="T11" fmla="*/ 1 h 93"/>
                <a:gd name="T12" fmla="*/ 3 w 150"/>
                <a:gd name="T13" fmla="*/ 1 h 93"/>
                <a:gd name="T14" fmla="*/ 1 w 150"/>
                <a:gd name="T15" fmla="*/ 2 h 93"/>
                <a:gd name="T16" fmla="*/ 0 w 150"/>
                <a:gd name="T17" fmla="*/ 1 h 93"/>
                <a:gd name="T18" fmla="*/ 1 w 150"/>
                <a:gd name="T19" fmla="*/ 1 h 93"/>
                <a:gd name="T20" fmla="*/ 0 w 150"/>
                <a:gd name="T21" fmla="*/ 1 h 93"/>
                <a:gd name="T22" fmla="*/ 1 w 150"/>
                <a:gd name="T23" fmla="*/ 0 h 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0" h="93">
                  <a:moveTo>
                    <a:pt x="30" y="15"/>
                  </a:moveTo>
                  <a:lnTo>
                    <a:pt x="75" y="31"/>
                  </a:lnTo>
                  <a:lnTo>
                    <a:pt x="134" y="0"/>
                  </a:lnTo>
                  <a:lnTo>
                    <a:pt x="134" y="31"/>
                  </a:lnTo>
                  <a:lnTo>
                    <a:pt x="149" y="31"/>
                  </a:lnTo>
                  <a:lnTo>
                    <a:pt x="149" y="61"/>
                  </a:lnTo>
                  <a:lnTo>
                    <a:pt x="75" y="61"/>
                  </a:lnTo>
                  <a:lnTo>
                    <a:pt x="45" y="92"/>
                  </a:lnTo>
                  <a:lnTo>
                    <a:pt x="0" y="61"/>
                  </a:lnTo>
                  <a:lnTo>
                    <a:pt x="30" y="46"/>
                  </a:lnTo>
                  <a:lnTo>
                    <a:pt x="0" y="31"/>
                  </a:lnTo>
                  <a:lnTo>
                    <a:pt x="30"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31" name="Freeform 412"/>
            <p:cNvSpPr>
              <a:spLocks/>
            </p:cNvSpPr>
            <p:nvPr/>
          </p:nvSpPr>
          <p:spPr bwMode="auto">
            <a:xfrm>
              <a:off x="6617" y="1312"/>
              <a:ext cx="52" cy="48"/>
            </a:xfrm>
            <a:custGeom>
              <a:avLst/>
              <a:gdLst>
                <a:gd name="T0" fmla="*/ 3 w 120"/>
                <a:gd name="T1" fmla="*/ 0 h 125"/>
                <a:gd name="T2" fmla="*/ 3 w 120"/>
                <a:gd name="T3" fmla="*/ 0 h 125"/>
                <a:gd name="T4" fmla="*/ 2 w 120"/>
                <a:gd name="T5" fmla="*/ 1 h 125"/>
                <a:gd name="T6" fmla="*/ 3 w 120"/>
                <a:gd name="T7" fmla="*/ 1 h 125"/>
                <a:gd name="T8" fmla="*/ 4 w 120"/>
                <a:gd name="T9" fmla="*/ 1 h 125"/>
                <a:gd name="T10" fmla="*/ 4 w 120"/>
                <a:gd name="T11" fmla="*/ 2 h 125"/>
                <a:gd name="T12" fmla="*/ 4 w 120"/>
                <a:gd name="T13" fmla="*/ 2 h 125"/>
                <a:gd name="T14" fmla="*/ 4 w 120"/>
                <a:gd name="T15" fmla="*/ 3 h 125"/>
                <a:gd name="T16" fmla="*/ 3 w 120"/>
                <a:gd name="T17" fmla="*/ 2 h 125"/>
                <a:gd name="T18" fmla="*/ 3 w 120"/>
                <a:gd name="T19" fmla="*/ 2 h 125"/>
                <a:gd name="T20" fmla="*/ 2 w 120"/>
                <a:gd name="T21" fmla="*/ 3 h 125"/>
                <a:gd name="T22" fmla="*/ 3 w 120"/>
                <a:gd name="T23" fmla="*/ 2 h 125"/>
                <a:gd name="T24" fmla="*/ 2 w 120"/>
                <a:gd name="T25" fmla="*/ 2 h 125"/>
                <a:gd name="T26" fmla="*/ 2 w 120"/>
                <a:gd name="T27" fmla="*/ 2 h 125"/>
                <a:gd name="T28" fmla="*/ 0 w 120"/>
                <a:gd name="T29" fmla="*/ 2 h 125"/>
                <a:gd name="T30" fmla="*/ 0 w 120"/>
                <a:gd name="T31" fmla="*/ 2 h 125"/>
                <a:gd name="T32" fmla="*/ 2 w 120"/>
                <a:gd name="T33" fmla="*/ 1 h 125"/>
                <a:gd name="T34" fmla="*/ 3 w 120"/>
                <a:gd name="T35" fmla="*/ 0 h 125"/>
                <a:gd name="T36" fmla="*/ 3 w 120"/>
                <a:gd name="T37" fmla="*/ 0 h 1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0" h="125">
                  <a:moveTo>
                    <a:pt x="89" y="0"/>
                  </a:moveTo>
                  <a:lnTo>
                    <a:pt x="89" y="16"/>
                  </a:lnTo>
                  <a:lnTo>
                    <a:pt x="60" y="47"/>
                  </a:lnTo>
                  <a:lnTo>
                    <a:pt x="74" y="62"/>
                  </a:lnTo>
                  <a:lnTo>
                    <a:pt x="104" y="62"/>
                  </a:lnTo>
                  <a:lnTo>
                    <a:pt x="104" y="93"/>
                  </a:lnTo>
                  <a:lnTo>
                    <a:pt x="119" y="109"/>
                  </a:lnTo>
                  <a:lnTo>
                    <a:pt x="104" y="124"/>
                  </a:lnTo>
                  <a:lnTo>
                    <a:pt x="89" y="109"/>
                  </a:lnTo>
                  <a:lnTo>
                    <a:pt x="89" y="93"/>
                  </a:lnTo>
                  <a:lnTo>
                    <a:pt x="60" y="124"/>
                  </a:lnTo>
                  <a:lnTo>
                    <a:pt x="74" y="93"/>
                  </a:lnTo>
                  <a:lnTo>
                    <a:pt x="45" y="109"/>
                  </a:lnTo>
                  <a:lnTo>
                    <a:pt x="60" y="93"/>
                  </a:lnTo>
                  <a:lnTo>
                    <a:pt x="0" y="93"/>
                  </a:lnTo>
                  <a:lnTo>
                    <a:pt x="0" y="78"/>
                  </a:lnTo>
                  <a:lnTo>
                    <a:pt x="45" y="47"/>
                  </a:lnTo>
                  <a:lnTo>
                    <a:pt x="74" y="0"/>
                  </a:lnTo>
                  <a:lnTo>
                    <a:pt x="89"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32" name="Freeform 413"/>
            <p:cNvSpPr>
              <a:spLocks/>
            </p:cNvSpPr>
            <p:nvPr/>
          </p:nvSpPr>
          <p:spPr bwMode="auto">
            <a:xfrm>
              <a:off x="6592" y="964"/>
              <a:ext cx="31" cy="47"/>
            </a:xfrm>
            <a:custGeom>
              <a:avLst/>
              <a:gdLst>
                <a:gd name="T0" fmla="*/ 1 w 75"/>
                <a:gd name="T1" fmla="*/ 0 h 123"/>
                <a:gd name="T2" fmla="*/ 2 w 75"/>
                <a:gd name="T3" fmla="*/ 2 h 123"/>
                <a:gd name="T4" fmla="*/ 2 w 75"/>
                <a:gd name="T5" fmla="*/ 3 h 123"/>
                <a:gd name="T6" fmla="*/ 0 w 75"/>
                <a:gd name="T7" fmla="*/ 2 h 123"/>
                <a:gd name="T8" fmla="*/ 0 w 75"/>
                <a:gd name="T9" fmla="*/ 1 h 123"/>
                <a:gd name="T10" fmla="*/ 1 w 75"/>
                <a:gd name="T11" fmla="*/ 0 h 1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 h="123">
                  <a:moveTo>
                    <a:pt x="30" y="0"/>
                  </a:moveTo>
                  <a:lnTo>
                    <a:pt x="74" y="76"/>
                  </a:lnTo>
                  <a:lnTo>
                    <a:pt x="59" y="122"/>
                  </a:lnTo>
                  <a:lnTo>
                    <a:pt x="0" y="107"/>
                  </a:lnTo>
                  <a:lnTo>
                    <a:pt x="15" y="46"/>
                  </a:lnTo>
                  <a:lnTo>
                    <a:pt x="3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33" name="Freeform 414"/>
            <p:cNvSpPr>
              <a:spLocks/>
            </p:cNvSpPr>
            <p:nvPr/>
          </p:nvSpPr>
          <p:spPr bwMode="auto">
            <a:xfrm>
              <a:off x="6508" y="1027"/>
              <a:ext cx="40" cy="30"/>
            </a:xfrm>
            <a:custGeom>
              <a:avLst/>
              <a:gdLst>
                <a:gd name="T0" fmla="*/ 0 w 90"/>
                <a:gd name="T1" fmla="*/ 1 h 78"/>
                <a:gd name="T2" fmla="*/ 0 w 90"/>
                <a:gd name="T3" fmla="*/ 0 h 78"/>
                <a:gd name="T4" fmla="*/ 4 w 90"/>
                <a:gd name="T5" fmla="*/ 0 h 78"/>
                <a:gd name="T6" fmla="*/ 3 w 90"/>
                <a:gd name="T7" fmla="*/ 1 h 78"/>
                <a:gd name="T8" fmla="*/ 1 w 90"/>
                <a:gd name="T9" fmla="*/ 1 h 78"/>
                <a:gd name="T10" fmla="*/ 0 w 90"/>
                <a:gd name="T11" fmla="*/ 2 h 78"/>
                <a:gd name="T12" fmla="*/ 0 w 90"/>
                <a:gd name="T13" fmla="*/ 1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 h="78">
                  <a:moveTo>
                    <a:pt x="0" y="46"/>
                  </a:moveTo>
                  <a:lnTo>
                    <a:pt x="15" y="0"/>
                  </a:lnTo>
                  <a:lnTo>
                    <a:pt x="89" y="0"/>
                  </a:lnTo>
                  <a:lnTo>
                    <a:pt x="74" y="46"/>
                  </a:lnTo>
                  <a:lnTo>
                    <a:pt x="30" y="46"/>
                  </a:lnTo>
                  <a:lnTo>
                    <a:pt x="15" y="77"/>
                  </a:lnTo>
                  <a:lnTo>
                    <a:pt x="0" y="4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34" name="Freeform 415"/>
            <p:cNvSpPr>
              <a:spLocks/>
            </p:cNvSpPr>
            <p:nvPr/>
          </p:nvSpPr>
          <p:spPr bwMode="auto">
            <a:xfrm>
              <a:off x="6392" y="964"/>
              <a:ext cx="41" cy="24"/>
            </a:xfrm>
            <a:custGeom>
              <a:avLst/>
              <a:gdLst>
                <a:gd name="T0" fmla="*/ 0 w 91"/>
                <a:gd name="T1" fmla="*/ 1 h 62"/>
                <a:gd name="T2" fmla="*/ 0 w 91"/>
                <a:gd name="T3" fmla="*/ 1 h 62"/>
                <a:gd name="T4" fmla="*/ 4 w 91"/>
                <a:gd name="T5" fmla="*/ 1 h 62"/>
                <a:gd name="T6" fmla="*/ 4 w 91"/>
                <a:gd name="T7" fmla="*/ 0 h 62"/>
                <a:gd name="T8" fmla="*/ 1 w 91"/>
                <a:gd name="T9" fmla="*/ 0 h 62"/>
                <a:gd name="T10" fmla="*/ 0 w 91"/>
                <a:gd name="T11" fmla="*/ 1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 h="62">
                  <a:moveTo>
                    <a:pt x="0" y="31"/>
                  </a:moveTo>
                  <a:lnTo>
                    <a:pt x="15" y="61"/>
                  </a:lnTo>
                  <a:lnTo>
                    <a:pt x="90" y="31"/>
                  </a:lnTo>
                  <a:lnTo>
                    <a:pt x="90" y="0"/>
                  </a:lnTo>
                  <a:lnTo>
                    <a:pt x="30" y="0"/>
                  </a:lnTo>
                  <a:lnTo>
                    <a:pt x="0"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35" name="Freeform 416"/>
            <p:cNvSpPr>
              <a:spLocks/>
            </p:cNvSpPr>
            <p:nvPr/>
          </p:nvSpPr>
          <p:spPr bwMode="auto">
            <a:xfrm>
              <a:off x="6496" y="987"/>
              <a:ext cx="38" cy="30"/>
            </a:xfrm>
            <a:custGeom>
              <a:avLst/>
              <a:gdLst>
                <a:gd name="T0" fmla="*/ 0 w 91"/>
                <a:gd name="T1" fmla="*/ 0 h 78"/>
                <a:gd name="T2" fmla="*/ 0 w 91"/>
                <a:gd name="T3" fmla="*/ 1 h 78"/>
                <a:gd name="T4" fmla="*/ 1 w 91"/>
                <a:gd name="T5" fmla="*/ 2 h 78"/>
                <a:gd name="T6" fmla="*/ 3 w 91"/>
                <a:gd name="T7" fmla="*/ 1 h 78"/>
                <a:gd name="T8" fmla="*/ 2 w 91"/>
                <a:gd name="T9" fmla="*/ 0 h 78"/>
                <a:gd name="T10" fmla="*/ 1 w 91"/>
                <a:gd name="T11" fmla="*/ 1 h 78"/>
                <a:gd name="T12" fmla="*/ 0 w 91"/>
                <a:gd name="T13" fmla="*/ 0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 h="78">
                  <a:moveTo>
                    <a:pt x="0" y="0"/>
                  </a:moveTo>
                  <a:lnTo>
                    <a:pt x="0" y="46"/>
                  </a:lnTo>
                  <a:lnTo>
                    <a:pt x="45" y="77"/>
                  </a:lnTo>
                  <a:lnTo>
                    <a:pt x="90" y="31"/>
                  </a:lnTo>
                  <a:lnTo>
                    <a:pt x="75" y="0"/>
                  </a:lnTo>
                  <a:lnTo>
                    <a:pt x="45" y="31"/>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36" name="Freeform 417"/>
            <p:cNvSpPr>
              <a:spLocks/>
            </p:cNvSpPr>
            <p:nvPr/>
          </p:nvSpPr>
          <p:spPr bwMode="auto">
            <a:xfrm>
              <a:off x="6496" y="1139"/>
              <a:ext cx="38" cy="29"/>
            </a:xfrm>
            <a:custGeom>
              <a:avLst/>
              <a:gdLst>
                <a:gd name="T0" fmla="*/ 1 w 91"/>
                <a:gd name="T1" fmla="*/ 0 h 78"/>
                <a:gd name="T2" fmla="*/ 2 w 91"/>
                <a:gd name="T3" fmla="*/ 0 h 78"/>
                <a:gd name="T4" fmla="*/ 2 w 91"/>
                <a:gd name="T5" fmla="*/ 1 h 78"/>
                <a:gd name="T6" fmla="*/ 2 w 91"/>
                <a:gd name="T7" fmla="*/ 1 h 78"/>
                <a:gd name="T8" fmla="*/ 3 w 91"/>
                <a:gd name="T9" fmla="*/ 1 h 78"/>
                <a:gd name="T10" fmla="*/ 2 w 91"/>
                <a:gd name="T11" fmla="*/ 1 h 78"/>
                <a:gd name="T12" fmla="*/ 2 w 91"/>
                <a:gd name="T13" fmla="*/ 1 h 78"/>
                <a:gd name="T14" fmla="*/ 2 w 91"/>
                <a:gd name="T15" fmla="*/ 1 h 78"/>
                <a:gd name="T16" fmla="*/ 1 w 91"/>
                <a:gd name="T17" fmla="*/ 1 h 78"/>
                <a:gd name="T18" fmla="*/ 1 w 91"/>
                <a:gd name="T19" fmla="*/ 1 h 78"/>
                <a:gd name="T20" fmla="*/ 0 w 91"/>
                <a:gd name="T21" fmla="*/ 1 h 78"/>
                <a:gd name="T22" fmla="*/ 0 w 91"/>
                <a:gd name="T23" fmla="*/ 1 h 78"/>
                <a:gd name="T24" fmla="*/ 1 w 91"/>
                <a:gd name="T25" fmla="*/ 1 h 78"/>
                <a:gd name="T26" fmla="*/ 1 w 91"/>
                <a:gd name="T27" fmla="*/ 0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1" h="78">
                  <a:moveTo>
                    <a:pt x="45" y="0"/>
                  </a:moveTo>
                  <a:lnTo>
                    <a:pt x="60" y="0"/>
                  </a:lnTo>
                  <a:lnTo>
                    <a:pt x="75" y="46"/>
                  </a:lnTo>
                  <a:lnTo>
                    <a:pt x="75" y="62"/>
                  </a:lnTo>
                  <a:lnTo>
                    <a:pt x="90" y="62"/>
                  </a:lnTo>
                  <a:lnTo>
                    <a:pt x="75" y="77"/>
                  </a:lnTo>
                  <a:lnTo>
                    <a:pt x="60" y="77"/>
                  </a:lnTo>
                  <a:lnTo>
                    <a:pt x="75" y="46"/>
                  </a:lnTo>
                  <a:lnTo>
                    <a:pt x="45" y="46"/>
                  </a:lnTo>
                  <a:lnTo>
                    <a:pt x="30" y="62"/>
                  </a:lnTo>
                  <a:lnTo>
                    <a:pt x="15" y="62"/>
                  </a:lnTo>
                  <a:lnTo>
                    <a:pt x="0" y="46"/>
                  </a:lnTo>
                  <a:lnTo>
                    <a:pt x="30" y="46"/>
                  </a:lnTo>
                  <a:lnTo>
                    <a:pt x="4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37" name="Freeform 418"/>
            <p:cNvSpPr>
              <a:spLocks/>
            </p:cNvSpPr>
            <p:nvPr/>
          </p:nvSpPr>
          <p:spPr bwMode="auto">
            <a:xfrm>
              <a:off x="6470" y="1023"/>
              <a:ext cx="20" cy="34"/>
            </a:xfrm>
            <a:custGeom>
              <a:avLst/>
              <a:gdLst>
                <a:gd name="T0" fmla="*/ 0 w 46"/>
                <a:gd name="T1" fmla="*/ 0 h 93"/>
                <a:gd name="T2" fmla="*/ 2 w 46"/>
                <a:gd name="T3" fmla="*/ 0 h 93"/>
                <a:gd name="T4" fmla="*/ 2 w 46"/>
                <a:gd name="T5" fmla="*/ 1 h 93"/>
                <a:gd name="T6" fmla="*/ 0 w 46"/>
                <a:gd name="T7" fmla="*/ 1 h 93"/>
                <a:gd name="T8" fmla="*/ 0 w 46"/>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93">
                  <a:moveTo>
                    <a:pt x="0" y="31"/>
                  </a:moveTo>
                  <a:lnTo>
                    <a:pt x="45" y="0"/>
                  </a:lnTo>
                  <a:lnTo>
                    <a:pt x="45" y="61"/>
                  </a:lnTo>
                  <a:lnTo>
                    <a:pt x="0" y="92"/>
                  </a:lnTo>
                  <a:lnTo>
                    <a:pt x="0"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38" name="Freeform 419"/>
            <p:cNvSpPr>
              <a:spLocks/>
            </p:cNvSpPr>
            <p:nvPr/>
          </p:nvSpPr>
          <p:spPr bwMode="auto">
            <a:xfrm>
              <a:off x="6451" y="953"/>
              <a:ext cx="19" cy="11"/>
            </a:xfrm>
            <a:custGeom>
              <a:avLst/>
              <a:gdLst>
                <a:gd name="T0" fmla="*/ 0 w 46"/>
                <a:gd name="T1" fmla="*/ 0 h 32"/>
                <a:gd name="T2" fmla="*/ 0 w 46"/>
                <a:gd name="T3" fmla="*/ 0 h 32"/>
                <a:gd name="T4" fmla="*/ 1 w 46"/>
                <a:gd name="T5" fmla="*/ 0 h 32"/>
                <a:gd name="T6" fmla="*/ 1 w 46"/>
                <a:gd name="T7" fmla="*/ 0 h 32"/>
                <a:gd name="T8" fmla="*/ 1 w 46"/>
                <a:gd name="T9" fmla="*/ 0 h 32"/>
                <a:gd name="T10" fmla="*/ 0 w 46"/>
                <a:gd name="T11" fmla="*/ 0 h 32"/>
                <a:gd name="T12" fmla="*/ 0 w 46"/>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2">
                  <a:moveTo>
                    <a:pt x="0" y="16"/>
                  </a:moveTo>
                  <a:lnTo>
                    <a:pt x="0" y="31"/>
                  </a:lnTo>
                  <a:lnTo>
                    <a:pt x="45" y="31"/>
                  </a:lnTo>
                  <a:lnTo>
                    <a:pt x="45" y="0"/>
                  </a:lnTo>
                  <a:lnTo>
                    <a:pt x="30" y="16"/>
                  </a:lnTo>
                  <a:lnTo>
                    <a:pt x="15" y="16"/>
                  </a:lnTo>
                  <a:lnTo>
                    <a:pt x="0"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39" name="Freeform 420"/>
            <p:cNvSpPr>
              <a:spLocks/>
            </p:cNvSpPr>
            <p:nvPr/>
          </p:nvSpPr>
          <p:spPr bwMode="auto">
            <a:xfrm>
              <a:off x="6156" y="1254"/>
              <a:ext cx="20" cy="24"/>
            </a:xfrm>
            <a:custGeom>
              <a:avLst/>
              <a:gdLst>
                <a:gd name="T0" fmla="*/ 0 w 45"/>
                <a:gd name="T1" fmla="*/ 0 h 62"/>
                <a:gd name="T2" fmla="*/ 1 w 45"/>
                <a:gd name="T3" fmla="*/ 1 h 62"/>
                <a:gd name="T4" fmla="*/ 2 w 45"/>
                <a:gd name="T5" fmla="*/ 1 h 62"/>
                <a:gd name="T6" fmla="*/ 1 w 45"/>
                <a:gd name="T7" fmla="*/ 1 h 62"/>
                <a:gd name="T8" fmla="*/ 0 w 45"/>
                <a:gd name="T9" fmla="*/ 0 h 62"/>
                <a:gd name="T10" fmla="*/ 0 w 45"/>
                <a:gd name="T11" fmla="*/ 0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62">
                  <a:moveTo>
                    <a:pt x="0" y="0"/>
                  </a:moveTo>
                  <a:lnTo>
                    <a:pt x="29" y="31"/>
                  </a:lnTo>
                  <a:lnTo>
                    <a:pt x="44" y="61"/>
                  </a:lnTo>
                  <a:lnTo>
                    <a:pt x="29" y="61"/>
                  </a:lnTo>
                  <a:lnTo>
                    <a:pt x="0" y="15"/>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40" name="Freeform 421"/>
            <p:cNvSpPr>
              <a:spLocks/>
            </p:cNvSpPr>
            <p:nvPr/>
          </p:nvSpPr>
          <p:spPr bwMode="auto">
            <a:xfrm>
              <a:off x="6496" y="953"/>
              <a:ext cx="13" cy="23"/>
            </a:xfrm>
            <a:custGeom>
              <a:avLst/>
              <a:gdLst>
                <a:gd name="T0" fmla="*/ 0 w 32"/>
                <a:gd name="T1" fmla="*/ 0 h 62"/>
                <a:gd name="T2" fmla="*/ 0 w 32"/>
                <a:gd name="T3" fmla="*/ 1 h 62"/>
                <a:gd name="T4" fmla="*/ 1 w 32"/>
                <a:gd name="T5" fmla="*/ 0 h 62"/>
                <a:gd name="T6" fmla="*/ 1 w 32"/>
                <a:gd name="T7" fmla="*/ 0 h 62"/>
                <a:gd name="T8" fmla="*/ 0 w 32"/>
                <a:gd name="T9" fmla="*/ 0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62">
                  <a:moveTo>
                    <a:pt x="0" y="15"/>
                  </a:moveTo>
                  <a:lnTo>
                    <a:pt x="16" y="61"/>
                  </a:lnTo>
                  <a:lnTo>
                    <a:pt x="31" y="31"/>
                  </a:lnTo>
                  <a:lnTo>
                    <a:pt x="31" y="0"/>
                  </a:lnTo>
                  <a:lnTo>
                    <a:pt x="0"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41" name="Freeform 422"/>
            <p:cNvSpPr>
              <a:spLocks/>
            </p:cNvSpPr>
            <p:nvPr/>
          </p:nvSpPr>
          <p:spPr bwMode="auto">
            <a:xfrm>
              <a:off x="6508" y="1174"/>
              <a:ext cx="13" cy="12"/>
            </a:xfrm>
            <a:custGeom>
              <a:avLst/>
              <a:gdLst>
                <a:gd name="T0" fmla="*/ 1 w 30"/>
                <a:gd name="T1" fmla="*/ 0 h 32"/>
                <a:gd name="T2" fmla="*/ 0 w 30"/>
                <a:gd name="T3" fmla="*/ 1 h 32"/>
                <a:gd name="T4" fmla="*/ 0 w 30"/>
                <a:gd name="T5" fmla="*/ 0 h 32"/>
                <a:gd name="T6" fmla="*/ 0 w 30"/>
                <a:gd name="T7" fmla="*/ 0 h 32"/>
                <a:gd name="T8" fmla="*/ 1 w 30"/>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2">
                  <a:moveTo>
                    <a:pt x="29" y="0"/>
                  </a:moveTo>
                  <a:lnTo>
                    <a:pt x="0" y="31"/>
                  </a:lnTo>
                  <a:lnTo>
                    <a:pt x="0" y="16"/>
                  </a:lnTo>
                  <a:lnTo>
                    <a:pt x="15" y="0"/>
                  </a:lnTo>
                  <a:lnTo>
                    <a:pt x="29"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42" name="Freeform 423"/>
            <p:cNvSpPr>
              <a:spLocks/>
            </p:cNvSpPr>
            <p:nvPr/>
          </p:nvSpPr>
          <p:spPr bwMode="auto">
            <a:xfrm>
              <a:off x="6605" y="1347"/>
              <a:ext cx="7" cy="13"/>
            </a:xfrm>
            <a:custGeom>
              <a:avLst/>
              <a:gdLst>
                <a:gd name="T0" fmla="*/ 0 w 17"/>
                <a:gd name="T1" fmla="*/ 0 h 32"/>
                <a:gd name="T2" fmla="*/ 0 w 17"/>
                <a:gd name="T3" fmla="*/ 0 h 32"/>
                <a:gd name="T4" fmla="*/ 0 w 17"/>
                <a:gd name="T5" fmla="*/ 1 h 32"/>
                <a:gd name="T6" fmla="*/ 0 w 17"/>
                <a:gd name="T7" fmla="*/ 1 h 32"/>
                <a:gd name="T8" fmla="*/ 0 w 17"/>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2">
                  <a:moveTo>
                    <a:pt x="0" y="0"/>
                  </a:moveTo>
                  <a:lnTo>
                    <a:pt x="16" y="16"/>
                  </a:lnTo>
                  <a:lnTo>
                    <a:pt x="16" y="31"/>
                  </a:lnTo>
                  <a:lnTo>
                    <a:pt x="0" y="31"/>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43" name="Freeform 424"/>
            <p:cNvSpPr>
              <a:spLocks/>
            </p:cNvSpPr>
            <p:nvPr/>
          </p:nvSpPr>
          <p:spPr bwMode="auto">
            <a:xfrm>
              <a:off x="6605" y="1127"/>
              <a:ext cx="13" cy="17"/>
            </a:xfrm>
            <a:custGeom>
              <a:avLst/>
              <a:gdLst>
                <a:gd name="T0" fmla="*/ 0 w 31"/>
                <a:gd name="T1" fmla="*/ 0 h 47"/>
                <a:gd name="T2" fmla="*/ 0 w 31"/>
                <a:gd name="T3" fmla="*/ 0 h 47"/>
                <a:gd name="T4" fmla="*/ 0 w 31"/>
                <a:gd name="T5" fmla="*/ 1 h 47"/>
                <a:gd name="T6" fmla="*/ 1 w 31"/>
                <a:gd name="T7" fmla="*/ 0 h 47"/>
                <a:gd name="T8" fmla="*/ 0 w 31"/>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47">
                  <a:moveTo>
                    <a:pt x="15" y="0"/>
                  </a:moveTo>
                  <a:lnTo>
                    <a:pt x="0" y="31"/>
                  </a:lnTo>
                  <a:lnTo>
                    <a:pt x="0" y="46"/>
                  </a:lnTo>
                  <a:lnTo>
                    <a:pt x="30" y="31"/>
                  </a:lnTo>
                  <a:lnTo>
                    <a:pt x="1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44" name="Freeform 425"/>
            <p:cNvSpPr>
              <a:spLocks/>
            </p:cNvSpPr>
            <p:nvPr/>
          </p:nvSpPr>
          <p:spPr bwMode="auto">
            <a:xfrm>
              <a:off x="6592" y="1684"/>
              <a:ext cx="31" cy="30"/>
            </a:xfrm>
            <a:custGeom>
              <a:avLst/>
              <a:gdLst>
                <a:gd name="T0" fmla="*/ 0 w 75"/>
                <a:gd name="T1" fmla="*/ 0 h 78"/>
                <a:gd name="T2" fmla="*/ 0 w 75"/>
                <a:gd name="T3" fmla="*/ 0 h 78"/>
                <a:gd name="T4" fmla="*/ 0 w 75"/>
                <a:gd name="T5" fmla="*/ 1 h 78"/>
                <a:gd name="T6" fmla="*/ 0 w 75"/>
                <a:gd name="T7" fmla="*/ 1 h 78"/>
                <a:gd name="T8" fmla="*/ 1 w 75"/>
                <a:gd name="T9" fmla="*/ 2 h 78"/>
                <a:gd name="T10" fmla="*/ 1 w 75"/>
                <a:gd name="T11" fmla="*/ 1 h 78"/>
                <a:gd name="T12" fmla="*/ 2 w 75"/>
                <a:gd name="T13" fmla="*/ 2 h 78"/>
                <a:gd name="T14" fmla="*/ 2 w 75"/>
                <a:gd name="T15" fmla="*/ 1 h 78"/>
                <a:gd name="T16" fmla="*/ 2 w 75"/>
                <a:gd name="T17" fmla="*/ 1 h 78"/>
                <a:gd name="T18" fmla="*/ 2 w 75"/>
                <a:gd name="T19" fmla="*/ 0 h 78"/>
                <a:gd name="T20" fmla="*/ 0 w 75"/>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78">
                  <a:moveTo>
                    <a:pt x="15" y="0"/>
                  </a:moveTo>
                  <a:lnTo>
                    <a:pt x="15" y="15"/>
                  </a:lnTo>
                  <a:lnTo>
                    <a:pt x="0" y="31"/>
                  </a:lnTo>
                  <a:lnTo>
                    <a:pt x="0" y="62"/>
                  </a:lnTo>
                  <a:lnTo>
                    <a:pt x="30" y="77"/>
                  </a:lnTo>
                  <a:lnTo>
                    <a:pt x="30" y="62"/>
                  </a:lnTo>
                  <a:lnTo>
                    <a:pt x="74" y="77"/>
                  </a:lnTo>
                  <a:lnTo>
                    <a:pt x="74" y="46"/>
                  </a:lnTo>
                  <a:lnTo>
                    <a:pt x="59" y="31"/>
                  </a:lnTo>
                  <a:lnTo>
                    <a:pt x="74" y="15"/>
                  </a:lnTo>
                  <a:lnTo>
                    <a:pt x="1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45" name="Freeform 426"/>
            <p:cNvSpPr>
              <a:spLocks/>
            </p:cNvSpPr>
            <p:nvPr/>
          </p:nvSpPr>
          <p:spPr bwMode="auto">
            <a:xfrm>
              <a:off x="6425" y="1633"/>
              <a:ext cx="96" cy="128"/>
            </a:xfrm>
            <a:custGeom>
              <a:avLst/>
              <a:gdLst>
                <a:gd name="T0" fmla="*/ 0 w 224"/>
                <a:gd name="T1" fmla="*/ 4 h 339"/>
                <a:gd name="T2" fmla="*/ 0 w 224"/>
                <a:gd name="T3" fmla="*/ 5 h 339"/>
                <a:gd name="T4" fmla="*/ 2 w 224"/>
                <a:gd name="T5" fmla="*/ 5 h 339"/>
                <a:gd name="T6" fmla="*/ 3 w 224"/>
                <a:gd name="T7" fmla="*/ 5 h 339"/>
                <a:gd name="T8" fmla="*/ 3 w 224"/>
                <a:gd name="T9" fmla="*/ 5 h 339"/>
                <a:gd name="T10" fmla="*/ 3 w 224"/>
                <a:gd name="T11" fmla="*/ 6 h 339"/>
                <a:gd name="T12" fmla="*/ 4 w 224"/>
                <a:gd name="T13" fmla="*/ 6 h 339"/>
                <a:gd name="T14" fmla="*/ 4 w 224"/>
                <a:gd name="T15" fmla="*/ 6 h 339"/>
                <a:gd name="T16" fmla="*/ 6 w 224"/>
                <a:gd name="T17" fmla="*/ 6 h 339"/>
                <a:gd name="T18" fmla="*/ 6 w 224"/>
                <a:gd name="T19" fmla="*/ 7 h 339"/>
                <a:gd name="T20" fmla="*/ 6 w 224"/>
                <a:gd name="T21" fmla="*/ 6 h 339"/>
                <a:gd name="T22" fmla="*/ 6 w 224"/>
                <a:gd name="T23" fmla="*/ 6 h 339"/>
                <a:gd name="T24" fmla="*/ 6 w 224"/>
                <a:gd name="T25" fmla="*/ 5 h 339"/>
                <a:gd name="T26" fmla="*/ 6 w 224"/>
                <a:gd name="T27" fmla="*/ 5 h 339"/>
                <a:gd name="T28" fmla="*/ 6 w 224"/>
                <a:gd name="T29" fmla="*/ 5 h 339"/>
                <a:gd name="T30" fmla="*/ 6 w 224"/>
                <a:gd name="T31" fmla="*/ 5 h 339"/>
                <a:gd name="T32" fmla="*/ 6 w 224"/>
                <a:gd name="T33" fmla="*/ 5 h 339"/>
                <a:gd name="T34" fmla="*/ 6 w 224"/>
                <a:gd name="T35" fmla="*/ 5 h 339"/>
                <a:gd name="T36" fmla="*/ 7 w 224"/>
                <a:gd name="T37" fmla="*/ 5 h 339"/>
                <a:gd name="T38" fmla="*/ 8 w 224"/>
                <a:gd name="T39" fmla="*/ 5 h 339"/>
                <a:gd name="T40" fmla="*/ 7 w 224"/>
                <a:gd name="T41" fmla="*/ 4 h 339"/>
                <a:gd name="T42" fmla="*/ 7 w 224"/>
                <a:gd name="T43" fmla="*/ 3 h 339"/>
                <a:gd name="T44" fmla="*/ 6 w 224"/>
                <a:gd name="T45" fmla="*/ 3 h 339"/>
                <a:gd name="T46" fmla="*/ 4 w 224"/>
                <a:gd name="T47" fmla="*/ 2 h 339"/>
                <a:gd name="T48" fmla="*/ 4 w 224"/>
                <a:gd name="T49" fmla="*/ 2 h 339"/>
                <a:gd name="T50" fmla="*/ 3 w 224"/>
                <a:gd name="T51" fmla="*/ 2 h 339"/>
                <a:gd name="T52" fmla="*/ 4 w 224"/>
                <a:gd name="T53" fmla="*/ 1 h 339"/>
                <a:gd name="T54" fmla="*/ 5 w 224"/>
                <a:gd name="T55" fmla="*/ 0 h 339"/>
                <a:gd name="T56" fmla="*/ 5 w 224"/>
                <a:gd name="T57" fmla="*/ 0 h 339"/>
                <a:gd name="T58" fmla="*/ 4 w 224"/>
                <a:gd name="T59" fmla="*/ 0 h 339"/>
                <a:gd name="T60" fmla="*/ 4 w 224"/>
                <a:gd name="T61" fmla="*/ 0 h 339"/>
                <a:gd name="T62" fmla="*/ 3 w 224"/>
                <a:gd name="T63" fmla="*/ 1 h 339"/>
                <a:gd name="T64" fmla="*/ 3 w 224"/>
                <a:gd name="T65" fmla="*/ 1 h 339"/>
                <a:gd name="T66" fmla="*/ 1 w 224"/>
                <a:gd name="T67" fmla="*/ 2 h 339"/>
                <a:gd name="T68" fmla="*/ 1 w 224"/>
                <a:gd name="T69" fmla="*/ 2 h 339"/>
                <a:gd name="T70" fmla="*/ 1 w 224"/>
                <a:gd name="T71" fmla="*/ 2 h 339"/>
                <a:gd name="T72" fmla="*/ 1 w 224"/>
                <a:gd name="T73" fmla="*/ 2 h 339"/>
                <a:gd name="T74" fmla="*/ 1 w 224"/>
                <a:gd name="T75" fmla="*/ 4 h 339"/>
                <a:gd name="T76" fmla="*/ 0 w 224"/>
                <a:gd name="T77" fmla="*/ 4 h 3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24" h="339">
                  <a:moveTo>
                    <a:pt x="15" y="200"/>
                  </a:moveTo>
                  <a:lnTo>
                    <a:pt x="0" y="230"/>
                  </a:lnTo>
                  <a:lnTo>
                    <a:pt x="59" y="246"/>
                  </a:lnTo>
                  <a:lnTo>
                    <a:pt x="74" y="261"/>
                  </a:lnTo>
                  <a:lnTo>
                    <a:pt x="89" y="261"/>
                  </a:lnTo>
                  <a:lnTo>
                    <a:pt x="104" y="292"/>
                  </a:lnTo>
                  <a:lnTo>
                    <a:pt x="119" y="292"/>
                  </a:lnTo>
                  <a:lnTo>
                    <a:pt x="134" y="292"/>
                  </a:lnTo>
                  <a:lnTo>
                    <a:pt x="164" y="307"/>
                  </a:lnTo>
                  <a:lnTo>
                    <a:pt x="178" y="338"/>
                  </a:lnTo>
                  <a:lnTo>
                    <a:pt x="178" y="292"/>
                  </a:lnTo>
                  <a:lnTo>
                    <a:pt x="178" y="277"/>
                  </a:lnTo>
                  <a:lnTo>
                    <a:pt x="178" y="261"/>
                  </a:lnTo>
                  <a:lnTo>
                    <a:pt x="193" y="246"/>
                  </a:lnTo>
                  <a:lnTo>
                    <a:pt x="164" y="246"/>
                  </a:lnTo>
                  <a:lnTo>
                    <a:pt x="164" y="230"/>
                  </a:lnTo>
                  <a:lnTo>
                    <a:pt x="193" y="230"/>
                  </a:lnTo>
                  <a:lnTo>
                    <a:pt x="193" y="215"/>
                  </a:lnTo>
                  <a:lnTo>
                    <a:pt x="208" y="215"/>
                  </a:lnTo>
                  <a:lnTo>
                    <a:pt x="223" y="230"/>
                  </a:lnTo>
                  <a:lnTo>
                    <a:pt x="208" y="184"/>
                  </a:lnTo>
                  <a:lnTo>
                    <a:pt x="208" y="138"/>
                  </a:lnTo>
                  <a:lnTo>
                    <a:pt x="178" y="138"/>
                  </a:lnTo>
                  <a:lnTo>
                    <a:pt x="119" y="108"/>
                  </a:lnTo>
                  <a:lnTo>
                    <a:pt x="119" y="77"/>
                  </a:lnTo>
                  <a:lnTo>
                    <a:pt x="104" y="77"/>
                  </a:lnTo>
                  <a:lnTo>
                    <a:pt x="119" y="31"/>
                  </a:lnTo>
                  <a:lnTo>
                    <a:pt x="149" y="15"/>
                  </a:lnTo>
                  <a:lnTo>
                    <a:pt x="149" y="0"/>
                  </a:lnTo>
                  <a:lnTo>
                    <a:pt x="134" y="0"/>
                  </a:lnTo>
                  <a:lnTo>
                    <a:pt x="119" y="15"/>
                  </a:lnTo>
                  <a:lnTo>
                    <a:pt x="74" y="31"/>
                  </a:lnTo>
                  <a:lnTo>
                    <a:pt x="74" y="61"/>
                  </a:lnTo>
                  <a:lnTo>
                    <a:pt x="45" y="77"/>
                  </a:lnTo>
                  <a:lnTo>
                    <a:pt x="30" y="92"/>
                  </a:lnTo>
                  <a:lnTo>
                    <a:pt x="30" y="108"/>
                  </a:lnTo>
                  <a:lnTo>
                    <a:pt x="30" y="123"/>
                  </a:lnTo>
                  <a:lnTo>
                    <a:pt x="30" y="184"/>
                  </a:lnTo>
                  <a:lnTo>
                    <a:pt x="15" y="20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46" name="Freeform 427"/>
            <p:cNvSpPr>
              <a:spLocks/>
            </p:cNvSpPr>
            <p:nvPr/>
          </p:nvSpPr>
          <p:spPr bwMode="auto">
            <a:xfrm>
              <a:off x="6470" y="1633"/>
              <a:ext cx="109" cy="87"/>
            </a:xfrm>
            <a:custGeom>
              <a:avLst/>
              <a:gdLst>
                <a:gd name="T0" fmla="*/ 7 w 255"/>
                <a:gd name="T1" fmla="*/ 1 h 231"/>
                <a:gd name="T2" fmla="*/ 6 w 255"/>
                <a:gd name="T3" fmla="*/ 1 h 231"/>
                <a:gd name="T4" fmla="*/ 6 w 255"/>
                <a:gd name="T5" fmla="*/ 1 h 231"/>
                <a:gd name="T6" fmla="*/ 4 w 255"/>
                <a:gd name="T7" fmla="*/ 1 h 231"/>
                <a:gd name="T8" fmla="*/ 3 w 255"/>
                <a:gd name="T9" fmla="*/ 1 h 231"/>
                <a:gd name="T10" fmla="*/ 3 w 255"/>
                <a:gd name="T11" fmla="*/ 0 h 231"/>
                <a:gd name="T12" fmla="*/ 3 w 255"/>
                <a:gd name="T13" fmla="*/ 0 h 231"/>
                <a:gd name="T14" fmla="*/ 3 w 255"/>
                <a:gd name="T15" fmla="*/ 0 h 231"/>
                <a:gd name="T16" fmla="*/ 1 w 255"/>
                <a:gd name="T17" fmla="*/ 1 h 231"/>
                <a:gd name="T18" fmla="*/ 1 w 255"/>
                <a:gd name="T19" fmla="*/ 1 h 231"/>
                <a:gd name="T20" fmla="*/ 1 w 255"/>
                <a:gd name="T21" fmla="*/ 2 h 231"/>
                <a:gd name="T22" fmla="*/ 1 w 255"/>
                <a:gd name="T23" fmla="*/ 1 h 231"/>
                <a:gd name="T24" fmla="*/ 1 w 255"/>
                <a:gd name="T25" fmla="*/ 1 h 231"/>
                <a:gd name="T26" fmla="*/ 1 w 255"/>
                <a:gd name="T27" fmla="*/ 1 h 231"/>
                <a:gd name="T28" fmla="*/ 1 w 255"/>
                <a:gd name="T29" fmla="*/ 0 h 231"/>
                <a:gd name="T30" fmla="*/ 0 w 255"/>
                <a:gd name="T31" fmla="*/ 1 h 231"/>
                <a:gd name="T32" fmla="*/ 0 w 255"/>
                <a:gd name="T33" fmla="*/ 2 h 231"/>
                <a:gd name="T34" fmla="*/ 0 w 255"/>
                <a:gd name="T35" fmla="*/ 2 h 231"/>
                <a:gd name="T36" fmla="*/ 0 w 255"/>
                <a:gd name="T37" fmla="*/ 2 h 231"/>
                <a:gd name="T38" fmla="*/ 3 w 255"/>
                <a:gd name="T39" fmla="*/ 3 h 231"/>
                <a:gd name="T40" fmla="*/ 3 w 255"/>
                <a:gd name="T41" fmla="*/ 3 h 231"/>
                <a:gd name="T42" fmla="*/ 3 w 255"/>
                <a:gd name="T43" fmla="*/ 4 h 231"/>
                <a:gd name="T44" fmla="*/ 4 w 255"/>
                <a:gd name="T45" fmla="*/ 5 h 231"/>
                <a:gd name="T46" fmla="*/ 4 w 255"/>
                <a:gd name="T47" fmla="*/ 5 h 231"/>
                <a:gd name="T48" fmla="*/ 6 w 255"/>
                <a:gd name="T49" fmla="*/ 5 h 231"/>
                <a:gd name="T50" fmla="*/ 6 w 255"/>
                <a:gd name="T51" fmla="*/ 4 h 231"/>
                <a:gd name="T52" fmla="*/ 5 w 255"/>
                <a:gd name="T53" fmla="*/ 4 h 231"/>
                <a:gd name="T54" fmla="*/ 6 w 255"/>
                <a:gd name="T55" fmla="*/ 3 h 231"/>
                <a:gd name="T56" fmla="*/ 6 w 255"/>
                <a:gd name="T57" fmla="*/ 4 h 231"/>
                <a:gd name="T58" fmla="*/ 8 w 255"/>
                <a:gd name="T59" fmla="*/ 3 h 231"/>
                <a:gd name="T60" fmla="*/ 8 w 255"/>
                <a:gd name="T61" fmla="*/ 3 h 231"/>
                <a:gd name="T62" fmla="*/ 8 w 255"/>
                <a:gd name="T63" fmla="*/ 3 h 231"/>
                <a:gd name="T64" fmla="*/ 8 w 255"/>
                <a:gd name="T65" fmla="*/ 2 h 231"/>
                <a:gd name="T66" fmla="*/ 8 w 255"/>
                <a:gd name="T67" fmla="*/ 2 h 231"/>
                <a:gd name="T68" fmla="*/ 9 w 255"/>
                <a:gd name="T69" fmla="*/ 2 h 231"/>
                <a:gd name="T70" fmla="*/ 7 w 255"/>
                <a:gd name="T71" fmla="*/ 1 h 231"/>
                <a:gd name="T72" fmla="*/ 6 w 255"/>
                <a:gd name="T73" fmla="*/ 1 h 231"/>
                <a:gd name="T74" fmla="*/ 7 w 255"/>
                <a:gd name="T75" fmla="*/ 1 h 2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55" h="231">
                  <a:moveTo>
                    <a:pt x="209" y="31"/>
                  </a:moveTo>
                  <a:lnTo>
                    <a:pt x="179" y="46"/>
                  </a:lnTo>
                  <a:lnTo>
                    <a:pt x="164" y="46"/>
                  </a:lnTo>
                  <a:lnTo>
                    <a:pt x="134" y="31"/>
                  </a:lnTo>
                  <a:lnTo>
                    <a:pt x="105" y="31"/>
                  </a:lnTo>
                  <a:lnTo>
                    <a:pt x="90" y="15"/>
                  </a:lnTo>
                  <a:lnTo>
                    <a:pt x="75" y="0"/>
                  </a:lnTo>
                  <a:lnTo>
                    <a:pt x="75" y="15"/>
                  </a:lnTo>
                  <a:lnTo>
                    <a:pt x="45" y="31"/>
                  </a:lnTo>
                  <a:lnTo>
                    <a:pt x="45" y="61"/>
                  </a:lnTo>
                  <a:lnTo>
                    <a:pt x="45" y="77"/>
                  </a:lnTo>
                  <a:lnTo>
                    <a:pt x="45" y="61"/>
                  </a:lnTo>
                  <a:lnTo>
                    <a:pt x="30" y="61"/>
                  </a:lnTo>
                  <a:lnTo>
                    <a:pt x="45" y="31"/>
                  </a:lnTo>
                  <a:lnTo>
                    <a:pt x="45" y="15"/>
                  </a:lnTo>
                  <a:lnTo>
                    <a:pt x="15" y="31"/>
                  </a:lnTo>
                  <a:lnTo>
                    <a:pt x="0" y="77"/>
                  </a:lnTo>
                  <a:lnTo>
                    <a:pt x="15" y="77"/>
                  </a:lnTo>
                  <a:lnTo>
                    <a:pt x="15" y="107"/>
                  </a:lnTo>
                  <a:lnTo>
                    <a:pt x="75" y="138"/>
                  </a:lnTo>
                  <a:lnTo>
                    <a:pt x="105" y="138"/>
                  </a:lnTo>
                  <a:lnTo>
                    <a:pt x="105" y="184"/>
                  </a:lnTo>
                  <a:lnTo>
                    <a:pt x="120" y="230"/>
                  </a:lnTo>
                  <a:lnTo>
                    <a:pt x="134" y="230"/>
                  </a:lnTo>
                  <a:lnTo>
                    <a:pt x="164" y="230"/>
                  </a:lnTo>
                  <a:lnTo>
                    <a:pt x="179" y="199"/>
                  </a:lnTo>
                  <a:lnTo>
                    <a:pt x="149" y="184"/>
                  </a:lnTo>
                  <a:lnTo>
                    <a:pt x="164" y="169"/>
                  </a:lnTo>
                  <a:lnTo>
                    <a:pt x="194" y="184"/>
                  </a:lnTo>
                  <a:lnTo>
                    <a:pt x="224" y="169"/>
                  </a:lnTo>
                  <a:lnTo>
                    <a:pt x="239" y="153"/>
                  </a:lnTo>
                  <a:lnTo>
                    <a:pt x="224" y="138"/>
                  </a:lnTo>
                  <a:lnTo>
                    <a:pt x="239" y="107"/>
                  </a:lnTo>
                  <a:lnTo>
                    <a:pt x="224" y="107"/>
                  </a:lnTo>
                  <a:lnTo>
                    <a:pt x="254" y="92"/>
                  </a:lnTo>
                  <a:lnTo>
                    <a:pt x="209" y="61"/>
                  </a:lnTo>
                  <a:lnTo>
                    <a:pt x="194" y="46"/>
                  </a:lnTo>
                  <a:lnTo>
                    <a:pt x="209"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47" name="Freeform 428"/>
            <p:cNvSpPr>
              <a:spLocks/>
            </p:cNvSpPr>
            <p:nvPr/>
          </p:nvSpPr>
          <p:spPr bwMode="auto">
            <a:xfrm>
              <a:off x="6566" y="1668"/>
              <a:ext cx="39" cy="52"/>
            </a:xfrm>
            <a:custGeom>
              <a:avLst/>
              <a:gdLst>
                <a:gd name="T0" fmla="*/ 1 w 91"/>
                <a:gd name="T1" fmla="*/ 0 h 139"/>
                <a:gd name="T2" fmla="*/ 1 w 91"/>
                <a:gd name="T3" fmla="*/ 0 h 139"/>
                <a:gd name="T4" fmla="*/ 1 w 91"/>
                <a:gd name="T5" fmla="*/ 0 h 139"/>
                <a:gd name="T6" fmla="*/ 0 w 91"/>
                <a:gd name="T7" fmla="*/ 0 h 139"/>
                <a:gd name="T8" fmla="*/ 0 w 91"/>
                <a:gd name="T9" fmla="*/ 0 h 139"/>
                <a:gd name="T10" fmla="*/ 0 w 91"/>
                <a:gd name="T11" fmla="*/ 1 h 139"/>
                <a:gd name="T12" fmla="*/ 0 w 91"/>
                <a:gd name="T13" fmla="*/ 1 h 139"/>
                <a:gd name="T14" fmla="*/ 1 w 91"/>
                <a:gd name="T15" fmla="*/ 2 h 139"/>
                <a:gd name="T16" fmla="*/ 1 w 91"/>
                <a:gd name="T17" fmla="*/ 2 h 139"/>
                <a:gd name="T18" fmla="*/ 1 w 91"/>
                <a:gd name="T19" fmla="*/ 3 h 139"/>
                <a:gd name="T20" fmla="*/ 3 w 91"/>
                <a:gd name="T21" fmla="*/ 2 h 139"/>
                <a:gd name="T22" fmla="*/ 3 w 91"/>
                <a:gd name="T23" fmla="*/ 2 h 139"/>
                <a:gd name="T24" fmla="*/ 2 w 91"/>
                <a:gd name="T25" fmla="*/ 2 h 139"/>
                <a:gd name="T26" fmla="*/ 2 w 91"/>
                <a:gd name="T27" fmla="*/ 1 h 139"/>
                <a:gd name="T28" fmla="*/ 3 w 91"/>
                <a:gd name="T29" fmla="*/ 1 h 139"/>
                <a:gd name="T30" fmla="*/ 3 w 91"/>
                <a:gd name="T31" fmla="*/ 1 h 139"/>
                <a:gd name="T32" fmla="*/ 2 w 91"/>
                <a:gd name="T33" fmla="*/ 0 h 139"/>
                <a:gd name="T34" fmla="*/ 1 w 91"/>
                <a:gd name="T35" fmla="*/ 0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1" h="139">
                  <a:moveTo>
                    <a:pt x="45" y="15"/>
                  </a:moveTo>
                  <a:lnTo>
                    <a:pt x="45" y="0"/>
                  </a:lnTo>
                  <a:lnTo>
                    <a:pt x="30" y="0"/>
                  </a:lnTo>
                  <a:lnTo>
                    <a:pt x="0" y="15"/>
                  </a:lnTo>
                  <a:lnTo>
                    <a:pt x="15" y="15"/>
                  </a:lnTo>
                  <a:lnTo>
                    <a:pt x="0" y="46"/>
                  </a:lnTo>
                  <a:lnTo>
                    <a:pt x="15" y="61"/>
                  </a:lnTo>
                  <a:lnTo>
                    <a:pt x="30" y="107"/>
                  </a:lnTo>
                  <a:lnTo>
                    <a:pt x="30" y="123"/>
                  </a:lnTo>
                  <a:lnTo>
                    <a:pt x="45" y="138"/>
                  </a:lnTo>
                  <a:lnTo>
                    <a:pt x="75" y="123"/>
                  </a:lnTo>
                  <a:lnTo>
                    <a:pt x="90" y="123"/>
                  </a:lnTo>
                  <a:lnTo>
                    <a:pt x="60" y="107"/>
                  </a:lnTo>
                  <a:lnTo>
                    <a:pt x="60" y="77"/>
                  </a:lnTo>
                  <a:lnTo>
                    <a:pt x="75" y="61"/>
                  </a:lnTo>
                  <a:lnTo>
                    <a:pt x="75" y="46"/>
                  </a:lnTo>
                  <a:lnTo>
                    <a:pt x="60" y="31"/>
                  </a:lnTo>
                  <a:lnTo>
                    <a:pt x="45"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48" name="Freeform 429"/>
            <p:cNvSpPr>
              <a:spLocks/>
            </p:cNvSpPr>
            <p:nvPr/>
          </p:nvSpPr>
          <p:spPr bwMode="auto">
            <a:xfrm>
              <a:off x="6392" y="1656"/>
              <a:ext cx="52" cy="18"/>
            </a:xfrm>
            <a:custGeom>
              <a:avLst/>
              <a:gdLst>
                <a:gd name="T0" fmla="*/ 2 w 120"/>
                <a:gd name="T1" fmla="*/ 0 h 47"/>
                <a:gd name="T2" fmla="*/ 3 w 120"/>
                <a:gd name="T3" fmla="*/ 1 h 47"/>
                <a:gd name="T4" fmla="*/ 4 w 120"/>
                <a:gd name="T5" fmla="*/ 1 h 47"/>
                <a:gd name="T6" fmla="*/ 4 w 120"/>
                <a:gd name="T7" fmla="*/ 1 h 47"/>
                <a:gd name="T8" fmla="*/ 4 w 120"/>
                <a:gd name="T9" fmla="*/ 0 h 47"/>
                <a:gd name="T10" fmla="*/ 3 w 120"/>
                <a:gd name="T11" fmla="*/ 0 h 47"/>
                <a:gd name="T12" fmla="*/ 3 w 120"/>
                <a:gd name="T13" fmla="*/ 0 h 47"/>
                <a:gd name="T14" fmla="*/ 2 w 120"/>
                <a:gd name="T15" fmla="*/ 0 h 47"/>
                <a:gd name="T16" fmla="*/ 1 w 120"/>
                <a:gd name="T17" fmla="*/ 0 h 47"/>
                <a:gd name="T18" fmla="*/ 0 w 120"/>
                <a:gd name="T19" fmla="*/ 0 h 47"/>
                <a:gd name="T20" fmla="*/ 0 w 120"/>
                <a:gd name="T21" fmla="*/ 1 h 47"/>
                <a:gd name="T22" fmla="*/ 1 w 120"/>
                <a:gd name="T23" fmla="*/ 1 h 47"/>
                <a:gd name="T24" fmla="*/ 2 w 120"/>
                <a:gd name="T25" fmla="*/ 1 h 47"/>
                <a:gd name="T26" fmla="*/ 2 w 120"/>
                <a:gd name="T27" fmla="*/ 1 h 47"/>
                <a:gd name="T28" fmla="*/ 2 w 120"/>
                <a:gd name="T29" fmla="*/ 1 h 47"/>
                <a:gd name="T30" fmla="*/ 2 w 120"/>
                <a:gd name="T31" fmla="*/ 0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0" h="47">
                  <a:moveTo>
                    <a:pt x="60" y="15"/>
                  </a:moveTo>
                  <a:lnTo>
                    <a:pt x="89" y="31"/>
                  </a:lnTo>
                  <a:lnTo>
                    <a:pt x="104" y="46"/>
                  </a:lnTo>
                  <a:lnTo>
                    <a:pt x="104" y="31"/>
                  </a:lnTo>
                  <a:lnTo>
                    <a:pt x="119" y="15"/>
                  </a:lnTo>
                  <a:lnTo>
                    <a:pt x="89" y="0"/>
                  </a:lnTo>
                  <a:lnTo>
                    <a:pt x="74" y="0"/>
                  </a:lnTo>
                  <a:lnTo>
                    <a:pt x="60" y="0"/>
                  </a:lnTo>
                  <a:lnTo>
                    <a:pt x="30" y="0"/>
                  </a:lnTo>
                  <a:lnTo>
                    <a:pt x="15" y="0"/>
                  </a:lnTo>
                  <a:lnTo>
                    <a:pt x="0" y="31"/>
                  </a:lnTo>
                  <a:lnTo>
                    <a:pt x="30" y="31"/>
                  </a:lnTo>
                  <a:lnTo>
                    <a:pt x="45" y="46"/>
                  </a:lnTo>
                  <a:lnTo>
                    <a:pt x="60" y="46"/>
                  </a:lnTo>
                  <a:lnTo>
                    <a:pt x="60" y="31"/>
                  </a:lnTo>
                  <a:lnTo>
                    <a:pt x="60"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49" name="Line 430"/>
            <p:cNvSpPr>
              <a:spLocks noChangeShapeType="1"/>
            </p:cNvSpPr>
            <p:nvPr/>
          </p:nvSpPr>
          <p:spPr bwMode="auto">
            <a:xfrm>
              <a:off x="6566" y="1633"/>
              <a:ext cx="0"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50" name="Line 431"/>
            <p:cNvSpPr>
              <a:spLocks noChangeShapeType="1"/>
            </p:cNvSpPr>
            <p:nvPr/>
          </p:nvSpPr>
          <p:spPr bwMode="auto">
            <a:xfrm>
              <a:off x="6553" y="1603"/>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51" name="Line 432"/>
            <p:cNvSpPr>
              <a:spLocks noChangeShapeType="1"/>
            </p:cNvSpPr>
            <p:nvPr/>
          </p:nvSpPr>
          <p:spPr bwMode="auto">
            <a:xfrm>
              <a:off x="6553" y="1586"/>
              <a:ext cx="0"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52" name="Freeform 433"/>
            <p:cNvSpPr>
              <a:spLocks/>
            </p:cNvSpPr>
            <p:nvPr/>
          </p:nvSpPr>
          <p:spPr bwMode="auto">
            <a:xfrm>
              <a:off x="6490" y="1580"/>
              <a:ext cx="25" cy="18"/>
            </a:xfrm>
            <a:custGeom>
              <a:avLst/>
              <a:gdLst>
                <a:gd name="T0" fmla="*/ 0 w 60"/>
                <a:gd name="T1" fmla="*/ 0 h 47"/>
                <a:gd name="T2" fmla="*/ 0 w 60"/>
                <a:gd name="T3" fmla="*/ 0 h 47"/>
                <a:gd name="T4" fmla="*/ 0 w 60"/>
                <a:gd name="T5" fmla="*/ 1 h 47"/>
                <a:gd name="T6" fmla="*/ 0 w 60"/>
                <a:gd name="T7" fmla="*/ 1 h 47"/>
                <a:gd name="T8" fmla="*/ 1 w 60"/>
                <a:gd name="T9" fmla="*/ 1 h 47"/>
                <a:gd name="T10" fmla="*/ 2 w 60"/>
                <a:gd name="T11" fmla="*/ 0 h 47"/>
                <a:gd name="T12" fmla="*/ 1 w 60"/>
                <a:gd name="T13" fmla="*/ 0 h 47"/>
                <a:gd name="T14" fmla="*/ 1 w 60"/>
                <a:gd name="T15" fmla="*/ 0 h 47"/>
                <a:gd name="T16" fmla="*/ 1 w 60"/>
                <a:gd name="T17" fmla="*/ 0 h 47"/>
                <a:gd name="T18" fmla="*/ 0 w 60"/>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47">
                  <a:moveTo>
                    <a:pt x="0" y="0"/>
                  </a:moveTo>
                  <a:lnTo>
                    <a:pt x="0" y="15"/>
                  </a:lnTo>
                  <a:lnTo>
                    <a:pt x="0" y="46"/>
                  </a:lnTo>
                  <a:lnTo>
                    <a:pt x="15" y="31"/>
                  </a:lnTo>
                  <a:lnTo>
                    <a:pt x="44" y="31"/>
                  </a:lnTo>
                  <a:lnTo>
                    <a:pt x="59" y="15"/>
                  </a:lnTo>
                  <a:lnTo>
                    <a:pt x="44" y="15"/>
                  </a:lnTo>
                  <a:lnTo>
                    <a:pt x="44" y="0"/>
                  </a:lnTo>
                  <a:lnTo>
                    <a:pt x="30"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53" name="Freeform 434"/>
            <p:cNvSpPr>
              <a:spLocks/>
            </p:cNvSpPr>
            <p:nvPr/>
          </p:nvSpPr>
          <p:spPr bwMode="auto">
            <a:xfrm>
              <a:off x="6566" y="1644"/>
              <a:ext cx="7" cy="7"/>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16"/>
                  </a:moveTo>
                  <a:lnTo>
                    <a:pt x="16" y="16"/>
                  </a:lnTo>
                  <a:lnTo>
                    <a:pt x="16" y="0"/>
                  </a:lnTo>
                  <a:lnTo>
                    <a:pt x="0" y="0"/>
                  </a:lnTo>
                  <a:lnTo>
                    <a:pt x="0"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54" name="Freeform 435"/>
            <p:cNvSpPr>
              <a:spLocks/>
            </p:cNvSpPr>
            <p:nvPr/>
          </p:nvSpPr>
          <p:spPr bwMode="auto">
            <a:xfrm>
              <a:off x="6521" y="1586"/>
              <a:ext cx="8" cy="6"/>
            </a:xfrm>
            <a:custGeom>
              <a:avLst/>
              <a:gdLst>
                <a:gd name="T0" fmla="*/ 1 w 17"/>
                <a:gd name="T1" fmla="*/ 0 h 17"/>
                <a:gd name="T2" fmla="*/ 0 w 17"/>
                <a:gd name="T3" fmla="*/ 0 h 17"/>
                <a:gd name="T4" fmla="*/ 0 w 17"/>
                <a:gd name="T5" fmla="*/ 0 h 17"/>
                <a:gd name="T6" fmla="*/ 1 w 17"/>
                <a:gd name="T7" fmla="*/ 0 h 17"/>
                <a:gd name="T8" fmla="*/ 1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0"/>
                  </a:moveTo>
                  <a:lnTo>
                    <a:pt x="0" y="0"/>
                  </a:lnTo>
                  <a:lnTo>
                    <a:pt x="0" y="16"/>
                  </a:lnTo>
                  <a:lnTo>
                    <a:pt x="16" y="16"/>
                  </a:lnTo>
                  <a:lnTo>
                    <a:pt x="16"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55" name="Freeform 436"/>
            <p:cNvSpPr>
              <a:spLocks/>
            </p:cNvSpPr>
            <p:nvPr/>
          </p:nvSpPr>
          <p:spPr bwMode="auto">
            <a:xfrm>
              <a:off x="6566" y="1615"/>
              <a:ext cx="7" cy="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0" y="16"/>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56" name="Line 437"/>
            <p:cNvSpPr>
              <a:spLocks noChangeShapeType="1"/>
            </p:cNvSpPr>
            <p:nvPr/>
          </p:nvSpPr>
          <p:spPr bwMode="auto">
            <a:xfrm flipH="1">
              <a:off x="6560" y="1615"/>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57" name="Line 438"/>
            <p:cNvSpPr>
              <a:spLocks noChangeShapeType="1"/>
            </p:cNvSpPr>
            <p:nvPr/>
          </p:nvSpPr>
          <p:spPr bwMode="auto">
            <a:xfrm>
              <a:off x="6560" y="1610"/>
              <a:ext cx="0" cy="5"/>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58" name="Freeform 439"/>
            <p:cNvSpPr>
              <a:spLocks/>
            </p:cNvSpPr>
            <p:nvPr/>
          </p:nvSpPr>
          <p:spPr bwMode="auto">
            <a:xfrm>
              <a:off x="6547" y="1592"/>
              <a:ext cx="7"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0" y="16"/>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59" name="Line 440"/>
            <p:cNvSpPr>
              <a:spLocks noChangeShapeType="1"/>
            </p:cNvSpPr>
            <p:nvPr/>
          </p:nvSpPr>
          <p:spPr bwMode="auto">
            <a:xfrm>
              <a:off x="6534" y="1592"/>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60" name="Freeform 441"/>
            <p:cNvSpPr>
              <a:spLocks/>
            </p:cNvSpPr>
            <p:nvPr/>
          </p:nvSpPr>
          <p:spPr bwMode="auto">
            <a:xfrm>
              <a:off x="6553" y="1598"/>
              <a:ext cx="7" cy="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0" y="16"/>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61" name="Freeform 442"/>
            <p:cNvSpPr>
              <a:spLocks/>
            </p:cNvSpPr>
            <p:nvPr/>
          </p:nvSpPr>
          <p:spPr bwMode="auto">
            <a:xfrm>
              <a:off x="6623" y="2144"/>
              <a:ext cx="13" cy="12"/>
            </a:xfrm>
            <a:custGeom>
              <a:avLst/>
              <a:gdLst>
                <a:gd name="T0" fmla="*/ 0 w 31"/>
                <a:gd name="T1" fmla="*/ 0 h 32"/>
                <a:gd name="T2" fmla="*/ 0 w 31"/>
                <a:gd name="T3" fmla="*/ 1 h 32"/>
                <a:gd name="T4" fmla="*/ 0 w 31"/>
                <a:gd name="T5" fmla="*/ 1 h 32"/>
                <a:gd name="T6" fmla="*/ 0 w 31"/>
                <a:gd name="T7" fmla="*/ 0 h 32"/>
                <a:gd name="T8" fmla="*/ 1 w 31"/>
                <a:gd name="T9" fmla="*/ 0 h 32"/>
                <a:gd name="T10" fmla="*/ 0 w 31"/>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32">
                  <a:moveTo>
                    <a:pt x="15" y="0"/>
                  </a:moveTo>
                  <a:lnTo>
                    <a:pt x="0" y="31"/>
                  </a:lnTo>
                  <a:lnTo>
                    <a:pt x="15" y="31"/>
                  </a:lnTo>
                  <a:lnTo>
                    <a:pt x="15" y="16"/>
                  </a:lnTo>
                  <a:lnTo>
                    <a:pt x="30" y="16"/>
                  </a:lnTo>
                  <a:lnTo>
                    <a:pt x="1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62" name="Freeform 443"/>
            <p:cNvSpPr>
              <a:spLocks/>
            </p:cNvSpPr>
            <p:nvPr/>
          </p:nvSpPr>
          <p:spPr bwMode="auto">
            <a:xfrm>
              <a:off x="6617" y="2144"/>
              <a:ext cx="8" cy="6"/>
            </a:xfrm>
            <a:custGeom>
              <a:avLst/>
              <a:gdLst>
                <a:gd name="T0" fmla="*/ 1 w 18"/>
                <a:gd name="T1" fmla="*/ 0 h 17"/>
                <a:gd name="T2" fmla="*/ 0 w 18"/>
                <a:gd name="T3" fmla="*/ 0 h 17"/>
                <a:gd name="T4" fmla="*/ 0 w 18"/>
                <a:gd name="T5" fmla="*/ 0 h 17"/>
                <a:gd name="T6" fmla="*/ 1 w 18"/>
                <a:gd name="T7" fmla="*/ 0 h 17"/>
                <a:gd name="T8" fmla="*/ 1 w 18"/>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7">
                  <a:moveTo>
                    <a:pt x="17" y="0"/>
                  </a:moveTo>
                  <a:lnTo>
                    <a:pt x="0" y="0"/>
                  </a:lnTo>
                  <a:lnTo>
                    <a:pt x="0" y="16"/>
                  </a:lnTo>
                  <a:lnTo>
                    <a:pt x="17" y="16"/>
                  </a:lnTo>
                  <a:lnTo>
                    <a:pt x="17"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63" name="Freeform 444"/>
            <p:cNvSpPr>
              <a:spLocks/>
            </p:cNvSpPr>
            <p:nvPr/>
          </p:nvSpPr>
          <p:spPr bwMode="auto">
            <a:xfrm>
              <a:off x="6514" y="1894"/>
              <a:ext cx="122" cy="268"/>
            </a:xfrm>
            <a:custGeom>
              <a:avLst/>
              <a:gdLst>
                <a:gd name="T0" fmla="*/ 5 w 284"/>
                <a:gd name="T1" fmla="*/ 12 h 708"/>
                <a:gd name="T2" fmla="*/ 4 w 284"/>
                <a:gd name="T3" fmla="*/ 12 h 708"/>
                <a:gd name="T4" fmla="*/ 3 w 284"/>
                <a:gd name="T5" fmla="*/ 11 h 708"/>
                <a:gd name="T6" fmla="*/ 4 w 284"/>
                <a:gd name="T7" fmla="*/ 11 h 708"/>
                <a:gd name="T8" fmla="*/ 5 w 284"/>
                <a:gd name="T9" fmla="*/ 11 h 708"/>
                <a:gd name="T10" fmla="*/ 5 w 284"/>
                <a:gd name="T11" fmla="*/ 10 h 708"/>
                <a:gd name="T12" fmla="*/ 6 w 284"/>
                <a:gd name="T13" fmla="*/ 10 h 708"/>
                <a:gd name="T14" fmla="*/ 6 w 284"/>
                <a:gd name="T15" fmla="*/ 9 h 708"/>
                <a:gd name="T16" fmla="*/ 5 w 284"/>
                <a:gd name="T17" fmla="*/ 9 h 708"/>
                <a:gd name="T18" fmla="*/ 5 w 284"/>
                <a:gd name="T19" fmla="*/ 9 h 708"/>
                <a:gd name="T20" fmla="*/ 5 w 284"/>
                <a:gd name="T21" fmla="*/ 9 h 708"/>
                <a:gd name="T22" fmla="*/ 5 w 284"/>
                <a:gd name="T23" fmla="*/ 9 h 708"/>
                <a:gd name="T24" fmla="*/ 6 w 284"/>
                <a:gd name="T25" fmla="*/ 8 h 708"/>
                <a:gd name="T26" fmla="*/ 6 w 284"/>
                <a:gd name="T27" fmla="*/ 8 h 708"/>
                <a:gd name="T28" fmla="*/ 6 w 284"/>
                <a:gd name="T29" fmla="*/ 8 h 708"/>
                <a:gd name="T30" fmla="*/ 7 w 284"/>
                <a:gd name="T31" fmla="*/ 8 h 708"/>
                <a:gd name="T32" fmla="*/ 8 w 284"/>
                <a:gd name="T33" fmla="*/ 8 h 708"/>
                <a:gd name="T34" fmla="*/ 9 w 284"/>
                <a:gd name="T35" fmla="*/ 6 h 708"/>
                <a:gd name="T36" fmla="*/ 8 w 284"/>
                <a:gd name="T37" fmla="*/ 6 h 708"/>
                <a:gd name="T38" fmla="*/ 8 w 284"/>
                <a:gd name="T39" fmla="*/ 6 h 708"/>
                <a:gd name="T40" fmla="*/ 8 w 284"/>
                <a:gd name="T41" fmla="*/ 6 h 708"/>
                <a:gd name="T42" fmla="*/ 8 w 284"/>
                <a:gd name="T43" fmla="*/ 4 h 708"/>
                <a:gd name="T44" fmla="*/ 8 w 284"/>
                <a:gd name="T45" fmla="*/ 3 h 708"/>
                <a:gd name="T46" fmla="*/ 9 w 284"/>
                <a:gd name="T47" fmla="*/ 2 h 708"/>
                <a:gd name="T48" fmla="*/ 9 w 284"/>
                <a:gd name="T49" fmla="*/ 2 h 708"/>
                <a:gd name="T50" fmla="*/ 9 w 284"/>
                <a:gd name="T51" fmla="*/ 2 h 708"/>
                <a:gd name="T52" fmla="*/ 9 w 284"/>
                <a:gd name="T53" fmla="*/ 2 h 708"/>
                <a:gd name="T54" fmla="*/ 8 w 284"/>
                <a:gd name="T55" fmla="*/ 3 h 708"/>
                <a:gd name="T56" fmla="*/ 6 w 284"/>
                <a:gd name="T57" fmla="*/ 2 h 708"/>
                <a:gd name="T58" fmla="*/ 7 w 284"/>
                <a:gd name="T59" fmla="*/ 2 h 708"/>
                <a:gd name="T60" fmla="*/ 5 w 284"/>
                <a:gd name="T61" fmla="*/ 1 h 708"/>
                <a:gd name="T62" fmla="*/ 5 w 284"/>
                <a:gd name="T63" fmla="*/ 1 h 708"/>
                <a:gd name="T64" fmla="*/ 3 w 284"/>
                <a:gd name="T65" fmla="*/ 0 h 708"/>
                <a:gd name="T66" fmla="*/ 3 w 284"/>
                <a:gd name="T67" fmla="*/ 1 h 708"/>
                <a:gd name="T68" fmla="*/ 3 w 284"/>
                <a:gd name="T69" fmla="*/ 0 h 708"/>
                <a:gd name="T70" fmla="*/ 2 w 284"/>
                <a:gd name="T71" fmla="*/ 0 h 708"/>
                <a:gd name="T72" fmla="*/ 1 w 284"/>
                <a:gd name="T73" fmla="*/ 0 h 708"/>
                <a:gd name="T74" fmla="*/ 1 w 284"/>
                <a:gd name="T75" fmla="*/ 1 h 708"/>
                <a:gd name="T76" fmla="*/ 1 w 284"/>
                <a:gd name="T77" fmla="*/ 1 h 708"/>
                <a:gd name="T78" fmla="*/ 0 w 284"/>
                <a:gd name="T79" fmla="*/ 2 h 708"/>
                <a:gd name="T80" fmla="*/ 1 w 284"/>
                <a:gd name="T81" fmla="*/ 2 h 708"/>
                <a:gd name="T82" fmla="*/ 0 w 284"/>
                <a:gd name="T83" fmla="*/ 3 h 708"/>
                <a:gd name="T84" fmla="*/ 0 w 284"/>
                <a:gd name="T85" fmla="*/ 4 h 708"/>
                <a:gd name="T86" fmla="*/ 0 w 284"/>
                <a:gd name="T87" fmla="*/ 5 h 708"/>
                <a:gd name="T88" fmla="*/ 0 w 284"/>
                <a:gd name="T89" fmla="*/ 6 h 708"/>
                <a:gd name="T90" fmla="*/ 0 w 284"/>
                <a:gd name="T91" fmla="*/ 6 h 708"/>
                <a:gd name="T92" fmla="*/ 0 w 284"/>
                <a:gd name="T93" fmla="*/ 6 h 708"/>
                <a:gd name="T94" fmla="*/ 0 w 284"/>
                <a:gd name="T95" fmla="*/ 8 h 708"/>
                <a:gd name="T96" fmla="*/ 0 w 284"/>
                <a:gd name="T97" fmla="*/ 8 h 708"/>
                <a:gd name="T98" fmla="*/ 1 w 284"/>
                <a:gd name="T99" fmla="*/ 11 h 708"/>
                <a:gd name="T100" fmla="*/ 1 w 284"/>
                <a:gd name="T101" fmla="*/ 11 h 708"/>
                <a:gd name="T102" fmla="*/ 1 w 284"/>
                <a:gd name="T103" fmla="*/ 11 h 708"/>
                <a:gd name="T104" fmla="*/ 1 w 284"/>
                <a:gd name="T105" fmla="*/ 14 h 708"/>
                <a:gd name="T106" fmla="*/ 2 w 284"/>
                <a:gd name="T107" fmla="*/ 14 h 708"/>
                <a:gd name="T108" fmla="*/ 3 w 284"/>
                <a:gd name="T109" fmla="*/ 14 h 708"/>
                <a:gd name="T110" fmla="*/ 4 w 284"/>
                <a:gd name="T111" fmla="*/ 14 h 708"/>
                <a:gd name="T112" fmla="*/ 4 w 284"/>
                <a:gd name="T113" fmla="*/ 14 h 708"/>
                <a:gd name="T114" fmla="*/ 3 w 284"/>
                <a:gd name="T115" fmla="*/ 14 h 708"/>
                <a:gd name="T116" fmla="*/ 4 w 284"/>
                <a:gd name="T117" fmla="*/ 13 h 708"/>
                <a:gd name="T118" fmla="*/ 4 w 284"/>
                <a:gd name="T119" fmla="*/ 13 h 708"/>
                <a:gd name="T120" fmla="*/ 5 w 284"/>
                <a:gd name="T121" fmla="*/ 12 h 708"/>
                <a:gd name="T122" fmla="*/ 5 w 284"/>
                <a:gd name="T123" fmla="*/ 12 h 7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4" h="708">
                  <a:moveTo>
                    <a:pt x="134" y="569"/>
                  </a:moveTo>
                  <a:lnTo>
                    <a:pt x="119" y="569"/>
                  </a:lnTo>
                  <a:lnTo>
                    <a:pt x="104" y="538"/>
                  </a:lnTo>
                  <a:lnTo>
                    <a:pt x="119" y="523"/>
                  </a:lnTo>
                  <a:lnTo>
                    <a:pt x="134" y="523"/>
                  </a:lnTo>
                  <a:lnTo>
                    <a:pt x="134" y="476"/>
                  </a:lnTo>
                  <a:lnTo>
                    <a:pt x="164" y="476"/>
                  </a:lnTo>
                  <a:lnTo>
                    <a:pt x="164" y="461"/>
                  </a:lnTo>
                  <a:lnTo>
                    <a:pt x="134" y="461"/>
                  </a:lnTo>
                  <a:lnTo>
                    <a:pt x="134" y="446"/>
                  </a:lnTo>
                  <a:lnTo>
                    <a:pt x="134" y="430"/>
                  </a:lnTo>
                  <a:lnTo>
                    <a:pt x="149" y="430"/>
                  </a:lnTo>
                  <a:lnTo>
                    <a:pt x="164" y="415"/>
                  </a:lnTo>
                  <a:lnTo>
                    <a:pt x="164" y="400"/>
                  </a:lnTo>
                  <a:lnTo>
                    <a:pt x="164" y="384"/>
                  </a:lnTo>
                  <a:lnTo>
                    <a:pt x="209" y="384"/>
                  </a:lnTo>
                  <a:lnTo>
                    <a:pt x="238" y="369"/>
                  </a:lnTo>
                  <a:lnTo>
                    <a:pt x="253" y="323"/>
                  </a:lnTo>
                  <a:lnTo>
                    <a:pt x="238" y="307"/>
                  </a:lnTo>
                  <a:lnTo>
                    <a:pt x="238" y="292"/>
                  </a:lnTo>
                  <a:lnTo>
                    <a:pt x="223" y="277"/>
                  </a:lnTo>
                  <a:lnTo>
                    <a:pt x="223" y="184"/>
                  </a:lnTo>
                  <a:lnTo>
                    <a:pt x="223" y="169"/>
                  </a:lnTo>
                  <a:lnTo>
                    <a:pt x="283" y="108"/>
                  </a:lnTo>
                  <a:lnTo>
                    <a:pt x="268" y="92"/>
                  </a:lnTo>
                  <a:lnTo>
                    <a:pt x="253" y="77"/>
                  </a:lnTo>
                  <a:lnTo>
                    <a:pt x="253" y="108"/>
                  </a:lnTo>
                  <a:lnTo>
                    <a:pt x="223" y="123"/>
                  </a:lnTo>
                  <a:lnTo>
                    <a:pt x="194" y="108"/>
                  </a:lnTo>
                  <a:lnTo>
                    <a:pt x="209" y="77"/>
                  </a:lnTo>
                  <a:lnTo>
                    <a:pt x="149" y="31"/>
                  </a:lnTo>
                  <a:lnTo>
                    <a:pt x="134" y="46"/>
                  </a:lnTo>
                  <a:lnTo>
                    <a:pt x="104" y="15"/>
                  </a:lnTo>
                  <a:lnTo>
                    <a:pt x="74" y="31"/>
                  </a:lnTo>
                  <a:lnTo>
                    <a:pt x="74" y="15"/>
                  </a:lnTo>
                  <a:lnTo>
                    <a:pt x="60" y="15"/>
                  </a:lnTo>
                  <a:lnTo>
                    <a:pt x="45" y="0"/>
                  </a:lnTo>
                  <a:lnTo>
                    <a:pt x="30" y="46"/>
                  </a:lnTo>
                  <a:lnTo>
                    <a:pt x="30" y="61"/>
                  </a:lnTo>
                  <a:lnTo>
                    <a:pt x="15" y="77"/>
                  </a:lnTo>
                  <a:lnTo>
                    <a:pt x="30" y="108"/>
                  </a:lnTo>
                  <a:lnTo>
                    <a:pt x="15" y="138"/>
                  </a:lnTo>
                  <a:lnTo>
                    <a:pt x="0" y="184"/>
                  </a:lnTo>
                  <a:lnTo>
                    <a:pt x="0" y="215"/>
                  </a:lnTo>
                  <a:lnTo>
                    <a:pt x="15" y="277"/>
                  </a:lnTo>
                  <a:lnTo>
                    <a:pt x="15" y="323"/>
                  </a:lnTo>
                  <a:lnTo>
                    <a:pt x="0" y="323"/>
                  </a:lnTo>
                  <a:lnTo>
                    <a:pt x="15" y="384"/>
                  </a:lnTo>
                  <a:lnTo>
                    <a:pt x="0" y="400"/>
                  </a:lnTo>
                  <a:lnTo>
                    <a:pt x="30" y="523"/>
                  </a:lnTo>
                  <a:lnTo>
                    <a:pt x="30" y="538"/>
                  </a:lnTo>
                  <a:lnTo>
                    <a:pt x="45" y="553"/>
                  </a:lnTo>
                  <a:lnTo>
                    <a:pt x="45" y="676"/>
                  </a:lnTo>
                  <a:lnTo>
                    <a:pt x="60" y="676"/>
                  </a:lnTo>
                  <a:lnTo>
                    <a:pt x="74" y="707"/>
                  </a:lnTo>
                  <a:lnTo>
                    <a:pt x="119" y="707"/>
                  </a:lnTo>
                  <a:lnTo>
                    <a:pt x="119" y="692"/>
                  </a:lnTo>
                  <a:lnTo>
                    <a:pt x="104" y="676"/>
                  </a:lnTo>
                  <a:lnTo>
                    <a:pt x="119" y="646"/>
                  </a:lnTo>
                  <a:lnTo>
                    <a:pt x="119" y="630"/>
                  </a:lnTo>
                  <a:lnTo>
                    <a:pt x="149" y="599"/>
                  </a:lnTo>
                  <a:lnTo>
                    <a:pt x="134" y="569"/>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64" name="Freeform 445"/>
            <p:cNvSpPr>
              <a:spLocks/>
            </p:cNvSpPr>
            <p:nvPr/>
          </p:nvSpPr>
          <p:spPr bwMode="auto">
            <a:xfrm>
              <a:off x="6573" y="2173"/>
              <a:ext cx="25" cy="18"/>
            </a:xfrm>
            <a:custGeom>
              <a:avLst/>
              <a:gdLst>
                <a:gd name="T0" fmla="*/ 0 w 61"/>
                <a:gd name="T1" fmla="*/ 0 h 47"/>
                <a:gd name="T2" fmla="*/ 0 w 61"/>
                <a:gd name="T3" fmla="*/ 1 h 47"/>
                <a:gd name="T4" fmla="*/ 1 w 61"/>
                <a:gd name="T5" fmla="*/ 1 h 47"/>
                <a:gd name="T6" fmla="*/ 2 w 61"/>
                <a:gd name="T7" fmla="*/ 1 h 47"/>
                <a:gd name="T8" fmla="*/ 1 w 61"/>
                <a:gd name="T9" fmla="*/ 1 h 47"/>
                <a:gd name="T10" fmla="*/ 0 w 61"/>
                <a:gd name="T11" fmla="*/ 0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47">
                  <a:moveTo>
                    <a:pt x="0" y="0"/>
                  </a:moveTo>
                  <a:lnTo>
                    <a:pt x="0" y="46"/>
                  </a:lnTo>
                  <a:lnTo>
                    <a:pt x="30" y="46"/>
                  </a:lnTo>
                  <a:lnTo>
                    <a:pt x="60" y="31"/>
                  </a:lnTo>
                  <a:lnTo>
                    <a:pt x="30" y="31"/>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65" name="Freeform 446"/>
            <p:cNvSpPr>
              <a:spLocks/>
            </p:cNvSpPr>
            <p:nvPr/>
          </p:nvSpPr>
          <p:spPr bwMode="auto">
            <a:xfrm>
              <a:off x="6611" y="1958"/>
              <a:ext cx="33" cy="41"/>
            </a:xfrm>
            <a:custGeom>
              <a:avLst/>
              <a:gdLst>
                <a:gd name="T0" fmla="*/ 3 w 75"/>
                <a:gd name="T1" fmla="*/ 2 h 109"/>
                <a:gd name="T2" fmla="*/ 2 w 75"/>
                <a:gd name="T3" fmla="*/ 1 h 109"/>
                <a:gd name="T4" fmla="*/ 1 w 75"/>
                <a:gd name="T5" fmla="*/ 0 h 109"/>
                <a:gd name="T6" fmla="*/ 0 w 75"/>
                <a:gd name="T7" fmla="*/ 0 h 109"/>
                <a:gd name="T8" fmla="*/ 0 w 75"/>
                <a:gd name="T9" fmla="*/ 0 h 109"/>
                <a:gd name="T10" fmla="*/ 0 w 75"/>
                <a:gd name="T11" fmla="*/ 2 h 109"/>
                <a:gd name="T12" fmla="*/ 2 w 75"/>
                <a:gd name="T13" fmla="*/ 2 h 109"/>
                <a:gd name="T14" fmla="*/ 3 w 75"/>
                <a:gd name="T15" fmla="*/ 2 h 109"/>
                <a:gd name="T16" fmla="*/ 3 w 75"/>
                <a:gd name="T17" fmla="*/ 2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109">
                  <a:moveTo>
                    <a:pt x="74" y="77"/>
                  </a:moveTo>
                  <a:lnTo>
                    <a:pt x="59" y="62"/>
                  </a:lnTo>
                  <a:lnTo>
                    <a:pt x="30" y="15"/>
                  </a:lnTo>
                  <a:lnTo>
                    <a:pt x="0" y="0"/>
                  </a:lnTo>
                  <a:lnTo>
                    <a:pt x="0" y="15"/>
                  </a:lnTo>
                  <a:lnTo>
                    <a:pt x="0" y="108"/>
                  </a:lnTo>
                  <a:lnTo>
                    <a:pt x="44" y="108"/>
                  </a:lnTo>
                  <a:lnTo>
                    <a:pt x="74" y="108"/>
                  </a:lnTo>
                  <a:lnTo>
                    <a:pt x="74" y="77"/>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66" name="Freeform 447"/>
            <p:cNvSpPr>
              <a:spLocks/>
            </p:cNvSpPr>
            <p:nvPr/>
          </p:nvSpPr>
          <p:spPr bwMode="auto">
            <a:xfrm>
              <a:off x="6560" y="1876"/>
              <a:ext cx="71" cy="65"/>
            </a:xfrm>
            <a:custGeom>
              <a:avLst/>
              <a:gdLst>
                <a:gd name="T0" fmla="*/ 3 w 165"/>
                <a:gd name="T1" fmla="*/ 0 h 170"/>
                <a:gd name="T2" fmla="*/ 3 w 165"/>
                <a:gd name="T3" fmla="*/ 0 h 170"/>
                <a:gd name="T4" fmla="*/ 0 w 165"/>
                <a:gd name="T5" fmla="*/ 0 h 170"/>
                <a:gd name="T6" fmla="*/ 0 w 165"/>
                <a:gd name="T7" fmla="*/ 1 h 170"/>
                <a:gd name="T8" fmla="*/ 1 w 165"/>
                <a:gd name="T9" fmla="*/ 2 h 170"/>
                <a:gd name="T10" fmla="*/ 1 w 165"/>
                <a:gd name="T11" fmla="*/ 2 h 170"/>
                <a:gd name="T12" fmla="*/ 3 w 165"/>
                <a:gd name="T13" fmla="*/ 3 h 170"/>
                <a:gd name="T14" fmla="*/ 3 w 165"/>
                <a:gd name="T15" fmla="*/ 3 h 170"/>
                <a:gd name="T16" fmla="*/ 4 w 165"/>
                <a:gd name="T17" fmla="*/ 4 h 170"/>
                <a:gd name="T18" fmla="*/ 5 w 165"/>
                <a:gd name="T19" fmla="*/ 3 h 170"/>
                <a:gd name="T20" fmla="*/ 5 w 165"/>
                <a:gd name="T21" fmla="*/ 3 h 170"/>
                <a:gd name="T22" fmla="*/ 6 w 165"/>
                <a:gd name="T23" fmla="*/ 2 h 170"/>
                <a:gd name="T24" fmla="*/ 5 w 165"/>
                <a:gd name="T25" fmla="*/ 2 h 170"/>
                <a:gd name="T26" fmla="*/ 5 w 165"/>
                <a:gd name="T27" fmla="*/ 1 h 170"/>
                <a:gd name="T28" fmla="*/ 4 w 165"/>
                <a:gd name="T29" fmla="*/ 1 h 170"/>
                <a:gd name="T30" fmla="*/ 4 w 165"/>
                <a:gd name="T31" fmla="*/ 1 h 170"/>
                <a:gd name="T32" fmla="*/ 3 w 165"/>
                <a:gd name="T33" fmla="*/ 1 h 170"/>
                <a:gd name="T34" fmla="*/ 3 w 165"/>
                <a:gd name="T35" fmla="*/ 0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5" h="170">
                  <a:moveTo>
                    <a:pt x="89" y="15"/>
                  </a:moveTo>
                  <a:lnTo>
                    <a:pt x="75" y="0"/>
                  </a:lnTo>
                  <a:lnTo>
                    <a:pt x="15" y="15"/>
                  </a:lnTo>
                  <a:lnTo>
                    <a:pt x="0" y="61"/>
                  </a:lnTo>
                  <a:lnTo>
                    <a:pt x="30" y="92"/>
                  </a:lnTo>
                  <a:lnTo>
                    <a:pt x="45" y="77"/>
                  </a:lnTo>
                  <a:lnTo>
                    <a:pt x="104" y="123"/>
                  </a:lnTo>
                  <a:lnTo>
                    <a:pt x="89" y="154"/>
                  </a:lnTo>
                  <a:lnTo>
                    <a:pt x="119" y="169"/>
                  </a:lnTo>
                  <a:lnTo>
                    <a:pt x="149" y="154"/>
                  </a:lnTo>
                  <a:lnTo>
                    <a:pt x="149" y="123"/>
                  </a:lnTo>
                  <a:lnTo>
                    <a:pt x="164" y="92"/>
                  </a:lnTo>
                  <a:lnTo>
                    <a:pt x="134" y="92"/>
                  </a:lnTo>
                  <a:lnTo>
                    <a:pt x="134" y="61"/>
                  </a:lnTo>
                  <a:lnTo>
                    <a:pt x="119" y="46"/>
                  </a:lnTo>
                  <a:lnTo>
                    <a:pt x="119" y="61"/>
                  </a:lnTo>
                  <a:lnTo>
                    <a:pt x="89" y="61"/>
                  </a:lnTo>
                  <a:lnTo>
                    <a:pt x="89"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67" name="Freeform 448"/>
            <p:cNvSpPr>
              <a:spLocks/>
            </p:cNvSpPr>
            <p:nvPr/>
          </p:nvSpPr>
          <p:spPr bwMode="auto">
            <a:xfrm>
              <a:off x="6496" y="1865"/>
              <a:ext cx="70" cy="315"/>
            </a:xfrm>
            <a:custGeom>
              <a:avLst/>
              <a:gdLst>
                <a:gd name="T0" fmla="*/ 1 w 165"/>
                <a:gd name="T1" fmla="*/ 14 h 830"/>
                <a:gd name="T2" fmla="*/ 1 w 165"/>
                <a:gd name="T3" fmla="*/ 14 h 830"/>
                <a:gd name="T4" fmla="*/ 1 w 165"/>
                <a:gd name="T5" fmla="*/ 14 h 830"/>
                <a:gd name="T6" fmla="*/ 3 w 165"/>
                <a:gd name="T7" fmla="*/ 16 h 830"/>
                <a:gd name="T8" fmla="*/ 3 w 165"/>
                <a:gd name="T9" fmla="*/ 17 h 830"/>
                <a:gd name="T10" fmla="*/ 5 w 165"/>
                <a:gd name="T11" fmla="*/ 17 h 830"/>
                <a:gd name="T12" fmla="*/ 4 w 165"/>
                <a:gd name="T13" fmla="*/ 17 h 830"/>
                <a:gd name="T14" fmla="*/ 6 w 165"/>
                <a:gd name="T15" fmla="*/ 16 h 830"/>
                <a:gd name="T16" fmla="*/ 4 w 165"/>
                <a:gd name="T17" fmla="*/ 16 h 830"/>
                <a:gd name="T18" fmla="*/ 3 w 165"/>
                <a:gd name="T19" fmla="*/ 16 h 830"/>
                <a:gd name="T20" fmla="*/ 3 w 165"/>
                <a:gd name="T21" fmla="*/ 16 h 830"/>
                <a:gd name="T22" fmla="*/ 3 w 165"/>
                <a:gd name="T23" fmla="*/ 13 h 830"/>
                <a:gd name="T24" fmla="*/ 3 w 165"/>
                <a:gd name="T25" fmla="*/ 13 h 830"/>
                <a:gd name="T26" fmla="*/ 3 w 165"/>
                <a:gd name="T27" fmla="*/ 13 h 830"/>
                <a:gd name="T28" fmla="*/ 1 w 165"/>
                <a:gd name="T29" fmla="*/ 10 h 830"/>
                <a:gd name="T30" fmla="*/ 2 w 165"/>
                <a:gd name="T31" fmla="*/ 9 h 830"/>
                <a:gd name="T32" fmla="*/ 1 w 165"/>
                <a:gd name="T33" fmla="*/ 8 h 830"/>
                <a:gd name="T34" fmla="*/ 2 w 165"/>
                <a:gd name="T35" fmla="*/ 8 h 830"/>
                <a:gd name="T36" fmla="*/ 2 w 165"/>
                <a:gd name="T37" fmla="*/ 7 h 830"/>
                <a:gd name="T38" fmla="*/ 1 w 165"/>
                <a:gd name="T39" fmla="*/ 6 h 830"/>
                <a:gd name="T40" fmla="*/ 1 w 165"/>
                <a:gd name="T41" fmla="*/ 5 h 830"/>
                <a:gd name="T42" fmla="*/ 2 w 165"/>
                <a:gd name="T43" fmla="*/ 5 h 830"/>
                <a:gd name="T44" fmla="*/ 3 w 165"/>
                <a:gd name="T45" fmla="*/ 4 h 830"/>
                <a:gd name="T46" fmla="*/ 2 w 165"/>
                <a:gd name="T47" fmla="*/ 3 h 830"/>
                <a:gd name="T48" fmla="*/ 3 w 165"/>
                <a:gd name="T49" fmla="*/ 3 h 830"/>
                <a:gd name="T50" fmla="*/ 3 w 165"/>
                <a:gd name="T51" fmla="*/ 3 h 830"/>
                <a:gd name="T52" fmla="*/ 3 w 165"/>
                <a:gd name="T53" fmla="*/ 2 h 830"/>
                <a:gd name="T54" fmla="*/ 1 w 165"/>
                <a:gd name="T55" fmla="*/ 1 h 830"/>
                <a:gd name="T56" fmla="*/ 1 w 165"/>
                <a:gd name="T57" fmla="*/ 0 h 830"/>
                <a:gd name="T58" fmla="*/ 0 w 165"/>
                <a:gd name="T59" fmla="*/ 0 h 830"/>
                <a:gd name="T60" fmla="*/ 0 w 165"/>
                <a:gd name="T61" fmla="*/ 0 h 830"/>
                <a:gd name="T62" fmla="*/ 0 w 165"/>
                <a:gd name="T63" fmla="*/ 1 h 830"/>
                <a:gd name="T64" fmla="*/ 0 w 165"/>
                <a:gd name="T65" fmla="*/ 4 h 830"/>
                <a:gd name="T66" fmla="*/ 0 w 165"/>
                <a:gd name="T67" fmla="*/ 5 h 830"/>
                <a:gd name="T68" fmla="*/ 1 w 165"/>
                <a:gd name="T69" fmla="*/ 5 h 830"/>
                <a:gd name="T70" fmla="*/ 1 w 165"/>
                <a:gd name="T71" fmla="*/ 6 h 830"/>
                <a:gd name="T72" fmla="*/ 1 w 165"/>
                <a:gd name="T73" fmla="*/ 7 h 830"/>
                <a:gd name="T74" fmla="*/ 0 w 165"/>
                <a:gd name="T75" fmla="*/ 9 h 830"/>
                <a:gd name="T76" fmla="*/ 0 w 165"/>
                <a:gd name="T77" fmla="*/ 10 h 830"/>
                <a:gd name="T78" fmla="*/ 0 w 165"/>
                <a:gd name="T79" fmla="*/ 11 h 830"/>
                <a:gd name="T80" fmla="*/ 1 w 165"/>
                <a:gd name="T81" fmla="*/ 11 h 830"/>
                <a:gd name="T82" fmla="*/ 1 w 165"/>
                <a:gd name="T83" fmla="*/ 11 h 830"/>
                <a:gd name="T84" fmla="*/ 2 w 165"/>
                <a:gd name="T85" fmla="*/ 13 h 830"/>
                <a:gd name="T86" fmla="*/ 1 w 165"/>
                <a:gd name="T87" fmla="*/ 13 h 830"/>
                <a:gd name="T88" fmla="*/ 1 w 165"/>
                <a:gd name="T89" fmla="*/ 14 h 8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5" h="830">
                  <a:moveTo>
                    <a:pt x="30" y="660"/>
                  </a:moveTo>
                  <a:lnTo>
                    <a:pt x="45" y="660"/>
                  </a:lnTo>
                  <a:lnTo>
                    <a:pt x="45" y="691"/>
                  </a:lnTo>
                  <a:lnTo>
                    <a:pt x="89" y="783"/>
                  </a:lnTo>
                  <a:lnTo>
                    <a:pt x="104" y="829"/>
                  </a:lnTo>
                  <a:lnTo>
                    <a:pt x="149" y="829"/>
                  </a:lnTo>
                  <a:lnTo>
                    <a:pt x="134" y="798"/>
                  </a:lnTo>
                  <a:lnTo>
                    <a:pt x="164" y="783"/>
                  </a:lnTo>
                  <a:lnTo>
                    <a:pt x="119" y="783"/>
                  </a:lnTo>
                  <a:lnTo>
                    <a:pt x="104" y="752"/>
                  </a:lnTo>
                  <a:lnTo>
                    <a:pt x="89" y="752"/>
                  </a:lnTo>
                  <a:lnTo>
                    <a:pt x="89" y="629"/>
                  </a:lnTo>
                  <a:lnTo>
                    <a:pt x="75" y="614"/>
                  </a:lnTo>
                  <a:lnTo>
                    <a:pt x="75" y="599"/>
                  </a:lnTo>
                  <a:lnTo>
                    <a:pt x="45" y="476"/>
                  </a:lnTo>
                  <a:lnTo>
                    <a:pt x="60" y="461"/>
                  </a:lnTo>
                  <a:lnTo>
                    <a:pt x="45" y="399"/>
                  </a:lnTo>
                  <a:lnTo>
                    <a:pt x="60" y="399"/>
                  </a:lnTo>
                  <a:lnTo>
                    <a:pt x="60" y="353"/>
                  </a:lnTo>
                  <a:lnTo>
                    <a:pt x="45" y="292"/>
                  </a:lnTo>
                  <a:lnTo>
                    <a:pt x="45" y="261"/>
                  </a:lnTo>
                  <a:lnTo>
                    <a:pt x="60" y="215"/>
                  </a:lnTo>
                  <a:lnTo>
                    <a:pt x="75" y="184"/>
                  </a:lnTo>
                  <a:lnTo>
                    <a:pt x="60" y="154"/>
                  </a:lnTo>
                  <a:lnTo>
                    <a:pt x="75" y="138"/>
                  </a:lnTo>
                  <a:lnTo>
                    <a:pt x="75" y="123"/>
                  </a:lnTo>
                  <a:lnTo>
                    <a:pt x="75" y="107"/>
                  </a:lnTo>
                  <a:lnTo>
                    <a:pt x="45" y="46"/>
                  </a:lnTo>
                  <a:lnTo>
                    <a:pt x="30" y="0"/>
                  </a:lnTo>
                  <a:lnTo>
                    <a:pt x="15" y="0"/>
                  </a:lnTo>
                  <a:lnTo>
                    <a:pt x="0" y="15"/>
                  </a:lnTo>
                  <a:lnTo>
                    <a:pt x="15" y="61"/>
                  </a:lnTo>
                  <a:lnTo>
                    <a:pt x="15" y="184"/>
                  </a:lnTo>
                  <a:lnTo>
                    <a:pt x="15" y="261"/>
                  </a:lnTo>
                  <a:lnTo>
                    <a:pt x="30" y="261"/>
                  </a:lnTo>
                  <a:lnTo>
                    <a:pt x="30" y="276"/>
                  </a:lnTo>
                  <a:lnTo>
                    <a:pt x="30" y="338"/>
                  </a:lnTo>
                  <a:lnTo>
                    <a:pt x="0" y="430"/>
                  </a:lnTo>
                  <a:lnTo>
                    <a:pt x="15" y="491"/>
                  </a:lnTo>
                  <a:lnTo>
                    <a:pt x="15" y="507"/>
                  </a:lnTo>
                  <a:lnTo>
                    <a:pt x="30" y="522"/>
                  </a:lnTo>
                  <a:lnTo>
                    <a:pt x="45" y="537"/>
                  </a:lnTo>
                  <a:lnTo>
                    <a:pt x="60" y="645"/>
                  </a:lnTo>
                  <a:lnTo>
                    <a:pt x="30" y="645"/>
                  </a:lnTo>
                  <a:lnTo>
                    <a:pt x="30" y="66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68" name="Freeform 449"/>
            <p:cNvSpPr>
              <a:spLocks/>
            </p:cNvSpPr>
            <p:nvPr/>
          </p:nvSpPr>
          <p:spPr bwMode="auto">
            <a:xfrm>
              <a:off x="6560" y="2168"/>
              <a:ext cx="13" cy="23"/>
            </a:xfrm>
            <a:custGeom>
              <a:avLst/>
              <a:gdLst>
                <a:gd name="T0" fmla="*/ 1 w 30"/>
                <a:gd name="T1" fmla="*/ 0 h 62"/>
                <a:gd name="T2" fmla="*/ 0 w 30"/>
                <a:gd name="T3" fmla="*/ 0 h 62"/>
                <a:gd name="T4" fmla="*/ 0 w 30"/>
                <a:gd name="T5" fmla="*/ 0 h 62"/>
                <a:gd name="T6" fmla="*/ 0 w 30"/>
                <a:gd name="T7" fmla="*/ 0 h 62"/>
                <a:gd name="T8" fmla="*/ 0 w 30"/>
                <a:gd name="T9" fmla="*/ 1 h 62"/>
                <a:gd name="T10" fmla="*/ 0 w 30"/>
                <a:gd name="T11" fmla="*/ 1 h 62"/>
                <a:gd name="T12" fmla="*/ 1 w 30"/>
                <a:gd name="T13" fmla="*/ 1 h 62"/>
                <a:gd name="T14" fmla="*/ 1 w 30"/>
                <a:gd name="T15" fmla="*/ 0 h 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62">
                  <a:moveTo>
                    <a:pt x="29" y="15"/>
                  </a:moveTo>
                  <a:lnTo>
                    <a:pt x="15" y="0"/>
                  </a:lnTo>
                  <a:lnTo>
                    <a:pt x="0" y="15"/>
                  </a:lnTo>
                  <a:lnTo>
                    <a:pt x="0" y="31"/>
                  </a:lnTo>
                  <a:lnTo>
                    <a:pt x="0" y="46"/>
                  </a:lnTo>
                  <a:lnTo>
                    <a:pt x="0" y="61"/>
                  </a:lnTo>
                  <a:lnTo>
                    <a:pt x="29" y="61"/>
                  </a:lnTo>
                  <a:lnTo>
                    <a:pt x="29"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69" name="Freeform 450"/>
            <p:cNvSpPr>
              <a:spLocks/>
            </p:cNvSpPr>
            <p:nvPr/>
          </p:nvSpPr>
          <p:spPr bwMode="auto">
            <a:xfrm>
              <a:off x="6541" y="2184"/>
              <a:ext cx="19" cy="12"/>
            </a:xfrm>
            <a:custGeom>
              <a:avLst/>
              <a:gdLst>
                <a:gd name="T0" fmla="*/ 1 w 45"/>
                <a:gd name="T1" fmla="*/ 0 h 31"/>
                <a:gd name="T2" fmla="*/ 0 w 45"/>
                <a:gd name="T3" fmla="*/ 0 h 31"/>
                <a:gd name="T4" fmla="*/ 1 w 45"/>
                <a:gd name="T5" fmla="*/ 1 h 31"/>
                <a:gd name="T6" fmla="*/ 1 w 45"/>
                <a:gd name="T7" fmla="*/ 1 h 31"/>
                <a:gd name="T8" fmla="*/ 1 w 45"/>
                <a:gd name="T9" fmla="*/ 0 h 31"/>
                <a:gd name="T10" fmla="*/ 1 w 45"/>
                <a:gd name="T11" fmla="*/ 0 h 31"/>
                <a:gd name="T12" fmla="*/ 1 w 45"/>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1">
                  <a:moveTo>
                    <a:pt x="29" y="0"/>
                  </a:moveTo>
                  <a:lnTo>
                    <a:pt x="0" y="0"/>
                  </a:lnTo>
                  <a:lnTo>
                    <a:pt x="29" y="30"/>
                  </a:lnTo>
                  <a:lnTo>
                    <a:pt x="44" y="30"/>
                  </a:lnTo>
                  <a:lnTo>
                    <a:pt x="44" y="15"/>
                  </a:lnTo>
                  <a:lnTo>
                    <a:pt x="44" y="0"/>
                  </a:lnTo>
                  <a:lnTo>
                    <a:pt x="29"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70" name="Freeform 451"/>
            <p:cNvSpPr>
              <a:spLocks/>
            </p:cNvSpPr>
            <p:nvPr/>
          </p:nvSpPr>
          <p:spPr bwMode="auto">
            <a:xfrm>
              <a:off x="6508" y="2127"/>
              <a:ext cx="8" cy="12"/>
            </a:xfrm>
            <a:custGeom>
              <a:avLst/>
              <a:gdLst>
                <a:gd name="T0" fmla="*/ 0 w 17"/>
                <a:gd name="T1" fmla="*/ 0 h 32"/>
                <a:gd name="T2" fmla="*/ 0 w 17"/>
                <a:gd name="T3" fmla="*/ 1 h 32"/>
                <a:gd name="T4" fmla="*/ 1 w 17"/>
                <a:gd name="T5" fmla="*/ 1 h 32"/>
                <a:gd name="T6" fmla="*/ 1 w 17"/>
                <a:gd name="T7" fmla="*/ 0 h 32"/>
                <a:gd name="T8" fmla="*/ 0 w 17"/>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2">
                  <a:moveTo>
                    <a:pt x="0" y="0"/>
                  </a:moveTo>
                  <a:lnTo>
                    <a:pt x="0" y="31"/>
                  </a:lnTo>
                  <a:lnTo>
                    <a:pt x="16" y="31"/>
                  </a:lnTo>
                  <a:lnTo>
                    <a:pt x="16"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71" name="Freeform 452"/>
            <p:cNvSpPr>
              <a:spLocks/>
            </p:cNvSpPr>
            <p:nvPr/>
          </p:nvSpPr>
          <p:spPr bwMode="auto">
            <a:xfrm>
              <a:off x="6508" y="2086"/>
              <a:ext cx="8" cy="12"/>
            </a:xfrm>
            <a:custGeom>
              <a:avLst/>
              <a:gdLst>
                <a:gd name="T0" fmla="*/ 0 w 17"/>
                <a:gd name="T1" fmla="*/ 0 h 32"/>
                <a:gd name="T2" fmla="*/ 1 w 17"/>
                <a:gd name="T3" fmla="*/ 1 h 32"/>
                <a:gd name="T4" fmla="*/ 0 w 17"/>
                <a:gd name="T5" fmla="*/ 1 h 32"/>
                <a:gd name="T6" fmla="*/ 0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0" y="0"/>
                  </a:moveTo>
                  <a:lnTo>
                    <a:pt x="16" y="31"/>
                  </a:lnTo>
                  <a:lnTo>
                    <a:pt x="0" y="31"/>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72" name="Freeform 453"/>
            <p:cNvSpPr>
              <a:spLocks/>
            </p:cNvSpPr>
            <p:nvPr/>
          </p:nvSpPr>
          <p:spPr bwMode="auto">
            <a:xfrm>
              <a:off x="6503" y="2069"/>
              <a:ext cx="7" cy="11"/>
            </a:xfrm>
            <a:custGeom>
              <a:avLst/>
              <a:gdLst>
                <a:gd name="T0" fmla="*/ 0 w 17"/>
                <a:gd name="T1" fmla="*/ 0 h 31"/>
                <a:gd name="T2" fmla="*/ 0 w 17"/>
                <a:gd name="T3" fmla="*/ 0 h 31"/>
                <a:gd name="T4" fmla="*/ 0 w 17"/>
                <a:gd name="T5" fmla="*/ 0 h 31"/>
                <a:gd name="T6" fmla="*/ 0 w 17"/>
                <a:gd name="T7" fmla="*/ 0 h 31"/>
                <a:gd name="T8" fmla="*/ 0 w 1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1">
                  <a:moveTo>
                    <a:pt x="0" y="0"/>
                  </a:moveTo>
                  <a:lnTo>
                    <a:pt x="0" y="30"/>
                  </a:lnTo>
                  <a:lnTo>
                    <a:pt x="16" y="30"/>
                  </a:lnTo>
                  <a:lnTo>
                    <a:pt x="16" y="15"/>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73" name="Freeform 454"/>
            <p:cNvSpPr>
              <a:spLocks/>
            </p:cNvSpPr>
            <p:nvPr/>
          </p:nvSpPr>
          <p:spPr bwMode="auto">
            <a:xfrm>
              <a:off x="6529" y="2168"/>
              <a:ext cx="6" cy="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0" y="16"/>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74" name="Freeform 455"/>
            <p:cNvSpPr>
              <a:spLocks/>
            </p:cNvSpPr>
            <p:nvPr/>
          </p:nvSpPr>
          <p:spPr bwMode="auto">
            <a:xfrm>
              <a:off x="6573" y="2196"/>
              <a:ext cx="6"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16"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75" name="Freeform 456"/>
            <p:cNvSpPr>
              <a:spLocks/>
            </p:cNvSpPr>
            <p:nvPr/>
          </p:nvSpPr>
          <p:spPr bwMode="auto">
            <a:xfrm>
              <a:off x="6893" y="1179"/>
              <a:ext cx="64" cy="41"/>
            </a:xfrm>
            <a:custGeom>
              <a:avLst/>
              <a:gdLst>
                <a:gd name="T0" fmla="*/ 4 w 150"/>
                <a:gd name="T1" fmla="*/ 0 h 109"/>
                <a:gd name="T2" fmla="*/ 4 w 150"/>
                <a:gd name="T3" fmla="*/ 1 h 109"/>
                <a:gd name="T4" fmla="*/ 3 w 150"/>
                <a:gd name="T5" fmla="*/ 0 h 109"/>
                <a:gd name="T6" fmla="*/ 1 w 150"/>
                <a:gd name="T7" fmla="*/ 1 h 109"/>
                <a:gd name="T8" fmla="*/ 1 w 150"/>
                <a:gd name="T9" fmla="*/ 0 h 109"/>
                <a:gd name="T10" fmla="*/ 0 w 150"/>
                <a:gd name="T11" fmla="*/ 0 h 109"/>
                <a:gd name="T12" fmla="*/ 0 w 150"/>
                <a:gd name="T13" fmla="*/ 1 h 109"/>
                <a:gd name="T14" fmla="*/ 0 w 150"/>
                <a:gd name="T15" fmla="*/ 1 h 109"/>
                <a:gd name="T16" fmla="*/ 1 w 150"/>
                <a:gd name="T17" fmla="*/ 1 h 109"/>
                <a:gd name="T18" fmla="*/ 0 w 150"/>
                <a:gd name="T19" fmla="*/ 1 h 109"/>
                <a:gd name="T20" fmla="*/ 0 w 150"/>
                <a:gd name="T21" fmla="*/ 1 h 109"/>
                <a:gd name="T22" fmla="*/ 1 w 150"/>
                <a:gd name="T23" fmla="*/ 2 h 109"/>
                <a:gd name="T24" fmla="*/ 0 w 150"/>
                <a:gd name="T25" fmla="*/ 2 h 109"/>
                <a:gd name="T26" fmla="*/ 1 w 150"/>
                <a:gd name="T27" fmla="*/ 2 h 109"/>
                <a:gd name="T28" fmla="*/ 3 w 150"/>
                <a:gd name="T29" fmla="*/ 2 h 109"/>
                <a:gd name="T30" fmla="*/ 3 w 150"/>
                <a:gd name="T31" fmla="*/ 2 h 109"/>
                <a:gd name="T32" fmla="*/ 4 w 150"/>
                <a:gd name="T33" fmla="*/ 2 h 109"/>
                <a:gd name="T34" fmla="*/ 5 w 150"/>
                <a:gd name="T35" fmla="*/ 1 h 109"/>
                <a:gd name="T36" fmla="*/ 5 w 150"/>
                <a:gd name="T37" fmla="*/ 1 h 109"/>
                <a:gd name="T38" fmla="*/ 4 w 150"/>
                <a:gd name="T39" fmla="*/ 1 h 109"/>
                <a:gd name="T40" fmla="*/ 4 w 150"/>
                <a:gd name="T41" fmla="*/ 0 h 1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0" h="109">
                  <a:moveTo>
                    <a:pt x="119" y="0"/>
                  </a:moveTo>
                  <a:lnTo>
                    <a:pt x="119" y="31"/>
                  </a:lnTo>
                  <a:lnTo>
                    <a:pt x="75" y="15"/>
                  </a:lnTo>
                  <a:lnTo>
                    <a:pt x="45" y="31"/>
                  </a:lnTo>
                  <a:lnTo>
                    <a:pt x="45" y="15"/>
                  </a:lnTo>
                  <a:lnTo>
                    <a:pt x="15" y="0"/>
                  </a:lnTo>
                  <a:lnTo>
                    <a:pt x="0" y="31"/>
                  </a:lnTo>
                  <a:lnTo>
                    <a:pt x="15" y="31"/>
                  </a:lnTo>
                  <a:lnTo>
                    <a:pt x="30" y="31"/>
                  </a:lnTo>
                  <a:lnTo>
                    <a:pt x="15" y="46"/>
                  </a:lnTo>
                  <a:lnTo>
                    <a:pt x="0" y="62"/>
                  </a:lnTo>
                  <a:lnTo>
                    <a:pt x="30" y="77"/>
                  </a:lnTo>
                  <a:lnTo>
                    <a:pt x="15" y="93"/>
                  </a:lnTo>
                  <a:lnTo>
                    <a:pt x="45" y="93"/>
                  </a:lnTo>
                  <a:lnTo>
                    <a:pt x="75" y="108"/>
                  </a:lnTo>
                  <a:lnTo>
                    <a:pt x="104" y="93"/>
                  </a:lnTo>
                  <a:lnTo>
                    <a:pt x="134" y="77"/>
                  </a:lnTo>
                  <a:lnTo>
                    <a:pt x="149" y="46"/>
                  </a:lnTo>
                  <a:lnTo>
                    <a:pt x="149" y="31"/>
                  </a:lnTo>
                  <a:lnTo>
                    <a:pt x="134" y="31"/>
                  </a:lnTo>
                  <a:lnTo>
                    <a:pt x="119"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76" name="Freeform 457"/>
            <p:cNvSpPr>
              <a:spLocks/>
            </p:cNvSpPr>
            <p:nvPr/>
          </p:nvSpPr>
          <p:spPr bwMode="auto">
            <a:xfrm>
              <a:off x="6900" y="1610"/>
              <a:ext cx="51" cy="35"/>
            </a:xfrm>
            <a:custGeom>
              <a:avLst/>
              <a:gdLst>
                <a:gd name="T0" fmla="*/ 0 w 120"/>
                <a:gd name="T1" fmla="*/ 1 h 93"/>
                <a:gd name="T2" fmla="*/ 1 w 120"/>
                <a:gd name="T3" fmla="*/ 1 h 93"/>
                <a:gd name="T4" fmla="*/ 2 w 120"/>
                <a:gd name="T5" fmla="*/ 1 h 93"/>
                <a:gd name="T6" fmla="*/ 0 w 120"/>
                <a:gd name="T7" fmla="*/ 1 h 93"/>
                <a:gd name="T8" fmla="*/ 0 w 120"/>
                <a:gd name="T9" fmla="*/ 2 h 93"/>
                <a:gd name="T10" fmla="*/ 1 w 120"/>
                <a:gd name="T11" fmla="*/ 2 h 93"/>
                <a:gd name="T12" fmla="*/ 3 w 120"/>
                <a:gd name="T13" fmla="*/ 2 h 93"/>
                <a:gd name="T14" fmla="*/ 4 w 120"/>
                <a:gd name="T15" fmla="*/ 2 h 93"/>
                <a:gd name="T16" fmla="*/ 3 w 120"/>
                <a:gd name="T17" fmla="*/ 1 h 93"/>
                <a:gd name="T18" fmla="*/ 3 w 120"/>
                <a:gd name="T19" fmla="*/ 0 h 93"/>
                <a:gd name="T20" fmla="*/ 2 w 120"/>
                <a:gd name="T21" fmla="*/ 0 h 93"/>
                <a:gd name="T22" fmla="*/ 1 w 120"/>
                <a:gd name="T23" fmla="*/ 0 h 93"/>
                <a:gd name="T24" fmla="*/ 0 w 120"/>
                <a:gd name="T25" fmla="*/ 1 h 93"/>
                <a:gd name="T26" fmla="*/ 0 w 120"/>
                <a:gd name="T27" fmla="*/ 1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0" h="93">
                  <a:moveTo>
                    <a:pt x="15" y="46"/>
                  </a:moveTo>
                  <a:lnTo>
                    <a:pt x="45" y="46"/>
                  </a:lnTo>
                  <a:lnTo>
                    <a:pt x="60" y="61"/>
                  </a:lnTo>
                  <a:lnTo>
                    <a:pt x="15" y="61"/>
                  </a:lnTo>
                  <a:lnTo>
                    <a:pt x="15" y="77"/>
                  </a:lnTo>
                  <a:lnTo>
                    <a:pt x="45" y="77"/>
                  </a:lnTo>
                  <a:lnTo>
                    <a:pt x="74" y="77"/>
                  </a:lnTo>
                  <a:lnTo>
                    <a:pt x="119" y="92"/>
                  </a:lnTo>
                  <a:lnTo>
                    <a:pt x="104" y="46"/>
                  </a:lnTo>
                  <a:lnTo>
                    <a:pt x="89" y="15"/>
                  </a:lnTo>
                  <a:lnTo>
                    <a:pt x="60" y="0"/>
                  </a:lnTo>
                  <a:lnTo>
                    <a:pt x="30" y="15"/>
                  </a:lnTo>
                  <a:lnTo>
                    <a:pt x="0" y="46"/>
                  </a:lnTo>
                  <a:lnTo>
                    <a:pt x="15" y="4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77" name="Freeform 458"/>
            <p:cNvSpPr>
              <a:spLocks/>
            </p:cNvSpPr>
            <p:nvPr/>
          </p:nvSpPr>
          <p:spPr bwMode="auto">
            <a:xfrm>
              <a:off x="6951" y="1668"/>
              <a:ext cx="26" cy="34"/>
            </a:xfrm>
            <a:custGeom>
              <a:avLst/>
              <a:gdLst>
                <a:gd name="T0" fmla="*/ 2 w 61"/>
                <a:gd name="T1" fmla="*/ 1 h 93"/>
                <a:gd name="T2" fmla="*/ 2 w 61"/>
                <a:gd name="T3" fmla="*/ 1 h 93"/>
                <a:gd name="T4" fmla="*/ 2 w 61"/>
                <a:gd name="T5" fmla="*/ 0 h 93"/>
                <a:gd name="T6" fmla="*/ 1 w 61"/>
                <a:gd name="T7" fmla="*/ 0 h 93"/>
                <a:gd name="T8" fmla="*/ 1 w 61"/>
                <a:gd name="T9" fmla="*/ 0 h 93"/>
                <a:gd name="T10" fmla="*/ 0 w 61"/>
                <a:gd name="T11" fmla="*/ 0 h 93"/>
                <a:gd name="T12" fmla="*/ 0 w 61"/>
                <a:gd name="T13" fmla="*/ 1 h 93"/>
                <a:gd name="T14" fmla="*/ 2 w 61"/>
                <a:gd name="T15" fmla="*/ 1 h 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 h="93">
                  <a:moveTo>
                    <a:pt x="60" y="92"/>
                  </a:moveTo>
                  <a:lnTo>
                    <a:pt x="60" y="46"/>
                  </a:lnTo>
                  <a:lnTo>
                    <a:pt x="60" y="15"/>
                  </a:lnTo>
                  <a:lnTo>
                    <a:pt x="45" y="31"/>
                  </a:lnTo>
                  <a:lnTo>
                    <a:pt x="30" y="15"/>
                  </a:lnTo>
                  <a:lnTo>
                    <a:pt x="15" y="0"/>
                  </a:lnTo>
                  <a:lnTo>
                    <a:pt x="0" y="46"/>
                  </a:lnTo>
                  <a:lnTo>
                    <a:pt x="60" y="92"/>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78" name="Freeform 459"/>
            <p:cNvSpPr>
              <a:spLocks/>
            </p:cNvSpPr>
            <p:nvPr/>
          </p:nvSpPr>
          <p:spPr bwMode="auto">
            <a:xfrm>
              <a:off x="6977" y="1650"/>
              <a:ext cx="39" cy="52"/>
            </a:xfrm>
            <a:custGeom>
              <a:avLst/>
              <a:gdLst>
                <a:gd name="T0" fmla="*/ 3 w 91"/>
                <a:gd name="T1" fmla="*/ 2 h 139"/>
                <a:gd name="T2" fmla="*/ 3 w 91"/>
                <a:gd name="T3" fmla="*/ 2 h 139"/>
                <a:gd name="T4" fmla="*/ 3 w 91"/>
                <a:gd name="T5" fmla="*/ 1 h 139"/>
                <a:gd name="T6" fmla="*/ 2 w 91"/>
                <a:gd name="T7" fmla="*/ 1 h 139"/>
                <a:gd name="T8" fmla="*/ 1 w 91"/>
                <a:gd name="T9" fmla="*/ 0 h 139"/>
                <a:gd name="T10" fmla="*/ 1 w 91"/>
                <a:gd name="T11" fmla="*/ 0 h 139"/>
                <a:gd name="T12" fmla="*/ 0 w 91"/>
                <a:gd name="T13" fmla="*/ 0 h 139"/>
                <a:gd name="T14" fmla="*/ 0 w 91"/>
                <a:gd name="T15" fmla="*/ 1 h 139"/>
                <a:gd name="T16" fmla="*/ 0 w 91"/>
                <a:gd name="T17" fmla="*/ 2 h 139"/>
                <a:gd name="T18" fmla="*/ 0 w 91"/>
                <a:gd name="T19" fmla="*/ 3 h 139"/>
                <a:gd name="T20" fmla="*/ 3 w 91"/>
                <a:gd name="T21" fmla="*/ 2 h 139"/>
                <a:gd name="T22" fmla="*/ 3 w 91"/>
                <a:gd name="T23" fmla="*/ 2 h 1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 h="139">
                  <a:moveTo>
                    <a:pt x="90" y="123"/>
                  </a:moveTo>
                  <a:lnTo>
                    <a:pt x="90" y="92"/>
                  </a:lnTo>
                  <a:lnTo>
                    <a:pt x="90" y="46"/>
                  </a:lnTo>
                  <a:lnTo>
                    <a:pt x="60" y="46"/>
                  </a:lnTo>
                  <a:lnTo>
                    <a:pt x="45" y="15"/>
                  </a:lnTo>
                  <a:lnTo>
                    <a:pt x="30" y="0"/>
                  </a:lnTo>
                  <a:lnTo>
                    <a:pt x="0" y="15"/>
                  </a:lnTo>
                  <a:lnTo>
                    <a:pt x="0" y="61"/>
                  </a:lnTo>
                  <a:lnTo>
                    <a:pt x="0" y="92"/>
                  </a:lnTo>
                  <a:lnTo>
                    <a:pt x="0" y="138"/>
                  </a:lnTo>
                  <a:lnTo>
                    <a:pt x="75" y="107"/>
                  </a:lnTo>
                  <a:lnTo>
                    <a:pt x="90" y="123"/>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79" name="Freeform 460"/>
            <p:cNvSpPr>
              <a:spLocks/>
            </p:cNvSpPr>
            <p:nvPr/>
          </p:nvSpPr>
          <p:spPr bwMode="auto">
            <a:xfrm>
              <a:off x="6937" y="1662"/>
              <a:ext cx="20" cy="24"/>
            </a:xfrm>
            <a:custGeom>
              <a:avLst/>
              <a:gdLst>
                <a:gd name="T0" fmla="*/ 1 w 47"/>
                <a:gd name="T1" fmla="*/ 1 h 62"/>
                <a:gd name="T2" fmla="*/ 2 w 47"/>
                <a:gd name="T3" fmla="*/ 0 h 62"/>
                <a:gd name="T4" fmla="*/ 1 w 47"/>
                <a:gd name="T5" fmla="*/ 0 h 62"/>
                <a:gd name="T6" fmla="*/ 0 w 47"/>
                <a:gd name="T7" fmla="*/ 0 h 62"/>
                <a:gd name="T8" fmla="*/ 0 w 47"/>
                <a:gd name="T9" fmla="*/ 0 h 62"/>
                <a:gd name="T10" fmla="*/ 0 w 47"/>
                <a:gd name="T11" fmla="*/ 1 h 62"/>
                <a:gd name="T12" fmla="*/ 1 w 47"/>
                <a:gd name="T13" fmla="*/ 1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62">
                  <a:moveTo>
                    <a:pt x="30" y="61"/>
                  </a:moveTo>
                  <a:lnTo>
                    <a:pt x="46" y="15"/>
                  </a:lnTo>
                  <a:lnTo>
                    <a:pt x="30" y="0"/>
                  </a:lnTo>
                  <a:lnTo>
                    <a:pt x="0" y="0"/>
                  </a:lnTo>
                  <a:lnTo>
                    <a:pt x="0" y="15"/>
                  </a:lnTo>
                  <a:lnTo>
                    <a:pt x="0" y="46"/>
                  </a:lnTo>
                  <a:lnTo>
                    <a:pt x="30" y="6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80" name="Freeform 461"/>
            <p:cNvSpPr>
              <a:spLocks/>
            </p:cNvSpPr>
            <p:nvPr/>
          </p:nvSpPr>
          <p:spPr bwMode="auto">
            <a:xfrm>
              <a:off x="6918" y="1639"/>
              <a:ext cx="59" cy="41"/>
            </a:xfrm>
            <a:custGeom>
              <a:avLst/>
              <a:gdLst>
                <a:gd name="T0" fmla="*/ 2 w 136"/>
                <a:gd name="T1" fmla="*/ 2 h 109"/>
                <a:gd name="T2" fmla="*/ 2 w 136"/>
                <a:gd name="T3" fmla="*/ 1 h 109"/>
                <a:gd name="T4" fmla="*/ 3 w 136"/>
                <a:gd name="T5" fmla="*/ 1 h 109"/>
                <a:gd name="T6" fmla="*/ 3 w 136"/>
                <a:gd name="T7" fmla="*/ 2 h 109"/>
                <a:gd name="T8" fmla="*/ 4 w 136"/>
                <a:gd name="T9" fmla="*/ 2 h 109"/>
                <a:gd name="T10" fmla="*/ 4 w 136"/>
                <a:gd name="T11" fmla="*/ 2 h 109"/>
                <a:gd name="T12" fmla="*/ 5 w 136"/>
                <a:gd name="T13" fmla="*/ 2 h 109"/>
                <a:gd name="T14" fmla="*/ 5 w 136"/>
                <a:gd name="T15" fmla="*/ 1 h 109"/>
                <a:gd name="T16" fmla="*/ 4 w 136"/>
                <a:gd name="T17" fmla="*/ 0 h 109"/>
                <a:gd name="T18" fmla="*/ 3 w 136"/>
                <a:gd name="T19" fmla="*/ 0 h 109"/>
                <a:gd name="T20" fmla="*/ 1 w 136"/>
                <a:gd name="T21" fmla="*/ 0 h 109"/>
                <a:gd name="T22" fmla="*/ 1 w 136"/>
                <a:gd name="T23" fmla="*/ 0 h 109"/>
                <a:gd name="T24" fmla="*/ 0 w 136"/>
                <a:gd name="T25" fmla="*/ 1 h 109"/>
                <a:gd name="T26" fmla="*/ 2 w 136"/>
                <a:gd name="T27" fmla="*/ 2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6" h="109">
                  <a:moveTo>
                    <a:pt x="45" y="77"/>
                  </a:moveTo>
                  <a:lnTo>
                    <a:pt x="45" y="62"/>
                  </a:lnTo>
                  <a:lnTo>
                    <a:pt x="75" y="62"/>
                  </a:lnTo>
                  <a:lnTo>
                    <a:pt x="90" y="77"/>
                  </a:lnTo>
                  <a:lnTo>
                    <a:pt x="105" y="93"/>
                  </a:lnTo>
                  <a:lnTo>
                    <a:pt x="120" y="108"/>
                  </a:lnTo>
                  <a:lnTo>
                    <a:pt x="135" y="93"/>
                  </a:lnTo>
                  <a:lnTo>
                    <a:pt x="135" y="46"/>
                  </a:lnTo>
                  <a:lnTo>
                    <a:pt x="105" y="15"/>
                  </a:lnTo>
                  <a:lnTo>
                    <a:pt x="75" y="15"/>
                  </a:lnTo>
                  <a:lnTo>
                    <a:pt x="30" y="0"/>
                  </a:lnTo>
                  <a:lnTo>
                    <a:pt x="30" y="15"/>
                  </a:lnTo>
                  <a:lnTo>
                    <a:pt x="0" y="31"/>
                  </a:lnTo>
                  <a:lnTo>
                    <a:pt x="45" y="77"/>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81" name="Freeform 462"/>
            <p:cNvSpPr>
              <a:spLocks/>
            </p:cNvSpPr>
            <p:nvPr/>
          </p:nvSpPr>
          <p:spPr bwMode="auto">
            <a:xfrm>
              <a:off x="6905" y="1639"/>
              <a:ext cx="27" cy="11"/>
            </a:xfrm>
            <a:custGeom>
              <a:avLst/>
              <a:gdLst>
                <a:gd name="T0" fmla="*/ 1 w 61"/>
                <a:gd name="T1" fmla="*/ 0 h 32"/>
                <a:gd name="T2" fmla="*/ 2 w 61"/>
                <a:gd name="T3" fmla="*/ 0 h 32"/>
                <a:gd name="T4" fmla="*/ 2 w 61"/>
                <a:gd name="T5" fmla="*/ 0 h 32"/>
                <a:gd name="T6" fmla="*/ 1 w 61"/>
                <a:gd name="T7" fmla="*/ 0 h 32"/>
                <a:gd name="T8" fmla="*/ 0 w 61"/>
                <a:gd name="T9" fmla="*/ 0 h 32"/>
                <a:gd name="T10" fmla="*/ 0 w 61"/>
                <a:gd name="T11" fmla="*/ 0 h 32"/>
                <a:gd name="T12" fmla="*/ 1 w 61"/>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32">
                  <a:moveTo>
                    <a:pt x="30" y="31"/>
                  </a:moveTo>
                  <a:lnTo>
                    <a:pt x="60" y="16"/>
                  </a:lnTo>
                  <a:lnTo>
                    <a:pt x="60" y="0"/>
                  </a:lnTo>
                  <a:lnTo>
                    <a:pt x="30" y="0"/>
                  </a:lnTo>
                  <a:lnTo>
                    <a:pt x="0" y="0"/>
                  </a:lnTo>
                  <a:lnTo>
                    <a:pt x="15" y="31"/>
                  </a:lnTo>
                  <a:lnTo>
                    <a:pt x="30"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82" name="Freeform 463"/>
            <p:cNvSpPr>
              <a:spLocks/>
            </p:cNvSpPr>
            <p:nvPr/>
          </p:nvSpPr>
          <p:spPr bwMode="auto">
            <a:xfrm>
              <a:off x="6905" y="1627"/>
              <a:ext cx="21" cy="6"/>
            </a:xfrm>
            <a:custGeom>
              <a:avLst/>
              <a:gdLst>
                <a:gd name="T0" fmla="*/ 0 w 46"/>
                <a:gd name="T1" fmla="*/ 0 h 17"/>
                <a:gd name="T2" fmla="*/ 0 w 46"/>
                <a:gd name="T3" fmla="*/ 0 h 17"/>
                <a:gd name="T4" fmla="*/ 2 w 46"/>
                <a:gd name="T5" fmla="*/ 0 h 17"/>
                <a:gd name="T6" fmla="*/ 1 w 46"/>
                <a:gd name="T7" fmla="*/ 0 h 17"/>
                <a:gd name="T8" fmla="*/ 0 w 46"/>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7">
                  <a:moveTo>
                    <a:pt x="0" y="0"/>
                  </a:moveTo>
                  <a:lnTo>
                    <a:pt x="0" y="16"/>
                  </a:lnTo>
                  <a:lnTo>
                    <a:pt x="45" y="16"/>
                  </a:lnTo>
                  <a:lnTo>
                    <a:pt x="30"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83" name="Freeform 464"/>
            <p:cNvSpPr>
              <a:spLocks/>
            </p:cNvSpPr>
            <p:nvPr/>
          </p:nvSpPr>
          <p:spPr bwMode="auto">
            <a:xfrm>
              <a:off x="6912" y="1527"/>
              <a:ext cx="91" cy="100"/>
            </a:xfrm>
            <a:custGeom>
              <a:avLst/>
              <a:gdLst>
                <a:gd name="T0" fmla="*/ 0 w 210"/>
                <a:gd name="T1" fmla="*/ 5 h 263"/>
                <a:gd name="T2" fmla="*/ 1 w 210"/>
                <a:gd name="T3" fmla="*/ 5 h 263"/>
                <a:gd name="T4" fmla="*/ 2 w 210"/>
                <a:gd name="T5" fmla="*/ 5 h 263"/>
                <a:gd name="T6" fmla="*/ 3 w 210"/>
                <a:gd name="T7" fmla="*/ 5 h 263"/>
                <a:gd name="T8" fmla="*/ 4 w 210"/>
                <a:gd name="T9" fmla="*/ 5 h 263"/>
                <a:gd name="T10" fmla="*/ 5 w 210"/>
                <a:gd name="T11" fmla="*/ 5 h 263"/>
                <a:gd name="T12" fmla="*/ 7 w 210"/>
                <a:gd name="T13" fmla="*/ 5 h 263"/>
                <a:gd name="T14" fmla="*/ 7 w 210"/>
                <a:gd name="T15" fmla="*/ 5 h 263"/>
                <a:gd name="T16" fmla="*/ 7 w 210"/>
                <a:gd name="T17" fmla="*/ 2 h 263"/>
                <a:gd name="T18" fmla="*/ 7 w 210"/>
                <a:gd name="T19" fmla="*/ 2 h 263"/>
                <a:gd name="T20" fmla="*/ 7 w 210"/>
                <a:gd name="T21" fmla="*/ 1 h 263"/>
                <a:gd name="T22" fmla="*/ 7 w 210"/>
                <a:gd name="T23" fmla="*/ 1 h 263"/>
                <a:gd name="T24" fmla="*/ 5 w 210"/>
                <a:gd name="T25" fmla="*/ 0 h 263"/>
                <a:gd name="T26" fmla="*/ 5 w 210"/>
                <a:gd name="T27" fmla="*/ 1 h 263"/>
                <a:gd name="T28" fmla="*/ 3 w 210"/>
                <a:gd name="T29" fmla="*/ 1 h 263"/>
                <a:gd name="T30" fmla="*/ 3 w 210"/>
                <a:gd name="T31" fmla="*/ 2 h 263"/>
                <a:gd name="T32" fmla="*/ 2 w 210"/>
                <a:gd name="T33" fmla="*/ 2 h 263"/>
                <a:gd name="T34" fmla="*/ 2 w 210"/>
                <a:gd name="T35" fmla="*/ 3 h 263"/>
                <a:gd name="T36" fmla="*/ 0 w 210"/>
                <a:gd name="T37" fmla="*/ 3 h 263"/>
                <a:gd name="T38" fmla="*/ 0 w 210"/>
                <a:gd name="T39" fmla="*/ 3 h 263"/>
                <a:gd name="T40" fmla="*/ 0 w 210"/>
                <a:gd name="T41" fmla="*/ 4 h 263"/>
                <a:gd name="T42" fmla="*/ 0 w 210"/>
                <a:gd name="T43" fmla="*/ 5 h 2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0" h="263">
                  <a:moveTo>
                    <a:pt x="0" y="231"/>
                  </a:moveTo>
                  <a:lnTo>
                    <a:pt x="30" y="216"/>
                  </a:lnTo>
                  <a:lnTo>
                    <a:pt x="60" y="231"/>
                  </a:lnTo>
                  <a:lnTo>
                    <a:pt x="75" y="262"/>
                  </a:lnTo>
                  <a:lnTo>
                    <a:pt x="105" y="231"/>
                  </a:lnTo>
                  <a:lnTo>
                    <a:pt x="134" y="231"/>
                  </a:lnTo>
                  <a:lnTo>
                    <a:pt x="179" y="231"/>
                  </a:lnTo>
                  <a:lnTo>
                    <a:pt x="194" y="216"/>
                  </a:lnTo>
                  <a:lnTo>
                    <a:pt x="194" y="108"/>
                  </a:lnTo>
                  <a:lnTo>
                    <a:pt x="179" y="92"/>
                  </a:lnTo>
                  <a:lnTo>
                    <a:pt x="179" y="46"/>
                  </a:lnTo>
                  <a:lnTo>
                    <a:pt x="209" y="46"/>
                  </a:lnTo>
                  <a:lnTo>
                    <a:pt x="149" y="0"/>
                  </a:lnTo>
                  <a:lnTo>
                    <a:pt x="149" y="46"/>
                  </a:lnTo>
                  <a:lnTo>
                    <a:pt x="75" y="46"/>
                  </a:lnTo>
                  <a:lnTo>
                    <a:pt x="75" y="92"/>
                  </a:lnTo>
                  <a:lnTo>
                    <a:pt x="60" y="92"/>
                  </a:lnTo>
                  <a:lnTo>
                    <a:pt x="60" y="123"/>
                  </a:lnTo>
                  <a:lnTo>
                    <a:pt x="0" y="123"/>
                  </a:lnTo>
                  <a:lnTo>
                    <a:pt x="0" y="139"/>
                  </a:lnTo>
                  <a:lnTo>
                    <a:pt x="0" y="200"/>
                  </a:lnTo>
                  <a:lnTo>
                    <a:pt x="0" y="2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84" name="Freeform 465"/>
            <p:cNvSpPr>
              <a:spLocks/>
            </p:cNvSpPr>
            <p:nvPr/>
          </p:nvSpPr>
          <p:spPr bwMode="auto">
            <a:xfrm>
              <a:off x="6944" y="1545"/>
              <a:ext cx="129" cy="111"/>
            </a:xfrm>
            <a:custGeom>
              <a:avLst/>
              <a:gdLst>
                <a:gd name="T0" fmla="*/ 4 w 299"/>
                <a:gd name="T1" fmla="*/ 1 h 293"/>
                <a:gd name="T2" fmla="*/ 4 w 299"/>
                <a:gd name="T3" fmla="*/ 3 h 293"/>
                <a:gd name="T4" fmla="*/ 3 w 299"/>
                <a:gd name="T5" fmla="*/ 4 h 293"/>
                <a:gd name="T6" fmla="*/ 2 w 299"/>
                <a:gd name="T7" fmla="*/ 4 h 293"/>
                <a:gd name="T8" fmla="*/ 1 w 299"/>
                <a:gd name="T9" fmla="*/ 4 h 293"/>
                <a:gd name="T10" fmla="*/ 0 w 299"/>
                <a:gd name="T11" fmla="*/ 5 h 293"/>
                <a:gd name="T12" fmla="*/ 0 w 299"/>
                <a:gd name="T13" fmla="*/ 5 h 293"/>
                <a:gd name="T14" fmla="*/ 1 w 299"/>
                <a:gd name="T15" fmla="*/ 5 h 293"/>
                <a:gd name="T16" fmla="*/ 3 w 299"/>
                <a:gd name="T17" fmla="*/ 6 h 293"/>
                <a:gd name="T18" fmla="*/ 3 w 299"/>
                <a:gd name="T19" fmla="*/ 6 h 293"/>
                <a:gd name="T20" fmla="*/ 4 w 299"/>
                <a:gd name="T21" fmla="*/ 6 h 293"/>
                <a:gd name="T22" fmla="*/ 5 w 299"/>
                <a:gd name="T23" fmla="*/ 5 h 293"/>
                <a:gd name="T24" fmla="*/ 6 w 299"/>
                <a:gd name="T25" fmla="*/ 5 h 293"/>
                <a:gd name="T26" fmla="*/ 6 w 299"/>
                <a:gd name="T27" fmla="*/ 5 h 293"/>
                <a:gd name="T28" fmla="*/ 8 w 299"/>
                <a:gd name="T29" fmla="*/ 4 h 293"/>
                <a:gd name="T30" fmla="*/ 10 w 299"/>
                <a:gd name="T31" fmla="*/ 4 h 293"/>
                <a:gd name="T32" fmla="*/ 10 w 299"/>
                <a:gd name="T33" fmla="*/ 4 h 293"/>
                <a:gd name="T34" fmla="*/ 10 w 299"/>
                <a:gd name="T35" fmla="*/ 3 h 293"/>
                <a:gd name="T36" fmla="*/ 9 w 299"/>
                <a:gd name="T37" fmla="*/ 3 h 293"/>
                <a:gd name="T38" fmla="*/ 9 w 299"/>
                <a:gd name="T39" fmla="*/ 2 h 293"/>
                <a:gd name="T40" fmla="*/ 5 w 299"/>
                <a:gd name="T41" fmla="*/ 0 h 293"/>
                <a:gd name="T42" fmla="*/ 3 w 299"/>
                <a:gd name="T43" fmla="*/ 0 h 293"/>
                <a:gd name="T44" fmla="*/ 3 w 299"/>
                <a:gd name="T45" fmla="*/ 1 h 293"/>
                <a:gd name="T46" fmla="*/ 4 w 299"/>
                <a:gd name="T47" fmla="*/ 1 h 2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99" h="293">
                  <a:moveTo>
                    <a:pt x="119" y="61"/>
                  </a:moveTo>
                  <a:lnTo>
                    <a:pt x="119" y="169"/>
                  </a:lnTo>
                  <a:lnTo>
                    <a:pt x="104" y="184"/>
                  </a:lnTo>
                  <a:lnTo>
                    <a:pt x="60" y="184"/>
                  </a:lnTo>
                  <a:lnTo>
                    <a:pt x="30" y="184"/>
                  </a:lnTo>
                  <a:lnTo>
                    <a:pt x="0" y="215"/>
                  </a:lnTo>
                  <a:lnTo>
                    <a:pt x="15" y="261"/>
                  </a:lnTo>
                  <a:lnTo>
                    <a:pt x="45" y="261"/>
                  </a:lnTo>
                  <a:lnTo>
                    <a:pt x="75" y="292"/>
                  </a:lnTo>
                  <a:lnTo>
                    <a:pt x="104" y="277"/>
                  </a:lnTo>
                  <a:lnTo>
                    <a:pt x="119" y="292"/>
                  </a:lnTo>
                  <a:lnTo>
                    <a:pt x="149" y="246"/>
                  </a:lnTo>
                  <a:lnTo>
                    <a:pt x="164" y="246"/>
                  </a:lnTo>
                  <a:lnTo>
                    <a:pt x="179" y="231"/>
                  </a:lnTo>
                  <a:lnTo>
                    <a:pt x="224" y="200"/>
                  </a:lnTo>
                  <a:lnTo>
                    <a:pt x="283" y="200"/>
                  </a:lnTo>
                  <a:lnTo>
                    <a:pt x="298" y="184"/>
                  </a:lnTo>
                  <a:lnTo>
                    <a:pt x="298" y="123"/>
                  </a:lnTo>
                  <a:lnTo>
                    <a:pt x="268" y="123"/>
                  </a:lnTo>
                  <a:lnTo>
                    <a:pt x="268" y="108"/>
                  </a:lnTo>
                  <a:lnTo>
                    <a:pt x="134" y="0"/>
                  </a:lnTo>
                  <a:lnTo>
                    <a:pt x="104" y="0"/>
                  </a:lnTo>
                  <a:lnTo>
                    <a:pt x="104" y="46"/>
                  </a:lnTo>
                  <a:lnTo>
                    <a:pt x="119" y="6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85" name="Freeform 466"/>
            <p:cNvSpPr>
              <a:spLocks/>
            </p:cNvSpPr>
            <p:nvPr/>
          </p:nvSpPr>
          <p:spPr bwMode="auto">
            <a:xfrm>
              <a:off x="6995" y="1621"/>
              <a:ext cx="58" cy="47"/>
            </a:xfrm>
            <a:custGeom>
              <a:avLst/>
              <a:gdLst>
                <a:gd name="T0" fmla="*/ 3 w 136"/>
                <a:gd name="T1" fmla="*/ 0 h 124"/>
                <a:gd name="T2" fmla="*/ 2 w 136"/>
                <a:gd name="T3" fmla="*/ 1 h 124"/>
                <a:gd name="T4" fmla="*/ 1 w 136"/>
                <a:gd name="T5" fmla="*/ 1 h 124"/>
                <a:gd name="T6" fmla="*/ 1 w 136"/>
                <a:gd name="T7" fmla="*/ 1 h 124"/>
                <a:gd name="T8" fmla="*/ 0 w 136"/>
                <a:gd name="T9" fmla="*/ 2 h 124"/>
                <a:gd name="T10" fmla="*/ 0 w 136"/>
                <a:gd name="T11" fmla="*/ 3 h 124"/>
                <a:gd name="T12" fmla="*/ 1 w 136"/>
                <a:gd name="T13" fmla="*/ 3 h 124"/>
                <a:gd name="T14" fmla="*/ 1 w 136"/>
                <a:gd name="T15" fmla="*/ 2 h 124"/>
                <a:gd name="T16" fmla="*/ 3 w 136"/>
                <a:gd name="T17" fmla="*/ 2 h 124"/>
                <a:gd name="T18" fmla="*/ 4 w 136"/>
                <a:gd name="T19" fmla="*/ 2 h 124"/>
                <a:gd name="T20" fmla="*/ 5 w 136"/>
                <a:gd name="T21" fmla="*/ 2 h 124"/>
                <a:gd name="T22" fmla="*/ 5 w 136"/>
                <a:gd name="T23" fmla="*/ 1 h 124"/>
                <a:gd name="T24" fmla="*/ 4 w 136"/>
                <a:gd name="T25" fmla="*/ 1 h 124"/>
                <a:gd name="T26" fmla="*/ 3 w 136"/>
                <a:gd name="T27" fmla="*/ 0 h 1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6" h="124">
                  <a:moveTo>
                    <a:pt x="105" y="0"/>
                  </a:moveTo>
                  <a:lnTo>
                    <a:pt x="60" y="31"/>
                  </a:lnTo>
                  <a:lnTo>
                    <a:pt x="45" y="46"/>
                  </a:lnTo>
                  <a:lnTo>
                    <a:pt x="30" y="46"/>
                  </a:lnTo>
                  <a:lnTo>
                    <a:pt x="0" y="92"/>
                  </a:lnTo>
                  <a:lnTo>
                    <a:pt x="15" y="123"/>
                  </a:lnTo>
                  <a:lnTo>
                    <a:pt x="45" y="123"/>
                  </a:lnTo>
                  <a:lnTo>
                    <a:pt x="45" y="92"/>
                  </a:lnTo>
                  <a:lnTo>
                    <a:pt x="105" y="77"/>
                  </a:lnTo>
                  <a:lnTo>
                    <a:pt x="120" y="92"/>
                  </a:lnTo>
                  <a:lnTo>
                    <a:pt x="135" y="77"/>
                  </a:lnTo>
                  <a:lnTo>
                    <a:pt x="135" y="62"/>
                  </a:lnTo>
                  <a:lnTo>
                    <a:pt x="120" y="46"/>
                  </a:lnTo>
                  <a:lnTo>
                    <a:pt x="10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86" name="Freeform 467"/>
            <p:cNvSpPr>
              <a:spLocks/>
            </p:cNvSpPr>
            <p:nvPr/>
          </p:nvSpPr>
          <p:spPr bwMode="auto">
            <a:xfrm>
              <a:off x="6617" y="1690"/>
              <a:ext cx="27" cy="24"/>
            </a:xfrm>
            <a:custGeom>
              <a:avLst/>
              <a:gdLst>
                <a:gd name="T0" fmla="*/ 0 w 60"/>
                <a:gd name="T1" fmla="*/ 0 h 62"/>
                <a:gd name="T2" fmla="*/ 0 w 60"/>
                <a:gd name="T3" fmla="*/ 0 h 62"/>
                <a:gd name="T4" fmla="*/ 0 w 60"/>
                <a:gd name="T5" fmla="*/ 1 h 62"/>
                <a:gd name="T6" fmla="*/ 0 w 60"/>
                <a:gd name="T7" fmla="*/ 1 h 62"/>
                <a:gd name="T8" fmla="*/ 1 w 60"/>
                <a:gd name="T9" fmla="*/ 1 h 62"/>
                <a:gd name="T10" fmla="*/ 2 w 60"/>
                <a:gd name="T11" fmla="*/ 0 h 62"/>
                <a:gd name="T12" fmla="*/ 1 w 60"/>
                <a:gd name="T13" fmla="*/ 0 h 62"/>
                <a:gd name="T14" fmla="*/ 0 w 60"/>
                <a:gd name="T15" fmla="*/ 0 h 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62">
                  <a:moveTo>
                    <a:pt x="15" y="0"/>
                  </a:moveTo>
                  <a:lnTo>
                    <a:pt x="0" y="15"/>
                  </a:lnTo>
                  <a:lnTo>
                    <a:pt x="15" y="31"/>
                  </a:lnTo>
                  <a:lnTo>
                    <a:pt x="15" y="61"/>
                  </a:lnTo>
                  <a:lnTo>
                    <a:pt x="30" y="61"/>
                  </a:lnTo>
                  <a:lnTo>
                    <a:pt x="59" y="15"/>
                  </a:lnTo>
                  <a:lnTo>
                    <a:pt x="30" y="0"/>
                  </a:lnTo>
                  <a:lnTo>
                    <a:pt x="1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87" name="Freeform 468"/>
            <p:cNvSpPr>
              <a:spLocks/>
            </p:cNvSpPr>
            <p:nvPr/>
          </p:nvSpPr>
          <p:spPr bwMode="auto">
            <a:xfrm>
              <a:off x="6867" y="1621"/>
              <a:ext cx="8" cy="12"/>
            </a:xfrm>
            <a:custGeom>
              <a:avLst/>
              <a:gdLst>
                <a:gd name="T0" fmla="*/ 0 w 17"/>
                <a:gd name="T1" fmla="*/ 0 h 32"/>
                <a:gd name="T2" fmla="*/ 0 w 17"/>
                <a:gd name="T3" fmla="*/ 0 h 32"/>
                <a:gd name="T4" fmla="*/ 1 w 17"/>
                <a:gd name="T5" fmla="*/ 0 h 32"/>
                <a:gd name="T6" fmla="*/ 0 w 17"/>
                <a:gd name="T7" fmla="*/ 1 h 32"/>
                <a:gd name="T8" fmla="*/ 0 w 17"/>
                <a:gd name="T9" fmla="*/ 0 h 32"/>
                <a:gd name="T10" fmla="*/ 0 w 17"/>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32">
                  <a:moveTo>
                    <a:pt x="0" y="0"/>
                  </a:moveTo>
                  <a:lnTo>
                    <a:pt x="0" y="16"/>
                  </a:lnTo>
                  <a:lnTo>
                    <a:pt x="16" y="16"/>
                  </a:lnTo>
                  <a:lnTo>
                    <a:pt x="0" y="31"/>
                  </a:lnTo>
                  <a:lnTo>
                    <a:pt x="0" y="16"/>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88" name="Freeform 469"/>
            <p:cNvSpPr>
              <a:spLocks/>
            </p:cNvSpPr>
            <p:nvPr/>
          </p:nvSpPr>
          <p:spPr bwMode="auto">
            <a:xfrm>
              <a:off x="7264" y="1749"/>
              <a:ext cx="14" cy="12"/>
            </a:xfrm>
            <a:custGeom>
              <a:avLst/>
              <a:gdLst>
                <a:gd name="T0" fmla="*/ 0 w 32"/>
                <a:gd name="T1" fmla="*/ 0 h 32"/>
                <a:gd name="T2" fmla="*/ 0 w 32"/>
                <a:gd name="T3" fmla="*/ 1 h 32"/>
                <a:gd name="T4" fmla="*/ 0 w 32"/>
                <a:gd name="T5" fmla="*/ 1 h 32"/>
                <a:gd name="T6" fmla="*/ 1 w 32"/>
                <a:gd name="T7" fmla="*/ 0 h 32"/>
                <a:gd name="T8" fmla="*/ 0 w 32"/>
                <a:gd name="T9" fmla="*/ 0 h 32"/>
                <a:gd name="T10" fmla="*/ 0 w 32"/>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32">
                  <a:moveTo>
                    <a:pt x="0" y="16"/>
                  </a:moveTo>
                  <a:lnTo>
                    <a:pt x="0" y="31"/>
                  </a:lnTo>
                  <a:lnTo>
                    <a:pt x="16" y="31"/>
                  </a:lnTo>
                  <a:lnTo>
                    <a:pt x="31" y="16"/>
                  </a:lnTo>
                  <a:lnTo>
                    <a:pt x="16" y="0"/>
                  </a:lnTo>
                  <a:lnTo>
                    <a:pt x="0"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89" name="Freeform 470"/>
            <p:cNvSpPr>
              <a:spLocks/>
            </p:cNvSpPr>
            <p:nvPr/>
          </p:nvSpPr>
          <p:spPr bwMode="auto">
            <a:xfrm>
              <a:off x="7201" y="1789"/>
              <a:ext cx="89" cy="76"/>
            </a:xfrm>
            <a:custGeom>
              <a:avLst/>
              <a:gdLst>
                <a:gd name="T0" fmla="*/ 1 w 209"/>
                <a:gd name="T1" fmla="*/ 1 h 202"/>
                <a:gd name="T2" fmla="*/ 1 w 209"/>
                <a:gd name="T3" fmla="*/ 2 h 202"/>
                <a:gd name="T4" fmla="*/ 0 w 209"/>
                <a:gd name="T5" fmla="*/ 2 h 202"/>
                <a:gd name="T6" fmla="*/ 0 w 209"/>
                <a:gd name="T7" fmla="*/ 3 h 202"/>
                <a:gd name="T8" fmla="*/ 1 w 209"/>
                <a:gd name="T9" fmla="*/ 4 h 202"/>
                <a:gd name="T10" fmla="*/ 2 w 209"/>
                <a:gd name="T11" fmla="*/ 4 h 202"/>
                <a:gd name="T12" fmla="*/ 2 w 209"/>
                <a:gd name="T13" fmla="*/ 4 h 202"/>
                <a:gd name="T14" fmla="*/ 3 w 209"/>
                <a:gd name="T15" fmla="*/ 4 h 202"/>
                <a:gd name="T16" fmla="*/ 4 w 209"/>
                <a:gd name="T17" fmla="*/ 3 h 202"/>
                <a:gd name="T18" fmla="*/ 4 w 209"/>
                <a:gd name="T19" fmla="*/ 3 h 202"/>
                <a:gd name="T20" fmla="*/ 4 w 209"/>
                <a:gd name="T21" fmla="*/ 3 h 202"/>
                <a:gd name="T22" fmla="*/ 5 w 209"/>
                <a:gd name="T23" fmla="*/ 3 h 202"/>
                <a:gd name="T24" fmla="*/ 7 w 209"/>
                <a:gd name="T25" fmla="*/ 3 h 202"/>
                <a:gd name="T26" fmla="*/ 6 w 209"/>
                <a:gd name="T27" fmla="*/ 3 h 202"/>
                <a:gd name="T28" fmla="*/ 7 w 209"/>
                <a:gd name="T29" fmla="*/ 2 h 202"/>
                <a:gd name="T30" fmla="*/ 7 w 209"/>
                <a:gd name="T31" fmla="*/ 1 h 202"/>
                <a:gd name="T32" fmla="*/ 7 w 209"/>
                <a:gd name="T33" fmla="*/ 1 h 202"/>
                <a:gd name="T34" fmla="*/ 6 w 209"/>
                <a:gd name="T35" fmla="*/ 0 h 202"/>
                <a:gd name="T36" fmla="*/ 4 w 209"/>
                <a:gd name="T37" fmla="*/ 0 h 202"/>
                <a:gd name="T38" fmla="*/ 4 w 209"/>
                <a:gd name="T39" fmla="*/ 1 h 202"/>
                <a:gd name="T40" fmla="*/ 4 w 209"/>
                <a:gd name="T41" fmla="*/ 1 h 202"/>
                <a:gd name="T42" fmla="*/ 5 w 209"/>
                <a:gd name="T43" fmla="*/ 2 h 202"/>
                <a:gd name="T44" fmla="*/ 5 w 209"/>
                <a:gd name="T45" fmla="*/ 2 h 202"/>
                <a:gd name="T46" fmla="*/ 4 w 209"/>
                <a:gd name="T47" fmla="*/ 2 h 202"/>
                <a:gd name="T48" fmla="*/ 3 w 209"/>
                <a:gd name="T49" fmla="*/ 2 h 202"/>
                <a:gd name="T50" fmla="*/ 1 w 209"/>
                <a:gd name="T51" fmla="*/ 1 h 2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09" h="202">
                  <a:moveTo>
                    <a:pt x="45" y="62"/>
                  </a:moveTo>
                  <a:lnTo>
                    <a:pt x="45" y="93"/>
                  </a:lnTo>
                  <a:lnTo>
                    <a:pt x="15" y="93"/>
                  </a:lnTo>
                  <a:lnTo>
                    <a:pt x="0" y="170"/>
                  </a:lnTo>
                  <a:lnTo>
                    <a:pt x="30" y="186"/>
                  </a:lnTo>
                  <a:lnTo>
                    <a:pt x="59" y="186"/>
                  </a:lnTo>
                  <a:lnTo>
                    <a:pt x="59" y="201"/>
                  </a:lnTo>
                  <a:lnTo>
                    <a:pt x="89" y="201"/>
                  </a:lnTo>
                  <a:lnTo>
                    <a:pt x="119" y="170"/>
                  </a:lnTo>
                  <a:lnTo>
                    <a:pt x="134" y="170"/>
                  </a:lnTo>
                  <a:lnTo>
                    <a:pt x="134" y="139"/>
                  </a:lnTo>
                  <a:lnTo>
                    <a:pt x="163" y="155"/>
                  </a:lnTo>
                  <a:lnTo>
                    <a:pt x="208" y="124"/>
                  </a:lnTo>
                  <a:lnTo>
                    <a:pt x="193" y="124"/>
                  </a:lnTo>
                  <a:lnTo>
                    <a:pt x="208" y="93"/>
                  </a:lnTo>
                  <a:lnTo>
                    <a:pt x="208" y="62"/>
                  </a:lnTo>
                  <a:lnTo>
                    <a:pt x="208" y="31"/>
                  </a:lnTo>
                  <a:lnTo>
                    <a:pt x="178" y="0"/>
                  </a:lnTo>
                  <a:lnTo>
                    <a:pt x="134" y="15"/>
                  </a:lnTo>
                  <a:lnTo>
                    <a:pt x="134" y="46"/>
                  </a:lnTo>
                  <a:lnTo>
                    <a:pt x="119" y="62"/>
                  </a:lnTo>
                  <a:lnTo>
                    <a:pt x="149" y="77"/>
                  </a:lnTo>
                  <a:lnTo>
                    <a:pt x="149" y="108"/>
                  </a:lnTo>
                  <a:lnTo>
                    <a:pt x="134" y="108"/>
                  </a:lnTo>
                  <a:lnTo>
                    <a:pt x="104" y="77"/>
                  </a:lnTo>
                  <a:lnTo>
                    <a:pt x="45" y="62"/>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90" name="Freeform 471"/>
            <p:cNvSpPr>
              <a:spLocks/>
            </p:cNvSpPr>
            <p:nvPr/>
          </p:nvSpPr>
          <p:spPr bwMode="auto">
            <a:xfrm>
              <a:off x="7130" y="1772"/>
              <a:ext cx="90" cy="93"/>
            </a:xfrm>
            <a:custGeom>
              <a:avLst/>
              <a:gdLst>
                <a:gd name="T0" fmla="*/ 0 w 209"/>
                <a:gd name="T1" fmla="*/ 4 h 248"/>
                <a:gd name="T2" fmla="*/ 0 w 209"/>
                <a:gd name="T3" fmla="*/ 4 h 248"/>
                <a:gd name="T4" fmla="*/ 1 w 209"/>
                <a:gd name="T5" fmla="*/ 5 h 248"/>
                <a:gd name="T6" fmla="*/ 3 w 209"/>
                <a:gd name="T7" fmla="*/ 5 h 248"/>
                <a:gd name="T8" fmla="*/ 6 w 209"/>
                <a:gd name="T9" fmla="*/ 5 h 248"/>
                <a:gd name="T10" fmla="*/ 7 w 209"/>
                <a:gd name="T11" fmla="*/ 5 h 248"/>
                <a:gd name="T12" fmla="*/ 6 w 209"/>
                <a:gd name="T13" fmla="*/ 4 h 248"/>
                <a:gd name="T14" fmla="*/ 6 w 209"/>
                <a:gd name="T15" fmla="*/ 3 h 248"/>
                <a:gd name="T16" fmla="*/ 7 w 209"/>
                <a:gd name="T17" fmla="*/ 3 h 248"/>
                <a:gd name="T18" fmla="*/ 7 w 209"/>
                <a:gd name="T19" fmla="*/ 2 h 248"/>
                <a:gd name="T20" fmla="*/ 6 w 209"/>
                <a:gd name="T21" fmla="*/ 2 h 248"/>
                <a:gd name="T22" fmla="*/ 6 w 209"/>
                <a:gd name="T23" fmla="*/ 1 h 248"/>
                <a:gd name="T24" fmla="*/ 5 w 209"/>
                <a:gd name="T25" fmla="*/ 1 h 248"/>
                <a:gd name="T26" fmla="*/ 5 w 209"/>
                <a:gd name="T27" fmla="*/ 1 h 248"/>
                <a:gd name="T28" fmla="*/ 3 w 209"/>
                <a:gd name="T29" fmla="*/ 1 h 248"/>
                <a:gd name="T30" fmla="*/ 3 w 209"/>
                <a:gd name="T31" fmla="*/ 0 h 248"/>
                <a:gd name="T32" fmla="*/ 3 w 209"/>
                <a:gd name="T33" fmla="*/ 0 h 248"/>
                <a:gd name="T34" fmla="*/ 0 w 209"/>
                <a:gd name="T35" fmla="*/ 0 h 248"/>
                <a:gd name="T36" fmla="*/ 1 w 209"/>
                <a:gd name="T37" fmla="*/ 1 h 248"/>
                <a:gd name="T38" fmla="*/ 0 w 209"/>
                <a:gd name="T39" fmla="*/ 1 h 248"/>
                <a:gd name="T40" fmla="*/ 1 w 209"/>
                <a:gd name="T41" fmla="*/ 2 h 248"/>
                <a:gd name="T42" fmla="*/ 1 w 209"/>
                <a:gd name="T43" fmla="*/ 3 h 248"/>
                <a:gd name="T44" fmla="*/ 0 w 209"/>
                <a:gd name="T45" fmla="*/ 3 h 248"/>
                <a:gd name="T46" fmla="*/ 0 w 209"/>
                <a:gd name="T47" fmla="*/ 3 h 248"/>
                <a:gd name="T48" fmla="*/ 0 w 209"/>
                <a:gd name="T49" fmla="*/ 4 h 2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9" h="248">
                  <a:moveTo>
                    <a:pt x="0" y="216"/>
                  </a:moveTo>
                  <a:lnTo>
                    <a:pt x="15" y="216"/>
                  </a:lnTo>
                  <a:lnTo>
                    <a:pt x="30" y="232"/>
                  </a:lnTo>
                  <a:lnTo>
                    <a:pt x="104" y="232"/>
                  </a:lnTo>
                  <a:lnTo>
                    <a:pt x="163" y="247"/>
                  </a:lnTo>
                  <a:lnTo>
                    <a:pt x="193" y="232"/>
                  </a:lnTo>
                  <a:lnTo>
                    <a:pt x="163" y="216"/>
                  </a:lnTo>
                  <a:lnTo>
                    <a:pt x="178" y="139"/>
                  </a:lnTo>
                  <a:lnTo>
                    <a:pt x="208" y="139"/>
                  </a:lnTo>
                  <a:lnTo>
                    <a:pt x="208" y="108"/>
                  </a:lnTo>
                  <a:lnTo>
                    <a:pt x="178" y="108"/>
                  </a:lnTo>
                  <a:lnTo>
                    <a:pt x="163" y="31"/>
                  </a:lnTo>
                  <a:lnTo>
                    <a:pt x="134" y="31"/>
                  </a:lnTo>
                  <a:lnTo>
                    <a:pt x="134" y="46"/>
                  </a:lnTo>
                  <a:lnTo>
                    <a:pt x="89" y="46"/>
                  </a:lnTo>
                  <a:lnTo>
                    <a:pt x="89" y="15"/>
                  </a:lnTo>
                  <a:lnTo>
                    <a:pt x="74" y="0"/>
                  </a:lnTo>
                  <a:lnTo>
                    <a:pt x="15" y="15"/>
                  </a:lnTo>
                  <a:lnTo>
                    <a:pt x="30" y="46"/>
                  </a:lnTo>
                  <a:lnTo>
                    <a:pt x="15" y="62"/>
                  </a:lnTo>
                  <a:lnTo>
                    <a:pt x="30" y="108"/>
                  </a:lnTo>
                  <a:lnTo>
                    <a:pt x="30" y="124"/>
                  </a:lnTo>
                  <a:lnTo>
                    <a:pt x="15" y="139"/>
                  </a:lnTo>
                  <a:lnTo>
                    <a:pt x="0" y="170"/>
                  </a:lnTo>
                  <a:lnTo>
                    <a:pt x="0" y="2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91" name="Freeform 472"/>
            <p:cNvSpPr>
              <a:spLocks/>
            </p:cNvSpPr>
            <p:nvPr/>
          </p:nvSpPr>
          <p:spPr bwMode="auto">
            <a:xfrm>
              <a:off x="7283" y="1800"/>
              <a:ext cx="27" cy="65"/>
            </a:xfrm>
            <a:custGeom>
              <a:avLst/>
              <a:gdLst>
                <a:gd name="T0" fmla="*/ 0 w 62"/>
                <a:gd name="T1" fmla="*/ 0 h 171"/>
                <a:gd name="T2" fmla="*/ 0 w 62"/>
                <a:gd name="T3" fmla="*/ 1 h 171"/>
                <a:gd name="T4" fmla="*/ 0 w 62"/>
                <a:gd name="T5" fmla="*/ 1 h 171"/>
                <a:gd name="T6" fmla="*/ 0 w 62"/>
                <a:gd name="T7" fmla="*/ 2 h 171"/>
                <a:gd name="T8" fmla="*/ 0 w 62"/>
                <a:gd name="T9" fmla="*/ 2 h 171"/>
                <a:gd name="T10" fmla="*/ 1 w 62"/>
                <a:gd name="T11" fmla="*/ 2 h 171"/>
                <a:gd name="T12" fmla="*/ 1 w 62"/>
                <a:gd name="T13" fmla="*/ 3 h 171"/>
                <a:gd name="T14" fmla="*/ 2 w 62"/>
                <a:gd name="T15" fmla="*/ 4 h 171"/>
                <a:gd name="T16" fmla="*/ 2 w 62"/>
                <a:gd name="T17" fmla="*/ 3 h 171"/>
                <a:gd name="T18" fmla="*/ 2 w 62"/>
                <a:gd name="T19" fmla="*/ 3 h 171"/>
                <a:gd name="T20" fmla="*/ 2 w 62"/>
                <a:gd name="T21" fmla="*/ 2 h 171"/>
                <a:gd name="T22" fmla="*/ 2 w 62"/>
                <a:gd name="T23" fmla="*/ 2 h 171"/>
                <a:gd name="T24" fmla="*/ 1 w 62"/>
                <a:gd name="T25" fmla="*/ 1 h 171"/>
                <a:gd name="T26" fmla="*/ 1 w 62"/>
                <a:gd name="T27" fmla="*/ 1 h 171"/>
                <a:gd name="T28" fmla="*/ 1 w 62"/>
                <a:gd name="T29" fmla="*/ 0 h 171"/>
                <a:gd name="T30" fmla="*/ 0 w 62"/>
                <a:gd name="T31" fmla="*/ 0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2" h="171">
                  <a:moveTo>
                    <a:pt x="15" y="0"/>
                  </a:moveTo>
                  <a:lnTo>
                    <a:pt x="15" y="31"/>
                  </a:lnTo>
                  <a:lnTo>
                    <a:pt x="15" y="62"/>
                  </a:lnTo>
                  <a:lnTo>
                    <a:pt x="0" y="93"/>
                  </a:lnTo>
                  <a:lnTo>
                    <a:pt x="15" y="93"/>
                  </a:lnTo>
                  <a:lnTo>
                    <a:pt x="31" y="108"/>
                  </a:lnTo>
                  <a:lnTo>
                    <a:pt x="31" y="139"/>
                  </a:lnTo>
                  <a:lnTo>
                    <a:pt x="46" y="170"/>
                  </a:lnTo>
                  <a:lnTo>
                    <a:pt x="46" y="155"/>
                  </a:lnTo>
                  <a:lnTo>
                    <a:pt x="61" y="139"/>
                  </a:lnTo>
                  <a:lnTo>
                    <a:pt x="61" y="93"/>
                  </a:lnTo>
                  <a:lnTo>
                    <a:pt x="46" y="93"/>
                  </a:lnTo>
                  <a:lnTo>
                    <a:pt x="31" y="62"/>
                  </a:lnTo>
                  <a:lnTo>
                    <a:pt x="31" y="31"/>
                  </a:lnTo>
                  <a:lnTo>
                    <a:pt x="31" y="15"/>
                  </a:lnTo>
                  <a:lnTo>
                    <a:pt x="1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92" name="Freeform 473"/>
            <p:cNvSpPr>
              <a:spLocks/>
            </p:cNvSpPr>
            <p:nvPr/>
          </p:nvSpPr>
          <p:spPr bwMode="auto">
            <a:xfrm>
              <a:off x="7130" y="1696"/>
              <a:ext cx="148" cy="135"/>
            </a:xfrm>
            <a:custGeom>
              <a:avLst/>
              <a:gdLst>
                <a:gd name="T0" fmla="*/ 6 w 344"/>
                <a:gd name="T1" fmla="*/ 5 h 354"/>
                <a:gd name="T2" fmla="*/ 6 w 344"/>
                <a:gd name="T3" fmla="*/ 6 h 354"/>
                <a:gd name="T4" fmla="*/ 7 w 344"/>
                <a:gd name="T5" fmla="*/ 6 h 354"/>
                <a:gd name="T6" fmla="*/ 9 w 344"/>
                <a:gd name="T7" fmla="*/ 7 h 354"/>
                <a:gd name="T8" fmla="*/ 10 w 344"/>
                <a:gd name="T9" fmla="*/ 7 h 354"/>
                <a:gd name="T10" fmla="*/ 11 w 344"/>
                <a:gd name="T11" fmla="*/ 7 h 354"/>
                <a:gd name="T12" fmla="*/ 11 w 344"/>
                <a:gd name="T13" fmla="*/ 7 h 354"/>
                <a:gd name="T14" fmla="*/ 9 w 344"/>
                <a:gd name="T15" fmla="*/ 6 h 354"/>
                <a:gd name="T16" fmla="*/ 10 w 344"/>
                <a:gd name="T17" fmla="*/ 6 h 354"/>
                <a:gd name="T18" fmla="*/ 10 w 344"/>
                <a:gd name="T19" fmla="*/ 5 h 354"/>
                <a:gd name="T20" fmla="*/ 12 w 344"/>
                <a:gd name="T21" fmla="*/ 5 h 354"/>
                <a:gd name="T22" fmla="*/ 11 w 344"/>
                <a:gd name="T23" fmla="*/ 5 h 354"/>
                <a:gd name="T24" fmla="*/ 11 w 344"/>
                <a:gd name="T25" fmla="*/ 5 h 354"/>
                <a:gd name="T26" fmla="*/ 10 w 344"/>
                <a:gd name="T27" fmla="*/ 3 h 354"/>
                <a:gd name="T28" fmla="*/ 11 w 344"/>
                <a:gd name="T29" fmla="*/ 3 h 354"/>
                <a:gd name="T30" fmla="*/ 11 w 344"/>
                <a:gd name="T31" fmla="*/ 3 h 354"/>
                <a:gd name="T32" fmla="*/ 11 w 344"/>
                <a:gd name="T33" fmla="*/ 2 h 354"/>
                <a:gd name="T34" fmla="*/ 11 w 344"/>
                <a:gd name="T35" fmla="*/ 2 h 354"/>
                <a:gd name="T36" fmla="*/ 11 w 344"/>
                <a:gd name="T37" fmla="*/ 2 h 354"/>
                <a:gd name="T38" fmla="*/ 12 w 344"/>
                <a:gd name="T39" fmla="*/ 1 h 354"/>
                <a:gd name="T40" fmla="*/ 11 w 344"/>
                <a:gd name="T41" fmla="*/ 1 h 354"/>
                <a:gd name="T42" fmla="*/ 11 w 344"/>
                <a:gd name="T43" fmla="*/ 0 h 354"/>
                <a:gd name="T44" fmla="*/ 9 w 344"/>
                <a:gd name="T45" fmla="*/ 0 h 354"/>
                <a:gd name="T46" fmla="*/ 9 w 344"/>
                <a:gd name="T47" fmla="*/ 0 h 354"/>
                <a:gd name="T48" fmla="*/ 8 w 344"/>
                <a:gd name="T49" fmla="*/ 0 h 354"/>
                <a:gd name="T50" fmla="*/ 6 w 344"/>
                <a:gd name="T51" fmla="*/ 0 h 354"/>
                <a:gd name="T52" fmla="*/ 6 w 344"/>
                <a:gd name="T53" fmla="*/ 0 h 354"/>
                <a:gd name="T54" fmla="*/ 5 w 344"/>
                <a:gd name="T55" fmla="*/ 0 h 354"/>
                <a:gd name="T56" fmla="*/ 4 w 344"/>
                <a:gd name="T57" fmla="*/ 0 h 354"/>
                <a:gd name="T58" fmla="*/ 3 w 344"/>
                <a:gd name="T59" fmla="*/ 1 h 354"/>
                <a:gd name="T60" fmla="*/ 3 w 344"/>
                <a:gd name="T61" fmla="*/ 1 h 354"/>
                <a:gd name="T62" fmla="*/ 3 w 344"/>
                <a:gd name="T63" fmla="*/ 2 h 354"/>
                <a:gd name="T64" fmla="*/ 3 w 344"/>
                <a:gd name="T65" fmla="*/ 3 h 354"/>
                <a:gd name="T66" fmla="*/ 2 w 344"/>
                <a:gd name="T67" fmla="*/ 3 h 354"/>
                <a:gd name="T68" fmla="*/ 1 w 344"/>
                <a:gd name="T69" fmla="*/ 4 h 354"/>
                <a:gd name="T70" fmla="*/ 0 w 344"/>
                <a:gd name="T71" fmla="*/ 4 h 354"/>
                <a:gd name="T72" fmla="*/ 0 w 344"/>
                <a:gd name="T73" fmla="*/ 4 h 354"/>
                <a:gd name="T74" fmla="*/ 0 w 344"/>
                <a:gd name="T75" fmla="*/ 5 h 354"/>
                <a:gd name="T76" fmla="*/ 3 w 344"/>
                <a:gd name="T77" fmla="*/ 4 h 354"/>
                <a:gd name="T78" fmla="*/ 3 w 344"/>
                <a:gd name="T79" fmla="*/ 5 h 354"/>
                <a:gd name="T80" fmla="*/ 3 w 344"/>
                <a:gd name="T81" fmla="*/ 5 h 354"/>
                <a:gd name="T82" fmla="*/ 5 w 344"/>
                <a:gd name="T83" fmla="*/ 5 h 354"/>
                <a:gd name="T84" fmla="*/ 5 w 344"/>
                <a:gd name="T85" fmla="*/ 5 h 354"/>
                <a:gd name="T86" fmla="*/ 6 w 344"/>
                <a:gd name="T87" fmla="*/ 5 h 3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44" h="354">
                  <a:moveTo>
                    <a:pt x="164" y="230"/>
                  </a:moveTo>
                  <a:lnTo>
                    <a:pt x="179" y="307"/>
                  </a:lnTo>
                  <a:lnTo>
                    <a:pt x="209" y="307"/>
                  </a:lnTo>
                  <a:lnTo>
                    <a:pt x="268" y="322"/>
                  </a:lnTo>
                  <a:lnTo>
                    <a:pt x="298" y="353"/>
                  </a:lnTo>
                  <a:lnTo>
                    <a:pt x="313" y="353"/>
                  </a:lnTo>
                  <a:lnTo>
                    <a:pt x="313" y="322"/>
                  </a:lnTo>
                  <a:lnTo>
                    <a:pt x="283" y="307"/>
                  </a:lnTo>
                  <a:lnTo>
                    <a:pt x="298" y="292"/>
                  </a:lnTo>
                  <a:lnTo>
                    <a:pt x="298" y="261"/>
                  </a:lnTo>
                  <a:lnTo>
                    <a:pt x="343" y="246"/>
                  </a:lnTo>
                  <a:lnTo>
                    <a:pt x="328" y="230"/>
                  </a:lnTo>
                  <a:lnTo>
                    <a:pt x="313" y="215"/>
                  </a:lnTo>
                  <a:lnTo>
                    <a:pt x="298" y="169"/>
                  </a:lnTo>
                  <a:lnTo>
                    <a:pt x="313" y="169"/>
                  </a:lnTo>
                  <a:lnTo>
                    <a:pt x="313" y="153"/>
                  </a:lnTo>
                  <a:lnTo>
                    <a:pt x="313" y="107"/>
                  </a:lnTo>
                  <a:lnTo>
                    <a:pt x="313" y="77"/>
                  </a:lnTo>
                  <a:lnTo>
                    <a:pt x="328" y="77"/>
                  </a:lnTo>
                  <a:lnTo>
                    <a:pt x="343" y="61"/>
                  </a:lnTo>
                  <a:lnTo>
                    <a:pt x="328" y="31"/>
                  </a:lnTo>
                  <a:lnTo>
                    <a:pt x="313" y="15"/>
                  </a:lnTo>
                  <a:lnTo>
                    <a:pt x="283" y="15"/>
                  </a:lnTo>
                  <a:lnTo>
                    <a:pt x="268" y="0"/>
                  </a:lnTo>
                  <a:lnTo>
                    <a:pt x="239" y="0"/>
                  </a:lnTo>
                  <a:lnTo>
                    <a:pt x="194" y="0"/>
                  </a:lnTo>
                  <a:lnTo>
                    <a:pt x="179" y="15"/>
                  </a:lnTo>
                  <a:lnTo>
                    <a:pt x="134" y="0"/>
                  </a:lnTo>
                  <a:lnTo>
                    <a:pt x="119" y="0"/>
                  </a:lnTo>
                  <a:lnTo>
                    <a:pt x="104" y="31"/>
                  </a:lnTo>
                  <a:lnTo>
                    <a:pt x="104" y="61"/>
                  </a:lnTo>
                  <a:lnTo>
                    <a:pt x="104" y="107"/>
                  </a:lnTo>
                  <a:lnTo>
                    <a:pt x="75" y="123"/>
                  </a:lnTo>
                  <a:lnTo>
                    <a:pt x="60" y="169"/>
                  </a:lnTo>
                  <a:lnTo>
                    <a:pt x="45" y="184"/>
                  </a:lnTo>
                  <a:lnTo>
                    <a:pt x="15" y="184"/>
                  </a:lnTo>
                  <a:lnTo>
                    <a:pt x="0" y="200"/>
                  </a:lnTo>
                  <a:lnTo>
                    <a:pt x="15" y="215"/>
                  </a:lnTo>
                  <a:lnTo>
                    <a:pt x="75" y="200"/>
                  </a:lnTo>
                  <a:lnTo>
                    <a:pt x="89" y="215"/>
                  </a:lnTo>
                  <a:lnTo>
                    <a:pt x="89" y="246"/>
                  </a:lnTo>
                  <a:lnTo>
                    <a:pt x="134" y="246"/>
                  </a:lnTo>
                  <a:lnTo>
                    <a:pt x="134" y="230"/>
                  </a:lnTo>
                  <a:lnTo>
                    <a:pt x="164" y="23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93" name="Freeform 474"/>
            <p:cNvSpPr>
              <a:spLocks/>
            </p:cNvSpPr>
            <p:nvPr/>
          </p:nvSpPr>
          <p:spPr bwMode="auto">
            <a:xfrm>
              <a:off x="7130" y="1766"/>
              <a:ext cx="7"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16"/>
                  </a:moveTo>
                  <a:lnTo>
                    <a:pt x="16" y="0"/>
                  </a:lnTo>
                  <a:lnTo>
                    <a:pt x="0" y="0"/>
                  </a:lnTo>
                  <a:lnTo>
                    <a:pt x="0"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94" name="Freeform 475"/>
            <p:cNvSpPr>
              <a:spLocks/>
            </p:cNvSpPr>
            <p:nvPr/>
          </p:nvSpPr>
          <p:spPr bwMode="auto">
            <a:xfrm>
              <a:off x="6470" y="1690"/>
              <a:ext cx="301" cy="297"/>
            </a:xfrm>
            <a:custGeom>
              <a:avLst/>
              <a:gdLst>
                <a:gd name="T0" fmla="*/ 14 w 702"/>
                <a:gd name="T1" fmla="*/ 16 h 784"/>
                <a:gd name="T2" fmla="*/ 12 w 702"/>
                <a:gd name="T3" fmla="*/ 15 h 784"/>
                <a:gd name="T4" fmla="*/ 13 w 702"/>
                <a:gd name="T5" fmla="*/ 13 h 784"/>
                <a:gd name="T6" fmla="*/ 12 w 702"/>
                <a:gd name="T7" fmla="*/ 13 h 784"/>
                <a:gd name="T8" fmla="*/ 12 w 702"/>
                <a:gd name="T9" fmla="*/ 12 h 784"/>
                <a:gd name="T10" fmla="*/ 11 w 702"/>
                <a:gd name="T11" fmla="*/ 11 h 784"/>
                <a:gd name="T12" fmla="*/ 10 w 702"/>
                <a:gd name="T13" fmla="*/ 11 h 784"/>
                <a:gd name="T14" fmla="*/ 10 w 702"/>
                <a:gd name="T15" fmla="*/ 9 h 784"/>
                <a:gd name="T16" fmla="*/ 9 w 702"/>
                <a:gd name="T17" fmla="*/ 9 h 784"/>
                <a:gd name="T18" fmla="*/ 6 w 702"/>
                <a:gd name="T19" fmla="*/ 7 h 784"/>
                <a:gd name="T20" fmla="*/ 5 w 702"/>
                <a:gd name="T21" fmla="*/ 7 h 784"/>
                <a:gd name="T22" fmla="*/ 4 w 702"/>
                <a:gd name="T23" fmla="*/ 6 h 784"/>
                <a:gd name="T24" fmla="*/ 3 w 702"/>
                <a:gd name="T25" fmla="*/ 7 h 784"/>
                <a:gd name="T26" fmla="*/ 3 w 702"/>
                <a:gd name="T27" fmla="*/ 6 h 784"/>
                <a:gd name="T28" fmla="*/ 1 w 702"/>
                <a:gd name="T29" fmla="*/ 6 h 784"/>
                <a:gd name="T30" fmla="*/ 0 w 702"/>
                <a:gd name="T31" fmla="*/ 6 h 784"/>
                <a:gd name="T32" fmla="*/ 0 w 702"/>
                <a:gd name="T33" fmla="*/ 5 h 784"/>
                <a:gd name="T34" fmla="*/ 3 w 702"/>
                <a:gd name="T35" fmla="*/ 4 h 784"/>
                <a:gd name="T36" fmla="*/ 3 w 702"/>
                <a:gd name="T37" fmla="*/ 3 h 784"/>
                <a:gd name="T38" fmla="*/ 3 w 702"/>
                <a:gd name="T39" fmla="*/ 2 h 784"/>
                <a:gd name="T40" fmla="*/ 2 w 702"/>
                <a:gd name="T41" fmla="*/ 2 h 784"/>
                <a:gd name="T42" fmla="*/ 3 w 702"/>
                <a:gd name="T43" fmla="*/ 1 h 784"/>
                <a:gd name="T44" fmla="*/ 4 w 702"/>
                <a:gd name="T45" fmla="*/ 2 h 784"/>
                <a:gd name="T46" fmla="*/ 6 w 702"/>
                <a:gd name="T47" fmla="*/ 2 h 784"/>
                <a:gd name="T48" fmla="*/ 5 w 702"/>
                <a:gd name="T49" fmla="*/ 1 h 784"/>
                <a:gd name="T50" fmla="*/ 6 w 702"/>
                <a:gd name="T51" fmla="*/ 1 h 784"/>
                <a:gd name="T52" fmla="*/ 8 w 702"/>
                <a:gd name="T53" fmla="*/ 0 h 784"/>
                <a:gd name="T54" fmla="*/ 9 w 702"/>
                <a:gd name="T55" fmla="*/ 1 h 784"/>
                <a:gd name="T56" fmla="*/ 10 w 702"/>
                <a:gd name="T57" fmla="*/ 1 h 784"/>
                <a:gd name="T58" fmla="*/ 10 w 702"/>
                <a:gd name="T59" fmla="*/ 1 h 784"/>
                <a:gd name="T60" fmla="*/ 13 w 702"/>
                <a:gd name="T61" fmla="*/ 1 h 784"/>
                <a:gd name="T62" fmla="*/ 14 w 702"/>
                <a:gd name="T63" fmla="*/ 1 h 784"/>
                <a:gd name="T64" fmla="*/ 14 w 702"/>
                <a:gd name="T65" fmla="*/ 2 h 784"/>
                <a:gd name="T66" fmla="*/ 14 w 702"/>
                <a:gd name="T67" fmla="*/ 3 h 784"/>
                <a:gd name="T68" fmla="*/ 15 w 702"/>
                <a:gd name="T69" fmla="*/ 3 h 784"/>
                <a:gd name="T70" fmla="*/ 15 w 702"/>
                <a:gd name="T71" fmla="*/ 3 h 784"/>
                <a:gd name="T72" fmla="*/ 18 w 702"/>
                <a:gd name="T73" fmla="*/ 3 h 784"/>
                <a:gd name="T74" fmla="*/ 18 w 702"/>
                <a:gd name="T75" fmla="*/ 3 h 784"/>
                <a:gd name="T76" fmla="*/ 20 w 702"/>
                <a:gd name="T77" fmla="*/ 3 h 784"/>
                <a:gd name="T78" fmla="*/ 21 w 702"/>
                <a:gd name="T79" fmla="*/ 3 h 784"/>
                <a:gd name="T80" fmla="*/ 24 w 702"/>
                <a:gd name="T81" fmla="*/ 5 h 784"/>
                <a:gd name="T82" fmla="*/ 23 w 702"/>
                <a:gd name="T83" fmla="*/ 6 h 784"/>
                <a:gd name="T84" fmla="*/ 21 w 702"/>
                <a:gd name="T85" fmla="*/ 9 h 784"/>
                <a:gd name="T86" fmla="*/ 21 w 702"/>
                <a:gd name="T87" fmla="*/ 10 h 784"/>
                <a:gd name="T88" fmla="*/ 21 w 702"/>
                <a:gd name="T89" fmla="*/ 11 h 784"/>
                <a:gd name="T90" fmla="*/ 20 w 702"/>
                <a:gd name="T91" fmla="*/ 11 h 784"/>
                <a:gd name="T92" fmla="*/ 17 w 702"/>
                <a:gd name="T93" fmla="*/ 12 h 784"/>
                <a:gd name="T94" fmla="*/ 15 w 702"/>
                <a:gd name="T95" fmla="*/ 13 h 7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02" h="784">
                  <a:moveTo>
                    <a:pt x="477" y="676"/>
                  </a:moveTo>
                  <a:lnTo>
                    <a:pt x="403" y="783"/>
                  </a:lnTo>
                  <a:lnTo>
                    <a:pt x="388" y="768"/>
                  </a:lnTo>
                  <a:lnTo>
                    <a:pt x="358" y="722"/>
                  </a:lnTo>
                  <a:lnTo>
                    <a:pt x="328" y="706"/>
                  </a:lnTo>
                  <a:lnTo>
                    <a:pt x="388" y="645"/>
                  </a:lnTo>
                  <a:lnTo>
                    <a:pt x="373" y="629"/>
                  </a:lnTo>
                  <a:lnTo>
                    <a:pt x="358" y="614"/>
                  </a:lnTo>
                  <a:lnTo>
                    <a:pt x="373" y="583"/>
                  </a:lnTo>
                  <a:lnTo>
                    <a:pt x="343" y="583"/>
                  </a:lnTo>
                  <a:lnTo>
                    <a:pt x="343" y="553"/>
                  </a:lnTo>
                  <a:lnTo>
                    <a:pt x="328" y="537"/>
                  </a:lnTo>
                  <a:lnTo>
                    <a:pt x="328" y="553"/>
                  </a:lnTo>
                  <a:lnTo>
                    <a:pt x="298" y="553"/>
                  </a:lnTo>
                  <a:lnTo>
                    <a:pt x="298" y="507"/>
                  </a:lnTo>
                  <a:lnTo>
                    <a:pt x="298" y="461"/>
                  </a:lnTo>
                  <a:lnTo>
                    <a:pt x="268" y="430"/>
                  </a:lnTo>
                  <a:lnTo>
                    <a:pt x="254" y="430"/>
                  </a:lnTo>
                  <a:lnTo>
                    <a:pt x="224" y="384"/>
                  </a:lnTo>
                  <a:lnTo>
                    <a:pt x="194" y="353"/>
                  </a:lnTo>
                  <a:lnTo>
                    <a:pt x="179" y="353"/>
                  </a:lnTo>
                  <a:lnTo>
                    <a:pt x="149" y="338"/>
                  </a:lnTo>
                  <a:lnTo>
                    <a:pt x="149" y="307"/>
                  </a:lnTo>
                  <a:lnTo>
                    <a:pt x="134" y="307"/>
                  </a:lnTo>
                  <a:lnTo>
                    <a:pt x="119" y="322"/>
                  </a:lnTo>
                  <a:lnTo>
                    <a:pt x="104" y="338"/>
                  </a:lnTo>
                  <a:lnTo>
                    <a:pt x="89" y="322"/>
                  </a:lnTo>
                  <a:lnTo>
                    <a:pt x="75" y="322"/>
                  </a:lnTo>
                  <a:lnTo>
                    <a:pt x="45" y="322"/>
                  </a:lnTo>
                  <a:lnTo>
                    <a:pt x="45" y="307"/>
                  </a:lnTo>
                  <a:lnTo>
                    <a:pt x="30" y="307"/>
                  </a:lnTo>
                  <a:lnTo>
                    <a:pt x="0" y="276"/>
                  </a:lnTo>
                  <a:lnTo>
                    <a:pt x="0" y="246"/>
                  </a:lnTo>
                  <a:lnTo>
                    <a:pt x="15" y="215"/>
                  </a:lnTo>
                  <a:lnTo>
                    <a:pt x="45" y="184"/>
                  </a:lnTo>
                  <a:lnTo>
                    <a:pt x="75" y="184"/>
                  </a:lnTo>
                  <a:lnTo>
                    <a:pt x="75" y="138"/>
                  </a:lnTo>
                  <a:lnTo>
                    <a:pt x="75" y="123"/>
                  </a:lnTo>
                  <a:lnTo>
                    <a:pt x="75" y="107"/>
                  </a:lnTo>
                  <a:lnTo>
                    <a:pt x="89" y="92"/>
                  </a:lnTo>
                  <a:lnTo>
                    <a:pt x="60" y="92"/>
                  </a:lnTo>
                  <a:lnTo>
                    <a:pt x="60" y="77"/>
                  </a:lnTo>
                  <a:lnTo>
                    <a:pt x="89" y="77"/>
                  </a:lnTo>
                  <a:lnTo>
                    <a:pt x="89" y="61"/>
                  </a:lnTo>
                  <a:lnTo>
                    <a:pt x="104" y="61"/>
                  </a:lnTo>
                  <a:lnTo>
                    <a:pt x="119" y="77"/>
                  </a:lnTo>
                  <a:lnTo>
                    <a:pt x="134" y="77"/>
                  </a:lnTo>
                  <a:lnTo>
                    <a:pt x="164" y="77"/>
                  </a:lnTo>
                  <a:lnTo>
                    <a:pt x="179" y="46"/>
                  </a:lnTo>
                  <a:lnTo>
                    <a:pt x="149" y="31"/>
                  </a:lnTo>
                  <a:lnTo>
                    <a:pt x="164" y="15"/>
                  </a:lnTo>
                  <a:lnTo>
                    <a:pt x="194" y="31"/>
                  </a:lnTo>
                  <a:lnTo>
                    <a:pt x="224" y="15"/>
                  </a:lnTo>
                  <a:lnTo>
                    <a:pt x="239" y="0"/>
                  </a:lnTo>
                  <a:lnTo>
                    <a:pt x="254" y="46"/>
                  </a:lnTo>
                  <a:lnTo>
                    <a:pt x="254" y="61"/>
                  </a:lnTo>
                  <a:lnTo>
                    <a:pt x="268" y="77"/>
                  </a:lnTo>
                  <a:lnTo>
                    <a:pt x="298" y="61"/>
                  </a:lnTo>
                  <a:lnTo>
                    <a:pt x="313" y="61"/>
                  </a:lnTo>
                  <a:lnTo>
                    <a:pt x="313" y="46"/>
                  </a:lnTo>
                  <a:lnTo>
                    <a:pt x="358" y="61"/>
                  </a:lnTo>
                  <a:lnTo>
                    <a:pt x="373" y="61"/>
                  </a:lnTo>
                  <a:lnTo>
                    <a:pt x="403" y="15"/>
                  </a:lnTo>
                  <a:lnTo>
                    <a:pt x="403" y="61"/>
                  </a:lnTo>
                  <a:lnTo>
                    <a:pt x="418" y="77"/>
                  </a:lnTo>
                  <a:lnTo>
                    <a:pt x="403" y="107"/>
                  </a:lnTo>
                  <a:lnTo>
                    <a:pt x="403" y="123"/>
                  </a:lnTo>
                  <a:lnTo>
                    <a:pt x="418" y="123"/>
                  </a:lnTo>
                  <a:lnTo>
                    <a:pt x="447" y="107"/>
                  </a:lnTo>
                  <a:lnTo>
                    <a:pt x="447" y="123"/>
                  </a:lnTo>
                  <a:lnTo>
                    <a:pt x="418" y="138"/>
                  </a:lnTo>
                  <a:lnTo>
                    <a:pt x="433" y="138"/>
                  </a:lnTo>
                  <a:lnTo>
                    <a:pt x="462" y="123"/>
                  </a:lnTo>
                  <a:lnTo>
                    <a:pt x="522" y="123"/>
                  </a:lnTo>
                  <a:lnTo>
                    <a:pt x="522" y="138"/>
                  </a:lnTo>
                  <a:lnTo>
                    <a:pt x="522" y="154"/>
                  </a:lnTo>
                  <a:lnTo>
                    <a:pt x="537" y="154"/>
                  </a:lnTo>
                  <a:lnTo>
                    <a:pt x="582" y="169"/>
                  </a:lnTo>
                  <a:lnTo>
                    <a:pt x="597" y="154"/>
                  </a:lnTo>
                  <a:lnTo>
                    <a:pt x="626" y="169"/>
                  </a:lnTo>
                  <a:lnTo>
                    <a:pt x="686" y="215"/>
                  </a:lnTo>
                  <a:lnTo>
                    <a:pt x="701" y="230"/>
                  </a:lnTo>
                  <a:lnTo>
                    <a:pt x="701" y="261"/>
                  </a:lnTo>
                  <a:lnTo>
                    <a:pt x="671" y="307"/>
                  </a:lnTo>
                  <a:lnTo>
                    <a:pt x="626" y="368"/>
                  </a:lnTo>
                  <a:lnTo>
                    <a:pt x="626" y="445"/>
                  </a:lnTo>
                  <a:lnTo>
                    <a:pt x="626" y="461"/>
                  </a:lnTo>
                  <a:lnTo>
                    <a:pt x="626" y="476"/>
                  </a:lnTo>
                  <a:lnTo>
                    <a:pt x="612" y="491"/>
                  </a:lnTo>
                  <a:lnTo>
                    <a:pt x="612" y="507"/>
                  </a:lnTo>
                  <a:lnTo>
                    <a:pt x="597" y="537"/>
                  </a:lnTo>
                  <a:lnTo>
                    <a:pt x="582" y="553"/>
                  </a:lnTo>
                  <a:lnTo>
                    <a:pt x="537" y="553"/>
                  </a:lnTo>
                  <a:lnTo>
                    <a:pt x="492" y="583"/>
                  </a:lnTo>
                  <a:lnTo>
                    <a:pt x="477" y="614"/>
                  </a:lnTo>
                  <a:lnTo>
                    <a:pt x="462" y="614"/>
                  </a:lnTo>
                  <a:lnTo>
                    <a:pt x="477" y="67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95" name="Freeform 476"/>
            <p:cNvSpPr>
              <a:spLocks/>
            </p:cNvSpPr>
            <p:nvPr/>
          </p:nvSpPr>
          <p:spPr bwMode="auto">
            <a:xfrm>
              <a:off x="6649" y="1726"/>
              <a:ext cx="7"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16" y="0"/>
                  </a:moveTo>
                  <a:lnTo>
                    <a:pt x="0" y="16"/>
                  </a:lnTo>
                  <a:lnTo>
                    <a:pt x="0" y="0"/>
                  </a:lnTo>
                  <a:lnTo>
                    <a:pt x="16"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96" name="Freeform 477"/>
            <p:cNvSpPr>
              <a:spLocks/>
            </p:cNvSpPr>
            <p:nvPr/>
          </p:nvSpPr>
          <p:spPr bwMode="auto">
            <a:xfrm>
              <a:off x="7264" y="1702"/>
              <a:ext cx="40" cy="41"/>
            </a:xfrm>
            <a:custGeom>
              <a:avLst/>
              <a:gdLst>
                <a:gd name="T0" fmla="*/ 1 w 92"/>
                <a:gd name="T1" fmla="*/ 1 h 109"/>
                <a:gd name="T2" fmla="*/ 0 w 92"/>
                <a:gd name="T3" fmla="*/ 1 h 109"/>
                <a:gd name="T4" fmla="*/ 0 w 92"/>
                <a:gd name="T5" fmla="*/ 1 h 109"/>
                <a:gd name="T6" fmla="*/ 0 w 92"/>
                <a:gd name="T7" fmla="*/ 2 h 109"/>
                <a:gd name="T8" fmla="*/ 0 w 92"/>
                <a:gd name="T9" fmla="*/ 2 h 109"/>
                <a:gd name="T10" fmla="*/ 2 w 92"/>
                <a:gd name="T11" fmla="*/ 2 h 109"/>
                <a:gd name="T12" fmla="*/ 2 w 92"/>
                <a:gd name="T13" fmla="*/ 2 h 109"/>
                <a:gd name="T14" fmla="*/ 3 w 92"/>
                <a:gd name="T15" fmla="*/ 2 h 109"/>
                <a:gd name="T16" fmla="*/ 3 w 92"/>
                <a:gd name="T17" fmla="*/ 2 h 109"/>
                <a:gd name="T18" fmla="*/ 3 w 92"/>
                <a:gd name="T19" fmla="*/ 1 h 109"/>
                <a:gd name="T20" fmla="*/ 3 w 92"/>
                <a:gd name="T21" fmla="*/ 0 h 109"/>
                <a:gd name="T22" fmla="*/ 3 w 92"/>
                <a:gd name="T23" fmla="*/ 0 h 109"/>
                <a:gd name="T24" fmla="*/ 1 w 92"/>
                <a:gd name="T25" fmla="*/ 0 h 109"/>
                <a:gd name="T26" fmla="*/ 1 w 92"/>
                <a:gd name="T27" fmla="*/ 1 h 109"/>
                <a:gd name="T28" fmla="*/ 1 w 92"/>
                <a:gd name="T29" fmla="*/ 1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2" h="109">
                  <a:moveTo>
                    <a:pt x="30" y="46"/>
                  </a:moveTo>
                  <a:lnTo>
                    <a:pt x="15" y="62"/>
                  </a:lnTo>
                  <a:lnTo>
                    <a:pt x="0" y="62"/>
                  </a:lnTo>
                  <a:lnTo>
                    <a:pt x="0" y="93"/>
                  </a:lnTo>
                  <a:lnTo>
                    <a:pt x="15" y="108"/>
                  </a:lnTo>
                  <a:lnTo>
                    <a:pt x="46" y="108"/>
                  </a:lnTo>
                  <a:lnTo>
                    <a:pt x="61" y="77"/>
                  </a:lnTo>
                  <a:lnTo>
                    <a:pt x="76" y="77"/>
                  </a:lnTo>
                  <a:lnTo>
                    <a:pt x="91" y="77"/>
                  </a:lnTo>
                  <a:lnTo>
                    <a:pt x="91" y="62"/>
                  </a:lnTo>
                  <a:lnTo>
                    <a:pt x="91" y="15"/>
                  </a:lnTo>
                  <a:lnTo>
                    <a:pt x="76" y="0"/>
                  </a:lnTo>
                  <a:lnTo>
                    <a:pt x="30" y="15"/>
                  </a:lnTo>
                  <a:lnTo>
                    <a:pt x="30" y="31"/>
                  </a:lnTo>
                  <a:lnTo>
                    <a:pt x="30" y="4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97" name="Freeform 478"/>
            <p:cNvSpPr>
              <a:spLocks/>
            </p:cNvSpPr>
            <p:nvPr/>
          </p:nvSpPr>
          <p:spPr bwMode="auto">
            <a:xfrm>
              <a:off x="7117" y="1150"/>
              <a:ext cx="78" cy="146"/>
            </a:xfrm>
            <a:custGeom>
              <a:avLst/>
              <a:gdLst>
                <a:gd name="T0" fmla="*/ 0 w 179"/>
                <a:gd name="T1" fmla="*/ 6 h 384"/>
                <a:gd name="T2" fmla="*/ 0 w 179"/>
                <a:gd name="T3" fmla="*/ 6 h 384"/>
                <a:gd name="T4" fmla="*/ 1 w 179"/>
                <a:gd name="T5" fmla="*/ 8 h 384"/>
                <a:gd name="T6" fmla="*/ 2 w 179"/>
                <a:gd name="T7" fmla="*/ 8 h 384"/>
                <a:gd name="T8" fmla="*/ 2 w 179"/>
                <a:gd name="T9" fmla="*/ 7 h 384"/>
                <a:gd name="T10" fmla="*/ 3 w 179"/>
                <a:gd name="T11" fmla="*/ 7 h 384"/>
                <a:gd name="T12" fmla="*/ 3 w 179"/>
                <a:gd name="T13" fmla="*/ 6 h 384"/>
                <a:gd name="T14" fmla="*/ 3 w 179"/>
                <a:gd name="T15" fmla="*/ 6 h 384"/>
                <a:gd name="T16" fmla="*/ 4 w 179"/>
                <a:gd name="T17" fmla="*/ 6 h 384"/>
                <a:gd name="T18" fmla="*/ 4 w 179"/>
                <a:gd name="T19" fmla="*/ 5 h 384"/>
                <a:gd name="T20" fmla="*/ 3 w 179"/>
                <a:gd name="T21" fmla="*/ 5 h 384"/>
                <a:gd name="T22" fmla="*/ 3 w 179"/>
                <a:gd name="T23" fmla="*/ 4 h 384"/>
                <a:gd name="T24" fmla="*/ 3 w 179"/>
                <a:gd name="T25" fmla="*/ 3 h 384"/>
                <a:gd name="T26" fmla="*/ 4 w 179"/>
                <a:gd name="T27" fmla="*/ 3 h 384"/>
                <a:gd name="T28" fmla="*/ 5 w 179"/>
                <a:gd name="T29" fmla="*/ 3 h 384"/>
                <a:gd name="T30" fmla="*/ 5 w 179"/>
                <a:gd name="T31" fmla="*/ 2 h 384"/>
                <a:gd name="T32" fmla="*/ 7 w 179"/>
                <a:gd name="T33" fmla="*/ 2 h 384"/>
                <a:gd name="T34" fmla="*/ 6 w 179"/>
                <a:gd name="T35" fmla="*/ 1 h 384"/>
                <a:gd name="T36" fmla="*/ 5 w 179"/>
                <a:gd name="T37" fmla="*/ 0 h 384"/>
                <a:gd name="T38" fmla="*/ 5 w 179"/>
                <a:gd name="T39" fmla="*/ 0 h 384"/>
                <a:gd name="T40" fmla="*/ 4 w 179"/>
                <a:gd name="T41" fmla="*/ 0 h 384"/>
                <a:gd name="T42" fmla="*/ 4 w 179"/>
                <a:gd name="T43" fmla="*/ 0 h 384"/>
                <a:gd name="T44" fmla="*/ 3 w 179"/>
                <a:gd name="T45" fmla="*/ 0 h 384"/>
                <a:gd name="T46" fmla="*/ 2 w 179"/>
                <a:gd name="T47" fmla="*/ 2 h 384"/>
                <a:gd name="T48" fmla="*/ 0 w 179"/>
                <a:gd name="T49" fmla="*/ 3 h 384"/>
                <a:gd name="T50" fmla="*/ 0 w 179"/>
                <a:gd name="T51" fmla="*/ 5 h 384"/>
                <a:gd name="T52" fmla="*/ 0 w 179"/>
                <a:gd name="T53" fmla="*/ 6 h 3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9" h="384">
                  <a:moveTo>
                    <a:pt x="0" y="276"/>
                  </a:moveTo>
                  <a:lnTo>
                    <a:pt x="0" y="291"/>
                  </a:lnTo>
                  <a:lnTo>
                    <a:pt x="30" y="368"/>
                  </a:lnTo>
                  <a:lnTo>
                    <a:pt x="45" y="383"/>
                  </a:lnTo>
                  <a:lnTo>
                    <a:pt x="59" y="352"/>
                  </a:lnTo>
                  <a:lnTo>
                    <a:pt x="74" y="352"/>
                  </a:lnTo>
                  <a:lnTo>
                    <a:pt x="89" y="322"/>
                  </a:lnTo>
                  <a:lnTo>
                    <a:pt x="89" y="276"/>
                  </a:lnTo>
                  <a:lnTo>
                    <a:pt x="104" y="276"/>
                  </a:lnTo>
                  <a:lnTo>
                    <a:pt x="104" y="260"/>
                  </a:lnTo>
                  <a:lnTo>
                    <a:pt x="89" y="245"/>
                  </a:lnTo>
                  <a:lnTo>
                    <a:pt x="74" y="199"/>
                  </a:lnTo>
                  <a:lnTo>
                    <a:pt x="89" y="169"/>
                  </a:lnTo>
                  <a:lnTo>
                    <a:pt x="119" y="153"/>
                  </a:lnTo>
                  <a:lnTo>
                    <a:pt x="134" y="123"/>
                  </a:lnTo>
                  <a:lnTo>
                    <a:pt x="134" y="92"/>
                  </a:lnTo>
                  <a:lnTo>
                    <a:pt x="178" y="92"/>
                  </a:lnTo>
                  <a:lnTo>
                    <a:pt x="163" y="61"/>
                  </a:lnTo>
                  <a:lnTo>
                    <a:pt x="148" y="15"/>
                  </a:lnTo>
                  <a:lnTo>
                    <a:pt x="134" y="15"/>
                  </a:lnTo>
                  <a:lnTo>
                    <a:pt x="119" y="0"/>
                  </a:lnTo>
                  <a:lnTo>
                    <a:pt x="104" y="15"/>
                  </a:lnTo>
                  <a:lnTo>
                    <a:pt x="89" y="15"/>
                  </a:lnTo>
                  <a:lnTo>
                    <a:pt x="45" y="92"/>
                  </a:lnTo>
                  <a:lnTo>
                    <a:pt x="0" y="169"/>
                  </a:lnTo>
                  <a:lnTo>
                    <a:pt x="15" y="230"/>
                  </a:lnTo>
                  <a:lnTo>
                    <a:pt x="0" y="27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98" name="Freeform 479"/>
            <p:cNvSpPr>
              <a:spLocks/>
            </p:cNvSpPr>
            <p:nvPr/>
          </p:nvSpPr>
          <p:spPr bwMode="auto">
            <a:xfrm>
              <a:off x="7168" y="1133"/>
              <a:ext cx="72" cy="116"/>
            </a:xfrm>
            <a:custGeom>
              <a:avLst/>
              <a:gdLst>
                <a:gd name="T0" fmla="*/ 2 w 165"/>
                <a:gd name="T1" fmla="*/ 3 h 307"/>
                <a:gd name="T2" fmla="*/ 3 w 165"/>
                <a:gd name="T3" fmla="*/ 3 h 307"/>
                <a:gd name="T4" fmla="*/ 3 w 165"/>
                <a:gd name="T5" fmla="*/ 3 h 307"/>
                <a:gd name="T6" fmla="*/ 0 w 165"/>
                <a:gd name="T7" fmla="*/ 5 h 307"/>
                <a:gd name="T8" fmla="*/ 1 w 165"/>
                <a:gd name="T9" fmla="*/ 6 h 307"/>
                <a:gd name="T10" fmla="*/ 2 w 165"/>
                <a:gd name="T11" fmla="*/ 6 h 307"/>
                <a:gd name="T12" fmla="*/ 5 w 165"/>
                <a:gd name="T13" fmla="*/ 6 h 307"/>
                <a:gd name="T14" fmla="*/ 6 w 165"/>
                <a:gd name="T15" fmla="*/ 5 h 307"/>
                <a:gd name="T16" fmla="*/ 5 w 165"/>
                <a:gd name="T17" fmla="*/ 4 h 307"/>
                <a:gd name="T18" fmla="*/ 5 w 165"/>
                <a:gd name="T19" fmla="*/ 3 h 307"/>
                <a:gd name="T20" fmla="*/ 5 w 165"/>
                <a:gd name="T21" fmla="*/ 2 h 307"/>
                <a:gd name="T22" fmla="*/ 5 w 165"/>
                <a:gd name="T23" fmla="*/ 2 h 307"/>
                <a:gd name="T24" fmla="*/ 4 w 165"/>
                <a:gd name="T25" fmla="*/ 1 h 307"/>
                <a:gd name="T26" fmla="*/ 4 w 165"/>
                <a:gd name="T27" fmla="*/ 1 h 307"/>
                <a:gd name="T28" fmla="*/ 3 w 165"/>
                <a:gd name="T29" fmla="*/ 0 h 307"/>
                <a:gd name="T30" fmla="*/ 3 w 165"/>
                <a:gd name="T31" fmla="*/ 0 h 307"/>
                <a:gd name="T32" fmla="*/ 2 w 165"/>
                <a:gd name="T33" fmla="*/ 1 h 307"/>
                <a:gd name="T34" fmla="*/ 2 w 165"/>
                <a:gd name="T35" fmla="*/ 1 h 307"/>
                <a:gd name="T36" fmla="*/ 0 w 165"/>
                <a:gd name="T37" fmla="*/ 1 h 307"/>
                <a:gd name="T38" fmla="*/ 0 w 165"/>
                <a:gd name="T39" fmla="*/ 1 h 307"/>
                <a:gd name="T40" fmla="*/ 0 w 165"/>
                <a:gd name="T41" fmla="*/ 1 h 307"/>
                <a:gd name="T42" fmla="*/ 1 w 165"/>
                <a:gd name="T43" fmla="*/ 1 h 307"/>
                <a:gd name="T44" fmla="*/ 2 w 165"/>
                <a:gd name="T45" fmla="*/ 2 h 307"/>
                <a:gd name="T46" fmla="*/ 2 w 165"/>
                <a:gd name="T47" fmla="*/ 3 h 3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65" h="307">
                  <a:moveTo>
                    <a:pt x="60" y="138"/>
                  </a:moveTo>
                  <a:lnTo>
                    <a:pt x="75" y="138"/>
                  </a:lnTo>
                  <a:lnTo>
                    <a:pt x="75" y="153"/>
                  </a:lnTo>
                  <a:lnTo>
                    <a:pt x="15" y="230"/>
                  </a:lnTo>
                  <a:lnTo>
                    <a:pt x="30" y="275"/>
                  </a:lnTo>
                  <a:lnTo>
                    <a:pt x="60" y="306"/>
                  </a:lnTo>
                  <a:lnTo>
                    <a:pt x="134" y="275"/>
                  </a:lnTo>
                  <a:lnTo>
                    <a:pt x="164" y="214"/>
                  </a:lnTo>
                  <a:lnTo>
                    <a:pt x="149" y="184"/>
                  </a:lnTo>
                  <a:lnTo>
                    <a:pt x="134" y="138"/>
                  </a:lnTo>
                  <a:lnTo>
                    <a:pt x="149" y="122"/>
                  </a:lnTo>
                  <a:lnTo>
                    <a:pt x="134" y="77"/>
                  </a:lnTo>
                  <a:lnTo>
                    <a:pt x="119" y="61"/>
                  </a:lnTo>
                  <a:lnTo>
                    <a:pt x="119" y="31"/>
                  </a:lnTo>
                  <a:lnTo>
                    <a:pt x="89" y="0"/>
                  </a:lnTo>
                  <a:lnTo>
                    <a:pt x="75" y="15"/>
                  </a:lnTo>
                  <a:lnTo>
                    <a:pt x="60" y="46"/>
                  </a:lnTo>
                  <a:lnTo>
                    <a:pt x="45" y="46"/>
                  </a:lnTo>
                  <a:lnTo>
                    <a:pt x="0" y="31"/>
                  </a:lnTo>
                  <a:lnTo>
                    <a:pt x="0" y="46"/>
                  </a:lnTo>
                  <a:lnTo>
                    <a:pt x="15" y="61"/>
                  </a:lnTo>
                  <a:lnTo>
                    <a:pt x="30" y="61"/>
                  </a:lnTo>
                  <a:lnTo>
                    <a:pt x="45" y="107"/>
                  </a:lnTo>
                  <a:lnTo>
                    <a:pt x="60" y="138"/>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399" name="Freeform 480"/>
            <p:cNvSpPr>
              <a:spLocks/>
            </p:cNvSpPr>
            <p:nvPr/>
          </p:nvSpPr>
          <p:spPr bwMode="auto">
            <a:xfrm>
              <a:off x="6707" y="947"/>
              <a:ext cx="302" cy="302"/>
            </a:xfrm>
            <a:custGeom>
              <a:avLst/>
              <a:gdLst>
                <a:gd name="T0" fmla="*/ 3 w 702"/>
                <a:gd name="T1" fmla="*/ 15 h 799"/>
                <a:gd name="T2" fmla="*/ 2 w 702"/>
                <a:gd name="T3" fmla="*/ 14 h 799"/>
                <a:gd name="T4" fmla="*/ 2 w 702"/>
                <a:gd name="T5" fmla="*/ 14 h 799"/>
                <a:gd name="T6" fmla="*/ 0 w 702"/>
                <a:gd name="T7" fmla="*/ 12 h 799"/>
                <a:gd name="T8" fmla="*/ 2 w 702"/>
                <a:gd name="T9" fmla="*/ 10 h 799"/>
                <a:gd name="T10" fmla="*/ 1 w 702"/>
                <a:gd name="T11" fmla="*/ 10 h 799"/>
                <a:gd name="T12" fmla="*/ 2 w 702"/>
                <a:gd name="T13" fmla="*/ 9 h 799"/>
                <a:gd name="T14" fmla="*/ 3 w 702"/>
                <a:gd name="T15" fmla="*/ 8 h 799"/>
                <a:gd name="T16" fmla="*/ 3 w 702"/>
                <a:gd name="T17" fmla="*/ 8 h 799"/>
                <a:gd name="T18" fmla="*/ 3 w 702"/>
                <a:gd name="T19" fmla="*/ 7 h 799"/>
                <a:gd name="T20" fmla="*/ 3 w 702"/>
                <a:gd name="T21" fmla="*/ 6 h 799"/>
                <a:gd name="T22" fmla="*/ 0 w 702"/>
                <a:gd name="T23" fmla="*/ 5 h 799"/>
                <a:gd name="T24" fmla="*/ 0 w 702"/>
                <a:gd name="T25" fmla="*/ 5 h 799"/>
                <a:gd name="T26" fmla="*/ 2 w 702"/>
                <a:gd name="T27" fmla="*/ 5 h 799"/>
                <a:gd name="T28" fmla="*/ 0 w 702"/>
                <a:gd name="T29" fmla="*/ 4 h 799"/>
                <a:gd name="T30" fmla="*/ 5 w 702"/>
                <a:gd name="T31" fmla="*/ 2 h 799"/>
                <a:gd name="T32" fmla="*/ 8 w 702"/>
                <a:gd name="T33" fmla="*/ 0 h 799"/>
                <a:gd name="T34" fmla="*/ 21 w 702"/>
                <a:gd name="T35" fmla="*/ 0 h 799"/>
                <a:gd name="T36" fmla="*/ 16 w 702"/>
                <a:gd name="T37" fmla="*/ 2 h 799"/>
                <a:gd name="T38" fmla="*/ 17 w 702"/>
                <a:gd name="T39" fmla="*/ 2 h 799"/>
                <a:gd name="T40" fmla="*/ 22 w 702"/>
                <a:gd name="T41" fmla="*/ 2 h 799"/>
                <a:gd name="T42" fmla="*/ 23 w 702"/>
                <a:gd name="T43" fmla="*/ 3 h 799"/>
                <a:gd name="T44" fmla="*/ 22 w 702"/>
                <a:gd name="T45" fmla="*/ 3 h 799"/>
                <a:gd name="T46" fmla="*/ 19 w 702"/>
                <a:gd name="T47" fmla="*/ 5 h 799"/>
                <a:gd name="T48" fmla="*/ 20 w 702"/>
                <a:gd name="T49" fmla="*/ 5 h 799"/>
                <a:gd name="T50" fmla="*/ 18 w 702"/>
                <a:gd name="T51" fmla="*/ 6 h 799"/>
                <a:gd name="T52" fmla="*/ 20 w 702"/>
                <a:gd name="T53" fmla="*/ 7 h 799"/>
                <a:gd name="T54" fmla="*/ 15 w 702"/>
                <a:gd name="T55" fmla="*/ 9 h 799"/>
                <a:gd name="T56" fmla="*/ 16 w 702"/>
                <a:gd name="T57" fmla="*/ 10 h 799"/>
                <a:gd name="T58" fmla="*/ 18 w 702"/>
                <a:gd name="T59" fmla="*/ 11 h 799"/>
                <a:gd name="T60" fmla="*/ 13 w 702"/>
                <a:gd name="T61" fmla="*/ 11 h 799"/>
                <a:gd name="T62" fmla="*/ 12 w 702"/>
                <a:gd name="T63" fmla="*/ 12 h 799"/>
                <a:gd name="T64" fmla="*/ 8 w 702"/>
                <a:gd name="T65" fmla="*/ 14 h 799"/>
                <a:gd name="T66" fmla="*/ 6 w 702"/>
                <a:gd name="T67" fmla="*/ 16 h 799"/>
                <a:gd name="T68" fmla="*/ 5 w 702"/>
                <a:gd name="T69" fmla="*/ 16 h 799"/>
                <a:gd name="T70" fmla="*/ 3 w 702"/>
                <a:gd name="T71" fmla="*/ 16 h 7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02" h="799">
                  <a:moveTo>
                    <a:pt x="89" y="767"/>
                  </a:moveTo>
                  <a:lnTo>
                    <a:pt x="75" y="737"/>
                  </a:lnTo>
                  <a:lnTo>
                    <a:pt x="60" y="737"/>
                  </a:lnTo>
                  <a:lnTo>
                    <a:pt x="60" y="706"/>
                  </a:lnTo>
                  <a:lnTo>
                    <a:pt x="75" y="691"/>
                  </a:lnTo>
                  <a:lnTo>
                    <a:pt x="60" y="660"/>
                  </a:lnTo>
                  <a:lnTo>
                    <a:pt x="45" y="660"/>
                  </a:lnTo>
                  <a:lnTo>
                    <a:pt x="15" y="614"/>
                  </a:lnTo>
                  <a:lnTo>
                    <a:pt x="45" y="506"/>
                  </a:lnTo>
                  <a:lnTo>
                    <a:pt x="60" y="506"/>
                  </a:lnTo>
                  <a:lnTo>
                    <a:pt x="75" y="476"/>
                  </a:lnTo>
                  <a:lnTo>
                    <a:pt x="45" y="491"/>
                  </a:lnTo>
                  <a:lnTo>
                    <a:pt x="30" y="460"/>
                  </a:lnTo>
                  <a:lnTo>
                    <a:pt x="60" y="430"/>
                  </a:lnTo>
                  <a:lnTo>
                    <a:pt x="89" y="445"/>
                  </a:lnTo>
                  <a:lnTo>
                    <a:pt x="75" y="399"/>
                  </a:lnTo>
                  <a:lnTo>
                    <a:pt x="89" y="399"/>
                  </a:lnTo>
                  <a:lnTo>
                    <a:pt x="75" y="384"/>
                  </a:lnTo>
                  <a:lnTo>
                    <a:pt x="104" y="384"/>
                  </a:lnTo>
                  <a:lnTo>
                    <a:pt x="75" y="353"/>
                  </a:lnTo>
                  <a:lnTo>
                    <a:pt x="89" y="307"/>
                  </a:lnTo>
                  <a:lnTo>
                    <a:pt x="75" y="276"/>
                  </a:lnTo>
                  <a:lnTo>
                    <a:pt x="45" y="276"/>
                  </a:lnTo>
                  <a:lnTo>
                    <a:pt x="15" y="261"/>
                  </a:lnTo>
                  <a:lnTo>
                    <a:pt x="15" y="246"/>
                  </a:lnTo>
                  <a:lnTo>
                    <a:pt x="0" y="246"/>
                  </a:lnTo>
                  <a:lnTo>
                    <a:pt x="60" y="230"/>
                  </a:lnTo>
                  <a:lnTo>
                    <a:pt x="60" y="215"/>
                  </a:lnTo>
                  <a:lnTo>
                    <a:pt x="15" y="215"/>
                  </a:lnTo>
                  <a:lnTo>
                    <a:pt x="0" y="184"/>
                  </a:lnTo>
                  <a:lnTo>
                    <a:pt x="60" y="169"/>
                  </a:lnTo>
                  <a:lnTo>
                    <a:pt x="134" y="107"/>
                  </a:lnTo>
                  <a:lnTo>
                    <a:pt x="164" y="123"/>
                  </a:lnTo>
                  <a:lnTo>
                    <a:pt x="239" y="0"/>
                  </a:lnTo>
                  <a:lnTo>
                    <a:pt x="373" y="0"/>
                  </a:lnTo>
                  <a:lnTo>
                    <a:pt x="612" y="15"/>
                  </a:lnTo>
                  <a:lnTo>
                    <a:pt x="612" y="46"/>
                  </a:lnTo>
                  <a:lnTo>
                    <a:pt x="477" y="77"/>
                  </a:lnTo>
                  <a:lnTo>
                    <a:pt x="567" y="107"/>
                  </a:lnTo>
                  <a:lnTo>
                    <a:pt x="507" y="123"/>
                  </a:lnTo>
                  <a:lnTo>
                    <a:pt x="537" y="153"/>
                  </a:lnTo>
                  <a:lnTo>
                    <a:pt x="641" y="92"/>
                  </a:lnTo>
                  <a:lnTo>
                    <a:pt x="701" y="138"/>
                  </a:lnTo>
                  <a:lnTo>
                    <a:pt x="671" y="169"/>
                  </a:lnTo>
                  <a:lnTo>
                    <a:pt x="641" y="138"/>
                  </a:lnTo>
                  <a:lnTo>
                    <a:pt x="626" y="169"/>
                  </a:lnTo>
                  <a:lnTo>
                    <a:pt x="641" y="184"/>
                  </a:lnTo>
                  <a:lnTo>
                    <a:pt x="552" y="215"/>
                  </a:lnTo>
                  <a:lnTo>
                    <a:pt x="537" y="246"/>
                  </a:lnTo>
                  <a:lnTo>
                    <a:pt x="582" y="246"/>
                  </a:lnTo>
                  <a:lnTo>
                    <a:pt x="597" y="307"/>
                  </a:lnTo>
                  <a:lnTo>
                    <a:pt x="537" y="292"/>
                  </a:lnTo>
                  <a:lnTo>
                    <a:pt x="522" y="368"/>
                  </a:lnTo>
                  <a:lnTo>
                    <a:pt x="582" y="338"/>
                  </a:lnTo>
                  <a:lnTo>
                    <a:pt x="552" y="430"/>
                  </a:lnTo>
                  <a:lnTo>
                    <a:pt x="447" y="445"/>
                  </a:lnTo>
                  <a:lnTo>
                    <a:pt x="447" y="476"/>
                  </a:lnTo>
                  <a:lnTo>
                    <a:pt x="477" y="476"/>
                  </a:lnTo>
                  <a:lnTo>
                    <a:pt x="552" y="506"/>
                  </a:lnTo>
                  <a:lnTo>
                    <a:pt x="537" y="552"/>
                  </a:lnTo>
                  <a:lnTo>
                    <a:pt x="403" y="506"/>
                  </a:lnTo>
                  <a:lnTo>
                    <a:pt x="388" y="552"/>
                  </a:lnTo>
                  <a:lnTo>
                    <a:pt x="477" y="568"/>
                  </a:lnTo>
                  <a:lnTo>
                    <a:pt x="343" y="614"/>
                  </a:lnTo>
                  <a:lnTo>
                    <a:pt x="298" y="599"/>
                  </a:lnTo>
                  <a:lnTo>
                    <a:pt x="239" y="660"/>
                  </a:lnTo>
                  <a:lnTo>
                    <a:pt x="194" y="721"/>
                  </a:lnTo>
                  <a:lnTo>
                    <a:pt x="179" y="798"/>
                  </a:lnTo>
                  <a:lnTo>
                    <a:pt x="164" y="798"/>
                  </a:lnTo>
                  <a:lnTo>
                    <a:pt x="149" y="798"/>
                  </a:lnTo>
                  <a:lnTo>
                    <a:pt x="119" y="767"/>
                  </a:lnTo>
                  <a:lnTo>
                    <a:pt x="89" y="767"/>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00" name="Freeform 481"/>
            <p:cNvSpPr>
              <a:spLocks/>
            </p:cNvSpPr>
            <p:nvPr/>
          </p:nvSpPr>
          <p:spPr bwMode="auto">
            <a:xfrm>
              <a:off x="7099" y="1278"/>
              <a:ext cx="12" cy="23"/>
            </a:xfrm>
            <a:custGeom>
              <a:avLst/>
              <a:gdLst>
                <a:gd name="T0" fmla="*/ 0 w 30"/>
                <a:gd name="T1" fmla="*/ 1 h 63"/>
                <a:gd name="T2" fmla="*/ 0 w 30"/>
                <a:gd name="T3" fmla="*/ 0 h 63"/>
                <a:gd name="T4" fmla="*/ 0 w 30"/>
                <a:gd name="T5" fmla="*/ 0 h 63"/>
                <a:gd name="T6" fmla="*/ 1 w 30"/>
                <a:gd name="T7" fmla="*/ 0 h 63"/>
                <a:gd name="T8" fmla="*/ 1 w 30"/>
                <a:gd name="T9" fmla="*/ 0 h 63"/>
                <a:gd name="T10" fmla="*/ 1 w 30"/>
                <a:gd name="T11" fmla="*/ 0 h 63"/>
                <a:gd name="T12" fmla="*/ 1 w 30"/>
                <a:gd name="T13" fmla="*/ 1 h 63"/>
                <a:gd name="T14" fmla="*/ 0 w 30"/>
                <a:gd name="T15" fmla="*/ 1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63">
                  <a:moveTo>
                    <a:pt x="15" y="62"/>
                  </a:moveTo>
                  <a:lnTo>
                    <a:pt x="0" y="31"/>
                  </a:lnTo>
                  <a:lnTo>
                    <a:pt x="0" y="16"/>
                  </a:lnTo>
                  <a:lnTo>
                    <a:pt x="29" y="0"/>
                  </a:lnTo>
                  <a:lnTo>
                    <a:pt x="29" y="16"/>
                  </a:lnTo>
                  <a:lnTo>
                    <a:pt x="29" y="31"/>
                  </a:lnTo>
                  <a:lnTo>
                    <a:pt x="29" y="62"/>
                  </a:lnTo>
                  <a:lnTo>
                    <a:pt x="15" y="62"/>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01" name="Freeform 482"/>
            <p:cNvSpPr>
              <a:spLocks/>
            </p:cNvSpPr>
            <p:nvPr/>
          </p:nvSpPr>
          <p:spPr bwMode="auto">
            <a:xfrm>
              <a:off x="7099" y="1272"/>
              <a:ext cx="12" cy="7"/>
            </a:xfrm>
            <a:custGeom>
              <a:avLst/>
              <a:gdLst>
                <a:gd name="T0" fmla="*/ 0 w 30"/>
                <a:gd name="T1" fmla="*/ 0 h 17"/>
                <a:gd name="T2" fmla="*/ 1 w 30"/>
                <a:gd name="T3" fmla="*/ 0 h 17"/>
                <a:gd name="T4" fmla="*/ 1 w 30"/>
                <a:gd name="T5" fmla="*/ 0 h 17"/>
                <a:gd name="T6" fmla="*/ 0 w 30"/>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17">
                  <a:moveTo>
                    <a:pt x="0" y="16"/>
                  </a:moveTo>
                  <a:lnTo>
                    <a:pt x="29" y="0"/>
                  </a:lnTo>
                  <a:lnTo>
                    <a:pt x="29" y="16"/>
                  </a:lnTo>
                  <a:lnTo>
                    <a:pt x="0"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02" name="Freeform 483"/>
            <p:cNvSpPr>
              <a:spLocks/>
            </p:cNvSpPr>
            <p:nvPr/>
          </p:nvSpPr>
          <p:spPr bwMode="auto">
            <a:xfrm>
              <a:off x="7124" y="1284"/>
              <a:ext cx="1" cy="12"/>
            </a:xfrm>
            <a:custGeom>
              <a:avLst/>
              <a:gdLst>
                <a:gd name="T0" fmla="*/ 0 w 1"/>
                <a:gd name="T1" fmla="*/ 0 h 31"/>
                <a:gd name="T2" fmla="*/ 0 w 1"/>
                <a:gd name="T3" fmla="*/ 0 h 31"/>
                <a:gd name="T4" fmla="*/ 0 w 1"/>
                <a:gd name="T5" fmla="*/ 1 h 31"/>
                <a:gd name="T6" fmla="*/ 0 w 1"/>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1">
                  <a:moveTo>
                    <a:pt x="0" y="0"/>
                  </a:moveTo>
                  <a:lnTo>
                    <a:pt x="0" y="15"/>
                  </a:lnTo>
                  <a:lnTo>
                    <a:pt x="0" y="3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03" name="Freeform 484"/>
            <p:cNvSpPr>
              <a:spLocks/>
            </p:cNvSpPr>
            <p:nvPr/>
          </p:nvSpPr>
          <p:spPr bwMode="auto">
            <a:xfrm>
              <a:off x="7111" y="1290"/>
              <a:ext cx="7" cy="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0" y="16"/>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04" name="Freeform 485"/>
            <p:cNvSpPr>
              <a:spLocks/>
            </p:cNvSpPr>
            <p:nvPr/>
          </p:nvSpPr>
          <p:spPr bwMode="auto">
            <a:xfrm>
              <a:off x="7072" y="1121"/>
              <a:ext cx="148" cy="146"/>
            </a:xfrm>
            <a:custGeom>
              <a:avLst/>
              <a:gdLst>
                <a:gd name="T0" fmla="*/ 3 w 344"/>
                <a:gd name="T1" fmla="*/ 7 h 385"/>
                <a:gd name="T2" fmla="*/ 3 w 344"/>
                <a:gd name="T3" fmla="*/ 7 h 385"/>
                <a:gd name="T4" fmla="*/ 2 w 344"/>
                <a:gd name="T5" fmla="*/ 8 h 385"/>
                <a:gd name="T6" fmla="*/ 1 w 344"/>
                <a:gd name="T7" fmla="*/ 8 h 385"/>
                <a:gd name="T8" fmla="*/ 0 w 344"/>
                <a:gd name="T9" fmla="*/ 8 h 385"/>
                <a:gd name="T10" fmla="*/ 0 w 344"/>
                <a:gd name="T11" fmla="*/ 6 h 385"/>
                <a:gd name="T12" fmla="*/ 1 w 344"/>
                <a:gd name="T13" fmla="*/ 5 h 385"/>
                <a:gd name="T14" fmla="*/ 1 w 344"/>
                <a:gd name="T15" fmla="*/ 5 h 385"/>
                <a:gd name="T16" fmla="*/ 3 w 344"/>
                <a:gd name="T17" fmla="*/ 5 h 385"/>
                <a:gd name="T18" fmla="*/ 6 w 344"/>
                <a:gd name="T19" fmla="*/ 2 h 385"/>
                <a:gd name="T20" fmla="*/ 6 w 344"/>
                <a:gd name="T21" fmla="*/ 1 h 385"/>
                <a:gd name="T22" fmla="*/ 6 w 344"/>
                <a:gd name="T23" fmla="*/ 1 h 385"/>
                <a:gd name="T24" fmla="*/ 8 w 344"/>
                <a:gd name="T25" fmla="*/ 1 h 385"/>
                <a:gd name="T26" fmla="*/ 9 w 344"/>
                <a:gd name="T27" fmla="*/ 0 h 385"/>
                <a:gd name="T28" fmla="*/ 10 w 344"/>
                <a:gd name="T29" fmla="*/ 0 h 385"/>
                <a:gd name="T30" fmla="*/ 11 w 344"/>
                <a:gd name="T31" fmla="*/ 0 h 385"/>
                <a:gd name="T32" fmla="*/ 12 w 344"/>
                <a:gd name="T33" fmla="*/ 1 h 385"/>
                <a:gd name="T34" fmla="*/ 12 w 344"/>
                <a:gd name="T35" fmla="*/ 1 h 385"/>
                <a:gd name="T36" fmla="*/ 12 w 344"/>
                <a:gd name="T37" fmla="*/ 1 h 385"/>
                <a:gd name="T38" fmla="*/ 11 w 344"/>
                <a:gd name="T39" fmla="*/ 1 h 385"/>
                <a:gd name="T40" fmla="*/ 10 w 344"/>
                <a:gd name="T41" fmla="*/ 1 h 385"/>
                <a:gd name="T42" fmla="*/ 9 w 344"/>
                <a:gd name="T43" fmla="*/ 2 h 385"/>
                <a:gd name="T44" fmla="*/ 9 w 344"/>
                <a:gd name="T45" fmla="*/ 2 h 385"/>
                <a:gd name="T46" fmla="*/ 8 w 344"/>
                <a:gd name="T47" fmla="*/ 1 h 385"/>
                <a:gd name="T48" fmla="*/ 8 w 344"/>
                <a:gd name="T49" fmla="*/ 2 h 385"/>
                <a:gd name="T50" fmla="*/ 7 w 344"/>
                <a:gd name="T51" fmla="*/ 2 h 385"/>
                <a:gd name="T52" fmla="*/ 6 w 344"/>
                <a:gd name="T53" fmla="*/ 2 h 385"/>
                <a:gd name="T54" fmla="*/ 5 w 344"/>
                <a:gd name="T55" fmla="*/ 3 h 385"/>
                <a:gd name="T56" fmla="*/ 3 w 344"/>
                <a:gd name="T57" fmla="*/ 5 h 385"/>
                <a:gd name="T58" fmla="*/ 4 w 344"/>
                <a:gd name="T59" fmla="*/ 6 h 385"/>
                <a:gd name="T60" fmla="*/ 3 w 344"/>
                <a:gd name="T61" fmla="*/ 7 h 38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44" h="385">
                  <a:moveTo>
                    <a:pt x="104" y="353"/>
                  </a:moveTo>
                  <a:lnTo>
                    <a:pt x="89" y="353"/>
                  </a:lnTo>
                  <a:lnTo>
                    <a:pt x="60" y="384"/>
                  </a:lnTo>
                  <a:lnTo>
                    <a:pt x="45" y="384"/>
                  </a:lnTo>
                  <a:lnTo>
                    <a:pt x="15" y="369"/>
                  </a:lnTo>
                  <a:lnTo>
                    <a:pt x="0" y="276"/>
                  </a:lnTo>
                  <a:lnTo>
                    <a:pt x="30" y="261"/>
                  </a:lnTo>
                  <a:lnTo>
                    <a:pt x="45" y="230"/>
                  </a:lnTo>
                  <a:lnTo>
                    <a:pt x="75" y="215"/>
                  </a:lnTo>
                  <a:lnTo>
                    <a:pt x="164" y="77"/>
                  </a:lnTo>
                  <a:lnTo>
                    <a:pt x="164" y="61"/>
                  </a:lnTo>
                  <a:lnTo>
                    <a:pt x="179" y="46"/>
                  </a:lnTo>
                  <a:lnTo>
                    <a:pt x="239" y="31"/>
                  </a:lnTo>
                  <a:lnTo>
                    <a:pt x="254" y="15"/>
                  </a:lnTo>
                  <a:lnTo>
                    <a:pt x="298" y="15"/>
                  </a:lnTo>
                  <a:lnTo>
                    <a:pt x="328" y="0"/>
                  </a:lnTo>
                  <a:lnTo>
                    <a:pt x="343" y="31"/>
                  </a:lnTo>
                  <a:lnTo>
                    <a:pt x="343" y="46"/>
                  </a:lnTo>
                  <a:lnTo>
                    <a:pt x="343" y="61"/>
                  </a:lnTo>
                  <a:lnTo>
                    <a:pt x="313" y="31"/>
                  </a:lnTo>
                  <a:lnTo>
                    <a:pt x="298" y="46"/>
                  </a:lnTo>
                  <a:lnTo>
                    <a:pt x="283" y="77"/>
                  </a:lnTo>
                  <a:lnTo>
                    <a:pt x="268" y="77"/>
                  </a:lnTo>
                  <a:lnTo>
                    <a:pt x="224" y="61"/>
                  </a:lnTo>
                  <a:lnTo>
                    <a:pt x="224" y="77"/>
                  </a:lnTo>
                  <a:lnTo>
                    <a:pt x="209" y="92"/>
                  </a:lnTo>
                  <a:lnTo>
                    <a:pt x="194" y="92"/>
                  </a:lnTo>
                  <a:lnTo>
                    <a:pt x="149" y="169"/>
                  </a:lnTo>
                  <a:lnTo>
                    <a:pt x="104" y="246"/>
                  </a:lnTo>
                  <a:lnTo>
                    <a:pt x="119" y="307"/>
                  </a:lnTo>
                  <a:lnTo>
                    <a:pt x="104" y="353"/>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05" name="Freeform 486"/>
            <p:cNvSpPr>
              <a:spLocks/>
            </p:cNvSpPr>
            <p:nvPr/>
          </p:nvSpPr>
          <p:spPr bwMode="auto">
            <a:xfrm>
              <a:off x="7085" y="1017"/>
              <a:ext cx="51" cy="53"/>
            </a:xfrm>
            <a:custGeom>
              <a:avLst/>
              <a:gdLst>
                <a:gd name="T0" fmla="*/ 3 w 120"/>
                <a:gd name="T1" fmla="*/ 0 h 140"/>
                <a:gd name="T2" fmla="*/ 4 w 120"/>
                <a:gd name="T3" fmla="*/ 1 h 140"/>
                <a:gd name="T4" fmla="*/ 3 w 120"/>
                <a:gd name="T5" fmla="*/ 2 h 140"/>
                <a:gd name="T6" fmla="*/ 3 w 120"/>
                <a:gd name="T7" fmla="*/ 3 h 140"/>
                <a:gd name="T8" fmla="*/ 1 w 120"/>
                <a:gd name="T9" fmla="*/ 3 h 140"/>
                <a:gd name="T10" fmla="*/ 2 w 120"/>
                <a:gd name="T11" fmla="*/ 2 h 140"/>
                <a:gd name="T12" fmla="*/ 2 w 120"/>
                <a:gd name="T13" fmla="*/ 1 h 140"/>
                <a:gd name="T14" fmla="*/ 1 w 120"/>
                <a:gd name="T15" fmla="*/ 2 h 140"/>
                <a:gd name="T16" fmla="*/ 0 w 120"/>
                <a:gd name="T17" fmla="*/ 2 h 140"/>
                <a:gd name="T18" fmla="*/ 0 w 120"/>
                <a:gd name="T19" fmla="*/ 1 h 140"/>
                <a:gd name="T20" fmla="*/ 0 w 120"/>
                <a:gd name="T21" fmla="*/ 1 h 140"/>
                <a:gd name="T22" fmla="*/ 2 w 120"/>
                <a:gd name="T23" fmla="*/ 1 h 140"/>
                <a:gd name="T24" fmla="*/ 3 w 120"/>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0" h="140">
                  <a:moveTo>
                    <a:pt x="74" y="0"/>
                  </a:moveTo>
                  <a:lnTo>
                    <a:pt x="119" y="46"/>
                  </a:lnTo>
                  <a:lnTo>
                    <a:pt x="89" y="77"/>
                  </a:lnTo>
                  <a:lnTo>
                    <a:pt x="74" y="139"/>
                  </a:lnTo>
                  <a:lnTo>
                    <a:pt x="45" y="124"/>
                  </a:lnTo>
                  <a:lnTo>
                    <a:pt x="60" y="77"/>
                  </a:lnTo>
                  <a:lnTo>
                    <a:pt x="60" y="62"/>
                  </a:lnTo>
                  <a:lnTo>
                    <a:pt x="45" y="77"/>
                  </a:lnTo>
                  <a:lnTo>
                    <a:pt x="15" y="77"/>
                  </a:lnTo>
                  <a:lnTo>
                    <a:pt x="0" y="62"/>
                  </a:lnTo>
                  <a:lnTo>
                    <a:pt x="15" y="46"/>
                  </a:lnTo>
                  <a:lnTo>
                    <a:pt x="60" y="31"/>
                  </a:lnTo>
                  <a:lnTo>
                    <a:pt x="74"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06" name="Freeform 487"/>
            <p:cNvSpPr>
              <a:spLocks/>
            </p:cNvSpPr>
            <p:nvPr/>
          </p:nvSpPr>
          <p:spPr bwMode="auto">
            <a:xfrm>
              <a:off x="7124" y="1005"/>
              <a:ext cx="45" cy="24"/>
            </a:xfrm>
            <a:custGeom>
              <a:avLst/>
              <a:gdLst>
                <a:gd name="T0" fmla="*/ 0 w 104"/>
                <a:gd name="T1" fmla="*/ 0 h 62"/>
                <a:gd name="T2" fmla="*/ 0 w 104"/>
                <a:gd name="T3" fmla="*/ 1 h 62"/>
                <a:gd name="T4" fmla="*/ 1 w 104"/>
                <a:gd name="T5" fmla="*/ 1 h 62"/>
                <a:gd name="T6" fmla="*/ 3 w 104"/>
                <a:gd name="T7" fmla="*/ 1 h 62"/>
                <a:gd name="T8" fmla="*/ 3 w 104"/>
                <a:gd name="T9" fmla="*/ 0 h 62"/>
                <a:gd name="T10" fmla="*/ 3 w 104"/>
                <a:gd name="T11" fmla="*/ 0 h 62"/>
                <a:gd name="T12" fmla="*/ 0 w 104"/>
                <a:gd name="T13" fmla="*/ 0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 h="62">
                  <a:moveTo>
                    <a:pt x="15" y="15"/>
                  </a:moveTo>
                  <a:lnTo>
                    <a:pt x="0" y="31"/>
                  </a:lnTo>
                  <a:lnTo>
                    <a:pt x="29" y="61"/>
                  </a:lnTo>
                  <a:lnTo>
                    <a:pt x="88" y="61"/>
                  </a:lnTo>
                  <a:lnTo>
                    <a:pt x="103" y="15"/>
                  </a:lnTo>
                  <a:lnTo>
                    <a:pt x="74" y="0"/>
                  </a:lnTo>
                  <a:lnTo>
                    <a:pt x="15"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07" name="Freeform 488"/>
            <p:cNvSpPr>
              <a:spLocks/>
            </p:cNvSpPr>
            <p:nvPr/>
          </p:nvSpPr>
          <p:spPr bwMode="auto">
            <a:xfrm>
              <a:off x="7149" y="1033"/>
              <a:ext cx="8" cy="7"/>
            </a:xfrm>
            <a:custGeom>
              <a:avLst/>
              <a:gdLst>
                <a:gd name="T0" fmla="*/ 0 w 17"/>
                <a:gd name="T1" fmla="*/ 0 h 17"/>
                <a:gd name="T2" fmla="*/ 1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0" y="16"/>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08" name="Freeform 489"/>
            <p:cNvSpPr>
              <a:spLocks/>
            </p:cNvSpPr>
            <p:nvPr/>
          </p:nvSpPr>
          <p:spPr bwMode="auto">
            <a:xfrm>
              <a:off x="6977" y="1459"/>
              <a:ext cx="159" cy="133"/>
            </a:xfrm>
            <a:custGeom>
              <a:avLst/>
              <a:gdLst>
                <a:gd name="T0" fmla="*/ 4 w 374"/>
                <a:gd name="T1" fmla="*/ 0 h 355"/>
                <a:gd name="T2" fmla="*/ 4 w 374"/>
                <a:gd name="T3" fmla="*/ 1 h 355"/>
                <a:gd name="T4" fmla="*/ 4 w 374"/>
                <a:gd name="T5" fmla="*/ 2 h 355"/>
                <a:gd name="T6" fmla="*/ 3 w 374"/>
                <a:gd name="T7" fmla="*/ 2 h 355"/>
                <a:gd name="T8" fmla="*/ 3 w 374"/>
                <a:gd name="T9" fmla="*/ 2 h 355"/>
                <a:gd name="T10" fmla="*/ 0 w 374"/>
                <a:gd name="T11" fmla="*/ 3 h 355"/>
                <a:gd name="T12" fmla="*/ 0 w 374"/>
                <a:gd name="T13" fmla="*/ 4 h 355"/>
                <a:gd name="T14" fmla="*/ 2 w 374"/>
                <a:gd name="T15" fmla="*/ 4 h 355"/>
                <a:gd name="T16" fmla="*/ 6 w 374"/>
                <a:gd name="T17" fmla="*/ 7 h 355"/>
                <a:gd name="T18" fmla="*/ 6 w 374"/>
                <a:gd name="T19" fmla="*/ 7 h 355"/>
                <a:gd name="T20" fmla="*/ 7 w 374"/>
                <a:gd name="T21" fmla="*/ 7 h 355"/>
                <a:gd name="T22" fmla="*/ 9 w 374"/>
                <a:gd name="T23" fmla="*/ 7 h 355"/>
                <a:gd name="T24" fmla="*/ 9 w 374"/>
                <a:gd name="T25" fmla="*/ 6 h 355"/>
                <a:gd name="T26" fmla="*/ 12 w 374"/>
                <a:gd name="T27" fmla="*/ 6 h 355"/>
                <a:gd name="T28" fmla="*/ 11 w 374"/>
                <a:gd name="T29" fmla="*/ 5 h 355"/>
                <a:gd name="T30" fmla="*/ 10 w 374"/>
                <a:gd name="T31" fmla="*/ 4 h 355"/>
                <a:gd name="T32" fmla="*/ 10 w 374"/>
                <a:gd name="T33" fmla="*/ 4 h 355"/>
                <a:gd name="T34" fmla="*/ 10 w 374"/>
                <a:gd name="T35" fmla="*/ 3 h 355"/>
                <a:gd name="T36" fmla="*/ 10 w 374"/>
                <a:gd name="T37" fmla="*/ 2 h 355"/>
                <a:gd name="T38" fmla="*/ 10 w 374"/>
                <a:gd name="T39" fmla="*/ 2 h 355"/>
                <a:gd name="T40" fmla="*/ 9 w 374"/>
                <a:gd name="T41" fmla="*/ 1 h 355"/>
                <a:gd name="T42" fmla="*/ 9 w 374"/>
                <a:gd name="T43" fmla="*/ 1 h 355"/>
                <a:gd name="T44" fmla="*/ 10 w 374"/>
                <a:gd name="T45" fmla="*/ 0 h 355"/>
                <a:gd name="T46" fmla="*/ 10 w 374"/>
                <a:gd name="T47" fmla="*/ 0 h 355"/>
                <a:gd name="T48" fmla="*/ 8 w 374"/>
                <a:gd name="T49" fmla="*/ 0 h 355"/>
                <a:gd name="T50" fmla="*/ 8 w 374"/>
                <a:gd name="T51" fmla="*/ 0 h 355"/>
                <a:gd name="T52" fmla="*/ 4 w 374"/>
                <a:gd name="T53" fmla="*/ 0 h 3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74" h="355">
                  <a:moveTo>
                    <a:pt x="119" y="31"/>
                  </a:moveTo>
                  <a:lnTo>
                    <a:pt x="119" y="62"/>
                  </a:lnTo>
                  <a:lnTo>
                    <a:pt x="134" y="92"/>
                  </a:lnTo>
                  <a:lnTo>
                    <a:pt x="90" y="92"/>
                  </a:lnTo>
                  <a:lnTo>
                    <a:pt x="90" y="123"/>
                  </a:lnTo>
                  <a:lnTo>
                    <a:pt x="0" y="169"/>
                  </a:lnTo>
                  <a:lnTo>
                    <a:pt x="0" y="185"/>
                  </a:lnTo>
                  <a:lnTo>
                    <a:pt x="60" y="231"/>
                  </a:lnTo>
                  <a:lnTo>
                    <a:pt x="194" y="339"/>
                  </a:lnTo>
                  <a:lnTo>
                    <a:pt x="194" y="354"/>
                  </a:lnTo>
                  <a:lnTo>
                    <a:pt x="224" y="354"/>
                  </a:lnTo>
                  <a:lnTo>
                    <a:pt x="254" y="339"/>
                  </a:lnTo>
                  <a:lnTo>
                    <a:pt x="269" y="323"/>
                  </a:lnTo>
                  <a:lnTo>
                    <a:pt x="373" y="277"/>
                  </a:lnTo>
                  <a:lnTo>
                    <a:pt x="328" y="246"/>
                  </a:lnTo>
                  <a:lnTo>
                    <a:pt x="313" y="215"/>
                  </a:lnTo>
                  <a:lnTo>
                    <a:pt x="313" y="185"/>
                  </a:lnTo>
                  <a:lnTo>
                    <a:pt x="313" y="169"/>
                  </a:lnTo>
                  <a:lnTo>
                    <a:pt x="313" y="123"/>
                  </a:lnTo>
                  <a:lnTo>
                    <a:pt x="313" y="92"/>
                  </a:lnTo>
                  <a:lnTo>
                    <a:pt x="283" y="77"/>
                  </a:lnTo>
                  <a:lnTo>
                    <a:pt x="283" y="46"/>
                  </a:lnTo>
                  <a:lnTo>
                    <a:pt x="298" y="31"/>
                  </a:lnTo>
                  <a:lnTo>
                    <a:pt x="298" y="0"/>
                  </a:lnTo>
                  <a:lnTo>
                    <a:pt x="239" y="15"/>
                  </a:lnTo>
                  <a:lnTo>
                    <a:pt x="239" y="0"/>
                  </a:lnTo>
                  <a:lnTo>
                    <a:pt x="119"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09" name="Freeform 490"/>
            <p:cNvSpPr>
              <a:spLocks/>
            </p:cNvSpPr>
            <p:nvPr/>
          </p:nvSpPr>
          <p:spPr bwMode="auto">
            <a:xfrm>
              <a:off x="6912" y="1527"/>
              <a:ext cx="65" cy="47"/>
            </a:xfrm>
            <a:custGeom>
              <a:avLst/>
              <a:gdLst>
                <a:gd name="T0" fmla="*/ 0 w 150"/>
                <a:gd name="T1" fmla="*/ 3 h 124"/>
                <a:gd name="T2" fmla="*/ 2 w 150"/>
                <a:gd name="T3" fmla="*/ 3 h 124"/>
                <a:gd name="T4" fmla="*/ 2 w 150"/>
                <a:gd name="T5" fmla="*/ 2 h 124"/>
                <a:gd name="T6" fmla="*/ 3 w 150"/>
                <a:gd name="T7" fmla="*/ 2 h 124"/>
                <a:gd name="T8" fmla="*/ 3 w 150"/>
                <a:gd name="T9" fmla="*/ 1 h 124"/>
                <a:gd name="T10" fmla="*/ 5 w 150"/>
                <a:gd name="T11" fmla="*/ 1 h 124"/>
                <a:gd name="T12" fmla="*/ 5 w 150"/>
                <a:gd name="T13" fmla="*/ 0 h 124"/>
                <a:gd name="T14" fmla="*/ 3 w 150"/>
                <a:gd name="T15" fmla="*/ 0 h 124"/>
                <a:gd name="T16" fmla="*/ 2 w 150"/>
                <a:gd name="T17" fmla="*/ 1 h 124"/>
                <a:gd name="T18" fmla="*/ 0 w 150"/>
                <a:gd name="T19" fmla="*/ 3 h 1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0" h="124">
                  <a:moveTo>
                    <a:pt x="0" y="123"/>
                  </a:moveTo>
                  <a:lnTo>
                    <a:pt x="60" y="123"/>
                  </a:lnTo>
                  <a:lnTo>
                    <a:pt x="60" y="92"/>
                  </a:lnTo>
                  <a:lnTo>
                    <a:pt x="75" y="92"/>
                  </a:lnTo>
                  <a:lnTo>
                    <a:pt x="75" y="46"/>
                  </a:lnTo>
                  <a:lnTo>
                    <a:pt x="149" y="46"/>
                  </a:lnTo>
                  <a:lnTo>
                    <a:pt x="149" y="0"/>
                  </a:lnTo>
                  <a:lnTo>
                    <a:pt x="75" y="0"/>
                  </a:lnTo>
                  <a:lnTo>
                    <a:pt x="45" y="31"/>
                  </a:lnTo>
                  <a:lnTo>
                    <a:pt x="0" y="123"/>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10" name="Freeform 491"/>
            <p:cNvSpPr>
              <a:spLocks/>
            </p:cNvSpPr>
            <p:nvPr/>
          </p:nvSpPr>
          <p:spPr bwMode="auto">
            <a:xfrm>
              <a:off x="6944" y="1464"/>
              <a:ext cx="90" cy="65"/>
            </a:xfrm>
            <a:custGeom>
              <a:avLst/>
              <a:gdLst>
                <a:gd name="T0" fmla="*/ 0 w 211"/>
                <a:gd name="T1" fmla="*/ 4 h 170"/>
                <a:gd name="T2" fmla="*/ 3 w 211"/>
                <a:gd name="T3" fmla="*/ 4 h 170"/>
                <a:gd name="T4" fmla="*/ 3 w 211"/>
                <a:gd name="T5" fmla="*/ 3 h 170"/>
                <a:gd name="T6" fmla="*/ 6 w 211"/>
                <a:gd name="T7" fmla="*/ 2 h 170"/>
                <a:gd name="T8" fmla="*/ 6 w 211"/>
                <a:gd name="T9" fmla="*/ 2 h 170"/>
                <a:gd name="T10" fmla="*/ 7 w 211"/>
                <a:gd name="T11" fmla="*/ 2 h 170"/>
                <a:gd name="T12" fmla="*/ 6 w 211"/>
                <a:gd name="T13" fmla="*/ 1 h 170"/>
                <a:gd name="T14" fmla="*/ 6 w 211"/>
                <a:gd name="T15" fmla="*/ 0 h 170"/>
                <a:gd name="T16" fmla="*/ 6 w 211"/>
                <a:gd name="T17" fmla="*/ 0 h 170"/>
                <a:gd name="T18" fmla="*/ 5 w 211"/>
                <a:gd name="T19" fmla="*/ 0 h 170"/>
                <a:gd name="T20" fmla="*/ 5 w 211"/>
                <a:gd name="T21" fmla="*/ 0 h 170"/>
                <a:gd name="T22" fmla="*/ 3 w 211"/>
                <a:gd name="T23" fmla="*/ 1 h 170"/>
                <a:gd name="T24" fmla="*/ 3 w 211"/>
                <a:gd name="T25" fmla="*/ 1 h 170"/>
                <a:gd name="T26" fmla="*/ 1 w 211"/>
                <a:gd name="T27" fmla="*/ 3 h 170"/>
                <a:gd name="T28" fmla="*/ 0 w 211"/>
                <a:gd name="T29" fmla="*/ 4 h 1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1" h="170">
                  <a:moveTo>
                    <a:pt x="0" y="169"/>
                  </a:moveTo>
                  <a:lnTo>
                    <a:pt x="75" y="169"/>
                  </a:lnTo>
                  <a:lnTo>
                    <a:pt x="75" y="154"/>
                  </a:lnTo>
                  <a:lnTo>
                    <a:pt x="165" y="108"/>
                  </a:lnTo>
                  <a:lnTo>
                    <a:pt x="165" y="77"/>
                  </a:lnTo>
                  <a:lnTo>
                    <a:pt x="210" y="77"/>
                  </a:lnTo>
                  <a:lnTo>
                    <a:pt x="195" y="46"/>
                  </a:lnTo>
                  <a:lnTo>
                    <a:pt x="195" y="15"/>
                  </a:lnTo>
                  <a:lnTo>
                    <a:pt x="165" y="0"/>
                  </a:lnTo>
                  <a:lnTo>
                    <a:pt x="135" y="15"/>
                  </a:lnTo>
                  <a:lnTo>
                    <a:pt x="135" y="0"/>
                  </a:lnTo>
                  <a:lnTo>
                    <a:pt x="105" y="31"/>
                  </a:lnTo>
                  <a:lnTo>
                    <a:pt x="90" y="46"/>
                  </a:lnTo>
                  <a:lnTo>
                    <a:pt x="45" y="123"/>
                  </a:lnTo>
                  <a:lnTo>
                    <a:pt x="0" y="169"/>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11" name="Freeform 492"/>
            <p:cNvSpPr>
              <a:spLocks/>
            </p:cNvSpPr>
            <p:nvPr/>
          </p:nvSpPr>
          <p:spPr bwMode="auto">
            <a:xfrm>
              <a:off x="7009" y="1337"/>
              <a:ext cx="90" cy="69"/>
            </a:xfrm>
            <a:custGeom>
              <a:avLst/>
              <a:gdLst>
                <a:gd name="T0" fmla="*/ 2 w 210"/>
                <a:gd name="T1" fmla="*/ 3 h 185"/>
                <a:gd name="T2" fmla="*/ 3 w 210"/>
                <a:gd name="T3" fmla="*/ 4 h 185"/>
                <a:gd name="T4" fmla="*/ 3 w 210"/>
                <a:gd name="T5" fmla="*/ 3 h 185"/>
                <a:gd name="T6" fmla="*/ 4 w 210"/>
                <a:gd name="T7" fmla="*/ 4 h 185"/>
                <a:gd name="T8" fmla="*/ 4 w 210"/>
                <a:gd name="T9" fmla="*/ 3 h 185"/>
                <a:gd name="T10" fmla="*/ 5 w 210"/>
                <a:gd name="T11" fmla="*/ 3 h 185"/>
                <a:gd name="T12" fmla="*/ 6 w 210"/>
                <a:gd name="T13" fmla="*/ 3 h 185"/>
                <a:gd name="T14" fmla="*/ 7 w 210"/>
                <a:gd name="T15" fmla="*/ 3 h 185"/>
                <a:gd name="T16" fmla="*/ 6 w 210"/>
                <a:gd name="T17" fmla="*/ 2 h 185"/>
                <a:gd name="T18" fmla="*/ 6 w 210"/>
                <a:gd name="T19" fmla="*/ 2 h 185"/>
                <a:gd name="T20" fmla="*/ 6 w 210"/>
                <a:gd name="T21" fmla="*/ 2 h 185"/>
                <a:gd name="T22" fmla="*/ 6 w 210"/>
                <a:gd name="T23" fmla="*/ 2 h 185"/>
                <a:gd name="T24" fmla="*/ 7 w 210"/>
                <a:gd name="T25" fmla="*/ 1 h 185"/>
                <a:gd name="T26" fmla="*/ 7 w 210"/>
                <a:gd name="T27" fmla="*/ 1 h 185"/>
                <a:gd name="T28" fmla="*/ 6 w 210"/>
                <a:gd name="T29" fmla="*/ 0 h 185"/>
                <a:gd name="T30" fmla="*/ 5 w 210"/>
                <a:gd name="T31" fmla="*/ 0 h 185"/>
                <a:gd name="T32" fmla="*/ 4 w 210"/>
                <a:gd name="T33" fmla="*/ 0 h 185"/>
                <a:gd name="T34" fmla="*/ 3 w 210"/>
                <a:gd name="T35" fmla="*/ 0 h 185"/>
                <a:gd name="T36" fmla="*/ 3 w 210"/>
                <a:gd name="T37" fmla="*/ 0 h 185"/>
                <a:gd name="T38" fmla="*/ 3 w 210"/>
                <a:gd name="T39" fmla="*/ 1 h 185"/>
                <a:gd name="T40" fmla="*/ 1 w 210"/>
                <a:gd name="T41" fmla="*/ 0 h 185"/>
                <a:gd name="T42" fmla="*/ 1 w 210"/>
                <a:gd name="T43" fmla="*/ 1 h 185"/>
                <a:gd name="T44" fmla="*/ 1 w 210"/>
                <a:gd name="T45" fmla="*/ 1 h 185"/>
                <a:gd name="T46" fmla="*/ 0 w 210"/>
                <a:gd name="T47" fmla="*/ 1 h 185"/>
                <a:gd name="T48" fmla="*/ 0 w 210"/>
                <a:gd name="T49" fmla="*/ 1 h 185"/>
                <a:gd name="T50" fmla="*/ 1 w 210"/>
                <a:gd name="T51" fmla="*/ 1 h 185"/>
                <a:gd name="T52" fmla="*/ 2 w 210"/>
                <a:gd name="T53" fmla="*/ 2 h 185"/>
                <a:gd name="T54" fmla="*/ 2 w 210"/>
                <a:gd name="T55" fmla="*/ 3 h 1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0" h="185">
                  <a:moveTo>
                    <a:pt x="60" y="169"/>
                  </a:moveTo>
                  <a:lnTo>
                    <a:pt x="90" y="184"/>
                  </a:lnTo>
                  <a:lnTo>
                    <a:pt x="90" y="169"/>
                  </a:lnTo>
                  <a:lnTo>
                    <a:pt x="134" y="184"/>
                  </a:lnTo>
                  <a:lnTo>
                    <a:pt x="134" y="169"/>
                  </a:lnTo>
                  <a:lnTo>
                    <a:pt x="149" y="169"/>
                  </a:lnTo>
                  <a:lnTo>
                    <a:pt x="194" y="169"/>
                  </a:lnTo>
                  <a:lnTo>
                    <a:pt x="209" y="153"/>
                  </a:lnTo>
                  <a:lnTo>
                    <a:pt x="194" y="123"/>
                  </a:lnTo>
                  <a:lnTo>
                    <a:pt x="194" y="107"/>
                  </a:lnTo>
                  <a:lnTo>
                    <a:pt x="179" y="107"/>
                  </a:lnTo>
                  <a:lnTo>
                    <a:pt x="179" y="92"/>
                  </a:lnTo>
                  <a:lnTo>
                    <a:pt x="209" y="61"/>
                  </a:lnTo>
                  <a:lnTo>
                    <a:pt x="209" y="46"/>
                  </a:lnTo>
                  <a:lnTo>
                    <a:pt x="179" y="15"/>
                  </a:lnTo>
                  <a:lnTo>
                    <a:pt x="149" y="15"/>
                  </a:lnTo>
                  <a:lnTo>
                    <a:pt x="119" y="0"/>
                  </a:lnTo>
                  <a:lnTo>
                    <a:pt x="105" y="0"/>
                  </a:lnTo>
                  <a:lnTo>
                    <a:pt x="105" y="15"/>
                  </a:lnTo>
                  <a:lnTo>
                    <a:pt x="75" y="46"/>
                  </a:lnTo>
                  <a:lnTo>
                    <a:pt x="45" y="31"/>
                  </a:lnTo>
                  <a:lnTo>
                    <a:pt x="45" y="46"/>
                  </a:lnTo>
                  <a:lnTo>
                    <a:pt x="30" y="46"/>
                  </a:lnTo>
                  <a:lnTo>
                    <a:pt x="15" y="46"/>
                  </a:lnTo>
                  <a:lnTo>
                    <a:pt x="0" y="61"/>
                  </a:lnTo>
                  <a:lnTo>
                    <a:pt x="45" y="77"/>
                  </a:lnTo>
                  <a:lnTo>
                    <a:pt x="60" y="123"/>
                  </a:lnTo>
                  <a:lnTo>
                    <a:pt x="60" y="169"/>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12" name="Freeform 493"/>
            <p:cNvSpPr>
              <a:spLocks/>
            </p:cNvSpPr>
            <p:nvPr/>
          </p:nvSpPr>
          <p:spPr bwMode="auto">
            <a:xfrm>
              <a:off x="7105" y="1406"/>
              <a:ext cx="7" cy="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0" y="16"/>
                  </a:lnTo>
                  <a:lnTo>
                    <a:pt x="16"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13" name="Freeform 494"/>
            <p:cNvSpPr>
              <a:spLocks/>
            </p:cNvSpPr>
            <p:nvPr/>
          </p:nvSpPr>
          <p:spPr bwMode="auto">
            <a:xfrm>
              <a:off x="6977" y="1394"/>
              <a:ext cx="90" cy="65"/>
            </a:xfrm>
            <a:custGeom>
              <a:avLst/>
              <a:gdLst>
                <a:gd name="T0" fmla="*/ 2 w 210"/>
                <a:gd name="T1" fmla="*/ 4 h 170"/>
                <a:gd name="T2" fmla="*/ 3 w 210"/>
                <a:gd name="T3" fmla="*/ 3 h 170"/>
                <a:gd name="T4" fmla="*/ 3 w 210"/>
                <a:gd name="T5" fmla="*/ 3 h 170"/>
                <a:gd name="T6" fmla="*/ 4 w 210"/>
                <a:gd name="T7" fmla="*/ 3 h 170"/>
                <a:gd name="T8" fmla="*/ 4 w 210"/>
                <a:gd name="T9" fmla="*/ 3 h 170"/>
                <a:gd name="T10" fmla="*/ 5 w 210"/>
                <a:gd name="T11" fmla="*/ 3 h 170"/>
                <a:gd name="T12" fmla="*/ 6 w 210"/>
                <a:gd name="T13" fmla="*/ 2 h 170"/>
                <a:gd name="T14" fmla="*/ 5 w 210"/>
                <a:gd name="T15" fmla="*/ 2 h 170"/>
                <a:gd name="T16" fmla="*/ 6 w 210"/>
                <a:gd name="T17" fmla="*/ 1 h 170"/>
                <a:gd name="T18" fmla="*/ 7 w 210"/>
                <a:gd name="T19" fmla="*/ 1 h 170"/>
                <a:gd name="T20" fmla="*/ 7 w 210"/>
                <a:gd name="T21" fmla="*/ 1 h 170"/>
                <a:gd name="T22" fmla="*/ 6 w 210"/>
                <a:gd name="T23" fmla="*/ 0 h 170"/>
                <a:gd name="T24" fmla="*/ 6 w 210"/>
                <a:gd name="T25" fmla="*/ 1 h 170"/>
                <a:gd name="T26" fmla="*/ 4 w 210"/>
                <a:gd name="T27" fmla="*/ 0 h 170"/>
                <a:gd name="T28" fmla="*/ 4 w 210"/>
                <a:gd name="T29" fmla="*/ 0 h 170"/>
                <a:gd name="T30" fmla="*/ 1 w 210"/>
                <a:gd name="T31" fmla="*/ 0 h 170"/>
                <a:gd name="T32" fmla="*/ 0 w 210"/>
                <a:gd name="T33" fmla="*/ 0 h 170"/>
                <a:gd name="T34" fmla="*/ 0 w 210"/>
                <a:gd name="T35" fmla="*/ 1 h 170"/>
                <a:gd name="T36" fmla="*/ 1 w 210"/>
                <a:gd name="T37" fmla="*/ 1 h 170"/>
                <a:gd name="T38" fmla="*/ 1 w 210"/>
                <a:gd name="T39" fmla="*/ 2 h 170"/>
                <a:gd name="T40" fmla="*/ 1 w 210"/>
                <a:gd name="T41" fmla="*/ 3 h 170"/>
                <a:gd name="T42" fmla="*/ 1 w 210"/>
                <a:gd name="T43" fmla="*/ 3 h 170"/>
                <a:gd name="T44" fmla="*/ 1 w 210"/>
                <a:gd name="T45" fmla="*/ 3 h 170"/>
                <a:gd name="T46" fmla="*/ 2 w 210"/>
                <a:gd name="T47" fmla="*/ 4 h 1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0" h="170">
                  <a:moveTo>
                    <a:pt x="60" y="169"/>
                  </a:moveTo>
                  <a:lnTo>
                    <a:pt x="90" y="154"/>
                  </a:lnTo>
                  <a:lnTo>
                    <a:pt x="105" y="154"/>
                  </a:lnTo>
                  <a:lnTo>
                    <a:pt x="119" y="154"/>
                  </a:lnTo>
                  <a:lnTo>
                    <a:pt x="134" y="138"/>
                  </a:lnTo>
                  <a:lnTo>
                    <a:pt x="149" y="138"/>
                  </a:lnTo>
                  <a:lnTo>
                    <a:pt x="164" y="108"/>
                  </a:lnTo>
                  <a:lnTo>
                    <a:pt x="149" y="92"/>
                  </a:lnTo>
                  <a:lnTo>
                    <a:pt x="179" y="61"/>
                  </a:lnTo>
                  <a:lnTo>
                    <a:pt x="209" y="46"/>
                  </a:lnTo>
                  <a:lnTo>
                    <a:pt x="209" y="31"/>
                  </a:lnTo>
                  <a:lnTo>
                    <a:pt x="164" y="15"/>
                  </a:lnTo>
                  <a:lnTo>
                    <a:pt x="164" y="31"/>
                  </a:lnTo>
                  <a:lnTo>
                    <a:pt x="134" y="15"/>
                  </a:lnTo>
                  <a:lnTo>
                    <a:pt x="119" y="15"/>
                  </a:lnTo>
                  <a:lnTo>
                    <a:pt x="30" y="0"/>
                  </a:lnTo>
                  <a:lnTo>
                    <a:pt x="0" y="15"/>
                  </a:lnTo>
                  <a:lnTo>
                    <a:pt x="0" y="46"/>
                  </a:lnTo>
                  <a:lnTo>
                    <a:pt x="45" y="46"/>
                  </a:lnTo>
                  <a:lnTo>
                    <a:pt x="30" y="108"/>
                  </a:lnTo>
                  <a:lnTo>
                    <a:pt x="30" y="123"/>
                  </a:lnTo>
                  <a:lnTo>
                    <a:pt x="30" y="154"/>
                  </a:lnTo>
                  <a:lnTo>
                    <a:pt x="45" y="154"/>
                  </a:lnTo>
                  <a:lnTo>
                    <a:pt x="60" y="169"/>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14" name="Freeform 495"/>
            <p:cNvSpPr>
              <a:spLocks/>
            </p:cNvSpPr>
            <p:nvPr/>
          </p:nvSpPr>
          <p:spPr bwMode="auto">
            <a:xfrm>
              <a:off x="7053" y="1429"/>
              <a:ext cx="14" cy="7"/>
            </a:xfrm>
            <a:custGeom>
              <a:avLst/>
              <a:gdLst>
                <a:gd name="T0" fmla="*/ 0 w 30"/>
                <a:gd name="T1" fmla="*/ 0 h 17"/>
                <a:gd name="T2" fmla="*/ 0 w 30"/>
                <a:gd name="T3" fmla="*/ 0 h 17"/>
                <a:gd name="T4" fmla="*/ 1 w 30"/>
                <a:gd name="T5" fmla="*/ 0 h 17"/>
                <a:gd name="T6" fmla="*/ 0 w 30"/>
                <a:gd name="T7" fmla="*/ 0 h 17"/>
                <a:gd name="T8" fmla="*/ 0 w 30"/>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0" y="0"/>
                  </a:moveTo>
                  <a:lnTo>
                    <a:pt x="15" y="16"/>
                  </a:lnTo>
                  <a:lnTo>
                    <a:pt x="29" y="0"/>
                  </a:lnTo>
                  <a:lnTo>
                    <a:pt x="15"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15" name="Freeform 496"/>
            <p:cNvSpPr>
              <a:spLocks/>
            </p:cNvSpPr>
            <p:nvPr/>
          </p:nvSpPr>
          <p:spPr bwMode="auto">
            <a:xfrm>
              <a:off x="6977" y="1411"/>
              <a:ext cx="19" cy="42"/>
            </a:xfrm>
            <a:custGeom>
              <a:avLst/>
              <a:gdLst>
                <a:gd name="T0" fmla="*/ 0 w 46"/>
                <a:gd name="T1" fmla="*/ 0 h 108"/>
                <a:gd name="T2" fmla="*/ 0 w 46"/>
                <a:gd name="T3" fmla="*/ 2 h 108"/>
                <a:gd name="T4" fmla="*/ 0 w 46"/>
                <a:gd name="T5" fmla="*/ 2 h 108"/>
                <a:gd name="T6" fmla="*/ 0 w 46"/>
                <a:gd name="T7" fmla="*/ 2 h 108"/>
                <a:gd name="T8" fmla="*/ 1 w 46"/>
                <a:gd name="T9" fmla="*/ 2 h 108"/>
                <a:gd name="T10" fmla="*/ 1 w 46"/>
                <a:gd name="T11" fmla="*/ 2 h 108"/>
                <a:gd name="T12" fmla="*/ 1 w 46"/>
                <a:gd name="T13" fmla="*/ 2 h 108"/>
                <a:gd name="T14" fmla="*/ 1 w 46"/>
                <a:gd name="T15" fmla="*/ 0 h 108"/>
                <a:gd name="T16" fmla="*/ 0 w 46"/>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108">
                  <a:moveTo>
                    <a:pt x="0" y="0"/>
                  </a:moveTo>
                  <a:lnTo>
                    <a:pt x="0" y="61"/>
                  </a:lnTo>
                  <a:lnTo>
                    <a:pt x="0" y="76"/>
                  </a:lnTo>
                  <a:lnTo>
                    <a:pt x="0" y="107"/>
                  </a:lnTo>
                  <a:lnTo>
                    <a:pt x="30" y="107"/>
                  </a:lnTo>
                  <a:lnTo>
                    <a:pt x="30" y="76"/>
                  </a:lnTo>
                  <a:lnTo>
                    <a:pt x="30" y="61"/>
                  </a:lnTo>
                  <a:lnTo>
                    <a:pt x="45"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16" name="Freeform 497"/>
            <p:cNvSpPr>
              <a:spLocks/>
            </p:cNvSpPr>
            <p:nvPr/>
          </p:nvSpPr>
          <p:spPr bwMode="auto">
            <a:xfrm>
              <a:off x="7060" y="1325"/>
              <a:ext cx="26" cy="18"/>
            </a:xfrm>
            <a:custGeom>
              <a:avLst/>
              <a:gdLst>
                <a:gd name="T0" fmla="*/ 1 w 61"/>
                <a:gd name="T1" fmla="*/ 1 h 47"/>
                <a:gd name="T2" fmla="*/ 2 w 61"/>
                <a:gd name="T3" fmla="*/ 1 h 47"/>
                <a:gd name="T4" fmla="*/ 1 w 61"/>
                <a:gd name="T5" fmla="*/ 1 h 47"/>
                <a:gd name="T6" fmla="*/ 0 w 61"/>
                <a:gd name="T7" fmla="*/ 1 h 47"/>
                <a:gd name="T8" fmla="*/ 0 w 61"/>
                <a:gd name="T9" fmla="*/ 0 h 47"/>
                <a:gd name="T10" fmla="*/ 1 w 61"/>
                <a:gd name="T11" fmla="*/ 0 h 47"/>
                <a:gd name="T12" fmla="*/ 1 w 61"/>
                <a:gd name="T13" fmla="*/ 0 h 47"/>
                <a:gd name="T14" fmla="*/ 2 w 61"/>
                <a:gd name="T15" fmla="*/ 0 h 47"/>
                <a:gd name="T16" fmla="*/ 2 w 61"/>
                <a:gd name="T17" fmla="*/ 1 h 47"/>
                <a:gd name="T18" fmla="*/ 1 w 61"/>
                <a:gd name="T19" fmla="*/ 1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47">
                  <a:moveTo>
                    <a:pt x="45" y="46"/>
                  </a:moveTo>
                  <a:lnTo>
                    <a:pt x="60" y="46"/>
                  </a:lnTo>
                  <a:lnTo>
                    <a:pt x="30" y="46"/>
                  </a:lnTo>
                  <a:lnTo>
                    <a:pt x="0" y="31"/>
                  </a:lnTo>
                  <a:lnTo>
                    <a:pt x="15" y="15"/>
                  </a:lnTo>
                  <a:lnTo>
                    <a:pt x="30" y="15"/>
                  </a:lnTo>
                  <a:lnTo>
                    <a:pt x="45" y="0"/>
                  </a:lnTo>
                  <a:lnTo>
                    <a:pt x="60" y="15"/>
                  </a:lnTo>
                  <a:lnTo>
                    <a:pt x="60" y="31"/>
                  </a:lnTo>
                  <a:lnTo>
                    <a:pt x="45" y="4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17" name="Freeform 498"/>
            <p:cNvSpPr>
              <a:spLocks/>
            </p:cNvSpPr>
            <p:nvPr/>
          </p:nvSpPr>
          <p:spPr bwMode="auto">
            <a:xfrm>
              <a:off x="7066" y="1312"/>
              <a:ext cx="26" cy="19"/>
            </a:xfrm>
            <a:custGeom>
              <a:avLst/>
              <a:gdLst>
                <a:gd name="T0" fmla="*/ 0 w 60"/>
                <a:gd name="T1" fmla="*/ 1 h 48"/>
                <a:gd name="T2" fmla="*/ 0 w 60"/>
                <a:gd name="T3" fmla="*/ 1 h 48"/>
                <a:gd name="T4" fmla="*/ 1 w 60"/>
                <a:gd name="T5" fmla="*/ 1 h 48"/>
                <a:gd name="T6" fmla="*/ 1 w 60"/>
                <a:gd name="T7" fmla="*/ 1 h 48"/>
                <a:gd name="T8" fmla="*/ 2 w 60"/>
                <a:gd name="T9" fmla="*/ 0 h 48"/>
                <a:gd name="T10" fmla="*/ 2 w 60"/>
                <a:gd name="T11" fmla="*/ 0 h 48"/>
                <a:gd name="T12" fmla="*/ 1 w 60"/>
                <a:gd name="T13" fmla="*/ 0 h 48"/>
                <a:gd name="T14" fmla="*/ 0 w 60"/>
                <a:gd name="T15" fmla="*/ 0 h 48"/>
                <a:gd name="T16" fmla="*/ 0 w 60"/>
                <a:gd name="T17" fmla="*/ 1 h 48"/>
                <a:gd name="T18" fmla="*/ 0 w 60"/>
                <a:gd name="T19" fmla="*/ 1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48">
                  <a:moveTo>
                    <a:pt x="0" y="47"/>
                  </a:moveTo>
                  <a:lnTo>
                    <a:pt x="15" y="47"/>
                  </a:lnTo>
                  <a:lnTo>
                    <a:pt x="30" y="31"/>
                  </a:lnTo>
                  <a:lnTo>
                    <a:pt x="44" y="47"/>
                  </a:lnTo>
                  <a:lnTo>
                    <a:pt x="59" y="16"/>
                  </a:lnTo>
                  <a:lnTo>
                    <a:pt x="59" y="0"/>
                  </a:lnTo>
                  <a:lnTo>
                    <a:pt x="30" y="0"/>
                  </a:lnTo>
                  <a:lnTo>
                    <a:pt x="15" y="0"/>
                  </a:lnTo>
                  <a:lnTo>
                    <a:pt x="0" y="31"/>
                  </a:lnTo>
                  <a:lnTo>
                    <a:pt x="0" y="47"/>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18" name="Freeform 499"/>
            <p:cNvSpPr>
              <a:spLocks/>
            </p:cNvSpPr>
            <p:nvPr/>
          </p:nvSpPr>
          <p:spPr bwMode="auto">
            <a:xfrm>
              <a:off x="7003" y="1260"/>
              <a:ext cx="50" cy="83"/>
            </a:xfrm>
            <a:custGeom>
              <a:avLst/>
              <a:gdLst>
                <a:gd name="T0" fmla="*/ 1 w 121"/>
                <a:gd name="T1" fmla="*/ 0 h 217"/>
                <a:gd name="T2" fmla="*/ 0 w 121"/>
                <a:gd name="T3" fmla="*/ 0 h 217"/>
                <a:gd name="T4" fmla="*/ 0 w 121"/>
                <a:gd name="T5" fmla="*/ 0 h 217"/>
                <a:gd name="T6" fmla="*/ 0 w 121"/>
                <a:gd name="T7" fmla="*/ 1 h 217"/>
                <a:gd name="T8" fmla="*/ 0 w 121"/>
                <a:gd name="T9" fmla="*/ 2 h 217"/>
                <a:gd name="T10" fmla="*/ 0 w 121"/>
                <a:gd name="T11" fmla="*/ 2 h 217"/>
                <a:gd name="T12" fmla="*/ 0 w 121"/>
                <a:gd name="T13" fmla="*/ 2 h 217"/>
                <a:gd name="T14" fmla="*/ 1 w 121"/>
                <a:gd name="T15" fmla="*/ 2 h 217"/>
                <a:gd name="T16" fmla="*/ 1 w 121"/>
                <a:gd name="T17" fmla="*/ 2 h 217"/>
                <a:gd name="T18" fmla="*/ 1 w 121"/>
                <a:gd name="T19" fmla="*/ 3 h 217"/>
                <a:gd name="T20" fmla="*/ 1 w 121"/>
                <a:gd name="T21" fmla="*/ 3 h 217"/>
                <a:gd name="T22" fmla="*/ 1 w 121"/>
                <a:gd name="T23" fmla="*/ 3 h 217"/>
                <a:gd name="T24" fmla="*/ 0 w 121"/>
                <a:gd name="T25" fmla="*/ 4 h 217"/>
                <a:gd name="T26" fmla="*/ 1 w 121"/>
                <a:gd name="T27" fmla="*/ 4 h 217"/>
                <a:gd name="T28" fmla="*/ 1 w 121"/>
                <a:gd name="T29" fmla="*/ 4 h 217"/>
                <a:gd name="T30" fmla="*/ 1 w 121"/>
                <a:gd name="T31" fmla="*/ 4 h 217"/>
                <a:gd name="T32" fmla="*/ 0 w 121"/>
                <a:gd name="T33" fmla="*/ 5 h 217"/>
                <a:gd name="T34" fmla="*/ 0 w 121"/>
                <a:gd name="T35" fmla="*/ 5 h 217"/>
                <a:gd name="T36" fmla="*/ 1 w 121"/>
                <a:gd name="T37" fmla="*/ 4 h 217"/>
                <a:gd name="T38" fmla="*/ 2 w 121"/>
                <a:gd name="T39" fmla="*/ 4 h 217"/>
                <a:gd name="T40" fmla="*/ 3 w 121"/>
                <a:gd name="T41" fmla="*/ 4 h 217"/>
                <a:gd name="T42" fmla="*/ 4 w 121"/>
                <a:gd name="T43" fmla="*/ 4 h 217"/>
                <a:gd name="T44" fmla="*/ 3 w 121"/>
                <a:gd name="T45" fmla="*/ 4 h 217"/>
                <a:gd name="T46" fmla="*/ 4 w 121"/>
                <a:gd name="T47" fmla="*/ 4 h 217"/>
                <a:gd name="T48" fmla="*/ 4 w 121"/>
                <a:gd name="T49" fmla="*/ 3 h 217"/>
                <a:gd name="T50" fmla="*/ 4 w 121"/>
                <a:gd name="T51" fmla="*/ 3 h 217"/>
                <a:gd name="T52" fmla="*/ 3 w 121"/>
                <a:gd name="T53" fmla="*/ 3 h 217"/>
                <a:gd name="T54" fmla="*/ 2 w 121"/>
                <a:gd name="T55" fmla="*/ 1 h 217"/>
                <a:gd name="T56" fmla="*/ 1 w 121"/>
                <a:gd name="T57" fmla="*/ 1 h 217"/>
                <a:gd name="T58" fmla="*/ 2 w 121"/>
                <a:gd name="T59" fmla="*/ 1 h 217"/>
                <a:gd name="T60" fmla="*/ 1 w 121"/>
                <a:gd name="T61" fmla="*/ 1 h 217"/>
                <a:gd name="T62" fmla="*/ 1 w 121"/>
                <a:gd name="T63" fmla="*/ 0 h 2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1" h="217">
                  <a:moveTo>
                    <a:pt x="45" y="0"/>
                  </a:moveTo>
                  <a:lnTo>
                    <a:pt x="15" y="0"/>
                  </a:lnTo>
                  <a:lnTo>
                    <a:pt x="0" y="15"/>
                  </a:lnTo>
                  <a:lnTo>
                    <a:pt x="15" y="62"/>
                  </a:lnTo>
                  <a:lnTo>
                    <a:pt x="15" y="77"/>
                  </a:lnTo>
                  <a:lnTo>
                    <a:pt x="15" y="93"/>
                  </a:lnTo>
                  <a:lnTo>
                    <a:pt x="15" y="108"/>
                  </a:lnTo>
                  <a:lnTo>
                    <a:pt x="45" y="93"/>
                  </a:lnTo>
                  <a:lnTo>
                    <a:pt x="45" y="108"/>
                  </a:lnTo>
                  <a:lnTo>
                    <a:pt x="45" y="139"/>
                  </a:lnTo>
                  <a:lnTo>
                    <a:pt x="30" y="139"/>
                  </a:lnTo>
                  <a:lnTo>
                    <a:pt x="30" y="154"/>
                  </a:lnTo>
                  <a:lnTo>
                    <a:pt x="15" y="170"/>
                  </a:lnTo>
                  <a:lnTo>
                    <a:pt x="30" y="170"/>
                  </a:lnTo>
                  <a:lnTo>
                    <a:pt x="45" y="185"/>
                  </a:lnTo>
                  <a:lnTo>
                    <a:pt x="30" y="185"/>
                  </a:lnTo>
                  <a:lnTo>
                    <a:pt x="0" y="216"/>
                  </a:lnTo>
                  <a:lnTo>
                    <a:pt x="15" y="216"/>
                  </a:lnTo>
                  <a:lnTo>
                    <a:pt x="45" y="201"/>
                  </a:lnTo>
                  <a:lnTo>
                    <a:pt x="60" y="201"/>
                  </a:lnTo>
                  <a:lnTo>
                    <a:pt x="105" y="201"/>
                  </a:lnTo>
                  <a:lnTo>
                    <a:pt x="120" y="185"/>
                  </a:lnTo>
                  <a:lnTo>
                    <a:pt x="105" y="185"/>
                  </a:lnTo>
                  <a:lnTo>
                    <a:pt x="120" y="170"/>
                  </a:lnTo>
                  <a:lnTo>
                    <a:pt x="120" y="154"/>
                  </a:lnTo>
                  <a:lnTo>
                    <a:pt x="120" y="139"/>
                  </a:lnTo>
                  <a:lnTo>
                    <a:pt x="105" y="139"/>
                  </a:lnTo>
                  <a:lnTo>
                    <a:pt x="60" y="62"/>
                  </a:lnTo>
                  <a:lnTo>
                    <a:pt x="45" y="62"/>
                  </a:lnTo>
                  <a:lnTo>
                    <a:pt x="60" y="31"/>
                  </a:lnTo>
                  <a:lnTo>
                    <a:pt x="30" y="31"/>
                  </a:lnTo>
                  <a:lnTo>
                    <a:pt x="4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19" name="Freeform 500"/>
            <p:cNvSpPr>
              <a:spLocks/>
            </p:cNvSpPr>
            <p:nvPr/>
          </p:nvSpPr>
          <p:spPr bwMode="auto">
            <a:xfrm>
              <a:off x="6989" y="1296"/>
              <a:ext cx="14" cy="11"/>
            </a:xfrm>
            <a:custGeom>
              <a:avLst/>
              <a:gdLst>
                <a:gd name="T0" fmla="*/ 0 w 31"/>
                <a:gd name="T1" fmla="*/ 0 h 32"/>
                <a:gd name="T2" fmla="*/ 0 w 31"/>
                <a:gd name="T3" fmla="*/ 0 h 32"/>
                <a:gd name="T4" fmla="*/ 0 w 31"/>
                <a:gd name="T5" fmla="*/ 0 h 32"/>
                <a:gd name="T6" fmla="*/ 1 w 31"/>
                <a:gd name="T7" fmla="*/ 0 h 32"/>
                <a:gd name="T8" fmla="*/ 1 w 31"/>
                <a:gd name="T9" fmla="*/ 0 h 32"/>
                <a:gd name="T10" fmla="*/ 1 w 31"/>
                <a:gd name="T11" fmla="*/ 0 h 32"/>
                <a:gd name="T12" fmla="*/ 0 w 31"/>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2">
                  <a:moveTo>
                    <a:pt x="15" y="0"/>
                  </a:moveTo>
                  <a:lnTo>
                    <a:pt x="0" y="16"/>
                  </a:lnTo>
                  <a:lnTo>
                    <a:pt x="15" y="31"/>
                  </a:lnTo>
                  <a:lnTo>
                    <a:pt x="30" y="31"/>
                  </a:lnTo>
                  <a:lnTo>
                    <a:pt x="30" y="16"/>
                  </a:lnTo>
                  <a:lnTo>
                    <a:pt x="30" y="0"/>
                  </a:lnTo>
                  <a:lnTo>
                    <a:pt x="1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20" name="Freeform 501"/>
            <p:cNvSpPr>
              <a:spLocks/>
            </p:cNvSpPr>
            <p:nvPr/>
          </p:nvSpPr>
          <p:spPr bwMode="auto">
            <a:xfrm>
              <a:off x="6995" y="1260"/>
              <a:ext cx="9" cy="7"/>
            </a:xfrm>
            <a:custGeom>
              <a:avLst/>
              <a:gdLst>
                <a:gd name="T0" fmla="*/ 0 w 18"/>
                <a:gd name="T1" fmla="*/ 0 h 17"/>
                <a:gd name="T2" fmla="*/ 2 w 18"/>
                <a:gd name="T3" fmla="*/ 0 h 17"/>
                <a:gd name="T4" fmla="*/ 2 w 18"/>
                <a:gd name="T5" fmla="*/ 0 h 17"/>
                <a:gd name="T6" fmla="*/ 0 w 18"/>
                <a:gd name="T7" fmla="*/ 0 h 17"/>
                <a:gd name="T8" fmla="*/ 0 w 18"/>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7">
                  <a:moveTo>
                    <a:pt x="0" y="16"/>
                  </a:moveTo>
                  <a:lnTo>
                    <a:pt x="17" y="16"/>
                  </a:lnTo>
                  <a:lnTo>
                    <a:pt x="17" y="0"/>
                  </a:lnTo>
                  <a:lnTo>
                    <a:pt x="0" y="0"/>
                  </a:lnTo>
                  <a:lnTo>
                    <a:pt x="0"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21" name="Freeform 502"/>
            <p:cNvSpPr>
              <a:spLocks/>
            </p:cNvSpPr>
            <p:nvPr/>
          </p:nvSpPr>
          <p:spPr bwMode="auto">
            <a:xfrm>
              <a:off x="6969" y="1296"/>
              <a:ext cx="34" cy="35"/>
            </a:xfrm>
            <a:custGeom>
              <a:avLst/>
              <a:gdLst>
                <a:gd name="T0" fmla="*/ 3 w 77"/>
                <a:gd name="T1" fmla="*/ 0 h 94"/>
                <a:gd name="T2" fmla="*/ 2 w 77"/>
                <a:gd name="T3" fmla="*/ 0 h 94"/>
                <a:gd name="T4" fmla="*/ 2 w 77"/>
                <a:gd name="T5" fmla="*/ 0 h 94"/>
                <a:gd name="T6" fmla="*/ 2 w 77"/>
                <a:gd name="T7" fmla="*/ 0 h 94"/>
                <a:gd name="T8" fmla="*/ 2 w 77"/>
                <a:gd name="T9" fmla="*/ 0 h 94"/>
                <a:gd name="T10" fmla="*/ 1 w 77"/>
                <a:gd name="T11" fmla="*/ 0 h 94"/>
                <a:gd name="T12" fmla="*/ 0 w 77"/>
                <a:gd name="T13" fmla="*/ 0 h 94"/>
                <a:gd name="T14" fmla="*/ 0 w 77"/>
                <a:gd name="T15" fmla="*/ 1 h 94"/>
                <a:gd name="T16" fmla="*/ 0 w 77"/>
                <a:gd name="T17" fmla="*/ 1 h 94"/>
                <a:gd name="T18" fmla="*/ 0 w 77"/>
                <a:gd name="T19" fmla="*/ 1 h 94"/>
                <a:gd name="T20" fmla="*/ 0 w 77"/>
                <a:gd name="T21" fmla="*/ 2 h 94"/>
                <a:gd name="T22" fmla="*/ 1 w 77"/>
                <a:gd name="T23" fmla="*/ 2 h 94"/>
                <a:gd name="T24" fmla="*/ 2 w 77"/>
                <a:gd name="T25" fmla="*/ 1 h 94"/>
                <a:gd name="T26" fmla="*/ 3 w 77"/>
                <a:gd name="T27" fmla="*/ 1 h 94"/>
                <a:gd name="T28" fmla="*/ 3 w 77"/>
                <a:gd name="T29" fmla="*/ 0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7" h="94">
                  <a:moveTo>
                    <a:pt x="76" y="31"/>
                  </a:moveTo>
                  <a:lnTo>
                    <a:pt x="61" y="31"/>
                  </a:lnTo>
                  <a:lnTo>
                    <a:pt x="46" y="16"/>
                  </a:lnTo>
                  <a:lnTo>
                    <a:pt x="61" y="0"/>
                  </a:lnTo>
                  <a:lnTo>
                    <a:pt x="46" y="0"/>
                  </a:lnTo>
                  <a:lnTo>
                    <a:pt x="30" y="16"/>
                  </a:lnTo>
                  <a:lnTo>
                    <a:pt x="15" y="16"/>
                  </a:lnTo>
                  <a:lnTo>
                    <a:pt x="15" y="47"/>
                  </a:lnTo>
                  <a:lnTo>
                    <a:pt x="15" y="62"/>
                  </a:lnTo>
                  <a:lnTo>
                    <a:pt x="0" y="78"/>
                  </a:lnTo>
                  <a:lnTo>
                    <a:pt x="15" y="93"/>
                  </a:lnTo>
                  <a:lnTo>
                    <a:pt x="30" y="93"/>
                  </a:lnTo>
                  <a:lnTo>
                    <a:pt x="61" y="78"/>
                  </a:lnTo>
                  <a:lnTo>
                    <a:pt x="76" y="47"/>
                  </a:lnTo>
                  <a:lnTo>
                    <a:pt x="76"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22" name="Freeform 503"/>
            <p:cNvSpPr>
              <a:spLocks/>
            </p:cNvSpPr>
            <p:nvPr/>
          </p:nvSpPr>
          <p:spPr bwMode="auto">
            <a:xfrm>
              <a:off x="7105" y="1720"/>
              <a:ext cx="46" cy="41"/>
            </a:xfrm>
            <a:custGeom>
              <a:avLst/>
              <a:gdLst>
                <a:gd name="T0" fmla="*/ 2 w 105"/>
                <a:gd name="T1" fmla="*/ 2 h 109"/>
                <a:gd name="T2" fmla="*/ 2 w 105"/>
                <a:gd name="T3" fmla="*/ 2 h 109"/>
                <a:gd name="T4" fmla="*/ 2 w 105"/>
                <a:gd name="T5" fmla="*/ 2 h 109"/>
                <a:gd name="T6" fmla="*/ 3 w 105"/>
                <a:gd name="T7" fmla="*/ 1 h 109"/>
                <a:gd name="T8" fmla="*/ 3 w 105"/>
                <a:gd name="T9" fmla="*/ 1 h 109"/>
                <a:gd name="T10" fmla="*/ 4 w 105"/>
                <a:gd name="T11" fmla="*/ 0 h 109"/>
                <a:gd name="T12" fmla="*/ 3 w 105"/>
                <a:gd name="T13" fmla="*/ 0 h 109"/>
                <a:gd name="T14" fmla="*/ 2 w 105"/>
                <a:gd name="T15" fmla="*/ 0 h 109"/>
                <a:gd name="T16" fmla="*/ 2 w 105"/>
                <a:gd name="T17" fmla="*/ 0 h 109"/>
                <a:gd name="T18" fmla="*/ 0 w 105"/>
                <a:gd name="T19" fmla="*/ 0 h 109"/>
                <a:gd name="T20" fmla="*/ 0 w 105"/>
                <a:gd name="T21" fmla="*/ 1 h 109"/>
                <a:gd name="T22" fmla="*/ 2 w 105"/>
                <a:gd name="T23" fmla="*/ 2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109">
                  <a:moveTo>
                    <a:pt x="45" y="108"/>
                  </a:moveTo>
                  <a:lnTo>
                    <a:pt x="59" y="93"/>
                  </a:lnTo>
                  <a:lnTo>
                    <a:pt x="59" y="77"/>
                  </a:lnTo>
                  <a:lnTo>
                    <a:pt x="89" y="62"/>
                  </a:lnTo>
                  <a:lnTo>
                    <a:pt x="89" y="31"/>
                  </a:lnTo>
                  <a:lnTo>
                    <a:pt x="104" y="15"/>
                  </a:lnTo>
                  <a:lnTo>
                    <a:pt x="74" y="0"/>
                  </a:lnTo>
                  <a:lnTo>
                    <a:pt x="45" y="0"/>
                  </a:lnTo>
                  <a:lnTo>
                    <a:pt x="45" y="15"/>
                  </a:lnTo>
                  <a:lnTo>
                    <a:pt x="15" y="15"/>
                  </a:lnTo>
                  <a:lnTo>
                    <a:pt x="0" y="46"/>
                  </a:lnTo>
                  <a:lnTo>
                    <a:pt x="45" y="108"/>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23" name="Freeform 504"/>
            <p:cNvSpPr>
              <a:spLocks/>
            </p:cNvSpPr>
            <p:nvPr/>
          </p:nvSpPr>
          <p:spPr bwMode="auto">
            <a:xfrm>
              <a:off x="7111" y="1720"/>
              <a:ext cx="14" cy="6"/>
            </a:xfrm>
            <a:custGeom>
              <a:avLst/>
              <a:gdLst>
                <a:gd name="T0" fmla="*/ 0 w 32"/>
                <a:gd name="T1" fmla="*/ 0 h 17"/>
                <a:gd name="T2" fmla="*/ 1 w 32"/>
                <a:gd name="T3" fmla="*/ 0 h 17"/>
                <a:gd name="T4" fmla="*/ 1 w 32"/>
                <a:gd name="T5" fmla="*/ 0 h 17"/>
                <a:gd name="T6" fmla="*/ 0 w 32"/>
                <a:gd name="T7" fmla="*/ 0 h 17"/>
                <a:gd name="T8" fmla="*/ 0 w 32"/>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7">
                  <a:moveTo>
                    <a:pt x="0" y="16"/>
                  </a:moveTo>
                  <a:lnTo>
                    <a:pt x="31" y="16"/>
                  </a:lnTo>
                  <a:lnTo>
                    <a:pt x="31" y="0"/>
                  </a:lnTo>
                  <a:lnTo>
                    <a:pt x="0" y="0"/>
                  </a:lnTo>
                  <a:lnTo>
                    <a:pt x="0"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24" name="Freeform 505"/>
            <p:cNvSpPr>
              <a:spLocks/>
            </p:cNvSpPr>
            <p:nvPr/>
          </p:nvSpPr>
          <p:spPr bwMode="auto">
            <a:xfrm>
              <a:off x="7060" y="1633"/>
              <a:ext cx="91" cy="69"/>
            </a:xfrm>
            <a:custGeom>
              <a:avLst/>
              <a:gdLst>
                <a:gd name="T0" fmla="*/ 4 w 210"/>
                <a:gd name="T1" fmla="*/ 4 h 185"/>
                <a:gd name="T2" fmla="*/ 4 w 210"/>
                <a:gd name="T3" fmla="*/ 3 h 185"/>
                <a:gd name="T4" fmla="*/ 5 w 210"/>
                <a:gd name="T5" fmla="*/ 3 h 185"/>
                <a:gd name="T6" fmla="*/ 5 w 210"/>
                <a:gd name="T7" fmla="*/ 3 h 185"/>
                <a:gd name="T8" fmla="*/ 7 w 210"/>
                <a:gd name="T9" fmla="*/ 2 h 185"/>
                <a:gd name="T10" fmla="*/ 7 w 210"/>
                <a:gd name="T11" fmla="*/ 1 h 185"/>
                <a:gd name="T12" fmla="*/ 7 w 210"/>
                <a:gd name="T13" fmla="*/ 0 h 185"/>
                <a:gd name="T14" fmla="*/ 7 w 210"/>
                <a:gd name="T15" fmla="*/ 0 h 185"/>
                <a:gd name="T16" fmla="*/ 5 w 210"/>
                <a:gd name="T17" fmla="*/ 0 h 185"/>
                <a:gd name="T18" fmla="*/ 4 w 210"/>
                <a:gd name="T19" fmla="*/ 0 h 185"/>
                <a:gd name="T20" fmla="*/ 1 w 210"/>
                <a:gd name="T21" fmla="*/ 0 h 185"/>
                <a:gd name="T22" fmla="*/ 0 w 210"/>
                <a:gd name="T23" fmla="*/ 0 h 185"/>
                <a:gd name="T24" fmla="*/ 0 w 210"/>
                <a:gd name="T25" fmla="*/ 1 h 185"/>
                <a:gd name="T26" fmla="*/ 0 w 210"/>
                <a:gd name="T27" fmla="*/ 2 h 185"/>
                <a:gd name="T28" fmla="*/ 0 w 210"/>
                <a:gd name="T29" fmla="*/ 3 h 185"/>
                <a:gd name="T30" fmla="*/ 1 w 210"/>
                <a:gd name="T31" fmla="*/ 3 h 185"/>
                <a:gd name="T32" fmla="*/ 2 w 210"/>
                <a:gd name="T33" fmla="*/ 4 h 185"/>
                <a:gd name="T34" fmla="*/ 3 w 210"/>
                <a:gd name="T35" fmla="*/ 4 h 185"/>
                <a:gd name="T36" fmla="*/ 4 w 210"/>
                <a:gd name="T37" fmla="*/ 4 h 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0" h="185">
                  <a:moveTo>
                    <a:pt x="105" y="184"/>
                  </a:moveTo>
                  <a:lnTo>
                    <a:pt x="105" y="153"/>
                  </a:lnTo>
                  <a:lnTo>
                    <a:pt x="134" y="138"/>
                  </a:lnTo>
                  <a:lnTo>
                    <a:pt x="149" y="138"/>
                  </a:lnTo>
                  <a:lnTo>
                    <a:pt x="179" y="92"/>
                  </a:lnTo>
                  <a:lnTo>
                    <a:pt x="209" y="46"/>
                  </a:lnTo>
                  <a:lnTo>
                    <a:pt x="209" y="15"/>
                  </a:lnTo>
                  <a:lnTo>
                    <a:pt x="179" y="0"/>
                  </a:lnTo>
                  <a:lnTo>
                    <a:pt x="134" y="0"/>
                  </a:lnTo>
                  <a:lnTo>
                    <a:pt x="105" y="15"/>
                  </a:lnTo>
                  <a:lnTo>
                    <a:pt x="30" y="0"/>
                  </a:lnTo>
                  <a:lnTo>
                    <a:pt x="15" y="31"/>
                  </a:lnTo>
                  <a:lnTo>
                    <a:pt x="15" y="61"/>
                  </a:lnTo>
                  <a:lnTo>
                    <a:pt x="0" y="92"/>
                  </a:lnTo>
                  <a:lnTo>
                    <a:pt x="0" y="138"/>
                  </a:lnTo>
                  <a:lnTo>
                    <a:pt x="30" y="138"/>
                  </a:lnTo>
                  <a:lnTo>
                    <a:pt x="45" y="184"/>
                  </a:lnTo>
                  <a:lnTo>
                    <a:pt x="75" y="184"/>
                  </a:lnTo>
                  <a:lnTo>
                    <a:pt x="105" y="184"/>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25" name="Freeform 506"/>
            <p:cNvSpPr>
              <a:spLocks/>
            </p:cNvSpPr>
            <p:nvPr/>
          </p:nvSpPr>
          <p:spPr bwMode="auto">
            <a:xfrm>
              <a:off x="7047" y="1644"/>
              <a:ext cx="20" cy="42"/>
            </a:xfrm>
            <a:custGeom>
              <a:avLst/>
              <a:gdLst>
                <a:gd name="T0" fmla="*/ 1 w 46"/>
                <a:gd name="T1" fmla="*/ 2 h 108"/>
                <a:gd name="T2" fmla="*/ 1 w 46"/>
                <a:gd name="T3" fmla="*/ 2 h 108"/>
                <a:gd name="T4" fmla="*/ 2 w 46"/>
                <a:gd name="T5" fmla="*/ 1 h 108"/>
                <a:gd name="T6" fmla="*/ 2 w 46"/>
                <a:gd name="T7" fmla="*/ 0 h 108"/>
                <a:gd name="T8" fmla="*/ 0 w 46"/>
                <a:gd name="T9" fmla="*/ 0 h 108"/>
                <a:gd name="T10" fmla="*/ 0 w 46"/>
                <a:gd name="T11" fmla="*/ 0 h 108"/>
                <a:gd name="T12" fmla="*/ 0 w 46"/>
                <a:gd name="T13" fmla="*/ 1 h 108"/>
                <a:gd name="T14" fmla="*/ 0 w 46"/>
                <a:gd name="T15" fmla="*/ 2 h 108"/>
                <a:gd name="T16" fmla="*/ 1 w 46"/>
                <a:gd name="T17" fmla="*/ 2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108">
                  <a:moveTo>
                    <a:pt x="30" y="107"/>
                  </a:moveTo>
                  <a:lnTo>
                    <a:pt x="30" y="61"/>
                  </a:lnTo>
                  <a:lnTo>
                    <a:pt x="45" y="31"/>
                  </a:lnTo>
                  <a:lnTo>
                    <a:pt x="45" y="0"/>
                  </a:lnTo>
                  <a:lnTo>
                    <a:pt x="15" y="0"/>
                  </a:lnTo>
                  <a:lnTo>
                    <a:pt x="15" y="15"/>
                  </a:lnTo>
                  <a:lnTo>
                    <a:pt x="0" y="31"/>
                  </a:lnTo>
                  <a:lnTo>
                    <a:pt x="15" y="107"/>
                  </a:lnTo>
                  <a:lnTo>
                    <a:pt x="30" y="107"/>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26" name="Freeform 507"/>
            <p:cNvSpPr>
              <a:spLocks/>
            </p:cNvSpPr>
            <p:nvPr/>
          </p:nvSpPr>
          <p:spPr bwMode="auto">
            <a:xfrm>
              <a:off x="7040" y="1650"/>
              <a:ext cx="13" cy="36"/>
            </a:xfrm>
            <a:custGeom>
              <a:avLst/>
              <a:gdLst>
                <a:gd name="T0" fmla="*/ 1 w 32"/>
                <a:gd name="T1" fmla="*/ 2 h 93"/>
                <a:gd name="T2" fmla="*/ 0 w 32"/>
                <a:gd name="T3" fmla="*/ 0 h 93"/>
                <a:gd name="T4" fmla="*/ 0 w 32"/>
                <a:gd name="T5" fmla="*/ 0 h 93"/>
                <a:gd name="T6" fmla="*/ 0 w 32"/>
                <a:gd name="T7" fmla="*/ 2 h 93"/>
                <a:gd name="T8" fmla="*/ 1 w 32"/>
                <a:gd name="T9" fmla="*/ 2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93">
                  <a:moveTo>
                    <a:pt x="31" y="92"/>
                  </a:moveTo>
                  <a:lnTo>
                    <a:pt x="16" y="15"/>
                  </a:lnTo>
                  <a:lnTo>
                    <a:pt x="0" y="0"/>
                  </a:lnTo>
                  <a:lnTo>
                    <a:pt x="16" y="92"/>
                  </a:lnTo>
                  <a:lnTo>
                    <a:pt x="31" y="92"/>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27" name="Freeform 508"/>
            <p:cNvSpPr>
              <a:spLocks/>
            </p:cNvSpPr>
            <p:nvPr/>
          </p:nvSpPr>
          <p:spPr bwMode="auto">
            <a:xfrm>
              <a:off x="7015" y="1650"/>
              <a:ext cx="32" cy="47"/>
            </a:xfrm>
            <a:custGeom>
              <a:avLst/>
              <a:gdLst>
                <a:gd name="T0" fmla="*/ 3 w 75"/>
                <a:gd name="T1" fmla="*/ 2 h 124"/>
                <a:gd name="T2" fmla="*/ 2 w 75"/>
                <a:gd name="T3" fmla="*/ 0 h 124"/>
                <a:gd name="T4" fmla="*/ 0 w 75"/>
                <a:gd name="T5" fmla="*/ 0 h 124"/>
                <a:gd name="T6" fmla="*/ 0 w 75"/>
                <a:gd name="T7" fmla="*/ 1 h 124"/>
                <a:gd name="T8" fmla="*/ 0 w 75"/>
                <a:gd name="T9" fmla="*/ 2 h 124"/>
                <a:gd name="T10" fmla="*/ 0 w 75"/>
                <a:gd name="T11" fmla="*/ 3 h 124"/>
                <a:gd name="T12" fmla="*/ 1 w 75"/>
                <a:gd name="T13" fmla="*/ 3 h 124"/>
                <a:gd name="T14" fmla="*/ 3 w 75"/>
                <a:gd name="T15" fmla="*/ 2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5" h="124">
                  <a:moveTo>
                    <a:pt x="74" y="92"/>
                  </a:moveTo>
                  <a:lnTo>
                    <a:pt x="59" y="0"/>
                  </a:lnTo>
                  <a:lnTo>
                    <a:pt x="0" y="15"/>
                  </a:lnTo>
                  <a:lnTo>
                    <a:pt x="0" y="46"/>
                  </a:lnTo>
                  <a:lnTo>
                    <a:pt x="0" y="92"/>
                  </a:lnTo>
                  <a:lnTo>
                    <a:pt x="0" y="123"/>
                  </a:lnTo>
                  <a:lnTo>
                    <a:pt x="30" y="123"/>
                  </a:lnTo>
                  <a:lnTo>
                    <a:pt x="74" y="92"/>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28" name="Freeform 509"/>
            <p:cNvSpPr>
              <a:spLocks/>
            </p:cNvSpPr>
            <p:nvPr/>
          </p:nvSpPr>
          <p:spPr bwMode="auto">
            <a:xfrm>
              <a:off x="7040" y="1563"/>
              <a:ext cx="111" cy="82"/>
            </a:xfrm>
            <a:custGeom>
              <a:avLst/>
              <a:gdLst>
                <a:gd name="T0" fmla="*/ 8 w 255"/>
                <a:gd name="T1" fmla="*/ 0 h 217"/>
                <a:gd name="T2" fmla="*/ 4 w 255"/>
                <a:gd name="T3" fmla="*/ 1 h 217"/>
                <a:gd name="T4" fmla="*/ 4 w 255"/>
                <a:gd name="T5" fmla="*/ 1 h 217"/>
                <a:gd name="T6" fmla="*/ 3 w 255"/>
                <a:gd name="T7" fmla="*/ 2 h 217"/>
                <a:gd name="T8" fmla="*/ 3 w 255"/>
                <a:gd name="T9" fmla="*/ 3 h 217"/>
                <a:gd name="T10" fmla="*/ 2 w 255"/>
                <a:gd name="T11" fmla="*/ 3 h 217"/>
                <a:gd name="T12" fmla="*/ 0 w 255"/>
                <a:gd name="T13" fmla="*/ 3 h 217"/>
                <a:gd name="T14" fmla="*/ 0 w 255"/>
                <a:gd name="T15" fmla="*/ 4 h 217"/>
                <a:gd name="T16" fmla="*/ 1 w 255"/>
                <a:gd name="T17" fmla="*/ 5 h 217"/>
                <a:gd name="T18" fmla="*/ 2 w 255"/>
                <a:gd name="T19" fmla="*/ 5 h 217"/>
                <a:gd name="T20" fmla="*/ 3 w 255"/>
                <a:gd name="T21" fmla="*/ 4 h 217"/>
                <a:gd name="T22" fmla="*/ 5 w 255"/>
                <a:gd name="T23" fmla="*/ 4 h 217"/>
                <a:gd name="T24" fmla="*/ 7 w 255"/>
                <a:gd name="T25" fmla="*/ 4 h 217"/>
                <a:gd name="T26" fmla="*/ 8 w 255"/>
                <a:gd name="T27" fmla="*/ 4 h 217"/>
                <a:gd name="T28" fmla="*/ 9 w 255"/>
                <a:gd name="T29" fmla="*/ 4 h 217"/>
                <a:gd name="T30" fmla="*/ 9 w 255"/>
                <a:gd name="T31" fmla="*/ 3 h 217"/>
                <a:gd name="T32" fmla="*/ 9 w 255"/>
                <a:gd name="T33" fmla="*/ 3 h 217"/>
                <a:gd name="T34" fmla="*/ 9 w 255"/>
                <a:gd name="T35" fmla="*/ 1 h 217"/>
                <a:gd name="T36" fmla="*/ 9 w 255"/>
                <a:gd name="T37" fmla="*/ 1 h 217"/>
                <a:gd name="T38" fmla="*/ 9 w 255"/>
                <a:gd name="T39" fmla="*/ 0 h 217"/>
                <a:gd name="T40" fmla="*/ 8 w 255"/>
                <a:gd name="T41" fmla="*/ 0 h 2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5" h="217">
                  <a:moveTo>
                    <a:pt x="224" y="0"/>
                  </a:moveTo>
                  <a:lnTo>
                    <a:pt x="120" y="46"/>
                  </a:lnTo>
                  <a:lnTo>
                    <a:pt x="105" y="62"/>
                  </a:lnTo>
                  <a:lnTo>
                    <a:pt x="75" y="77"/>
                  </a:lnTo>
                  <a:lnTo>
                    <a:pt x="75" y="139"/>
                  </a:lnTo>
                  <a:lnTo>
                    <a:pt x="60" y="154"/>
                  </a:lnTo>
                  <a:lnTo>
                    <a:pt x="0" y="154"/>
                  </a:lnTo>
                  <a:lnTo>
                    <a:pt x="15" y="201"/>
                  </a:lnTo>
                  <a:lnTo>
                    <a:pt x="30" y="216"/>
                  </a:lnTo>
                  <a:lnTo>
                    <a:pt x="60" y="216"/>
                  </a:lnTo>
                  <a:lnTo>
                    <a:pt x="75" y="185"/>
                  </a:lnTo>
                  <a:lnTo>
                    <a:pt x="149" y="201"/>
                  </a:lnTo>
                  <a:lnTo>
                    <a:pt x="179" y="185"/>
                  </a:lnTo>
                  <a:lnTo>
                    <a:pt x="224" y="185"/>
                  </a:lnTo>
                  <a:lnTo>
                    <a:pt x="239" y="185"/>
                  </a:lnTo>
                  <a:lnTo>
                    <a:pt x="239" y="154"/>
                  </a:lnTo>
                  <a:lnTo>
                    <a:pt x="254" y="139"/>
                  </a:lnTo>
                  <a:lnTo>
                    <a:pt x="254" y="62"/>
                  </a:lnTo>
                  <a:lnTo>
                    <a:pt x="254" y="46"/>
                  </a:lnTo>
                  <a:lnTo>
                    <a:pt x="254" y="15"/>
                  </a:lnTo>
                  <a:lnTo>
                    <a:pt x="224"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29" name="Freeform 510"/>
            <p:cNvSpPr>
              <a:spLocks/>
            </p:cNvSpPr>
            <p:nvPr/>
          </p:nvSpPr>
          <p:spPr bwMode="auto">
            <a:xfrm>
              <a:off x="7136" y="1563"/>
              <a:ext cx="84" cy="117"/>
            </a:xfrm>
            <a:custGeom>
              <a:avLst/>
              <a:gdLst>
                <a:gd name="T0" fmla="*/ 7 w 194"/>
                <a:gd name="T1" fmla="*/ 2 h 309"/>
                <a:gd name="T2" fmla="*/ 1 w 194"/>
                <a:gd name="T3" fmla="*/ 0 h 309"/>
                <a:gd name="T4" fmla="*/ 1 w 194"/>
                <a:gd name="T5" fmla="*/ 0 h 309"/>
                <a:gd name="T6" fmla="*/ 1 w 194"/>
                <a:gd name="T7" fmla="*/ 1 h 309"/>
                <a:gd name="T8" fmla="*/ 1 w 194"/>
                <a:gd name="T9" fmla="*/ 1 h 309"/>
                <a:gd name="T10" fmla="*/ 1 w 194"/>
                <a:gd name="T11" fmla="*/ 3 h 309"/>
                <a:gd name="T12" fmla="*/ 0 w 194"/>
                <a:gd name="T13" fmla="*/ 3 h 309"/>
                <a:gd name="T14" fmla="*/ 0 w 194"/>
                <a:gd name="T15" fmla="*/ 4 h 309"/>
                <a:gd name="T16" fmla="*/ 0 w 194"/>
                <a:gd name="T17" fmla="*/ 4 h 309"/>
                <a:gd name="T18" fmla="*/ 1 w 194"/>
                <a:gd name="T19" fmla="*/ 4 h 309"/>
                <a:gd name="T20" fmla="*/ 1 w 194"/>
                <a:gd name="T21" fmla="*/ 5 h 309"/>
                <a:gd name="T22" fmla="*/ 0 w 194"/>
                <a:gd name="T23" fmla="*/ 6 h 309"/>
                <a:gd name="T24" fmla="*/ 1 w 194"/>
                <a:gd name="T25" fmla="*/ 6 h 309"/>
                <a:gd name="T26" fmla="*/ 5 w 194"/>
                <a:gd name="T27" fmla="*/ 6 h 309"/>
                <a:gd name="T28" fmla="*/ 6 w 194"/>
                <a:gd name="T29" fmla="*/ 5 h 309"/>
                <a:gd name="T30" fmla="*/ 6 w 194"/>
                <a:gd name="T31" fmla="*/ 5 h 309"/>
                <a:gd name="T32" fmla="*/ 5 w 194"/>
                <a:gd name="T33" fmla="*/ 5 h 309"/>
                <a:gd name="T34" fmla="*/ 6 w 194"/>
                <a:gd name="T35" fmla="*/ 4 h 309"/>
                <a:gd name="T36" fmla="*/ 6 w 194"/>
                <a:gd name="T37" fmla="*/ 3 h 309"/>
                <a:gd name="T38" fmla="*/ 6 w 194"/>
                <a:gd name="T39" fmla="*/ 3 h 309"/>
                <a:gd name="T40" fmla="*/ 7 w 194"/>
                <a:gd name="T41" fmla="*/ 3 h 309"/>
                <a:gd name="T42" fmla="*/ 7 w 194"/>
                <a:gd name="T43" fmla="*/ 2 h 3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4" h="309">
                  <a:moveTo>
                    <a:pt x="193" y="77"/>
                  </a:moveTo>
                  <a:lnTo>
                    <a:pt x="45" y="0"/>
                  </a:lnTo>
                  <a:lnTo>
                    <a:pt x="30" y="15"/>
                  </a:lnTo>
                  <a:lnTo>
                    <a:pt x="30" y="46"/>
                  </a:lnTo>
                  <a:lnTo>
                    <a:pt x="30" y="62"/>
                  </a:lnTo>
                  <a:lnTo>
                    <a:pt x="30" y="139"/>
                  </a:lnTo>
                  <a:lnTo>
                    <a:pt x="15" y="154"/>
                  </a:lnTo>
                  <a:lnTo>
                    <a:pt x="15" y="185"/>
                  </a:lnTo>
                  <a:lnTo>
                    <a:pt x="0" y="185"/>
                  </a:lnTo>
                  <a:lnTo>
                    <a:pt x="30" y="200"/>
                  </a:lnTo>
                  <a:lnTo>
                    <a:pt x="45" y="262"/>
                  </a:lnTo>
                  <a:lnTo>
                    <a:pt x="15" y="277"/>
                  </a:lnTo>
                  <a:lnTo>
                    <a:pt x="45" y="308"/>
                  </a:lnTo>
                  <a:lnTo>
                    <a:pt x="134" y="277"/>
                  </a:lnTo>
                  <a:lnTo>
                    <a:pt x="163" y="246"/>
                  </a:lnTo>
                  <a:lnTo>
                    <a:pt x="178" y="231"/>
                  </a:lnTo>
                  <a:lnTo>
                    <a:pt x="148" y="216"/>
                  </a:lnTo>
                  <a:lnTo>
                    <a:pt x="163" y="185"/>
                  </a:lnTo>
                  <a:lnTo>
                    <a:pt x="163" y="169"/>
                  </a:lnTo>
                  <a:lnTo>
                    <a:pt x="163" y="139"/>
                  </a:lnTo>
                  <a:lnTo>
                    <a:pt x="193" y="154"/>
                  </a:lnTo>
                  <a:lnTo>
                    <a:pt x="193" y="77"/>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30" name="Line 511"/>
            <p:cNvSpPr>
              <a:spLocks noChangeShapeType="1"/>
            </p:cNvSpPr>
            <p:nvPr/>
          </p:nvSpPr>
          <p:spPr bwMode="auto">
            <a:xfrm>
              <a:off x="7099" y="1726"/>
              <a:ext cx="0" cy="5"/>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31" name="Line 512"/>
            <p:cNvSpPr>
              <a:spLocks noChangeShapeType="1"/>
            </p:cNvSpPr>
            <p:nvPr/>
          </p:nvSpPr>
          <p:spPr bwMode="auto">
            <a:xfrm>
              <a:off x="7078" y="1341"/>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32" name="Freeform 513"/>
            <p:cNvSpPr>
              <a:spLocks/>
            </p:cNvSpPr>
            <p:nvPr/>
          </p:nvSpPr>
          <p:spPr bwMode="auto">
            <a:xfrm>
              <a:off x="7078" y="1301"/>
              <a:ext cx="58" cy="64"/>
            </a:xfrm>
            <a:custGeom>
              <a:avLst/>
              <a:gdLst>
                <a:gd name="T0" fmla="*/ 3 w 135"/>
                <a:gd name="T1" fmla="*/ 3 h 170"/>
                <a:gd name="T2" fmla="*/ 1 w 135"/>
                <a:gd name="T3" fmla="*/ 3 h 170"/>
                <a:gd name="T4" fmla="*/ 1 w 135"/>
                <a:gd name="T5" fmla="*/ 3 h 170"/>
                <a:gd name="T6" fmla="*/ 0 w 135"/>
                <a:gd name="T7" fmla="*/ 2 h 170"/>
                <a:gd name="T8" fmla="*/ 0 w 135"/>
                <a:gd name="T9" fmla="*/ 2 h 170"/>
                <a:gd name="T10" fmla="*/ 0 w 135"/>
                <a:gd name="T11" fmla="*/ 2 h 170"/>
                <a:gd name="T12" fmla="*/ 0 w 135"/>
                <a:gd name="T13" fmla="*/ 2 h 170"/>
                <a:gd name="T14" fmla="*/ 1 w 135"/>
                <a:gd name="T15" fmla="*/ 1 h 170"/>
                <a:gd name="T16" fmla="*/ 1 w 135"/>
                <a:gd name="T17" fmla="*/ 1 h 170"/>
                <a:gd name="T18" fmla="*/ 1 w 135"/>
                <a:gd name="T19" fmla="*/ 0 h 170"/>
                <a:gd name="T20" fmla="*/ 2 w 135"/>
                <a:gd name="T21" fmla="*/ 0 h 170"/>
                <a:gd name="T22" fmla="*/ 3 w 135"/>
                <a:gd name="T23" fmla="*/ 0 h 170"/>
                <a:gd name="T24" fmla="*/ 3 w 135"/>
                <a:gd name="T25" fmla="*/ 0 h 170"/>
                <a:gd name="T26" fmla="*/ 3 w 135"/>
                <a:gd name="T27" fmla="*/ 1 h 170"/>
                <a:gd name="T28" fmla="*/ 3 w 135"/>
                <a:gd name="T29" fmla="*/ 1 h 170"/>
                <a:gd name="T30" fmla="*/ 3 w 135"/>
                <a:gd name="T31" fmla="*/ 1 h 170"/>
                <a:gd name="T32" fmla="*/ 3 w 135"/>
                <a:gd name="T33" fmla="*/ 2 h 170"/>
                <a:gd name="T34" fmla="*/ 3 w 135"/>
                <a:gd name="T35" fmla="*/ 2 h 170"/>
                <a:gd name="T36" fmla="*/ 3 w 135"/>
                <a:gd name="T37" fmla="*/ 2 h 170"/>
                <a:gd name="T38" fmla="*/ 4 w 135"/>
                <a:gd name="T39" fmla="*/ 2 h 170"/>
                <a:gd name="T40" fmla="*/ 5 w 135"/>
                <a:gd name="T41" fmla="*/ 3 h 170"/>
                <a:gd name="T42" fmla="*/ 5 w 135"/>
                <a:gd name="T43" fmla="*/ 3 h 170"/>
                <a:gd name="T44" fmla="*/ 3 w 135"/>
                <a:gd name="T45" fmla="*/ 3 h 170"/>
                <a:gd name="T46" fmla="*/ 3 w 135"/>
                <a:gd name="T47" fmla="*/ 3 h 1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5" h="170">
                  <a:moveTo>
                    <a:pt x="74" y="169"/>
                  </a:moveTo>
                  <a:lnTo>
                    <a:pt x="45" y="154"/>
                  </a:lnTo>
                  <a:lnTo>
                    <a:pt x="45" y="138"/>
                  </a:lnTo>
                  <a:lnTo>
                    <a:pt x="15" y="108"/>
                  </a:lnTo>
                  <a:lnTo>
                    <a:pt x="0" y="108"/>
                  </a:lnTo>
                  <a:lnTo>
                    <a:pt x="15" y="92"/>
                  </a:lnTo>
                  <a:lnTo>
                    <a:pt x="15" y="77"/>
                  </a:lnTo>
                  <a:lnTo>
                    <a:pt x="30" y="46"/>
                  </a:lnTo>
                  <a:lnTo>
                    <a:pt x="30" y="31"/>
                  </a:lnTo>
                  <a:lnTo>
                    <a:pt x="45" y="15"/>
                  </a:lnTo>
                  <a:lnTo>
                    <a:pt x="60" y="0"/>
                  </a:lnTo>
                  <a:lnTo>
                    <a:pt x="74" y="0"/>
                  </a:lnTo>
                  <a:lnTo>
                    <a:pt x="89" y="15"/>
                  </a:lnTo>
                  <a:lnTo>
                    <a:pt x="89" y="31"/>
                  </a:lnTo>
                  <a:lnTo>
                    <a:pt x="89" y="46"/>
                  </a:lnTo>
                  <a:lnTo>
                    <a:pt x="74" y="61"/>
                  </a:lnTo>
                  <a:lnTo>
                    <a:pt x="74" y="77"/>
                  </a:lnTo>
                  <a:lnTo>
                    <a:pt x="74" y="92"/>
                  </a:lnTo>
                  <a:lnTo>
                    <a:pt x="89" y="92"/>
                  </a:lnTo>
                  <a:lnTo>
                    <a:pt x="119" y="108"/>
                  </a:lnTo>
                  <a:lnTo>
                    <a:pt x="134" y="138"/>
                  </a:lnTo>
                  <a:lnTo>
                    <a:pt x="134" y="154"/>
                  </a:lnTo>
                  <a:lnTo>
                    <a:pt x="89" y="154"/>
                  </a:lnTo>
                  <a:lnTo>
                    <a:pt x="74" y="169"/>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33" name="Freeform 514"/>
            <p:cNvSpPr>
              <a:spLocks/>
            </p:cNvSpPr>
            <p:nvPr/>
          </p:nvSpPr>
          <p:spPr bwMode="auto">
            <a:xfrm>
              <a:off x="7130" y="1330"/>
              <a:ext cx="71" cy="30"/>
            </a:xfrm>
            <a:custGeom>
              <a:avLst/>
              <a:gdLst>
                <a:gd name="T0" fmla="*/ 3 w 165"/>
                <a:gd name="T1" fmla="*/ 0 h 78"/>
                <a:gd name="T2" fmla="*/ 1 w 165"/>
                <a:gd name="T3" fmla="*/ 0 h 78"/>
                <a:gd name="T4" fmla="*/ 0 w 165"/>
                <a:gd name="T5" fmla="*/ 0 h 78"/>
                <a:gd name="T6" fmla="*/ 0 w 165"/>
                <a:gd name="T7" fmla="*/ 1 h 78"/>
                <a:gd name="T8" fmla="*/ 0 w 165"/>
                <a:gd name="T9" fmla="*/ 1 h 78"/>
                <a:gd name="T10" fmla="*/ 1 w 165"/>
                <a:gd name="T11" fmla="*/ 1 h 78"/>
                <a:gd name="T12" fmla="*/ 1 w 165"/>
                <a:gd name="T13" fmla="*/ 1 h 78"/>
                <a:gd name="T14" fmla="*/ 2 w 165"/>
                <a:gd name="T15" fmla="*/ 1 h 78"/>
                <a:gd name="T16" fmla="*/ 3 w 165"/>
                <a:gd name="T17" fmla="*/ 2 h 78"/>
                <a:gd name="T18" fmla="*/ 3 w 165"/>
                <a:gd name="T19" fmla="*/ 2 h 78"/>
                <a:gd name="T20" fmla="*/ 3 w 165"/>
                <a:gd name="T21" fmla="*/ 1 h 78"/>
                <a:gd name="T22" fmla="*/ 5 w 165"/>
                <a:gd name="T23" fmla="*/ 1 h 78"/>
                <a:gd name="T24" fmla="*/ 5 w 165"/>
                <a:gd name="T25" fmla="*/ 1 h 78"/>
                <a:gd name="T26" fmla="*/ 6 w 165"/>
                <a:gd name="T27" fmla="*/ 1 h 78"/>
                <a:gd name="T28" fmla="*/ 5 w 165"/>
                <a:gd name="T29" fmla="*/ 1 h 78"/>
                <a:gd name="T30" fmla="*/ 3 w 165"/>
                <a:gd name="T31" fmla="*/ 1 h 78"/>
                <a:gd name="T32" fmla="*/ 3 w 165"/>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5" h="78">
                  <a:moveTo>
                    <a:pt x="75" y="15"/>
                  </a:moveTo>
                  <a:lnTo>
                    <a:pt x="30" y="0"/>
                  </a:lnTo>
                  <a:lnTo>
                    <a:pt x="0" y="15"/>
                  </a:lnTo>
                  <a:lnTo>
                    <a:pt x="0" y="31"/>
                  </a:lnTo>
                  <a:lnTo>
                    <a:pt x="15" y="62"/>
                  </a:lnTo>
                  <a:lnTo>
                    <a:pt x="30" y="62"/>
                  </a:lnTo>
                  <a:lnTo>
                    <a:pt x="45" y="46"/>
                  </a:lnTo>
                  <a:lnTo>
                    <a:pt x="60" y="62"/>
                  </a:lnTo>
                  <a:lnTo>
                    <a:pt x="75" y="77"/>
                  </a:lnTo>
                  <a:lnTo>
                    <a:pt x="104" y="77"/>
                  </a:lnTo>
                  <a:lnTo>
                    <a:pt x="104" y="62"/>
                  </a:lnTo>
                  <a:lnTo>
                    <a:pt x="134" y="62"/>
                  </a:lnTo>
                  <a:lnTo>
                    <a:pt x="149" y="62"/>
                  </a:lnTo>
                  <a:lnTo>
                    <a:pt x="164" y="62"/>
                  </a:lnTo>
                  <a:lnTo>
                    <a:pt x="134" y="31"/>
                  </a:lnTo>
                  <a:lnTo>
                    <a:pt x="104" y="31"/>
                  </a:lnTo>
                  <a:lnTo>
                    <a:pt x="75"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34" name="Freeform 515"/>
            <p:cNvSpPr>
              <a:spLocks/>
            </p:cNvSpPr>
            <p:nvPr/>
          </p:nvSpPr>
          <p:spPr bwMode="auto">
            <a:xfrm>
              <a:off x="7111" y="1301"/>
              <a:ext cx="32" cy="42"/>
            </a:xfrm>
            <a:custGeom>
              <a:avLst/>
              <a:gdLst>
                <a:gd name="T0" fmla="*/ 0 w 75"/>
                <a:gd name="T1" fmla="*/ 0 h 109"/>
                <a:gd name="T2" fmla="*/ 0 w 75"/>
                <a:gd name="T3" fmla="*/ 1 h 109"/>
                <a:gd name="T4" fmla="*/ 0 w 75"/>
                <a:gd name="T5" fmla="*/ 1 h 109"/>
                <a:gd name="T6" fmla="*/ 0 w 75"/>
                <a:gd name="T7" fmla="*/ 1 h 109"/>
                <a:gd name="T8" fmla="*/ 0 w 75"/>
                <a:gd name="T9" fmla="*/ 1 h 109"/>
                <a:gd name="T10" fmla="*/ 0 w 75"/>
                <a:gd name="T11" fmla="*/ 2 h 109"/>
                <a:gd name="T12" fmla="*/ 0 w 75"/>
                <a:gd name="T13" fmla="*/ 2 h 109"/>
                <a:gd name="T14" fmla="*/ 0 w 75"/>
                <a:gd name="T15" fmla="*/ 2 h 109"/>
                <a:gd name="T16" fmla="*/ 1 w 75"/>
                <a:gd name="T17" fmla="*/ 2 h 109"/>
                <a:gd name="T18" fmla="*/ 1 w 75"/>
                <a:gd name="T19" fmla="*/ 2 h 109"/>
                <a:gd name="T20" fmla="*/ 3 w 75"/>
                <a:gd name="T21" fmla="*/ 2 h 109"/>
                <a:gd name="T22" fmla="*/ 2 w 75"/>
                <a:gd name="T23" fmla="*/ 1 h 109"/>
                <a:gd name="T24" fmla="*/ 3 w 75"/>
                <a:gd name="T25" fmla="*/ 0 h 109"/>
                <a:gd name="T26" fmla="*/ 1 w 75"/>
                <a:gd name="T27" fmla="*/ 0 h 109"/>
                <a:gd name="T28" fmla="*/ 0 w 75"/>
                <a:gd name="T29" fmla="*/ 0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 h="109">
                  <a:moveTo>
                    <a:pt x="15" y="15"/>
                  </a:moveTo>
                  <a:lnTo>
                    <a:pt x="15" y="31"/>
                  </a:lnTo>
                  <a:lnTo>
                    <a:pt x="15" y="46"/>
                  </a:lnTo>
                  <a:lnTo>
                    <a:pt x="15" y="62"/>
                  </a:lnTo>
                  <a:lnTo>
                    <a:pt x="0" y="62"/>
                  </a:lnTo>
                  <a:lnTo>
                    <a:pt x="0" y="77"/>
                  </a:lnTo>
                  <a:lnTo>
                    <a:pt x="0" y="93"/>
                  </a:lnTo>
                  <a:lnTo>
                    <a:pt x="15" y="93"/>
                  </a:lnTo>
                  <a:lnTo>
                    <a:pt x="30" y="108"/>
                  </a:lnTo>
                  <a:lnTo>
                    <a:pt x="44" y="108"/>
                  </a:lnTo>
                  <a:lnTo>
                    <a:pt x="74" y="77"/>
                  </a:lnTo>
                  <a:lnTo>
                    <a:pt x="59" y="31"/>
                  </a:lnTo>
                  <a:lnTo>
                    <a:pt x="74" y="15"/>
                  </a:lnTo>
                  <a:lnTo>
                    <a:pt x="44" y="0"/>
                  </a:lnTo>
                  <a:lnTo>
                    <a:pt x="15"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35" name="Freeform 516"/>
            <p:cNvSpPr>
              <a:spLocks/>
            </p:cNvSpPr>
            <p:nvPr/>
          </p:nvSpPr>
          <p:spPr bwMode="auto">
            <a:xfrm>
              <a:off x="7092" y="1365"/>
              <a:ext cx="83" cy="76"/>
            </a:xfrm>
            <a:custGeom>
              <a:avLst/>
              <a:gdLst>
                <a:gd name="T0" fmla="*/ 0 w 196"/>
                <a:gd name="T1" fmla="*/ 2 h 201"/>
                <a:gd name="T2" fmla="*/ 1 w 196"/>
                <a:gd name="T3" fmla="*/ 1 h 201"/>
                <a:gd name="T4" fmla="*/ 1 w 196"/>
                <a:gd name="T5" fmla="*/ 2 h 201"/>
                <a:gd name="T6" fmla="*/ 2 w 196"/>
                <a:gd name="T7" fmla="*/ 2 h 201"/>
                <a:gd name="T8" fmla="*/ 3 w 196"/>
                <a:gd name="T9" fmla="*/ 3 h 201"/>
                <a:gd name="T10" fmla="*/ 4 w 196"/>
                <a:gd name="T11" fmla="*/ 3 h 201"/>
                <a:gd name="T12" fmla="*/ 5 w 196"/>
                <a:gd name="T13" fmla="*/ 3 h 201"/>
                <a:gd name="T14" fmla="*/ 5 w 196"/>
                <a:gd name="T15" fmla="*/ 4 h 201"/>
                <a:gd name="T16" fmla="*/ 5 w 196"/>
                <a:gd name="T17" fmla="*/ 4 h 201"/>
                <a:gd name="T18" fmla="*/ 6 w 196"/>
                <a:gd name="T19" fmla="*/ 4 h 201"/>
                <a:gd name="T20" fmla="*/ 6 w 196"/>
                <a:gd name="T21" fmla="*/ 3 h 201"/>
                <a:gd name="T22" fmla="*/ 6 w 196"/>
                <a:gd name="T23" fmla="*/ 3 h 201"/>
                <a:gd name="T24" fmla="*/ 6 w 196"/>
                <a:gd name="T25" fmla="*/ 3 h 201"/>
                <a:gd name="T26" fmla="*/ 6 w 196"/>
                <a:gd name="T27" fmla="*/ 3 h 201"/>
                <a:gd name="T28" fmla="*/ 5 w 196"/>
                <a:gd name="T29" fmla="*/ 3 h 201"/>
                <a:gd name="T30" fmla="*/ 4 w 196"/>
                <a:gd name="T31" fmla="*/ 2 h 201"/>
                <a:gd name="T32" fmla="*/ 3 w 196"/>
                <a:gd name="T33" fmla="*/ 2 h 201"/>
                <a:gd name="T34" fmla="*/ 3 w 196"/>
                <a:gd name="T35" fmla="*/ 2 h 201"/>
                <a:gd name="T36" fmla="*/ 3 w 196"/>
                <a:gd name="T37" fmla="*/ 1 h 201"/>
                <a:gd name="T38" fmla="*/ 3 w 196"/>
                <a:gd name="T39" fmla="*/ 1 h 201"/>
                <a:gd name="T40" fmla="*/ 3 w 196"/>
                <a:gd name="T41" fmla="*/ 1 h 201"/>
                <a:gd name="T42" fmla="*/ 3 w 196"/>
                <a:gd name="T43" fmla="*/ 0 h 201"/>
                <a:gd name="T44" fmla="*/ 3 w 196"/>
                <a:gd name="T45" fmla="*/ 0 h 201"/>
                <a:gd name="T46" fmla="*/ 1 w 196"/>
                <a:gd name="T47" fmla="*/ 0 h 201"/>
                <a:gd name="T48" fmla="*/ 1 w 196"/>
                <a:gd name="T49" fmla="*/ 1 h 201"/>
                <a:gd name="T50" fmla="*/ 0 w 196"/>
                <a:gd name="T51" fmla="*/ 1 h 201"/>
                <a:gd name="T52" fmla="*/ 0 w 196"/>
                <a:gd name="T53" fmla="*/ 1 h 201"/>
                <a:gd name="T54" fmla="*/ 0 w 196"/>
                <a:gd name="T55" fmla="*/ 1 h 201"/>
                <a:gd name="T56" fmla="*/ 0 w 196"/>
                <a:gd name="T57" fmla="*/ 2 h 20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96" h="201">
                  <a:moveTo>
                    <a:pt x="15" y="77"/>
                  </a:moveTo>
                  <a:lnTo>
                    <a:pt x="30" y="62"/>
                  </a:lnTo>
                  <a:lnTo>
                    <a:pt x="45" y="77"/>
                  </a:lnTo>
                  <a:lnTo>
                    <a:pt x="60" y="92"/>
                  </a:lnTo>
                  <a:lnTo>
                    <a:pt x="105" y="138"/>
                  </a:lnTo>
                  <a:lnTo>
                    <a:pt x="120" y="138"/>
                  </a:lnTo>
                  <a:lnTo>
                    <a:pt x="150" y="154"/>
                  </a:lnTo>
                  <a:lnTo>
                    <a:pt x="150" y="185"/>
                  </a:lnTo>
                  <a:lnTo>
                    <a:pt x="150" y="200"/>
                  </a:lnTo>
                  <a:lnTo>
                    <a:pt x="165" y="200"/>
                  </a:lnTo>
                  <a:lnTo>
                    <a:pt x="180" y="169"/>
                  </a:lnTo>
                  <a:lnTo>
                    <a:pt x="165" y="169"/>
                  </a:lnTo>
                  <a:lnTo>
                    <a:pt x="180" y="154"/>
                  </a:lnTo>
                  <a:lnTo>
                    <a:pt x="195" y="154"/>
                  </a:lnTo>
                  <a:lnTo>
                    <a:pt x="150" y="123"/>
                  </a:lnTo>
                  <a:lnTo>
                    <a:pt x="120" y="108"/>
                  </a:lnTo>
                  <a:lnTo>
                    <a:pt x="105" y="77"/>
                  </a:lnTo>
                  <a:lnTo>
                    <a:pt x="90" y="77"/>
                  </a:lnTo>
                  <a:lnTo>
                    <a:pt x="90" y="46"/>
                  </a:lnTo>
                  <a:lnTo>
                    <a:pt x="105" y="46"/>
                  </a:lnTo>
                  <a:lnTo>
                    <a:pt x="105" y="31"/>
                  </a:lnTo>
                  <a:lnTo>
                    <a:pt x="105" y="15"/>
                  </a:lnTo>
                  <a:lnTo>
                    <a:pt x="90" y="0"/>
                  </a:lnTo>
                  <a:lnTo>
                    <a:pt x="45" y="15"/>
                  </a:lnTo>
                  <a:lnTo>
                    <a:pt x="30" y="31"/>
                  </a:lnTo>
                  <a:lnTo>
                    <a:pt x="15" y="31"/>
                  </a:lnTo>
                  <a:lnTo>
                    <a:pt x="0" y="31"/>
                  </a:lnTo>
                  <a:lnTo>
                    <a:pt x="0" y="46"/>
                  </a:lnTo>
                  <a:lnTo>
                    <a:pt x="15" y="77"/>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36" name="Freeform 517"/>
            <p:cNvSpPr>
              <a:spLocks/>
            </p:cNvSpPr>
            <p:nvPr/>
          </p:nvSpPr>
          <p:spPr bwMode="auto">
            <a:xfrm>
              <a:off x="7136" y="1441"/>
              <a:ext cx="21" cy="12"/>
            </a:xfrm>
            <a:custGeom>
              <a:avLst/>
              <a:gdLst>
                <a:gd name="T0" fmla="*/ 2 w 46"/>
                <a:gd name="T1" fmla="*/ 0 h 31"/>
                <a:gd name="T2" fmla="*/ 1 w 46"/>
                <a:gd name="T3" fmla="*/ 0 h 31"/>
                <a:gd name="T4" fmla="*/ 0 w 46"/>
                <a:gd name="T5" fmla="*/ 0 h 31"/>
                <a:gd name="T6" fmla="*/ 0 w 46"/>
                <a:gd name="T7" fmla="*/ 0 h 31"/>
                <a:gd name="T8" fmla="*/ 1 w 46"/>
                <a:gd name="T9" fmla="*/ 1 h 31"/>
                <a:gd name="T10" fmla="*/ 2 w 46"/>
                <a:gd name="T11" fmla="*/ 0 h 31"/>
                <a:gd name="T12" fmla="*/ 1 w 46"/>
                <a:gd name="T13" fmla="*/ 0 h 31"/>
                <a:gd name="T14" fmla="*/ 2 w 46"/>
                <a:gd name="T15" fmla="*/ 0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31">
                  <a:moveTo>
                    <a:pt x="45" y="0"/>
                  </a:moveTo>
                  <a:lnTo>
                    <a:pt x="30" y="0"/>
                  </a:lnTo>
                  <a:lnTo>
                    <a:pt x="0" y="0"/>
                  </a:lnTo>
                  <a:lnTo>
                    <a:pt x="0" y="15"/>
                  </a:lnTo>
                  <a:lnTo>
                    <a:pt x="30" y="30"/>
                  </a:lnTo>
                  <a:lnTo>
                    <a:pt x="45" y="15"/>
                  </a:lnTo>
                  <a:lnTo>
                    <a:pt x="30" y="15"/>
                  </a:lnTo>
                  <a:lnTo>
                    <a:pt x="4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37" name="Freeform 518"/>
            <p:cNvSpPr>
              <a:spLocks/>
            </p:cNvSpPr>
            <p:nvPr/>
          </p:nvSpPr>
          <p:spPr bwMode="auto">
            <a:xfrm>
              <a:off x="7105" y="1417"/>
              <a:ext cx="7" cy="18"/>
            </a:xfrm>
            <a:custGeom>
              <a:avLst/>
              <a:gdLst>
                <a:gd name="T0" fmla="*/ 0 w 17"/>
                <a:gd name="T1" fmla="*/ 0 h 47"/>
                <a:gd name="T2" fmla="*/ 0 w 17"/>
                <a:gd name="T3" fmla="*/ 1 h 47"/>
                <a:gd name="T4" fmla="*/ 0 w 17"/>
                <a:gd name="T5" fmla="*/ 1 h 47"/>
                <a:gd name="T6" fmla="*/ 0 w 17"/>
                <a:gd name="T7" fmla="*/ 1 h 47"/>
                <a:gd name="T8" fmla="*/ 0 w 17"/>
                <a:gd name="T9" fmla="*/ 0 h 47"/>
                <a:gd name="T10" fmla="*/ 0 w 17"/>
                <a:gd name="T11" fmla="*/ 0 h 47"/>
                <a:gd name="T12" fmla="*/ 0 w 17"/>
                <a:gd name="T13" fmla="*/ 0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47">
                  <a:moveTo>
                    <a:pt x="0" y="15"/>
                  </a:moveTo>
                  <a:lnTo>
                    <a:pt x="0" y="31"/>
                  </a:lnTo>
                  <a:lnTo>
                    <a:pt x="0" y="46"/>
                  </a:lnTo>
                  <a:lnTo>
                    <a:pt x="16" y="31"/>
                  </a:lnTo>
                  <a:lnTo>
                    <a:pt x="16" y="15"/>
                  </a:lnTo>
                  <a:lnTo>
                    <a:pt x="0" y="0"/>
                  </a:lnTo>
                  <a:lnTo>
                    <a:pt x="0"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38" name="Freeform 519"/>
            <p:cNvSpPr>
              <a:spLocks/>
            </p:cNvSpPr>
            <p:nvPr/>
          </p:nvSpPr>
          <p:spPr bwMode="auto">
            <a:xfrm>
              <a:off x="7085" y="1359"/>
              <a:ext cx="26" cy="18"/>
            </a:xfrm>
            <a:custGeom>
              <a:avLst/>
              <a:gdLst>
                <a:gd name="T0" fmla="*/ 2 w 60"/>
                <a:gd name="T1" fmla="*/ 0 h 47"/>
                <a:gd name="T2" fmla="*/ 1 w 60"/>
                <a:gd name="T3" fmla="*/ 0 h 47"/>
                <a:gd name="T4" fmla="*/ 0 w 60"/>
                <a:gd name="T5" fmla="*/ 1 h 47"/>
                <a:gd name="T6" fmla="*/ 0 w 60"/>
                <a:gd name="T7" fmla="*/ 1 h 47"/>
                <a:gd name="T8" fmla="*/ 0 w 60"/>
                <a:gd name="T9" fmla="*/ 1 h 47"/>
                <a:gd name="T10" fmla="*/ 1 w 60"/>
                <a:gd name="T11" fmla="*/ 1 h 47"/>
                <a:gd name="T12" fmla="*/ 1 w 60"/>
                <a:gd name="T13" fmla="*/ 1 h 47"/>
                <a:gd name="T14" fmla="*/ 2 w 60"/>
                <a:gd name="T15" fmla="*/ 1 h 47"/>
                <a:gd name="T16" fmla="*/ 2 w 60"/>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47">
                  <a:moveTo>
                    <a:pt x="59" y="15"/>
                  </a:moveTo>
                  <a:lnTo>
                    <a:pt x="30" y="0"/>
                  </a:lnTo>
                  <a:lnTo>
                    <a:pt x="0" y="31"/>
                  </a:lnTo>
                  <a:lnTo>
                    <a:pt x="0" y="46"/>
                  </a:lnTo>
                  <a:lnTo>
                    <a:pt x="15" y="46"/>
                  </a:lnTo>
                  <a:lnTo>
                    <a:pt x="30" y="46"/>
                  </a:lnTo>
                  <a:lnTo>
                    <a:pt x="44" y="46"/>
                  </a:lnTo>
                  <a:lnTo>
                    <a:pt x="59" y="31"/>
                  </a:lnTo>
                  <a:lnTo>
                    <a:pt x="59"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39" name="Freeform 520"/>
            <p:cNvSpPr>
              <a:spLocks/>
            </p:cNvSpPr>
            <p:nvPr/>
          </p:nvSpPr>
          <p:spPr bwMode="auto">
            <a:xfrm>
              <a:off x="7111" y="1347"/>
              <a:ext cx="51" cy="25"/>
            </a:xfrm>
            <a:custGeom>
              <a:avLst/>
              <a:gdLst>
                <a:gd name="T0" fmla="*/ 2 w 120"/>
                <a:gd name="T1" fmla="*/ 0 h 63"/>
                <a:gd name="T2" fmla="*/ 2 w 120"/>
                <a:gd name="T3" fmla="*/ 1 h 63"/>
                <a:gd name="T4" fmla="*/ 0 w 120"/>
                <a:gd name="T5" fmla="*/ 1 h 63"/>
                <a:gd name="T6" fmla="*/ 0 w 120"/>
                <a:gd name="T7" fmla="*/ 1 h 63"/>
                <a:gd name="T8" fmla="*/ 0 w 120"/>
                <a:gd name="T9" fmla="*/ 2 h 63"/>
                <a:gd name="T10" fmla="*/ 1 w 120"/>
                <a:gd name="T11" fmla="*/ 1 h 63"/>
                <a:gd name="T12" fmla="*/ 2 w 120"/>
                <a:gd name="T13" fmla="*/ 2 h 63"/>
                <a:gd name="T14" fmla="*/ 3 w 120"/>
                <a:gd name="T15" fmla="*/ 2 h 63"/>
                <a:gd name="T16" fmla="*/ 4 w 120"/>
                <a:gd name="T17" fmla="*/ 1 h 63"/>
                <a:gd name="T18" fmla="*/ 3 w 120"/>
                <a:gd name="T19" fmla="*/ 0 h 63"/>
                <a:gd name="T20" fmla="*/ 3 w 120"/>
                <a:gd name="T21" fmla="*/ 0 h 63"/>
                <a:gd name="T22" fmla="*/ 3 w 120"/>
                <a:gd name="T23" fmla="*/ 0 h 63"/>
                <a:gd name="T24" fmla="*/ 2 w 120"/>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0" h="63">
                  <a:moveTo>
                    <a:pt x="60" y="16"/>
                  </a:moveTo>
                  <a:lnTo>
                    <a:pt x="60" y="31"/>
                  </a:lnTo>
                  <a:lnTo>
                    <a:pt x="15" y="31"/>
                  </a:lnTo>
                  <a:lnTo>
                    <a:pt x="0" y="47"/>
                  </a:lnTo>
                  <a:lnTo>
                    <a:pt x="0" y="62"/>
                  </a:lnTo>
                  <a:lnTo>
                    <a:pt x="45" y="47"/>
                  </a:lnTo>
                  <a:lnTo>
                    <a:pt x="60" y="62"/>
                  </a:lnTo>
                  <a:lnTo>
                    <a:pt x="104" y="62"/>
                  </a:lnTo>
                  <a:lnTo>
                    <a:pt x="119" y="31"/>
                  </a:lnTo>
                  <a:lnTo>
                    <a:pt x="104" y="16"/>
                  </a:lnTo>
                  <a:lnTo>
                    <a:pt x="89" y="0"/>
                  </a:lnTo>
                  <a:lnTo>
                    <a:pt x="74" y="16"/>
                  </a:lnTo>
                  <a:lnTo>
                    <a:pt x="60"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40" name="Freeform 521"/>
            <p:cNvSpPr>
              <a:spLocks/>
            </p:cNvSpPr>
            <p:nvPr/>
          </p:nvSpPr>
          <p:spPr bwMode="auto">
            <a:xfrm>
              <a:off x="7156" y="1353"/>
              <a:ext cx="45" cy="24"/>
            </a:xfrm>
            <a:custGeom>
              <a:avLst/>
              <a:gdLst>
                <a:gd name="T0" fmla="*/ 3 w 105"/>
                <a:gd name="T1" fmla="*/ 0 h 62"/>
                <a:gd name="T2" fmla="*/ 3 w 105"/>
                <a:gd name="T3" fmla="*/ 0 h 62"/>
                <a:gd name="T4" fmla="*/ 1 w 105"/>
                <a:gd name="T5" fmla="*/ 0 h 62"/>
                <a:gd name="T6" fmla="*/ 1 w 105"/>
                <a:gd name="T7" fmla="*/ 0 h 62"/>
                <a:gd name="T8" fmla="*/ 0 w 105"/>
                <a:gd name="T9" fmla="*/ 0 h 62"/>
                <a:gd name="T10" fmla="*/ 0 w 105"/>
                <a:gd name="T11" fmla="*/ 1 h 62"/>
                <a:gd name="T12" fmla="*/ 1 w 105"/>
                <a:gd name="T13" fmla="*/ 1 h 62"/>
                <a:gd name="T14" fmla="*/ 1 w 105"/>
                <a:gd name="T15" fmla="*/ 1 h 62"/>
                <a:gd name="T16" fmla="*/ 3 w 105"/>
                <a:gd name="T17" fmla="*/ 1 h 62"/>
                <a:gd name="T18" fmla="*/ 3 w 105"/>
                <a:gd name="T19" fmla="*/ 1 h 62"/>
                <a:gd name="T20" fmla="*/ 3 w 105"/>
                <a:gd name="T21" fmla="*/ 0 h 62"/>
                <a:gd name="T22" fmla="*/ 3 w 105"/>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62">
                  <a:moveTo>
                    <a:pt x="89" y="0"/>
                  </a:moveTo>
                  <a:lnTo>
                    <a:pt x="74" y="0"/>
                  </a:lnTo>
                  <a:lnTo>
                    <a:pt x="45" y="0"/>
                  </a:lnTo>
                  <a:lnTo>
                    <a:pt x="45" y="15"/>
                  </a:lnTo>
                  <a:lnTo>
                    <a:pt x="15" y="15"/>
                  </a:lnTo>
                  <a:lnTo>
                    <a:pt x="0" y="46"/>
                  </a:lnTo>
                  <a:lnTo>
                    <a:pt x="30" y="61"/>
                  </a:lnTo>
                  <a:lnTo>
                    <a:pt x="45" y="46"/>
                  </a:lnTo>
                  <a:lnTo>
                    <a:pt x="74" y="61"/>
                  </a:lnTo>
                  <a:lnTo>
                    <a:pt x="89" y="31"/>
                  </a:lnTo>
                  <a:lnTo>
                    <a:pt x="104" y="15"/>
                  </a:lnTo>
                  <a:lnTo>
                    <a:pt x="89"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41" name="Freeform 522"/>
            <p:cNvSpPr>
              <a:spLocks/>
            </p:cNvSpPr>
            <p:nvPr/>
          </p:nvSpPr>
          <p:spPr bwMode="auto">
            <a:xfrm>
              <a:off x="7180" y="1406"/>
              <a:ext cx="15" cy="23"/>
            </a:xfrm>
            <a:custGeom>
              <a:avLst/>
              <a:gdLst>
                <a:gd name="T0" fmla="*/ 0 w 30"/>
                <a:gd name="T1" fmla="*/ 0 h 62"/>
                <a:gd name="T2" fmla="*/ 0 w 30"/>
                <a:gd name="T3" fmla="*/ 1 h 62"/>
                <a:gd name="T4" fmla="*/ 2 w 30"/>
                <a:gd name="T5" fmla="*/ 1 h 62"/>
                <a:gd name="T6" fmla="*/ 2 w 30"/>
                <a:gd name="T7" fmla="*/ 1 h 62"/>
                <a:gd name="T8" fmla="*/ 1 w 30"/>
                <a:gd name="T9" fmla="*/ 0 h 62"/>
                <a:gd name="T10" fmla="*/ 0 w 30"/>
                <a:gd name="T11" fmla="*/ 0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62">
                  <a:moveTo>
                    <a:pt x="0" y="15"/>
                  </a:moveTo>
                  <a:lnTo>
                    <a:pt x="0" y="46"/>
                  </a:lnTo>
                  <a:lnTo>
                    <a:pt x="29" y="61"/>
                  </a:lnTo>
                  <a:lnTo>
                    <a:pt x="29" y="46"/>
                  </a:lnTo>
                  <a:lnTo>
                    <a:pt x="15" y="0"/>
                  </a:lnTo>
                  <a:lnTo>
                    <a:pt x="0"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42" name="Oval 523"/>
            <p:cNvSpPr>
              <a:spLocks noChangeArrowheads="1"/>
            </p:cNvSpPr>
            <p:nvPr/>
          </p:nvSpPr>
          <p:spPr bwMode="auto">
            <a:xfrm>
              <a:off x="7130" y="1453"/>
              <a:ext cx="6" cy="5"/>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7443" name="Freeform 524"/>
            <p:cNvSpPr>
              <a:spLocks/>
            </p:cNvSpPr>
            <p:nvPr/>
          </p:nvSpPr>
          <p:spPr bwMode="auto">
            <a:xfrm>
              <a:off x="7099" y="1452"/>
              <a:ext cx="31" cy="53"/>
            </a:xfrm>
            <a:custGeom>
              <a:avLst/>
              <a:gdLst>
                <a:gd name="T0" fmla="*/ 0 w 75"/>
                <a:gd name="T1" fmla="*/ 0 h 140"/>
                <a:gd name="T2" fmla="*/ 0 w 75"/>
                <a:gd name="T3" fmla="*/ 1 h 140"/>
                <a:gd name="T4" fmla="*/ 0 w 75"/>
                <a:gd name="T5" fmla="*/ 1 h 140"/>
                <a:gd name="T6" fmla="*/ 0 w 75"/>
                <a:gd name="T7" fmla="*/ 2 h 140"/>
                <a:gd name="T8" fmla="*/ 1 w 75"/>
                <a:gd name="T9" fmla="*/ 2 h 140"/>
                <a:gd name="T10" fmla="*/ 1 w 75"/>
                <a:gd name="T11" fmla="*/ 3 h 140"/>
                <a:gd name="T12" fmla="*/ 1 w 75"/>
                <a:gd name="T13" fmla="*/ 3 h 140"/>
                <a:gd name="T14" fmla="*/ 1 w 75"/>
                <a:gd name="T15" fmla="*/ 2 h 140"/>
                <a:gd name="T16" fmla="*/ 2 w 75"/>
                <a:gd name="T17" fmla="*/ 2 h 140"/>
                <a:gd name="T18" fmla="*/ 2 w 75"/>
                <a:gd name="T19" fmla="*/ 2 h 140"/>
                <a:gd name="T20" fmla="*/ 1 w 75"/>
                <a:gd name="T21" fmla="*/ 2 h 140"/>
                <a:gd name="T22" fmla="*/ 2 w 75"/>
                <a:gd name="T23" fmla="*/ 0 h 140"/>
                <a:gd name="T24" fmla="*/ 1 w 75"/>
                <a:gd name="T25" fmla="*/ 0 h 140"/>
                <a:gd name="T26" fmla="*/ 0 w 75"/>
                <a:gd name="T27" fmla="*/ 0 h 1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5" h="140">
                  <a:moveTo>
                    <a:pt x="15" y="15"/>
                  </a:moveTo>
                  <a:lnTo>
                    <a:pt x="15" y="46"/>
                  </a:lnTo>
                  <a:lnTo>
                    <a:pt x="0" y="62"/>
                  </a:lnTo>
                  <a:lnTo>
                    <a:pt x="0" y="93"/>
                  </a:lnTo>
                  <a:lnTo>
                    <a:pt x="30" y="108"/>
                  </a:lnTo>
                  <a:lnTo>
                    <a:pt x="30" y="139"/>
                  </a:lnTo>
                  <a:lnTo>
                    <a:pt x="44" y="139"/>
                  </a:lnTo>
                  <a:lnTo>
                    <a:pt x="44" y="108"/>
                  </a:lnTo>
                  <a:lnTo>
                    <a:pt x="59" y="108"/>
                  </a:lnTo>
                  <a:lnTo>
                    <a:pt x="74" y="93"/>
                  </a:lnTo>
                  <a:lnTo>
                    <a:pt x="44" y="77"/>
                  </a:lnTo>
                  <a:lnTo>
                    <a:pt x="59" y="15"/>
                  </a:lnTo>
                  <a:lnTo>
                    <a:pt x="44" y="0"/>
                  </a:lnTo>
                  <a:lnTo>
                    <a:pt x="15"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44" name="Freeform 525"/>
            <p:cNvSpPr>
              <a:spLocks/>
            </p:cNvSpPr>
            <p:nvPr/>
          </p:nvSpPr>
          <p:spPr bwMode="auto">
            <a:xfrm>
              <a:off x="7111" y="1487"/>
              <a:ext cx="116" cy="105"/>
            </a:xfrm>
            <a:custGeom>
              <a:avLst/>
              <a:gdLst>
                <a:gd name="T0" fmla="*/ 1 w 270"/>
                <a:gd name="T1" fmla="*/ 0 h 278"/>
                <a:gd name="T2" fmla="*/ 1 w 270"/>
                <a:gd name="T3" fmla="*/ 0 h 278"/>
                <a:gd name="T4" fmla="*/ 0 w 270"/>
                <a:gd name="T5" fmla="*/ 0 h 278"/>
                <a:gd name="T6" fmla="*/ 0 w 270"/>
                <a:gd name="T7" fmla="*/ 1 h 278"/>
                <a:gd name="T8" fmla="*/ 0 w 270"/>
                <a:gd name="T9" fmla="*/ 1 h 278"/>
                <a:gd name="T10" fmla="*/ 0 w 270"/>
                <a:gd name="T11" fmla="*/ 2 h 278"/>
                <a:gd name="T12" fmla="*/ 0 w 270"/>
                <a:gd name="T13" fmla="*/ 2 h 278"/>
                <a:gd name="T14" fmla="*/ 0 w 270"/>
                <a:gd name="T15" fmla="*/ 3 h 278"/>
                <a:gd name="T16" fmla="*/ 0 w 270"/>
                <a:gd name="T17" fmla="*/ 3 h 278"/>
                <a:gd name="T18" fmla="*/ 2 w 270"/>
                <a:gd name="T19" fmla="*/ 4 h 278"/>
                <a:gd name="T20" fmla="*/ 3 w 270"/>
                <a:gd name="T21" fmla="*/ 5 h 278"/>
                <a:gd name="T22" fmla="*/ 3 w 270"/>
                <a:gd name="T23" fmla="*/ 4 h 278"/>
                <a:gd name="T24" fmla="*/ 9 w 270"/>
                <a:gd name="T25" fmla="*/ 6 h 278"/>
                <a:gd name="T26" fmla="*/ 9 w 270"/>
                <a:gd name="T27" fmla="*/ 5 h 278"/>
                <a:gd name="T28" fmla="*/ 9 w 270"/>
                <a:gd name="T29" fmla="*/ 5 h 278"/>
                <a:gd name="T30" fmla="*/ 9 w 270"/>
                <a:gd name="T31" fmla="*/ 5 h 278"/>
                <a:gd name="T32" fmla="*/ 9 w 270"/>
                <a:gd name="T33" fmla="*/ 2 h 278"/>
                <a:gd name="T34" fmla="*/ 9 w 270"/>
                <a:gd name="T35" fmla="*/ 1 h 278"/>
                <a:gd name="T36" fmla="*/ 9 w 270"/>
                <a:gd name="T37" fmla="*/ 1 h 278"/>
                <a:gd name="T38" fmla="*/ 7 w 270"/>
                <a:gd name="T39" fmla="*/ 0 h 278"/>
                <a:gd name="T40" fmla="*/ 6 w 270"/>
                <a:gd name="T41" fmla="*/ 0 h 278"/>
                <a:gd name="T42" fmla="*/ 6 w 270"/>
                <a:gd name="T43" fmla="*/ 1 h 278"/>
                <a:gd name="T44" fmla="*/ 6 w 270"/>
                <a:gd name="T45" fmla="*/ 1 h 278"/>
                <a:gd name="T46" fmla="*/ 3 w 270"/>
                <a:gd name="T47" fmla="*/ 1 h 278"/>
                <a:gd name="T48" fmla="*/ 1 w 270"/>
                <a:gd name="T49" fmla="*/ 0 h 2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0" h="278">
                  <a:moveTo>
                    <a:pt x="45" y="0"/>
                  </a:moveTo>
                  <a:lnTo>
                    <a:pt x="30" y="15"/>
                  </a:lnTo>
                  <a:lnTo>
                    <a:pt x="15" y="15"/>
                  </a:lnTo>
                  <a:lnTo>
                    <a:pt x="15" y="46"/>
                  </a:lnTo>
                  <a:lnTo>
                    <a:pt x="0" y="46"/>
                  </a:lnTo>
                  <a:lnTo>
                    <a:pt x="0" y="92"/>
                  </a:lnTo>
                  <a:lnTo>
                    <a:pt x="0" y="108"/>
                  </a:lnTo>
                  <a:lnTo>
                    <a:pt x="0" y="139"/>
                  </a:lnTo>
                  <a:lnTo>
                    <a:pt x="15" y="169"/>
                  </a:lnTo>
                  <a:lnTo>
                    <a:pt x="60" y="200"/>
                  </a:lnTo>
                  <a:lnTo>
                    <a:pt x="90" y="215"/>
                  </a:lnTo>
                  <a:lnTo>
                    <a:pt x="105" y="200"/>
                  </a:lnTo>
                  <a:lnTo>
                    <a:pt x="254" y="277"/>
                  </a:lnTo>
                  <a:lnTo>
                    <a:pt x="254" y="262"/>
                  </a:lnTo>
                  <a:lnTo>
                    <a:pt x="269" y="262"/>
                  </a:lnTo>
                  <a:lnTo>
                    <a:pt x="269" y="231"/>
                  </a:lnTo>
                  <a:lnTo>
                    <a:pt x="269" y="92"/>
                  </a:lnTo>
                  <a:lnTo>
                    <a:pt x="254" y="62"/>
                  </a:lnTo>
                  <a:lnTo>
                    <a:pt x="269" y="31"/>
                  </a:lnTo>
                  <a:lnTo>
                    <a:pt x="209" y="0"/>
                  </a:lnTo>
                  <a:lnTo>
                    <a:pt x="179" y="15"/>
                  </a:lnTo>
                  <a:lnTo>
                    <a:pt x="194" y="46"/>
                  </a:lnTo>
                  <a:lnTo>
                    <a:pt x="164" y="62"/>
                  </a:lnTo>
                  <a:lnTo>
                    <a:pt x="105" y="31"/>
                  </a:lnTo>
                  <a:lnTo>
                    <a:pt x="4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45" name="Freeform 526"/>
            <p:cNvSpPr>
              <a:spLocks/>
            </p:cNvSpPr>
            <p:nvPr/>
          </p:nvSpPr>
          <p:spPr bwMode="auto">
            <a:xfrm>
              <a:off x="7136" y="1371"/>
              <a:ext cx="71" cy="53"/>
            </a:xfrm>
            <a:custGeom>
              <a:avLst/>
              <a:gdLst>
                <a:gd name="T0" fmla="*/ 1 w 165"/>
                <a:gd name="T1" fmla="*/ 0 h 139"/>
                <a:gd name="T2" fmla="*/ 3 w 165"/>
                <a:gd name="T3" fmla="*/ 0 h 139"/>
                <a:gd name="T4" fmla="*/ 3 w 165"/>
                <a:gd name="T5" fmla="*/ 0 h 139"/>
                <a:gd name="T6" fmla="*/ 4 w 165"/>
                <a:gd name="T7" fmla="*/ 0 h 139"/>
                <a:gd name="T8" fmla="*/ 5 w 165"/>
                <a:gd name="T9" fmla="*/ 1 h 139"/>
                <a:gd name="T10" fmla="*/ 5 w 165"/>
                <a:gd name="T11" fmla="*/ 1 h 139"/>
                <a:gd name="T12" fmla="*/ 5 w 165"/>
                <a:gd name="T13" fmla="*/ 2 h 139"/>
                <a:gd name="T14" fmla="*/ 6 w 165"/>
                <a:gd name="T15" fmla="*/ 2 h 139"/>
                <a:gd name="T16" fmla="*/ 5 w 165"/>
                <a:gd name="T17" fmla="*/ 3 h 139"/>
                <a:gd name="T18" fmla="*/ 4 w 165"/>
                <a:gd name="T19" fmla="*/ 2 h 139"/>
                <a:gd name="T20" fmla="*/ 3 w 165"/>
                <a:gd name="T21" fmla="*/ 2 h 139"/>
                <a:gd name="T22" fmla="*/ 2 w 165"/>
                <a:gd name="T23" fmla="*/ 1 h 139"/>
                <a:gd name="T24" fmla="*/ 1 w 165"/>
                <a:gd name="T25" fmla="*/ 1 h 139"/>
                <a:gd name="T26" fmla="*/ 1 w 165"/>
                <a:gd name="T27" fmla="*/ 1 h 139"/>
                <a:gd name="T28" fmla="*/ 0 w 165"/>
                <a:gd name="T29" fmla="*/ 1 h 139"/>
                <a:gd name="T30" fmla="*/ 0 w 165"/>
                <a:gd name="T31" fmla="*/ 1 h 139"/>
                <a:gd name="T32" fmla="*/ 0 w 165"/>
                <a:gd name="T33" fmla="*/ 1 h 139"/>
                <a:gd name="T34" fmla="*/ 0 w 165"/>
                <a:gd name="T35" fmla="*/ 0 h 139"/>
                <a:gd name="T36" fmla="*/ 0 w 165"/>
                <a:gd name="T37" fmla="*/ 0 h 139"/>
                <a:gd name="T38" fmla="*/ 1 w 165"/>
                <a:gd name="T39" fmla="*/ 0 h 1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5" h="139">
                  <a:moveTo>
                    <a:pt x="45" y="0"/>
                  </a:moveTo>
                  <a:lnTo>
                    <a:pt x="75" y="15"/>
                  </a:lnTo>
                  <a:lnTo>
                    <a:pt x="89" y="0"/>
                  </a:lnTo>
                  <a:lnTo>
                    <a:pt x="119" y="15"/>
                  </a:lnTo>
                  <a:lnTo>
                    <a:pt x="149" y="31"/>
                  </a:lnTo>
                  <a:lnTo>
                    <a:pt x="149" y="46"/>
                  </a:lnTo>
                  <a:lnTo>
                    <a:pt x="149" y="77"/>
                  </a:lnTo>
                  <a:lnTo>
                    <a:pt x="164" y="107"/>
                  </a:lnTo>
                  <a:lnTo>
                    <a:pt x="134" y="138"/>
                  </a:lnTo>
                  <a:lnTo>
                    <a:pt x="119" y="92"/>
                  </a:lnTo>
                  <a:lnTo>
                    <a:pt x="104" y="107"/>
                  </a:lnTo>
                  <a:lnTo>
                    <a:pt x="60" y="61"/>
                  </a:lnTo>
                  <a:lnTo>
                    <a:pt x="45" y="61"/>
                  </a:lnTo>
                  <a:lnTo>
                    <a:pt x="30" y="46"/>
                  </a:lnTo>
                  <a:lnTo>
                    <a:pt x="15" y="31"/>
                  </a:lnTo>
                  <a:lnTo>
                    <a:pt x="15" y="46"/>
                  </a:lnTo>
                  <a:lnTo>
                    <a:pt x="0" y="31"/>
                  </a:lnTo>
                  <a:lnTo>
                    <a:pt x="0" y="15"/>
                  </a:lnTo>
                  <a:lnTo>
                    <a:pt x="0" y="0"/>
                  </a:lnTo>
                  <a:lnTo>
                    <a:pt x="4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46" name="Freeform 527"/>
            <p:cNvSpPr>
              <a:spLocks/>
            </p:cNvSpPr>
            <p:nvPr/>
          </p:nvSpPr>
          <p:spPr bwMode="auto">
            <a:xfrm>
              <a:off x="7194" y="1406"/>
              <a:ext cx="38" cy="47"/>
            </a:xfrm>
            <a:custGeom>
              <a:avLst/>
              <a:gdLst>
                <a:gd name="T0" fmla="*/ 0 w 91"/>
                <a:gd name="T1" fmla="*/ 1 h 123"/>
                <a:gd name="T2" fmla="*/ 0 w 91"/>
                <a:gd name="T3" fmla="*/ 2 h 123"/>
                <a:gd name="T4" fmla="*/ 0 w 91"/>
                <a:gd name="T5" fmla="*/ 2 h 123"/>
                <a:gd name="T6" fmla="*/ 1 w 91"/>
                <a:gd name="T7" fmla="*/ 2 h 123"/>
                <a:gd name="T8" fmla="*/ 0 w 91"/>
                <a:gd name="T9" fmla="*/ 2 h 123"/>
                <a:gd name="T10" fmla="*/ 1 w 91"/>
                <a:gd name="T11" fmla="*/ 3 h 123"/>
                <a:gd name="T12" fmla="*/ 1 w 91"/>
                <a:gd name="T13" fmla="*/ 2 h 123"/>
                <a:gd name="T14" fmla="*/ 1 w 91"/>
                <a:gd name="T15" fmla="*/ 2 h 123"/>
                <a:gd name="T16" fmla="*/ 2 w 91"/>
                <a:gd name="T17" fmla="*/ 2 h 123"/>
                <a:gd name="T18" fmla="*/ 2 w 91"/>
                <a:gd name="T19" fmla="*/ 2 h 123"/>
                <a:gd name="T20" fmla="*/ 1 w 91"/>
                <a:gd name="T21" fmla="*/ 1 h 123"/>
                <a:gd name="T22" fmla="*/ 1 w 91"/>
                <a:gd name="T23" fmla="*/ 1 h 123"/>
                <a:gd name="T24" fmla="*/ 2 w 91"/>
                <a:gd name="T25" fmla="*/ 1 h 123"/>
                <a:gd name="T26" fmla="*/ 2 w 91"/>
                <a:gd name="T27" fmla="*/ 0 h 123"/>
                <a:gd name="T28" fmla="*/ 3 w 91"/>
                <a:gd name="T29" fmla="*/ 1 h 123"/>
                <a:gd name="T30" fmla="*/ 3 w 91"/>
                <a:gd name="T31" fmla="*/ 0 h 123"/>
                <a:gd name="T32" fmla="*/ 2 w 91"/>
                <a:gd name="T33" fmla="*/ 0 h 123"/>
                <a:gd name="T34" fmla="*/ 2 w 91"/>
                <a:gd name="T35" fmla="*/ 0 h 123"/>
                <a:gd name="T36" fmla="*/ 1 w 91"/>
                <a:gd name="T37" fmla="*/ 0 h 123"/>
                <a:gd name="T38" fmla="*/ 0 w 91"/>
                <a:gd name="T39" fmla="*/ 1 h 123"/>
                <a:gd name="T40" fmla="*/ 0 w 91"/>
                <a:gd name="T41" fmla="*/ 1 h 1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123">
                  <a:moveTo>
                    <a:pt x="0" y="61"/>
                  </a:moveTo>
                  <a:lnTo>
                    <a:pt x="0" y="76"/>
                  </a:lnTo>
                  <a:lnTo>
                    <a:pt x="15" y="92"/>
                  </a:lnTo>
                  <a:lnTo>
                    <a:pt x="30" y="92"/>
                  </a:lnTo>
                  <a:lnTo>
                    <a:pt x="15" y="92"/>
                  </a:lnTo>
                  <a:lnTo>
                    <a:pt x="30" y="122"/>
                  </a:lnTo>
                  <a:lnTo>
                    <a:pt x="45" y="107"/>
                  </a:lnTo>
                  <a:lnTo>
                    <a:pt x="45" y="92"/>
                  </a:lnTo>
                  <a:lnTo>
                    <a:pt x="60" y="107"/>
                  </a:lnTo>
                  <a:lnTo>
                    <a:pt x="60" y="76"/>
                  </a:lnTo>
                  <a:lnTo>
                    <a:pt x="45" y="61"/>
                  </a:lnTo>
                  <a:lnTo>
                    <a:pt x="30" y="31"/>
                  </a:lnTo>
                  <a:lnTo>
                    <a:pt x="60" y="46"/>
                  </a:lnTo>
                  <a:lnTo>
                    <a:pt x="60" y="15"/>
                  </a:lnTo>
                  <a:lnTo>
                    <a:pt x="90" y="31"/>
                  </a:lnTo>
                  <a:lnTo>
                    <a:pt x="90" y="15"/>
                  </a:lnTo>
                  <a:lnTo>
                    <a:pt x="75" y="15"/>
                  </a:lnTo>
                  <a:lnTo>
                    <a:pt x="60" y="0"/>
                  </a:lnTo>
                  <a:lnTo>
                    <a:pt x="30" y="15"/>
                  </a:lnTo>
                  <a:lnTo>
                    <a:pt x="0" y="46"/>
                  </a:lnTo>
                  <a:lnTo>
                    <a:pt x="0" y="6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47" name="Freeform 528"/>
            <p:cNvSpPr>
              <a:spLocks/>
            </p:cNvSpPr>
            <p:nvPr/>
          </p:nvSpPr>
          <p:spPr bwMode="auto">
            <a:xfrm>
              <a:off x="7188" y="1353"/>
              <a:ext cx="64" cy="41"/>
            </a:xfrm>
            <a:custGeom>
              <a:avLst/>
              <a:gdLst>
                <a:gd name="T0" fmla="*/ 1 w 150"/>
                <a:gd name="T1" fmla="*/ 0 h 108"/>
                <a:gd name="T2" fmla="*/ 0 w 150"/>
                <a:gd name="T3" fmla="*/ 1 h 108"/>
                <a:gd name="T4" fmla="*/ 0 w 150"/>
                <a:gd name="T5" fmla="*/ 1 h 108"/>
                <a:gd name="T6" fmla="*/ 1 w 150"/>
                <a:gd name="T7" fmla="*/ 2 h 108"/>
                <a:gd name="T8" fmla="*/ 1 w 150"/>
                <a:gd name="T9" fmla="*/ 2 h 108"/>
                <a:gd name="T10" fmla="*/ 1 w 150"/>
                <a:gd name="T11" fmla="*/ 2 h 108"/>
                <a:gd name="T12" fmla="*/ 3 w 150"/>
                <a:gd name="T13" fmla="*/ 2 h 108"/>
                <a:gd name="T14" fmla="*/ 3 w 150"/>
                <a:gd name="T15" fmla="*/ 2 h 108"/>
                <a:gd name="T16" fmla="*/ 4 w 150"/>
                <a:gd name="T17" fmla="*/ 2 h 108"/>
                <a:gd name="T18" fmla="*/ 4 w 150"/>
                <a:gd name="T19" fmla="*/ 2 h 108"/>
                <a:gd name="T20" fmla="*/ 5 w 150"/>
                <a:gd name="T21" fmla="*/ 1 h 108"/>
                <a:gd name="T22" fmla="*/ 4 w 150"/>
                <a:gd name="T23" fmla="*/ 1 h 108"/>
                <a:gd name="T24" fmla="*/ 4 w 150"/>
                <a:gd name="T25" fmla="*/ 1 h 108"/>
                <a:gd name="T26" fmla="*/ 3 w 150"/>
                <a:gd name="T27" fmla="*/ 0 h 108"/>
                <a:gd name="T28" fmla="*/ 3 w 150"/>
                <a:gd name="T29" fmla="*/ 0 h 108"/>
                <a:gd name="T30" fmla="*/ 1 w 150"/>
                <a:gd name="T31" fmla="*/ 0 h 1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0" h="108">
                  <a:moveTo>
                    <a:pt x="30" y="15"/>
                  </a:moveTo>
                  <a:lnTo>
                    <a:pt x="15" y="31"/>
                  </a:lnTo>
                  <a:lnTo>
                    <a:pt x="0" y="61"/>
                  </a:lnTo>
                  <a:lnTo>
                    <a:pt x="30" y="76"/>
                  </a:lnTo>
                  <a:lnTo>
                    <a:pt x="30" y="92"/>
                  </a:lnTo>
                  <a:lnTo>
                    <a:pt x="45" y="107"/>
                  </a:lnTo>
                  <a:lnTo>
                    <a:pt x="89" y="107"/>
                  </a:lnTo>
                  <a:lnTo>
                    <a:pt x="104" y="92"/>
                  </a:lnTo>
                  <a:lnTo>
                    <a:pt x="134" y="107"/>
                  </a:lnTo>
                  <a:lnTo>
                    <a:pt x="134" y="76"/>
                  </a:lnTo>
                  <a:lnTo>
                    <a:pt x="149" y="61"/>
                  </a:lnTo>
                  <a:lnTo>
                    <a:pt x="119" y="61"/>
                  </a:lnTo>
                  <a:lnTo>
                    <a:pt x="119" y="31"/>
                  </a:lnTo>
                  <a:lnTo>
                    <a:pt x="89" y="0"/>
                  </a:lnTo>
                  <a:lnTo>
                    <a:pt x="75" y="15"/>
                  </a:lnTo>
                  <a:lnTo>
                    <a:pt x="30"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48" name="Freeform 529"/>
            <p:cNvSpPr>
              <a:spLocks/>
            </p:cNvSpPr>
            <p:nvPr/>
          </p:nvSpPr>
          <p:spPr bwMode="auto">
            <a:xfrm>
              <a:off x="7201" y="1389"/>
              <a:ext cx="45" cy="23"/>
            </a:xfrm>
            <a:custGeom>
              <a:avLst/>
              <a:gdLst>
                <a:gd name="T0" fmla="*/ 3 w 105"/>
                <a:gd name="T1" fmla="*/ 0 h 62"/>
                <a:gd name="T2" fmla="*/ 3 w 105"/>
                <a:gd name="T3" fmla="*/ 0 h 62"/>
                <a:gd name="T4" fmla="*/ 2 w 105"/>
                <a:gd name="T5" fmla="*/ 0 h 62"/>
                <a:gd name="T6" fmla="*/ 0 w 105"/>
                <a:gd name="T7" fmla="*/ 0 h 62"/>
                <a:gd name="T8" fmla="*/ 0 w 105"/>
                <a:gd name="T9" fmla="*/ 0 h 62"/>
                <a:gd name="T10" fmla="*/ 0 w 105"/>
                <a:gd name="T11" fmla="*/ 0 h 62"/>
                <a:gd name="T12" fmla="*/ 0 w 105"/>
                <a:gd name="T13" fmla="*/ 1 h 62"/>
                <a:gd name="T14" fmla="*/ 1 w 105"/>
                <a:gd name="T15" fmla="*/ 1 h 62"/>
                <a:gd name="T16" fmla="*/ 2 w 105"/>
                <a:gd name="T17" fmla="*/ 1 h 62"/>
                <a:gd name="T18" fmla="*/ 3 w 105"/>
                <a:gd name="T19" fmla="*/ 1 h 62"/>
                <a:gd name="T20" fmla="*/ 3 w 105"/>
                <a:gd name="T21" fmla="*/ 1 h 62"/>
                <a:gd name="T22" fmla="*/ 3 w 105"/>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62">
                  <a:moveTo>
                    <a:pt x="104" y="15"/>
                  </a:moveTo>
                  <a:lnTo>
                    <a:pt x="74" y="0"/>
                  </a:lnTo>
                  <a:lnTo>
                    <a:pt x="59" y="15"/>
                  </a:lnTo>
                  <a:lnTo>
                    <a:pt x="15" y="15"/>
                  </a:lnTo>
                  <a:lnTo>
                    <a:pt x="0" y="0"/>
                  </a:lnTo>
                  <a:lnTo>
                    <a:pt x="0" y="31"/>
                  </a:lnTo>
                  <a:lnTo>
                    <a:pt x="15" y="61"/>
                  </a:lnTo>
                  <a:lnTo>
                    <a:pt x="45" y="46"/>
                  </a:lnTo>
                  <a:lnTo>
                    <a:pt x="59" y="61"/>
                  </a:lnTo>
                  <a:lnTo>
                    <a:pt x="74" y="61"/>
                  </a:lnTo>
                  <a:lnTo>
                    <a:pt x="89" y="46"/>
                  </a:lnTo>
                  <a:lnTo>
                    <a:pt x="104"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49" name="Freeform 530"/>
            <p:cNvSpPr>
              <a:spLocks/>
            </p:cNvSpPr>
            <p:nvPr/>
          </p:nvSpPr>
          <p:spPr bwMode="auto">
            <a:xfrm>
              <a:off x="7219" y="1493"/>
              <a:ext cx="91" cy="81"/>
            </a:xfrm>
            <a:custGeom>
              <a:avLst/>
              <a:gdLst>
                <a:gd name="T0" fmla="*/ 0 w 211"/>
                <a:gd name="T1" fmla="*/ 0 h 216"/>
                <a:gd name="T2" fmla="*/ 0 w 211"/>
                <a:gd name="T3" fmla="*/ 1 h 216"/>
                <a:gd name="T4" fmla="*/ 0 w 211"/>
                <a:gd name="T5" fmla="*/ 2 h 216"/>
                <a:gd name="T6" fmla="*/ 0 w 211"/>
                <a:gd name="T7" fmla="*/ 4 h 216"/>
                <a:gd name="T8" fmla="*/ 6 w 211"/>
                <a:gd name="T9" fmla="*/ 4 h 216"/>
                <a:gd name="T10" fmla="*/ 6 w 211"/>
                <a:gd name="T11" fmla="*/ 4 h 216"/>
                <a:gd name="T12" fmla="*/ 7 w 211"/>
                <a:gd name="T13" fmla="*/ 4 h 216"/>
                <a:gd name="T14" fmla="*/ 5 w 211"/>
                <a:gd name="T15" fmla="*/ 1 h 216"/>
                <a:gd name="T16" fmla="*/ 5 w 211"/>
                <a:gd name="T17" fmla="*/ 1 h 216"/>
                <a:gd name="T18" fmla="*/ 6 w 211"/>
                <a:gd name="T19" fmla="*/ 2 h 216"/>
                <a:gd name="T20" fmla="*/ 6 w 211"/>
                <a:gd name="T21" fmla="*/ 1 h 216"/>
                <a:gd name="T22" fmla="*/ 6 w 211"/>
                <a:gd name="T23" fmla="*/ 0 h 216"/>
                <a:gd name="T24" fmla="*/ 5 w 211"/>
                <a:gd name="T25" fmla="*/ 0 h 216"/>
                <a:gd name="T26" fmla="*/ 4 w 211"/>
                <a:gd name="T27" fmla="*/ 0 h 216"/>
                <a:gd name="T28" fmla="*/ 3 w 211"/>
                <a:gd name="T29" fmla="*/ 0 h 216"/>
                <a:gd name="T30" fmla="*/ 0 w 211"/>
                <a:gd name="T31" fmla="*/ 0 h 2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216">
                  <a:moveTo>
                    <a:pt x="15" y="15"/>
                  </a:moveTo>
                  <a:lnTo>
                    <a:pt x="0" y="46"/>
                  </a:lnTo>
                  <a:lnTo>
                    <a:pt x="15" y="77"/>
                  </a:lnTo>
                  <a:lnTo>
                    <a:pt x="15" y="215"/>
                  </a:lnTo>
                  <a:lnTo>
                    <a:pt x="165" y="200"/>
                  </a:lnTo>
                  <a:lnTo>
                    <a:pt x="180" y="215"/>
                  </a:lnTo>
                  <a:lnTo>
                    <a:pt x="210" y="184"/>
                  </a:lnTo>
                  <a:lnTo>
                    <a:pt x="135" y="61"/>
                  </a:lnTo>
                  <a:lnTo>
                    <a:pt x="135" y="46"/>
                  </a:lnTo>
                  <a:lnTo>
                    <a:pt x="165" y="92"/>
                  </a:lnTo>
                  <a:lnTo>
                    <a:pt x="180" y="61"/>
                  </a:lnTo>
                  <a:lnTo>
                    <a:pt x="165" y="15"/>
                  </a:lnTo>
                  <a:lnTo>
                    <a:pt x="150" y="15"/>
                  </a:lnTo>
                  <a:lnTo>
                    <a:pt x="120" y="0"/>
                  </a:lnTo>
                  <a:lnTo>
                    <a:pt x="90" y="15"/>
                  </a:lnTo>
                  <a:lnTo>
                    <a:pt x="15"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50" name="Line 531"/>
            <p:cNvSpPr>
              <a:spLocks noChangeShapeType="1"/>
            </p:cNvSpPr>
            <p:nvPr/>
          </p:nvSpPr>
          <p:spPr bwMode="auto">
            <a:xfrm>
              <a:off x="7290" y="1499"/>
              <a:ext cx="0"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51" name="Line 532"/>
            <p:cNvSpPr>
              <a:spLocks noChangeShapeType="1"/>
            </p:cNvSpPr>
            <p:nvPr/>
          </p:nvSpPr>
          <p:spPr bwMode="auto">
            <a:xfrm>
              <a:off x="7290" y="1505"/>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52" name="Line 533"/>
            <p:cNvSpPr>
              <a:spLocks noChangeShapeType="1"/>
            </p:cNvSpPr>
            <p:nvPr/>
          </p:nvSpPr>
          <p:spPr bwMode="auto">
            <a:xfrm flipV="1">
              <a:off x="7304" y="1505"/>
              <a:ext cx="0" cy="5"/>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53" name="Line 534"/>
            <p:cNvSpPr>
              <a:spLocks noChangeShapeType="1"/>
            </p:cNvSpPr>
            <p:nvPr/>
          </p:nvSpPr>
          <p:spPr bwMode="auto">
            <a:xfrm flipV="1">
              <a:off x="7304" y="1499"/>
              <a:ext cx="0"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54" name="Line 535"/>
            <p:cNvSpPr>
              <a:spLocks noChangeShapeType="1"/>
            </p:cNvSpPr>
            <p:nvPr/>
          </p:nvSpPr>
          <p:spPr bwMode="auto">
            <a:xfrm flipV="1">
              <a:off x="7304" y="1493"/>
              <a:ext cx="0" cy="5"/>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55" name="Line 536"/>
            <p:cNvSpPr>
              <a:spLocks noChangeShapeType="1"/>
            </p:cNvSpPr>
            <p:nvPr/>
          </p:nvSpPr>
          <p:spPr bwMode="auto">
            <a:xfrm flipV="1">
              <a:off x="7304" y="1476"/>
              <a:ext cx="6" cy="5"/>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56" name="Freeform 537"/>
            <p:cNvSpPr>
              <a:spLocks/>
            </p:cNvSpPr>
            <p:nvPr/>
          </p:nvSpPr>
          <p:spPr bwMode="auto">
            <a:xfrm>
              <a:off x="7278" y="1459"/>
              <a:ext cx="12" cy="11"/>
            </a:xfrm>
            <a:custGeom>
              <a:avLst/>
              <a:gdLst>
                <a:gd name="T0" fmla="*/ 1 w 30"/>
                <a:gd name="T1" fmla="*/ 0 h 31"/>
                <a:gd name="T2" fmla="*/ 0 w 30"/>
                <a:gd name="T3" fmla="*/ 0 h 31"/>
                <a:gd name="T4" fmla="*/ 0 w 30"/>
                <a:gd name="T5" fmla="*/ 0 h 31"/>
                <a:gd name="T6" fmla="*/ 1 w 30"/>
                <a:gd name="T7" fmla="*/ 0 h 31"/>
                <a:gd name="T8" fmla="*/ 1 w 30"/>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1">
                  <a:moveTo>
                    <a:pt x="29" y="0"/>
                  </a:moveTo>
                  <a:lnTo>
                    <a:pt x="0" y="15"/>
                  </a:lnTo>
                  <a:lnTo>
                    <a:pt x="0" y="30"/>
                  </a:lnTo>
                  <a:lnTo>
                    <a:pt x="29" y="15"/>
                  </a:lnTo>
                  <a:lnTo>
                    <a:pt x="29"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57" name="Freeform 538"/>
            <p:cNvSpPr>
              <a:spLocks/>
            </p:cNvSpPr>
            <p:nvPr/>
          </p:nvSpPr>
          <p:spPr bwMode="auto">
            <a:xfrm>
              <a:off x="7304" y="1476"/>
              <a:ext cx="0" cy="17"/>
            </a:xfrm>
            <a:custGeom>
              <a:avLst/>
              <a:gdLst>
                <a:gd name="T0" fmla="*/ 0 w 1"/>
                <a:gd name="T1" fmla="*/ 0 h 47"/>
                <a:gd name="T2" fmla="*/ 0 w 1"/>
                <a:gd name="T3" fmla="*/ 1 h 47"/>
                <a:gd name="T4" fmla="*/ 0 w 1"/>
                <a:gd name="T5" fmla="*/ 0 h 47"/>
                <a:gd name="T6" fmla="*/ 0 w 1"/>
                <a:gd name="T7" fmla="*/ 0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47">
                  <a:moveTo>
                    <a:pt x="0" y="0"/>
                  </a:moveTo>
                  <a:lnTo>
                    <a:pt x="0" y="46"/>
                  </a:lnTo>
                  <a:lnTo>
                    <a:pt x="0" y="31"/>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58" name="Line 539"/>
            <p:cNvSpPr>
              <a:spLocks noChangeShapeType="1"/>
            </p:cNvSpPr>
            <p:nvPr/>
          </p:nvSpPr>
          <p:spPr bwMode="auto">
            <a:xfrm>
              <a:off x="7304" y="1493"/>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59" name="Line 540"/>
            <p:cNvSpPr>
              <a:spLocks noChangeShapeType="1"/>
            </p:cNvSpPr>
            <p:nvPr/>
          </p:nvSpPr>
          <p:spPr bwMode="auto">
            <a:xfrm>
              <a:off x="7304" y="1487"/>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60" name="Line 541"/>
            <p:cNvSpPr>
              <a:spLocks noChangeShapeType="1"/>
            </p:cNvSpPr>
            <p:nvPr/>
          </p:nvSpPr>
          <p:spPr bwMode="auto">
            <a:xfrm>
              <a:off x="7304" y="1481"/>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61" name="Line 542"/>
            <p:cNvSpPr>
              <a:spLocks noChangeShapeType="1"/>
            </p:cNvSpPr>
            <p:nvPr/>
          </p:nvSpPr>
          <p:spPr bwMode="auto">
            <a:xfrm>
              <a:off x="7304" y="1476"/>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62" name="Line 543"/>
            <p:cNvSpPr>
              <a:spLocks noChangeShapeType="1"/>
            </p:cNvSpPr>
            <p:nvPr/>
          </p:nvSpPr>
          <p:spPr bwMode="auto">
            <a:xfrm>
              <a:off x="7304" y="1476"/>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63" name="Line 544"/>
            <p:cNvSpPr>
              <a:spLocks noChangeShapeType="1"/>
            </p:cNvSpPr>
            <p:nvPr/>
          </p:nvSpPr>
          <p:spPr bwMode="auto">
            <a:xfrm>
              <a:off x="7304" y="1481"/>
              <a:ext cx="0"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64" name="Line 545"/>
            <p:cNvSpPr>
              <a:spLocks noChangeShapeType="1"/>
            </p:cNvSpPr>
            <p:nvPr/>
          </p:nvSpPr>
          <p:spPr bwMode="auto">
            <a:xfrm>
              <a:off x="7304" y="1487"/>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65" name="Line 546"/>
            <p:cNvSpPr>
              <a:spLocks noChangeShapeType="1"/>
            </p:cNvSpPr>
            <p:nvPr/>
          </p:nvSpPr>
          <p:spPr bwMode="auto">
            <a:xfrm flipH="1">
              <a:off x="7297" y="1487"/>
              <a:ext cx="6"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66" name="Line 547"/>
            <p:cNvSpPr>
              <a:spLocks noChangeShapeType="1"/>
            </p:cNvSpPr>
            <p:nvPr/>
          </p:nvSpPr>
          <p:spPr bwMode="auto">
            <a:xfrm>
              <a:off x="7297" y="1493"/>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67" name="Line 548"/>
            <p:cNvSpPr>
              <a:spLocks noChangeShapeType="1"/>
            </p:cNvSpPr>
            <p:nvPr/>
          </p:nvSpPr>
          <p:spPr bwMode="auto">
            <a:xfrm>
              <a:off x="7304" y="1493"/>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68" name="Freeform 549"/>
            <p:cNvSpPr>
              <a:spLocks/>
            </p:cNvSpPr>
            <p:nvPr/>
          </p:nvSpPr>
          <p:spPr bwMode="auto">
            <a:xfrm>
              <a:off x="7290" y="1476"/>
              <a:ext cx="14" cy="41"/>
            </a:xfrm>
            <a:custGeom>
              <a:avLst/>
              <a:gdLst>
                <a:gd name="T0" fmla="*/ 0 w 32"/>
                <a:gd name="T1" fmla="*/ 1 h 108"/>
                <a:gd name="T2" fmla="*/ 0 w 32"/>
                <a:gd name="T3" fmla="*/ 2 h 108"/>
                <a:gd name="T4" fmla="*/ 1 w 32"/>
                <a:gd name="T5" fmla="*/ 1 h 108"/>
                <a:gd name="T6" fmla="*/ 1 w 32"/>
                <a:gd name="T7" fmla="*/ 1 h 108"/>
                <a:gd name="T8" fmla="*/ 1 w 32"/>
                <a:gd name="T9" fmla="*/ 0 h 108"/>
                <a:gd name="T10" fmla="*/ 0 w 32"/>
                <a:gd name="T11" fmla="*/ 1 h 1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108">
                  <a:moveTo>
                    <a:pt x="0" y="61"/>
                  </a:moveTo>
                  <a:lnTo>
                    <a:pt x="16" y="107"/>
                  </a:lnTo>
                  <a:lnTo>
                    <a:pt x="31" y="46"/>
                  </a:lnTo>
                  <a:lnTo>
                    <a:pt x="31" y="31"/>
                  </a:lnTo>
                  <a:lnTo>
                    <a:pt x="31" y="0"/>
                  </a:lnTo>
                  <a:lnTo>
                    <a:pt x="0" y="6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69" name="Freeform 550"/>
            <p:cNvSpPr>
              <a:spLocks/>
            </p:cNvSpPr>
            <p:nvPr/>
          </p:nvSpPr>
          <p:spPr bwMode="auto">
            <a:xfrm>
              <a:off x="7304" y="1464"/>
              <a:ext cx="6" cy="12"/>
            </a:xfrm>
            <a:custGeom>
              <a:avLst/>
              <a:gdLst>
                <a:gd name="T0" fmla="*/ 0 w 17"/>
                <a:gd name="T1" fmla="*/ 1 h 32"/>
                <a:gd name="T2" fmla="*/ 0 w 17"/>
                <a:gd name="T3" fmla="*/ 0 h 32"/>
                <a:gd name="T4" fmla="*/ 0 w 17"/>
                <a:gd name="T5" fmla="*/ 0 h 32"/>
                <a:gd name="T6" fmla="*/ 0 w 17"/>
                <a:gd name="T7" fmla="*/ 1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0" y="31"/>
                  </a:moveTo>
                  <a:lnTo>
                    <a:pt x="16" y="16"/>
                  </a:lnTo>
                  <a:lnTo>
                    <a:pt x="0" y="0"/>
                  </a:lnTo>
                  <a:lnTo>
                    <a:pt x="0"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70" name="Freeform 551"/>
            <p:cNvSpPr>
              <a:spLocks/>
            </p:cNvSpPr>
            <p:nvPr/>
          </p:nvSpPr>
          <p:spPr bwMode="auto">
            <a:xfrm>
              <a:off x="7149" y="1650"/>
              <a:ext cx="97" cy="70"/>
            </a:xfrm>
            <a:custGeom>
              <a:avLst/>
              <a:gdLst>
                <a:gd name="T0" fmla="*/ 8 w 224"/>
                <a:gd name="T1" fmla="*/ 3 h 185"/>
                <a:gd name="T2" fmla="*/ 7 w 224"/>
                <a:gd name="T3" fmla="*/ 1 h 185"/>
                <a:gd name="T4" fmla="*/ 6 w 224"/>
                <a:gd name="T5" fmla="*/ 1 h 185"/>
                <a:gd name="T6" fmla="*/ 6 w 224"/>
                <a:gd name="T7" fmla="*/ 0 h 185"/>
                <a:gd name="T8" fmla="*/ 5 w 224"/>
                <a:gd name="T9" fmla="*/ 0 h 185"/>
                <a:gd name="T10" fmla="*/ 5 w 224"/>
                <a:gd name="T11" fmla="*/ 0 h 185"/>
                <a:gd name="T12" fmla="*/ 3 w 224"/>
                <a:gd name="T13" fmla="*/ 1 h 185"/>
                <a:gd name="T14" fmla="*/ 0 w 224"/>
                <a:gd name="T15" fmla="*/ 2 h 185"/>
                <a:gd name="T16" fmla="*/ 0 w 224"/>
                <a:gd name="T17" fmla="*/ 2 h 185"/>
                <a:gd name="T18" fmla="*/ 0 w 224"/>
                <a:gd name="T19" fmla="*/ 3 h 185"/>
                <a:gd name="T20" fmla="*/ 1 w 224"/>
                <a:gd name="T21" fmla="*/ 4 h 185"/>
                <a:gd name="T22" fmla="*/ 1 w 224"/>
                <a:gd name="T23" fmla="*/ 3 h 185"/>
                <a:gd name="T24" fmla="*/ 2 w 224"/>
                <a:gd name="T25" fmla="*/ 3 h 185"/>
                <a:gd name="T26" fmla="*/ 3 w 224"/>
                <a:gd name="T27" fmla="*/ 3 h 185"/>
                <a:gd name="T28" fmla="*/ 3 w 224"/>
                <a:gd name="T29" fmla="*/ 3 h 185"/>
                <a:gd name="T30" fmla="*/ 5 w 224"/>
                <a:gd name="T31" fmla="*/ 3 h 185"/>
                <a:gd name="T32" fmla="*/ 5 w 224"/>
                <a:gd name="T33" fmla="*/ 3 h 185"/>
                <a:gd name="T34" fmla="*/ 7 w 224"/>
                <a:gd name="T35" fmla="*/ 3 h 185"/>
                <a:gd name="T36" fmla="*/ 8 w 224"/>
                <a:gd name="T37" fmla="*/ 3 h 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4" h="185">
                  <a:moveTo>
                    <a:pt x="223" y="123"/>
                  </a:moveTo>
                  <a:lnTo>
                    <a:pt x="193" y="61"/>
                  </a:lnTo>
                  <a:lnTo>
                    <a:pt x="164" y="61"/>
                  </a:lnTo>
                  <a:lnTo>
                    <a:pt x="164" y="15"/>
                  </a:lnTo>
                  <a:lnTo>
                    <a:pt x="149" y="0"/>
                  </a:lnTo>
                  <a:lnTo>
                    <a:pt x="134" y="15"/>
                  </a:lnTo>
                  <a:lnTo>
                    <a:pt x="104" y="46"/>
                  </a:lnTo>
                  <a:lnTo>
                    <a:pt x="15" y="77"/>
                  </a:lnTo>
                  <a:lnTo>
                    <a:pt x="0" y="107"/>
                  </a:lnTo>
                  <a:lnTo>
                    <a:pt x="15" y="153"/>
                  </a:lnTo>
                  <a:lnTo>
                    <a:pt x="30" y="184"/>
                  </a:lnTo>
                  <a:lnTo>
                    <a:pt x="45" y="153"/>
                  </a:lnTo>
                  <a:lnTo>
                    <a:pt x="59" y="153"/>
                  </a:lnTo>
                  <a:lnTo>
                    <a:pt x="74" y="123"/>
                  </a:lnTo>
                  <a:lnTo>
                    <a:pt x="89" y="123"/>
                  </a:lnTo>
                  <a:lnTo>
                    <a:pt x="134" y="138"/>
                  </a:lnTo>
                  <a:lnTo>
                    <a:pt x="149" y="123"/>
                  </a:lnTo>
                  <a:lnTo>
                    <a:pt x="193" y="123"/>
                  </a:lnTo>
                  <a:lnTo>
                    <a:pt x="223" y="123"/>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71" name="Freeform 552"/>
            <p:cNvSpPr>
              <a:spLocks/>
            </p:cNvSpPr>
            <p:nvPr/>
          </p:nvSpPr>
          <p:spPr bwMode="auto">
            <a:xfrm>
              <a:off x="7264" y="1737"/>
              <a:ext cx="7" cy="18"/>
            </a:xfrm>
            <a:custGeom>
              <a:avLst/>
              <a:gdLst>
                <a:gd name="T0" fmla="*/ 0 w 17"/>
                <a:gd name="T1" fmla="*/ 0 h 47"/>
                <a:gd name="T2" fmla="*/ 0 w 17"/>
                <a:gd name="T3" fmla="*/ 1 h 47"/>
                <a:gd name="T4" fmla="*/ 0 w 17"/>
                <a:gd name="T5" fmla="*/ 1 h 47"/>
                <a:gd name="T6" fmla="*/ 0 w 17"/>
                <a:gd name="T7" fmla="*/ 0 h 47"/>
                <a:gd name="T8" fmla="*/ 0 w 17"/>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47">
                  <a:moveTo>
                    <a:pt x="0" y="0"/>
                  </a:moveTo>
                  <a:lnTo>
                    <a:pt x="0" y="46"/>
                  </a:lnTo>
                  <a:lnTo>
                    <a:pt x="16" y="31"/>
                  </a:lnTo>
                  <a:lnTo>
                    <a:pt x="16" y="15"/>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72" name="Freeform 553"/>
            <p:cNvSpPr>
              <a:spLocks/>
            </p:cNvSpPr>
            <p:nvPr/>
          </p:nvSpPr>
          <p:spPr bwMode="auto">
            <a:xfrm>
              <a:off x="7124" y="1708"/>
              <a:ext cx="51" cy="58"/>
            </a:xfrm>
            <a:custGeom>
              <a:avLst/>
              <a:gdLst>
                <a:gd name="T0" fmla="*/ 4 w 120"/>
                <a:gd name="T1" fmla="*/ 0 h 154"/>
                <a:gd name="T2" fmla="*/ 3 w 120"/>
                <a:gd name="T3" fmla="*/ 0 h 154"/>
                <a:gd name="T4" fmla="*/ 3 w 120"/>
                <a:gd name="T5" fmla="*/ 1 h 154"/>
                <a:gd name="T6" fmla="*/ 1 w 120"/>
                <a:gd name="T7" fmla="*/ 1 h 154"/>
                <a:gd name="T8" fmla="*/ 2 w 120"/>
                <a:gd name="T9" fmla="*/ 1 h 154"/>
                <a:gd name="T10" fmla="*/ 1 w 120"/>
                <a:gd name="T11" fmla="*/ 1 h 154"/>
                <a:gd name="T12" fmla="*/ 1 w 120"/>
                <a:gd name="T13" fmla="*/ 2 h 154"/>
                <a:gd name="T14" fmla="*/ 0 w 120"/>
                <a:gd name="T15" fmla="*/ 2 h 154"/>
                <a:gd name="T16" fmla="*/ 0 w 120"/>
                <a:gd name="T17" fmla="*/ 2 h 154"/>
                <a:gd name="T18" fmla="*/ 0 w 120"/>
                <a:gd name="T19" fmla="*/ 3 h 154"/>
                <a:gd name="T20" fmla="*/ 0 w 120"/>
                <a:gd name="T21" fmla="*/ 3 h 154"/>
                <a:gd name="T22" fmla="*/ 1 w 120"/>
                <a:gd name="T23" fmla="*/ 3 h 154"/>
                <a:gd name="T24" fmla="*/ 2 w 120"/>
                <a:gd name="T25" fmla="*/ 3 h 154"/>
                <a:gd name="T26" fmla="*/ 3 w 120"/>
                <a:gd name="T27" fmla="*/ 3 h 154"/>
                <a:gd name="T28" fmla="*/ 3 w 120"/>
                <a:gd name="T29" fmla="*/ 2 h 154"/>
                <a:gd name="T30" fmla="*/ 4 w 120"/>
                <a:gd name="T31" fmla="*/ 2 h 154"/>
                <a:gd name="T32" fmla="*/ 4 w 120"/>
                <a:gd name="T33" fmla="*/ 1 h 154"/>
                <a:gd name="T34" fmla="*/ 4 w 120"/>
                <a:gd name="T35" fmla="*/ 0 h 1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0" h="154">
                  <a:moveTo>
                    <a:pt x="119" y="0"/>
                  </a:moveTo>
                  <a:lnTo>
                    <a:pt x="104" y="0"/>
                  </a:lnTo>
                  <a:lnTo>
                    <a:pt x="89" y="31"/>
                  </a:lnTo>
                  <a:lnTo>
                    <a:pt x="30" y="31"/>
                  </a:lnTo>
                  <a:lnTo>
                    <a:pt x="60" y="46"/>
                  </a:lnTo>
                  <a:lnTo>
                    <a:pt x="45" y="61"/>
                  </a:lnTo>
                  <a:lnTo>
                    <a:pt x="45" y="92"/>
                  </a:lnTo>
                  <a:lnTo>
                    <a:pt x="15" y="107"/>
                  </a:lnTo>
                  <a:lnTo>
                    <a:pt x="15" y="122"/>
                  </a:lnTo>
                  <a:lnTo>
                    <a:pt x="0" y="138"/>
                  </a:lnTo>
                  <a:lnTo>
                    <a:pt x="15" y="153"/>
                  </a:lnTo>
                  <a:lnTo>
                    <a:pt x="30" y="153"/>
                  </a:lnTo>
                  <a:lnTo>
                    <a:pt x="60" y="153"/>
                  </a:lnTo>
                  <a:lnTo>
                    <a:pt x="74" y="138"/>
                  </a:lnTo>
                  <a:lnTo>
                    <a:pt x="89" y="92"/>
                  </a:lnTo>
                  <a:lnTo>
                    <a:pt x="119" y="77"/>
                  </a:lnTo>
                  <a:lnTo>
                    <a:pt x="119" y="31"/>
                  </a:lnTo>
                  <a:lnTo>
                    <a:pt x="119"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73" name="Freeform 554"/>
            <p:cNvSpPr>
              <a:spLocks/>
            </p:cNvSpPr>
            <p:nvPr/>
          </p:nvSpPr>
          <p:spPr bwMode="auto">
            <a:xfrm>
              <a:off x="7105" y="1639"/>
              <a:ext cx="57" cy="81"/>
            </a:xfrm>
            <a:custGeom>
              <a:avLst/>
              <a:gdLst>
                <a:gd name="T0" fmla="*/ 0 w 134"/>
                <a:gd name="T1" fmla="*/ 4 h 216"/>
                <a:gd name="T2" fmla="*/ 1 w 134"/>
                <a:gd name="T3" fmla="*/ 4 h 216"/>
                <a:gd name="T4" fmla="*/ 3 w 134"/>
                <a:gd name="T5" fmla="*/ 4 h 216"/>
                <a:gd name="T6" fmla="*/ 4 w 134"/>
                <a:gd name="T7" fmla="*/ 4 h 216"/>
                <a:gd name="T8" fmla="*/ 4 w 134"/>
                <a:gd name="T9" fmla="*/ 4 h 216"/>
                <a:gd name="T10" fmla="*/ 3 w 134"/>
                <a:gd name="T11" fmla="*/ 3 h 216"/>
                <a:gd name="T12" fmla="*/ 4 w 134"/>
                <a:gd name="T13" fmla="*/ 2 h 216"/>
                <a:gd name="T14" fmla="*/ 3 w 134"/>
                <a:gd name="T15" fmla="*/ 2 h 216"/>
                <a:gd name="T16" fmla="*/ 4 w 134"/>
                <a:gd name="T17" fmla="*/ 1 h 216"/>
                <a:gd name="T18" fmla="*/ 3 w 134"/>
                <a:gd name="T19" fmla="*/ 0 h 216"/>
                <a:gd name="T20" fmla="*/ 3 w 134"/>
                <a:gd name="T21" fmla="*/ 1 h 216"/>
                <a:gd name="T22" fmla="*/ 3 w 134"/>
                <a:gd name="T23" fmla="*/ 2 h 216"/>
                <a:gd name="T24" fmla="*/ 1 w 134"/>
                <a:gd name="T25" fmla="*/ 2 h 216"/>
                <a:gd name="T26" fmla="*/ 1 w 134"/>
                <a:gd name="T27" fmla="*/ 2 h 216"/>
                <a:gd name="T28" fmla="*/ 0 w 134"/>
                <a:gd name="T29" fmla="*/ 3 h 216"/>
                <a:gd name="T30" fmla="*/ 0 w 134"/>
                <a:gd name="T31" fmla="*/ 3 h 216"/>
                <a:gd name="T32" fmla="*/ 0 w 134"/>
                <a:gd name="T33" fmla="*/ 4 h 216"/>
                <a:gd name="T34" fmla="*/ 0 w 134"/>
                <a:gd name="T35" fmla="*/ 4 h 2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4" h="216">
                  <a:moveTo>
                    <a:pt x="15" y="215"/>
                  </a:moveTo>
                  <a:lnTo>
                    <a:pt x="44" y="215"/>
                  </a:lnTo>
                  <a:lnTo>
                    <a:pt x="74" y="215"/>
                  </a:lnTo>
                  <a:lnTo>
                    <a:pt x="133" y="215"/>
                  </a:lnTo>
                  <a:lnTo>
                    <a:pt x="118" y="184"/>
                  </a:lnTo>
                  <a:lnTo>
                    <a:pt x="103" y="138"/>
                  </a:lnTo>
                  <a:lnTo>
                    <a:pt x="118" y="108"/>
                  </a:lnTo>
                  <a:lnTo>
                    <a:pt x="89" y="77"/>
                  </a:lnTo>
                  <a:lnTo>
                    <a:pt x="118" y="61"/>
                  </a:lnTo>
                  <a:lnTo>
                    <a:pt x="103" y="0"/>
                  </a:lnTo>
                  <a:lnTo>
                    <a:pt x="103" y="31"/>
                  </a:lnTo>
                  <a:lnTo>
                    <a:pt x="74" y="77"/>
                  </a:lnTo>
                  <a:lnTo>
                    <a:pt x="44" y="123"/>
                  </a:lnTo>
                  <a:lnTo>
                    <a:pt x="30" y="123"/>
                  </a:lnTo>
                  <a:lnTo>
                    <a:pt x="0" y="138"/>
                  </a:lnTo>
                  <a:lnTo>
                    <a:pt x="0" y="169"/>
                  </a:lnTo>
                  <a:lnTo>
                    <a:pt x="15" y="184"/>
                  </a:lnTo>
                  <a:lnTo>
                    <a:pt x="15" y="2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74" name="Freeform 555"/>
            <p:cNvSpPr>
              <a:spLocks/>
            </p:cNvSpPr>
            <p:nvPr/>
          </p:nvSpPr>
          <p:spPr bwMode="auto">
            <a:xfrm>
              <a:off x="7201" y="1563"/>
              <a:ext cx="134" cy="157"/>
            </a:xfrm>
            <a:custGeom>
              <a:avLst/>
              <a:gdLst>
                <a:gd name="T0" fmla="*/ 9 w 314"/>
                <a:gd name="T1" fmla="*/ 0 h 416"/>
                <a:gd name="T2" fmla="*/ 7 w 314"/>
                <a:gd name="T3" fmla="*/ 1 h 416"/>
                <a:gd name="T4" fmla="*/ 7 w 314"/>
                <a:gd name="T5" fmla="*/ 0 h 416"/>
                <a:gd name="T6" fmla="*/ 2 w 314"/>
                <a:gd name="T7" fmla="*/ 1 h 416"/>
                <a:gd name="T8" fmla="*/ 2 w 314"/>
                <a:gd name="T9" fmla="*/ 1 h 416"/>
                <a:gd name="T10" fmla="*/ 1 w 314"/>
                <a:gd name="T11" fmla="*/ 1 h 416"/>
                <a:gd name="T12" fmla="*/ 1 w 314"/>
                <a:gd name="T13" fmla="*/ 2 h 416"/>
                <a:gd name="T14" fmla="*/ 1 w 314"/>
                <a:gd name="T15" fmla="*/ 3 h 416"/>
                <a:gd name="T16" fmla="*/ 0 w 314"/>
                <a:gd name="T17" fmla="*/ 3 h 416"/>
                <a:gd name="T18" fmla="*/ 0 w 314"/>
                <a:gd name="T19" fmla="*/ 3 h 416"/>
                <a:gd name="T20" fmla="*/ 0 w 314"/>
                <a:gd name="T21" fmla="*/ 4 h 416"/>
                <a:gd name="T22" fmla="*/ 0 w 314"/>
                <a:gd name="T23" fmla="*/ 5 h 416"/>
                <a:gd name="T24" fmla="*/ 1 w 314"/>
                <a:gd name="T25" fmla="*/ 5 h 416"/>
                <a:gd name="T26" fmla="*/ 1 w 314"/>
                <a:gd name="T27" fmla="*/ 5 h 416"/>
                <a:gd name="T28" fmla="*/ 1 w 314"/>
                <a:gd name="T29" fmla="*/ 6 h 416"/>
                <a:gd name="T30" fmla="*/ 3 w 314"/>
                <a:gd name="T31" fmla="*/ 6 h 416"/>
                <a:gd name="T32" fmla="*/ 3 w 314"/>
                <a:gd name="T33" fmla="*/ 7 h 416"/>
                <a:gd name="T34" fmla="*/ 4 w 314"/>
                <a:gd name="T35" fmla="*/ 8 h 416"/>
                <a:gd name="T36" fmla="*/ 5 w 314"/>
                <a:gd name="T37" fmla="*/ 8 h 416"/>
                <a:gd name="T38" fmla="*/ 6 w 314"/>
                <a:gd name="T39" fmla="*/ 8 h 416"/>
                <a:gd name="T40" fmla="*/ 6 w 314"/>
                <a:gd name="T41" fmla="*/ 8 h 416"/>
                <a:gd name="T42" fmla="*/ 6 w 314"/>
                <a:gd name="T43" fmla="*/ 8 h 416"/>
                <a:gd name="T44" fmla="*/ 6 w 314"/>
                <a:gd name="T45" fmla="*/ 8 h 416"/>
                <a:gd name="T46" fmla="*/ 7 w 314"/>
                <a:gd name="T47" fmla="*/ 8 h 416"/>
                <a:gd name="T48" fmla="*/ 9 w 314"/>
                <a:gd name="T49" fmla="*/ 8 h 416"/>
                <a:gd name="T50" fmla="*/ 8 w 314"/>
                <a:gd name="T51" fmla="*/ 6 h 416"/>
                <a:gd name="T52" fmla="*/ 7 w 314"/>
                <a:gd name="T53" fmla="*/ 6 h 416"/>
                <a:gd name="T54" fmla="*/ 8 w 314"/>
                <a:gd name="T55" fmla="*/ 6 h 416"/>
                <a:gd name="T56" fmla="*/ 8 w 314"/>
                <a:gd name="T57" fmla="*/ 5 h 416"/>
                <a:gd name="T58" fmla="*/ 8 w 314"/>
                <a:gd name="T59" fmla="*/ 5 h 416"/>
                <a:gd name="T60" fmla="*/ 9 w 314"/>
                <a:gd name="T61" fmla="*/ 4 h 416"/>
                <a:gd name="T62" fmla="*/ 9 w 314"/>
                <a:gd name="T63" fmla="*/ 3 h 416"/>
                <a:gd name="T64" fmla="*/ 9 w 314"/>
                <a:gd name="T65" fmla="*/ 2 h 416"/>
                <a:gd name="T66" fmla="*/ 10 w 314"/>
                <a:gd name="T67" fmla="*/ 2 h 416"/>
                <a:gd name="T68" fmla="*/ 9 w 314"/>
                <a:gd name="T69" fmla="*/ 2 h 416"/>
                <a:gd name="T70" fmla="*/ 9 w 314"/>
                <a:gd name="T71" fmla="*/ 1 h 416"/>
                <a:gd name="T72" fmla="*/ 9 w 314"/>
                <a:gd name="T73" fmla="*/ 0 h 4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14" h="416">
                  <a:moveTo>
                    <a:pt x="253" y="0"/>
                  </a:moveTo>
                  <a:lnTo>
                    <a:pt x="224" y="31"/>
                  </a:lnTo>
                  <a:lnTo>
                    <a:pt x="209" y="15"/>
                  </a:lnTo>
                  <a:lnTo>
                    <a:pt x="60" y="31"/>
                  </a:lnTo>
                  <a:lnTo>
                    <a:pt x="60" y="61"/>
                  </a:lnTo>
                  <a:lnTo>
                    <a:pt x="45" y="61"/>
                  </a:lnTo>
                  <a:lnTo>
                    <a:pt x="45" y="77"/>
                  </a:lnTo>
                  <a:lnTo>
                    <a:pt x="45" y="154"/>
                  </a:lnTo>
                  <a:lnTo>
                    <a:pt x="15" y="138"/>
                  </a:lnTo>
                  <a:lnTo>
                    <a:pt x="15" y="169"/>
                  </a:lnTo>
                  <a:lnTo>
                    <a:pt x="15" y="184"/>
                  </a:lnTo>
                  <a:lnTo>
                    <a:pt x="0" y="215"/>
                  </a:lnTo>
                  <a:lnTo>
                    <a:pt x="30" y="231"/>
                  </a:lnTo>
                  <a:lnTo>
                    <a:pt x="45" y="246"/>
                  </a:lnTo>
                  <a:lnTo>
                    <a:pt x="45" y="292"/>
                  </a:lnTo>
                  <a:lnTo>
                    <a:pt x="75" y="292"/>
                  </a:lnTo>
                  <a:lnTo>
                    <a:pt x="104" y="354"/>
                  </a:lnTo>
                  <a:lnTo>
                    <a:pt x="119" y="369"/>
                  </a:lnTo>
                  <a:lnTo>
                    <a:pt x="149" y="369"/>
                  </a:lnTo>
                  <a:lnTo>
                    <a:pt x="164" y="384"/>
                  </a:lnTo>
                  <a:lnTo>
                    <a:pt x="179" y="415"/>
                  </a:lnTo>
                  <a:lnTo>
                    <a:pt x="179" y="400"/>
                  </a:lnTo>
                  <a:lnTo>
                    <a:pt x="179" y="384"/>
                  </a:lnTo>
                  <a:lnTo>
                    <a:pt x="224" y="369"/>
                  </a:lnTo>
                  <a:lnTo>
                    <a:pt x="268" y="369"/>
                  </a:lnTo>
                  <a:lnTo>
                    <a:pt x="238" y="307"/>
                  </a:lnTo>
                  <a:lnTo>
                    <a:pt x="209" y="292"/>
                  </a:lnTo>
                  <a:lnTo>
                    <a:pt x="238" y="277"/>
                  </a:lnTo>
                  <a:lnTo>
                    <a:pt x="238" y="246"/>
                  </a:lnTo>
                  <a:lnTo>
                    <a:pt x="238" y="215"/>
                  </a:lnTo>
                  <a:lnTo>
                    <a:pt x="268" y="200"/>
                  </a:lnTo>
                  <a:lnTo>
                    <a:pt x="268" y="138"/>
                  </a:lnTo>
                  <a:lnTo>
                    <a:pt x="283" y="123"/>
                  </a:lnTo>
                  <a:lnTo>
                    <a:pt x="313" y="108"/>
                  </a:lnTo>
                  <a:lnTo>
                    <a:pt x="283" y="92"/>
                  </a:lnTo>
                  <a:lnTo>
                    <a:pt x="268" y="31"/>
                  </a:lnTo>
                  <a:lnTo>
                    <a:pt x="253"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75" name="Freeform 556"/>
            <p:cNvSpPr>
              <a:spLocks/>
            </p:cNvSpPr>
            <p:nvPr/>
          </p:nvSpPr>
          <p:spPr bwMode="auto">
            <a:xfrm>
              <a:off x="7367" y="1824"/>
              <a:ext cx="59" cy="99"/>
            </a:xfrm>
            <a:custGeom>
              <a:avLst/>
              <a:gdLst>
                <a:gd name="T0" fmla="*/ 4 w 135"/>
                <a:gd name="T1" fmla="*/ 0 h 263"/>
                <a:gd name="T2" fmla="*/ 3 w 135"/>
                <a:gd name="T3" fmla="*/ 0 h 263"/>
                <a:gd name="T4" fmla="*/ 3 w 135"/>
                <a:gd name="T5" fmla="*/ 1 h 263"/>
                <a:gd name="T6" fmla="*/ 3 w 135"/>
                <a:gd name="T7" fmla="*/ 1 h 263"/>
                <a:gd name="T8" fmla="*/ 1 w 135"/>
                <a:gd name="T9" fmla="*/ 2 h 263"/>
                <a:gd name="T10" fmla="*/ 0 w 135"/>
                <a:gd name="T11" fmla="*/ 2 h 263"/>
                <a:gd name="T12" fmla="*/ 0 w 135"/>
                <a:gd name="T13" fmla="*/ 3 h 263"/>
                <a:gd name="T14" fmla="*/ 0 w 135"/>
                <a:gd name="T15" fmla="*/ 4 h 263"/>
                <a:gd name="T16" fmla="*/ 0 w 135"/>
                <a:gd name="T17" fmla="*/ 4 h 263"/>
                <a:gd name="T18" fmla="*/ 0 w 135"/>
                <a:gd name="T19" fmla="*/ 5 h 263"/>
                <a:gd name="T20" fmla="*/ 0 w 135"/>
                <a:gd name="T21" fmla="*/ 5 h 263"/>
                <a:gd name="T22" fmla="*/ 2 w 135"/>
                <a:gd name="T23" fmla="*/ 5 h 263"/>
                <a:gd name="T24" fmla="*/ 3 w 135"/>
                <a:gd name="T25" fmla="*/ 3 h 263"/>
                <a:gd name="T26" fmla="*/ 4 w 135"/>
                <a:gd name="T27" fmla="*/ 2 h 263"/>
                <a:gd name="T28" fmla="*/ 5 w 135"/>
                <a:gd name="T29" fmla="*/ 1 h 263"/>
                <a:gd name="T30" fmla="*/ 4 w 135"/>
                <a:gd name="T31" fmla="*/ 0 h 2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5" h="263">
                  <a:moveTo>
                    <a:pt x="104" y="0"/>
                  </a:moveTo>
                  <a:lnTo>
                    <a:pt x="89" y="15"/>
                  </a:lnTo>
                  <a:lnTo>
                    <a:pt x="89" y="31"/>
                  </a:lnTo>
                  <a:lnTo>
                    <a:pt x="74" y="62"/>
                  </a:lnTo>
                  <a:lnTo>
                    <a:pt x="30" y="77"/>
                  </a:lnTo>
                  <a:lnTo>
                    <a:pt x="15" y="108"/>
                  </a:lnTo>
                  <a:lnTo>
                    <a:pt x="15" y="170"/>
                  </a:lnTo>
                  <a:lnTo>
                    <a:pt x="15" y="185"/>
                  </a:lnTo>
                  <a:lnTo>
                    <a:pt x="0" y="185"/>
                  </a:lnTo>
                  <a:lnTo>
                    <a:pt x="0" y="247"/>
                  </a:lnTo>
                  <a:lnTo>
                    <a:pt x="15" y="262"/>
                  </a:lnTo>
                  <a:lnTo>
                    <a:pt x="60" y="262"/>
                  </a:lnTo>
                  <a:lnTo>
                    <a:pt x="89" y="170"/>
                  </a:lnTo>
                  <a:lnTo>
                    <a:pt x="119" y="77"/>
                  </a:lnTo>
                  <a:lnTo>
                    <a:pt x="134" y="62"/>
                  </a:lnTo>
                  <a:lnTo>
                    <a:pt x="104"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76" name="Freeform 557"/>
            <p:cNvSpPr>
              <a:spLocks/>
            </p:cNvSpPr>
            <p:nvPr/>
          </p:nvSpPr>
          <p:spPr bwMode="auto">
            <a:xfrm>
              <a:off x="7124" y="1853"/>
              <a:ext cx="103" cy="94"/>
            </a:xfrm>
            <a:custGeom>
              <a:avLst/>
              <a:gdLst>
                <a:gd name="T0" fmla="*/ 0 w 239"/>
                <a:gd name="T1" fmla="*/ 0 h 247"/>
                <a:gd name="T2" fmla="*/ 0 w 239"/>
                <a:gd name="T3" fmla="*/ 1 h 247"/>
                <a:gd name="T4" fmla="*/ 1 w 239"/>
                <a:gd name="T5" fmla="*/ 1 h 247"/>
                <a:gd name="T6" fmla="*/ 1 w 239"/>
                <a:gd name="T7" fmla="*/ 3 h 247"/>
                <a:gd name="T8" fmla="*/ 2 w 239"/>
                <a:gd name="T9" fmla="*/ 4 h 247"/>
                <a:gd name="T10" fmla="*/ 3 w 239"/>
                <a:gd name="T11" fmla="*/ 5 h 247"/>
                <a:gd name="T12" fmla="*/ 3 w 239"/>
                <a:gd name="T13" fmla="*/ 5 h 247"/>
                <a:gd name="T14" fmla="*/ 3 w 239"/>
                <a:gd name="T15" fmla="*/ 5 h 247"/>
                <a:gd name="T16" fmla="*/ 5 w 239"/>
                <a:gd name="T17" fmla="*/ 5 h 247"/>
                <a:gd name="T18" fmla="*/ 5 w 239"/>
                <a:gd name="T19" fmla="*/ 3 h 247"/>
                <a:gd name="T20" fmla="*/ 5 w 239"/>
                <a:gd name="T21" fmla="*/ 2 h 247"/>
                <a:gd name="T22" fmla="*/ 6 w 239"/>
                <a:gd name="T23" fmla="*/ 2 h 247"/>
                <a:gd name="T24" fmla="*/ 6 w 239"/>
                <a:gd name="T25" fmla="*/ 1 h 247"/>
                <a:gd name="T26" fmla="*/ 7 w 239"/>
                <a:gd name="T27" fmla="*/ 1 h 247"/>
                <a:gd name="T28" fmla="*/ 8 w 239"/>
                <a:gd name="T29" fmla="*/ 1 h 247"/>
                <a:gd name="T30" fmla="*/ 8 w 239"/>
                <a:gd name="T31" fmla="*/ 0 h 247"/>
                <a:gd name="T32" fmla="*/ 7 w 239"/>
                <a:gd name="T33" fmla="*/ 0 h 247"/>
                <a:gd name="T34" fmla="*/ 6 w 239"/>
                <a:gd name="T35" fmla="*/ 1 h 247"/>
                <a:gd name="T36" fmla="*/ 4 w 239"/>
                <a:gd name="T37" fmla="*/ 0 h 247"/>
                <a:gd name="T38" fmla="*/ 1 w 239"/>
                <a:gd name="T39" fmla="*/ 0 h 247"/>
                <a:gd name="T40" fmla="*/ 1 w 239"/>
                <a:gd name="T41" fmla="*/ 0 h 247"/>
                <a:gd name="T42" fmla="*/ 0 w 239"/>
                <a:gd name="T43" fmla="*/ 0 h 2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9" h="247">
                  <a:moveTo>
                    <a:pt x="15" y="0"/>
                  </a:moveTo>
                  <a:lnTo>
                    <a:pt x="0" y="31"/>
                  </a:lnTo>
                  <a:lnTo>
                    <a:pt x="30" y="46"/>
                  </a:lnTo>
                  <a:lnTo>
                    <a:pt x="45" y="123"/>
                  </a:lnTo>
                  <a:lnTo>
                    <a:pt x="60" y="185"/>
                  </a:lnTo>
                  <a:lnTo>
                    <a:pt x="89" y="246"/>
                  </a:lnTo>
                  <a:lnTo>
                    <a:pt x="104" y="231"/>
                  </a:lnTo>
                  <a:lnTo>
                    <a:pt x="104" y="246"/>
                  </a:lnTo>
                  <a:lnTo>
                    <a:pt x="149" y="231"/>
                  </a:lnTo>
                  <a:lnTo>
                    <a:pt x="149" y="169"/>
                  </a:lnTo>
                  <a:lnTo>
                    <a:pt x="149" y="108"/>
                  </a:lnTo>
                  <a:lnTo>
                    <a:pt x="164" y="108"/>
                  </a:lnTo>
                  <a:lnTo>
                    <a:pt x="164" y="46"/>
                  </a:lnTo>
                  <a:lnTo>
                    <a:pt x="193" y="31"/>
                  </a:lnTo>
                  <a:lnTo>
                    <a:pt x="238" y="31"/>
                  </a:lnTo>
                  <a:lnTo>
                    <a:pt x="238" y="15"/>
                  </a:lnTo>
                  <a:lnTo>
                    <a:pt x="208" y="15"/>
                  </a:lnTo>
                  <a:lnTo>
                    <a:pt x="179" y="31"/>
                  </a:lnTo>
                  <a:lnTo>
                    <a:pt x="119" y="15"/>
                  </a:lnTo>
                  <a:lnTo>
                    <a:pt x="45" y="15"/>
                  </a:lnTo>
                  <a:lnTo>
                    <a:pt x="30" y="0"/>
                  </a:lnTo>
                  <a:lnTo>
                    <a:pt x="1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77" name="Freeform 558"/>
            <p:cNvSpPr>
              <a:spLocks/>
            </p:cNvSpPr>
            <p:nvPr/>
          </p:nvSpPr>
          <p:spPr bwMode="auto">
            <a:xfrm>
              <a:off x="7162" y="1900"/>
              <a:ext cx="122" cy="93"/>
            </a:xfrm>
            <a:custGeom>
              <a:avLst/>
              <a:gdLst>
                <a:gd name="T0" fmla="*/ 0 w 284"/>
                <a:gd name="T1" fmla="*/ 3 h 246"/>
                <a:gd name="T2" fmla="*/ 0 w 284"/>
                <a:gd name="T3" fmla="*/ 3 h 246"/>
                <a:gd name="T4" fmla="*/ 0 w 284"/>
                <a:gd name="T5" fmla="*/ 4 h 246"/>
                <a:gd name="T6" fmla="*/ 0 w 284"/>
                <a:gd name="T7" fmla="*/ 5 h 246"/>
                <a:gd name="T8" fmla="*/ 1 w 284"/>
                <a:gd name="T9" fmla="*/ 5 h 246"/>
                <a:gd name="T10" fmla="*/ 3 w 284"/>
                <a:gd name="T11" fmla="*/ 5 h 246"/>
                <a:gd name="T12" fmla="*/ 3 w 284"/>
                <a:gd name="T13" fmla="*/ 5 h 246"/>
                <a:gd name="T14" fmla="*/ 4 w 284"/>
                <a:gd name="T15" fmla="*/ 5 h 246"/>
                <a:gd name="T16" fmla="*/ 5 w 284"/>
                <a:gd name="T17" fmla="*/ 5 h 246"/>
                <a:gd name="T18" fmla="*/ 5 w 284"/>
                <a:gd name="T19" fmla="*/ 5 h 246"/>
                <a:gd name="T20" fmla="*/ 6 w 284"/>
                <a:gd name="T21" fmla="*/ 5 h 246"/>
                <a:gd name="T22" fmla="*/ 8 w 284"/>
                <a:gd name="T23" fmla="*/ 4 h 246"/>
                <a:gd name="T24" fmla="*/ 9 w 284"/>
                <a:gd name="T25" fmla="*/ 3 h 246"/>
                <a:gd name="T26" fmla="*/ 9 w 284"/>
                <a:gd name="T27" fmla="*/ 3 h 246"/>
                <a:gd name="T28" fmla="*/ 9 w 284"/>
                <a:gd name="T29" fmla="*/ 2 h 246"/>
                <a:gd name="T30" fmla="*/ 9 w 284"/>
                <a:gd name="T31" fmla="*/ 2 h 246"/>
                <a:gd name="T32" fmla="*/ 9 w 284"/>
                <a:gd name="T33" fmla="*/ 2 h 246"/>
                <a:gd name="T34" fmla="*/ 8 w 284"/>
                <a:gd name="T35" fmla="*/ 2 h 246"/>
                <a:gd name="T36" fmla="*/ 9 w 284"/>
                <a:gd name="T37" fmla="*/ 1 h 246"/>
                <a:gd name="T38" fmla="*/ 9 w 284"/>
                <a:gd name="T39" fmla="*/ 1 h 246"/>
                <a:gd name="T40" fmla="*/ 9 w 284"/>
                <a:gd name="T41" fmla="*/ 0 h 246"/>
                <a:gd name="T42" fmla="*/ 9 w 284"/>
                <a:gd name="T43" fmla="*/ 0 h 246"/>
                <a:gd name="T44" fmla="*/ 8 w 284"/>
                <a:gd name="T45" fmla="*/ 0 h 246"/>
                <a:gd name="T46" fmla="*/ 8 w 284"/>
                <a:gd name="T47" fmla="*/ 0 h 246"/>
                <a:gd name="T48" fmla="*/ 6 w 284"/>
                <a:gd name="T49" fmla="*/ 0 h 246"/>
                <a:gd name="T50" fmla="*/ 6 w 284"/>
                <a:gd name="T51" fmla="*/ 1 h 246"/>
                <a:gd name="T52" fmla="*/ 5 w 284"/>
                <a:gd name="T53" fmla="*/ 1 h 246"/>
                <a:gd name="T54" fmla="*/ 3 w 284"/>
                <a:gd name="T55" fmla="*/ 1 h 246"/>
                <a:gd name="T56" fmla="*/ 3 w 284"/>
                <a:gd name="T57" fmla="*/ 2 h 246"/>
                <a:gd name="T58" fmla="*/ 3 w 284"/>
                <a:gd name="T59" fmla="*/ 1 h 246"/>
                <a:gd name="T60" fmla="*/ 2 w 284"/>
                <a:gd name="T61" fmla="*/ 1 h 246"/>
                <a:gd name="T62" fmla="*/ 2 w 284"/>
                <a:gd name="T63" fmla="*/ 2 h 246"/>
                <a:gd name="T64" fmla="*/ 0 w 284"/>
                <a:gd name="T65" fmla="*/ 3 h 246"/>
                <a:gd name="T66" fmla="*/ 0 w 284"/>
                <a:gd name="T67" fmla="*/ 2 h 246"/>
                <a:gd name="T68" fmla="*/ 0 w 284"/>
                <a:gd name="T69" fmla="*/ 3 h 2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84" h="246">
                  <a:moveTo>
                    <a:pt x="0" y="123"/>
                  </a:moveTo>
                  <a:lnTo>
                    <a:pt x="0" y="153"/>
                  </a:lnTo>
                  <a:lnTo>
                    <a:pt x="15" y="199"/>
                  </a:lnTo>
                  <a:lnTo>
                    <a:pt x="15" y="230"/>
                  </a:lnTo>
                  <a:lnTo>
                    <a:pt x="30" y="245"/>
                  </a:lnTo>
                  <a:lnTo>
                    <a:pt x="89" y="230"/>
                  </a:lnTo>
                  <a:lnTo>
                    <a:pt x="104" y="245"/>
                  </a:lnTo>
                  <a:lnTo>
                    <a:pt x="119" y="230"/>
                  </a:lnTo>
                  <a:lnTo>
                    <a:pt x="134" y="230"/>
                  </a:lnTo>
                  <a:lnTo>
                    <a:pt x="149" y="230"/>
                  </a:lnTo>
                  <a:lnTo>
                    <a:pt x="164" y="230"/>
                  </a:lnTo>
                  <a:lnTo>
                    <a:pt x="223" y="184"/>
                  </a:lnTo>
                  <a:lnTo>
                    <a:pt x="253" y="138"/>
                  </a:lnTo>
                  <a:lnTo>
                    <a:pt x="268" y="123"/>
                  </a:lnTo>
                  <a:lnTo>
                    <a:pt x="283" y="92"/>
                  </a:lnTo>
                  <a:lnTo>
                    <a:pt x="268" y="92"/>
                  </a:lnTo>
                  <a:lnTo>
                    <a:pt x="253" y="92"/>
                  </a:lnTo>
                  <a:lnTo>
                    <a:pt x="238" y="77"/>
                  </a:lnTo>
                  <a:lnTo>
                    <a:pt x="253" y="61"/>
                  </a:lnTo>
                  <a:lnTo>
                    <a:pt x="268" y="61"/>
                  </a:lnTo>
                  <a:lnTo>
                    <a:pt x="268" y="15"/>
                  </a:lnTo>
                  <a:lnTo>
                    <a:pt x="268" y="0"/>
                  </a:lnTo>
                  <a:lnTo>
                    <a:pt x="238" y="0"/>
                  </a:lnTo>
                  <a:lnTo>
                    <a:pt x="223" y="0"/>
                  </a:lnTo>
                  <a:lnTo>
                    <a:pt x="179" y="15"/>
                  </a:lnTo>
                  <a:lnTo>
                    <a:pt x="179" y="46"/>
                  </a:lnTo>
                  <a:lnTo>
                    <a:pt x="149" y="61"/>
                  </a:lnTo>
                  <a:lnTo>
                    <a:pt x="104" y="46"/>
                  </a:lnTo>
                  <a:lnTo>
                    <a:pt x="74" y="77"/>
                  </a:lnTo>
                  <a:lnTo>
                    <a:pt x="74" y="61"/>
                  </a:lnTo>
                  <a:lnTo>
                    <a:pt x="60" y="46"/>
                  </a:lnTo>
                  <a:lnTo>
                    <a:pt x="60" y="107"/>
                  </a:lnTo>
                  <a:lnTo>
                    <a:pt x="15" y="123"/>
                  </a:lnTo>
                  <a:lnTo>
                    <a:pt x="15" y="107"/>
                  </a:lnTo>
                  <a:lnTo>
                    <a:pt x="0" y="123"/>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78" name="Freeform 559"/>
            <p:cNvSpPr>
              <a:spLocks/>
            </p:cNvSpPr>
            <p:nvPr/>
          </p:nvSpPr>
          <p:spPr bwMode="auto">
            <a:xfrm>
              <a:off x="7239" y="1947"/>
              <a:ext cx="20" cy="12"/>
            </a:xfrm>
            <a:custGeom>
              <a:avLst/>
              <a:gdLst>
                <a:gd name="T0" fmla="*/ 1 w 46"/>
                <a:gd name="T1" fmla="*/ 0 h 31"/>
                <a:gd name="T2" fmla="*/ 0 w 46"/>
                <a:gd name="T3" fmla="*/ 0 h 31"/>
                <a:gd name="T4" fmla="*/ 0 w 46"/>
                <a:gd name="T5" fmla="*/ 0 h 31"/>
                <a:gd name="T6" fmla="*/ 0 w 46"/>
                <a:gd name="T7" fmla="*/ 1 h 31"/>
                <a:gd name="T8" fmla="*/ 0 w 46"/>
                <a:gd name="T9" fmla="*/ 1 h 31"/>
                <a:gd name="T10" fmla="*/ 1 w 46"/>
                <a:gd name="T11" fmla="*/ 1 h 31"/>
                <a:gd name="T12" fmla="*/ 2 w 46"/>
                <a:gd name="T13" fmla="*/ 0 h 31"/>
                <a:gd name="T14" fmla="*/ 1 w 46"/>
                <a:gd name="T15" fmla="*/ 0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31">
                  <a:moveTo>
                    <a:pt x="30" y="0"/>
                  </a:moveTo>
                  <a:lnTo>
                    <a:pt x="15" y="0"/>
                  </a:lnTo>
                  <a:lnTo>
                    <a:pt x="0" y="15"/>
                  </a:lnTo>
                  <a:lnTo>
                    <a:pt x="0" y="30"/>
                  </a:lnTo>
                  <a:lnTo>
                    <a:pt x="15" y="30"/>
                  </a:lnTo>
                  <a:lnTo>
                    <a:pt x="30" y="30"/>
                  </a:lnTo>
                  <a:lnTo>
                    <a:pt x="45" y="15"/>
                  </a:lnTo>
                  <a:lnTo>
                    <a:pt x="3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79" name="Freeform 560"/>
            <p:cNvSpPr>
              <a:spLocks/>
            </p:cNvSpPr>
            <p:nvPr/>
          </p:nvSpPr>
          <p:spPr bwMode="auto">
            <a:xfrm>
              <a:off x="7264" y="1923"/>
              <a:ext cx="14" cy="12"/>
            </a:xfrm>
            <a:custGeom>
              <a:avLst/>
              <a:gdLst>
                <a:gd name="T0" fmla="*/ 1 w 32"/>
                <a:gd name="T1" fmla="*/ 1 h 32"/>
                <a:gd name="T2" fmla="*/ 1 w 32"/>
                <a:gd name="T3" fmla="*/ 0 h 32"/>
                <a:gd name="T4" fmla="*/ 0 w 32"/>
                <a:gd name="T5" fmla="*/ 0 h 32"/>
                <a:gd name="T6" fmla="*/ 0 w 32"/>
                <a:gd name="T7" fmla="*/ 0 h 32"/>
                <a:gd name="T8" fmla="*/ 0 w 32"/>
                <a:gd name="T9" fmla="*/ 1 h 32"/>
                <a:gd name="T10" fmla="*/ 1 w 32"/>
                <a:gd name="T11" fmla="*/ 1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32">
                  <a:moveTo>
                    <a:pt x="31" y="31"/>
                  </a:moveTo>
                  <a:lnTo>
                    <a:pt x="31" y="0"/>
                  </a:lnTo>
                  <a:lnTo>
                    <a:pt x="16" y="0"/>
                  </a:lnTo>
                  <a:lnTo>
                    <a:pt x="0" y="16"/>
                  </a:lnTo>
                  <a:lnTo>
                    <a:pt x="16" y="31"/>
                  </a:lnTo>
                  <a:lnTo>
                    <a:pt x="31"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80" name="Freeform 561"/>
            <p:cNvSpPr>
              <a:spLocks/>
            </p:cNvSpPr>
            <p:nvPr/>
          </p:nvSpPr>
          <p:spPr bwMode="auto">
            <a:xfrm>
              <a:off x="7188" y="1865"/>
              <a:ext cx="71" cy="65"/>
            </a:xfrm>
            <a:custGeom>
              <a:avLst/>
              <a:gdLst>
                <a:gd name="T0" fmla="*/ 6 w 165"/>
                <a:gd name="T1" fmla="*/ 2 h 170"/>
                <a:gd name="T2" fmla="*/ 5 w 165"/>
                <a:gd name="T3" fmla="*/ 1 h 170"/>
                <a:gd name="T4" fmla="*/ 5 w 165"/>
                <a:gd name="T5" fmla="*/ 1 h 170"/>
                <a:gd name="T6" fmla="*/ 4 w 165"/>
                <a:gd name="T7" fmla="*/ 1 h 170"/>
                <a:gd name="T8" fmla="*/ 4 w 165"/>
                <a:gd name="T9" fmla="*/ 1 h 170"/>
                <a:gd name="T10" fmla="*/ 3 w 165"/>
                <a:gd name="T11" fmla="*/ 0 h 170"/>
                <a:gd name="T12" fmla="*/ 1 w 165"/>
                <a:gd name="T13" fmla="*/ 0 h 170"/>
                <a:gd name="T14" fmla="*/ 0 w 165"/>
                <a:gd name="T15" fmla="*/ 0 h 170"/>
                <a:gd name="T16" fmla="*/ 0 w 165"/>
                <a:gd name="T17" fmla="*/ 2 h 170"/>
                <a:gd name="T18" fmla="*/ 0 w 165"/>
                <a:gd name="T19" fmla="*/ 2 h 170"/>
                <a:gd name="T20" fmla="*/ 0 w 165"/>
                <a:gd name="T21" fmla="*/ 3 h 170"/>
                <a:gd name="T22" fmla="*/ 0 w 165"/>
                <a:gd name="T23" fmla="*/ 3 h 170"/>
                <a:gd name="T24" fmla="*/ 0 w 165"/>
                <a:gd name="T25" fmla="*/ 4 h 170"/>
                <a:gd name="T26" fmla="*/ 1 w 165"/>
                <a:gd name="T27" fmla="*/ 3 h 170"/>
                <a:gd name="T28" fmla="*/ 3 w 165"/>
                <a:gd name="T29" fmla="*/ 3 h 170"/>
                <a:gd name="T30" fmla="*/ 4 w 165"/>
                <a:gd name="T31" fmla="*/ 3 h 170"/>
                <a:gd name="T32" fmla="*/ 4 w 165"/>
                <a:gd name="T33" fmla="*/ 2 h 170"/>
                <a:gd name="T34" fmla="*/ 6 w 165"/>
                <a:gd name="T35" fmla="*/ 2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5" h="170">
                  <a:moveTo>
                    <a:pt x="164" y="92"/>
                  </a:moveTo>
                  <a:lnTo>
                    <a:pt x="134" y="61"/>
                  </a:lnTo>
                  <a:lnTo>
                    <a:pt x="134" y="46"/>
                  </a:lnTo>
                  <a:lnTo>
                    <a:pt x="119" y="46"/>
                  </a:lnTo>
                  <a:lnTo>
                    <a:pt x="119" y="31"/>
                  </a:lnTo>
                  <a:lnTo>
                    <a:pt x="89" y="0"/>
                  </a:lnTo>
                  <a:lnTo>
                    <a:pt x="45" y="0"/>
                  </a:lnTo>
                  <a:lnTo>
                    <a:pt x="15" y="15"/>
                  </a:lnTo>
                  <a:lnTo>
                    <a:pt x="15" y="77"/>
                  </a:lnTo>
                  <a:lnTo>
                    <a:pt x="0" y="77"/>
                  </a:lnTo>
                  <a:lnTo>
                    <a:pt x="0" y="138"/>
                  </a:lnTo>
                  <a:lnTo>
                    <a:pt x="15" y="154"/>
                  </a:lnTo>
                  <a:lnTo>
                    <a:pt x="15" y="169"/>
                  </a:lnTo>
                  <a:lnTo>
                    <a:pt x="45" y="138"/>
                  </a:lnTo>
                  <a:lnTo>
                    <a:pt x="89" y="154"/>
                  </a:lnTo>
                  <a:lnTo>
                    <a:pt x="119" y="138"/>
                  </a:lnTo>
                  <a:lnTo>
                    <a:pt x="119" y="108"/>
                  </a:lnTo>
                  <a:lnTo>
                    <a:pt x="164" y="92"/>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81" name="Freeform 562"/>
            <p:cNvSpPr>
              <a:spLocks/>
            </p:cNvSpPr>
            <p:nvPr/>
          </p:nvSpPr>
          <p:spPr bwMode="auto">
            <a:xfrm>
              <a:off x="7270" y="1812"/>
              <a:ext cx="72" cy="123"/>
            </a:xfrm>
            <a:custGeom>
              <a:avLst/>
              <a:gdLst>
                <a:gd name="T0" fmla="*/ 6 w 166"/>
                <a:gd name="T1" fmla="*/ 0 h 324"/>
                <a:gd name="T2" fmla="*/ 4 w 166"/>
                <a:gd name="T3" fmla="*/ 0 h 324"/>
                <a:gd name="T4" fmla="*/ 3 w 166"/>
                <a:gd name="T5" fmla="*/ 0 h 324"/>
                <a:gd name="T6" fmla="*/ 3 w 166"/>
                <a:gd name="T7" fmla="*/ 1 h 324"/>
                <a:gd name="T8" fmla="*/ 3 w 166"/>
                <a:gd name="T9" fmla="*/ 1 h 324"/>
                <a:gd name="T10" fmla="*/ 3 w 166"/>
                <a:gd name="T11" fmla="*/ 1 h 324"/>
                <a:gd name="T12" fmla="*/ 3 w 166"/>
                <a:gd name="T13" fmla="*/ 1 h 324"/>
                <a:gd name="T14" fmla="*/ 3 w 166"/>
                <a:gd name="T15" fmla="*/ 2 h 324"/>
                <a:gd name="T16" fmla="*/ 3 w 166"/>
                <a:gd name="T17" fmla="*/ 3 h 324"/>
                <a:gd name="T18" fmla="*/ 3 w 166"/>
                <a:gd name="T19" fmla="*/ 3 h 324"/>
                <a:gd name="T20" fmla="*/ 2 w 166"/>
                <a:gd name="T21" fmla="*/ 2 h 324"/>
                <a:gd name="T22" fmla="*/ 2 w 166"/>
                <a:gd name="T23" fmla="*/ 2 h 324"/>
                <a:gd name="T24" fmla="*/ 2 w 166"/>
                <a:gd name="T25" fmla="*/ 1 h 324"/>
                <a:gd name="T26" fmla="*/ 0 w 166"/>
                <a:gd name="T27" fmla="*/ 2 h 324"/>
                <a:gd name="T28" fmla="*/ 1 w 166"/>
                <a:gd name="T29" fmla="*/ 3 h 324"/>
                <a:gd name="T30" fmla="*/ 1 w 166"/>
                <a:gd name="T31" fmla="*/ 4 h 324"/>
                <a:gd name="T32" fmla="*/ 1 w 166"/>
                <a:gd name="T33" fmla="*/ 4 h 324"/>
                <a:gd name="T34" fmla="*/ 0 w 166"/>
                <a:gd name="T35" fmla="*/ 5 h 324"/>
                <a:gd name="T36" fmla="*/ 0 w 166"/>
                <a:gd name="T37" fmla="*/ 5 h 324"/>
                <a:gd name="T38" fmla="*/ 0 w 166"/>
                <a:gd name="T39" fmla="*/ 6 h 324"/>
                <a:gd name="T40" fmla="*/ 0 w 166"/>
                <a:gd name="T41" fmla="*/ 7 h 324"/>
                <a:gd name="T42" fmla="*/ 1 w 166"/>
                <a:gd name="T43" fmla="*/ 7 h 324"/>
                <a:gd name="T44" fmla="*/ 1 w 166"/>
                <a:gd name="T45" fmla="*/ 6 h 324"/>
                <a:gd name="T46" fmla="*/ 3 w 166"/>
                <a:gd name="T47" fmla="*/ 6 h 324"/>
                <a:gd name="T48" fmla="*/ 3 w 166"/>
                <a:gd name="T49" fmla="*/ 5 h 324"/>
                <a:gd name="T50" fmla="*/ 3 w 166"/>
                <a:gd name="T51" fmla="*/ 5 h 324"/>
                <a:gd name="T52" fmla="*/ 2 w 166"/>
                <a:gd name="T53" fmla="*/ 4 h 324"/>
                <a:gd name="T54" fmla="*/ 5 w 166"/>
                <a:gd name="T55" fmla="*/ 3 h 324"/>
                <a:gd name="T56" fmla="*/ 5 w 166"/>
                <a:gd name="T57" fmla="*/ 3 h 324"/>
                <a:gd name="T58" fmla="*/ 6 w 166"/>
                <a:gd name="T59" fmla="*/ 0 h 3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6" h="324">
                  <a:moveTo>
                    <a:pt x="165" y="0"/>
                  </a:moveTo>
                  <a:lnTo>
                    <a:pt x="105" y="15"/>
                  </a:lnTo>
                  <a:lnTo>
                    <a:pt x="75" y="15"/>
                  </a:lnTo>
                  <a:lnTo>
                    <a:pt x="75" y="31"/>
                  </a:lnTo>
                  <a:lnTo>
                    <a:pt x="75" y="46"/>
                  </a:lnTo>
                  <a:lnTo>
                    <a:pt x="75" y="62"/>
                  </a:lnTo>
                  <a:lnTo>
                    <a:pt x="90" y="62"/>
                  </a:lnTo>
                  <a:lnTo>
                    <a:pt x="90" y="108"/>
                  </a:lnTo>
                  <a:lnTo>
                    <a:pt x="75" y="123"/>
                  </a:lnTo>
                  <a:lnTo>
                    <a:pt x="75" y="138"/>
                  </a:lnTo>
                  <a:lnTo>
                    <a:pt x="60" y="108"/>
                  </a:lnTo>
                  <a:lnTo>
                    <a:pt x="60" y="77"/>
                  </a:lnTo>
                  <a:lnTo>
                    <a:pt x="45" y="62"/>
                  </a:lnTo>
                  <a:lnTo>
                    <a:pt x="0" y="92"/>
                  </a:lnTo>
                  <a:lnTo>
                    <a:pt x="30" y="123"/>
                  </a:lnTo>
                  <a:lnTo>
                    <a:pt x="30" y="185"/>
                  </a:lnTo>
                  <a:lnTo>
                    <a:pt x="30" y="200"/>
                  </a:lnTo>
                  <a:lnTo>
                    <a:pt x="15" y="231"/>
                  </a:lnTo>
                  <a:lnTo>
                    <a:pt x="15" y="246"/>
                  </a:lnTo>
                  <a:lnTo>
                    <a:pt x="15" y="292"/>
                  </a:lnTo>
                  <a:lnTo>
                    <a:pt x="15" y="323"/>
                  </a:lnTo>
                  <a:lnTo>
                    <a:pt x="30" y="323"/>
                  </a:lnTo>
                  <a:lnTo>
                    <a:pt x="30" y="292"/>
                  </a:lnTo>
                  <a:lnTo>
                    <a:pt x="75" y="277"/>
                  </a:lnTo>
                  <a:lnTo>
                    <a:pt x="75" y="261"/>
                  </a:lnTo>
                  <a:lnTo>
                    <a:pt x="75" y="231"/>
                  </a:lnTo>
                  <a:lnTo>
                    <a:pt x="60" y="185"/>
                  </a:lnTo>
                  <a:lnTo>
                    <a:pt x="135" y="123"/>
                  </a:lnTo>
                  <a:lnTo>
                    <a:pt x="150" y="123"/>
                  </a:lnTo>
                  <a:lnTo>
                    <a:pt x="16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82" name="Freeform 563"/>
            <p:cNvSpPr>
              <a:spLocks/>
            </p:cNvSpPr>
            <p:nvPr/>
          </p:nvSpPr>
          <p:spPr bwMode="auto">
            <a:xfrm>
              <a:off x="7226" y="1841"/>
              <a:ext cx="58" cy="60"/>
            </a:xfrm>
            <a:custGeom>
              <a:avLst/>
              <a:gdLst>
                <a:gd name="T0" fmla="*/ 3 w 134"/>
                <a:gd name="T1" fmla="*/ 0 h 155"/>
                <a:gd name="T2" fmla="*/ 3 w 134"/>
                <a:gd name="T3" fmla="*/ 0 h 155"/>
                <a:gd name="T4" fmla="*/ 3 w 134"/>
                <a:gd name="T5" fmla="*/ 1 h 155"/>
                <a:gd name="T6" fmla="*/ 2 w 134"/>
                <a:gd name="T7" fmla="*/ 1 h 155"/>
                <a:gd name="T8" fmla="*/ 1 w 134"/>
                <a:gd name="T9" fmla="*/ 1 h 155"/>
                <a:gd name="T10" fmla="*/ 0 w 134"/>
                <a:gd name="T11" fmla="*/ 1 h 155"/>
                <a:gd name="T12" fmla="*/ 1 w 134"/>
                <a:gd name="T13" fmla="*/ 2 h 155"/>
                <a:gd name="T14" fmla="*/ 1 w 134"/>
                <a:gd name="T15" fmla="*/ 2 h 155"/>
                <a:gd name="T16" fmla="*/ 1 w 134"/>
                <a:gd name="T17" fmla="*/ 2 h 155"/>
                <a:gd name="T18" fmla="*/ 1 w 134"/>
                <a:gd name="T19" fmla="*/ 3 h 155"/>
                <a:gd name="T20" fmla="*/ 3 w 134"/>
                <a:gd name="T21" fmla="*/ 3 h 155"/>
                <a:gd name="T22" fmla="*/ 3 w 134"/>
                <a:gd name="T23" fmla="*/ 3 h 155"/>
                <a:gd name="T24" fmla="*/ 4 w 134"/>
                <a:gd name="T25" fmla="*/ 3 h 155"/>
                <a:gd name="T26" fmla="*/ 5 w 134"/>
                <a:gd name="T27" fmla="*/ 3 h 155"/>
                <a:gd name="T28" fmla="*/ 5 w 134"/>
                <a:gd name="T29" fmla="*/ 2 h 155"/>
                <a:gd name="T30" fmla="*/ 5 w 134"/>
                <a:gd name="T31" fmla="*/ 1 h 155"/>
                <a:gd name="T32" fmla="*/ 3 w 134"/>
                <a:gd name="T33" fmla="*/ 0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4" h="155">
                  <a:moveTo>
                    <a:pt x="103" y="15"/>
                  </a:moveTo>
                  <a:lnTo>
                    <a:pt x="74" y="0"/>
                  </a:lnTo>
                  <a:lnTo>
                    <a:pt x="74" y="31"/>
                  </a:lnTo>
                  <a:lnTo>
                    <a:pt x="59" y="31"/>
                  </a:lnTo>
                  <a:lnTo>
                    <a:pt x="30" y="62"/>
                  </a:lnTo>
                  <a:lnTo>
                    <a:pt x="0" y="62"/>
                  </a:lnTo>
                  <a:lnTo>
                    <a:pt x="30" y="92"/>
                  </a:lnTo>
                  <a:lnTo>
                    <a:pt x="30" y="108"/>
                  </a:lnTo>
                  <a:lnTo>
                    <a:pt x="44" y="108"/>
                  </a:lnTo>
                  <a:lnTo>
                    <a:pt x="44" y="123"/>
                  </a:lnTo>
                  <a:lnTo>
                    <a:pt x="74" y="154"/>
                  </a:lnTo>
                  <a:lnTo>
                    <a:pt x="89" y="154"/>
                  </a:lnTo>
                  <a:lnTo>
                    <a:pt x="118" y="154"/>
                  </a:lnTo>
                  <a:lnTo>
                    <a:pt x="133" y="123"/>
                  </a:lnTo>
                  <a:lnTo>
                    <a:pt x="133" y="108"/>
                  </a:lnTo>
                  <a:lnTo>
                    <a:pt x="133" y="46"/>
                  </a:lnTo>
                  <a:lnTo>
                    <a:pt x="103"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83" name="Oval 564"/>
            <p:cNvSpPr>
              <a:spLocks noChangeArrowheads="1"/>
            </p:cNvSpPr>
            <p:nvPr/>
          </p:nvSpPr>
          <p:spPr bwMode="auto">
            <a:xfrm>
              <a:off x="7438" y="1865"/>
              <a:ext cx="6" cy="6"/>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7484" name="Oval 565"/>
            <p:cNvSpPr>
              <a:spLocks noChangeArrowheads="1"/>
            </p:cNvSpPr>
            <p:nvPr/>
          </p:nvSpPr>
          <p:spPr bwMode="auto">
            <a:xfrm>
              <a:off x="7431" y="1877"/>
              <a:ext cx="7" cy="5"/>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7485" name="Freeform 566"/>
            <p:cNvSpPr>
              <a:spLocks/>
            </p:cNvSpPr>
            <p:nvPr/>
          </p:nvSpPr>
          <p:spPr bwMode="auto">
            <a:xfrm>
              <a:off x="7431" y="1876"/>
              <a:ext cx="8" cy="7"/>
            </a:xfrm>
            <a:custGeom>
              <a:avLst/>
              <a:gdLst>
                <a:gd name="T0" fmla="*/ 1 w 17"/>
                <a:gd name="T1" fmla="*/ 0 h 17"/>
                <a:gd name="T2" fmla="*/ 0 w 17"/>
                <a:gd name="T3" fmla="*/ 0 h 17"/>
                <a:gd name="T4" fmla="*/ 1 w 17"/>
                <a:gd name="T5" fmla="*/ 0 h 17"/>
                <a:gd name="T6" fmla="*/ 1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16" y="0"/>
                  </a:moveTo>
                  <a:lnTo>
                    <a:pt x="0" y="0"/>
                  </a:lnTo>
                  <a:lnTo>
                    <a:pt x="16" y="16"/>
                  </a:lnTo>
                  <a:lnTo>
                    <a:pt x="16"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86" name="Line 567"/>
            <p:cNvSpPr>
              <a:spLocks noChangeShapeType="1"/>
            </p:cNvSpPr>
            <p:nvPr/>
          </p:nvSpPr>
          <p:spPr bwMode="auto">
            <a:xfrm>
              <a:off x="7444" y="1865"/>
              <a:ext cx="0"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87" name="Line 568"/>
            <p:cNvSpPr>
              <a:spLocks noChangeShapeType="1"/>
            </p:cNvSpPr>
            <p:nvPr/>
          </p:nvSpPr>
          <p:spPr bwMode="auto">
            <a:xfrm>
              <a:off x="7297" y="1511"/>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88" name="Line 569"/>
            <p:cNvSpPr>
              <a:spLocks noChangeShapeType="1"/>
            </p:cNvSpPr>
            <p:nvPr/>
          </p:nvSpPr>
          <p:spPr bwMode="auto">
            <a:xfrm>
              <a:off x="7297" y="1511"/>
              <a:ext cx="0" cy="5"/>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89" name="Line 570"/>
            <p:cNvSpPr>
              <a:spLocks noChangeShapeType="1"/>
            </p:cNvSpPr>
            <p:nvPr/>
          </p:nvSpPr>
          <p:spPr bwMode="auto">
            <a:xfrm>
              <a:off x="7304" y="1511"/>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90" name="Freeform 571"/>
            <p:cNvSpPr>
              <a:spLocks/>
            </p:cNvSpPr>
            <p:nvPr/>
          </p:nvSpPr>
          <p:spPr bwMode="auto">
            <a:xfrm>
              <a:off x="7361" y="1644"/>
              <a:ext cx="13" cy="12"/>
            </a:xfrm>
            <a:custGeom>
              <a:avLst/>
              <a:gdLst>
                <a:gd name="T0" fmla="*/ 0 w 31"/>
                <a:gd name="T1" fmla="*/ 0 h 31"/>
                <a:gd name="T2" fmla="*/ 0 w 31"/>
                <a:gd name="T3" fmla="*/ 0 h 31"/>
                <a:gd name="T4" fmla="*/ 0 w 31"/>
                <a:gd name="T5" fmla="*/ 0 h 31"/>
                <a:gd name="T6" fmla="*/ 0 w 31"/>
                <a:gd name="T7" fmla="*/ 1 h 31"/>
                <a:gd name="T8" fmla="*/ 1 w 31"/>
                <a:gd name="T9" fmla="*/ 0 h 31"/>
                <a:gd name="T10" fmla="*/ 0 w 31"/>
                <a:gd name="T11" fmla="*/ 0 h 31"/>
                <a:gd name="T12" fmla="*/ 0 w 31"/>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1">
                  <a:moveTo>
                    <a:pt x="15" y="0"/>
                  </a:moveTo>
                  <a:lnTo>
                    <a:pt x="0" y="0"/>
                  </a:lnTo>
                  <a:lnTo>
                    <a:pt x="0" y="15"/>
                  </a:lnTo>
                  <a:lnTo>
                    <a:pt x="0" y="30"/>
                  </a:lnTo>
                  <a:lnTo>
                    <a:pt x="30" y="15"/>
                  </a:lnTo>
                  <a:lnTo>
                    <a:pt x="15" y="15"/>
                  </a:lnTo>
                  <a:lnTo>
                    <a:pt x="1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91" name="Freeform 572"/>
            <p:cNvSpPr>
              <a:spLocks/>
            </p:cNvSpPr>
            <p:nvPr/>
          </p:nvSpPr>
          <p:spPr bwMode="auto">
            <a:xfrm>
              <a:off x="7290" y="1603"/>
              <a:ext cx="116" cy="106"/>
            </a:xfrm>
            <a:custGeom>
              <a:avLst/>
              <a:gdLst>
                <a:gd name="T0" fmla="*/ 6 w 270"/>
                <a:gd name="T1" fmla="*/ 2 h 278"/>
                <a:gd name="T2" fmla="*/ 6 w 270"/>
                <a:gd name="T3" fmla="*/ 2 h 278"/>
                <a:gd name="T4" fmla="*/ 5 w 270"/>
                <a:gd name="T5" fmla="*/ 1 h 278"/>
                <a:gd name="T6" fmla="*/ 4 w 270"/>
                <a:gd name="T7" fmla="*/ 1 h 278"/>
                <a:gd name="T8" fmla="*/ 3 w 270"/>
                <a:gd name="T9" fmla="*/ 0 h 278"/>
                <a:gd name="T10" fmla="*/ 3 w 270"/>
                <a:gd name="T11" fmla="*/ 0 h 278"/>
                <a:gd name="T12" fmla="*/ 2 w 270"/>
                <a:gd name="T13" fmla="*/ 1 h 278"/>
                <a:gd name="T14" fmla="*/ 2 w 270"/>
                <a:gd name="T15" fmla="*/ 2 h 278"/>
                <a:gd name="T16" fmla="*/ 1 w 270"/>
                <a:gd name="T17" fmla="*/ 2 h 278"/>
                <a:gd name="T18" fmla="*/ 1 w 270"/>
                <a:gd name="T19" fmla="*/ 3 h 278"/>
                <a:gd name="T20" fmla="*/ 1 w 270"/>
                <a:gd name="T21" fmla="*/ 3 h 278"/>
                <a:gd name="T22" fmla="*/ 0 w 270"/>
                <a:gd name="T23" fmla="*/ 4 h 278"/>
                <a:gd name="T24" fmla="*/ 1 w 270"/>
                <a:gd name="T25" fmla="*/ 4 h 278"/>
                <a:gd name="T26" fmla="*/ 2 w 270"/>
                <a:gd name="T27" fmla="*/ 5 h 278"/>
                <a:gd name="T28" fmla="*/ 3 w 270"/>
                <a:gd name="T29" fmla="*/ 5 h 278"/>
                <a:gd name="T30" fmla="*/ 4 w 270"/>
                <a:gd name="T31" fmla="*/ 6 h 278"/>
                <a:gd name="T32" fmla="*/ 5 w 270"/>
                <a:gd name="T33" fmla="*/ 5 h 278"/>
                <a:gd name="T34" fmla="*/ 5 w 270"/>
                <a:gd name="T35" fmla="*/ 5 h 278"/>
                <a:gd name="T36" fmla="*/ 6 w 270"/>
                <a:gd name="T37" fmla="*/ 5 h 278"/>
                <a:gd name="T38" fmla="*/ 6 w 270"/>
                <a:gd name="T39" fmla="*/ 5 h 278"/>
                <a:gd name="T40" fmla="*/ 8 w 270"/>
                <a:gd name="T41" fmla="*/ 5 h 278"/>
                <a:gd name="T42" fmla="*/ 9 w 270"/>
                <a:gd name="T43" fmla="*/ 4 h 278"/>
                <a:gd name="T44" fmla="*/ 8 w 270"/>
                <a:gd name="T45" fmla="*/ 4 h 278"/>
                <a:gd name="T46" fmla="*/ 6 w 270"/>
                <a:gd name="T47" fmla="*/ 3 h 278"/>
                <a:gd name="T48" fmla="*/ 6 w 270"/>
                <a:gd name="T49" fmla="*/ 3 h 278"/>
                <a:gd name="T50" fmla="*/ 6 w 270"/>
                <a:gd name="T51" fmla="*/ 3 h 278"/>
                <a:gd name="T52" fmla="*/ 6 w 270"/>
                <a:gd name="T53" fmla="*/ 2 h 2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0" h="278">
                  <a:moveTo>
                    <a:pt x="164" y="108"/>
                  </a:moveTo>
                  <a:lnTo>
                    <a:pt x="179" y="108"/>
                  </a:lnTo>
                  <a:lnTo>
                    <a:pt x="149" y="62"/>
                  </a:lnTo>
                  <a:lnTo>
                    <a:pt x="120" y="62"/>
                  </a:lnTo>
                  <a:lnTo>
                    <a:pt x="105" y="0"/>
                  </a:lnTo>
                  <a:lnTo>
                    <a:pt x="75" y="15"/>
                  </a:lnTo>
                  <a:lnTo>
                    <a:pt x="60" y="31"/>
                  </a:lnTo>
                  <a:lnTo>
                    <a:pt x="60" y="92"/>
                  </a:lnTo>
                  <a:lnTo>
                    <a:pt x="30" y="108"/>
                  </a:lnTo>
                  <a:lnTo>
                    <a:pt x="30" y="139"/>
                  </a:lnTo>
                  <a:lnTo>
                    <a:pt x="30" y="169"/>
                  </a:lnTo>
                  <a:lnTo>
                    <a:pt x="0" y="185"/>
                  </a:lnTo>
                  <a:lnTo>
                    <a:pt x="30" y="200"/>
                  </a:lnTo>
                  <a:lnTo>
                    <a:pt x="60" y="262"/>
                  </a:lnTo>
                  <a:lnTo>
                    <a:pt x="90" y="262"/>
                  </a:lnTo>
                  <a:lnTo>
                    <a:pt x="120" y="277"/>
                  </a:lnTo>
                  <a:lnTo>
                    <a:pt x="135" y="262"/>
                  </a:lnTo>
                  <a:lnTo>
                    <a:pt x="149" y="262"/>
                  </a:lnTo>
                  <a:lnTo>
                    <a:pt x="164" y="262"/>
                  </a:lnTo>
                  <a:lnTo>
                    <a:pt x="179" y="246"/>
                  </a:lnTo>
                  <a:lnTo>
                    <a:pt x="224" y="246"/>
                  </a:lnTo>
                  <a:lnTo>
                    <a:pt x="269" y="185"/>
                  </a:lnTo>
                  <a:lnTo>
                    <a:pt x="239" y="200"/>
                  </a:lnTo>
                  <a:lnTo>
                    <a:pt x="194" y="169"/>
                  </a:lnTo>
                  <a:lnTo>
                    <a:pt x="164" y="139"/>
                  </a:lnTo>
                  <a:lnTo>
                    <a:pt x="164" y="123"/>
                  </a:lnTo>
                  <a:lnTo>
                    <a:pt x="164" y="108"/>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92" name="Freeform 573"/>
            <p:cNvSpPr>
              <a:spLocks/>
            </p:cNvSpPr>
            <p:nvPr/>
          </p:nvSpPr>
          <p:spPr bwMode="auto">
            <a:xfrm>
              <a:off x="7264" y="1737"/>
              <a:ext cx="78" cy="82"/>
            </a:xfrm>
            <a:custGeom>
              <a:avLst/>
              <a:gdLst>
                <a:gd name="T0" fmla="*/ 6 w 181"/>
                <a:gd name="T1" fmla="*/ 2 h 216"/>
                <a:gd name="T2" fmla="*/ 5 w 181"/>
                <a:gd name="T3" fmla="*/ 1 h 216"/>
                <a:gd name="T4" fmla="*/ 5 w 181"/>
                <a:gd name="T5" fmla="*/ 1 h 216"/>
                <a:gd name="T6" fmla="*/ 3 w 181"/>
                <a:gd name="T7" fmla="*/ 0 h 216"/>
                <a:gd name="T8" fmla="*/ 3 w 181"/>
                <a:gd name="T9" fmla="*/ 0 h 216"/>
                <a:gd name="T10" fmla="*/ 3 w 181"/>
                <a:gd name="T11" fmla="*/ 1 h 216"/>
                <a:gd name="T12" fmla="*/ 1 w 181"/>
                <a:gd name="T13" fmla="*/ 1 h 216"/>
                <a:gd name="T14" fmla="*/ 1 w 181"/>
                <a:gd name="T15" fmla="*/ 0 h 216"/>
                <a:gd name="T16" fmla="*/ 0 w 181"/>
                <a:gd name="T17" fmla="*/ 0 h 216"/>
                <a:gd name="T18" fmla="*/ 0 w 181"/>
                <a:gd name="T19" fmla="*/ 1 h 216"/>
                <a:gd name="T20" fmla="*/ 1 w 181"/>
                <a:gd name="T21" fmla="*/ 1 h 216"/>
                <a:gd name="T22" fmla="*/ 0 w 181"/>
                <a:gd name="T23" fmla="*/ 1 h 216"/>
                <a:gd name="T24" fmla="*/ 0 w 181"/>
                <a:gd name="T25" fmla="*/ 1 h 216"/>
                <a:gd name="T26" fmla="*/ 0 w 181"/>
                <a:gd name="T27" fmla="*/ 2 h 216"/>
                <a:gd name="T28" fmla="*/ 0 w 181"/>
                <a:gd name="T29" fmla="*/ 2 h 216"/>
                <a:gd name="T30" fmla="*/ 1 w 181"/>
                <a:gd name="T31" fmla="*/ 3 h 216"/>
                <a:gd name="T32" fmla="*/ 1 w 181"/>
                <a:gd name="T33" fmla="*/ 3 h 216"/>
                <a:gd name="T34" fmla="*/ 2 w 181"/>
                <a:gd name="T35" fmla="*/ 3 h 216"/>
                <a:gd name="T36" fmla="*/ 3 w 181"/>
                <a:gd name="T37" fmla="*/ 4 h 216"/>
                <a:gd name="T38" fmla="*/ 3 w 181"/>
                <a:gd name="T39" fmla="*/ 4 h 216"/>
                <a:gd name="T40" fmla="*/ 3 w 181"/>
                <a:gd name="T41" fmla="*/ 5 h 216"/>
                <a:gd name="T42" fmla="*/ 4 w 181"/>
                <a:gd name="T43" fmla="*/ 5 h 216"/>
                <a:gd name="T44" fmla="*/ 6 w 181"/>
                <a:gd name="T45" fmla="*/ 4 h 216"/>
                <a:gd name="T46" fmla="*/ 6 w 181"/>
                <a:gd name="T47" fmla="*/ 3 h 216"/>
                <a:gd name="T48" fmla="*/ 6 w 181"/>
                <a:gd name="T49" fmla="*/ 3 h 216"/>
                <a:gd name="T50" fmla="*/ 6 w 181"/>
                <a:gd name="T51" fmla="*/ 3 h 216"/>
                <a:gd name="T52" fmla="*/ 6 w 181"/>
                <a:gd name="T53" fmla="*/ 2 h 216"/>
                <a:gd name="T54" fmla="*/ 6 w 181"/>
                <a:gd name="T55" fmla="*/ 2 h 2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1" h="216">
                  <a:moveTo>
                    <a:pt x="180" y="77"/>
                  </a:moveTo>
                  <a:lnTo>
                    <a:pt x="150" y="61"/>
                  </a:lnTo>
                  <a:lnTo>
                    <a:pt x="135" y="46"/>
                  </a:lnTo>
                  <a:lnTo>
                    <a:pt x="90" y="0"/>
                  </a:lnTo>
                  <a:lnTo>
                    <a:pt x="75" y="15"/>
                  </a:lnTo>
                  <a:lnTo>
                    <a:pt x="75" y="31"/>
                  </a:lnTo>
                  <a:lnTo>
                    <a:pt x="45" y="46"/>
                  </a:lnTo>
                  <a:lnTo>
                    <a:pt x="45" y="15"/>
                  </a:lnTo>
                  <a:lnTo>
                    <a:pt x="15" y="15"/>
                  </a:lnTo>
                  <a:lnTo>
                    <a:pt x="15" y="31"/>
                  </a:lnTo>
                  <a:lnTo>
                    <a:pt x="30" y="46"/>
                  </a:lnTo>
                  <a:lnTo>
                    <a:pt x="15" y="61"/>
                  </a:lnTo>
                  <a:lnTo>
                    <a:pt x="0" y="61"/>
                  </a:lnTo>
                  <a:lnTo>
                    <a:pt x="15" y="108"/>
                  </a:lnTo>
                  <a:lnTo>
                    <a:pt x="0" y="108"/>
                  </a:lnTo>
                  <a:lnTo>
                    <a:pt x="30" y="123"/>
                  </a:lnTo>
                  <a:lnTo>
                    <a:pt x="30" y="138"/>
                  </a:lnTo>
                  <a:lnTo>
                    <a:pt x="60" y="169"/>
                  </a:lnTo>
                  <a:lnTo>
                    <a:pt x="75" y="184"/>
                  </a:lnTo>
                  <a:lnTo>
                    <a:pt x="90" y="184"/>
                  </a:lnTo>
                  <a:lnTo>
                    <a:pt x="90" y="215"/>
                  </a:lnTo>
                  <a:lnTo>
                    <a:pt x="120" y="215"/>
                  </a:lnTo>
                  <a:lnTo>
                    <a:pt x="180" y="200"/>
                  </a:lnTo>
                  <a:lnTo>
                    <a:pt x="180" y="169"/>
                  </a:lnTo>
                  <a:lnTo>
                    <a:pt x="165" y="154"/>
                  </a:lnTo>
                  <a:lnTo>
                    <a:pt x="180" y="123"/>
                  </a:lnTo>
                  <a:lnTo>
                    <a:pt x="165" y="108"/>
                  </a:lnTo>
                  <a:lnTo>
                    <a:pt x="180" y="77"/>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93" name="Freeform 574"/>
            <p:cNvSpPr>
              <a:spLocks/>
            </p:cNvSpPr>
            <p:nvPr/>
          </p:nvSpPr>
          <p:spPr bwMode="auto">
            <a:xfrm>
              <a:off x="7354" y="1644"/>
              <a:ext cx="77" cy="99"/>
            </a:xfrm>
            <a:custGeom>
              <a:avLst/>
              <a:gdLst>
                <a:gd name="T0" fmla="*/ 6 w 180"/>
                <a:gd name="T1" fmla="*/ 0 h 262"/>
                <a:gd name="T2" fmla="*/ 6 w 180"/>
                <a:gd name="T3" fmla="*/ 0 h 262"/>
                <a:gd name="T4" fmla="*/ 5 w 180"/>
                <a:gd name="T5" fmla="*/ 0 h 262"/>
                <a:gd name="T6" fmla="*/ 4 w 180"/>
                <a:gd name="T7" fmla="*/ 0 h 262"/>
                <a:gd name="T8" fmla="*/ 4 w 180"/>
                <a:gd name="T9" fmla="*/ 0 h 262"/>
                <a:gd name="T10" fmla="*/ 3 w 180"/>
                <a:gd name="T11" fmla="*/ 1 h 262"/>
                <a:gd name="T12" fmla="*/ 2 w 180"/>
                <a:gd name="T13" fmla="*/ 1 h 262"/>
                <a:gd name="T14" fmla="*/ 1 w 180"/>
                <a:gd name="T15" fmla="*/ 0 h 262"/>
                <a:gd name="T16" fmla="*/ 0 w 180"/>
                <a:gd name="T17" fmla="*/ 1 h 262"/>
                <a:gd name="T18" fmla="*/ 1 w 180"/>
                <a:gd name="T19" fmla="*/ 1 h 262"/>
                <a:gd name="T20" fmla="*/ 3 w 180"/>
                <a:gd name="T21" fmla="*/ 2 h 262"/>
                <a:gd name="T22" fmla="*/ 4 w 180"/>
                <a:gd name="T23" fmla="*/ 2 h 262"/>
                <a:gd name="T24" fmla="*/ 3 w 180"/>
                <a:gd name="T25" fmla="*/ 3 h 262"/>
                <a:gd name="T26" fmla="*/ 1 w 180"/>
                <a:gd name="T27" fmla="*/ 3 h 262"/>
                <a:gd name="T28" fmla="*/ 0 w 180"/>
                <a:gd name="T29" fmla="*/ 3 h 262"/>
                <a:gd name="T30" fmla="*/ 0 w 180"/>
                <a:gd name="T31" fmla="*/ 3 h 262"/>
                <a:gd name="T32" fmla="*/ 0 w 180"/>
                <a:gd name="T33" fmla="*/ 3 h 262"/>
                <a:gd name="T34" fmla="*/ 0 w 180"/>
                <a:gd name="T35" fmla="*/ 5 h 262"/>
                <a:gd name="T36" fmla="*/ 0 w 180"/>
                <a:gd name="T37" fmla="*/ 5 h 262"/>
                <a:gd name="T38" fmla="*/ 0 w 180"/>
                <a:gd name="T39" fmla="*/ 5 h 262"/>
                <a:gd name="T40" fmla="*/ 1 w 180"/>
                <a:gd name="T41" fmla="*/ 5 h 262"/>
                <a:gd name="T42" fmla="*/ 2 w 180"/>
                <a:gd name="T43" fmla="*/ 5 h 262"/>
                <a:gd name="T44" fmla="*/ 4 w 180"/>
                <a:gd name="T45" fmla="*/ 3 h 262"/>
                <a:gd name="T46" fmla="*/ 4 w 180"/>
                <a:gd name="T47" fmla="*/ 3 h 262"/>
                <a:gd name="T48" fmla="*/ 5 w 180"/>
                <a:gd name="T49" fmla="*/ 2 h 262"/>
                <a:gd name="T50" fmla="*/ 5 w 180"/>
                <a:gd name="T51" fmla="*/ 2 h 262"/>
                <a:gd name="T52" fmla="*/ 6 w 180"/>
                <a:gd name="T53" fmla="*/ 1 h 262"/>
                <a:gd name="T54" fmla="*/ 6 w 180"/>
                <a:gd name="T55" fmla="*/ 0 h 2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0" h="262">
                  <a:moveTo>
                    <a:pt x="179" y="0"/>
                  </a:moveTo>
                  <a:lnTo>
                    <a:pt x="164" y="0"/>
                  </a:lnTo>
                  <a:lnTo>
                    <a:pt x="149" y="15"/>
                  </a:lnTo>
                  <a:lnTo>
                    <a:pt x="134" y="15"/>
                  </a:lnTo>
                  <a:lnTo>
                    <a:pt x="119" y="15"/>
                  </a:lnTo>
                  <a:lnTo>
                    <a:pt x="75" y="31"/>
                  </a:lnTo>
                  <a:lnTo>
                    <a:pt x="60" y="31"/>
                  </a:lnTo>
                  <a:lnTo>
                    <a:pt x="45" y="15"/>
                  </a:lnTo>
                  <a:lnTo>
                    <a:pt x="15" y="31"/>
                  </a:lnTo>
                  <a:lnTo>
                    <a:pt x="45" y="61"/>
                  </a:lnTo>
                  <a:lnTo>
                    <a:pt x="90" y="92"/>
                  </a:lnTo>
                  <a:lnTo>
                    <a:pt x="119" y="77"/>
                  </a:lnTo>
                  <a:lnTo>
                    <a:pt x="75" y="138"/>
                  </a:lnTo>
                  <a:lnTo>
                    <a:pt x="30" y="138"/>
                  </a:lnTo>
                  <a:lnTo>
                    <a:pt x="15" y="154"/>
                  </a:lnTo>
                  <a:lnTo>
                    <a:pt x="0" y="154"/>
                  </a:lnTo>
                  <a:lnTo>
                    <a:pt x="0" y="169"/>
                  </a:lnTo>
                  <a:lnTo>
                    <a:pt x="0" y="261"/>
                  </a:lnTo>
                  <a:lnTo>
                    <a:pt x="15" y="261"/>
                  </a:lnTo>
                  <a:lnTo>
                    <a:pt x="15" y="246"/>
                  </a:lnTo>
                  <a:lnTo>
                    <a:pt x="45" y="230"/>
                  </a:lnTo>
                  <a:lnTo>
                    <a:pt x="60" y="215"/>
                  </a:lnTo>
                  <a:lnTo>
                    <a:pt x="119" y="154"/>
                  </a:lnTo>
                  <a:lnTo>
                    <a:pt x="119" y="138"/>
                  </a:lnTo>
                  <a:lnTo>
                    <a:pt x="149" y="92"/>
                  </a:lnTo>
                  <a:lnTo>
                    <a:pt x="149" y="77"/>
                  </a:lnTo>
                  <a:lnTo>
                    <a:pt x="179" y="61"/>
                  </a:lnTo>
                  <a:lnTo>
                    <a:pt x="179"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94" name="Freeform 575"/>
            <p:cNvSpPr>
              <a:spLocks/>
            </p:cNvSpPr>
            <p:nvPr/>
          </p:nvSpPr>
          <p:spPr bwMode="auto">
            <a:xfrm>
              <a:off x="7297" y="1702"/>
              <a:ext cx="65" cy="64"/>
            </a:xfrm>
            <a:custGeom>
              <a:avLst/>
              <a:gdLst>
                <a:gd name="T0" fmla="*/ 5 w 150"/>
                <a:gd name="T1" fmla="*/ 2 h 170"/>
                <a:gd name="T2" fmla="*/ 5 w 150"/>
                <a:gd name="T3" fmla="*/ 2 h 170"/>
                <a:gd name="T4" fmla="*/ 5 w 150"/>
                <a:gd name="T5" fmla="*/ 0 h 170"/>
                <a:gd name="T6" fmla="*/ 5 w 150"/>
                <a:gd name="T7" fmla="*/ 0 h 170"/>
                <a:gd name="T8" fmla="*/ 4 w 150"/>
                <a:gd name="T9" fmla="*/ 0 h 170"/>
                <a:gd name="T10" fmla="*/ 4 w 150"/>
                <a:gd name="T11" fmla="*/ 0 h 170"/>
                <a:gd name="T12" fmla="*/ 3 w 150"/>
                <a:gd name="T13" fmla="*/ 0 h 170"/>
                <a:gd name="T14" fmla="*/ 2 w 150"/>
                <a:gd name="T15" fmla="*/ 0 h 170"/>
                <a:gd name="T16" fmla="*/ 0 w 150"/>
                <a:gd name="T17" fmla="*/ 0 h 170"/>
                <a:gd name="T18" fmla="*/ 0 w 150"/>
                <a:gd name="T19" fmla="*/ 0 h 170"/>
                <a:gd name="T20" fmla="*/ 0 w 150"/>
                <a:gd name="T21" fmla="*/ 1 h 170"/>
                <a:gd name="T22" fmla="*/ 0 w 150"/>
                <a:gd name="T23" fmla="*/ 2 h 170"/>
                <a:gd name="T24" fmla="*/ 0 w 150"/>
                <a:gd name="T25" fmla="*/ 2 h 170"/>
                <a:gd name="T26" fmla="*/ 2 w 150"/>
                <a:gd name="T27" fmla="*/ 3 h 170"/>
                <a:gd name="T28" fmla="*/ 3 w 150"/>
                <a:gd name="T29" fmla="*/ 3 h 170"/>
                <a:gd name="T30" fmla="*/ 4 w 150"/>
                <a:gd name="T31" fmla="*/ 3 h 170"/>
                <a:gd name="T32" fmla="*/ 4 w 150"/>
                <a:gd name="T33" fmla="*/ 3 h 170"/>
                <a:gd name="T34" fmla="*/ 5 w 150"/>
                <a:gd name="T35" fmla="*/ 3 h 170"/>
                <a:gd name="T36" fmla="*/ 5 w 150"/>
                <a:gd name="T37" fmla="*/ 2 h 1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0" h="170">
                  <a:moveTo>
                    <a:pt x="149" y="108"/>
                  </a:moveTo>
                  <a:lnTo>
                    <a:pt x="134" y="108"/>
                  </a:lnTo>
                  <a:lnTo>
                    <a:pt x="134" y="15"/>
                  </a:lnTo>
                  <a:lnTo>
                    <a:pt x="134" y="0"/>
                  </a:lnTo>
                  <a:lnTo>
                    <a:pt x="119" y="0"/>
                  </a:lnTo>
                  <a:lnTo>
                    <a:pt x="104" y="15"/>
                  </a:lnTo>
                  <a:lnTo>
                    <a:pt x="75" y="0"/>
                  </a:lnTo>
                  <a:lnTo>
                    <a:pt x="45" y="0"/>
                  </a:lnTo>
                  <a:lnTo>
                    <a:pt x="0" y="0"/>
                  </a:lnTo>
                  <a:lnTo>
                    <a:pt x="15" y="15"/>
                  </a:lnTo>
                  <a:lnTo>
                    <a:pt x="15" y="61"/>
                  </a:lnTo>
                  <a:lnTo>
                    <a:pt x="15" y="77"/>
                  </a:lnTo>
                  <a:lnTo>
                    <a:pt x="15" y="92"/>
                  </a:lnTo>
                  <a:lnTo>
                    <a:pt x="60" y="138"/>
                  </a:lnTo>
                  <a:lnTo>
                    <a:pt x="75" y="154"/>
                  </a:lnTo>
                  <a:lnTo>
                    <a:pt x="104" y="169"/>
                  </a:lnTo>
                  <a:lnTo>
                    <a:pt x="119" y="138"/>
                  </a:lnTo>
                  <a:lnTo>
                    <a:pt x="134" y="138"/>
                  </a:lnTo>
                  <a:lnTo>
                    <a:pt x="149" y="108"/>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95" name="Oval 576"/>
            <p:cNvSpPr>
              <a:spLocks noChangeArrowheads="1"/>
            </p:cNvSpPr>
            <p:nvPr/>
          </p:nvSpPr>
          <p:spPr bwMode="auto">
            <a:xfrm>
              <a:off x="7380" y="1807"/>
              <a:ext cx="0" cy="5"/>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7496" name="Oval 577"/>
            <p:cNvSpPr>
              <a:spLocks noChangeArrowheads="1"/>
            </p:cNvSpPr>
            <p:nvPr/>
          </p:nvSpPr>
          <p:spPr bwMode="auto">
            <a:xfrm>
              <a:off x="7438" y="1760"/>
              <a:ext cx="1" cy="6"/>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7497" name="Freeform 578"/>
            <p:cNvSpPr>
              <a:spLocks/>
            </p:cNvSpPr>
            <p:nvPr/>
          </p:nvSpPr>
          <p:spPr bwMode="auto">
            <a:xfrm>
              <a:off x="7367" y="1603"/>
              <a:ext cx="33" cy="36"/>
            </a:xfrm>
            <a:custGeom>
              <a:avLst/>
              <a:gdLst>
                <a:gd name="T0" fmla="*/ 1 w 76"/>
                <a:gd name="T1" fmla="*/ 2 h 93"/>
                <a:gd name="T2" fmla="*/ 0 w 76"/>
                <a:gd name="T3" fmla="*/ 1 h 93"/>
                <a:gd name="T4" fmla="*/ 0 w 76"/>
                <a:gd name="T5" fmla="*/ 1 h 93"/>
                <a:gd name="T6" fmla="*/ 0 w 76"/>
                <a:gd name="T7" fmla="*/ 0 h 93"/>
                <a:gd name="T8" fmla="*/ 0 w 76"/>
                <a:gd name="T9" fmla="*/ 0 h 93"/>
                <a:gd name="T10" fmla="*/ 3 w 76"/>
                <a:gd name="T11" fmla="*/ 0 h 93"/>
                <a:gd name="T12" fmla="*/ 2 w 76"/>
                <a:gd name="T13" fmla="*/ 2 h 93"/>
                <a:gd name="T14" fmla="*/ 1 w 76"/>
                <a:gd name="T15" fmla="*/ 2 h 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 h="93">
                  <a:moveTo>
                    <a:pt x="30" y="77"/>
                  </a:moveTo>
                  <a:lnTo>
                    <a:pt x="15" y="61"/>
                  </a:lnTo>
                  <a:lnTo>
                    <a:pt x="0" y="31"/>
                  </a:lnTo>
                  <a:lnTo>
                    <a:pt x="0" y="15"/>
                  </a:lnTo>
                  <a:lnTo>
                    <a:pt x="15" y="0"/>
                  </a:lnTo>
                  <a:lnTo>
                    <a:pt x="75" y="15"/>
                  </a:lnTo>
                  <a:lnTo>
                    <a:pt x="45" y="92"/>
                  </a:lnTo>
                  <a:lnTo>
                    <a:pt x="30" y="77"/>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98" name="Line 579"/>
            <p:cNvSpPr>
              <a:spLocks noChangeShapeType="1"/>
            </p:cNvSpPr>
            <p:nvPr/>
          </p:nvSpPr>
          <p:spPr bwMode="auto">
            <a:xfrm>
              <a:off x="7367" y="1603"/>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499" name="Line 580"/>
            <p:cNvSpPr>
              <a:spLocks noChangeShapeType="1"/>
            </p:cNvSpPr>
            <p:nvPr/>
          </p:nvSpPr>
          <p:spPr bwMode="auto">
            <a:xfrm flipV="1">
              <a:off x="7374" y="1597"/>
              <a:ext cx="0"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00" name="Line 581"/>
            <p:cNvSpPr>
              <a:spLocks noChangeShapeType="1"/>
            </p:cNvSpPr>
            <p:nvPr/>
          </p:nvSpPr>
          <p:spPr bwMode="auto">
            <a:xfrm>
              <a:off x="7380" y="1598"/>
              <a:ext cx="0" cy="5"/>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01" name="Freeform 582"/>
            <p:cNvSpPr>
              <a:spLocks/>
            </p:cNvSpPr>
            <p:nvPr/>
          </p:nvSpPr>
          <p:spPr bwMode="auto">
            <a:xfrm>
              <a:off x="7418" y="1523"/>
              <a:ext cx="8" cy="11"/>
            </a:xfrm>
            <a:custGeom>
              <a:avLst/>
              <a:gdLst>
                <a:gd name="T0" fmla="*/ 1 w 17"/>
                <a:gd name="T1" fmla="*/ 0 h 31"/>
                <a:gd name="T2" fmla="*/ 0 w 17"/>
                <a:gd name="T3" fmla="*/ 0 h 31"/>
                <a:gd name="T4" fmla="*/ 1 w 17"/>
                <a:gd name="T5" fmla="*/ 0 h 31"/>
                <a:gd name="T6" fmla="*/ 1 w 17"/>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1">
                  <a:moveTo>
                    <a:pt x="16" y="0"/>
                  </a:moveTo>
                  <a:lnTo>
                    <a:pt x="0" y="15"/>
                  </a:lnTo>
                  <a:lnTo>
                    <a:pt x="16" y="30"/>
                  </a:lnTo>
                  <a:lnTo>
                    <a:pt x="16"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02" name="Freeform 583"/>
            <p:cNvSpPr>
              <a:spLocks/>
            </p:cNvSpPr>
            <p:nvPr/>
          </p:nvSpPr>
          <p:spPr bwMode="auto">
            <a:xfrm>
              <a:off x="7374" y="1511"/>
              <a:ext cx="32" cy="6"/>
            </a:xfrm>
            <a:custGeom>
              <a:avLst/>
              <a:gdLst>
                <a:gd name="T0" fmla="*/ 3 w 75"/>
                <a:gd name="T1" fmla="*/ 0 h 17"/>
                <a:gd name="T2" fmla="*/ 2 w 75"/>
                <a:gd name="T3" fmla="*/ 0 h 17"/>
                <a:gd name="T4" fmla="*/ 1 w 75"/>
                <a:gd name="T5" fmla="*/ 0 h 17"/>
                <a:gd name="T6" fmla="*/ 1 w 75"/>
                <a:gd name="T7" fmla="*/ 0 h 17"/>
                <a:gd name="T8" fmla="*/ 0 w 75"/>
                <a:gd name="T9" fmla="*/ 0 h 17"/>
                <a:gd name="T10" fmla="*/ 1 w 75"/>
                <a:gd name="T11" fmla="*/ 0 h 17"/>
                <a:gd name="T12" fmla="*/ 3 w 75"/>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 h="17">
                  <a:moveTo>
                    <a:pt x="74" y="16"/>
                  </a:moveTo>
                  <a:lnTo>
                    <a:pt x="59" y="16"/>
                  </a:lnTo>
                  <a:lnTo>
                    <a:pt x="44" y="16"/>
                  </a:lnTo>
                  <a:lnTo>
                    <a:pt x="30" y="0"/>
                  </a:lnTo>
                  <a:lnTo>
                    <a:pt x="0" y="0"/>
                  </a:lnTo>
                  <a:lnTo>
                    <a:pt x="44" y="0"/>
                  </a:lnTo>
                  <a:lnTo>
                    <a:pt x="74"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03" name="Line 584"/>
            <p:cNvSpPr>
              <a:spLocks noChangeShapeType="1"/>
            </p:cNvSpPr>
            <p:nvPr/>
          </p:nvSpPr>
          <p:spPr bwMode="auto">
            <a:xfrm>
              <a:off x="7386" y="1603"/>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04" name="Line 585"/>
            <p:cNvSpPr>
              <a:spLocks noChangeShapeType="1"/>
            </p:cNvSpPr>
            <p:nvPr/>
          </p:nvSpPr>
          <p:spPr bwMode="auto">
            <a:xfrm>
              <a:off x="7400" y="1603"/>
              <a:ext cx="0" cy="7"/>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05" name="Line 586"/>
            <p:cNvSpPr>
              <a:spLocks noChangeShapeType="1"/>
            </p:cNvSpPr>
            <p:nvPr/>
          </p:nvSpPr>
          <p:spPr bwMode="auto">
            <a:xfrm>
              <a:off x="7406" y="1603"/>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06" name="Line 587"/>
            <p:cNvSpPr>
              <a:spLocks noChangeShapeType="1"/>
            </p:cNvSpPr>
            <p:nvPr/>
          </p:nvSpPr>
          <p:spPr bwMode="auto">
            <a:xfrm flipV="1">
              <a:off x="7412" y="1597"/>
              <a:ext cx="6"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07" name="Freeform 588"/>
            <p:cNvSpPr>
              <a:spLocks/>
            </p:cNvSpPr>
            <p:nvPr/>
          </p:nvSpPr>
          <p:spPr bwMode="auto">
            <a:xfrm>
              <a:off x="7386" y="1592"/>
              <a:ext cx="65" cy="47"/>
            </a:xfrm>
            <a:custGeom>
              <a:avLst/>
              <a:gdLst>
                <a:gd name="T0" fmla="*/ 1 w 151"/>
                <a:gd name="T1" fmla="*/ 1 h 123"/>
                <a:gd name="T2" fmla="*/ 0 w 151"/>
                <a:gd name="T3" fmla="*/ 3 h 123"/>
                <a:gd name="T4" fmla="*/ 1 w 151"/>
                <a:gd name="T5" fmla="*/ 2 h 123"/>
                <a:gd name="T6" fmla="*/ 4 w 151"/>
                <a:gd name="T7" fmla="*/ 1 h 123"/>
                <a:gd name="T8" fmla="*/ 5 w 151"/>
                <a:gd name="T9" fmla="*/ 1 h 123"/>
                <a:gd name="T10" fmla="*/ 5 w 151"/>
                <a:gd name="T11" fmla="*/ 1 h 123"/>
                <a:gd name="T12" fmla="*/ 5 w 151"/>
                <a:gd name="T13" fmla="*/ 0 h 123"/>
                <a:gd name="T14" fmla="*/ 2 w 151"/>
                <a:gd name="T15" fmla="*/ 1 h 123"/>
                <a:gd name="T16" fmla="*/ 1 w 151"/>
                <a:gd name="T17" fmla="*/ 1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1" h="123">
                  <a:moveTo>
                    <a:pt x="30" y="46"/>
                  </a:moveTo>
                  <a:lnTo>
                    <a:pt x="0" y="122"/>
                  </a:lnTo>
                  <a:lnTo>
                    <a:pt x="30" y="107"/>
                  </a:lnTo>
                  <a:lnTo>
                    <a:pt x="120" y="61"/>
                  </a:lnTo>
                  <a:lnTo>
                    <a:pt x="135" y="46"/>
                  </a:lnTo>
                  <a:lnTo>
                    <a:pt x="150" y="31"/>
                  </a:lnTo>
                  <a:lnTo>
                    <a:pt x="135" y="0"/>
                  </a:lnTo>
                  <a:lnTo>
                    <a:pt x="60" y="31"/>
                  </a:lnTo>
                  <a:lnTo>
                    <a:pt x="30" y="4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08" name="Line 589"/>
            <p:cNvSpPr>
              <a:spLocks noChangeShapeType="1"/>
            </p:cNvSpPr>
            <p:nvPr/>
          </p:nvSpPr>
          <p:spPr bwMode="auto">
            <a:xfrm>
              <a:off x="7418" y="1598"/>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09" name="Freeform 590"/>
            <p:cNvSpPr>
              <a:spLocks/>
            </p:cNvSpPr>
            <p:nvPr/>
          </p:nvSpPr>
          <p:spPr bwMode="auto">
            <a:xfrm>
              <a:off x="7136" y="1278"/>
              <a:ext cx="71" cy="76"/>
            </a:xfrm>
            <a:custGeom>
              <a:avLst/>
              <a:gdLst>
                <a:gd name="T0" fmla="*/ 0 w 165"/>
                <a:gd name="T1" fmla="*/ 2 h 202"/>
                <a:gd name="T2" fmla="*/ 0 w 165"/>
                <a:gd name="T3" fmla="*/ 2 h 202"/>
                <a:gd name="T4" fmla="*/ 0 w 165"/>
                <a:gd name="T5" fmla="*/ 3 h 202"/>
                <a:gd name="T6" fmla="*/ 2 w 165"/>
                <a:gd name="T7" fmla="*/ 3 h 202"/>
                <a:gd name="T8" fmla="*/ 3 w 165"/>
                <a:gd name="T9" fmla="*/ 3 h 202"/>
                <a:gd name="T10" fmla="*/ 4 w 165"/>
                <a:gd name="T11" fmla="*/ 3 h 202"/>
                <a:gd name="T12" fmla="*/ 5 w 165"/>
                <a:gd name="T13" fmla="*/ 4 h 202"/>
                <a:gd name="T14" fmla="*/ 6 w 165"/>
                <a:gd name="T15" fmla="*/ 3 h 202"/>
                <a:gd name="T16" fmla="*/ 5 w 165"/>
                <a:gd name="T17" fmla="*/ 2 h 202"/>
                <a:gd name="T18" fmla="*/ 5 w 165"/>
                <a:gd name="T19" fmla="*/ 2 h 202"/>
                <a:gd name="T20" fmla="*/ 3 w 165"/>
                <a:gd name="T21" fmla="*/ 0 h 202"/>
                <a:gd name="T22" fmla="*/ 3 w 165"/>
                <a:gd name="T23" fmla="*/ 1 h 202"/>
                <a:gd name="T24" fmla="*/ 3 w 165"/>
                <a:gd name="T25" fmla="*/ 1 h 202"/>
                <a:gd name="T26" fmla="*/ 2 w 165"/>
                <a:gd name="T27" fmla="*/ 1 h 202"/>
                <a:gd name="T28" fmla="*/ 0 w 165"/>
                <a:gd name="T29" fmla="*/ 2 h 2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5" h="202">
                  <a:moveTo>
                    <a:pt x="15" y="77"/>
                  </a:moveTo>
                  <a:lnTo>
                    <a:pt x="0" y="93"/>
                  </a:lnTo>
                  <a:lnTo>
                    <a:pt x="15" y="139"/>
                  </a:lnTo>
                  <a:lnTo>
                    <a:pt x="60" y="155"/>
                  </a:lnTo>
                  <a:lnTo>
                    <a:pt x="89" y="170"/>
                  </a:lnTo>
                  <a:lnTo>
                    <a:pt x="119" y="170"/>
                  </a:lnTo>
                  <a:lnTo>
                    <a:pt x="149" y="201"/>
                  </a:lnTo>
                  <a:lnTo>
                    <a:pt x="164" y="139"/>
                  </a:lnTo>
                  <a:lnTo>
                    <a:pt x="149" y="108"/>
                  </a:lnTo>
                  <a:lnTo>
                    <a:pt x="149" y="77"/>
                  </a:lnTo>
                  <a:lnTo>
                    <a:pt x="104" y="0"/>
                  </a:lnTo>
                  <a:lnTo>
                    <a:pt x="104" y="46"/>
                  </a:lnTo>
                  <a:lnTo>
                    <a:pt x="75" y="62"/>
                  </a:lnTo>
                  <a:lnTo>
                    <a:pt x="60" y="46"/>
                  </a:lnTo>
                  <a:lnTo>
                    <a:pt x="15" y="77"/>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10" name="Freeform 591"/>
            <p:cNvSpPr>
              <a:spLocks/>
            </p:cNvSpPr>
            <p:nvPr/>
          </p:nvSpPr>
          <p:spPr bwMode="auto">
            <a:xfrm>
              <a:off x="7214" y="1464"/>
              <a:ext cx="18" cy="0"/>
            </a:xfrm>
            <a:custGeom>
              <a:avLst/>
              <a:gdLst>
                <a:gd name="T0" fmla="*/ 1 w 46"/>
                <a:gd name="T1" fmla="*/ 0 h 1"/>
                <a:gd name="T2" fmla="*/ 1 w 46"/>
                <a:gd name="T3" fmla="*/ 0 h 1"/>
                <a:gd name="T4" fmla="*/ 0 w 46"/>
                <a:gd name="T5" fmla="*/ 0 h 1"/>
                <a:gd name="T6" fmla="*/ 1 w 46"/>
                <a:gd name="T7" fmla="*/ 0 h 1"/>
                <a:gd name="T8" fmla="*/ 1 w 46"/>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
                  <a:moveTo>
                    <a:pt x="45" y="0"/>
                  </a:moveTo>
                  <a:lnTo>
                    <a:pt x="30" y="0"/>
                  </a:lnTo>
                  <a:lnTo>
                    <a:pt x="0" y="0"/>
                  </a:lnTo>
                  <a:lnTo>
                    <a:pt x="30" y="0"/>
                  </a:lnTo>
                  <a:lnTo>
                    <a:pt x="4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11" name="Freeform 592"/>
            <p:cNvSpPr>
              <a:spLocks/>
            </p:cNvSpPr>
            <p:nvPr/>
          </p:nvSpPr>
          <p:spPr bwMode="auto">
            <a:xfrm>
              <a:off x="7304" y="1441"/>
              <a:ext cx="50" cy="47"/>
            </a:xfrm>
            <a:custGeom>
              <a:avLst/>
              <a:gdLst>
                <a:gd name="T0" fmla="*/ 0 w 120"/>
                <a:gd name="T1" fmla="*/ 1 h 124"/>
                <a:gd name="T2" fmla="*/ 0 w 120"/>
                <a:gd name="T3" fmla="*/ 2 h 124"/>
                <a:gd name="T4" fmla="*/ 0 w 120"/>
                <a:gd name="T5" fmla="*/ 2 h 124"/>
                <a:gd name="T6" fmla="*/ 0 w 120"/>
                <a:gd name="T7" fmla="*/ 3 h 124"/>
                <a:gd name="T8" fmla="*/ 1 w 120"/>
                <a:gd name="T9" fmla="*/ 3 h 124"/>
                <a:gd name="T10" fmla="*/ 1 w 120"/>
                <a:gd name="T11" fmla="*/ 2 h 124"/>
                <a:gd name="T12" fmla="*/ 3 w 120"/>
                <a:gd name="T13" fmla="*/ 1 h 124"/>
                <a:gd name="T14" fmla="*/ 3 w 120"/>
                <a:gd name="T15" fmla="*/ 1 h 124"/>
                <a:gd name="T16" fmla="*/ 4 w 120"/>
                <a:gd name="T17" fmla="*/ 0 h 124"/>
                <a:gd name="T18" fmla="*/ 3 w 120"/>
                <a:gd name="T19" fmla="*/ 0 h 124"/>
                <a:gd name="T20" fmla="*/ 1 w 120"/>
                <a:gd name="T21" fmla="*/ 1 h 124"/>
                <a:gd name="T22" fmla="*/ 0 w 120"/>
                <a:gd name="T23" fmla="*/ 1 h 124"/>
                <a:gd name="T24" fmla="*/ 0 w 120"/>
                <a:gd name="T25" fmla="*/ 1 h 124"/>
                <a:gd name="T26" fmla="*/ 0 w 120"/>
                <a:gd name="T27" fmla="*/ 1 h 1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0" h="124">
                  <a:moveTo>
                    <a:pt x="0" y="62"/>
                  </a:moveTo>
                  <a:lnTo>
                    <a:pt x="15" y="77"/>
                  </a:lnTo>
                  <a:lnTo>
                    <a:pt x="0" y="92"/>
                  </a:lnTo>
                  <a:lnTo>
                    <a:pt x="0" y="123"/>
                  </a:lnTo>
                  <a:lnTo>
                    <a:pt x="30" y="123"/>
                  </a:lnTo>
                  <a:lnTo>
                    <a:pt x="45" y="92"/>
                  </a:lnTo>
                  <a:lnTo>
                    <a:pt x="89" y="62"/>
                  </a:lnTo>
                  <a:lnTo>
                    <a:pt x="104" y="31"/>
                  </a:lnTo>
                  <a:lnTo>
                    <a:pt x="119" y="15"/>
                  </a:lnTo>
                  <a:lnTo>
                    <a:pt x="104" y="0"/>
                  </a:lnTo>
                  <a:lnTo>
                    <a:pt x="30" y="31"/>
                  </a:lnTo>
                  <a:lnTo>
                    <a:pt x="15" y="46"/>
                  </a:lnTo>
                  <a:lnTo>
                    <a:pt x="0" y="46"/>
                  </a:lnTo>
                  <a:lnTo>
                    <a:pt x="0" y="62"/>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12" name="Freeform 593"/>
            <p:cNvSpPr>
              <a:spLocks/>
            </p:cNvSpPr>
            <p:nvPr/>
          </p:nvSpPr>
          <p:spPr bwMode="auto">
            <a:xfrm>
              <a:off x="7297" y="1476"/>
              <a:ext cx="33" cy="41"/>
            </a:xfrm>
            <a:custGeom>
              <a:avLst/>
              <a:gdLst>
                <a:gd name="T0" fmla="*/ 3 w 76"/>
                <a:gd name="T1" fmla="*/ 0 h 108"/>
                <a:gd name="T2" fmla="*/ 2 w 76"/>
                <a:gd name="T3" fmla="*/ 0 h 108"/>
                <a:gd name="T4" fmla="*/ 2 w 76"/>
                <a:gd name="T5" fmla="*/ 1 h 108"/>
                <a:gd name="T6" fmla="*/ 0 w 76"/>
                <a:gd name="T7" fmla="*/ 1 h 108"/>
                <a:gd name="T8" fmla="*/ 0 w 76"/>
                <a:gd name="T9" fmla="*/ 1 h 108"/>
                <a:gd name="T10" fmla="*/ 0 w 76"/>
                <a:gd name="T11" fmla="*/ 2 h 108"/>
                <a:gd name="T12" fmla="*/ 2 w 76"/>
                <a:gd name="T13" fmla="*/ 2 h 108"/>
                <a:gd name="T14" fmla="*/ 3 w 76"/>
                <a:gd name="T15" fmla="*/ 1 h 108"/>
                <a:gd name="T16" fmla="*/ 2 w 76"/>
                <a:gd name="T17" fmla="*/ 1 h 108"/>
                <a:gd name="T18" fmla="*/ 3 w 76"/>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108">
                  <a:moveTo>
                    <a:pt x="75" y="15"/>
                  </a:moveTo>
                  <a:lnTo>
                    <a:pt x="60" y="0"/>
                  </a:lnTo>
                  <a:lnTo>
                    <a:pt x="45" y="31"/>
                  </a:lnTo>
                  <a:lnTo>
                    <a:pt x="15" y="31"/>
                  </a:lnTo>
                  <a:lnTo>
                    <a:pt x="15" y="46"/>
                  </a:lnTo>
                  <a:lnTo>
                    <a:pt x="0" y="107"/>
                  </a:lnTo>
                  <a:lnTo>
                    <a:pt x="60" y="76"/>
                  </a:lnTo>
                  <a:lnTo>
                    <a:pt x="75" y="61"/>
                  </a:lnTo>
                  <a:lnTo>
                    <a:pt x="45" y="31"/>
                  </a:lnTo>
                  <a:lnTo>
                    <a:pt x="75"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13" name="Freeform 594"/>
            <p:cNvSpPr>
              <a:spLocks/>
            </p:cNvSpPr>
            <p:nvPr/>
          </p:nvSpPr>
          <p:spPr bwMode="auto">
            <a:xfrm>
              <a:off x="7232" y="1406"/>
              <a:ext cx="135" cy="53"/>
            </a:xfrm>
            <a:custGeom>
              <a:avLst/>
              <a:gdLst>
                <a:gd name="T0" fmla="*/ 6 w 315"/>
                <a:gd name="T1" fmla="*/ 3 h 139"/>
                <a:gd name="T2" fmla="*/ 6 w 315"/>
                <a:gd name="T3" fmla="*/ 3 h 139"/>
                <a:gd name="T4" fmla="*/ 6 w 315"/>
                <a:gd name="T5" fmla="*/ 3 h 139"/>
                <a:gd name="T6" fmla="*/ 9 w 315"/>
                <a:gd name="T7" fmla="*/ 2 h 139"/>
                <a:gd name="T8" fmla="*/ 11 w 315"/>
                <a:gd name="T9" fmla="*/ 2 h 139"/>
                <a:gd name="T10" fmla="*/ 10 w 315"/>
                <a:gd name="T11" fmla="*/ 1 h 139"/>
                <a:gd name="T12" fmla="*/ 11 w 315"/>
                <a:gd name="T13" fmla="*/ 1 h 139"/>
                <a:gd name="T14" fmla="*/ 11 w 315"/>
                <a:gd name="T15" fmla="*/ 1 h 139"/>
                <a:gd name="T16" fmla="*/ 10 w 315"/>
                <a:gd name="T17" fmla="*/ 1 h 139"/>
                <a:gd name="T18" fmla="*/ 10 w 315"/>
                <a:gd name="T19" fmla="*/ 0 h 139"/>
                <a:gd name="T20" fmla="*/ 9 w 315"/>
                <a:gd name="T21" fmla="*/ 0 h 139"/>
                <a:gd name="T22" fmla="*/ 9 w 315"/>
                <a:gd name="T23" fmla="*/ 0 h 139"/>
                <a:gd name="T24" fmla="*/ 8 w 315"/>
                <a:gd name="T25" fmla="*/ 1 h 139"/>
                <a:gd name="T26" fmla="*/ 7 w 315"/>
                <a:gd name="T27" fmla="*/ 0 h 139"/>
                <a:gd name="T28" fmla="*/ 7 w 315"/>
                <a:gd name="T29" fmla="*/ 1 h 139"/>
                <a:gd name="T30" fmla="*/ 5 w 315"/>
                <a:gd name="T31" fmla="*/ 0 h 139"/>
                <a:gd name="T32" fmla="*/ 3 w 315"/>
                <a:gd name="T33" fmla="*/ 0 h 139"/>
                <a:gd name="T34" fmla="*/ 3 w 315"/>
                <a:gd name="T35" fmla="*/ 1 h 139"/>
                <a:gd name="T36" fmla="*/ 1 w 315"/>
                <a:gd name="T37" fmla="*/ 1 h 139"/>
                <a:gd name="T38" fmla="*/ 1 w 315"/>
                <a:gd name="T39" fmla="*/ 1 h 139"/>
                <a:gd name="T40" fmla="*/ 0 w 315"/>
                <a:gd name="T41" fmla="*/ 1 h 139"/>
                <a:gd name="T42" fmla="*/ 0 w 315"/>
                <a:gd name="T43" fmla="*/ 1 h 139"/>
                <a:gd name="T44" fmla="*/ 0 w 315"/>
                <a:gd name="T45" fmla="*/ 2 h 139"/>
                <a:gd name="T46" fmla="*/ 0 w 315"/>
                <a:gd name="T47" fmla="*/ 2 h 139"/>
                <a:gd name="T48" fmla="*/ 0 w 315"/>
                <a:gd name="T49" fmla="*/ 2 h 139"/>
                <a:gd name="T50" fmla="*/ 0 w 315"/>
                <a:gd name="T51" fmla="*/ 2 h 139"/>
                <a:gd name="T52" fmla="*/ 0 w 315"/>
                <a:gd name="T53" fmla="*/ 2 h 139"/>
                <a:gd name="T54" fmla="*/ 1 w 315"/>
                <a:gd name="T55" fmla="*/ 3 h 139"/>
                <a:gd name="T56" fmla="*/ 3 w 315"/>
                <a:gd name="T57" fmla="*/ 3 h 139"/>
                <a:gd name="T58" fmla="*/ 3 w 315"/>
                <a:gd name="T59" fmla="*/ 3 h 139"/>
                <a:gd name="T60" fmla="*/ 3 w 315"/>
                <a:gd name="T61" fmla="*/ 3 h 139"/>
                <a:gd name="T62" fmla="*/ 5 w 315"/>
                <a:gd name="T63" fmla="*/ 2 h 139"/>
                <a:gd name="T64" fmla="*/ 6 w 315"/>
                <a:gd name="T65" fmla="*/ 2 h 139"/>
                <a:gd name="T66" fmla="*/ 6 w 315"/>
                <a:gd name="T67" fmla="*/ 3 h 1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15" h="139">
                  <a:moveTo>
                    <a:pt x="164" y="138"/>
                  </a:moveTo>
                  <a:lnTo>
                    <a:pt x="179" y="138"/>
                  </a:lnTo>
                  <a:lnTo>
                    <a:pt x="194" y="123"/>
                  </a:lnTo>
                  <a:lnTo>
                    <a:pt x="269" y="92"/>
                  </a:lnTo>
                  <a:lnTo>
                    <a:pt x="314" y="92"/>
                  </a:lnTo>
                  <a:lnTo>
                    <a:pt x="299" y="61"/>
                  </a:lnTo>
                  <a:lnTo>
                    <a:pt x="314" y="46"/>
                  </a:lnTo>
                  <a:lnTo>
                    <a:pt x="314" y="31"/>
                  </a:lnTo>
                  <a:lnTo>
                    <a:pt x="299" y="31"/>
                  </a:lnTo>
                  <a:lnTo>
                    <a:pt x="299" y="15"/>
                  </a:lnTo>
                  <a:lnTo>
                    <a:pt x="284" y="0"/>
                  </a:lnTo>
                  <a:lnTo>
                    <a:pt x="254" y="0"/>
                  </a:lnTo>
                  <a:lnTo>
                    <a:pt x="224" y="31"/>
                  </a:lnTo>
                  <a:lnTo>
                    <a:pt x="209" y="15"/>
                  </a:lnTo>
                  <a:lnTo>
                    <a:pt x="209" y="31"/>
                  </a:lnTo>
                  <a:lnTo>
                    <a:pt x="150" y="0"/>
                  </a:lnTo>
                  <a:lnTo>
                    <a:pt x="105" y="0"/>
                  </a:lnTo>
                  <a:lnTo>
                    <a:pt x="75" y="31"/>
                  </a:lnTo>
                  <a:lnTo>
                    <a:pt x="45" y="31"/>
                  </a:lnTo>
                  <a:lnTo>
                    <a:pt x="30" y="46"/>
                  </a:lnTo>
                  <a:lnTo>
                    <a:pt x="0" y="46"/>
                  </a:lnTo>
                  <a:lnTo>
                    <a:pt x="0" y="61"/>
                  </a:lnTo>
                  <a:lnTo>
                    <a:pt x="15" y="77"/>
                  </a:lnTo>
                  <a:lnTo>
                    <a:pt x="0" y="77"/>
                  </a:lnTo>
                  <a:lnTo>
                    <a:pt x="15" y="92"/>
                  </a:lnTo>
                  <a:lnTo>
                    <a:pt x="0" y="92"/>
                  </a:lnTo>
                  <a:lnTo>
                    <a:pt x="15" y="107"/>
                  </a:lnTo>
                  <a:lnTo>
                    <a:pt x="30" y="138"/>
                  </a:lnTo>
                  <a:lnTo>
                    <a:pt x="75" y="138"/>
                  </a:lnTo>
                  <a:lnTo>
                    <a:pt x="90" y="123"/>
                  </a:lnTo>
                  <a:lnTo>
                    <a:pt x="105" y="138"/>
                  </a:lnTo>
                  <a:lnTo>
                    <a:pt x="150" y="107"/>
                  </a:lnTo>
                  <a:lnTo>
                    <a:pt x="164" y="107"/>
                  </a:lnTo>
                  <a:lnTo>
                    <a:pt x="164" y="138"/>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14" name="Freeform 595"/>
            <p:cNvSpPr>
              <a:spLocks/>
            </p:cNvSpPr>
            <p:nvPr/>
          </p:nvSpPr>
          <p:spPr bwMode="auto">
            <a:xfrm>
              <a:off x="7232" y="1406"/>
              <a:ext cx="20" cy="11"/>
            </a:xfrm>
            <a:custGeom>
              <a:avLst/>
              <a:gdLst>
                <a:gd name="T0" fmla="*/ 0 w 46"/>
                <a:gd name="T1" fmla="*/ 0 h 31"/>
                <a:gd name="T2" fmla="*/ 0 w 46"/>
                <a:gd name="T3" fmla="*/ 0 h 31"/>
                <a:gd name="T4" fmla="*/ 0 w 46"/>
                <a:gd name="T5" fmla="*/ 0 h 31"/>
                <a:gd name="T6" fmla="*/ 0 w 46"/>
                <a:gd name="T7" fmla="*/ 0 h 31"/>
                <a:gd name="T8" fmla="*/ 1 w 46"/>
                <a:gd name="T9" fmla="*/ 0 h 31"/>
                <a:gd name="T10" fmla="*/ 2 w 46"/>
                <a:gd name="T11" fmla="*/ 0 h 31"/>
                <a:gd name="T12" fmla="*/ 0 w 46"/>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1">
                  <a:moveTo>
                    <a:pt x="15" y="0"/>
                  </a:moveTo>
                  <a:lnTo>
                    <a:pt x="0" y="15"/>
                  </a:lnTo>
                  <a:lnTo>
                    <a:pt x="0" y="30"/>
                  </a:lnTo>
                  <a:lnTo>
                    <a:pt x="15" y="30"/>
                  </a:lnTo>
                  <a:lnTo>
                    <a:pt x="30" y="30"/>
                  </a:lnTo>
                  <a:lnTo>
                    <a:pt x="45" y="15"/>
                  </a:lnTo>
                  <a:lnTo>
                    <a:pt x="1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15" name="Freeform 596"/>
            <p:cNvSpPr>
              <a:spLocks/>
            </p:cNvSpPr>
            <p:nvPr/>
          </p:nvSpPr>
          <p:spPr bwMode="auto">
            <a:xfrm>
              <a:off x="7323" y="1441"/>
              <a:ext cx="83" cy="70"/>
            </a:xfrm>
            <a:custGeom>
              <a:avLst/>
              <a:gdLst>
                <a:gd name="T0" fmla="*/ 3 w 194"/>
                <a:gd name="T1" fmla="*/ 0 h 185"/>
                <a:gd name="T2" fmla="*/ 2 w 194"/>
                <a:gd name="T3" fmla="*/ 0 h 185"/>
                <a:gd name="T4" fmla="*/ 3 w 194"/>
                <a:gd name="T5" fmla="*/ 0 h 185"/>
                <a:gd name="T6" fmla="*/ 2 w 194"/>
                <a:gd name="T7" fmla="*/ 1 h 185"/>
                <a:gd name="T8" fmla="*/ 1 w 194"/>
                <a:gd name="T9" fmla="*/ 1 h 185"/>
                <a:gd name="T10" fmla="*/ 0 w 194"/>
                <a:gd name="T11" fmla="*/ 2 h 185"/>
                <a:gd name="T12" fmla="*/ 0 w 194"/>
                <a:gd name="T13" fmla="*/ 2 h 185"/>
                <a:gd name="T14" fmla="*/ 1 w 194"/>
                <a:gd name="T15" fmla="*/ 3 h 185"/>
                <a:gd name="T16" fmla="*/ 3 w 194"/>
                <a:gd name="T17" fmla="*/ 3 h 185"/>
                <a:gd name="T18" fmla="*/ 3 w 194"/>
                <a:gd name="T19" fmla="*/ 3 h 185"/>
                <a:gd name="T20" fmla="*/ 3 w 194"/>
                <a:gd name="T21" fmla="*/ 3 h 185"/>
                <a:gd name="T22" fmla="*/ 4 w 194"/>
                <a:gd name="T23" fmla="*/ 4 h 185"/>
                <a:gd name="T24" fmla="*/ 6 w 194"/>
                <a:gd name="T25" fmla="*/ 4 h 185"/>
                <a:gd name="T26" fmla="*/ 6 w 194"/>
                <a:gd name="T27" fmla="*/ 3 h 185"/>
                <a:gd name="T28" fmla="*/ 6 w 194"/>
                <a:gd name="T29" fmla="*/ 3 h 185"/>
                <a:gd name="T30" fmla="*/ 6 w 194"/>
                <a:gd name="T31" fmla="*/ 3 h 185"/>
                <a:gd name="T32" fmla="*/ 6 w 194"/>
                <a:gd name="T33" fmla="*/ 2 h 185"/>
                <a:gd name="T34" fmla="*/ 4 w 194"/>
                <a:gd name="T35" fmla="*/ 2 h 185"/>
                <a:gd name="T36" fmla="*/ 4 w 194"/>
                <a:gd name="T37" fmla="*/ 1 h 185"/>
                <a:gd name="T38" fmla="*/ 4 w 194"/>
                <a:gd name="T39" fmla="*/ 1 h 185"/>
                <a:gd name="T40" fmla="*/ 4 w 194"/>
                <a:gd name="T41" fmla="*/ 0 h 185"/>
                <a:gd name="T42" fmla="*/ 3 w 194"/>
                <a:gd name="T43" fmla="*/ 0 h 1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4" h="185">
                  <a:moveTo>
                    <a:pt x="104" y="0"/>
                  </a:moveTo>
                  <a:lnTo>
                    <a:pt x="59" y="0"/>
                  </a:lnTo>
                  <a:lnTo>
                    <a:pt x="74" y="15"/>
                  </a:lnTo>
                  <a:lnTo>
                    <a:pt x="59" y="31"/>
                  </a:lnTo>
                  <a:lnTo>
                    <a:pt x="45" y="61"/>
                  </a:lnTo>
                  <a:lnTo>
                    <a:pt x="0" y="92"/>
                  </a:lnTo>
                  <a:lnTo>
                    <a:pt x="15" y="107"/>
                  </a:lnTo>
                  <a:lnTo>
                    <a:pt x="30" y="123"/>
                  </a:lnTo>
                  <a:lnTo>
                    <a:pt x="89" y="138"/>
                  </a:lnTo>
                  <a:lnTo>
                    <a:pt x="89" y="153"/>
                  </a:lnTo>
                  <a:lnTo>
                    <a:pt x="104" y="153"/>
                  </a:lnTo>
                  <a:lnTo>
                    <a:pt x="119" y="184"/>
                  </a:lnTo>
                  <a:lnTo>
                    <a:pt x="163" y="184"/>
                  </a:lnTo>
                  <a:lnTo>
                    <a:pt x="178" y="153"/>
                  </a:lnTo>
                  <a:lnTo>
                    <a:pt x="193" y="169"/>
                  </a:lnTo>
                  <a:lnTo>
                    <a:pt x="193" y="153"/>
                  </a:lnTo>
                  <a:lnTo>
                    <a:pt x="163" y="107"/>
                  </a:lnTo>
                  <a:lnTo>
                    <a:pt x="134" y="77"/>
                  </a:lnTo>
                  <a:lnTo>
                    <a:pt x="134" y="46"/>
                  </a:lnTo>
                  <a:lnTo>
                    <a:pt x="134" y="31"/>
                  </a:lnTo>
                  <a:lnTo>
                    <a:pt x="119" y="15"/>
                  </a:lnTo>
                  <a:lnTo>
                    <a:pt x="104"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16" name="Freeform 597"/>
            <p:cNvSpPr>
              <a:spLocks/>
            </p:cNvSpPr>
            <p:nvPr/>
          </p:nvSpPr>
          <p:spPr bwMode="auto">
            <a:xfrm>
              <a:off x="7297" y="1481"/>
              <a:ext cx="166" cy="129"/>
            </a:xfrm>
            <a:custGeom>
              <a:avLst/>
              <a:gdLst>
                <a:gd name="T0" fmla="*/ 10 w 388"/>
                <a:gd name="T1" fmla="*/ 3 h 340"/>
                <a:gd name="T2" fmla="*/ 10 w 388"/>
                <a:gd name="T3" fmla="*/ 4 h 340"/>
                <a:gd name="T4" fmla="*/ 10 w 388"/>
                <a:gd name="T5" fmla="*/ 3 h 340"/>
                <a:gd name="T6" fmla="*/ 11 w 388"/>
                <a:gd name="T7" fmla="*/ 4 h 340"/>
                <a:gd name="T8" fmla="*/ 11 w 388"/>
                <a:gd name="T9" fmla="*/ 4 h 340"/>
                <a:gd name="T10" fmla="*/ 12 w 388"/>
                <a:gd name="T11" fmla="*/ 4 h 340"/>
                <a:gd name="T12" fmla="*/ 13 w 388"/>
                <a:gd name="T13" fmla="*/ 5 h 340"/>
                <a:gd name="T14" fmla="*/ 13 w 388"/>
                <a:gd name="T15" fmla="*/ 5 h 340"/>
                <a:gd name="T16" fmla="*/ 12 w 388"/>
                <a:gd name="T17" fmla="*/ 6 h 340"/>
                <a:gd name="T18" fmla="*/ 9 w 388"/>
                <a:gd name="T19" fmla="*/ 7 h 340"/>
                <a:gd name="T20" fmla="*/ 8 w 388"/>
                <a:gd name="T21" fmla="*/ 7 h 340"/>
                <a:gd name="T22" fmla="*/ 6 w 388"/>
                <a:gd name="T23" fmla="*/ 7 h 340"/>
                <a:gd name="T24" fmla="*/ 6 w 388"/>
                <a:gd name="T25" fmla="*/ 7 h 340"/>
                <a:gd name="T26" fmla="*/ 4 w 388"/>
                <a:gd name="T27" fmla="*/ 6 h 340"/>
                <a:gd name="T28" fmla="*/ 4 w 388"/>
                <a:gd name="T29" fmla="*/ 5 h 340"/>
                <a:gd name="T30" fmla="*/ 3 w 388"/>
                <a:gd name="T31" fmla="*/ 5 h 340"/>
                <a:gd name="T32" fmla="*/ 3 w 388"/>
                <a:gd name="T33" fmla="*/ 5 h 340"/>
                <a:gd name="T34" fmla="*/ 3 w 388"/>
                <a:gd name="T35" fmla="*/ 5 h 340"/>
                <a:gd name="T36" fmla="*/ 3 w 388"/>
                <a:gd name="T37" fmla="*/ 4 h 340"/>
                <a:gd name="T38" fmla="*/ 2 w 388"/>
                <a:gd name="T39" fmla="*/ 4 h 340"/>
                <a:gd name="T40" fmla="*/ 2 w 388"/>
                <a:gd name="T41" fmla="*/ 3 h 340"/>
                <a:gd name="T42" fmla="*/ 0 w 388"/>
                <a:gd name="T43" fmla="*/ 2 h 340"/>
                <a:gd name="T44" fmla="*/ 0 w 388"/>
                <a:gd name="T45" fmla="*/ 2 h 340"/>
                <a:gd name="T46" fmla="*/ 2 w 388"/>
                <a:gd name="T47" fmla="*/ 1 h 340"/>
                <a:gd name="T48" fmla="*/ 3 w 388"/>
                <a:gd name="T49" fmla="*/ 1 h 340"/>
                <a:gd name="T50" fmla="*/ 1 w 388"/>
                <a:gd name="T51" fmla="*/ 0 h 340"/>
                <a:gd name="T52" fmla="*/ 3 w 388"/>
                <a:gd name="T53" fmla="*/ 0 h 340"/>
                <a:gd name="T54" fmla="*/ 3 w 388"/>
                <a:gd name="T55" fmla="*/ 0 h 340"/>
                <a:gd name="T56" fmla="*/ 5 w 388"/>
                <a:gd name="T57" fmla="*/ 1 h 340"/>
                <a:gd name="T58" fmla="*/ 5 w 388"/>
                <a:gd name="T59" fmla="*/ 1 h 340"/>
                <a:gd name="T60" fmla="*/ 6 w 388"/>
                <a:gd name="T61" fmla="*/ 1 h 340"/>
                <a:gd name="T62" fmla="*/ 6 w 388"/>
                <a:gd name="T63" fmla="*/ 2 h 340"/>
                <a:gd name="T64" fmla="*/ 7 w 388"/>
                <a:gd name="T65" fmla="*/ 2 h 340"/>
                <a:gd name="T66" fmla="*/ 8 w 388"/>
                <a:gd name="T67" fmla="*/ 2 h 340"/>
                <a:gd name="T68" fmla="*/ 8 w 388"/>
                <a:gd name="T69" fmla="*/ 2 h 340"/>
                <a:gd name="T70" fmla="*/ 9 w 388"/>
                <a:gd name="T71" fmla="*/ 2 h 340"/>
                <a:gd name="T72" fmla="*/ 9 w 388"/>
                <a:gd name="T73" fmla="*/ 2 h 340"/>
                <a:gd name="T74" fmla="*/ 10 w 388"/>
                <a:gd name="T75" fmla="*/ 3 h 3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88" h="340">
                  <a:moveTo>
                    <a:pt x="298" y="170"/>
                  </a:moveTo>
                  <a:lnTo>
                    <a:pt x="313" y="185"/>
                  </a:lnTo>
                  <a:lnTo>
                    <a:pt x="298" y="170"/>
                  </a:lnTo>
                  <a:lnTo>
                    <a:pt x="327" y="185"/>
                  </a:lnTo>
                  <a:lnTo>
                    <a:pt x="327" y="200"/>
                  </a:lnTo>
                  <a:lnTo>
                    <a:pt x="372" y="200"/>
                  </a:lnTo>
                  <a:lnTo>
                    <a:pt x="387" y="216"/>
                  </a:lnTo>
                  <a:lnTo>
                    <a:pt x="387" y="247"/>
                  </a:lnTo>
                  <a:lnTo>
                    <a:pt x="342" y="293"/>
                  </a:lnTo>
                  <a:lnTo>
                    <a:pt x="268" y="324"/>
                  </a:lnTo>
                  <a:lnTo>
                    <a:pt x="238" y="339"/>
                  </a:lnTo>
                  <a:lnTo>
                    <a:pt x="179" y="324"/>
                  </a:lnTo>
                  <a:lnTo>
                    <a:pt x="164" y="339"/>
                  </a:lnTo>
                  <a:lnTo>
                    <a:pt x="134" y="308"/>
                  </a:lnTo>
                  <a:lnTo>
                    <a:pt x="119" y="262"/>
                  </a:lnTo>
                  <a:lnTo>
                    <a:pt x="104" y="262"/>
                  </a:lnTo>
                  <a:lnTo>
                    <a:pt x="104" y="231"/>
                  </a:lnTo>
                  <a:lnTo>
                    <a:pt x="104" y="216"/>
                  </a:lnTo>
                  <a:lnTo>
                    <a:pt x="74" y="185"/>
                  </a:lnTo>
                  <a:lnTo>
                    <a:pt x="60" y="185"/>
                  </a:lnTo>
                  <a:lnTo>
                    <a:pt x="60" y="170"/>
                  </a:lnTo>
                  <a:lnTo>
                    <a:pt x="15" y="92"/>
                  </a:lnTo>
                  <a:lnTo>
                    <a:pt x="0" y="92"/>
                  </a:lnTo>
                  <a:lnTo>
                    <a:pt x="60" y="62"/>
                  </a:lnTo>
                  <a:lnTo>
                    <a:pt x="74" y="46"/>
                  </a:lnTo>
                  <a:lnTo>
                    <a:pt x="45" y="15"/>
                  </a:lnTo>
                  <a:lnTo>
                    <a:pt x="74" y="0"/>
                  </a:lnTo>
                  <a:lnTo>
                    <a:pt x="89" y="15"/>
                  </a:lnTo>
                  <a:lnTo>
                    <a:pt x="149" y="31"/>
                  </a:lnTo>
                  <a:lnTo>
                    <a:pt x="149" y="46"/>
                  </a:lnTo>
                  <a:lnTo>
                    <a:pt x="164" y="46"/>
                  </a:lnTo>
                  <a:lnTo>
                    <a:pt x="179" y="77"/>
                  </a:lnTo>
                  <a:lnTo>
                    <a:pt x="208" y="77"/>
                  </a:lnTo>
                  <a:lnTo>
                    <a:pt x="223" y="92"/>
                  </a:lnTo>
                  <a:lnTo>
                    <a:pt x="238" y="92"/>
                  </a:lnTo>
                  <a:lnTo>
                    <a:pt x="253" y="92"/>
                  </a:lnTo>
                  <a:lnTo>
                    <a:pt x="268" y="92"/>
                  </a:lnTo>
                  <a:lnTo>
                    <a:pt x="298" y="17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17" name="Freeform 598"/>
            <p:cNvSpPr>
              <a:spLocks/>
            </p:cNvSpPr>
            <p:nvPr/>
          </p:nvSpPr>
          <p:spPr bwMode="auto">
            <a:xfrm>
              <a:off x="7560" y="1423"/>
              <a:ext cx="205" cy="245"/>
            </a:xfrm>
            <a:custGeom>
              <a:avLst/>
              <a:gdLst>
                <a:gd name="T0" fmla="*/ 5 w 478"/>
                <a:gd name="T1" fmla="*/ 1 h 646"/>
                <a:gd name="T2" fmla="*/ 3 w 478"/>
                <a:gd name="T3" fmla="*/ 2 h 646"/>
                <a:gd name="T4" fmla="*/ 3 w 478"/>
                <a:gd name="T5" fmla="*/ 3 h 646"/>
                <a:gd name="T6" fmla="*/ 3 w 478"/>
                <a:gd name="T7" fmla="*/ 3 h 646"/>
                <a:gd name="T8" fmla="*/ 1 w 478"/>
                <a:gd name="T9" fmla="*/ 5 h 646"/>
                <a:gd name="T10" fmla="*/ 1 w 478"/>
                <a:gd name="T11" fmla="*/ 5 h 646"/>
                <a:gd name="T12" fmla="*/ 0 w 478"/>
                <a:gd name="T13" fmla="*/ 5 h 646"/>
                <a:gd name="T14" fmla="*/ 1 w 478"/>
                <a:gd name="T15" fmla="*/ 6 h 646"/>
                <a:gd name="T16" fmla="*/ 0 w 478"/>
                <a:gd name="T17" fmla="*/ 7 h 646"/>
                <a:gd name="T18" fmla="*/ 1 w 478"/>
                <a:gd name="T19" fmla="*/ 8 h 646"/>
                <a:gd name="T20" fmla="*/ 2 w 478"/>
                <a:gd name="T21" fmla="*/ 8 h 646"/>
                <a:gd name="T22" fmla="*/ 3 w 478"/>
                <a:gd name="T23" fmla="*/ 7 h 646"/>
                <a:gd name="T24" fmla="*/ 3 w 478"/>
                <a:gd name="T25" fmla="*/ 8 h 646"/>
                <a:gd name="T26" fmla="*/ 4 w 478"/>
                <a:gd name="T27" fmla="*/ 11 h 646"/>
                <a:gd name="T28" fmla="*/ 6 w 478"/>
                <a:gd name="T29" fmla="*/ 13 h 646"/>
                <a:gd name="T30" fmla="*/ 6 w 478"/>
                <a:gd name="T31" fmla="*/ 13 h 646"/>
                <a:gd name="T32" fmla="*/ 8 w 478"/>
                <a:gd name="T33" fmla="*/ 13 h 646"/>
                <a:gd name="T34" fmla="*/ 8 w 478"/>
                <a:gd name="T35" fmla="*/ 11 h 646"/>
                <a:gd name="T36" fmla="*/ 8 w 478"/>
                <a:gd name="T37" fmla="*/ 10 h 646"/>
                <a:gd name="T38" fmla="*/ 9 w 478"/>
                <a:gd name="T39" fmla="*/ 9 h 646"/>
                <a:gd name="T40" fmla="*/ 11 w 478"/>
                <a:gd name="T41" fmla="*/ 8 h 646"/>
                <a:gd name="T42" fmla="*/ 12 w 478"/>
                <a:gd name="T43" fmla="*/ 7 h 646"/>
                <a:gd name="T44" fmla="*/ 12 w 478"/>
                <a:gd name="T45" fmla="*/ 6 h 646"/>
                <a:gd name="T46" fmla="*/ 11 w 478"/>
                <a:gd name="T47" fmla="*/ 5 h 646"/>
                <a:gd name="T48" fmla="*/ 13 w 478"/>
                <a:gd name="T49" fmla="*/ 5 h 646"/>
                <a:gd name="T50" fmla="*/ 14 w 478"/>
                <a:gd name="T51" fmla="*/ 6 h 646"/>
                <a:gd name="T52" fmla="*/ 14 w 478"/>
                <a:gd name="T53" fmla="*/ 6 h 646"/>
                <a:gd name="T54" fmla="*/ 15 w 478"/>
                <a:gd name="T55" fmla="*/ 7 h 646"/>
                <a:gd name="T56" fmla="*/ 15 w 478"/>
                <a:gd name="T57" fmla="*/ 6 h 646"/>
                <a:gd name="T58" fmla="*/ 15 w 478"/>
                <a:gd name="T59" fmla="*/ 5 h 646"/>
                <a:gd name="T60" fmla="*/ 16 w 478"/>
                <a:gd name="T61" fmla="*/ 3 h 646"/>
                <a:gd name="T62" fmla="*/ 15 w 478"/>
                <a:gd name="T63" fmla="*/ 4 h 646"/>
                <a:gd name="T64" fmla="*/ 13 w 478"/>
                <a:gd name="T65" fmla="*/ 4 h 646"/>
                <a:gd name="T66" fmla="*/ 13 w 478"/>
                <a:gd name="T67" fmla="*/ 5 h 646"/>
                <a:gd name="T68" fmla="*/ 12 w 478"/>
                <a:gd name="T69" fmla="*/ 5 h 646"/>
                <a:gd name="T70" fmla="*/ 11 w 478"/>
                <a:gd name="T71" fmla="*/ 5 h 646"/>
                <a:gd name="T72" fmla="*/ 9 w 478"/>
                <a:gd name="T73" fmla="*/ 5 h 646"/>
                <a:gd name="T74" fmla="*/ 6 w 478"/>
                <a:gd name="T75" fmla="*/ 4 h 646"/>
                <a:gd name="T76" fmla="*/ 6 w 478"/>
                <a:gd name="T77" fmla="*/ 3 h 6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78" h="646">
                  <a:moveTo>
                    <a:pt x="149" y="108"/>
                  </a:moveTo>
                  <a:lnTo>
                    <a:pt x="149" y="61"/>
                  </a:lnTo>
                  <a:lnTo>
                    <a:pt x="60" y="0"/>
                  </a:lnTo>
                  <a:lnTo>
                    <a:pt x="104" y="77"/>
                  </a:lnTo>
                  <a:lnTo>
                    <a:pt x="75" y="108"/>
                  </a:lnTo>
                  <a:lnTo>
                    <a:pt x="89" y="123"/>
                  </a:lnTo>
                  <a:lnTo>
                    <a:pt x="89" y="138"/>
                  </a:lnTo>
                  <a:lnTo>
                    <a:pt x="75" y="154"/>
                  </a:lnTo>
                  <a:lnTo>
                    <a:pt x="60" y="200"/>
                  </a:lnTo>
                  <a:lnTo>
                    <a:pt x="45" y="215"/>
                  </a:lnTo>
                  <a:lnTo>
                    <a:pt x="45" y="230"/>
                  </a:lnTo>
                  <a:lnTo>
                    <a:pt x="30" y="230"/>
                  </a:lnTo>
                  <a:lnTo>
                    <a:pt x="15" y="230"/>
                  </a:lnTo>
                  <a:lnTo>
                    <a:pt x="15" y="246"/>
                  </a:lnTo>
                  <a:lnTo>
                    <a:pt x="15" y="261"/>
                  </a:lnTo>
                  <a:lnTo>
                    <a:pt x="30" y="292"/>
                  </a:lnTo>
                  <a:lnTo>
                    <a:pt x="0" y="323"/>
                  </a:lnTo>
                  <a:lnTo>
                    <a:pt x="15" y="338"/>
                  </a:lnTo>
                  <a:lnTo>
                    <a:pt x="15" y="353"/>
                  </a:lnTo>
                  <a:lnTo>
                    <a:pt x="30" y="384"/>
                  </a:lnTo>
                  <a:lnTo>
                    <a:pt x="60" y="384"/>
                  </a:lnTo>
                  <a:lnTo>
                    <a:pt x="60" y="369"/>
                  </a:lnTo>
                  <a:lnTo>
                    <a:pt x="60" y="353"/>
                  </a:lnTo>
                  <a:lnTo>
                    <a:pt x="75" y="353"/>
                  </a:lnTo>
                  <a:lnTo>
                    <a:pt x="89" y="399"/>
                  </a:lnTo>
                  <a:lnTo>
                    <a:pt x="75" y="399"/>
                  </a:lnTo>
                  <a:lnTo>
                    <a:pt x="104" y="461"/>
                  </a:lnTo>
                  <a:lnTo>
                    <a:pt x="134" y="522"/>
                  </a:lnTo>
                  <a:lnTo>
                    <a:pt x="149" y="553"/>
                  </a:lnTo>
                  <a:lnTo>
                    <a:pt x="164" y="599"/>
                  </a:lnTo>
                  <a:lnTo>
                    <a:pt x="179" y="645"/>
                  </a:lnTo>
                  <a:lnTo>
                    <a:pt x="194" y="630"/>
                  </a:lnTo>
                  <a:lnTo>
                    <a:pt x="209" y="630"/>
                  </a:lnTo>
                  <a:lnTo>
                    <a:pt x="224" y="599"/>
                  </a:lnTo>
                  <a:lnTo>
                    <a:pt x="224" y="568"/>
                  </a:lnTo>
                  <a:lnTo>
                    <a:pt x="224" y="538"/>
                  </a:lnTo>
                  <a:lnTo>
                    <a:pt x="224" y="476"/>
                  </a:lnTo>
                  <a:lnTo>
                    <a:pt x="239" y="476"/>
                  </a:lnTo>
                  <a:lnTo>
                    <a:pt x="253" y="461"/>
                  </a:lnTo>
                  <a:lnTo>
                    <a:pt x="253" y="445"/>
                  </a:lnTo>
                  <a:lnTo>
                    <a:pt x="283" y="415"/>
                  </a:lnTo>
                  <a:lnTo>
                    <a:pt x="328" y="384"/>
                  </a:lnTo>
                  <a:lnTo>
                    <a:pt x="328" y="353"/>
                  </a:lnTo>
                  <a:lnTo>
                    <a:pt x="343" y="353"/>
                  </a:lnTo>
                  <a:lnTo>
                    <a:pt x="373" y="338"/>
                  </a:lnTo>
                  <a:lnTo>
                    <a:pt x="343" y="292"/>
                  </a:lnTo>
                  <a:lnTo>
                    <a:pt x="343" y="261"/>
                  </a:lnTo>
                  <a:lnTo>
                    <a:pt x="328" y="246"/>
                  </a:lnTo>
                  <a:lnTo>
                    <a:pt x="373" y="246"/>
                  </a:lnTo>
                  <a:lnTo>
                    <a:pt x="373" y="261"/>
                  </a:lnTo>
                  <a:lnTo>
                    <a:pt x="417" y="261"/>
                  </a:lnTo>
                  <a:lnTo>
                    <a:pt x="417" y="292"/>
                  </a:lnTo>
                  <a:lnTo>
                    <a:pt x="402" y="292"/>
                  </a:lnTo>
                  <a:lnTo>
                    <a:pt x="417" y="307"/>
                  </a:lnTo>
                  <a:lnTo>
                    <a:pt x="417" y="338"/>
                  </a:lnTo>
                  <a:lnTo>
                    <a:pt x="432" y="338"/>
                  </a:lnTo>
                  <a:lnTo>
                    <a:pt x="432" y="292"/>
                  </a:lnTo>
                  <a:lnTo>
                    <a:pt x="447" y="292"/>
                  </a:lnTo>
                  <a:lnTo>
                    <a:pt x="447" y="246"/>
                  </a:lnTo>
                  <a:lnTo>
                    <a:pt x="462" y="230"/>
                  </a:lnTo>
                  <a:lnTo>
                    <a:pt x="477" y="184"/>
                  </a:lnTo>
                  <a:lnTo>
                    <a:pt x="477" y="169"/>
                  </a:lnTo>
                  <a:lnTo>
                    <a:pt x="462" y="169"/>
                  </a:lnTo>
                  <a:lnTo>
                    <a:pt x="447" y="184"/>
                  </a:lnTo>
                  <a:lnTo>
                    <a:pt x="432" y="169"/>
                  </a:lnTo>
                  <a:lnTo>
                    <a:pt x="388" y="200"/>
                  </a:lnTo>
                  <a:lnTo>
                    <a:pt x="388" y="215"/>
                  </a:lnTo>
                  <a:lnTo>
                    <a:pt x="388" y="230"/>
                  </a:lnTo>
                  <a:lnTo>
                    <a:pt x="343" y="230"/>
                  </a:lnTo>
                  <a:lnTo>
                    <a:pt x="343" y="215"/>
                  </a:lnTo>
                  <a:lnTo>
                    <a:pt x="328" y="200"/>
                  </a:lnTo>
                  <a:lnTo>
                    <a:pt x="328" y="215"/>
                  </a:lnTo>
                  <a:lnTo>
                    <a:pt x="328" y="230"/>
                  </a:lnTo>
                  <a:lnTo>
                    <a:pt x="283" y="246"/>
                  </a:lnTo>
                  <a:lnTo>
                    <a:pt x="239" y="230"/>
                  </a:lnTo>
                  <a:lnTo>
                    <a:pt x="194" y="200"/>
                  </a:lnTo>
                  <a:lnTo>
                    <a:pt x="194" y="169"/>
                  </a:lnTo>
                  <a:lnTo>
                    <a:pt x="164" y="154"/>
                  </a:lnTo>
                  <a:lnTo>
                    <a:pt x="149" y="108"/>
                  </a:lnTo>
                </a:path>
              </a:pathLst>
            </a:custGeom>
            <a:solidFill>
              <a:schemeClr val="tx1">
                <a:lumMod val="75000"/>
              </a:schemeClr>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18" name="Freeform 599"/>
            <p:cNvSpPr>
              <a:spLocks/>
            </p:cNvSpPr>
            <p:nvPr/>
          </p:nvSpPr>
          <p:spPr bwMode="auto">
            <a:xfrm>
              <a:off x="7361" y="1423"/>
              <a:ext cx="153" cy="117"/>
            </a:xfrm>
            <a:custGeom>
              <a:avLst/>
              <a:gdLst>
                <a:gd name="T0" fmla="*/ 0 w 358"/>
                <a:gd name="T1" fmla="*/ 0 h 308"/>
                <a:gd name="T2" fmla="*/ 0 w 358"/>
                <a:gd name="T3" fmla="*/ 0 h 308"/>
                <a:gd name="T4" fmla="*/ 0 w 358"/>
                <a:gd name="T5" fmla="*/ 1 h 308"/>
                <a:gd name="T6" fmla="*/ 1 w 358"/>
                <a:gd name="T7" fmla="*/ 1 h 308"/>
                <a:gd name="T8" fmla="*/ 1 w 358"/>
                <a:gd name="T9" fmla="*/ 2 h 308"/>
                <a:gd name="T10" fmla="*/ 1 w 358"/>
                <a:gd name="T11" fmla="*/ 2 h 308"/>
                <a:gd name="T12" fmla="*/ 1 w 358"/>
                <a:gd name="T13" fmla="*/ 3 h 308"/>
                <a:gd name="T14" fmla="*/ 3 w 358"/>
                <a:gd name="T15" fmla="*/ 3 h 308"/>
                <a:gd name="T16" fmla="*/ 3 w 358"/>
                <a:gd name="T17" fmla="*/ 4 h 308"/>
                <a:gd name="T18" fmla="*/ 4 w 358"/>
                <a:gd name="T19" fmla="*/ 4 h 308"/>
                <a:gd name="T20" fmla="*/ 6 w 358"/>
                <a:gd name="T21" fmla="*/ 5 h 308"/>
                <a:gd name="T22" fmla="*/ 8 w 358"/>
                <a:gd name="T23" fmla="*/ 6 h 308"/>
                <a:gd name="T24" fmla="*/ 8 w 358"/>
                <a:gd name="T25" fmla="*/ 5 h 308"/>
                <a:gd name="T26" fmla="*/ 9 w 358"/>
                <a:gd name="T27" fmla="*/ 5 h 308"/>
                <a:gd name="T28" fmla="*/ 9 w 358"/>
                <a:gd name="T29" fmla="*/ 6 h 308"/>
                <a:gd name="T30" fmla="*/ 11 w 358"/>
                <a:gd name="T31" fmla="*/ 6 h 308"/>
                <a:gd name="T32" fmla="*/ 11 w 358"/>
                <a:gd name="T33" fmla="*/ 6 h 308"/>
                <a:gd name="T34" fmla="*/ 12 w 358"/>
                <a:gd name="T35" fmla="*/ 5 h 308"/>
                <a:gd name="T36" fmla="*/ 11 w 358"/>
                <a:gd name="T37" fmla="*/ 5 h 308"/>
                <a:gd name="T38" fmla="*/ 11 w 358"/>
                <a:gd name="T39" fmla="*/ 5 h 308"/>
                <a:gd name="T40" fmla="*/ 10 w 358"/>
                <a:gd name="T41" fmla="*/ 4 h 308"/>
                <a:gd name="T42" fmla="*/ 11 w 358"/>
                <a:gd name="T43" fmla="*/ 3 h 308"/>
                <a:gd name="T44" fmla="*/ 11 w 358"/>
                <a:gd name="T45" fmla="*/ 3 h 308"/>
                <a:gd name="T46" fmla="*/ 10 w 358"/>
                <a:gd name="T47" fmla="*/ 3 h 308"/>
                <a:gd name="T48" fmla="*/ 10 w 358"/>
                <a:gd name="T49" fmla="*/ 3 h 308"/>
                <a:gd name="T50" fmla="*/ 10 w 358"/>
                <a:gd name="T51" fmla="*/ 2 h 308"/>
                <a:gd name="T52" fmla="*/ 10 w 358"/>
                <a:gd name="T53" fmla="*/ 1 h 308"/>
                <a:gd name="T54" fmla="*/ 10 w 358"/>
                <a:gd name="T55" fmla="*/ 1 h 308"/>
                <a:gd name="T56" fmla="*/ 7 w 358"/>
                <a:gd name="T57" fmla="*/ 0 h 308"/>
                <a:gd name="T58" fmla="*/ 6 w 358"/>
                <a:gd name="T59" fmla="*/ 0 h 308"/>
                <a:gd name="T60" fmla="*/ 6 w 358"/>
                <a:gd name="T61" fmla="*/ 1 h 308"/>
                <a:gd name="T62" fmla="*/ 6 w 358"/>
                <a:gd name="T63" fmla="*/ 1 h 308"/>
                <a:gd name="T64" fmla="*/ 5 w 358"/>
                <a:gd name="T65" fmla="*/ 1 h 308"/>
                <a:gd name="T66" fmla="*/ 4 w 358"/>
                <a:gd name="T67" fmla="*/ 1 h 308"/>
                <a:gd name="T68" fmla="*/ 3 w 358"/>
                <a:gd name="T69" fmla="*/ 1 h 308"/>
                <a:gd name="T70" fmla="*/ 3 w 358"/>
                <a:gd name="T71" fmla="*/ 0 h 308"/>
                <a:gd name="T72" fmla="*/ 1 w 358"/>
                <a:gd name="T73" fmla="*/ 0 h 308"/>
                <a:gd name="T74" fmla="*/ 0 w 358"/>
                <a:gd name="T75" fmla="*/ 0 h 3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8" h="308">
                  <a:moveTo>
                    <a:pt x="15" y="0"/>
                  </a:moveTo>
                  <a:lnTo>
                    <a:pt x="0" y="15"/>
                  </a:lnTo>
                  <a:lnTo>
                    <a:pt x="15" y="46"/>
                  </a:lnTo>
                  <a:lnTo>
                    <a:pt x="30" y="61"/>
                  </a:lnTo>
                  <a:lnTo>
                    <a:pt x="45" y="77"/>
                  </a:lnTo>
                  <a:lnTo>
                    <a:pt x="45" y="92"/>
                  </a:lnTo>
                  <a:lnTo>
                    <a:pt x="45" y="123"/>
                  </a:lnTo>
                  <a:lnTo>
                    <a:pt x="74" y="154"/>
                  </a:lnTo>
                  <a:lnTo>
                    <a:pt x="104" y="200"/>
                  </a:lnTo>
                  <a:lnTo>
                    <a:pt x="134" y="200"/>
                  </a:lnTo>
                  <a:lnTo>
                    <a:pt x="164" y="246"/>
                  </a:lnTo>
                  <a:lnTo>
                    <a:pt x="223" y="276"/>
                  </a:lnTo>
                  <a:lnTo>
                    <a:pt x="238" y="261"/>
                  </a:lnTo>
                  <a:lnTo>
                    <a:pt x="253" y="261"/>
                  </a:lnTo>
                  <a:lnTo>
                    <a:pt x="268" y="292"/>
                  </a:lnTo>
                  <a:lnTo>
                    <a:pt x="327" y="307"/>
                  </a:lnTo>
                  <a:lnTo>
                    <a:pt x="342" y="276"/>
                  </a:lnTo>
                  <a:lnTo>
                    <a:pt x="357" y="261"/>
                  </a:lnTo>
                  <a:lnTo>
                    <a:pt x="342" y="246"/>
                  </a:lnTo>
                  <a:lnTo>
                    <a:pt x="327" y="215"/>
                  </a:lnTo>
                  <a:lnTo>
                    <a:pt x="312" y="184"/>
                  </a:lnTo>
                  <a:lnTo>
                    <a:pt x="327" y="169"/>
                  </a:lnTo>
                  <a:lnTo>
                    <a:pt x="327" y="154"/>
                  </a:lnTo>
                  <a:lnTo>
                    <a:pt x="312" y="154"/>
                  </a:lnTo>
                  <a:lnTo>
                    <a:pt x="298" y="123"/>
                  </a:lnTo>
                  <a:lnTo>
                    <a:pt x="298" y="92"/>
                  </a:lnTo>
                  <a:lnTo>
                    <a:pt x="298" y="61"/>
                  </a:lnTo>
                  <a:lnTo>
                    <a:pt x="298" y="46"/>
                  </a:lnTo>
                  <a:lnTo>
                    <a:pt x="208" y="15"/>
                  </a:lnTo>
                  <a:lnTo>
                    <a:pt x="193" y="15"/>
                  </a:lnTo>
                  <a:lnTo>
                    <a:pt x="179" y="31"/>
                  </a:lnTo>
                  <a:lnTo>
                    <a:pt x="179" y="46"/>
                  </a:lnTo>
                  <a:lnTo>
                    <a:pt x="149" y="61"/>
                  </a:lnTo>
                  <a:lnTo>
                    <a:pt x="119" y="61"/>
                  </a:lnTo>
                  <a:lnTo>
                    <a:pt x="89" y="31"/>
                  </a:lnTo>
                  <a:lnTo>
                    <a:pt x="74" y="0"/>
                  </a:lnTo>
                  <a:lnTo>
                    <a:pt x="30" y="15"/>
                  </a:lnTo>
                  <a:lnTo>
                    <a:pt x="1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19" name="Line 600"/>
            <p:cNvSpPr>
              <a:spLocks noChangeShapeType="1"/>
            </p:cNvSpPr>
            <p:nvPr/>
          </p:nvSpPr>
          <p:spPr bwMode="auto">
            <a:xfrm>
              <a:off x="7431" y="1592"/>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20" name="Line 601"/>
            <p:cNvSpPr>
              <a:spLocks noChangeShapeType="1"/>
            </p:cNvSpPr>
            <p:nvPr/>
          </p:nvSpPr>
          <p:spPr bwMode="auto">
            <a:xfrm flipV="1">
              <a:off x="7438" y="1586"/>
              <a:ext cx="12"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21" name="Line 602"/>
            <p:cNvSpPr>
              <a:spLocks noChangeShapeType="1"/>
            </p:cNvSpPr>
            <p:nvPr/>
          </p:nvSpPr>
          <p:spPr bwMode="auto">
            <a:xfrm flipV="1">
              <a:off x="7450" y="1574"/>
              <a:ext cx="6"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22" name="Line 603"/>
            <p:cNvSpPr>
              <a:spLocks noChangeShapeType="1"/>
            </p:cNvSpPr>
            <p:nvPr/>
          </p:nvSpPr>
          <p:spPr bwMode="auto">
            <a:xfrm flipV="1">
              <a:off x="7456" y="1569"/>
              <a:ext cx="7" cy="5"/>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23" name="Line 604"/>
            <p:cNvSpPr>
              <a:spLocks noChangeShapeType="1"/>
            </p:cNvSpPr>
            <p:nvPr/>
          </p:nvSpPr>
          <p:spPr bwMode="auto">
            <a:xfrm flipH="1" flipV="1">
              <a:off x="7456" y="1562"/>
              <a:ext cx="7"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24" name="Line 605"/>
            <p:cNvSpPr>
              <a:spLocks noChangeShapeType="1"/>
            </p:cNvSpPr>
            <p:nvPr/>
          </p:nvSpPr>
          <p:spPr bwMode="auto">
            <a:xfrm flipH="1">
              <a:off x="7450" y="1563"/>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25" name="Line 606"/>
            <p:cNvSpPr>
              <a:spLocks noChangeShapeType="1"/>
            </p:cNvSpPr>
            <p:nvPr/>
          </p:nvSpPr>
          <p:spPr bwMode="auto">
            <a:xfrm flipH="1">
              <a:off x="7438" y="1557"/>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26" name="Line 607"/>
            <p:cNvSpPr>
              <a:spLocks noChangeShapeType="1"/>
            </p:cNvSpPr>
            <p:nvPr/>
          </p:nvSpPr>
          <p:spPr bwMode="auto">
            <a:xfrm>
              <a:off x="7444" y="1592"/>
              <a:ext cx="0"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27" name="Line 608"/>
            <p:cNvSpPr>
              <a:spLocks noChangeShapeType="1"/>
            </p:cNvSpPr>
            <p:nvPr/>
          </p:nvSpPr>
          <p:spPr bwMode="auto">
            <a:xfrm>
              <a:off x="7444" y="1598"/>
              <a:ext cx="6" cy="5"/>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28" name="Freeform 609"/>
            <p:cNvSpPr>
              <a:spLocks/>
            </p:cNvSpPr>
            <p:nvPr/>
          </p:nvSpPr>
          <p:spPr bwMode="auto">
            <a:xfrm>
              <a:off x="7444" y="1539"/>
              <a:ext cx="45" cy="65"/>
            </a:xfrm>
            <a:custGeom>
              <a:avLst/>
              <a:gdLst>
                <a:gd name="T0" fmla="*/ 2 w 106"/>
                <a:gd name="T1" fmla="*/ 0 h 170"/>
                <a:gd name="T2" fmla="*/ 1 w 106"/>
                <a:gd name="T3" fmla="*/ 1 h 170"/>
                <a:gd name="T4" fmla="*/ 1 w 106"/>
                <a:gd name="T5" fmla="*/ 1 h 170"/>
                <a:gd name="T6" fmla="*/ 1 w 106"/>
                <a:gd name="T7" fmla="*/ 2 h 170"/>
                <a:gd name="T8" fmla="*/ 0 w 106"/>
                <a:gd name="T9" fmla="*/ 3 h 170"/>
                <a:gd name="T10" fmla="*/ 0 w 106"/>
                <a:gd name="T11" fmla="*/ 4 h 170"/>
                <a:gd name="T12" fmla="*/ 1 w 106"/>
                <a:gd name="T13" fmla="*/ 4 h 170"/>
                <a:gd name="T14" fmla="*/ 1 w 106"/>
                <a:gd name="T15" fmla="*/ 3 h 170"/>
                <a:gd name="T16" fmla="*/ 2 w 106"/>
                <a:gd name="T17" fmla="*/ 3 h 170"/>
                <a:gd name="T18" fmla="*/ 3 w 106"/>
                <a:gd name="T19" fmla="*/ 3 h 170"/>
                <a:gd name="T20" fmla="*/ 3 w 106"/>
                <a:gd name="T21" fmla="*/ 3 h 170"/>
                <a:gd name="T22" fmla="*/ 3 w 106"/>
                <a:gd name="T23" fmla="*/ 2 h 170"/>
                <a:gd name="T24" fmla="*/ 3 w 106"/>
                <a:gd name="T25" fmla="*/ 2 h 170"/>
                <a:gd name="T26" fmla="*/ 3 w 106"/>
                <a:gd name="T27" fmla="*/ 1 h 170"/>
                <a:gd name="T28" fmla="*/ 3 w 106"/>
                <a:gd name="T29" fmla="*/ 0 h 170"/>
                <a:gd name="T30" fmla="*/ 3 w 106"/>
                <a:gd name="T31" fmla="*/ 0 h 170"/>
                <a:gd name="T32" fmla="*/ 2 w 106"/>
                <a:gd name="T33" fmla="*/ 0 h 1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170">
                  <a:moveTo>
                    <a:pt x="60" y="0"/>
                  </a:moveTo>
                  <a:lnTo>
                    <a:pt x="30" y="46"/>
                  </a:lnTo>
                  <a:lnTo>
                    <a:pt x="45" y="61"/>
                  </a:lnTo>
                  <a:lnTo>
                    <a:pt x="45" y="92"/>
                  </a:lnTo>
                  <a:lnTo>
                    <a:pt x="0" y="138"/>
                  </a:lnTo>
                  <a:lnTo>
                    <a:pt x="15" y="169"/>
                  </a:lnTo>
                  <a:lnTo>
                    <a:pt x="45" y="169"/>
                  </a:lnTo>
                  <a:lnTo>
                    <a:pt x="45" y="154"/>
                  </a:lnTo>
                  <a:lnTo>
                    <a:pt x="60" y="154"/>
                  </a:lnTo>
                  <a:lnTo>
                    <a:pt x="75" y="123"/>
                  </a:lnTo>
                  <a:lnTo>
                    <a:pt x="90" y="123"/>
                  </a:lnTo>
                  <a:lnTo>
                    <a:pt x="90" y="108"/>
                  </a:lnTo>
                  <a:lnTo>
                    <a:pt x="105" y="77"/>
                  </a:lnTo>
                  <a:lnTo>
                    <a:pt x="105" y="46"/>
                  </a:lnTo>
                  <a:lnTo>
                    <a:pt x="90" y="15"/>
                  </a:lnTo>
                  <a:lnTo>
                    <a:pt x="75" y="15"/>
                  </a:lnTo>
                  <a:lnTo>
                    <a:pt x="6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29" name="Freeform 610"/>
            <p:cNvSpPr>
              <a:spLocks/>
            </p:cNvSpPr>
            <p:nvPr/>
          </p:nvSpPr>
          <p:spPr bwMode="auto">
            <a:xfrm>
              <a:off x="7438" y="1533"/>
              <a:ext cx="32" cy="25"/>
            </a:xfrm>
            <a:custGeom>
              <a:avLst/>
              <a:gdLst>
                <a:gd name="T0" fmla="*/ 0 w 75"/>
                <a:gd name="T1" fmla="*/ 1 h 63"/>
                <a:gd name="T2" fmla="*/ 0 w 75"/>
                <a:gd name="T3" fmla="*/ 2 h 63"/>
                <a:gd name="T4" fmla="*/ 1 w 75"/>
                <a:gd name="T5" fmla="*/ 2 h 63"/>
                <a:gd name="T6" fmla="*/ 3 w 75"/>
                <a:gd name="T7" fmla="*/ 0 h 63"/>
                <a:gd name="T8" fmla="*/ 3 w 75"/>
                <a:gd name="T9" fmla="*/ 0 h 63"/>
                <a:gd name="T10" fmla="*/ 2 w 75"/>
                <a:gd name="T11" fmla="*/ 0 h 63"/>
                <a:gd name="T12" fmla="*/ 1 w 75"/>
                <a:gd name="T13" fmla="*/ 1 h 63"/>
                <a:gd name="T14" fmla="*/ 0 w 75"/>
                <a:gd name="T15" fmla="*/ 1 h 63"/>
                <a:gd name="T16" fmla="*/ 0 w 75"/>
                <a:gd name="T17" fmla="*/ 1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63">
                  <a:moveTo>
                    <a:pt x="0" y="47"/>
                  </a:moveTo>
                  <a:lnTo>
                    <a:pt x="0" y="62"/>
                  </a:lnTo>
                  <a:lnTo>
                    <a:pt x="44" y="62"/>
                  </a:lnTo>
                  <a:lnTo>
                    <a:pt x="74" y="16"/>
                  </a:lnTo>
                  <a:lnTo>
                    <a:pt x="74" y="0"/>
                  </a:lnTo>
                  <a:lnTo>
                    <a:pt x="59" y="0"/>
                  </a:lnTo>
                  <a:lnTo>
                    <a:pt x="30" y="31"/>
                  </a:lnTo>
                  <a:lnTo>
                    <a:pt x="15" y="31"/>
                  </a:lnTo>
                  <a:lnTo>
                    <a:pt x="0" y="47"/>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30" name="Freeform 611"/>
            <p:cNvSpPr>
              <a:spLocks/>
            </p:cNvSpPr>
            <p:nvPr/>
          </p:nvSpPr>
          <p:spPr bwMode="auto">
            <a:xfrm>
              <a:off x="7463" y="1527"/>
              <a:ext cx="7"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16"/>
                  </a:moveTo>
                  <a:lnTo>
                    <a:pt x="16" y="16"/>
                  </a:lnTo>
                  <a:lnTo>
                    <a:pt x="16" y="0"/>
                  </a:lnTo>
                  <a:lnTo>
                    <a:pt x="0"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31" name="Freeform 612"/>
            <p:cNvSpPr>
              <a:spLocks/>
            </p:cNvSpPr>
            <p:nvPr/>
          </p:nvSpPr>
          <p:spPr bwMode="auto">
            <a:xfrm>
              <a:off x="7425" y="1533"/>
              <a:ext cx="7" cy="18"/>
            </a:xfrm>
            <a:custGeom>
              <a:avLst/>
              <a:gdLst>
                <a:gd name="T0" fmla="*/ 0 w 17"/>
                <a:gd name="T1" fmla="*/ 1 h 47"/>
                <a:gd name="T2" fmla="*/ 0 w 17"/>
                <a:gd name="T3" fmla="*/ 1 h 47"/>
                <a:gd name="T4" fmla="*/ 0 w 17"/>
                <a:gd name="T5" fmla="*/ 0 h 47"/>
                <a:gd name="T6" fmla="*/ 0 w 17"/>
                <a:gd name="T7" fmla="*/ 0 h 47"/>
                <a:gd name="T8" fmla="*/ 0 w 17"/>
                <a:gd name="T9" fmla="*/ 0 h 47"/>
                <a:gd name="T10" fmla="*/ 0 w 17"/>
                <a:gd name="T11" fmla="*/ 1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7">
                  <a:moveTo>
                    <a:pt x="0" y="31"/>
                  </a:moveTo>
                  <a:lnTo>
                    <a:pt x="16" y="46"/>
                  </a:lnTo>
                  <a:lnTo>
                    <a:pt x="16" y="15"/>
                  </a:lnTo>
                  <a:lnTo>
                    <a:pt x="16" y="0"/>
                  </a:lnTo>
                  <a:lnTo>
                    <a:pt x="0" y="15"/>
                  </a:lnTo>
                  <a:lnTo>
                    <a:pt x="0"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32" name="Line 613"/>
            <p:cNvSpPr>
              <a:spLocks noChangeShapeType="1"/>
            </p:cNvSpPr>
            <p:nvPr/>
          </p:nvSpPr>
          <p:spPr bwMode="auto">
            <a:xfrm>
              <a:off x="7438" y="1557"/>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33" name="Line 614"/>
            <p:cNvSpPr>
              <a:spLocks noChangeShapeType="1"/>
            </p:cNvSpPr>
            <p:nvPr/>
          </p:nvSpPr>
          <p:spPr bwMode="auto">
            <a:xfrm flipH="1" flipV="1">
              <a:off x="7431" y="1551"/>
              <a:ext cx="7"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34" name="Line 615"/>
            <p:cNvSpPr>
              <a:spLocks noChangeShapeType="1"/>
            </p:cNvSpPr>
            <p:nvPr/>
          </p:nvSpPr>
          <p:spPr bwMode="auto">
            <a:xfrm>
              <a:off x="7463" y="1551"/>
              <a:ext cx="0"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35" name="Line 616"/>
            <p:cNvSpPr>
              <a:spLocks noChangeShapeType="1"/>
            </p:cNvSpPr>
            <p:nvPr/>
          </p:nvSpPr>
          <p:spPr bwMode="auto">
            <a:xfrm>
              <a:off x="7470" y="1539"/>
              <a:ext cx="0"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36" name="Line 617"/>
            <p:cNvSpPr>
              <a:spLocks noChangeShapeType="1"/>
            </p:cNvSpPr>
            <p:nvPr/>
          </p:nvSpPr>
          <p:spPr bwMode="auto">
            <a:xfrm>
              <a:off x="7463" y="1545"/>
              <a:ext cx="0"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37" name="Freeform 618"/>
            <p:cNvSpPr>
              <a:spLocks/>
            </p:cNvSpPr>
            <p:nvPr/>
          </p:nvSpPr>
          <p:spPr bwMode="auto">
            <a:xfrm>
              <a:off x="7706" y="1499"/>
              <a:ext cx="20" cy="12"/>
            </a:xfrm>
            <a:custGeom>
              <a:avLst/>
              <a:gdLst>
                <a:gd name="T0" fmla="*/ 0 w 46"/>
                <a:gd name="T1" fmla="*/ 0 h 32"/>
                <a:gd name="T2" fmla="*/ 0 w 46"/>
                <a:gd name="T3" fmla="*/ 0 h 32"/>
                <a:gd name="T4" fmla="*/ 0 w 46"/>
                <a:gd name="T5" fmla="*/ 1 h 32"/>
                <a:gd name="T6" fmla="*/ 2 w 46"/>
                <a:gd name="T7" fmla="*/ 1 h 32"/>
                <a:gd name="T8" fmla="*/ 2 w 46"/>
                <a:gd name="T9" fmla="*/ 0 h 32"/>
                <a:gd name="T10" fmla="*/ 2 w 46"/>
                <a:gd name="T11" fmla="*/ 0 h 32"/>
                <a:gd name="T12" fmla="*/ 0 w 46"/>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2">
                  <a:moveTo>
                    <a:pt x="15" y="16"/>
                  </a:moveTo>
                  <a:lnTo>
                    <a:pt x="0" y="16"/>
                  </a:lnTo>
                  <a:lnTo>
                    <a:pt x="0" y="31"/>
                  </a:lnTo>
                  <a:lnTo>
                    <a:pt x="45" y="31"/>
                  </a:lnTo>
                  <a:lnTo>
                    <a:pt x="45" y="16"/>
                  </a:lnTo>
                  <a:lnTo>
                    <a:pt x="45" y="0"/>
                  </a:lnTo>
                  <a:lnTo>
                    <a:pt x="15"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38" name="Freeform 619"/>
            <p:cNvSpPr>
              <a:spLocks/>
            </p:cNvSpPr>
            <p:nvPr/>
          </p:nvSpPr>
          <p:spPr bwMode="auto">
            <a:xfrm>
              <a:off x="7489" y="1417"/>
              <a:ext cx="97" cy="88"/>
            </a:xfrm>
            <a:custGeom>
              <a:avLst/>
              <a:gdLst>
                <a:gd name="T0" fmla="*/ 0 w 225"/>
                <a:gd name="T1" fmla="*/ 2 h 232"/>
                <a:gd name="T2" fmla="*/ 0 w 225"/>
                <a:gd name="T3" fmla="*/ 2 h 232"/>
                <a:gd name="T4" fmla="*/ 0 w 225"/>
                <a:gd name="T5" fmla="*/ 3 h 232"/>
                <a:gd name="T6" fmla="*/ 0 w 225"/>
                <a:gd name="T7" fmla="*/ 3 h 232"/>
                <a:gd name="T8" fmla="*/ 1 w 225"/>
                <a:gd name="T9" fmla="*/ 3 h 232"/>
                <a:gd name="T10" fmla="*/ 1 w 225"/>
                <a:gd name="T11" fmla="*/ 4 h 232"/>
                <a:gd name="T12" fmla="*/ 0 w 225"/>
                <a:gd name="T13" fmla="*/ 4 h 232"/>
                <a:gd name="T14" fmla="*/ 1 w 225"/>
                <a:gd name="T15" fmla="*/ 5 h 232"/>
                <a:gd name="T16" fmla="*/ 3 w 225"/>
                <a:gd name="T17" fmla="*/ 5 h 232"/>
                <a:gd name="T18" fmla="*/ 3 w 225"/>
                <a:gd name="T19" fmla="*/ 4 h 232"/>
                <a:gd name="T20" fmla="*/ 3 w 225"/>
                <a:gd name="T21" fmla="*/ 4 h 232"/>
                <a:gd name="T22" fmla="*/ 4 w 225"/>
                <a:gd name="T23" fmla="*/ 4 h 232"/>
                <a:gd name="T24" fmla="*/ 5 w 225"/>
                <a:gd name="T25" fmla="*/ 3 h 232"/>
                <a:gd name="T26" fmla="*/ 5 w 225"/>
                <a:gd name="T27" fmla="*/ 3 h 232"/>
                <a:gd name="T28" fmla="*/ 6 w 225"/>
                <a:gd name="T29" fmla="*/ 3 h 232"/>
                <a:gd name="T30" fmla="*/ 6 w 225"/>
                <a:gd name="T31" fmla="*/ 2 h 232"/>
                <a:gd name="T32" fmla="*/ 6 w 225"/>
                <a:gd name="T33" fmla="*/ 2 h 232"/>
                <a:gd name="T34" fmla="*/ 6 w 225"/>
                <a:gd name="T35" fmla="*/ 2 h 232"/>
                <a:gd name="T36" fmla="*/ 6 w 225"/>
                <a:gd name="T37" fmla="*/ 1 h 232"/>
                <a:gd name="T38" fmla="*/ 7 w 225"/>
                <a:gd name="T39" fmla="*/ 1 h 232"/>
                <a:gd name="T40" fmla="*/ 7 w 225"/>
                <a:gd name="T41" fmla="*/ 1 h 232"/>
                <a:gd name="T42" fmla="*/ 8 w 225"/>
                <a:gd name="T43" fmla="*/ 0 h 232"/>
                <a:gd name="T44" fmla="*/ 7 w 225"/>
                <a:gd name="T45" fmla="*/ 0 h 232"/>
                <a:gd name="T46" fmla="*/ 6 w 225"/>
                <a:gd name="T47" fmla="*/ 1 h 232"/>
                <a:gd name="T48" fmla="*/ 6 w 225"/>
                <a:gd name="T49" fmla="*/ 0 h 232"/>
                <a:gd name="T50" fmla="*/ 5 w 225"/>
                <a:gd name="T51" fmla="*/ 0 h 232"/>
                <a:gd name="T52" fmla="*/ 5 w 225"/>
                <a:gd name="T53" fmla="*/ 0 h 232"/>
                <a:gd name="T54" fmla="*/ 3 w 225"/>
                <a:gd name="T55" fmla="*/ 1 h 232"/>
                <a:gd name="T56" fmla="*/ 3 w 225"/>
                <a:gd name="T57" fmla="*/ 1 h 232"/>
                <a:gd name="T58" fmla="*/ 2 w 225"/>
                <a:gd name="T59" fmla="*/ 1 h 232"/>
                <a:gd name="T60" fmla="*/ 1 w 225"/>
                <a:gd name="T61" fmla="*/ 1 h 232"/>
                <a:gd name="T62" fmla="*/ 1 w 225"/>
                <a:gd name="T63" fmla="*/ 2 h 232"/>
                <a:gd name="T64" fmla="*/ 0 w 225"/>
                <a:gd name="T65" fmla="*/ 2 h 2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232">
                  <a:moveTo>
                    <a:pt x="0" y="77"/>
                  </a:moveTo>
                  <a:lnTo>
                    <a:pt x="0" y="108"/>
                  </a:lnTo>
                  <a:lnTo>
                    <a:pt x="0" y="139"/>
                  </a:lnTo>
                  <a:lnTo>
                    <a:pt x="15" y="169"/>
                  </a:lnTo>
                  <a:lnTo>
                    <a:pt x="30" y="169"/>
                  </a:lnTo>
                  <a:lnTo>
                    <a:pt x="30" y="185"/>
                  </a:lnTo>
                  <a:lnTo>
                    <a:pt x="15" y="200"/>
                  </a:lnTo>
                  <a:lnTo>
                    <a:pt x="30" y="231"/>
                  </a:lnTo>
                  <a:lnTo>
                    <a:pt x="74" y="216"/>
                  </a:lnTo>
                  <a:lnTo>
                    <a:pt x="89" y="200"/>
                  </a:lnTo>
                  <a:lnTo>
                    <a:pt x="104" y="185"/>
                  </a:lnTo>
                  <a:lnTo>
                    <a:pt x="119" y="185"/>
                  </a:lnTo>
                  <a:lnTo>
                    <a:pt x="134" y="169"/>
                  </a:lnTo>
                  <a:lnTo>
                    <a:pt x="149" y="139"/>
                  </a:lnTo>
                  <a:lnTo>
                    <a:pt x="164" y="123"/>
                  </a:lnTo>
                  <a:lnTo>
                    <a:pt x="164" y="108"/>
                  </a:lnTo>
                  <a:lnTo>
                    <a:pt x="164" y="92"/>
                  </a:lnTo>
                  <a:lnTo>
                    <a:pt x="178" y="77"/>
                  </a:lnTo>
                  <a:lnTo>
                    <a:pt x="164" y="46"/>
                  </a:lnTo>
                  <a:lnTo>
                    <a:pt x="193" y="31"/>
                  </a:lnTo>
                  <a:lnTo>
                    <a:pt x="208" y="31"/>
                  </a:lnTo>
                  <a:lnTo>
                    <a:pt x="224" y="15"/>
                  </a:lnTo>
                  <a:lnTo>
                    <a:pt x="193" y="15"/>
                  </a:lnTo>
                  <a:lnTo>
                    <a:pt x="178" y="31"/>
                  </a:lnTo>
                  <a:lnTo>
                    <a:pt x="164" y="15"/>
                  </a:lnTo>
                  <a:lnTo>
                    <a:pt x="149" y="0"/>
                  </a:lnTo>
                  <a:lnTo>
                    <a:pt x="134" y="15"/>
                  </a:lnTo>
                  <a:lnTo>
                    <a:pt x="104" y="31"/>
                  </a:lnTo>
                  <a:lnTo>
                    <a:pt x="89" y="31"/>
                  </a:lnTo>
                  <a:lnTo>
                    <a:pt x="59" y="31"/>
                  </a:lnTo>
                  <a:lnTo>
                    <a:pt x="45" y="62"/>
                  </a:lnTo>
                  <a:lnTo>
                    <a:pt x="30" y="77"/>
                  </a:lnTo>
                  <a:lnTo>
                    <a:pt x="0" y="77"/>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39" name="Freeform 620"/>
            <p:cNvSpPr>
              <a:spLocks/>
            </p:cNvSpPr>
            <p:nvPr/>
          </p:nvSpPr>
          <p:spPr bwMode="auto">
            <a:xfrm>
              <a:off x="7502" y="1423"/>
              <a:ext cx="102" cy="123"/>
            </a:xfrm>
            <a:custGeom>
              <a:avLst/>
              <a:gdLst>
                <a:gd name="T0" fmla="*/ 4 w 239"/>
                <a:gd name="T1" fmla="*/ 7 h 323"/>
                <a:gd name="T2" fmla="*/ 6 w 239"/>
                <a:gd name="T3" fmla="*/ 6 h 323"/>
                <a:gd name="T4" fmla="*/ 5 w 239"/>
                <a:gd name="T5" fmla="*/ 5 h 323"/>
                <a:gd name="T6" fmla="*/ 5 w 239"/>
                <a:gd name="T7" fmla="*/ 5 h 323"/>
                <a:gd name="T8" fmla="*/ 5 w 239"/>
                <a:gd name="T9" fmla="*/ 5 h 323"/>
                <a:gd name="T10" fmla="*/ 6 w 239"/>
                <a:gd name="T11" fmla="*/ 5 h 323"/>
                <a:gd name="T12" fmla="*/ 6 w 239"/>
                <a:gd name="T13" fmla="*/ 5 h 323"/>
                <a:gd name="T14" fmla="*/ 6 w 239"/>
                <a:gd name="T15" fmla="*/ 5 h 323"/>
                <a:gd name="T16" fmla="*/ 6 w 239"/>
                <a:gd name="T17" fmla="*/ 4 h 323"/>
                <a:gd name="T18" fmla="*/ 7 w 239"/>
                <a:gd name="T19" fmla="*/ 3 h 323"/>
                <a:gd name="T20" fmla="*/ 7 w 239"/>
                <a:gd name="T21" fmla="*/ 3 h 323"/>
                <a:gd name="T22" fmla="*/ 7 w 239"/>
                <a:gd name="T23" fmla="*/ 3 h 323"/>
                <a:gd name="T24" fmla="*/ 7 w 239"/>
                <a:gd name="T25" fmla="*/ 2 h 323"/>
                <a:gd name="T26" fmla="*/ 8 w 239"/>
                <a:gd name="T27" fmla="*/ 2 h 323"/>
                <a:gd name="T28" fmla="*/ 7 w 239"/>
                <a:gd name="T29" fmla="*/ 1 h 323"/>
                <a:gd name="T30" fmla="*/ 6 w 239"/>
                <a:gd name="T31" fmla="*/ 0 h 323"/>
                <a:gd name="T32" fmla="*/ 6 w 239"/>
                <a:gd name="T33" fmla="*/ 0 h 323"/>
                <a:gd name="T34" fmla="*/ 6 w 239"/>
                <a:gd name="T35" fmla="*/ 0 h 323"/>
                <a:gd name="T36" fmla="*/ 4 w 239"/>
                <a:gd name="T37" fmla="*/ 1 h 323"/>
                <a:gd name="T38" fmla="*/ 5 w 239"/>
                <a:gd name="T39" fmla="*/ 1 h 323"/>
                <a:gd name="T40" fmla="*/ 4 w 239"/>
                <a:gd name="T41" fmla="*/ 2 h 323"/>
                <a:gd name="T42" fmla="*/ 4 w 239"/>
                <a:gd name="T43" fmla="*/ 2 h 323"/>
                <a:gd name="T44" fmla="*/ 4 w 239"/>
                <a:gd name="T45" fmla="*/ 2 h 323"/>
                <a:gd name="T46" fmla="*/ 4 w 239"/>
                <a:gd name="T47" fmla="*/ 3 h 323"/>
                <a:gd name="T48" fmla="*/ 3 w 239"/>
                <a:gd name="T49" fmla="*/ 3 h 323"/>
                <a:gd name="T50" fmla="*/ 3 w 239"/>
                <a:gd name="T51" fmla="*/ 3 h 323"/>
                <a:gd name="T52" fmla="*/ 3 w 239"/>
                <a:gd name="T53" fmla="*/ 3 h 323"/>
                <a:gd name="T54" fmla="*/ 2 w 239"/>
                <a:gd name="T55" fmla="*/ 4 h 323"/>
                <a:gd name="T56" fmla="*/ 1 w 239"/>
                <a:gd name="T57" fmla="*/ 4 h 323"/>
                <a:gd name="T58" fmla="*/ 0 w 239"/>
                <a:gd name="T59" fmla="*/ 5 h 323"/>
                <a:gd name="T60" fmla="*/ 0 w 239"/>
                <a:gd name="T61" fmla="*/ 5 h 323"/>
                <a:gd name="T62" fmla="*/ 1 w 239"/>
                <a:gd name="T63" fmla="*/ 5 h 323"/>
                <a:gd name="T64" fmla="*/ 0 w 239"/>
                <a:gd name="T65" fmla="*/ 6 h 323"/>
                <a:gd name="T66" fmla="*/ 0 w 239"/>
                <a:gd name="T67" fmla="*/ 6 h 323"/>
                <a:gd name="T68" fmla="*/ 0 w 239"/>
                <a:gd name="T69" fmla="*/ 6 h 323"/>
                <a:gd name="T70" fmla="*/ 3 w 239"/>
                <a:gd name="T71" fmla="*/ 6 h 323"/>
                <a:gd name="T72" fmla="*/ 4 w 239"/>
                <a:gd name="T73" fmla="*/ 7 h 3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39" h="323">
                  <a:moveTo>
                    <a:pt x="134" y="322"/>
                  </a:moveTo>
                  <a:lnTo>
                    <a:pt x="164" y="291"/>
                  </a:lnTo>
                  <a:lnTo>
                    <a:pt x="149" y="261"/>
                  </a:lnTo>
                  <a:lnTo>
                    <a:pt x="149" y="245"/>
                  </a:lnTo>
                  <a:lnTo>
                    <a:pt x="149" y="230"/>
                  </a:lnTo>
                  <a:lnTo>
                    <a:pt x="164" y="230"/>
                  </a:lnTo>
                  <a:lnTo>
                    <a:pt x="179" y="230"/>
                  </a:lnTo>
                  <a:lnTo>
                    <a:pt x="179" y="215"/>
                  </a:lnTo>
                  <a:lnTo>
                    <a:pt x="193" y="199"/>
                  </a:lnTo>
                  <a:lnTo>
                    <a:pt x="208" y="153"/>
                  </a:lnTo>
                  <a:lnTo>
                    <a:pt x="223" y="138"/>
                  </a:lnTo>
                  <a:lnTo>
                    <a:pt x="223" y="123"/>
                  </a:lnTo>
                  <a:lnTo>
                    <a:pt x="208" y="107"/>
                  </a:lnTo>
                  <a:lnTo>
                    <a:pt x="238" y="77"/>
                  </a:lnTo>
                  <a:lnTo>
                    <a:pt x="223" y="46"/>
                  </a:lnTo>
                  <a:lnTo>
                    <a:pt x="193" y="0"/>
                  </a:lnTo>
                  <a:lnTo>
                    <a:pt x="179" y="15"/>
                  </a:lnTo>
                  <a:lnTo>
                    <a:pt x="164" y="15"/>
                  </a:lnTo>
                  <a:lnTo>
                    <a:pt x="134" y="31"/>
                  </a:lnTo>
                  <a:lnTo>
                    <a:pt x="149" y="61"/>
                  </a:lnTo>
                  <a:lnTo>
                    <a:pt x="134" y="77"/>
                  </a:lnTo>
                  <a:lnTo>
                    <a:pt x="134" y="92"/>
                  </a:lnTo>
                  <a:lnTo>
                    <a:pt x="134" y="107"/>
                  </a:lnTo>
                  <a:lnTo>
                    <a:pt x="119" y="123"/>
                  </a:lnTo>
                  <a:lnTo>
                    <a:pt x="104" y="153"/>
                  </a:lnTo>
                  <a:lnTo>
                    <a:pt x="89" y="169"/>
                  </a:lnTo>
                  <a:lnTo>
                    <a:pt x="74" y="169"/>
                  </a:lnTo>
                  <a:lnTo>
                    <a:pt x="60" y="184"/>
                  </a:lnTo>
                  <a:lnTo>
                    <a:pt x="45" y="199"/>
                  </a:lnTo>
                  <a:lnTo>
                    <a:pt x="0" y="215"/>
                  </a:lnTo>
                  <a:lnTo>
                    <a:pt x="15" y="245"/>
                  </a:lnTo>
                  <a:lnTo>
                    <a:pt x="30" y="261"/>
                  </a:lnTo>
                  <a:lnTo>
                    <a:pt x="15" y="276"/>
                  </a:lnTo>
                  <a:lnTo>
                    <a:pt x="0" y="307"/>
                  </a:lnTo>
                  <a:lnTo>
                    <a:pt x="15" y="307"/>
                  </a:lnTo>
                  <a:lnTo>
                    <a:pt x="89" y="291"/>
                  </a:lnTo>
                  <a:lnTo>
                    <a:pt x="134" y="322"/>
                  </a:lnTo>
                </a:path>
              </a:pathLst>
            </a:custGeom>
            <a:solidFill>
              <a:srgbClr val="FF0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40" name="Line 621"/>
            <p:cNvSpPr>
              <a:spLocks noChangeShapeType="1"/>
            </p:cNvSpPr>
            <p:nvPr/>
          </p:nvSpPr>
          <p:spPr bwMode="auto">
            <a:xfrm>
              <a:off x="7585" y="1464"/>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41" name="Freeform 622"/>
            <p:cNvSpPr>
              <a:spLocks/>
            </p:cNvSpPr>
            <p:nvPr/>
          </p:nvSpPr>
          <p:spPr bwMode="auto">
            <a:xfrm>
              <a:off x="7701" y="1516"/>
              <a:ext cx="44" cy="42"/>
            </a:xfrm>
            <a:custGeom>
              <a:avLst/>
              <a:gdLst>
                <a:gd name="T0" fmla="*/ 0 w 106"/>
                <a:gd name="T1" fmla="*/ 0 h 109"/>
                <a:gd name="T2" fmla="*/ 0 w 106"/>
                <a:gd name="T3" fmla="*/ 0 h 109"/>
                <a:gd name="T4" fmla="*/ 0 w 106"/>
                <a:gd name="T5" fmla="*/ 1 h 109"/>
                <a:gd name="T6" fmla="*/ 1 w 106"/>
                <a:gd name="T7" fmla="*/ 2 h 109"/>
                <a:gd name="T8" fmla="*/ 2 w 106"/>
                <a:gd name="T9" fmla="*/ 2 h 109"/>
                <a:gd name="T10" fmla="*/ 2 w 106"/>
                <a:gd name="T11" fmla="*/ 2 h 109"/>
                <a:gd name="T12" fmla="*/ 2 w 106"/>
                <a:gd name="T13" fmla="*/ 2 h 109"/>
                <a:gd name="T14" fmla="*/ 2 w 106"/>
                <a:gd name="T15" fmla="*/ 2 h 109"/>
                <a:gd name="T16" fmla="*/ 3 w 106"/>
                <a:gd name="T17" fmla="*/ 2 h 109"/>
                <a:gd name="T18" fmla="*/ 2 w 106"/>
                <a:gd name="T19" fmla="*/ 2 h 109"/>
                <a:gd name="T20" fmla="*/ 2 w 106"/>
                <a:gd name="T21" fmla="*/ 1 h 109"/>
                <a:gd name="T22" fmla="*/ 2 w 106"/>
                <a:gd name="T23" fmla="*/ 1 h 109"/>
                <a:gd name="T24" fmla="*/ 2 w 106"/>
                <a:gd name="T25" fmla="*/ 1 h 109"/>
                <a:gd name="T26" fmla="*/ 2 w 106"/>
                <a:gd name="T27" fmla="*/ 0 h 109"/>
                <a:gd name="T28" fmla="*/ 1 w 106"/>
                <a:gd name="T29" fmla="*/ 0 h 109"/>
                <a:gd name="T30" fmla="*/ 1 w 106"/>
                <a:gd name="T31" fmla="*/ 0 h 109"/>
                <a:gd name="T32" fmla="*/ 0 w 106"/>
                <a:gd name="T33" fmla="*/ 0 h 1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109">
                  <a:moveTo>
                    <a:pt x="0" y="0"/>
                  </a:moveTo>
                  <a:lnTo>
                    <a:pt x="15" y="15"/>
                  </a:lnTo>
                  <a:lnTo>
                    <a:pt x="15" y="46"/>
                  </a:lnTo>
                  <a:lnTo>
                    <a:pt x="45" y="93"/>
                  </a:lnTo>
                  <a:lnTo>
                    <a:pt x="60" y="93"/>
                  </a:lnTo>
                  <a:lnTo>
                    <a:pt x="60" y="77"/>
                  </a:lnTo>
                  <a:lnTo>
                    <a:pt x="90" y="93"/>
                  </a:lnTo>
                  <a:lnTo>
                    <a:pt x="90" y="108"/>
                  </a:lnTo>
                  <a:lnTo>
                    <a:pt x="105" y="108"/>
                  </a:lnTo>
                  <a:lnTo>
                    <a:pt x="90" y="93"/>
                  </a:lnTo>
                  <a:lnTo>
                    <a:pt x="90" y="62"/>
                  </a:lnTo>
                  <a:lnTo>
                    <a:pt x="75" y="46"/>
                  </a:lnTo>
                  <a:lnTo>
                    <a:pt x="90" y="46"/>
                  </a:lnTo>
                  <a:lnTo>
                    <a:pt x="90" y="15"/>
                  </a:lnTo>
                  <a:lnTo>
                    <a:pt x="45" y="15"/>
                  </a:lnTo>
                  <a:lnTo>
                    <a:pt x="45"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42" name="Freeform 623"/>
            <p:cNvSpPr>
              <a:spLocks/>
            </p:cNvSpPr>
            <p:nvPr/>
          </p:nvSpPr>
          <p:spPr bwMode="auto">
            <a:xfrm>
              <a:off x="7643" y="1487"/>
              <a:ext cx="58" cy="30"/>
            </a:xfrm>
            <a:custGeom>
              <a:avLst/>
              <a:gdLst>
                <a:gd name="T0" fmla="*/ 1 w 135"/>
                <a:gd name="T1" fmla="*/ 0 h 77"/>
                <a:gd name="T2" fmla="*/ 0 w 135"/>
                <a:gd name="T3" fmla="*/ 0 h 77"/>
                <a:gd name="T4" fmla="*/ 0 w 135"/>
                <a:gd name="T5" fmla="*/ 1 h 77"/>
                <a:gd name="T6" fmla="*/ 1 w 135"/>
                <a:gd name="T7" fmla="*/ 2 h 77"/>
                <a:gd name="T8" fmla="*/ 3 w 135"/>
                <a:gd name="T9" fmla="*/ 2 h 77"/>
                <a:gd name="T10" fmla="*/ 5 w 135"/>
                <a:gd name="T11" fmla="*/ 2 h 77"/>
                <a:gd name="T12" fmla="*/ 5 w 135"/>
                <a:gd name="T13" fmla="*/ 1 h 77"/>
                <a:gd name="T14" fmla="*/ 3 w 135"/>
                <a:gd name="T15" fmla="*/ 1 h 77"/>
                <a:gd name="T16" fmla="*/ 1 w 135"/>
                <a:gd name="T17" fmla="*/ 0 h 77"/>
                <a:gd name="T18" fmla="*/ 1 w 135"/>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5" h="77">
                  <a:moveTo>
                    <a:pt x="30" y="0"/>
                  </a:moveTo>
                  <a:lnTo>
                    <a:pt x="0" y="0"/>
                  </a:lnTo>
                  <a:lnTo>
                    <a:pt x="0" y="30"/>
                  </a:lnTo>
                  <a:lnTo>
                    <a:pt x="45" y="61"/>
                  </a:lnTo>
                  <a:lnTo>
                    <a:pt x="89" y="76"/>
                  </a:lnTo>
                  <a:lnTo>
                    <a:pt x="134" y="61"/>
                  </a:lnTo>
                  <a:lnTo>
                    <a:pt x="134" y="46"/>
                  </a:lnTo>
                  <a:lnTo>
                    <a:pt x="89" y="30"/>
                  </a:lnTo>
                  <a:lnTo>
                    <a:pt x="45" y="15"/>
                  </a:lnTo>
                  <a:lnTo>
                    <a:pt x="3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43" name="Line 624"/>
            <p:cNvSpPr>
              <a:spLocks noChangeShapeType="1"/>
            </p:cNvSpPr>
            <p:nvPr/>
          </p:nvSpPr>
          <p:spPr bwMode="auto">
            <a:xfrm>
              <a:off x="7585" y="1452"/>
              <a:ext cx="0" cy="7"/>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44" name="Freeform 625"/>
            <p:cNvSpPr>
              <a:spLocks/>
            </p:cNvSpPr>
            <p:nvPr/>
          </p:nvSpPr>
          <p:spPr bwMode="auto">
            <a:xfrm>
              <a:off x="7183" y="976"/>
              <a:ext cx="1000" cy="465"/>
            </a:xfrm>
            <a:custGeom>
              <a:avLst/>
              <a:gdLst>
                <a:gd name="T0" fmla="*/ 29 w 2327"/>
                <a:gd name="T1" fmla="*/ 20 h 1231"/>
                <a:gd name="T2" fmla="*/ 22 w 2327"/>
                <a:gd name="T3" fmla="*/ 20 h 1231"/>
                <a:gd name="T4" fmla="*/ 23 w 2327"/>
                <a:gd name="T5" fmla="*/ 21 h 1231"/>
                <a:gd name="T6" fmla="*/ 37 w 2327"/>
                <a:gd name="T7" fmla="*/ 18 h 1231"/>
                <a:gd name="T8" fmla="*/ 34 w 2327"/>
                <a:gd name="T9" fmla="*/ 21 h 1231"/>
                <a:gd name="T10" fmla="*/ 31 w 2327"/>
                <a:gd name="T11" fmla="*/ 23 h 1231"/>
                <a:gd name="T12" fmla="*/ 29 w 2327"/>
                <a:gd name="T13" fmla="*/ 23 h 1231"/>
                <a:gd name="T14" fmla="*/ 26 w 2327"/>
                <a:gd name="T15" fmla="*/ 25 h 1231"/>
                <a:gd name="T16" fmla="*/ 21 w 2327"/>
                <a:gd name="T17" fmla="*/ 24 h 1231"/>
                <a:gd name="T18" fmla="*/ 18 w 2327"/>
                <a:gd name="T19" fmla="*/ 23 h 1231"/>
                <a:gd name="T20" fmla="*/ 18 w 2327"/>
                <a:gd name="T21" fmla="*/ 21 h 1231"/>
                <a:gd name="T22" fmla="*/ 15 w 2327"/>
                <a:gd name="T23" fmla="*/ 21 h 1231"/>
                <a:gd name="T24" fmla="*/ 17 w 2327"/>
                <a:gd name="T25" fmla="*/ 24 h 1231"/>
                <a:gd name="T26" fmla="*/ 14 w 2327"/>
                <a:gd name="T27" fmla="*/ 23 h 1231"/>
                <a:gd name="T28" fmla="*/ 9 w 2327"/>
                <a:gd name="T29" fmla="*/ 22 h 1231"/>
                <a:gd name="T30" fmla="*/ 8 w 2327"/>
                <a:gd name="T31" fmla="*/ 22 h 1231"/>
                <a:gd name="T32" fmla="*/ 4 w 2327"/>
                <a:gd name="T33" fmla="*/ 21 h 1231"/>
                <a:gd name="T34" fmla="*/ 1 w 2327"/>
                <a:gd name="T35" fmla="*/ 20 h 1231"/>
                <a:gd name="T36" fmla="*/ 0 w 2327"/>
                <a:gd name="T37" fmla="*/ 15 h 1231"/>
                <a:gd name="T38" fmla="*/ 3 w 2327"/>
                <a:gd name="T39" fmla="*/ 15 h 1231"/>
                <a:gd name="T40" fmla="*/ 3 w 2327"/>
                <a:gd name="T41" fmla="*/ 11 h 1231"/>
                <a:gd name="T42" fmla="*/ 3 w 2327"/>
                <a:gd name="T43" fmla="*/ 9 h 1231"/>
                <a:gd name="T44" fmla="*/ 6 w 2327"/>
                <a:gd name="T45" fmla="*/ 11 h 1231"/>
                <a:gd name="T46" fmla="*/ 7 w 2327"/>
                <a:gd name="T47" fmla="*/ 12 h 1231"/>
                <a:gd name="T48" fmla="*/ 10 w 2327"/>
                <a:gd name="T49" fmla="*/ 10 h 1231"/>
                <a:gd name="T50" fmla="*/ 11 w 2327"/>
                <a:gd name="T51" fmla="*/ 9 h 1231"/>
                <a:gd name="T52" fmla="*/ 14 w 2327"/>
                <a:gd name="T53" fmla="*/ 9 h 1231"/>
                <a:gd name="T54" fmla="*/ 20 w 2327"/>
                <a:gd name="T55" fmla="*/ 8 h 1231"/>
                <a:gd name="T56" fmla="*/ 21 w 2327"/>
                <a:gd name="T57" fmla="*/ 5 h 1231"/>
                <a:gd name="T58" fmla="*/ 22 w 2327"/>
                <a:gd name="T59" fmla="*/ 9 h 1231"/>
                <a:gd name="T60" fmla="*/ 26 w 2327"/>
                <a:gd name="T61" fmla="*/ 8 h 1231"/>
                <a:gd name="T62" fmla="*/ 22 w 2327"/>
                <a:gd name="T63" fmla="*/ 5 h 1231"/>
                <a:gd name="T64" fmla="*/ 24 w 2327"/>
                <a:gd name="T65" fmla="*/ 5 h 1231"/>
                <a:gd name="T66" fmla="*/ 31 w 2327"/>
                <a:gd name="T67" fmla="*/ 1 h 1231"/>
                <a:gd name="T68" fmla="*/ 35 w 2327"/>
                <a:gd name="T69" fmla="*/ 0 h 1231"/>
                <a:gd name="T70" fmla="*/ 37 w 2327"/>
                <a:gd name="T71" fmla="*/ 2 h 1231"/>
                <a:gd name="T72" fmla="*/ 41 w 2327"/>
                <a:gd name="T73" fmla="*/ 1 h 1231"/>
                <a:gd name="T74" fmla="*/ 55 w 2327"/>
                <a:gd name="T75" fmla="*/ 1 h 1231"/>
                <a:gd name="T76" fmla="*/ 69 w 2327"/>
                <a:gd name="T77" fmla="*/ 1 h 1231"/>
                <a:gd name="T78" fmla="*/ 75 w 2327"/>
                <a:gd name="T79" fmla="*/ 1 h 1231"/>
                <a:gd name="T80" fmla="*/ 76 w 2327"/>
                <a:gd name="T81" fmla="*/ 2 h 1231"/>
                <a:gd name="T82" fmla="*/ 77 w 2327"/>
                <a:gd name="T83" fmla="*/ 5 h 1231"/>
                <a:gd name="T84" fmla="*/ 72 w 2327"/>
                <a:gd name="T85" fmla="*/ 6 h 1231"/>
                <a:gd name="T86" fmla="*/ 73 w 2327"/>
                <a:gd name="T87" fmla="*/ 8 h 1231"/>
                <a:gd name="T88" fmla="*/ 73 w 2327"/>
                <a:gd name="T89" fmla="*/ 11 h 1231"/>
                <a:gd name="T90" fmla="*/ 71 w 2327"/>
                <a:gd name="T91" fmla="*/ 6 h 1231"/>
                <a:gd name="T92" fmla="*/ 68 w 2327"/>
                <a:gd name="T93" fmla="*/ 6 h 1231"/>
                <a:gd name="T94" fmla="*/ 64 w 2327"/>
                <a:gd name="T95" fmla="*/ 8 h 1231"/>
                <a:gd name="T96" fmla="*/ 61 w 2327"/>
                <a:gd name="T97" fmla="*/ 12 h 1231"/>
                <a:gd name="T98" fmla="*/ 64 w 2327"/>
                <a:gd name="T99" fmla="*/ 14 h 1231"/>
                <a:gd name="T100" fmla="*/ 63 w 2327"/>
                <a:gd name="T101" fmla="*/ 17 h 1231"/>
                <a:gd name="T102" fmla="*/ 59 w 2327"/>
                <a:gd name="T103" fmla="*/ 15 h 1231"/>
                <a:gd name="T104" fmla="*/ 54 w 2327"/>
                <a:gd name="T105" fmla="*/ 13 h 1231"/>
                <a:gd name="T106" fmla="*/ 52 w 2327"/>
                <a:gd name="T107" fmla="*/ 16 h 1231"/>
                <a:gd name="T108" fmla="*/ 49 w 2327"/>
                <a:gd name="T109" fmla="*/ 17 h 1231"/>
                <a:gd name="T110" fmla="*/ 41 w 2327"/>
                <a:gd name="T111" fmla="*/ 16 h 12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27" h="1231">
                  <a:moveTo>
                    <a:pt x="1082" y="881"/>
                  </a:moveTo>
                  <a:lnTo>
                    <a:pt x="948" y="941"/>
                  </a:lnTo>
                  <a:lnTo>
                    <a:pt x="904" y="941"/>
                  </a:lnTo>
                  <a:lnTo>
                    <a:pt x="889" y="972"/>
                  </a:lnTo>
                  <a:lnTo>
                    <a:pt x="859" y="972"/>
                  </a:lnTo>
                  <a:lnTo>
                    <a:pt x="859" y="957"/>
                  </a:lnTo>
                  <a:lnTo>
                    <a:pt x="667" y="1017"/>
                  </a:lnTo>
                  <a:lnTo>
                    <a:pt x="667" y="1002"/>
                  </a:lnTo>
                  <a:lnTo>
                    <a:pt x="652" y="987"/>
                  </a:lnTo>
                  <a:lnTo>
                    <a:pt x="637" y="1002"/>
                  </a:lnTo>
                  <a:lnTo>
                    <a:pt x="637" y="1017"/>
                  </a:lnTo>
                  <a:lnTo>
                    <a:pt x="652" y="1048"/>
                  </a:lnTo>
                  <a:lnTo>
                    <a:pt x="667" y="1048"/>
                  </a:lnTo>
                  <a:lnTo>
                    <a:pt x="667" y="1033"/>
                  </a:lnTo>
                  <a:lnTo>
                    <a:pt x="667" y="1017"/>
                  </a:lnTo>
                  <a:lnTo>
                    <a:pt x="859" y="957"/>
                  </a:lnTo>
                  <a:lnTo>
                    <a:pt x="859" y="926"/>
                  </a:lnTo>
                  <a:lnTo>
                    <a:pt x="948" y="926"/>
                  </a:lnTo>
                  <a:lnTo>
                    <a:pt x="948" y="941"/>
                  </a:lnTo>
                  <a:lnTo>
                    <a:pt x="1082" y="881"/>
                  </a:lnTo>
                  <a:lnTo>
                    <a:pt x="1067" y="941"/>
                  </a:lnTo>
                  <a:lnTo>
                    <a:pt x="1007" y="941"/>
                  </a:lnTo>
                  <a:lnTo>
                    <a:pt x="1022" y="972"/>
                  </a:lnTo>
                  <a:lnTo>
                    <a:pt x="993" y="987"/>
                  </a:lnTo>
                  <a:lnTo>
                    <a:pt x="1007" y="1017"/>
                  </a:lnTo>
                  <a:lnTo>
                    <a:pt x="993" y="1078"/>
                  </a:lnTo>
                  <a:lnTo>
                    <a:pt x="948" y="1109"/>
                  </a:lnTo>
                  <a:lnTo>
                    <a:pt x="933" y="1093"/>
                  </a:lnTo>
                  <a:lnTo>
                    <a:pt x="904" y="1124"/>
                  </a:lnTo>
                  <a:lnTo>
                    <a:pt x="919" y="1139"/>
                  </a:lnTo>
                  <a:lnTo>
                    <a:pt x="933" y="1169"/>
                  </a:lnTo>
                  <a:lnTo>
                    <a:pt x="904" y="1169"/>
                  </a:lnTo>
                  <a:lnTo>
                    <a:pt x="889" y="1184"/>
                  </a:lnTo>
                  <a:lnTo>
                    <a:pt x="874" y="1169"/>
                  </a:lnTo>
                  <a:lnTo>
                    <a:pt x="859" y="1154"/>
                  </a:lnTo>
                  <a:lnTo>
                    <a:pt x="844" y="1169"/>
                  </a:lnTo>
                  <a:lnTo>
                    <a:pt x="815" y="1184"/>
                  </a:lnTo>
                  <a:lnTo>
                    <a:pt x="800" y="1184"/>
                  </a:lnTo>
                  <a:lnTo>
                    <a:pt x="770" y="1184"/>
                  </a:lnTo>
                  <a:lnTo>
                    <a:pt x="756" y="1215"/>
                  </a:lnTo>
                  <a:lnTo>
                    <a:pt x="741" y="1230"/>
                  </a:lnTo>
                  <a:lnTo>
                    <a:pt x="711" y="1230"/>
                  </a:lnTo>
                  <a:lnTo>
                    <a:pt x="711" y="1215"/>
                  </a:lnTo>
                  <a:lnTo>
                    <a:pt x="622" y="1184"/>
                  </a:lnTo>
                  <a:lnTo>
                    <a:pt x="607" y="1184"/>
                  </a:lnTo>
                  <a:lnTo>
                    <a:pt x="593" y="1200"/>
                  </a:lnTo>
                  <a:lnTo>
                    <a:pt x="563" y="1139"/>
                  </a:lnTo>
                  <a:lnTo>
                    <a:pt x="578" y="1139"/>
                  </a:lnTo>
                  <a:lnTo>
                    <a:pt x="563" y="1109"/>
                  </a:lnTo>
                  <a:lnTo>
                    <a:pt x="548" y="1124"/>
                  </a:lnTo>
                  <a:lnTo>
                    <a:pt x="548" y="1093"/>
                  </a:lnTo>
                  <a:lnTo>
                    <a:pt x="519" y="1063"/>
                  </a:lnTo>
                  <a:lnTo>
                    <a:pt x="504" y="1048"/>
                  </a:lnTo>
                  <a:lnTo>
                    <a:pt x="519" y="1048"/>
                  </a:lnTo>
                  <a:lnTo>
                    <a:pt x="519" y="1017"/>
                  </a:lnTo>
                  <a:lnTo>
                    <a:pt x="533" y="1017"/>
                  </a:lnTo>
                  <a:lnTo>
                    <a:pt x="533" y="987"/>
                  </a:lnTo>
                  <a:lnTo>
                    <a:pt x="504" y="987"/>
                  </a:lnTo>
                  <a:lnTo>
                    <a:pt x="489" y="987"/>
                  </a:lnTo>
                  <a:lnTo>
                    <a:pt x="444" y="1017"/>
                  </a:lnTo>
                  <a:lnTo>
                    <a:pt x="444" y="1048"/>
                  </a:lnTo>
                  <a:lnTo>
                    <a:pt x="489" y="1109"/>
                  </a:lnTo>
                  <a:lnTo>
                    <a:pt x="504" y="1139"/>
                  </a:lnTo>
                  <a:lnTo>
                    <a:pt x="504" y="1200"/>
                  </a:lnTo>
                  <a:lnTo>
                    <a:pt x="489" y="1169"/>
                  </a:lnTo>
                  <a:lnTo>
                    <a:pt x="444" y="1184"/>
                  </a:lnTo>
                  <a:lnTo>
                    <a:pt x="430" y="1169"/>
                  </a:lnTo>
                  <a:lnTo>
                    <a:pt x="430" y="1154"/>
                  </a:lnTo>
                  <a:lnTo>
                    <a:pt x="415" y="1154"/>
                  </a:lnTo>
                  <a:lnTo>
                    <a:pt x="415" y="1139"/>
                  </a:lnTo>
                  <a:lnTo>
                    <a:pt x="400" y="1124"/>
                  </a:lnTo>
                  <a:lnTo>
                    <a:pt x="370" y="1124"/>
                  </a:lnTo>
                  <a:lnTo>
                    <a:pt x="356" y="1093"/>
                  </a:lnTo>
                  <a:lnTo>
                    <a:pt x="326" y="1093"/>
                  </a:lnTo>
                  <a:lnTo>
                    <a:pt x="281" y="1048"/>
                  </a:lnTo>
                  <a:lnTo>
                    <a:pt x="296" y="1017"/>
                  </a:lnTo>
                  <a:lnTo>
                    <a:pt x="267" y="1017"/>
                  </a:lnTo>
                  <a:lnTo>
                    <a:pt x="237" y="1033"/>
                  </a:lnTo>
                  <a:lnTo>
                    <a:pt x="267" y="1048"/>
                  </a:lnTo>
                  <a:lnTo>
                    <a:pt x="222" y="1063"/>
                  </a:lnTo>
                  <a:lnTo>
                    <a:pt x="207" y="1033"/>
                  </a:lnTo>
                  <a:lnTo>
                    <a:pt x="163" y="1033"/>
                  </a:lnTo>
                  <a:lnTo>
                    <a:pt x="163" y="1048"/>
                  </a:lnTo>
                  <a:lnTo>
                    <a:pt x="133" y="1048"/>
                  </a:lnTo>
                  <a:lnTo>
                    <a:pt x="133" y="1017"/>
                  </a:lnTo>
                  <a:lnTo>
                    <a:pt x="104" y="987"/>
                  </a:lnTo>
                  <a:lnTo>
                    <a:pt x="89" y="1002"/>
                  </a:lnTo>
                  <a:lnTo>
                    <a:pt x="44" y="1002"/>
                  </a:lnTo>
                  <a:lnTo>
                    <a:pt x="30" y="987"/>
                  </a:lnTo>
                  <a:lnTo>
                    <a:pt x="44" y="987"/>
                  </a:lnTo>
                  <a:lnTo>
                    <a:pt x="59" y="926"/>
                  </a:lnTo>
                  <a:lnTo>
                    <a:pt x="44" y="896"/>
                  </a:lnTo>
                  <a:lnTo>
                    <a:pt x="44" y="866"/>
                  </a:lnTo>
                  <a:lnTo>
                    <a:pt x="0" y="790"/>
                  </a:lnTo>
                  <a:lnTo>
                    <a:pt x="15" y="759"/>
                  </a:lnTo>
                  <a:lnTo>
                    <a:pt x="30" y="774"/>
                  </a:lnTo>
                  <a:lnTo>
                    <a:pt x="44" y="759"/>
                  </a:lnTo>
                  <a:lnTo>
                    <a:pt x="30" y="729"/>
                  </a:lnTo>
                  <a:lnTo>
                    <a:pt x="59" y="714"/>
                  </a:lnTo>
                  <a:lnTo>
                    <a:pt x="89" y="729"/>
                  </a:lnTo>
                  <a:lnTo>
                    <a:pt x="119" y="699"/>
                  </a:lnTo>
                  <a:lnTo>
                    <a:pt x="104" y="683"/>
                  </a:lnTo>
                  <a:lnTo>
                    <a:pt x="133" y="623"/>
                  </a:lnTo>
                  <a:lnTo>
                    <a:pt x="119" y="592"/>
                  </a:lnTo>
                  <a:lnTo>
                    <a:pt x="104" y="547"/>
                  </a:lnTo>
                  <a:lnTo>
                    <a:pt x="119" y="531"/>
                  </a:lnTo>
                  <a:lnTo>
                    <a:pt x="104" y="486"/>
                  </a:lnTo>
                  <a:lnTo>
                    <a:pt x="89" y="471"/>
                  </a:lnTo>
                  <a:lnTo>
                    <a:pt x="89" y="440"/>
                  </a:lnTo>
                  <a:lnTo>
                    <a:pt x="89" y="425"/>
                  </a:lnTo>
                  <a:lnTo>
                    <a:pt x="163" y="440"/>
                  </a:lnTo>
                  <a:lnTo>
                    <a:pt x="252" y="456"/>
                  </a:lnTo>
                  <a:lnTo>
                    <a:pt x="252" y="486"/>
                  </a:lnTo>
                  <a:lnTo>
                    <a:pt x="237" y="516"/>
                  </a:lnTo>
                  <a:lnTo>
                    <a:pt x="193" y="516"/>
                  </a:lnTo>
                  <a:lnTo>
                    <a:pt x="133" y="486"/>
                  </a:lnTo>
                  <a:lnTo>
                    <a:pt x="148" y="516"/>
                  </a:lnTo>
                  <a:lnTo>
                    <a:pt x="163" y="531"/>
                  </a:lnTo>
                  <a:lnTo>
                    <a:pt x="178" y="577"/>
                  </a:lnTo>
                  <a:lnTo>
                    <a:pt x="207" y="577"/>
                  </a:lnTo>
                  <a:lnTo>
                    <a:pt x="207" y="547"/>
                  </a:lnTo>
                  <a:lnTo>
                    <a:pt x="237" y="562"/>
                  </a:lnTo>
                  <a:lnTo>
                    <a:pt x="237" y="531"/>
                  </a:lnTo>
                  <a:lnTo>
                    <a:pt x="267" y="501"/>
                  </a:lnTo>
                  <a:lnTo>
                    <a:pt x="296" y="501"/>
                  </a:lnTo>
                  <a:lnTo>
                    <a:pt x="281" y="471"/>
                  </a:lnTo>
                  <a:lnTo>
                    <a:pt x="281" y="440"/>
                  </a:lnTo>
                  <a:lnTo>
                    <a:pt x="311" y="440"/>
                  </a:lnTo>
                  <a:lnTo>
                    <a:pt x="311" y="456"/>
                  </a:lnTo>
                  <a:lnTo>
                    <a:pt x="326" y="471"/>
                  </a:lnTo>
                  <a:lnTo>
                    <a:pt x="356" y="471"/>
                  </a:lnTo>
                  <a:lnTo>
                    <a:pt x="341" y="440"/>
                  </a:lnTo>
                  <a:lnTo>
                    <a:pt x="415" y="410"/>
                  </a:lnTo>
                  <a:lnTo>
                    <a:pt x="400" y="456"/>
                  </a:lnTo>
                  <a:lnTo>
                    <a:pt x="400" y="471"/>
                  </a:lnTo>
                  <a:lnTo>
                    <a:pt x="430" y="425"/>
                  </a:lnTo>
                  <a:lnTo>
                    <a:pt x="489" y="410"/>
                  </a:lnTo>
                  <a:lnTo>
                    <a:pt x="504" y="410"/>
                  </a:lnTo>
                  <a:lnTo>
                    <a:pt x="489" y="380"/>
                  </a:lnTo>
                  <a:lnTo>
                    <a:pt x="593" y="380"/>
                  </a:lnTo>
                  <a:lnTo>
                    <a:pt x="593" y="395"/>
                  </a:lnTo>
                  <a:lnTo>
                    <a:pt x="563" y="319"/>
                  </a:lnTo>
                  <a:lnTo>
                    <a:pt x="578" y="304"/>
                  </a:lnTo>
                  <a:lnTo>
                    <a:pt x="578" y="258"/>
                  </a:lnTo>
                  <a:lnTo>
                    <a:pt x="607" y="258"/>
                  </a:lnTo>
                  <a:lnTo>
                    <a:pt x="622" y="304"/>
                  </a:lnTo>
                  <a:lnTo>
                    <a:pt x="667" y="380"/>
                  </a:lnTo>
                  <a:lnTo>
                    <a:pt x="682" y="410"/>
                  </a:lnTo>
                  <a:lnTo>
                    <a:pt x="667" y="440"/>
                  </a:lnTo>
                  <a:lnTo>
                    <a:pt x="637" y="456"/>
                  </a:lnTo>
                  <a:lnTo>
                    <a:pt x="682" y="471"/>
                  </a:lnTo>
                  <a:lnTo>
                    <a:pt x="696" y="410"/>
                  </a:lnTo>
                  <a:lnTo>
                    <a:pt x="696" y="380"/>
                  </a:lnTo>
                  <a:lnTo>
                    <a:pt x="711" y="380"/>
                  </a:lnTo>
                  <a:lnTo>
                    <a:pt x="756" y="410"/>
                  </a:lnTo>
                  <a:lnTo>
                    <a:pt x="711" y="364"/>
                  </a:lnTo>
                  <a:lnTo>
                    <a:pt x="682" y="364"/>
                  </a:lnTo>
                  <a:lnTo>
                    <a:pt x="667" y="319"/>
                  </a:lnTo>
                  <a:lnTo>
                    <a:pt x="637" y="304"/>
                  </a:lnTo>
                  <a:lnTo>
                    <a:pt x="652" y="258"/>
                  </a:lnTo>
                  <a:lnTo>
                    <a:pt x="682" y="289"/>
                  </a:lnTo>
                  <a:lnTo>
                    <a:pt x="682" y="258"/>
                  </a:lnTo>
                  <a:lnTo>
                    <a:pt x="741" y="273"/>
                  </a:lnTo>
                  <a:lnTo>
                    <a:pt x="741" y="243"/>
                  </a:lnTo>
                  <a:lnTo>
                    <a:pt x="711" y="243"/>
                  </a:lnTo>
                  <a:lnTo>
                    <a:pt x="696" y="213"/>
                  </a:lnTo>
                  <a:lnTo>
                    <a:pt x="741" y="182"/>
                  </a:lnTo>
                  <a:lnTo>
                    <a:pt x="726" y="167"/>
                  </a:lnTo>
                  <a:lnTo>
                    <a:pt x="800" y="91"/>
                  </a:lnTo>
                  <a:lnTo>
                    <a:pt x="919" y="61"/>
                  </a:lnTo>
                  <a:lnTo>
                    <a:pt x="919" y="30"/>
                  </a:lnTo>
                  <a:lnTo>
                    <a:pt x="933" y="0"/>
                  </a:lnTo>
                  <a:lnTo>
                    <a:pt x="978" y="0"/>
                  </a:lnTo>
                  <a:lnTo>
                    <a:pt x="993" y="30"/>
                  </a:lnTo>
                  <a:lnTo>
                    <a:pt x="1022" y="0"/>
                  </a:lnTo>
                  <a:lnTo>
                    <a:pt x="1052" y="0"/>
                  </a:lnTo>
                  <a:lnTo>
                    <a:pt x="1067" y="0"/>
                  </a:lnTo>
                  <a:lnTo>
                    <a:pt x="1096" y="30"/>
                  </a:lnTo>
                  <a:lnTo>
                    <a:pt x="1082" y="61"/>
                  </a:lnTo>
                  <a:lnTo>
                    <a:pt x="1067" y="91"/>
                  </a:lnTo>
                  <a:lnTo>
                    <a:pt x="1096" y="106"/>
                  </a:lnTo>
                  <a:lnTo>
                    <a:pt x="1082" y="137"/>
                  </a:lnTo>
                  <a:lnTo>
                    <a:pt x="1156" y="61"/>
                  </a:lnTo>
                  <a:lnTo>
                    <a:pt x="1185" y="91"/>
                  </a:lnTo>
                  <a:lnTo>
                    <a:pt x="1200" y="46"/>
                  </a:lnTo>
                  <a:lnTo>
                    <a:pt x="1333" y="61"/>
                  </a:lnTo>
                  <a:lnTo>
                    <a:pt x="1452" y="106"/>
                  </a:lnTo>
                  <a:lnTo>
                    <a:pt x="1467" y="76"/>
                  </a:lnTo>
                  <a:lnTo>
                    <a:pt x="1526" y="46"/>
                  </a:lnTo>
                  <a:lnTo>
                    <a:pt x="1600" y="46"/>
                  </a:lnTo>
                  <a:lnTo>
                    <a:pt x="1644" y="61"/>
                  </a:lnTo>
                  <a:lnTo>
                    <a:pt x="1733" y="30"/>
                  </a:lnTo>
                  <a:lnTo>
                    <a:pt x="1837" y="46"/>
                  </a:lnTo>
                  <a:lnTo>
                    <a:pt x="1941" y="106"/>
                  </a:lnTo>
                  <a:lnTo>
                    <a:pt x="2015" y="61"/>
                  </a:lnTo>
                  <a:lnTo>
                    <a:pt x="2030" y="91"/>
                  </a:lnTo>
                  <a:lnTo>
                    <a:pt x="2059" y="76"/>
                  </a:lnTo>
                  <a:lnTo>
                    <a:pt x="2059" y="46"/>
                  </a:lnTo>
                  <a:lnTo>
                    <a:pt x="2133" y="30"/>
                  </a:lnTo>
                  <a:lnTo>
                    <a:pt x="2193" y="61"/>
                  </a:lnTo>
                  <a:lnTo>
                    <a:pt x="2296" y="46"/>
                  </a:lnTo>
                  <a:lnTo>
                    <a:pt x="2326" y="106"/>
                  </a:lnTo>
                  <a:lnTo>
                    <a:pt x="2296" y="106"/>
                  </a:lnTo>
                  <a:lnTo>
                    <a:pt x="2237" y="91"/>
                  </a:lnTo>
                  <a:lnTo>
                    <a:pt x="2237" y="121"/>
                  </a:lnTo>
                  <a:lnTo>
                    <a:pt x="2252" y="137"/>
                  </a:lnTo>
                  <a:lnTo>
                    <a:pt x="2296" y="137"/>
                  </a:lnTo>
                  <a:lnTo>
                    <a:pt x="2311" y="137"/>
                  </a:lnTo>
                  <a:lnTo>
                    <a:pt x="2311" y="182"/>
                  </a:lnTo>
                  <a:lnTo>
                    <a:pt x="2267" y="228"/>
                  </a:lnTo>
                  <a:lnTo>
                    <a:pt x="2237" y="273"/>
                  </a:lnTo>
                  <a:lnTo>
                    <a:pt x="2193" y="258"/>
                  </a:lnTo>
                  <a:lnTo>
                    <a:pt x="2148" y="258"/>
                  </a:lnTo>
                  <a:lnTo>
                    <a:pt x="2133" y="304"/>
                  </a:lnTo>
                  <a:lnTo>
                    <a:pt x="2119" y="273"/>
                  </a:lnTo>
                  <a:lnTo>
                    <a:pt x="2089" y="304"/>
                  </a:lnTo>
                  <a:lnTo>
                    <a:pt x="2104" y="364"/>
                  </a:lnTo>
                  <a:lnTo>
                    <a:pt x="2133" y="364"/>
                  </a:lnTo>
                  <a:lnTo>
                    <a:pt x="2133" y="395"/>
                  </a:lnTo>
                  <a:lnTo>
                    <a:pt x="2148" y="410"/>
                  </a:lnTo>
                  <a:lnTo>
                    <a:pt x="2148" y="456"/>
                  </a:lnTo>
                  <a:lnTo>
                    <a:pt x="2163" y="471"/>
                  </a:lnTo>
                  <a:lnTo>
                    <a:pt x="2148" y="486"/>
                  </a:lnTo>
                  <a:lnTo>
                    <a:pt x="2163" y="531"/>
                  </a:lnTo>
                  <a:lnTo>
                    <a:pt x="2148" y="531"/>
                  </a:lnTo>
                  <a:lnTo>
                    <a:pt x="2133" y="607"/>
                  </a:lnTo>
                  <a:lnTo>
                    <a:pt x="2045" y="456"/>
                  </a:lnTo>
                  <a:lnTo>
                    <a:pt x="2030" y="395"/>
                  </a:lnTo>
                  <a:lnTo>
                    <a:pt x="2045" y="395"/>
                  </a:lnTo>
                  <a:lnTo>
                    <a:pt x="2074" y="289"/>
                  </a:lnTo>
                  <a:lnTo>
                    <a:pt x="2045" y="213"/>
                  </a:lnTo>
                  <a:lnTo>
                    <a:pt x="2015" y="228"/>
                  </a:lnTo>
                  <a:lnTo>
                    <a:pt x="2030" y="243"/>
                  </a:lnTo>
                  <a:lnTo>
                    <a:pt x="2030" y="289"/>
                  </a:lnTo>
                  <a:lnTo>
                    <a:pt x="2000" y="289"/>
                  </a:lnTo>
                  <a:lnTo>
                    <a:pt x="2000" y="243"/>
                  </a:lnTo>
                  <a:lnTo>
                    <a:pt x="1956" y="304"/>
                  </a:lnTo>
                  <a:lnTo>
                    <a:pt x="1956" y="380"/>
                  </a:lnTo>
                  <a:lnTo>
                    <a:pt x="1926" y="395"/>
                  </a:lnTo>
                  <a:lnTo>
                    <a:pt x="1882" y="380"/>
                  </a:lnTo>
                  <a:lnTo>
                    <a:pt x="1882" y="395"/>
                  </a:lnTo>
                  <a:lnTo>
                    <a:pt x="1793" y="425"/>
                  </a:lnTo>
                  <a:lnTo>
                    <a:pt x="1763" y="547"/>
                  </a:lnTo>
                  <a:lnTo>
                    <a:pt x="1748" y="577"/>
                  </a:lnTo>
                  <a:lnTo>
                    <a:pt x="1793" y="592"/>
                  </a:lnTo>
                  <a:lnTo>
                    <a:pt x="1807" y="623"/>
                  </a:lnTo>
                  <a:lnTo>
                    <a:pt x="1837" y="577"/>
                  </a:lnTo>
                  <a:lnTo>
                    <a:pt x="1867" y="592"/>
                  </a:lnTo>
                  <a:lnTo>
                    <a:pt x="1882" y="607"/>
                  </a:lnTo>
                  <a:lnTo>
                    <a:pt x="1896" y="683"/>
                  </a:lnTo>
                  <a:lnTo>
                    <a:pt x="1911" y="744"/>
                  </a:lnTo>
                  <a:lnTo>
                    <a:pt x="1882" y="896"/>
                  </a:lnTo>
                  <a:lnTo>
                    <a:pt x="1837" y="926"/>
                  </a:lnTo>
                  <a:lnTo>
                    <a:pt x="1807" y="866"/>
                  </a:lnTo>
                  <a:lnTo>
                    <a:pt x="1837" y="850"/>
                  </a:lnTo>
                  <a:lnTo>
                    <a:pt x="1837" y="774"/>
                  </a:lnTo>
                  <a:lnTo>
                    <a:pt x="1807" y="774"/>
                  </a:lnTo>
                  <a:lnTo>
                    <a:pt x="1793" y="790"/>
                  </a:lnTo>
                  <a:lnTo>
                    <a:pt x="1778" y="790"/>
                  </a:lnTo>
                  <a:lnTo>
                    <a:pt x="1719" y="744"/>
                  </a:lnTo>
                  <a:lnTo>
                    <a:pt x="1719" y="759"/>
                  </a:lnTo>
                  <a:lnTo>
                    <a:pt x="1689" y="729"/>
                  </a:lnTo>
                  <a:lnTo>
                    <a:pt x="1644" y="683"/>
                  </a:lnTo>
                  <a:lnTo>
                    <a:pt x="1600" y="653"/>
                  </a:lnTo>
                  <a:lnTo>
                    <a:pt x="1570" y="653"/>
                  </a:lnTo>
                  <a:lnTo>
                    <a:pt x="1556" y="699"/>
                  </a:lnTo>
                  <a:lnTo>
                    <a:pt x="1570" y="699"/>
                  </a:lnTo>
                  <a:lnTo>
                    <a:pt x="1570" y="729"/>
                  </a:lnTo>
                  <a:lnTo>
                    <a:pt x="1556" y="774"/>
                  </a:lnTo>
                  <a:lnTo>
                    <a:pt x="1541" y="790"/>
                  </a:lnTo>
                  <a:lnTo>
                    <a:pt x="1526" y="790"/>
                  </a:lnTo>
                  <a:lnTo>
                    <a:pt x="1482" y="790"/>
                  </a:lnTo>
                  <a:lnTo>
                    <a:pt x="1467" y="805"/>
                  </a:lnTo>
                  <a:lnTo>
                    <a:pt x="1437" y="805"/>
                  </a:lnTo>
                  <a:lnTo>
                    <a:pt x="1422" y="820"/>
                  </a:lnTo>
                  <a:lnTo>
                    <a:pt x="1348" y="790"/>
                  </a:lnTo>
                  <a:lnTo>
                    <a:pt x="1304" y="805"/>
                  </a:lnTo>
                  <a:lnTo>
                    <a:pt x="1289" y="790"/>
                  </a:lnTo>
                  <a:lnTo>
                    <a:pt x="1230" y="759"/>
                  </a:lnTo>
                  <a:lnTo>
                    <a:pt x="1215" y="805"/>
                  </a:lnTo>
                  <a:lnTo>
                    <a:pt x="1215" y="835"/>
                  </a:lnTo>
                  <a:lnTo>
                    <a:pt x="1170" y="835"/>
                  </a:lnTo>
                  <a:lnTo>
                    <a:pt x="1126" y="835"/>
                  </a:lnTo>
                  <a:lnTo>
                    <a:pt x="1082" y="88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45" name="Freeform 626"/>
            <p:cNvSpPr>
              <a:spLocks/>
            </p:cNvSpPr>
            <p:nvPr/>
          </p:nvSpPr>
          <p:spPr bwMode="auto">
            <a:xfrm>
              <a:off x="7180" y="976"/>
              <a:ext cx="1007" cy="471"/>
            </a:xfrm>
            <a:custGeom>
              <a:avLst/>
              <a:gdLst>
                <a:gd name="T0" fmla="*/ 34 w 2342"/>
                <a:gd name="T1" fmla="*/ 20 h 1246"/>
                <a:gd name="T2" fmla="*/ 31 w 2342"/>
                <a:gd name="T3" fmla="*/ 23 h 1246"/>
                <a:gd name="T4" fmla="*/ 30 w 2342"/>
                <a:gd name="T5" fmla="*/ 24 h 1246"/>
                <a:gd name="T6" fmla="*/ 26 w 2342"/>
                <a:gd name="T7" fmla="*/ 25 h 1246"/>
                <a:gd name="T8" fmla="*/ 21 w 2342"/>
                <a:gd name="T9" fmla="*/ 25 h 1246"/>
                <a:gd name="T10" fmla="*/ 19 w 2342"/>
                <a:gd name="T11" fmla="*/ 23 h 1246"/>
                <a:gd name="T12" fmla="*/ 18 w 2342"/>
                <a:gd name="T13" fmla="*/ 22 h 1246"/>
                <a:gd name="T14" fmla="*/ 17 w 2342"/>
                <a:gd name="T15" fmla="*/ 20 h 1246"/>
                <a:gd name="T16" fmla="*/ 17 w 2342"/>
                <a:gd name="T17" fmla="*/ 25 h 1246"/>
                <a:gd name="T18" fmla="*/ 14 w 2342"/>
                <a:gd name="T19" fmla="*/ 24 h 1246"/>
                <a:gd name="T20" fmla="*/ 11 w 2342"/>
                <a:gd name="T21" fmla="*/ 23 h 1246"/>
                <a:gd name="T22" fmla="*/ 9 w 2342"/>
                <a:gd name="T23" fmla="*/ 22 h 1246"/>
                <a:gd name="T24" fmla="*/ 5 w 2342"/>
                <a:gd name="T25" fmla="*/ 22 h 1246"/>
                <a:gd name="T26" fmla="*/ 1 w 2342"/>
                <a:gd name="T27" fmla="*/ 20 h 1246"/>
                <a:gd name="T28" fmla="*/ 0 w 2342"/>
                <a:gd name="T29" fmla="*/ 16 h 1246"/>
                <a:gd name="T30" fmla="*/ 2 w 2342"/>
                <a:gd name="T31" fmla="*/ 15 h 1246"/>
                <a:gd name="T32" fmla="*/ 4 w 2342"/>
                <a:gd name="T33" fmla="*/ 12 h 1246"/>
                <a:gd name="T34" fmla="*/ 3 w 2342"/>
                <a:gd name="T35" fmla="*/ 9 h 1246"/>
                <a:gd name="T36" fmla="*/ 8 w 2342"/>
                <a:gd name="T37" fmla="*/ 11 h 1246"/>
                <a:gd name="T38" fmla="*/ 6 w 2342"/>
                <a:gd name="T39" fmla="*/ 12 h 1246"/>
                <a:gd name="T40" fmla="*/ 9 w 2342"/>
                <a:gd name="T41" fmla="*/ 11 h 1246"/>
                <a:gd name="T42" fmla="*/ 11 w 2342"/>
                <a:gd name="T43" fmla="*/ 9 h 1246"/>
                <a:gd name="T44" fmla="*/ 14 w 2342"/>
                <a:gd name="T45" fmla="*/ 9 h 1246"/>
                <a:gd name="T46" fmla="*/ 17 w 2342"/>
                <a:gd name="T47" fmla="*/ 8 h 1246"/>
                <a:gd name="T48" fmla="*/ 20 w 2342"/>
                <a:gd name="T49" fmla="*/ 5 h 1246"/>
                <a:gd name="T50" fmla="*/ 23 w 2342"/>
                <a:gd name="T51" fmla="*/ 9 h 1246"/>
                <a:gd name="T52" fmla="*/ 25 w 2342"/>
                <a:gd name="T53" fmla="*/ 8 h 1246"/>
                <a:gd name="T54" fmla="*/ 22 w 2342"/>
                <a:gd name="T55" fmla="*/ 6 h 1246"/>
                <a:gd name="T56" fmla="*/ 25 w 2342"/>
                <a:gd name="T57" fmla="*/ 5 h 1246"/>
                <a:gd name="T58" fmla="*/ 28 w 2342"/>
                <a:gd name="T59" fmla="*/ 2 h 1246"/>
                <a:gd name="T60" fmla="*/ 34 w 2342"/>
                <a:gd name="T61" fmla="*/ 1 h 1246"/>
                <a:gd name="T62" fmla="*/ 37 w 2342"/>
                <a:gd name="T63" fmla="*/ 1 h 1246"/>
                <a:gd name="T64" fmla="*/ 41 w 2342"/>
                <a:gd name="T65" fmla="*/ 2 h 1246"/>
                <a:gd name="T66" fmla="*/ 52 w 2342"/>
                <a:gd name="T67" fmla="*/ 1 h 1246"/>
                <a:gd name="T68" fmla="*/ 67 w 2342"/>
                <a:gd name="T69" fmla="*/ 2 h 1246"/>
                <a:gd name="T70" fmla="*/ 74 w 2342"/>
                <a:gd name="T71" fmla="*/ 1 h 1246"/>
                <a:gd name="T72" fmla="*/ 77 w 2342"/>
                <a:gd name="T73" fmla="*/ 2 h 1246"/>
                <a:gd name="T74" fmla="*/ 80 w 2342"/>
                <a:gd name="T75" fmla="*/ 4 h 1246"/>
                <a:gd name="T76" fmla="*/ 74 w 2342"/>
                <a:gd name="T77" fmla="*/ 6 h 1246"/>
                <a:gd name="T78" fmla="*/ 74 w 2342"/>
                <a:gd name="T79" fmla="*/ 8 h 1246"/>
                <a:gd name="T80" fmla="*/ 74 w 2342"/>
                <a:gd name="T81" fmla="*/ 11 h 1246"/>
                <a:gd name="T82" fmla="*/ 71 w 2342"/>
                <a:gd name="T83" fmla="*/ 8 h 1246"/>
                <a:gd name="T84" fmla="*/ 70 w 2342"/>
                <a:gd name="T85" fmla="*/ 6 h 1246"/>
                <a:gd name="T86" fmla="*/ 66 w 2342"/>
                <a:gd name="T87" fmla="*/ 8 h 1246"/>
                <a:gd name="T88" fmla="*/ 60 w 2342"/>
                <a:gd name="T89" fmla="*/ 12 h 1246"/>
                <a:gd name="T90" fmla="*/ 64 w 2342"/>
                <a:gd name="T91" fmla="*/ 12 h 1246"/>
                <a:gd name="T92" fmla="*/ 62 w 2342"/>
                <a:gd name="T93" fmla="*/ 18 h 1246"/>
                <a:gd name="T94" fmla="*/ 61 w 2342"/>
                <a:gd name="T95" fmla="*/ 16 h 1246"/>
                <a:gd name="T96" fmla="*/ 55 w 2342"/>
                <a:gd name="T97" fmla="*/ 14 h 1246"/>
                <a:gd name="T98" fmla="*/ 53 w 2342"/>
                <a:gd name="T99" fmla="*/ 16 h 1246"/>
                <a:gd name="T100" fmla="*/ 49 w 2342"/>
                <a:gd name="T101" fmla="*/ 17 h 1246"/>
                <a:gd name="T102" fmla="*/ 42 w 2342"/>
                <a:gd name="T103" fmla="*/ 16 h 1246"/>
                <a:gd name="T104" fmla="*/ 37 w 2342"/>
                <a:gd name="T105" fmla="*/ 18 h 12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1246">
                  <a:moveTo>
                    <a:pt x="1088" y="891"/>
                  </a:moveTo>
                  <a:lnTo>
                    <a:pt x="1074" y="953"/>
                  </a:lnTo>
                  <a:lnTo>
                    <a:pt x="1014" y="953"/>
                  </a:lnTo>
                  <a:lnTo>
                    <a:pt x="1029" y="984"/>
                  </a:lnTo>
                  <a:lnTo>
                    <a:pt x="999" y="999"/>
                  </a:lnTo>
                  <a:lnTo>
                    <a:pt x="1014" y="1030"/>
                  </a:lnTo>
                  <a:lnTo>
                    <a:pt x="999" y="1091"/>
                  </a:lnTo>
                  <a:lnTo>
                    <a:pt x="954" y="1122"/>
                  </a:lnTo>
                  <a:lnTo>
                    <a:pt x="939" y="1107"/>
                  </a:lnTo>
                  <a:lnTo>
                    <a:pt x="910" y="1137"/>
                  </a:lnTo>
                  <a:lnTo>
                    <a:pt x="924" y="1153"/>
                  </a:lnTo>
                  <a:lnTo>
                    <a:pt x="939" y="1184"/>
                  </a:lnTo>
                  <a:lnTo>
                    <a:pt x="910" y="1184"/>
                  </a:lnTo>
                  <a:lnTo>
                    <a:pt x="895" y="1199"/>
                  </a:lnTo>
                  <a:lnTo>
                    <a:pt x="880" y="1184"/>
                  </a:lnTo>
                  <a:lnTo>
                    <a:pt x="865" y="1168"/>
                  </a:lnTo>
                  <a:lnTo>
                    <a:pt x="850" y="1184"/>
                  </a:lnTo>
                  <a:lnTo>
                    <a:pt x="820" y="1199"/>
                  </a:lnTo>
                  <a:lnTo>
                    <a:pt x="805" y="1199"/>
                  </a:lnTo>
                  <a:lnTo>
                    <a:pt x="775" y="1199"/>
                  </a:lnTo>
                  <a:lnTo>
                    <a:pt x="760" y="1230"/>
                  </a:lnTo>
                  <a:lnTo>
                    <a:pt x="746" y="1245"/>
                  </a:lnTo>
                  <a:lnTo>
                    <a:pt x="716" y="1245"/>
                  </a:lnTo>
                  <a:lnTo>
                    <a:pt x="716" y="1230"/>
                  </a:lnTo>
                  <a:lnTo>
                    <a:pt x="626" y="1199"/>
                  </a:lnTo>
                  <a:lnTo>
                    <a:pt x="611" y="1199"/>
                  </a:lnTo>
                  <a:lnTo>
                    <a:pt x="596" y="1214"/>
                  </a:lnTo>
                  <a:lnTo>
                    <a:pt x="567" y="1153"/>
                  </a:lnTo>
                  <a:lnTo>
                    <a:pt x="582" y="1153"/>
                  </a:lnTo>
                  <a:lnTo>
                    <a:pt x="567" y="1122"/>
                  </a:lnTo>
                  <a:lnTo>
                    <a:pt x="552" y="1137"/>
                  </a:lnTo>
                  <a:lnTo>
                    <a:pt x="552" y="1107"/>
                  </a:lnTo>
                  <a:lnTo>
                    <a:pt x="522" y="1076"/>
                  </a:lnTo>
                  <a:lnTo>
                    <a:pt x="507" y="1061"/>
                  </a:lnTo>
                  <a:lnTo>
                    <a:pt x="522" y="1061"/>
                  </a:lnTo>
                  <a:lnTo>
                    <a:pt x="522" y="1030"/>
                  </a:lnTo>
                  <a:lnTo>
                    <a:pt x="537" y="1030"/>
                  </a:lnTo>
                  <a:lnTo>
                    <a:pt x="537" y="999"/>
                  </a:lnTo>
                  <a:lnTo>
                    <a:pt x="507" y="999"/>
                  </a:lnTo>
                  <a:lnTo>
                    <a:pt x="492" y="999"/>
                  </a:lnTo>
                  <a:lnTo>
                    <a:pt x="447" y="1030"/>
                  </a:lnTo>
                  <a:lnTo>
                    <a:pt x="447" y="1061"/>
                  </a:lnTo>
                  <a:lnTo>
                    <a:pt x="492" y="1122"/>
                  </a:lnTo>
                  <a:lnTo>
                    <a:pt x="507" y="1153"/>
                  </a:lnTo>
                  <a:lnTo>
                    <a:pt x="507" y="1214"/>
                  </a:lnTo>
                  <a:lnTo>
                    <a:pt x="492" y="1184"/>
                  </a:lnTo>
                  <a:lnTo>
                    <a:pt x="447" y="1199"/>
                  </a:lnTo>
                  <a:lnTo>
                    <a:pt x="432" y="1184"/>
                  </a:lnTo>
                  <a:lnTo>
                    <a:pt x="432" y="1168"/>
                  </a:lnTo>
                  <a:lnTo>
                    <a:pt x="418" y="1168"/>
                  </a:lnTo>
                  <a:lnTo>
                    <a:pt x="418" y="1153"/>
                  </a:lnTo>
                  <a:lnTo>
                    <a:pt x="403" y="1137"/>
                  </a:lnTo>
                  <a:lnTo>
                    <a:pt x="373" y="1137"/>
                  </a:lnTo>
                  <a:lnTo>
                    <a:pt x="358" y="1107"/>
                  </a:lnTo>
                  <a:lnTo>
                    <a:pt x="328" y="1107"/>
                  </a:lnTo>
                  <a:lnTo>
                    <a:pt x="283" y="1061"/>
                  </a:lnTo>
                  <a:lnTo>
                    <a:pt x="298" y="1030"/>
                  </a:lnTo>
                  <a:lnTo>
                    <a:pt x="268" y="1030"/>
                  </a:lnTo>
                  <a:lnTo>
                    <a:pt x="239" y="1045"/>
                  </a:lnTo>
                  <a:lnTo>
                    <a:pt x="268" y="1061"/>
                  </a:lnTo>
                  <a:lnTo>
                    <a:pt x="224" y="1076"/>
                  </a:lnTo>
                  <a:lnTo>
                    <a:pt x="209" y="1045"/>
                  </a:lnTo>
                  <a:lnTo>
                    <a:pt x="164" y="1045"/>
                  </a:lnTo>
                  <a:lnTo>
                    <a:pt x="164" y="1061"/>
                  </a:lnTo>
                  <a:lnTo>
                    <a:pt x="134" y="1061"/>
                  </a:lnTo>
                  <a:lnTo>
                    <a:pt x="134" y="1030"/>
                  </a:lnTo>
                  <a:lnTo>
                    <a:pt x="104" y="999"/>
                  </a:lnTo>
                  <a:lnTo>
                    <a:pt x="89" y="1014"/>
                  </a:lnTo>
                  <a:lnTo>
                    <a:pt x="45" y="1014"/>
                  </a:lnTo>
                  <a:lnTo>
                    <a:pt x="30" y="999"/>
                  </a:lnTo>
                  <a:lnTo>
                    <a:pt x="45" y="999"/>
                  </a:lnTo>
                  <a:lnTo>
                    <a:pt x="60" y="938"/>
                  </a:lnTo>
                  <a:lnTo>
                    <a:pt x="45" y="907"/>
                  </a:lnTo>
                  <a:lnTo>
                    <a:pt x="45" y="876"/>
                  </a:lnTo>
                  <a:lnTo>
                    <a:pt x="0" y="799"/>
                  </a:lnTo>
                  <a:lnTo>
                    <a:pt x="15" y="769"/>
                  </a:lnTo>
                  <a:lnTo>
                    <a:pt x="30" y="784"/>
                  </a:lnTo>
                  <a:lnTo>
                    <a:pt x="45" y="769"/>
                  </a:lnTo>
                  <a:lnTo>
                    <a:pt x="30" y="738"/>
                  </a:lnTo>
                  <a:lnTo>
                    <a:pt x="60" y="722"/>
                  </a:lnTo>
                  <a:lnTo>
                    <a:pt x="89" y="738"/>
                  </a:lnTo>
                  <a:lnTo>
                    <a:pt x="119" y="707"/>
                  </a:lnTo>
                  <a:lnTo>
                    <a:pt x="104" y="692"/>
                  </a:lnTo>
                  <a:lnTo>
                    <a:pt x="134" y="630"/>
                  </a:lnTo>
                  <a:lnTo>
                    <a:pt x="119" y="599"/>
                  </a:lnTo>
                  <a:lnTo>
                    <a:pt x="104" y="553"/>
                  </a:lnTo>
                  <a:lnTo>
                    <a:pt x="119" y="538"/>
                  </a:lnTo>
                  <a:lnTo>
                    <a:pt x="104" y="492"/>
                  </a:lnTo>
                  <a:lnTo>
                    <a:pt x="89" y="476"/>
                  </a:lnTo>
                  <a:lnTo>
                    <a:pt x="89" y="446"/>
                  </a:lnTo>
                  <a:lnTo>
                    <a:pt x="89" y="430"/>
                  </a:lnTo>
                  <a:lnTo>
                    <a:pt x="164" y="446"/>
                  </a:lnTo>
                  <a:lnTo>
                    <a:pt x="253" y="461"/>
                  </a:lnTo>
                  <a:lnTo>
                    <a:pt x="253" y="492"/>
                  </a:lnTo>
                  <a:lnTo>
                    <a:pt x="239" y="523"/>
                  </a:lnTo>
                  <a:lnTo>
                    <a:pt x="194" y="523"/>
                  </a:lnTo>
                  <a:lnTo>
                    <a:pt x="134" y="492"/>
                  </a:lnTo>
                  <a:lnTo>
                    <a:pt x="149" y="523"/>
                  </a:lnTo>
                  <a:lnTo>
                    <a:pt x="164" y="538"/>
                  </a:lnTo>
                  <a:lnTo>
                    <a:pt x="179" y="584"/>
                  </a:lnTo>
                  <a:lnTo>
                    <a:pt x="209" y="584"/>
                  </a:lnTo>
                  <a:lnTo>
                    <a:pt x="209" y="553"/>
                  </a:lnTo>
                  <a:lnTo>
                    <a:pt x="239" y="569"/>
                  </a:lnTo>
                  <a:lnTo>
                    <a:pt x="239" y="538"/>
                  </a:lnTo>
                  <a:lnTo>
                    <a:pt x="268" y="507"/>
                  </a:lnTo>
                  <a:lnTo>
                    <a:pt x="298" y="507"/>
                  </a:lnTo>
                  <a:lnTo>
                    <a:pt x="283" y="476"/>
                  </a:lnTo>
                  <a:lnTo>
                    <a:pt x="283" y="446"/>
                  </a:lnTo>
                  <a:lnTo>
                    <a:pt x="313" y="446"/>
                  </a:lnTo>
                  <a:lnTo>
                    <a:pt x="313" y="461"/>
                  </a:lnTo>
                  <a:lnTo>
                    <a:pt x="328" y="476"/>
                  </a:lnTo>
                  <a:lnTo>
                    <a:pt x="358" y="476"/>
                  </a:lnTo>
                  <a:lnTo>
                    <a:pt x="343" y="446"/>
                  </a:lnTo>
                  <a:lnTo>
                    <a:pt x="418" y="415"/>
                  </a:lnTo>
                  <a:lnTo>
                    <a:pt x="403" y="461"/>
                  </a:lnTo>
                  <a:lnTo>
                    <a:pt x="403" y="476"/>
                  </a:lnTo>
                  <a:lnTo>
                    <a:pt x="432" y="430"/>
                  </a:lnTo>
                  <a:lnTo>
                    <a:pt x="492" y="415"/>
                  </a:lnTo>
                  <a:lnTo>
                    <a:pt x="507" y="415"/>
                  </a:lnTo>
                  <a:lnTo>
                    <a:pt x="492" y="384"/>
                  </a:lnTo>
                  <a:lnTo>
                    <a:pt x="596" y="384"/>
                  </a:lnTo>
                  <a:lnTo>
                    <a:pt x="596" y="400"/>
                  </a:lnTo>
                  <a:lnTo>
                    <a:pt x="567" y="323"/>
                  </a:lnTo>
                  <a:lnTo>
                    <a:pt x="582" y="307"/>
                  </a:lnTo>
                  <a:lnTo>
                    <a:pt x="582" y="261"/>
                  </a:lnTo>
                  <a:lnTo>
                    <a:pt x="611" y="261"/>
                  </a:lnTo>
                  <a:lnTo>
                    <a:pt x="626" y="307"/>
                  </a:lnTo>
                  <a:lnTo>
                    <a:pt x="671" y="384"/>
                  </a:lnTo>
                  <a:lnTo>
                    <a:pt x="686" y="415"/>
                  </a:lnTo>
                  <a:lnTo>
                    <a:pt x="671" y="446"/>
                  </a:lnTo>
                  <a:lnTo>
                    <a:pt x="641" y="461"/>
                  </a:lnTo>
                  <a:lnTo>
                    <a:pt x="686" y="476"/>
                  </a:lnTo>
                  <a:lnTo>
                    <a:pt x="701" y="415"/>
                  </a:lnTo>
                  <a:lnTo>
                    <a:pt x="701" y="384"/>
                  </a:lnTo>
                  <a:lnTo>
                    <a:pt x="716" y="384"/>
                  </a:lnTo>
                  <a:lnTo>
                    <a:pt x="760" y="415"/>
                  </a:lnTo>
                  <a:lnTo>
                    <a:pt x="716" y="369"/>
                  </a:lnTo>
                  <a:lnTo>
                    <a:pt x="686" y="369"/>
                  </a:lnTo>
                  <a:lnTo>
                    <a:pt x="671" y="323"/>
                  </a:lnTo>
                  <a:lnTo>
                    <a:pt x="641" y="307"/>
                  </a:lnTo>
                  <a:lnTo>
                    <a:pt x="656" y="261"/>
                  </a:lnTo>
                  <a:lnTo>
                    <a:pt x="686" y="292"/>
                  </a:lnTo>
                  <a:lnTo>
                    <a:pt x="686" y="261"/>
                  </a:lnTo>
                  <a:lnTo>
                    <a:pt x="746" y="277"/>
                  </a:lnTo>
                  <a:lnTo>
                    <a:pt x="746" y="246"/>
                  </a:lnTo>
                  <a:lnTo>
                    <a:pt x="716" y="246"/>
                  </a:lnTo>
                  <a:lnTo>
                    <a:pt x="701" y="215"/>
                  </a:lnTo>
                  <a:lnTo>
                    <a:pt x="746" y="184"/>
                  </a:lnTo>
                  <a:lnTo>
                    <a:pt x="731" y="169"/>
                  </a:lnTo>
                  <a:lnTo>
                    <a:pt x="805" y="92"/>
                  </a:lnTo>
                  <a:lnTo>
                    <a:pt x="924" y="61"/>
                  </a:lnTo>
                  <a:lnTo>
                    <a:pt x="924" y="31"/>
                  </a:lnTo>
                  <a:lnTo>
                    <a:pt x="939" y="0"/>
                  </a:lnTo>
                  <a:lnTo>
                    <a:pt x="984" y="0"/>
                  </a:lnTo>
                  <a:lnTo>
                    <a:pt x="999" y="31"/>
                  </a:lnTo>
                  <a:lnTo>
                    <a:pt x="1029" y="0"/>
                  </a:lnTo>
                  <a:lnTo>
                    <a:pt x="1059" y="0"/>
                  </a:lnTo>
                  <a:lnTo>
                    <a:pt x="1074" y="0"/>
                  </a:lnTo>
                  <a:lnTo>
                    <a:pt x="1103" y="31"/>
                  </a:lnTo>
                  <a:lnTo>
                    <a:pt x="1088" y="61"/>
                  </a:lnTo>
                  <a:lnTo>
                    <a:pt x="1074" y="92"/>
                  </a:lnTo>
                  <a:lnTo>
                    <a:pt x="1103" y="108"/>
                  </a:lnTo>
                  <a:lnTo>
                    <a:pt x="1088" y="138"/>
                  </a:lnTo>
                  <a:lnTo>
                    <a:pt x="1163" y="61"/>
                  </a:lnTo>
                  <a:lnTo>
                    <a:pt x="1193" y="92"/>
                  </a:lnTo>
                  <a:lnTo>
                    <a:pt x="1208" y="46"/>
                  </a:lnTo>
                  <a:lnTo>
                    <a:pt x="1342" y="61"/>
                  </a:lnTo>
                  <a:lnTo>
                    <a:pt x="1461" y="108"/>
                  </a:lnTo>
                  <a:lnTo>
                    <a:pt x="1476" y="77"/>
                  </a:lnTo>
                  <a:lnTo>
                    <a:pt x="1536" y="46"/>
                  </a:lnTo>
                  <a:lnTo>
                    <a:pt x="1610" y="46"/>
                  </a:lnTo>
                  <a:lnTo>
                    <a:pt x="1655" y="61"/>
                  </a:lnTo>
                  <a:lnTo>
                    <a:pt x="1745" y="31"/>
                  </a:lnTo>
                  <a:lnTo>
                    <a:pt x="1849" y="46"/>
                  </a:lnTo>
                  <a:lnTo>
                    <a:pt x="1953" y="108"/>
                  </a:lnTo>
                  <a:lnTo>
                    <a:pt x="2028" y="61"/>
                  </a:lnTo>
                  <a:lnTo>
                    <a:pt x="2043" y="92"/>
                  </a:lnTo>
                  <a:lnTo>
                    <a:pt x="2073" y="77"/>
                  </a:lnTo>
                  <a:lnTo>
                    <a:pt x="2073" y="46"/>
                  </a:lnTo>
                  <a:lnTo>
                    <a:pt x="2147" y="31"/>
                  </a:lnTo>
                  <a:lnTo>
                    <a:pt x="2207" y="61"/>
                  </a:lnTo>
                  <a:lnTo>
                    <a:pt x="2311" y="46"/>
                  </a:lnTo>
                  <a:lnTo>
                    <a:pt x="2341" y="108"/>
                  </a:lnTo>
                  <a:lnTo>
                    <a:pt x="2311" y="108"/>
                  </a:lnTo>
                  <a:lnTo>
                    <a:pt x="2252" y="92"/>
                  </a:lnTo>
                  <a:lnTo>
                    <a:pt x="2252" y="123"/>
                  </a:lnTo>
                  <a:lnTo>
                    <a:pt x="2266" y="138"/>
                  </a:lnTo>
                  <a:lnTo>
                    <a:pt x="2311" y="138"/>
                  </a:lnTo>
                  <a:lnTo>
                    <a:pt x="2326" y="138"/>
                  </a:lnTo>
                  <a:lnTo>
                    <a:pt x="2326" y="184"/>
                  </a:lnTo>
                  <a:lnTo>
                    <a:pt x="2281" y="231"/>
                  </a:lnTo>
                  <a:lnTo>
                    <a:pt x="2252" y="277"/>
                  </a:lnTo>
                  <a:lnTo>
                    <a:pt x="2207" y="261"/>
                  </a:lnTo>
                  <a:lnTo>
                    <a:pt x="2162" y="261"/>
                  </a:lnTo>
                  <a:lnTo>
                    <a:pt x="2147" y="307"/>
                  </a:lnTo>
                  <a:lnTo>
                    <a:pt x="2132" y="277"/>
                  </a:lnTo>
                  <a:lnTo>
                    <a:pt x="2102" y="307"/>
                  </a:lnTo>
                  <a:lnTo>
                    <a:pt x="2117" y="369"/>
                  </a:lnTo>
                  <a:lnTo>
                    <a:pt x="2147" y="369"/>
                  </a:lnTo>
                  <a:lnTo>
                    <a:pt x="2147" y="400"/>
                  </a:lnTo>
                  <a:lnTo>
                    <a:pt x="2162" y="415"/>
                  </a:lnTo>
                  <a:lnTo>
                    <a:pt x="2162" y="461"/>
                  </a:lnTo>
                  <a:lnTo>
                    <a:pt x="2177" y="476"/>
                  </a:lnTo>
                  <a:lnTo>
                    <a:pt x="2162" y="492"/>
                  </a:lnTo>
                  <a:lnTo>
                    <a:pt x="2177" y="538"/>
                  </a:lnTo>
                  <a:lnTo>
                    <a:pt x="2162" y="538"/>
                  </a:lnTo>
                  <a:lnTo>
                    <a:pt x="2147" y="615"/>
                  </a:lnTo>
                  <a:lnTo>
                    <a:pt x="2058" y="461"/>
                  </a:lnTo>
                  <a:lnTo>
                    <a:pt x="2043" y="400"/>
                  </a:lnTo>
                  <a:lnTo>
                    <a:pt x="2058" y="400"/>
                  </a:lnTo>
                  <a:lnTo>
                    <a:pt x="2088" y="292"/>
                  </a:lnTo>
                  <a:lnTo>
                    <a:pt x="2058" y="215"/>
                  </a:lnTo>
                  <a:lnTo>
                    <a:pt x="2028" y="231"/>
                  </a:lnTo>
                  <a:lnTo>
                    <a:pt x="2043" y="246"/>
                  </a:lnTo>
                  <a:lnTo>
                    <a:pt x="2043" y="292"/>
                  </a:lnTo>
                  <a:lnTo>
                    <a:pt x="2013" y="292"/>
                  </a:lnTo>
                  <a:lnTo>
                    <a:pt x="2013" y="246"/>
                  </a:lnTo>
                  <a:lnTo>
                    <a:pt x="1968" y="307"/>
                  </a:lnTo>
                  <a:lnTo>
                    <a:pt x="1968" y="384"/>
                  </a:lnTo>
                  <a:lnTo>
                    <a:pt x="1938" y="400"/>
                  </a:lnTo>
                  <a:lnTo>
                    <a:pt x="1894" y="384"/>
                  </a:lnTo>
                  <a:lnTo>
                    <a:pt x="1894" y="400"/>
                  </a:lnTo>
                  <a:lnTo>
                    <a:pt x="1804" y="430"/>
                  </a:lnTo>
                  <a:lnTo>
                    <a:pt x="1774" y="553"/>
                  </a:lnTo>
                  <a:lnTo>
                    <a:pt x="1759" y="584"/>
                  </a:lnTo>
                  <a:lnTo>
                    <a:pt x="1804" y="599"/>
                  </a:lnTo>
                  <a:lnTo>
                    <a:pt x="1819" y="630"/>
                  </a:lnTo>
                  <a:lnTo>
                    <a:pt x="1849" y="584"/>
                  </a:lnTo>
                  <a:lnTo>
                    <a:pt x="1879" y="599"/>
                  </a:lnTo>
                  <a:lnTo>
                    <a:pt x="1894" y="615"/>
                  </a:lnTo>
                  <a:lnTo>
                    <a:pt x="1909" y="692"/>
                  </a:lnTo>
                  <a:lnTo>
                    <a:pt x="1923" y="753"/>
                  </a:lnTo>
                  <a:lnTo>
                    <a:pt x="1894" y="907"/>
                  </a:lnTo>
                  <a:lnTo>
                    <a:pt x="1849" y="938"/>
                  </a:lnTo>
                  <a:lnTo>
                    <a:pt x="1819" y="876"/>
                  </a:lnTo>
                  <a:lnTo>
                    <a:pt x="1849" y="861"/>
                  </a:lnTo>
                  <a:lnTo>
                    <a:pt x="1849" y="784"/>
                  </a:lnTo>
                  <a:lnTo>
                    <a:pt x="1819" y="784"/>
                  </a:lnTo>
                  <a:lnTo>
                    <a:pt x="1804" y="799"/>
                  </a:lnTo>
                  <a:lnTo>
                    <a:pt x="1789" y="799"/>
                  </a:lnTo>
                  <a:lnTo>
                    <a:pt x="1730" y="753"/>
                  </a:lnTo>
                  <a:lnTo>
                    <a:pt x="1730" y="769"/>
                  </a:lnTo>
                  <a:lnTo>
                    <a:pt x="1700" y="738"/>
                  </a:lnTo>
                  <a:lnTo>
                    <a:pt x="1655" y="692"/>
                  </a:lnTo>
                  <a:lnTo>
                    <a:pt x="1610" y="661"/>
                  </a:lnTo>
                  <a:lnTo>
                    <a:pt x="1581" y="661"/>
                  </a:lnTo>
                  <a:lnTo>
                    <a:pt x="1566" y="707"/>
                  </a:lnTo>
                  <a:lnTo>
                    <a:pt x="1581" y="707"/>
                  </a:lnTo>
                  <a:lnTo>
                    <a:pt x="1581" y="738"/>
                  </a:lnTo>
                  <a:lnTo>
                    <a:pt x="1566" y="784"/>
                  </a:lnTo>
                  <a:lnTo>
                    <a:pt x="1551" y="799"/>
                  </a:lnTo>
                  <a:lnTo>
                    <a:pt x="1536" y="799"/>
                  </a:lnTo>
                  <a:lnTo>
                    <a:pt x="1491" y="799"/>
                  </a:lnTo>
                  <a:lnTo>
                    <a:pt x="1476" y="815"/>
                  </a:lnTo>
                  <a:lnTo>
                    <a:pt x="1446" y="815"/>
                  </a:lnTo>
                  <a:lnTo>
                    <a:pt x="1431" y="830"/>
                  </a:lnTo>
                  <a:lnTo>
                    <a:pt x="1357" y="799"/>
                  </a:lnTo>
                  <a:lnTo>
                    <a:pt x="1312" y="815"/>
                  </a:lnTo>
                  <a:lnTo>
                    <a:pt x="1297" y="799"/>
                  </a:lnTo>
                  <a:lnTo>
                    <a:pt x="1238" y="769"/>
                  </a:lnTo>
                  <a:lnTo>
                    <a:pt x="1223" y="815"/>
                  </a:lnTo>
                  <a:lnTo>
                    <a:pt x="1223" y="845"/>
                  </a:lnTo>
                  <a:lnTo>
                    <a:pt x="1178" y="845"/>
                  </a:lnTo>
                  <a:lnTo>
                    <a:pt x="1133" y="845"/>
                  </a:lnTo>
                  <a:lnTo>
                    <a:pt x="1088" y="89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46" name="Freeform 627"/>
            <p:cNvSpPr>
              <a:spLocks/>
            </p:cNvSpPr>
            <p:nvPr/>
          </p:nvSpPr>
          <p:spPr bwMode="auto">
            <a:xfrm>
              <a:off x="7553" y="1330"/>
              <a:ext cx="38" cy="19"/>
            </a:xfrm>
            <a:custGeom>
              <a:avLst/>
              <a:gdLst>
                <a:gd name="T0" fmla="*/ 1 w 90"/>
                <a:gd name="T1" fmla="*/ 1 h 47"/>
                <a:gd name="T2" fmla="*/ 0 w 90"/>
                <a:gd name="T3" fmla="*/ 1 h 47"/>
                <a:gd name="T4" fmla="*/ 0 w 90"/>
                <a:gd name="T5" fmla="*/ 0 h 47"/>
                <a:gd name="T6" fmla="*/ 3 w 90"/>
                <a:gd name="T7" fmla="*/ 0 h 47"/>
                <a:gd name="T8" fmla="*/ 3 w 90"/>
                <a:gd name="T9" fmla="*/ 0 h 47"/>
                <a:gd name="T10" fmla="*/ 1 w 90"/>
                <a:gd name="T11" fmla="*/ 0 h 47"/>
                <a:gd name="T12" fmla="*/ 1 w 90"/>
                <a:gd name="T13" fmla="*/ 1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 h="47">
                  <a:moveTo>
                    <a:pt x="30" y="46"/>
                  </a:moveTo>
                  <a:lnTo>
                    <a:pt x="0" y="46"/>
                  </a:lnTo>
                  <a:lnTo>
                    <a:pt x="0" y="0"/>
                  </a:lnTo>
                  <a:lnTo>
                    <a:pt x="89" y="0"/>
                  </a:lnTo>
                  <a:lnTo>
                    <a:pt x="89" y="15"/>
                  </a:lnTo>
                  <a:lnTo>
                    <a:pt x="45" y="15"/>
                  </a:lnTo>
                  <a:lnTo>
                    <a:pt x="30" y="4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47" name="Freeform 628"/>
            <p:cNvSpPr>
              <a:spLocks/>
            </p:cNvSpPr>
            <p:nvPr/>
          </p:nvSpPr>
          <p:spPr bwMode="auto">
            <a:xfrm>
              <a:off x="7456" y="1353"/>
              <a:ext cx="14" cy="24"/>
            </a:xfrm>
            <a:custGeom>
              <a:avLst/>
              <a:gdLst>
                <a:gd name="T0" fmla="*/ 1 w 31"/>
                <a:gd name="T1" fmla="*/ 1 h 62"/>
                <a:gd name="T2" fmla="*/ 1 w 31"/>
                <a:gd name="T3" fmla="*/ 0 h 62"/>
                <a:gd name="T4" fmla="*/ 0 w 31"/>
                <a:gd name="T5" fmla="*/ 0 h 62"/>
                <a:gd name="T6" fmla="*/ 0 w 31"/>
                <a:gd name="T7" fmla="*/ 0 h 62"/>
                <a:gd name="T8" fmla="*/ 0 w 31"/>
                <a:gd name="T9" fmla="*/ 1 h 62"/>
                <a:gd name="T10" fmla="*/ 0 w 31"/>
                <a:gd name="T11" fmla="*/ 1 h 62"/>
                <a:gd name="T12" fmla="*/ 1 w 31"/>
                <a:gd name="T13" fmla="*/ 1 h 62"/>
                <a:gd name="T14" fmla="*/ 1 w 31"/>
                <a:gd name="T15" fmla="*/ 1 h 62"/>
                <a:gd name="T16" fmla="*/ 1 w 31"/>
                <a:gd name="T17" fmla="*/ 1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62">
                  <a:moveTo>
                    <a:pt x="30" y="31"/>
                  </a:moveTo>
                  <a:lnTo>
                    <a:pt x="30" y="15"/>
                  </a:lnTo>
                  <a:lnTo>
                    <a:pt x="15" y="0"/>
                  </a:lnTo>
                  <a:lnTo>
                    <a:pt x="0" y="15"/>
                  </a:lnTo>
                  <a:lnTo>
                    <a:pt x="0" y="31"/>
                  </a:lnTo>
                  <a:lnTo>
                    <a:pt x="15" y="61"/>
                  </a:lnTo>
                  <a:lnTo>
                    <a:pt x="30" y="61"/>
                  </a:lnTo>
                  <a:lnTo>
                    <a:pt x="30" y="46"/>
                  </a:lnTo>
                  <a:lnTo>
                    <a:pt x="30"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48" name="Freeform 629"/>
            <p:cNvSpPr>
              <a:spLocks/>
            </p:cNvSpPr>
            <p:nvPr/>
          </p:nvSpPr>
          <p:spPr bwMode="auto">
            <a:xfrm>
              <a:off x="7348" y="1023"/>
              <a:ext cx="58" cy="58"/>
            </a:xfrm>
            <a:custGeom>
              <a:avLst/>
              <a:gdLst>
                <a:gd name="T0" fmla="*/ 0 w 134"/>
                <a:gd name="T1" fmla="*/ 3 h 156"/>
                <a:gd name="T2" fmla="*/ 0 w 134"/>
                <a:gd name="T3" fmla="*/ 3 h 156"/>
                <a:gd name="T4" fmla="*/ 2 w 134"/>
                <a:gd name="T5" fmla="*/ 2 h 156"/>
                <a:gd name="T6" fmla="*/ 3 w 134"/>
                <a:gd name="T7" fmla="*/ 1 h 156"/>
                <a:gd name="T8" fmla="*/ 5 w 134"/>
                <a:gd name="T9" fmla="*/ 0 h 156"/>
                <a:gd name="T10" fmla="*/ 4 w 134"/>
                <a:gd name="T11" fmla="*/ 0 h 156"/>
                <a:gd name="T12" fmla="*/ 3 w 134"/>
                <a:gd name="T13" fmla="*/ 0 h 156"/>
                <a:gd name="T14" fmla="*/ 3 w 134"/>
                <a:gd name="T15" fmla="*/ 0 h 156"/>
                <a:gd name="T16" fmla="*/ 3 w 134"/>
                <a:gd name="T17" fmla="*/ 0 h 156"/>
                <a:gd name="T18" fmla="*/ 1 w 134"/>
                <a:gd name="T19" fmla="*/ 1 h 156"/>
                <a:gd name="T20" fmla="*/ 0 w 134"/>
                <a:gd name="T21" fmla="*/ 2 h 156"/>
                <a:gd name="T22" fmla="*/ 0 w 134"/>
                <a:gd name="T23" fmla="*/ 3 h 156"/>
                <a:gd name="T24" fmla="*/ 0 w 134"/>
                <a:gd name="T25" fmla="*/ 3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4" h="156">
                  <a:moveTo>
                    <a:pt x="15" y="155"/>
                  </a:moveTo>
                  <a:lnTo>
                    <a:pt x="15" y="140"/>
                  </a:lnTo>
                  <a:lnTo>
                    <a:pt x="59" y="93"/>
                  </a:lnTo>
                  <a:lnTo>
                    <a:pt x="103" y="47"/>
                  </a:lnTo>
                  <a:lnTo>
                    <a:pt x="133" y="31"/>
                  </a:lnTo>
                  <a:lnTo>
                    <a:pt x="118" y="0"/>
                  </a:lnTo>
                  <a:lnTo>
                    <a:pt x="103" y="0"/>
                  </a:lnTo>
                  <a:lnTo>
                    <a:pt x="89" y="16"/>
                  </a:lnTo>
                  <a:lnTo>
                    <a:pt x="74" y="31"/>
                  </a:lnTo>
                  <a:lnTo>
                    <a:pt x="30" y="62"/>
                  </a:lnTo>
                  <a:lnTo>
                    <a:pt x="0" y="109"/>
                  </a:lnTo>
                  <a:lnTo>
                    <a:pt x="0" y="140"/>
                  </a:lnTo>
                  <a:lnTo>
                    <a:pt x="15" y="15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49" name="Freeform 630"/>
            <p:cNvSpPr>
              <a:spLocks/>
            </p:cNvSpPr>
            <p:nvPr/>
          </p:nvSpPr>
          <p:spPr bwMode="auto">
            <a:xfrm>
              <a:off x="7988" y="1190"/>
              <a:ext cx="59" cy="88"/>
            </a:xfrm>
            <a:custGeom>
              <a:avLst/>
              <a:gdLst>
                <a:gd name="T0" fmla="*/ 0 w 136"/>
                <a:gd name="T1" fmla="*/ 0 h 231"/>
                <a:gd name="T2" fmla="*/ 1 w 136"/>
                <a:gd name="T3" fmla="*/ 1 h 231"/>
                <a:gd name="T4" fmla="*/ 2 w 136"/>
                <a:gd name="T5" fmla="*/ 2 h 231"/>
                <a:gd name="T6" fmla="*/ 2 w 136"/>
                <a:gd name="T7" fmla="*/ 3 h 231"/>
                <a:gd name="T8" fmla="*/ 3 w 136"/>
                <a:gd name="T9" fmla="*/ 3 h 231"/>
                <a:gd name="T10" fmla="*/ 3 w 136"/>
                <a:gd name="T11" fmla="*/ 4 h 231"/>
                <a:gd name="T12" fmla="*/ 4 w 136"/>
                <a:gd name="T13" fmla="*/ 5 h 231"/>
                <a:gd name="T14" fmla="*/ 4 w 136"/>
                <a:gd name="T15" fmla="*/ 5 h 231"/>
                <a:gd name="T16" fmla="*/ 5 w 136"/>
                <a:gd name="T17" fmla="*/ 5 h 231"/>
                <a:gd name="T18" fmla="*/ 5 w 136"/>
                <a:gd name="T19" fmla="*/ 5 h 231"/>
                <a:gd name="T20" fmla="*/ 4 w 136"/>
                <a:gd name="T21" fmla="*/ 4 h 231"/>
                <a:gd name="T22" fmla="*/ 3 w 136"/>
                <a:gd name="T23" fmla="*/ 3 h 231"/>
                <a:gd name="T24" fmla="*/ 4 w 136"/>
                <a:gd name="T25" fmla="*/ 3 h 231"/>
                <a:gd name="T26" fmla="*/ 3 w 136"/>
                <a:gd name="T27" fmla="*/ 2 h 231"/>
                <a:gd name="T28" fmla="*/ 2 w 136"/>
                <a:gd name="T29" fmla="*/ 1 h 231"/>
                <a:gd name="T30" fmla="*/ 0 w 136"/>
                <a:gd name="T31" fmla="*/ 0 h 2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6" h="231">
                  <a:moveTo>
                    <a:pt x="0" y="0"/>
                  </a:moveTo>
                  <a:lnTo>
                    <a:pt x="30" y="61"/>
                  </a:lnTo>
                  <a:lnTo>
                    <a:pt x="45" y="77"/>
                  </a:lnTo>
                  <a:lnTo>
                    <a:pt x="60" y="153"/>
                  </a:lnTo>
                  <a:lnTo>
                    <a:pt x="75" y="169"/>
                  </a:lnTo>
                  <a:lnTo>
                    <a:pt x="90" y="199"/>
                  </a:lnTo>
                  <a:lnTo>
                    <a:pt x="105" y="230"/>
                  </a:lnTo>
                  <a:lnTo>
                    <a:pt x="105" y="215"/>
                  </a:lnTo>
                  <a:lnTo>
                    <a:pt x="135" y="230"/>
                  </a:lnTo>
                  <a:lnTo>
                    <a:pt x="135" y="215"/>
                  </a:lnTo>
                  <a:lnTo>
                    <a:pt x="105" y="184"/>
                  </a:lnTo>
                  <a:lnTo>
                    <a:pt x="90" y="138"/>
                  </a:lnTo>
                  <a:lnTo>
                    <a:pt x="105" y="153"/>
                  </a:lnTo>
                  <a:lnTo>
                    <a:pt x="90" y="107"/>
                  </a:lnTo>
                  <a:lnTo>
                    <a:pt x="45" y="61"/>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50" name="Freeform 631"/>
            <p:cNvSpPr>
              <a:spLocks/>
            </p:cNvSpPr>
            <p:nvPr/>
          </p:nvSpPr>
          <p:spPr bwMode="auto">
            <a:xfrm>
              <a:off x="7521" y="935"/>
              <a:ext cx="39" cy="35"/>
            </a:xfrm>
            <a:custGeom>
              <a:avLst/>
              <a:gdLst>
                <a:gd name="T0" fmla="*/ 3 w 90"/>
                <a:gd name="T1" fmla="*/ 1 h 93"/>
                <a:gd name="T2" fmla="*/ 0 w 90"/>
                <a:gd name="T3" fmla="*/ 0 h 93"/>
                <a:gd name="T4" fmla="*/ 0 w 90"/>
                <a:gd name="T5" fmla="*/ 1 h 93"/>
                <a:gd name="T6" fmla="*/ 1 w 90"/>
                <a:gd name="T7" fmla="*/ 2 h 93"/>
                <a:gd name="T8" fmla="*/ 3 w 90"/>
                <a:gd name="T9" fmla="*/ 2 h 93"/>
                <a:gd name="T10" fmla="*/ 3 w 90"/>
                <a:gd name="T11" fmla="*/ 1 h 93"/>
                <a:gd name="T12" fmla="*/ 3 w 90"/>
                <a:gd name="T13" fmla="*/ 1 h 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 h="93">
                  <a:moveTo>
                    <a:pt x="74" y="31"/>
                  </a:moveTo>
                  <a:lnTo>
                    <a:pt x="15" y="0"/>
                  </a:lnTo>
                  <a:lnTo>
                    <a:pt x="0" y="31"/>
                  </a:lnTo>
                  <a:lnTo>
                    <a:pt x="30" y="92"/>
                  </a:lnTo>
                  <a:lnTo>
                    <a:pt x="74" y="77"/>
                  </a:lnTo>
                  <a:lnTo>
                    <a:pt x="89" y="31"/>
                  </a:lnTo>
                  <a:lnTo>
                    <a:pt x="74"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51" name="Freeform 632"/>
            <p:cNvSpPr>
              <a:spLocks/>
            </p:cNvSpPr>
            <p:nvPr/>
          </p:nvSpPr>
          <p:spPr bwMode="auto">
            <a:xfrm>
              <a:off x="7335" y="1086"/>
              <a:ext cx="39" cy="30"/>
            </a:xfrm>
            <a:custGeom>
              <a:avLst/>
              <a:gdLst>
                <a:gd name="T0" fmla="*/ 1 w 91"/>
                <a:gd name="T1" fmla="*/ 0 h 78"/>
                <a:gd name="T2" fmla="*/ 0 w 91"/>
                <a:gd name="T3" fmla="*/ 0 h 78"/>
                <a:gd name="T4" fmla="*/ 0 w 91"/>
                <a:gd name="T5" fmla="*/ 1 h 78"/>
                <a:gd name="T6" fmla="*/ 0 w 91"/>
                <a:gd name="T7" fmla="*/ 1 h 78"/>
                <a:gd name="T8" fmla="*/ 1 w 91"/>
                <a:gd name="T9" fmla="*/ 1 h 78"/>
                <a:gd name="T10" fmla="*/ 1 w 91"/>
                <a:gd name="T11" fmla="*/ 2 h 78"/>
                <a:gd name="T12" fmla="*/ 3 w 91"/>
                <a:gd name="T13" fmla="*/ 1 h 78"/>
                <a:gd name="T14" fmla="*/ 1 w 91"/>
                <a:gd name="T15" fmla="*/ 1 h 78"/>
                <a:gd name="T16" fmla="*/ 1 w 91"/>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 h="78">
                  <a:moveTo>
                    <a:pt x="45" y="0"/>
                  </a:moveTo>
                  <a:lnTo>
                    <a:pt x="15" y="0"/>
                  </a:lnTo>
                  <a:lnTo>
                    <a:pt x="0" y="31"/>
                  </a:lnTo>
                  <a:lnTo>
                    <a:pt x="15" y="62"/>
                  </a:lnTo>
                  <a:lnTo>
                    <a:pt x="30" y="62"/>
                  </a:lnTo>
                  <a:lnTo>
                    <a:pt x="45" y="77"/>
                  </a:lnTo>
                  <a:lnTo>
                    <a:pt x="90" y="62"/>
                  </a:lnTo>
                  <a:lnTo>
                    <a:pt x="45" y="31"/>
                  </a:lnTo>
                  <a:lnTo>
                    <a:pt x="4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52" name="Freeform 633"/>
            <p:cNvSpPr>
              <a:spLocks/>
            </p:cNvSpPr>
            <p:nvPr/>
          </p:nvSpPr>
          <p:spPr bwMode="auto">
            <a:xfrm>
              <a:off x="7565" y="947"/>
              <a:ext cx="21" cy="23"/>
            </a:xfrm>
            <a:custGeom>
              <a:avLst/>
              <a:gdLst>
                <a:gd name="T0" fmla="*/ 0 w 47"/>
                <a:gd name="T1" fmla="*/ 0 h 62"/>
                <a:gd name="T2" fmla="*/ 0 w 47"/>
                <a:gd name="T3" fmla="*/ 1 h 62"/>
                <a:gd name="T4" fmla="*/ 0 w 47"/>
                <a:gd name="T5" fmla="*/ 1 h 62"/>
                <a:gd name="T6" fmla="*/ 2 w 47"/>
                <a:gd name="T7" fmla="*/ 0 h 62"/>
                <a:gd name="T8" fmla="*/ 1 w 47"/>
                <a:gd name="T9" fmla="*/ 0 h 62"/>
                <a:gd name="T10" fmla="*/ 0 w 47"/>
                <a:gd name="T11" fmla="*/ 0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2">
                  <a:moveTo>
                    <a:pt x="0" y="0"/>
                  </a:moveTo>
                  <a:lnTo>
                    <a:pt x="0" y="46"/>
                  </a:lnTo>
                  <a:lnTo>
                    <a:pt x="15" y="61"/>
                  </a:lnTo>
                  <a:lnTo>
                    <a:pt x="46" y="31"/>
                  </a:lnTo>
                  <a:lnTo>
                    <a:pt x="30"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53" name="Freeform 634"/>
            <p:cNvSpPr>
              <a:spLocks/>
            </p:cNvSpPr>
            <p:nvPr/>
          </p:nvSpPr>
          <p:spPr bwMode="auto">
            <a:xfrm>
              <a:off x="7822" y="958"/>
              <a:ext cx="19" cy="12"/>
            </a:xfrm>
            <a:custGeom>
              <a:avLst/>
              <a:gdLst>
                <a:gd name="T0" fmla="*/ 0 w 45"/>
                <a:gd name="T1" fmla="*/ 0 h 32"/>
                <a:gd name="T2" fmla="*/ 1 w 45"/>
                <a:gd name="T3" fmla="*/ 0 h 32"/>
                <a:gd name="T4" fmla="*/ 1 w 45"/>
                <a:gd name="T5" fmla="*/ 1 h 32"/>
                <a:gd name="T6" fmla="*/ 0 w 45"/>
                <a:gd name="T7" fmla="*/ 0 h 32"/>
                <a:gd name="T8" fmla="*/ 0 w 45"/>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0"/>
                  </a:moveTo>
                  <a:lnTo>
                    <a:pt x="44" y="16"/>
                  </a:lnTo>
                  <a:lnTo>
                    <a:pt x="44" y="31"/>
                  </a:lnTo>
                  <a:lnTo>
                    <a:pt x="0" y="16"/>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54" name="Freeform 635"/>
            <p:cNvSpPr>
              <a:spLocks/>
            </p:cNvSpPr>
            <p:nvPr/>
          </p:nvSpPr>
          <p:spPr bwMode="auto">
            <a:xfrm>
              <a:off x="8072" y="964"/>
              <a:ext cx="20" cy="12"/>
            </a:xfrm>
            <a:custGeom>
              <a:avLst/>
              <a:gdLst>
                <a:gd name="T0" fmla="*/ 0 w 46"/>
                <a:gd name="T1" fmla="*/ 0 h 31"/>
                <a:gd name="T2" fmla="*/ 0 w 46"/>
                <a:gd name="T3" fmla="*/ 1 h 31"/>
                <a:gd name="T4" fmla="*/ 1 w 46"/>
                <a:gd name="T5" fmla="*/ 0 h 31"/>
                <a:gd name="T6" fmla="*/ 2 w 46"/>
                <a:gd name="T7" fmla="*/ 0 h 31"/>
                <a:gd name="T8" fmla="*/ 0 w 46"/>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1">
                  <a:moveTo>
                    <a:pt x="0" y="0"/>
                  </a:moveTo>
                  <a:lnTo>
                    <a:pt x="0" y="30"/>
                  </a:lnTo>
                  <a:lnTo>
                    <a:pt x="30" y="15"/>
                  </a:lnTo>
                  <a:lnTo>
                    <a:pt x="45"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55" name="Freeform 636"/>
            <p:cNvSpPr>
              <a:spLocks/>
            </p:cNvSpPr>
            <p:nvPr/>
          </p:nvSpPr>
          <p:spPr bwMode="auto">
            <a:xfrm>
              <a:off x="7797" y="958"/>
              <a:ext cx="13" cy="18"/>
            </a:xfrm>
            <a:custGeom>
              <a:avLst/>
              <a:gdLst>
                <a:gd name="T0" fmla="*/ 0 w 30"/>
                <a:gd name="T1" fmla="*/ 0 h 47"/>
                <a:gd name="T2" fmla="*/ 0 w 30"/>
                <a:gd name="T3" fmla="*/ 1 h 47"/>
                <a:gd name="T4" fmla="*/ 1 w 30"/>
                <a:gd name="T5" fmla="*/ 1 h 47"/>
                <a:gd name="T6" fmla="*/ 1 w 30"/>
                <a:gd name="T7" fmla="*/ 0 h 47"/>
                <a:gd name="T8" fmla="*/ 0 w 30"/>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47">
                  <a:moveTo>
                    <a:pt x="0" y="0"/>
                  </a:moveTo>
                  <a:lnTo>
                    <a:pt x="0" y="31"/>
                  </a:lnTo>
                  <a:lnTo>
                    <a:pt x="29" y="46"/>
                  </a:lnTo>
                  <a:lnTo>
                    <a:pt x="29" y="15"/>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56" name="Freeform 637"/>
            <p:cNvSpPr>
              <a:spLocks/>
            </p:cNvSpPr>
            <p:nvPr/>
          </p:nvSpPr>
          <p:spPr bwMode="auto">
            <a:xfrm>
              <a:off x="7380" y="1110"/>
              <a:ext cx="13" cy="11"/>
            </a:xfrm>
            <a:custGeom>
              <a:avLst/>
              <a:gdLst>
                <a:gd name="T0" fmla="*/ 0 w 30"/>
                <a:gd name="T1" fmla="*/ 0 h 32"/>
                <a:gd name="T2" fmla="*/ 1 w 30"/>
                <a:gd name="T3" fmla="*/ 0 h 32"/>
                <a:gd name="T4" fmla="*/ 0 w 30"/>
                <a:gd name="T5" fmla="*/ 0 h 32"/>
                <a:gd name="T6" fmla="*/ 0 w 30"/>
                <a:gd name="T7" fmla="*/ 0 h 32"/>
                <a:gd name="T8" fmla="*/ 0 w 30"/>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2">
                  <a:moveTo>
                    <a:pt x="0" y="0"/>
                  </a:moveTo>
                  <a:lnTo>
                    <a:pt x="29" y="16"/>
                  </a:lnTo>
                  <a:lnTo>
                    <a:pt x="15" y="31"/>
                  </a:lnTo>
                  <a:lnTo>
                    <a:pt x="0" y="31"/>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57" name="Freeform 638"/>
            <p:cNvSpPr>
              <a:spLocks/>
            </p:cNvSpPr>
            <p:nvPr/>
          </p:nvSpPr>
          <p:spPr bwMode="auto">
            <a:xfrm>
              <a:off x="8130" y="1144"/>
              <a:ext cx="19" cy="7"/>
            </a:xfrm>
            <a:custGeom>
              <a:avLst/>
              <a:gdLst>
                <a:gd name="T0" fmla="*/ 0 w 45"/>
                <a:gd name="T1" fmla="*/ 0 h 17"/>
                <a:gd name="T2" fmla="*/ 0 w 45"/>
                <a:gd name="T3" fmla="*/ 0 h 17"/>
                <a:gd name="T4" fmla="*/ 1 w 45"/>
                <a:gd name="T5" fmla="*/ 0 h 17"/>
                <a:gd name="T6" fmla="*/ 0 w 45"/>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17">
                  <a:moveTo>
                    <a:pt x="14" y="0"/>
                  </a:moveTo>
                  <a:lnTo>
                    <a:pt x="0" y="0"/>
                  </a:lnTo>
                  <a:lnTo>
                    <a:pt x="44" y="16"/>
                  </a:lnTo>
                  <a:lnTo>
                    <a:pt x="14"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58" name="Line 639"/>
            <p:cNvSpPr>
              <a:spLocks noChangeShapeType="1"/>
            </p:cNvSpPr>
            <p:nvPr/>
          </p:nvSpPr>
          <p:spPr bwMode="auto">
            <a:xfrm>
              <a:off x="8194" y="1162"/>
              <a:ext cx="6"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59" name="Line 640"/>
            <p:cNvSpPr>
              <a:spLocks noChangeShapeType="1"/>
            </p:cNvSpPr>
            <p:nvPr/>
          </p:nvSpPr>
          <p:spPr bwMode="auto">
            <a:xfrm>
              <a:off x="7585" y="1423"/>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60" name="Line 641"/>
            <p:cNvSpPr>
              <a:spLocks noChangeShapeType="1"/>
            </p:cNvSpPr>
            <p:nvPr/>
          </p:nvSpPr>
          <p:spPr bwMode="auto">
            <a:xfrm>
              <a:off x="7578" y="1429"/>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61" name="Line 642"/>
            <p:cNvSpPr>
              <a:spLocks noChangeShapeType="1"/>
            </p:cNvSpPr>
            <p:nvPr/>
          </p:nvSpPr>
          <p:spPr bwMode="auto">
            <a:xfrm>
              <a:off x="7578" y="1429"/>
              <a:ext cx="0"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62" name="Line 643"/>
            <p:cNvSpPr>
              <a:spLocks noChangeShapeType="1"/>
            </p:cNvSpPr>
            <p:nvPr/>
          </p:nvSpPr>
          <p:spPr bwMode="auto">
            <a:xfrm flipH="1">
              <a:off x="7573" y="1435"/>
              <a:ext cx="5"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63" name="Line 644"/>
            <p:cNvSpPr>
              <a:spLocks noChangeShapeType="1"/>
            </p:cNvSpPr>
            <p:nvPr/>
          </p:nvSpPr>
          <p:spPr bwMode="auto">
            <a:xfrm>
              <a:off x="7573" y="1435"/>
              <a:ext cx="5"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64" name="Line 645"/>
            <p:cNvSpPr>
              <a:spLocks noChangeShapeType="1"/>
            </p:cNvSpPr>
            <p:nvPr/>
          </p:nvSpPr>
          <p:spPr bwMode="auto">
            <a:xfrm>
              <a:off x="7578" y="1441"/>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65" name="Line 646"/>
            <p:cNvSpPr>
              <a:spLocks noChangeShapeType="1"/>
            </p:cNvSpPr>
            <p:nvPr/>
          </p:nvSpPr>
          <p:spPr bwMode="auto">
            <a:xfrm>
              <a:off x="7585" y="1441"/>
              <a:ext cx="0"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66" name="Line 647"/>
            <p:cNvSpPr>
              <a:spLocks noChangeShapeType="1"/>
            </p:cNvSpPr>
            <p:nvPr/>
          </p:nvSpPr>
          <p:spPr bwMode="auto">
            <a:xfrm>
              <a:off x="7585" y="1447"/>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67" name="Line 648"/>
            <p:cNvSpPr>
              <a:spLocks noChangeShapeType="1"/>
            </p:cNvSpPr>
            <p:nvPr/>
          </p:nvSpPr>
          <p:spPr bwMode="auto">
            <a:xfrm>
              <a:off x="7585" y="1447"/>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68" name="Line 649"/>
            <p:cNvSpPr>
              <a:spLocks noChangeShapeType="1"/>
            </p:cNvSpPr>
            <p:nvPr/>
          </p:nvSpPr>
          <p:spPr bwMode="auto">
            <a:xfrm>
              <a:off x="7591" y="1447"/>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69" name="Line 650"/>
            <p:cNvSpPr>
              <a:spLocks noChangeShapeType="1"/>
            </p:cNvSpPr>
            <p:nvPr/>
          </p:nvSpPr>
          <p:spPr bwMode="auto">
            <a:xfrm>
              <a:off x="7604" y="1441"/>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70" name="Line 651"/>
            <p:cNvSpPr>
              <a:spLocks noChangeShapeType="1"/>
            </p:cNvSpPr>
            <p:nvPr/>
          </p:nvSpPr>
          <p:spPr bwMode="auto">
            <a:xfrm flipV="1">
              <a:off x="7604" y="1435"/>
              <a:ext cx="7"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71" name="Freeform 652"/>
            <p:cNvSpPr>
              <a:spLocks/>
            </p:cNvSpPr>
            <p:nvPr/>
          </p:nvSpPr>
          <p:spPr bwMode="auto">
            <a:xfrm>
              <a:off x="7649" y="1266"/>
              <a:ext cx="225" cy="99"/>
            </a:xfrm>
            <a:custGeom>
              <a:avLst/>
              <a:gdLst>
                <a:gd name="T0" fmla="*/ 15 w 523"/>
                <a:gd name="T1" fmla="*/ 1 h 262"/>
                <a:gd name="T2" fmla="*/ 14 w 523"/>
                <a:gd name="T3" fmla="*/ 1 h 262"/>
                <a:gd name="T4" fmla="*/ 13 w 523"/>
                <a:gd name="T5" fmla="*/ 1 h 262"/>
                <a:gd name="T6" fmla="*/ 12 w 523"/>
                <a:gd name="T7" fmla="*/ 1 h 262"/>
                <a:gd name="T8" fmla="*/ 12 w 523"/>
                <a:gd name="T9" fmla="*/ 1 h 262"/>
                <a:gd name="T10" fmla="*/ 9 w 523"/>
                <a:gd name="T11" fmla="*/ 1 h 262"/>
                <a:gd name="T12" fmla="*/ 8 w 523"/>
                <a:gd name="T13" fmla="*/ 1 h 262"/>
                <a:gd name="T14" fmla="*/ 7 w 523"/>
                <a:gd name="T15" fmla="*/ 1 h 262"/>
                <a:gd name="T16" fmla="*/ 5 w 523"/>
                <a:gd name="T17" fmla="*/ 0 h 262"/>
                <a:gd name="T18" fmla="*/ 5 w 523"/>
                <a:gd name="T19" fmla="*/ 1 h 262"/>
                <a:gd name="T20" fmla="*/ 5 w 523"/>
                <a:gd name="T21" fmla="*/ 2 h 262"/>
                <a:gd name="T22" fmla="*/ 3 w 523"/>
                <a:gd name="T23" fmla="*/ 2 h 262"/>
                <a:gd name="T24" fmla="*/ 1 w 523"/>
                <a:gd name="T25" fmla="*/ 2 h 262"/>
                <a:gd name="T26" fmla="*/ 0 w 523"/>
                <a:gd name="T27" fmla="*/ 2 h 262"/>
                <a:gd name="T28" fmla="*/ 0 w 523"/>
                <a:gd name="T29" fmla="*/ 3 h 262"/>
                <a:gd name="T30" fmla="*/ 1 w 523"/>
                <a:gd name="T31" fmla="*/ 3 h 262"/>
                <a:gd name="T32" fmla="*/ 2 w 523"/>
                <a:gd name="T33" fmla="*/ 3 h 262"/>
                <a:gd name="T34" fmla="*/ 3 w 523"/>
                <a:gd name="T35" fmla="*/ 4 h 262"/>
                <a:gd name="T36" fmla="*/ 3 w 523"/>
                <a:gd name="T37" fmla="*/ 4 h 262"/>
                <a:gd name="T38" fmla="*/ 6 w 523"/>
                <a:gd name="T39" fmla="*/ 5 h 262"/>
                <a:gd name="T40" fmla="*/ 6 w 523"/>
                <a:gd name="T41" fmla="*/ 5 h 262"/>
                <a:gd name="T42" fmla="*/ 8 w 523"/>
                <a:gd name="T43" fmla="*/ 5 h 262"/>
                <a:gd name="T44" fmla="*/ 9 w 523"/>
                <a:gd name="T45" fmla="*/ 5 h 262"/>
                <a:gd name="T46" fmla="*/ 9 w 523"/>
                <a:gd name="T47" fmla="*/ 5 h 262"/>
                <a:gd name="T48" fmla="*/ 12 w 523"/>
                <a:gd name="T49" fmla="*/ 5 h 262"/>
                <a:gd name="T50" fmla="*/ 12 w 523"/>
                <a:gd name="T51" fmla="*/ 5 h 262"/>
                <a:gd name="T52" fmla="*/ 14 w 523"/>
                <a:gd name="T53" fmla="*/ 5 h 262"/>
                <a:gd name="T54" fmla="*/ 14 w 523"/>
                <a:gd name="T55" fmla="*/ 4 h 262"/>
                <a:gd name="T56" fmla="*/ 14 w 523"/>
                <a:gd name="T57" fmla="*/ 4 h 262"/>
                <a:gd name="T58" fmla="*/ 15 w 523"/>
                <a:gd name="T59" fmla="*/ 3 h 262"/>
                <a:gd name="T60" fmla="*/ 15 w 523"/>
                <a:gd name="T61" fmla="*/ 3 h 262"/>
                <a:gd name="T62" fmla="*/ 16 w 523"/>
                <a:gd name="T63" fmla="*/ 3 h 262"/>
                <a:gd name="T64" fmla="*/ 17 w 523"/>
                <a:gd name="T65" fmla="*/ 2 h 262"/>
                <a:gd name="T66" fmla="*/ 18 w 523"/>
                <a:gd name="T67" fmla="*/ 2 h 262"/>
                <a:gd name="T68" fmla="*/ 17 w 523"/>
                <a:gd name="T69" fmla="*/ 1 h 262"/>
                <a:gd name="T70" fmla="*/ 16 w 523"/>
                <a:gd name="T71" fmla="*/ 1 h 262"/>
                <a:gd name="T72" fmla="*/ 15 w 523"/>
                <a:gd name="T73" fmla="*/ 1 h 2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3" h="262">
                  <a:moveTo>
                    <a:pt x="447" y="31"/>
                  </a:moveTo>
                  <a:lnTo>
                    <a:pt x="403" y="31"/>
                  </a:lnTo>
                  <a:lnTo>
                    <a:pt x="388" y="46"/>
                  </a:lnTo>
                  <a:lnTo>
                    <a:pt x="358" y="46"/>
                  </a:lnTo>
                  <a:lnTo>
                    <a:pt x="343" y="61"/>
                  </a:lnTo>
                  <a:lnTo>
                    <a:pt x="268" y="31"/>
                  </a:lnTo>
                  <a:lnTo>
                    <a:pt x="224" y="46"/>
                  </a:lnTo>
                  <a:lnTo>
                    <a:pt x="209" y="31"/>
                  </a:lnTo>
                  <a:lnTo>
                    <a:pt x="149" y="0"/>
                  </a:lnTo>
                  <a:lnTo>
                    <a:pt x="134" y="46"/>
                  </a:lnTo>
                  <a:lnTo>
                    <a:pt x="134" y="77"/>
                  </a:lnTo>
                  <a:lnTo>
                    <a:pt x="89" y="77"/>
                  </a:lnTo>
                  <a:lnTo>
                    <a:pt x="45" y="77"/>
                  </a:lnTo>
                  <a:lnTo>
                    <a:pt x="0" y="123"/>
                  </a:lnTo>
                  <a:lnTo>
                    <a:pt x="15" y="138"/>
                  </a:lnTo>
                  <a:lnTo>
                    <a:pt x="30" y="154"/>
                  </a:lnTo>
                  <a:lnTo>
                    <a:pt x="60" y="154"/>
                  </a:lnTo>
                  <a:lnTo>
                    <a:pt x="75" y="184"/>
                  </a:lnTo>
                  <a:lnTo>
                    <a:pt x="75" y="200"/>
                  </a:lnTo>
                  <a:lnTo>
                    <a:pt x="164" y="230"/>
                  </a:lnTo>
                  <a:lnTo>
                    <a:pt x="179" y="261"/>
                  </a:lnTo>
                  <a:lnTo>
                    <a:pt x="239" y="230"/>
                  </a:lnTo>
                  <a:lnTo>
                    <a:pt x="254" y="246"/>
                  </a:lnTo>
                  <a:lnTo>
                    <a:pt x="268" y="261"/>
                  </a:lnTo>
                  <a:lnTo>
                    <a:pt x="343" y="261"/>
                  </a:lnTo>
                  <a:lnTo>
                    <a:pt x="358" y="246"/>
                  </a:lnTo>
                  <a:lnTo>
                    <a:pt x="403" y="230"/>
                  </a:lnTo>
                  <a:lnTo>
                    <a:pt x="418" y="200"/>
                  </a:lnTo>
                  <a:lnTo>
                    <a:pt x="403" y="184"/>
                  </a:lnTo>
                  <a:lnTo>
                    <a:pt x="433" y="154"/>
                  </a:lnTo>
                  <a:lnTo>
                    <a:pt x="447" y="154"/>
                  </a:lnTo>
                  <a:lnTo>
                    <a:pt x="477" y="138"/>
                  </a:lnTo>
                  <a:lnTo>
                    <a:pt x="492" y="107"/>
                  </a:lnTo>
                  <a:lnTo>
                    <a:pt x="522" y="92"/>
                  </a:lnTo>
                  <a:lnTo>
                    <a:pt x="492" y="61"/>
                  </a:lnTo>
                  <a:lnTo>
                    <a:pt x="462" y="61"/>
                  </a:lnTo>
                  <a:lnTo>
                    <a:pt x="447"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72" name="Freeform 653"/>
            <p:cNvSpPr>
              <a:spLocks/>
            </p:cNvSpPr>
            <p:nvPr/>
          </p:nvSpPr>
          <p:spPr bwMode="auto">
            <a:xfrm>
              <a:off x="7573" y="1226"/>
              <a:ext cx="403" cy="332"/>
            </a:xfrm>
            <a:custGeom>
              <a:avLst/>
              <a:gdLst>
                <a:gd name="T0" fmla="*/ 23 w 941"/>
                <a:gd name="T1" fmla="*/ 5 h 877"/>
                <a:gd name="T2" fmla="*/ 21 w 941"/>
                <a:gd name="T3" fmla="*/ 5 h 877"/>
                <a:gd name="T4" fmla="*/ 20 w 941"/>
                <a:gd name="T5" fmla="*/ 6 h 877"/>
                <a:gd name="T6" fmla="*/ 20 w 941"/>
                <a:gd name="T7" fmla="*/ 7 h 877"/>
                <a:gd name="T8" fmla="*/ 18 w 941"/>
                <a:gd name="T9" fmla="*/ 8 h 877"/>
                <a:gd name="T10" fmla="*/ 15 w 941"/>
                <a:gd name="T11" fmla="*/ 7 h 877"/>
                <a:gd name="T12" fmla="*/ 12 w 941"/>
                <a:gd name="T13" fmla="*/ 8 h 877"/>
                <a:gd name="T14" fmla="*/ 9 w 941"/>
                <a:gd name="T15" fmla="*/ 6 h 877"/>
                <a:gd name="T16" fmla="*/ 8 w 941"/>
                <a:gd name="T17" fmla="*/ 5 h 877"/>
                <a:gd name="T18" fmla="*/ 6 w 941"/>
                <a:gd name="T19" fmla="*/ 5 h 877"/>
                <a:gd name="T20" fmla="*/ 6 w 941"/>
                <a:gd name="T21" fmla="*/ 6 h 877"/>
                <a:gd name="T22" fmla="*/ 4 w 941"/>
                <a:gd name="T23" fmla="*/ 6 h 877"/>
                <a:gd name="T24" fmla="*/ 3 w 941"/>
                <a:gd name="T25" fmla="*/ 8 h 877"/>
                <a:gd name="T26" fmla="*/ 1 w 941"/>
                <a:gd name="T27" fmla="*/ 9 h 877"/>
                <a:gd name="T28" fmla="*/ 0 w 941"/>
                <a:gd name="T29" fmla="*/ 10 h 877"/>
                <a:gd name="T30" fmla="*/ 1 w 941"/>
                <a:gd name="T31" fmla="*/ 11 h 877"/>
                <a:gd name="T32" fmla="*/ 4 w 941"/>
                <a:gd name="T33" fmla="*/ 12 h 877"/>
                <a:gd name="T34" fmla="*/ 4 w 941"/>
                <a:gd name="T35" fmla="*/ 14 h 877"/>
                <a:gd name="T36" fmla="*/ 6 w 941"/>
                <a:gd name="T37" fmla="*/ 14 h 877"/>
                <a:gd name="T38" fmla="*/ 9 w 941"/>
                <a:gd name="T39" fmla="*/ 15 h 877"/>
                <a:gd name="T40" fmla="*/ 10 w 941"/>
                <a:gd name="T41" fmla="*/ 15 h 877"/>
                <a:gd name="T42" fmla="*/ 11 w 941"/>
                <a:gd name="T43" fmla="*/ 15 h 877"/>
                <a:gd name="T44" fmla="*/ 14 w 941"/>
                <a:gd name="T45" fmla="*/ 14 h 877"/>
                <a:gd name="T46" fmla="*/ 15 w 941"/>
                <a:gd name="T47" fmla="*/ 14 h 877"/>
                <a:gd name="T48" fmla="*/ 15 w 941"/>
                <a:gd name="T49" fmla="*/ 14 h 877"/>
                <a:gd name="T50" fmla="*/ 16 w 941"/>
                <a:gd name="T51" fmla="*/ 15 h 877"/>
                <a:gd name="T52" fmla="*/ 16 w 941"/>
                <a:gd name="T53" fmla="*/ 16 h 877"/>
                <a:gd name="T54" fmla="*/ 17 w 941"/>
                <a:gd name="T55" fmla="*/ 16 h 877"/>
                <a:gd name="T56" fmla="*/ 18 w 941"/>
                <a:gd name="T57" fmla="*/ 18 h 877"/>
                <a:gd name="T58" fmla="*/ 19 w 941"/>
                <a:gd name="T59" fmla="*/ 18 h 877"/>
                <a:gd name="T60" fmla="*/ 20 w 941"/>
                <a:gd name="T61" fmla="*/ 17 h 877"/>
                <a:gd name="T62" fmla="*/ 21 w 941"/>
                <a:gd name="T63" fmla="*/ 17 h 877"/>
                <a:gd name="T64" fmla="*/ 22 w 941"/>
                <a:gd name="T65" fmla="*/ 17 h 877"/>
                <a:gd name="T66" fmla="*/ 24 w 941"/>
                <a:gd name="T67" fmla="*/ 17 h 877"/>
                <a:gd name="T68" fmla="*/ 24 w 941"/>
                <a:gd name="T69" fmla="*/ 18 h 877"/>
                <a:gd name="T70" fmla="*/ 24 w 941"/>
                <a:gd name="T71" fmla="*/ 17 h 877"/>
                <a:gd name="T72" fmla="*/ 26 w 941"/>
                <a:gd name="T73" fmla="*/ 17 h 877"/>
                <a:gd name="T74" fmla="*/ 26 w 941"/>
                <a:gd name="T75" fmla="*/ 17 h 877"/>
                <a:gd name="T76" fmla="*/ 29 w 941"/>
                <a:gd name="T77" fmla="*/ 16 h 877"/>
                <a:gd name="T78" fmla="*/ 29 w 941"/>
                <a:gd name="T79" fmla="*/ 13 h 877"/>
                <a:gd name="T80" fmla="*/ 29 w 941"/>
                <a:gd name="T81" fmla="*/ 12 h 877"/>
                <a:gd name="T82" fmla="*/ 28 w 941"/>
                <a:gd name="T83" fmla="*/ 11 h 877"/>
                <a:gd name="T84" fmla="*/ 27 w 941"/>
                <a:gd name="T85" fmla="*/ 10 h 877"/>
                <a:gd name="T86" fmla="*/ 28 w 941"/>
                <a:gd name="T87" fmla="*/ 9 h 877"/>
                <a:gd name="T88" fmla="*/ 27 w 941"/>
                <a:gd name="T89" fmla="*/ 9 h 877"/>
                <a:gd name="T90" fmla="*/ 25 w 941"/>
                <a:gd name="T91" fmla="*/ 8 h 877"/>
                <a:gd name="T92" fmla="*/ 27 w 941"/>
                <a:gd name="T93" fmla="*/ 7 h 877"/>
                <a:gd name="T94" fmla="*/ 27 w 941"/>
                <a:gd name="T95" fmla="*/ 8 h 877"/>
                <a:gd name="T96" fmla="*/ 29 w 941"/>
                <a:gd name="T97" fmla="*/ 8 h 877"/>
                <a:gd name="T98" fmla="*/ 30 w 941"/>
                <a:gd name="T99" fmla="*/ 6 h 877"/>
                <a:gd name="T100" fmla="*/ 32 w 941"/>
                <a:gd name="T101" fmla="*/ 6 h 877"/>
                <a:gd name="T102" fmla="*/ 32 w 941"/>
                <a:gd name="T103" fmla="*/ 4 h 877"/>
                <a:gd name="T104" fmla="*/ 31 w 941"/>
                <a:gd name="T105" fmla="*/ 3 h 877"/>
                <a:gd name="T106" fmla="*/ 30 w 941"/>
                <a:gd name="T107" fmla="*/ 3 h 877"/>
                <a:gd name="T108" fmla="*/ 28 w 941"/>
                <a:gd name="T109" fmla="*/ 2 h 877"/>
                <a:gd name="T110" fmla="*/ 25 w 941"/>
                <a:gd name="T111" fmla="*/ 1 h 877"/>
                <a:gd name="T112" fmla="*/ 23 w 941"/>
                <a:gd name="T113" fmla="*/ 0 h 877"/>
                <a:gd name="T114" fmla="*/ 23 w 941"/>
                <a:gd name="T115" fmla="*/ 1 h 877"/>
                <a:gd name="T116" fmla="*/ 22 w 941"/>
                <a:gd name="T117" fmla="*/ 3 h 877"/>
                <a:gd name="T118" fmla="*/ 21 w 941"/>
                <a:gd name="T119" fmla="*/ 3 h 877"/>
                <a:gd name="T120" fmla="*/ 23 w 941"/>
                <a:gd name="T121" fmla="*/ 3 h 8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41" h="877">
                  <a:moveTo>
                    <a:pt x="701" y="200"/>
                  </a:moveTo>
                  <a:lnTo>
                    <a:pt x="671" y="215"/>
                  </a:lnTo>
                  <a:lnTo>
                    <a:pt x="657" y="246"/>
                  </a:lnTo>
                  <a:lnTo>
                    <a:pt x="627" y="261"/>
                  </a:lnTo>
                  <a:lnTo>
                    <a:pt x="612" y="261"/>
                  </a:lnTo>
                  <a:lnTo>
                    <a:pt x="582" y="292"/>
                  </a:lnTo>
                  <a:lnTo>
                    <a:pt x="597" y="307"/>
                  </a:lnTo>
                  <a:lnTo>
                    <a:pt x="582" y="338"/>
                  </a:lnTo>
                  <a:lnTo>
                    <a:pt x="537" y="353"/>
                  </a:lnTo>
                  <a:lnTo>
                    <a:pt x="522" y="369"/>
                  </a:lnTo>
                  <a:lnTo>
                    <a:pt x="448" y="369"/>
                  </a:lnTo>
                  <a:lnTo>
                    <a:pt x="433" y="353"/>
                  </a:lnTo>
                  <a:lnTo>
                    <a:pt x="418" y="338"/>
                  </a:lnTo>
                  <a:lnTo>
                    <a:pt x="358" y="369"/>
                  </a:lnTo>
                  <a:lnTo>
                    <a:pt x="343" y="338"/>
                  </a:lnTo>
                  <a:lnTo>
                    <a:pt x="254" y="307"/>
                  </a:lnTo>
                  <a:lnTo>
                    <a:pt x="254" y="292"/>
                  </a:lnTo>
                  <a:lnTo>
                    <a:pt x="239" y="261"/>
                  </a:lnTo>
                  <a:lnTo>
                    <a:pt x="209" y="261"/>
                  </a:lnTo>
                  <a:lnTo>
                    <a:pt x="194" y="246"/>
                  </a:lnTo>
                  <a:lnTo>
                    <a:pt x="179" y="231"/>
                  </a:lnTo>
                  <a:lnTo>
                    <a:pt x="164" y="292"/>
                  </a:lnTo>
                  <a:lnTo>
                    <a:pt x="104" y="292"/>
                  </a:lnTo>
                  <a:lnTo>
                    <a:pt x="119" y="323"/>
                  </a:lnTo>
                  <a:lnTo>
                    <a:pt x="90" y="338"/>
                  </a:lnTo>
                  <a:lnTo>
                    <a:pt x="104" y="369"/>
                  </a:lnTo>
                  <a:lnTo>
                    <a:pt x="90" y="430"/>
                  </a:lnTo>
                  <a:lnTo>
                    <a:pt x="45" y="461"/>
                  </a:lnTo>
                  <a:lnTo>
                    <a:pt x="30" y="446"/>
                  </a:lnTo>
                  <a:lnTo>
                    <a:pt x="0" y="476"/>
                  </a:lnTo>
                  <a:lnTo>
                    <a:pt x="15" y="492"/>
                  </a:lnTo>
                  <a:lnTo>
                    <a:pt x="30" y="523"/>
                  </a:lnTo>
                  <a:lnTo>
                    <a:pt x="75" y="553"/>
                  </a:lnTo>
                  <a:lnTo>
                    <a:pt x="119" y="584"/>
                  </a:lnTo>
                  <a:lnTo>
                    <a:pt x="119" y="630"/>
                  </a:lnTo>
                  <a:lnTo>
                    <a:pt x="134" y="676"/>
                  </a:lnTo>
                  <a:lnTo>
                    <a:pt x="164" y="692"/>
                  </a:lnTo>
                  <a:lnTo>
                    <a:pt x="194" y="692"/>
                  </a:lnTo>
                  <a:lnTo>
                    <a:pt x="209" y="707"/>
                  </a:lnTo>
                  <a:lnTo>
                    <a:pt x="254" y="722"/>
                  </a:lnTo>
                  <a:lnTo>
                    <a:pt x="298" y="738"/>
                  </a:lnTo>
                  <a:lnTo>
                    <a:pt x="298" y="722"/>
                  </a:lnTo>
                  <a:lnTo>
                    <a:pt x="313" y="738"/>
                  </a:lnTo>
                  <a:lnTo>
                    <a:pt x="328" y="738"/>
                  </a:lnTo>
                  <a:lnTo>
                    <a:pt x="358" y="722"/>
                  </a:lnTo>
                  <a:lnTo>
                    <a:pt x="403" y="692"/>
                  </a:lnTo>
                  <a:lnTo>
                    <a:pt x="418" y="707"/>
                  </a:lnTo>
                  <a:lnTo>
                    <a:pt x="433" y="692"/>
                  </a:lnTo>
                  <a:lnTo>
                    <a:pt x="448" y="692"/>
                  </a:lnTo>
                  <a:lnTo>
                    <a:pt x="448" y="707"/>
                  </a:lnTo>
                  <a:lnTo>
                    <a:pt x="477" y="707"/>
                  </a:lnTo>
                  <a:lnTo>
                    <a:pt x="477" y="722"/>
                  </a:lnTo>
                  <a:lnTo>
                    <a:pt x="492" y="768"/>
                  </a:lnTo>
                  <a:lnTo>
                    <a:pt x="477" y="784"/>
                  </a:lnTo>
                  <a:lnTo>
                    <a:pt x="477" y="815"/>
                  </a:lnTo>
                  <a:lnTo>
                    <a:pt x="492" y="799"/>
                  </a:lnTo>
                  <a:lnTo>
                    <a:pt x="507" y="861"/>
                  </a:lnTo>
                  <a:lnTo>
                    <a:pt x="537" y="861"/>
                  </a:lnTo>
                  <a:lnTo>
                    <a:pt x="552" y="876"/>
                  </a:lnTo>
                  <a:lnTo>
                    <a:pt x="567" y="861"/>
                  </a:lnTo>
                  <a:lnTo>
                    <a:pt x="567" y="845"/>
                  </a:lnTo>
                  <a:lnTo>
                    <a:pt x="582" y="830"/>
                  </a:lnTo>
                  <a:lnTo>
                    <a:pt x="597" y="830"/>
                  </a:lnTo>
                  <a:lnTo>
                    <a:pt x="627" y="815"/>
                  </a:lnTo>
                  <a:lnTo>
                    <a:pt x="642" y="830"/>
                  </a:lnTo>
                  <a:lnTo>
                    <a:pt x="642" y="845"/>
                  </a:lnTo>
                  <a:lnTo>
                    <a:pt x="671" y="861"/>
                  </a:lnTo>
                  <a:lnTo>
                    <a:pt x="701" y="845"/>
                  </a:lnTo>
                  <a:lnTo>
                    <a:pt x="701" y="861"/>
                  </a:lnTo>
                  <a:lnTo>
                    <a:pt x="716" y="876"/>
                  </a:lnTo>
                  <a:lnTo>
                    <a:pt x="716" y="861"/>
                  </a:lnTo>
                  <a:lnTo>
                    <a:pt x="716" y="845"/>
                  </a:lnTo>
                  <a:lnTo>
                    <a:pt x="761" y="830"/>
                  </a:lnTo>
                  <a:lnTo>
                    <a:pt x="761" y="815"/>
                  </a:lnTo>
                  <a:lnTo>
                    <a:pt x="776" y="830"/>
                  </a:lnTo>
                  <a:lnTo>
                    <a:pt x="776" y="815"/>
                  </a:lnTo>
                  <a:lnTo>
                    <a:pt x="806" y="815"/>
                  </a:lnTo>
                  <a:lnTo>
                    <a:pt x="850" y="753"/>
                  </a:lnTo>
                  <a:lnTo>
                    <a:pt x="880" y="645"/>
                  </a:lnTo>
                  <a:lnTo>
                    <a:pt x="865" y="630"/>
                  </a:lnTo>
                  <a:lnTo>
                    <a:pt x="850" y="615"/>
                  </a:lnTo>
                  <a:lnTo>
                    <a:pt x="865" y="599"/>
                  </a:lnTo>
                  <a:lnTo>
                    <a:pt x="865" y="584"/>
                  </a:lnTo>
                  <a:lnTo>
                    <a:pt x="836" y="538"/>
                  </a:lnTo>
                  <a:lnTo>
                    <a:pt x="806" y="523"/>
                  </a:lnTo>
                  <a:lnTo>
                    <a:pt x="806" y="492"/>
                  </a:lnTo>
                  <a:lnTo>
                    <a:pt x="821" y="461"/>
                  </a:lnTo>
                  <a:lnTo>
                    <a:pt x="836" y="461"/>
                  </a:lnTo>
                  <a:lnTo>
                    <a:pt x="836" y="446"/>
                  </a:lnTo>
                  <a:lnTo>
                    <a:pt x="806" y="430"/>
                  </a:lnTo>
                  <a:lnTo>
                    <a:pt x="791" y="461"/>
                  </a:lnTo>
                  <a:lnTo>
                    <a:pt x="746" y="415"/>
                  </a:lnTo>
                  <a:lnTo>
                    <a:pt x="761" y="400"/>
                  </a:lnTo>
                  <a:lnTo>
                    <a:pt x="806" y="353"/>
                  </a:lnTo>
                  <a:lnTo>
                    <a:pt x="821" y="369"/>
                  </a:lnTo>
                  <a:lnTo>
                    <a:pt x="806" y="400"/>
                  </a:lnTo>
                  <a:lnTo>
                    <a:pt x="821" y="384"/>
                  </a:lnTo>
                  <a:lnTo>
                    <a:pt x="865" y="369"/>
                  </a:lnTo>
                  <a:lnTo>
                    <a:pt x="865" y="323"/>
                  </a:lnTo>
                  <a:lnTo>
                    <a:pt x="895" y="323"/>
                  </a:lnTo>
                  <a:lnTo>
                    <a:pt x="910" y="277"/>
                  </a:lnTo>
                  <a:lnTo>
                    <a:pt x="940" y="277"/>
                  </a:lnTo>
                  <a:lnTo>
                    <a:pt x="910" y="215"/>
                  </a:lnTo>
                  <a:lnTo>
                    <a:pt x="940" y="200"/>
                  </a:lnTo>
                  <a:lnTo>
                    <a:pt x="940" y="123"/>
                  </a:lnTo>
                  <a:lnTo>
                    <a:pt x="910" y="123"/>
                  </a:lnTo>
                  <a:lnTo>
                    <a:pt x="895" y="138"/>
                  </a:lnTo>
                  <a:lnTo>
                    <a:pt x="880" y="138"/>
                  </a:lnTo>
                  <a:lnTo>
                    <a:pt x="821" y="92"/>
                  </a:lnTo>
                  <a:lnTo>
                    <a:pt x="821" y="108"/>
                  </a:lnTo>
                  <a:lnTo>
                    <a:pt x="791" y="77"/>
                  </a:lnTo>
                  <a:lnTo>
                    <a:pt x="746" y="31"/>
                  </a:lnTo>
                  <a:lnTo>
                    <a:pt x="701" y="0"/>
                  </a:lnTo>
                  <a:lnTo>
                    <a:pt x="671" y="0"/>
                  </a:lnTo>
                  <a:lnTo>
                    <a:pt x="657" y="46"/>
                  </a:lnTo>
                  <a:lnTo>
                    <a:pt x="671" y="46"/>
                  </a:lnTo>
                  <a:lnTo>
                    <a:pt x="671" y="77"/>
                  </a:lnTo>
                  <a:lnTo>
                    <a:pt x="657" y="123"/>
                  </a:lnTo>
                  <a:lnTo>
                    <a:pt x="642" y="138"/>
                  </a:lnTo>
                  <a:lnTo>
                    <a:pt x="627" y="138"/>
                  </a:lnTo>
                  <a:lnTo>
                    <a:pt x="642" y="169"/>
                  </a:lnTo>
                  <a:lnTo>
                    <a:pt x="671" y="169"/>
                  </a:lnTo>
                  <a:lnTo>
                    <a:pt x="701" y="20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73" name="Freeform 654"/>
            <p:cNvSpPr>
              <a:spLocks/>
            </p:cNvSpPr>
            <p:nvPr/>
          </p:nvSpPr>
          <p:spPr bwMode="auto">
            <a:xfrm>
              <a:off x="7867" y="1563"/>
              <a:ext cx="20" cy="11"/>
            </a:xfrm>
            <a:custGeom>
              <a:avLst/>
              <a:gdLst>
                <a:gd name="T0" fmla="*/ 2 w 46"/>
                <a:gd name="T1" fmla="*/ 0 h 32"/>
                <a:gd name="T2" fmla="*/ 0 w 46"/>
                <a:gd name="T3" fmla="*/ 0 h 32"/>
                <a:gd name="T4" fmla="*/ 0 w 46"/>
                <a:gd name="T5" fmla="*/ 0 h 32"/>
                <a:gd name="T6" fmla="*/ 1 w 46"/>
                <a:gd name="T7" fmla="*/ 0 h 32"/>
                <a:gd name="T8" fmla="*/ 2 w 46"/>
                <a:gd name="T9" fmla="*/ 0 h 32"/>
                <a:gd name="T10" fmla="*/ 2 w 46"/>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32">
                  <a:moveTo>
                    <a:pt x="45" y="0"/>
                  </a:moveTo>
                  <a:lnTo>
                    <a:pt x="15" y="0"/>
                  </a:lnTo>
                  <a:lnTo>
                    <a:pt x="0" y="31"/>
                  </a:lnTo>
                  <a:lnTo>
                    <a:pt x="30" y="31"/>
                  </a:lnTo>
                  <a:lnTo>
                    <a:pt x="45" y="16"/>
                  </a:lnTo>
                  <a:lnTo>
                    <a:pt x="4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74" name="Line 655"/>
            <p:cNvSpPr>
              <a:spLocks noChangeShapeType="1"/>
            </p:cNvSpPr>
            <p:nvPr/>
          </p:nvSpPr>
          <p:spPr bwMode="auto">
            <a:xfrm>
              <a:off x="7591" y="1464"/>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75" name="Line 656"/>
            <p:cNvSpPr>
              <a:spLocks noChangeShapeType="1"/>
            </p:cNvSpPr>
            <p:nvPr/>
          </p:nvSpPr>
          <p:spPr bwMode="auto">
            <a:xfrm>
              <a:off x="7726" y="1499"/>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76" name="Line 657"/>
            <p:cNvSpPr>
              <a:spLocks noChangeShapeType="1"/>
            </p:cNvSpPr>
            <p:nvPr/>
          </p:nvSpPr>
          <p:spPr bwMode="auto">
            <a:xfrm flipV="1">
              <a:off x="7739" y="1493"/>
              <a:ext cx="0" cy="5"/>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77" name="Line 658"/>
            <p:cNvSpPr>
              <a:spLocks noChangeShapeType="1"/>
            </p:cNvSpPr>
            <p:nvPr/>
          </p:nvSpPr>
          <p:spPr bwMode="auto">
            <a:xfrm>
              <a:off x="7745" y="1493"/>
              <a:ext cx="8"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78" name="Line 659"/>
            <p:cNvSpPr>
              <a:spLocks noChangeShapeType="1"/>
            </p:cNvSpPr>
            <p:nvPr/>
          </p:nvSpPr>
          <p:spPr bwMode="auto">
            <a:xfrm>
              <a:off x="7745" y="1493"/>
              <a:ext cx="8"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79" name="Line 660"/>
            <p:cNvSpPr>
              <a:spLocks noChangeShapeType="1"/>
            </p:cNvSpPr>
            <p:nvPr/>
          </p:nvSpPr>
          <p:spPr bwMode="auto">
            <a:xfrm>
              <a:off x="7753" y="1493"/>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80" name="Line 661"/>
            <p:cNvSpPr>
              <a:spLocks noChangeShapeType="1"/>
            </p:cNvSpPr>
            <p:nvPr/>
          </p:nvSpPr>
          <p:spPr bwMode="auto">
            <a:xfrm flipV="1">
              <a:off x="7758" y="1487"/>
              <a:ext cx="0"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81" name="Line 662"/>
            <p:cNvSpPr>
              <a:spLocks noChangeShapeType="1"/>
            </p:cNvSpPr>
            <p:nvPr/>
          </p:nvSpPr>
          <p:spPr bwMode="auto">
            <a:xfrm>
              <a:off x="7758" y="1487"/>
              <a:ext cx="6"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82" name="Line 663"/>
            <p:cNvSpPr>
              <a:spLocks noChangeShapeType="1"/>
            </p:cNvSpPr>
            <p:nvPr/>
          </p:nvSpPr>
          <p:spPr bwMode="auto">
            <a:xfrm>
              <a:off x="7764" y="1493"/>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83" name="Line 664"/>
            <p:cNvSpPr>
              <a:spLocks noChangeShapeType="1"/>
            </p:cNvSpPr>
            <p:nvPr/>
          </p:nvSpPr>
          <p:spPr bwMode="auto">
            <a:xfrm>
              <a:off x="7597" y="1464"/>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84" name="Line 665"/>
            <p:cNvSpPr>
              <a:spLocks noChangeShapeType="1"/>
            </p:cNvSpPr>
            <p:nvPr/>
          </p:nvSpPr>
          <p:spPr bwMode="auto">
            <a:xfrm>
              <a:off x="7604" y="1459"/>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85" name="Line 666"/>
            <p:cNvSpPr>
              <a:spLocks noChangeShapeType="1"/>
            </p:cNvSpPr>
            <p:nvPr/>
          </p:nvSpPr>
          <p:spPr bwMode="auto">
            <a:xfrm>
              <a:off x="7611" y="1459"/>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86" name="Line 667"/>
            <p:cNvSpPr>
              <a:spLocks noChangeShapeType="1"/>
            </p:cNvSpPr>
            <p:nvPr/>
          </p:nvSpPr>
          <p:spPr bwMode="auto">
            <a:xfrm>
              <a:off x="7617" y="1464"/>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87" name="Freeform 668"/>
            <p:cNvSpPr>
              <a:spLocks/>
            </p:cNvSpPr>
            <p:nvPr/>
          </p:nvSpPr>
          <p:spPr bwMode="auto">
            <a:xfrm>
              <a:off x="7822" y="1533"/>
              <a:ext cx="58" cy="129"/>
            </a:xfrm>
            <a:custGeom>
              <a:avLst/>
              <a:gdLst>
                <a:gd name="T0" fmla="*/ 0 w 135"/>
                <a:gd name="T1" fmla="*/ 0 h 340"/>
                <a:gd name="T2" fmla="*/ 0 w 135"/>
                <a:gd name="T3" fmla="*/ 1 h 340"/>
                <a:gd name="T4" fmla="*/ 0 w 135"/>
                <a:gd name="T5" fmla="*/ 1 h 340"/>
                <a:gd name="T6" fmla="*/ 1 w 135"/>
                <a:gd name="T7" fmla="*/ 2 h 340"/>
                <a:gd name="T8" fmla="*/ 1 w 135"/>
                <a:gd name="T9" fmla="*/ 2 h 340"/>
                <a:gd name="T10" fmla="*/ 3 w 135"/>
                <a:gd name="T11" fmla="*/ 3 h 340"/>
                <a:gd name="T12" fmla="*/ 3 w 135"/>
                <a:gd name="T13" fmla="*/ 3 h 340"/>
                <a:gd name="T14" fmla="*/ 3 w 135"/>
                <a:gd name="T15" fmla="*/ 4 h 340"/>
                <a:gd name="T16" fmla="*/ 3 w 135"/>
                <a:gd name="T17" fmla="*/ 5 h 340"/>
                <a:gd name="T18" fmla="*/ 3 w 135"/>
                <a:gd name="T19" fmla="*/ 5 h 340"/>
                <a:gd name="T20" fmla="*/ 3 w 135"/>
                <a:gd name="T21" fmla="*/ 5 h 340"/>
                <a:gd name="T22" fmla="*/ 3 w 135"/>
                <a:gd name="T23" fmla="*/ 5 h 340"/>
                <a:gd name="T24" fmla="*/ 1 w 135"/>
                <a:gd name="T25" fmla="*/ 6 h 340"/>
                <a:gd name="T26" fmla="*/ 2 w 135"/>
                <a:gd name="T27" fmla="*/ 6 h 340"/>
                <a:gd name="T28" fmla="*/ 1 w 135"/>
                <a:gd name="T29" fmla="*/ 6 h 340"/>
                <a:gd name="T30" fmla="*/ 2 w 135"/>
                <a:gd name="T31" fmla="*/ 7 h 340"/>
                <a:gd name="T32" fmla="*/ 3 w 135"/>
                <a:gd name="T33" fmla="*/ 7 h 340"/>
                <a:gd name="T34" fmla="*/ 3 w 135"/>
                <a:gd name="T35" fmla="*/ 6 h 340"/>
                <a:gd name="T36" fmla="*/ 4 w 135"/>
                <a:gd name="T37" fmla="*/ 5 h 340"/>
                <a:gd name="T38" fmla="*/ 5 w 135"/>
                <a:gd name="T39" fmla="*/ 5 h 340"/>
                <a:gd name="T40" fmla="*/ 4 w 135"/>
                <a:gd name="T41" fmla="*/ 4 h 340"/>
                <a:gd name="T42" fmla="*/ 3 w 135"/>
                <a:gd name="T43" fmla="*/ 3 h 340"/>
                <a:gd name="T44" fmla="*/ 2 w 135"/>
                <a:gd name="T45" fmla="*/ 2 h 340"/>
                <a:gd name="T46" fmla="*/ 1 w 135"/>
                <a:gd name="T47" fmla="*/ 2 h 340"/>
                <a:gd name="T48" fmla="*/ 3 w 135"/>
                <a:gd name="T49" fmla="*/ 1 h 340"/>
                <a:gd name="T50" fmla="*/ 3 w 135"/>
                <a:gd name="T51" fmla="*/ 1 h 340"/>
                <a:gd name="T52" fmla="*/ 2 w 135"/>
                <a:gd name="T53" fmla="*/ 1 h 340"/>
                <a:gd name="T54" fmla="*/ 2 w 135"/>
                <a:gd name="T55" fmla="*/ 0 h 340"/>
                <a:gd name="T56" fmla="*/ 1 w 135"/>
                <a:gd name="T57" fmla="*/ 0 h 340"/>
                <a:gd name="T58" fmla="*/ 0 w 135"/>
                <a:gd name="T59" fmla="*/ 0 h 340"/>
                <a:gd name="T60" fmla="*/ 0 w 135"/>
                <a:gd name="T61" fmla="*/ 0 h 3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35" h="340">
                  <a:moveTo>
                    <a:pt x="0" y="15"/>
                  </a:moveTo>
                  <a:lnTo>
                    <a:pt x="0" y="46"/>
                  </a:lnTo>
                  <a:lnTo>
                    <a:pt x="15" y="46"/>
                  </a:lnTo>
                  <a:lnTo>
                    <a:pt x="30" y="77"/>
                  </a:lnTo>
                  <a:lnTo>
                    <a:pt x="45" y="108"/>
                  </a:lnTo>
                  <a:lnTo>
                    <a:pt x="74" y="154"/>
                  </a:lnTo>
                  <a:lnTo>
                    <a:pt x="89" y="170"/>
                  </a:lnTo>
                  <a:lnTo>
                    <a:pt x="89" y="200"/>
                  </a:lnTo>
                  <a:lnTo>
                    <a:pt x="89" y="247"/>
                  </a:lnTo>
                  <a:lnTo>
                    <a:pt x="89" y="262"/>
                  </a:lnTo>
                  <a:lnTo>
                    <a:pt x="74" y="247"/>
                  </a:lnTo>
                  <a:lnTo>
                    <a:pt x="74" y="262"/>
                  </a:lnTo>
                  <a:lnTo>
                    <a:pt x="45" y="293"/>
                  </a:lnTo>
                  <a:lnTo>
                    <a:pt x="60" y="293"/>
                  </a:lnTo>
                  <a:lnTo>
                    <a:pt x="45" y="308"/>
                  </a:lnTo>
                  <a:lnTo>
                    <a:pt x="60" y="339"/>
                  </a:lnTo>
                  <a:lnTo>
                    <a:pt x="74" y="339"/>
                  </a:lnTo>
                  <a:lnTo>
                    <a:pt x="89" y="293"/>
                  </a:lnTo>
                  <a:lnTo>
                    <a:pt x="119" y="262"/>
                  </a:lnTo>
                  <a:lnTo>
                    <a:pt x="134" y="231"/>
                  </a:lnTo>
                  <a:lnTo>
                    <a:pt x="119" y="185"/>
                  </a:lnTo>
                  <a:lnTo>
                    <a:pt x="104" y="154"/>
                  </a:lnTo>
                  <a:lnTo>
                    <a:pt x="60" y="108"/>
                  </a:lnTo>
                  <a:lnTo>
                    <a:pt x="45" y="77"/>
                  </a:lnTo>
                  <a:lnTo>
                    <a:pt x="74" y="62"/>
                  </a:lnTo>
                  <a:lnTo>
                    <a:pt x="89" y="46"/>
                  </a:lnTo>
                  <a:lnTo>
                    <a:pt x="60" y="31"/>
                  </a:lnTo>
                  <a:lnTo>
                    <a:pt x="60" y="15"/>
                  </a:lnTo>
                  <a:lnTo>
                    <a:pt x="45" y="0"/>
                  </a:lnTo>
                  <a:lnTo>
                    <a:pt x="15" y="15"/>
                  </a:lnTo>
                  <a:lnTo>
                    <a:pt x="0"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88" name="Freeform 669"/>
            <p:cNvSpPr>
              <a:spLocks/>
            </p:cNvSpPr>
            <p:nvPr/>
          </p:nvSpPr>
          <p:spPr bwMode="auto">
            <a:xfrm>
              <a:off x="7828" y="1610"/>
              <a:ext cx="33" cy="35"/>
            </a:xfrm>
            <a:custGeom>
              <a:avLst/>
              <a:gdLst>
                <a:gd name="T0" fmla="*/ 0 w 75"/>
                <a:gd name="T1" fmla="*/ 1 h 93"/>
                <a:gd name="T2" fmla="*/ 0 w 75"/>
                <a:gd name="T3" fmla="*/ 1 h 93"/>
                <a:gd name="T4" fmla="*/ 0 w 75"/>
                <a:gd name="T5" fmla="*/ 2 h 93"/>
                <a:gd name="T6" fmla="*/ 1 w 75"/>
                <a:gd name="T7" fmla="*/ 2 h 93"/>
                <a:gd name="T8" fmla="*/ 2 w 75"/>
                <a:gd name="T9" fmla="*/ 1 h 93"/>
                <a:gd name="T10" fmla="*/ 2 w 75"/>
                <a:gd name="T11" fmla="*/ 1 h 93"/>
                <a:gd name="T12" fmla="*/ 3 w 75"/>
                <a:gd name="T13" fmla="*/ 1 h 93"/>
                <a:gd name="T14" fmla="*/ 3 w 75"/>
                <a:gd name="T15" fmla="*/ 1 h 93"/>
                <a:gd name="T16" fmla="*/ 3 w 75"/>
                <a:gd name="T17" fmla="*/ 0 h 93"/>
                <a:gd name="T18" fmla="*/ 2 w 75"/>
                <a:gd name="T19" fmla="*/ 0 h 93"/>
                <a:gd name="T20" fmla="*/ 2 w 75"/>
                <a:gd name="T21" fmla="*/ 0 h 93"/>
                <a:gd name="T22" fmla="*/ 0 w 75"/>
                <a:gd name="T23" fmla="*/ 0 h 93"/>
                <a:gd name="T24" fmla="*/ 0 w 75"/>
                <a:gd name="T25" fmla="*/ 1 h 93"/>
                <a:gd name="T26" fmla="*/ 0 w 75"/>
                <a:gd name="T27" fmla="*/ 1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5" h="93">
                  <a:moveTo>
                    <a:pt x="0" y="61"/>
                  </a:moveTo>
                  <a:lnTo>
                    <a:pt x="15" y="61"/>
                  </a:lnTo>
                  <a:lnTo>
                    <a:pt x="15" y="77"/>
                  </a:lnTo>
                  <a:lnTo>
                    <a:pt x="30" y="92"/>
                  </a:lnTo>
                  <a:lnTo>
                    <a:pt x="59" y="61"/>
                  </a:lnTo>
                  <a:lnTo>
                    <a:pt x="59" y="46"/>
                  </a:lnTo>
                  <a:lnTo>
                    <a:pt x="74" y="61"/>
                  </a:lnTo>
                  <a:lnTo>
                    <a:pt x="74" y="46"/>
                  </a:lnTo>
                  <a:lnTo>
                    <a:pt x="74" y="0"/>
                  </a:lnTo>
                  <a:lnTo>
                    <a:pt x="59" y="0"/>
                  </a:lnTo>
                  <a:lnTo>
                    <a:pt x="44" y="0"/>
                  </a:lnTo>
                  <a:lnTo>
                    <a:pt x="15" y="0"/>
                  </a:lnTo>
                  <a:lnTo>
                    <a:pt x="0" y="31"/>
                  </a:lnTo>
                  <a:lnTo>
                    <a:pt x="0" y="6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89" name="Freeform 670"/>
            <p:cNvSpPr>
              <a:spLocks/>
            </p:cNvSpPr>
            <p:nvPr/>
          </p:nvSpPr>
          <p:spPr bwMode="auto">
            <a:xfrm>
              <a:off x="7739" y="1493"/>
              <a:ext cx="65" cy="152"/>
            </a:xfrm>
            <a:custGeom>
              <a:avLst/>
              <a:gdLst>
                <a:gd name="T0" fmla="*/ 5 w 151"/>
                <a:gd name="T1" fmla="*/ 3 h 401"/>
                <a:gd name="T2" fmla="*/ 4 w 151"/>
                <a:gd name="T3" fmla="*/ 3 h 401"/>
                <a:gd name="T4" fmla="*/ 3 w 151"/>
                <a:gd name="T5" fmla="*/ 2 h 401"/>
                <a:gd name="T6" fmla="*/ 3 w 151"/>
                <a:gd name="T7" fmla="*/ 2 h 401"/>
                <a:gd name="T8" fmla="*/ 3 w 151"/>
                <a:gd name="T9" fmla="*/ 2 h 401"/>
                <a:gd name="T10" fmla="*/ 3 w 151"/>
                <a:gd name="T11" fmla="*/ 1 h 401"/>
                <a:gd name="T12" fmla="*/ 3 w 151"/>
                <a:gd name="T13" fmla="*/ 0 h 401"/>
                <a:gd name="T14" fmla="*/ 3 w 151"/>
                <a:gd name="T15" fmla="*/ 0 h 401"/>
                <a:gd name="T16" fmla="*/ 2 w 151"/>
                <a:gd name="T17" fmla="*/ 0 h 401"/>
                <a:gd name="T18" fmla="*/ 1 w 151"/>
                <a:gd name="T19" fmla="*/ 1 h 401"/>
                <a:gd name="T20" fmla="*/ 1 w 151"/>
                <a:gd name="T21" fmla="*/ 1 h 401"/>
                <a:gd name="T22" fmla="*/ 1 w 151"/>
                <a:gd name="T23" fmla="*/ 2 h 401"/>
                <a:gd name="T24" fmla="*/ 0 w 151"/>
                <a:gd name="T25" fmla="*/ 2 h 401"/>
                <a:gd name="T26" fmla="*/ 0 w 151"/>
                <a:gd name="T27" fmla="*/ 3 h 401"/>
                <a:gd name="T28" fmla="*/ 0 w 151"/>
                <a:gd name="T29" fmla="*/ 3 h 401"/>
                <a:gd name="T30" fmla="*/ 0 w 151"/>
                <a:gd name="T31" fmla="*/ 3 h 401"/>
                <a:gd name="T32" fmla="*/ 0 w 151"/>
                <a:gd name="T33" fmla="*/ 3 h 401"/>
                <a:gd name="T34" fmla="*/ 0 w 151"/>
                <a:gd name="T35" fmla="*/ 4 h 401"/>
                <a:gd name="T36" fmla="*/ 1 w 151"/>
                <a:gd name="T37" fmla="*/ 4 h 401"/>
                <a:gd name="T38" fmla="*/ 2 w 151"/>
                <a:gd name="T39" fmla="*/ 5 h 401"/>
                <a:gd name="T40" fmla="*/ 1 w 151"/>
                <a:gd name="T41" fmla="*/ 6 h 401"/>
                <a:gd name="T42" fmla="*/ 3 w 151"/>
                <a:gd name="T43" fmla="*/ 6 h 401"/>
                <a:gd name="T44" fmla="*/ 3 w 151"/>
                <a:gd name="T45" fmla="*/ 5 h 401"/>
                <a:gd name="T46" fmla="*/ 4 w 151"/>
                <a:gd name="T47" fmla="*/ 6 h 401"/>
                <a:gd name="T48" fmla="*/ 4 w 151"/>
                <a:gd name="T49" fmla="*/ 6 h 401"/>
                <a:gd name="T50" fmla="*/ 5 w 151"/>
                <a:gd name="T51" fmla="*/ 8 h 401"/>
                <a:gd name="T52" fmla="*/ 5 w 151"/>
                <a:gd name="T53" fmla="*/ 8 h 401"/>
                <a:gd name="T54" fmla="*/ 5 w 151"/>
                <a:gd name="T55" fmla="*/ 8 h 401"/>
                <a:gd name="T56" fmla="*/ 5 w 151"/>
                <a:gd name="T57" fmla="*/ 6 h 401"/>
                <a:gd name="T58" fmla="*/ 5 w 151"/>
                <a:gd name="T59" fmla="*/ 5 h 401"/>
                <a:gd name="T60" fmla="*/ 3 w 151"/>
                <a:gd name="T61" fmla="*/ 5 h 401"/>
                <a:gd name="T62" fmla="*/ 4 w 151"/>
                <a:gd name="T63" fmla="*/ 4 h 401"/>
                <a:gd name="T64" fmla="*/ 5 w 151"/>
                <a:gd name="T65" fmla="*/ 4 h 401"/>
                <a:gd name="T66" fmla="*/ 5 w 151"/>
                <a:gd name="T67" fmla="*/ 3 h 4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1" h="401">
                  <a:moveTo>
                    <a:pt x="150" y="154"/>
                  </a:moveTo>
                  <a:lnTo>
                    <a:pt x="120" y="154"/>
                  </a:lnTo>
                  <a:lnTo>
                    <a:pt x="105" y="92"/>
                  </a:lnTo>
                  <a:lnTo>
                    <a:pt x="90" y="108"/>
                  </a:lnTo>
                  <a:lnTo>
                    <a:pt x="90" y="77"/>
                  </a:lnTo>
                  <a:lnTo>
                    <a:pt x="105" y="62"/>
                  </a:lnTo>
                  <a:lnTo>
                    <a:pt x="90" y="15"/>
                  </a:lnTo>
                  <a:lnTo>
                    <a:pt x="90" y="0"/>
                  </a:lnTo>
                  <a:lnTo>
                    <a:pt x="60" y="0"/>
                  </a:lnTo>
                  <a:lnTo>
                    <a:pt x="45" y="46"/>
                  </a:lnTo>
                  <a:lnTo>
                    <a:pt x="30" y="62"/>
                  </a:lnTo>
                  <a:lnTo>
                    <a:pt x="30" y="108"/>
                  </a:lnTo>
                  <a:lnTo>
                    <a:pt x="15" y="108"/>
                  </a:lnTo>
                  <a:lnTo>
                    <a:pt x="15" y="154"/>
                  </a:lnTo>
                  <a:lnTo>
                    <a:pt x="0" y="154"/>
                  </a:lnTo>
                  <a:lnTo>
                    <a:pt x="15" y="169"/>
                  </a:lnTo>
                  <a:lnTo>
                    <a:pt x="0" y="169"/>
                  </a:lnTo>
                  <a:lnTo>
                    <a:pt x="15" y="200"/>
                  </a:lnTo>
                  <a:lnTo>
                    <a:pt x="30" y="200"/>
                  </a:lnTo>
                  <a:lnTo>
                    <a:pt x="60" y="246"/>
                  </a:lnTo>
                  <a:lnTo>
                    <a:pt x="45" y="277"/>
                  </a:lnTo>
                  <a:lnTo>
                    <a:pt x="75" y="277"/>
                  </a:lnTo>
                  <a:lnTo>
                    <a:pt x="90" y="262"/>
                  </a:lnTo>
                  <a:lnTo>
                    <a:pt x="120" y="308"/>
                  </a:lnTo>
                  <a:lnTo>
                    <a:pt x="120" y="323"/>
                  </a:lnTo>
                  <a:lnTo>
                    <a:pt x="135" y="369"/>
                  </a:lnTo>
                  <a:lnTo>
                    <a:pt x="135" y="400"/>
                  </a:lnTo>
                  <a:lnTo>
                    <a:pt x="150" y="369"/>
                  </a:lnTo>
                  <a:lnTo>
                    <a:pt x="135" y="292"/>
                  </a:lnTo>
                  <a:lnTo>
                    <a:pt x="135" y="262"/>
                  </a:lnTo>
                  <a:lnTo>
                    <a:pt x="105" y="215"/>
                  </a:lnTo>
                  <a:lnTo>
                    <a:pt x="120" y="185"/>
                  </a:lnTo>
                  <a:lnTo>
                    <a:pt x="150" y="185"/>
                  </a:lnTo>
                  <a:lnTo>
                    <a:pt x="150" y="154"/>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90" name="Freeform 671"/>
            <p:cNvSpPr>
              <a:spLocks/>
            </p:cNvSpPr>
            <p:nvPr/>
          </p:nvSpPr>
          <p:spPr bwMode="auto">
            <a:xfrm>
              <a:off x="7804" y="1539"/>
              <a:ext cx="57" cy="71"/>
            </a:xfrm>
            <a:custGeom>
              <a:avLst/>
              <a:gdLst>
                <a:gd name="T0" fmla="*/ 0 w 134"/>
                <a:gd name="T1" fmla="*/ 1 h 186"/>
                <a:gd name="T2" fmla="*/ 0 w 134"/>
                <a:gd name="T3" fmla="*/ 1 h 186"/>
                <a:gd name="T4" fmla="*/ 0 w 134"/>
                <a:gd name="T5" fmla="*/ 2 h 186"/>
                <a:gd name="T6" fmla="*/ 0 w 134"/>
                <a:gd name="T7" fmla="*/ 2 h 186"/>
                <a:gd name="T8" fmla="*/ 1 w 134"/>
                <a:gd name="T9" fmla="*/ 2 h 186"/>
                <a:gd name="T10" fmla="*/ 1 w 134"/>
                <a:gd name="T11" fmla="*/ 3 h 186"/>
                <a:gd name="T12" fmla="*/ 2 w 134"/>
                <a:gd name="T13" fmla="*/ 2 h 186"/>
                <a:gd name="T14" fmla="*/ 3 w 134"/>
                <a:gd name="T15" fmla="*/ 3 h 186"/>
                <a:gd name="T16" fmla="*/ 3 w 134"/>
                <a:gd name="T17" fmla="*/ 3 h 186"/>
                <a:gd name="T18" fmla="*/ 3 w 134"/>
                <a:gd name="T19" fmla="*/ 4 h 186"/>
                <a:gd name="T20" fmla="*/ 4 w 134"/>
                <a:gd name="T21" fmla="*/ 4 h 186"/>
                <a:gd name="T22" fmla="*/ 4 w 134"/>
                <a:gd name="T23" fmla="*/ 4 h 186"/>
                <a:gd name="T24" fmla="*/ 4 w 134"/>
                <a:gd name="T25" fmla="*/ 3 h 186"/>
                <a:gd name="T26" fmla="*/ 4 w 134"/>
                <a:gd name="T27" fmla="*/ 3 h 186"/>
                <a:gd name="T28" fmla="*/ 3 w 134"/>
                <a:gd name="T29" fmla="*/ 2 h 186"/>
                <a:gd name="T30" fmla="*/ 3 w 134"/>
                <a:gd name="T31" fmla="*/ 1 h 186"/>
                <a:gd name="T32" fmla="*/ 2 w 134"/>
                <a:gd name="T33" fmla="*/ 1 h 186"/>
                <a:gd name="T34" fmla="*/ 1 w 134"/>
                <a:gd name="T35" fmla="*/ 1 h 186"/>
                <a:gd name="T36" fmla="*/ 1 w 134"/>
                <a:gd name="T37" fmla="*/ 0 h 186"/>
                <a:gd name="T38" fmla="*/ 1 w 134"/>
                <a:gd name="T39" fmla="*/ 0 h 186"/>
                <a:gd name="T40" fmla="*/ 1 w 134"/>
                <a:gd name="T41" fmla="*/ 1 h 186"/>
                <a:gd name="T42" fmla="*/ 0 w 134"/>
                <a:gd name="T43" fmla="*/ 1 h 186"/>
                <a:gd name="T44" fmla="*/ 0 w 134"/>
                <a:gd name="T45" fmla="*/ 1 h 1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4" h="186">
                  <a:moveTo>
                    <a:pt x="0" y="31"/>
                  </a:moveTo>
                  <a:lnTo>
                    <a:pt x="0" y="62"/>
                  </a:lnTo>
                  <a:lnTo>
                    <a:pt x="0" y="77"/>
                  </a:lnTo>
                  <a:lnTo>
                    <a:pt x="15" y="77"/>
                  </a:lnTo>
                  <a:lnTo>
                    <a:pt x="30" y="108"/>
                  </a:lnTo>
                  <a:lnTo>
                    <a:pt x="44" y="123"/>
                  </a:lnTo>
                  <a:lnTo>
                    <a:pt x="59" y="108"/>
                  </a:lnTo>
                  <a:lnTo>
                    <a:pt x="74" y="123"/>
                  </a:lnTo>
                  <a:lnTo>
                    <a:pt x="89" y="139"/>
                  </a:lnTo>
                  <a:lnTo>
                    <a:pt x="103" y="170"/>
                  </a:lnTo>
                  <a:lnTo>
                    <a:pt x="118" y="185"/>
                  </a:lnTo>
                  <a:lnTo>
                    <a:pt x="133" y="185"/>
                  </a:lnTo>
                  <a:lnTo>
                    <a:pt x="133" y="154"/>
                  </a:lnTo>
                  <a:lnTo>
                    <a:pt x="118" y="139"/>
                  </a:lnTo>
                  <a:lnTo>
                    <a:pt x="89" y="93"/>
                  </a:lnTo>
                  <a:lnTo>
                    <a:pt x="74" y="62"/>
                  </a:lnTo>
                  <a:lnTo>
                    <a:pt x="59" y="31"/>
                  </a:lnTo>
                  <a:lnTo>
                    <a:pt x="44" y="31"/>
                  </a:lnTo>
                  <a:lnTo>
                    <a:pt x="44" y="0"/>
                  </a:lnTo>
                  <a:lnTo>
                    <a:pt x="30" y="15"/>
                  </a:lnTo>
                  <a:lnTo>
                    <a:pt x="30" y="31"/>
                  </a:lnTo>
                  <a:lnTo>
                    <a:pt x="15" y="46"/>
                  </a:lnTo>
                  <a:lnTo>
                    <a:pt x="0"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91" name="Oval 672"/>
            <p:cNvSpPr>
              <a:spLocks noChangeArrowheads="1"/>
            </p:cNvSpPr>
            <p:nvPr/>
          </p:nvSpPr>
          <p:spPr bwMode="auto">
            <a:xfrm>
              <a:off x="7918" y="1527"/>
              <a:ext cx="1" cy="6"/>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7592" name="Oval 673"/>
            <p:cNvSpPr>
              <a:spLocks noChangeArrowheads="1"/>
            </p:cNvSpPr>
            <p:nvPr/>
          </p:nvSpPr>
          <p:spPr bwMode="auto">
            <a:xfrm>
              <a:off x="7906" y="1527"/>
              <a:ext cx="5" cy="6"/>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7593" name="Freeform 674"/>
            <p:cNvSpPr>
              <a:spLocks/>
            </p:cNvSpPr>
            <p:nvPr/>
          </p:nvSpPr>
          <p:spPr bwMode="auto">
            <a:xfrm>
              <a:off x="7745" y="1226"/>
              <a:ext cx="13" cy="35"/>
            </a:xfrm>
            <a:custGeom>
              <a:avLst/>
              <a:gdLst>
                <a:gd name="T0" fmla="*/ 0 w 30"/>
                <a:gd name="T1" fmla="*/ 0 h 93"/>
                <a:gd name="T2" fmla="*/ 0 w 30"/>
                <a:gd name="T3" fmla="*/ 1 h 93"/>
                <a:gd name="T4" fmla="*/ 0 w 30"/>
                <a:gd name="T5" fmla="*/ 2 h 93"/>
                <a:gd name="T6" fmla="*/ 1 w 30"/>
                <a:gd name="T7" fmla="*/ 2 h 93"/>
                <a:gd name="T8" fmla="*/ 1 w 30"/>
                <a:gd name="T9" fmla="*/ 1 h 93"/>
                <a:gd name="T10" fmla="*/ 0 w 30"/>
                <a:gd name="T11" fmla="*/ 0 h 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93">
                  <a:moveTo>
                    <a:pt x="15" y="0"/>
                  </a:moveTo>
                  <a:lnTo>
                    <a:pt x="15" y="46"/>
                  </a:lnTo>
                  <a:lnTo>
                    <a:pt x="0" y="92"/>
                  </a:lnTo>
                  <a:lnTo>
                    <a:pt x="29" y="92"/>
                  </a:lnTo>
                  <a:lnTo>
                    <a:pt x="29" y="46"/>
                  </a:lnTo>
                  <a:lnTo>
                    <a:pt x="1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94" name="Line 675"/>
            <p:cNvSpPr>
              <a:spLocks noChangeShapeType="1"/>
            </p:cNvSpPr>
            <p:nvPr/>
          </p:nvSpPr>
          <p:spPr bwMode="auto">
            <a:xfrm>
              <a:off x="7963" y="1383"/>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95" name="Line 676"/>
            <p:cNvSpPr>
              <a:spLocks noChangeShapeType="1"/>
            </p:cNvSpPr>
            <p:nvPr/>
          </p:nvSpPr>
          <p:spPr bwMode="auto">
            <a:xfrm>
              <a:off x="7970" y="1383"/>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96" name="Line 677"/>
            <p:cNvSpPr>
              <a:spLocks noChangeShapeType="1"/>
            </p:cNvSpPr>
            <p:nvPr/>
          </p:nvSpPr>
          <p:spPr bwMode="auto">
            <a:xfrm flipV="1">
              <a:off x="7970" y="1376"/>
              <a:ext cx="0"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97" name="Line 678"/>
            <p:cNvSpPr>
              <a:spLocks noChangeShapeType="1"/>
            </p:cNvSpPr>
            <p:nvPr/>
          </p:nvSpPr>
          <p:spPr bwMode="auto">
            <a:xfrm>
              <a:off x="7970" y="1377"/>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98" name="Line 679"/>
            <p:cNvSpPr>
              <a:spLocks noChangeShapeType="1"/>
            </p:cNvSpPr>
            <p:nvPr/>
          </p:nvSpPr>
          <p:spPr bwMode="auto">
            <a:xfrm>
              <a:off x="7970" y="1377"/>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599" name="Line 680"/>
            <p:cNvSpPr>
              <a:spLocks noChangeShapeType="1"/>
            </p:cNvSpPr>
            <p:nvPr/>
          </p:nvSpPr>
          <p:spPr bwMode="auto">
            <a:xfrm>
              <a:off x="7976" y="1377"/>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00" name="Line 681"/>
            <p:cNvSpPr>
              <a:spLocks noChangeShapeType="1"/>
            </p:cNvSpPr>
            <p:nvPr/>
          </p:nvSpPr>
          <p:spPr bwMode="auto">
            <a:xfrm>
              <a:off x="7976" y="1377"/>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01" name="Freeform 682"/>
            <p:cNvSpPr>
              <a:spLocks/>
            </p:cNvSpPr>
            <p:nvPr/>
          </p:nvSpPr>
          <p:spPr bwMode="auto">
            <a:xfrm>
              <a:off x="7963" y="1377"/>
              <a:ext cx="26" cy="40"/>
            </a:xfrm>
            <a:custGeom>
              <a:avLst/>
              <a:gdLst>
                <a:gd name="T0" fmla="*/ 1 w 61"/>
                <a:gd name="T1" fmla="*/ 0 h 108"/>
                <a:gd name="T2" fmla="*/ 0 w 61"/>
                <a:gd name="T3" fmla="*/ 0 h 108"/>
                <a:gd name="T4" fmla="*/ 0 w 61"/>
                <a:gd name="T5" fmla="*/ 0 h 108"/>
                <a:gd name="T6" fmla="*/ 0 w 61"/>
                <a:gd name="T7" fmla="*/ 1 h 108"/>
                <a:gd name="T8" fmla="*/ 0 w 61"/>
                <a:gd name="T9" fmla="*/ 1 h 108"/>
                <a:gd name="T10" fmla="*/ 0 w 61"/>
                <a:gd name="T11" fmla="*/ 2 h 108"/>
                <a:gd name="T12" fmla="*/ 2 w 61"/>
                <a:gd name="T13" fmla="*/ 1 h 108"/>
                <a:gd name="T14" fmla="*/ 2 w 61"/>
                <a:gd name="T15" fmla="*/ 1 h 108"/>
                <a:gd name="T16" fmla="*/ 2 w 61"/>
                <a:gd name="T17" fmla="*/ 0 h 108"/>
                <a:gd name="T18" fmla="*/ 1 w 61"/>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108">
                  <a:moveTo>
                    <a:pt x="30" y="0"/>
                  </a:moveTo>
                  <a:lnTo>
                    <a:pt x="0" y="15"/>
                  </a:lnTo>
                  <a:lnTo>
                    <a:pt x="15" y="31"/>
                  </a:lnTo>
                  <a:lnTo>
                    <a:pt x="0" y="46"/>
                  </a:lnTo>
                  <a:lnTo>
                    <a:pt x="15" y="46"/>
                  </a:lnTo>
                  <a:lnTo>
                    <a:pt x="15" y="107"/>
                  </a:lnTo>
                  <a:lnTo>
                    <a:pt x="60" y="76"/>
                  </a:lnTo>
                  <a:lnTo>
                    <a:pt x="60" y="46"/>
                  </a:lnTo>
                  <a:lnTo>
                    <a:pt x="60" y="31"/>
                  </a:lnTo>
                  <a:lnTo>
                    <a:pt x="3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02" name="Freeform 683"/>
            <p:cNvSpPr>
              <a:spLocks/>
            </p:cNvSpPr>
            <p:nvPr/>
          </p:nvSpPr>
          <p:spPr bwMode="auto">
            <a:xfrm>
              <a:off x="7944" y="1330"/>
              <a:ext cx="32" cy="53"/>
            </a:xfrm>
            <a:custGeom>
              <a:avLst/>
              <a:gdLst>
                <a:gd name="T0" fmla="*/ 3 w 75"/>
                <a:gd name="T1" fmla="*/ 0 h 139"/>
                <a:gd name="T2" fmla="*/ 1 w 75"/>
                <a:gd name="T3" fmla="*/ 0 h 139"/>
                <a:gd name="T4" fmla="*/ 1 w 75"/>
                <a:gd name="T5" fmla="*/ 1 h 139"/>
                <a:gd name="T6" fmla="*/ 0 w 75"/>
                <a:gd name="T7" fmla="*/ 1 h 139"/>
                <a:gd name="T8" fmla="*/ 0 w 75"/>
                <a:gd name="T9" fmla="*/ 2 h 139"/>
                <a:gd name="T10" fmla="*/ 0 w 75"/>
                <a:gd name="T11" fmla="*/ 2 h 139"/>
                <a:gd name="T12" fmla="*/ 0 w 75"/>
                <a:gd name="T13" fmla="*/ 3 h 139"/>
                <a:gd name="T14" fmla="*/ 1 w 75"/>
                <a:gd name="T15" fmla="*/ 3 h 139"/>
                <a:gd name="T16" fmla="*/ 1 w 75"/>
                <a:gd name="T17" fmla="*/ 3 h 139"/>
                <a:gd name="T18" fmla="*/ 3 w 75"/>
                <a:gd name="T19" fmla="*/ 3 h 139"/>
                <a:gd name="T20" fmla="*/ 2 w 75"/>
                <a:gd name="T21" fmla="*/ 2 h 139"/>
                <a:gd name="T22" fmla="*/ 1 w 75"/>
                <a:gd name="T23" fmla="*/ 2 h 139"/>
                <a:gd name="T24" fmla="*/ 3 w 75"/>
                <a:gd name="T25" fmla="*/ 1 h 139"/>
                <a:gd name="T26" fmla="*/ 2 w 75"/>
                <a:gd name="T27" fmla="*/ 1 h 139"/>
                <a:gd name="T28" fmla="*/ 3 w 75"/>
                <a:gd name="T29" fmla="*/ 0 h 1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 h="139">
                  <a:moveTo>
                    <a:pt x="74" y="0"/>
                  </a:moveTo>
                  <a:lnTo>
                    <a:pt x="44" y="0"/>
                  </a:lnTo>
                  <a:lnTo>
                    <a:pt x="30" y="46"/>
                  </a:lnTo>
                  <a:lnTo>
                    <a:pt x="0" y="46"/>
                  </a:lnTo>
                  <a:lnTo>
                    <a:pt x="0" y="92"/>
                  </a:lnTo>
                  <a:lnTo>
                    <a:pt x="15" y="107"/>
                  </a:lnTo>
                  <a:lnTo>
                    <a:pt x="0" y="123"/>
                  </a:lnTo>
                  <a:lnTo>
                    <a:pt x="30" y="138"/>
                  </a:lnTo>
                  <a:lnTo>
                    <a:pt x="44" y="138"/>
                  </a:lnTo>
                  <a:lnTo>
                    <a:pt x="74" y="123"/>
                  </a:lnTo>
                  <a:lnTo>
                    <a:pt x="59" y="107"/>
                  </a:lnTo>
                  <a:lnTo>
                    <a:pt x="44" y="92"/>
                  </a:lnTo>
                  <a:lnTo>
                    <a:pt x="74" y="46"/>
                  </a:lnTo>
                  <a:lnTo>
                    <a:pt x="59" y="31"/>
                  </a:lnTo>
                  <a:lnTo>
                    <a:pt x="74"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03" name="Freeform 684"/>
            <p:cNvSpPr>
              <a:spLocks/>
            </p:cNvSpPr>
            <p:nvPr/>
          </p:nvSpPr>
          <p:spPr bwMode="auto">
            <a:xfrm>
              <a:off x="8002" y="1337"/>
              <a:ext cx="70" cy="75"/>
            </a:xfrm>
            <a:custGeom>
              <a:avLst/>
              <a:gdLst>
                <a:gd name="T0" fmla="*/ 4 w 165"/>
                <a:gd name="T1" fmla="*/ 0 h 200"/>
                <a:gd name="T2" fmla="*/ 3 w 165"/>
                <a:gd name="T3" fmla="*/ 1 h 200"/>
                <a:gd name="T4" fmla="*/ 4 w 165"/>
                <a:gd name="T5" fmla="*/ 1 h 200"/>
                <a:gd name="T6" fmla="*/ 4 w 165"/>
                <a:gd name="T7" fmla="*/ 2 h 200"/>
                <a:gd name="T8" fmla="*/ 3 w 165"/>
                <a:gd name="T9" fmla="*/ 2 h 200"/>
                <a:gd name="T10" fmla="*/ 3 w 165"/>
                <a:gd name="T11" fmla="*/ 2 h 200"/>
                <a:gd name="T12" fmla="*/ 3 w 165"/>
                <a:gd name="T13" fmla="*/ 3 h 200"/>
                <a:gd name="T14" fmla="*/ 2 w 165"/>
                <a:gd name="T15" fmla="*/ 3 h 200"/>
                <a:gd name="T16" fmla="*/ 1 w 165"/>
                <a:gd name="T17" fmla="*/ 3 h 200"/>
                <a:gd name="T18" fmla="*/ 0 w 165"/>
                <a:gd name="T19" fmla="*/ 4 h 200"/>
                <a:gd name="T20" fmla="*/ 0 w 165"/>
                <a:gd name="T21" fmla="*/ 4 h 200"/>
                <a:gd name="T22" fmla="*/ 1 w 165"/>
                <a:gd name="T23" fmla="*/ 4 h 200"/>
                <a:gd name="T24" fmla="*/ 3 w 165"/>
                <a:gd name="T25" fmla="*/ 4 h 200"/>
                <a:gd name="T26" fmla="*/ 3 w 165"/>
                <a:gd name="T27" fmla="*/ 4 h 200"/>
                <a:gd name="T28" fmla="*/ 3 w 165"/>
                <a:gd name="T29" fmla="*/ 4 h 200"/>
                <a:gd name="T30" fmla="*/ 3 w 165"/>
                <a:gd name="T31" fmla="*/ 3 h 200"/>
                <a:gd name="T32" fmla="*/ 4 w 165"/>
                <a:gd name="T33" fmla="*/ 4 h 200"/>
                <a:gd name="T34" fmla="*/ 4 w 165"/>
                <a:gd name="T35" fmla="*/ 3 h 200"/>
                <a:gd name="T36" fmla="*/ 6 w 165"/>
                <a:gd name="T37" fmla="*/ 3 h 200"/>
                <a:gd name="T38" fmla="*/ 5 w 165"/>
                <a:gd name="T39" fmla="*/ 2 h 200"/>
                <a:gd name="T40" fmla="*/ 6 w 165"/>
                <a:gd name="T41" fmla="*/ 2 h 200"/>
                <a:gd name="T42" fmla="*/ 5 w 165"/>
                <a:gd name="T43" fmla="*/ 1 h 200"/>
                <a:gd name="T44" fmla="*/ 4 w 165"/>
                <a:gd name="T45" fmla="*/ 0 h 2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5" h="200">
                  <a:moveTo>
                    <a:pt x="119" y="0"/>
                  </a:moveTo>
                  <a:lnTo>
                    <a:pt x="104" y="31"/>
                  </a:lnTo>
                  <a:lnTo>
                    <a:pt x="119" y="46"/>
                  </a:lnTo>
                  <a:lnTo>
                    <a:pt x="119" y="92"/>
                  </a:lnTo>
                  <a:lnTo>
                    <a:pt x="104" y="122"/>
                  </a:lnTo>
                  <a:lnTo>
                    <a:pt x="89" y="107"/>
                  </a:lnTo>
                  <a:lnTo>
                    <a:pt x="75" y="153"/>
                  </a:lnTo>
                  <a:lnTo>
                    <a:pt x="60" y="153"/>
                  </a:lnTo>
                  <a:lnTo>
                    <a:pt x="30" y="153"/>
                  </a:lnTo>
                  <a:lnTo>
                    <a:pt x="0" y="199"/>
                  </a:lnTo>
                  <a:lnTo>
                    <a:pt x="15" y="199"/>
                  </a:lnTo>
                  <a:lnTo>
                    <a:pt x="30" y="199"/>
                  </a:lnTo>
                  <a:lnTo>
                    <a:pt x="75" y="184"/>
                  </a:lnTo>
                  <a:lnTo>
                    <a:pt x="89" y="199"/>
                  </a:lnTo>
                  <a:lnTo>
                    <a:pt x="104" y="184"/>
                  </a:lnTo>
                  <a:lnTo>
                    <a:pt x="104" y="168"/>
                  </a:lnTo>
                  <a:lnTo>
                    <a:pt x="119" y="184"/>
                  </a:lnTo>
                  <a:lnTo>
                    <a:pt x="134" y="168"/>
                  </a:lnTo>
                  <a:lnTo>
                    <a:pt x="164" y="153"/>
                  </a:lnTo>
                  <a:lnTo>
                    <a:pt x="149" y="77"/>
                  </a:lnTo>
                  <a:lnTo>
                    <a:pt x="164" y="77"/>
                  </a:lnTo>
                  <a:lnTo>
                    <a:pt x="149" y="31"/>
                  </a:lnTo>
                  <a:lnTo>
                    <a:pt x="119"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04" name="Freeform 685"/>
            <p:cNvSpPr>
              <a:spLocks/>
            </p:cNvSpPr>
            <p:nvPr/>
          </p:nvSpPr>
          <p:spPr bwMode="auto">
            <a:xfrm>
              <a:off x="8033" y="1290"/>
              <a:ext cx="39" cy="47"/>
            </a:xfrm>
            <a:custGeom>
              <a:avLst/>
              <a:gdLst>
                <a:gd name="T0" fmla="*/ 0 w 91"/>
                <a:gd name="T1" fmla="*/ 0 h 125"/>
                <a:gd name="T2" fmla="*/ 1 w 91"/>
                <a:gd name="T3" fmla="*/ 1 h 125"/>
                <a:gd name="T4" fmla="*/ 0 w 91"/>
                <a:gd name="T5" fmla="*/ 1 h 125"/>
                <a:gd name="T6" fmla="*/ 0 w 91"/>
                <a:gd name="T7" fmla="*/ 2 h 125"/>
                <a:gd name="T8" fmla="*/ 0 w 91"/>
                <a:gd name="T9" fmla="*/ 2 h 125"/>
                <a:gd name="T10" fmla="*/ 1 w 91"/>
                <a:gd name="T11" fmla="*/ 3 h 125"/>
                <a:gd name="T12" fmla="*/ 1 w 91"/>
                <a:gd name="T13" fmla="*/ 2 h 125"/>
                <a:gd name="T14" fmla="*/ 1 w 91"/>
                <a:gd name="T15" fmla="*/ 2 h 125"/>
                <a:gd name="T16" fmla="*/ 3 w 91"/>
                <a:gd name="T17" fmla="*/ 2 h 125"/>
                <a:gd name="T18" fmla="*/ 3 w 91"/>
                <a:gd name="T19" fmla="*/ 1 h 125"/>
                <a:gd name="T20" fmla="*/ 3 w 91"/>
                <a:gd name="T21" fmla="*/ 1 h 125"/>
                <a:gd name="T22" fmla="*/ 3 w 91"/>
                <a:gd name="T23" fmla="*/ 0 h 125"/>
                <a:gd name="T24" fmla="*/ 2 w 91"/>
                <a:gd name="T25" fmla="*/ 0 h 125"/>
                <a:gd name="T26" fmla="*/ 0 w 91"/>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1" h="125">
                  <a:moveTo>
                    <a:pt x="15" y="0"/>
                  </a:moveTo>
                  <a:lnTo>
                    <a:pt x="30" y="62"/>
                  </a:lnTo>
                  <a:lnTo>
                    <a:pt x="15" y="62"/>
                  </a:lnTo>
                  <a:lnTo>
                    <a:pt x="0" y="78"/>
                  </a:lnTo>
                  <a:lnTo>
                    <a:pt x="0" y="109"/>
                  </a:lnTo>
                  <a:lnTo>
                    <a:pt x="30" y="124"/>
                  </a:lnTo>
                  <a:lnTo>
                    <a:pt x="45" y="93"/>
                  </a:lnTo>
                  <a:lnTo>
                    <a:pt x="30" y="78"/>
                  </a:lnTo>
                  <a:lnTo>
                    <a:pt x="75" y="78"/>
                  </a:lnTo>
                  <a:lnTo>
                    <a:pt x="75" y="62"/>
                  </a:lnTo>
                  <a:lnTo>
                    <a:pt x="90" y="47"/>
                  </a:lnTo>
                  <a:lnTo>
                    <a:pt x="75" y="16"/>
                  </a:lnTo>
                  <a:lnTo>
                    <a:pt x="60" y="16"/>
                  </a:lnTo>
                  <a:lnTo>
                    <a:pt x="1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05" name="Freeform 686"/>
            <p:cNvSpPr>
              <a:spLocks/>
            </p:cNvSpPr>
            <p:nvPr/>
          </p:nvSpPr>
          <p:spPr bwMode="auto">
            <a:xfrm>
              <a:off x="8002" y="1417"/>
              <a:ext cx="12" cy="24"/>
            </a:xfrm>
            <a:custGeom>
              <a:avLst/>
              <a:gdLst>
                <a:gd name="T0" fmla="*/ 0 w 30"/>
                <a:gd name="T1" fmla="*/ 0 h 63"/>
                <a:gd name="T2" fmla="*/ 0 w 30"/>
                <a:gd name="T3" fmla="*/ 1 h 63"/>
                <a:gd name="T4" fmla="*/ 0 w 30"/>
                <a:gd name="T5" fmla="*/ 0 h 63"/>
                <a:gd name="T6" fmla="*/ 0 w 30"/>
                <a:gd name="T7" fmla="*/ 1 h 63"/>
                <a:gd name="T8" fmla="*/ 1 w 30"/>
                <a:gd name="T9" fmla="*/ 1 h 63"/>
                <a:gd name="T10" fmla="*/ 1 w 30"/>
                <a:gd name="T11" fmla="*/ 0 h 63"/>
                <a:gd name="T12" fmla="*/ 0 w 30"/>
                <a:gd name="T13" fmla="*/ 0 h 63"/>
                <a:gd name="T14" fmla="*/ 0 w 30"/>
                <a:gd name="T15" fmla="*/ 0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63">
                  <a:moveTo>
                    <a:pt x="0" y="16"/>
                  </a:moveTo>
                  <a:lnTo>
                    <a:pt x="0" y="31"/>
                  </a:lnTo>
                  <a:lnTo>
                    <a:pt x="15" y="16"/>
                  </a:lnTo>
                  <a:lnTo>
                    <a:pt x="15" y="62"/>
                  </a:lnTo>
                  <a:lnTo>
                    <a:pt x="29" y="62"/>
                  </a:lnTo>
                  <a:lnTo>
                    <a:pt x="29" y="16"/>
                  </a:lnTo>
                  <a:lnTo>
                    <a:pt x="15" y="0"/>
                  </a:lnTo>
                  <a:lnTo>
                    <a:pt x="0"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06" name="Freeform 687"/>
            <p:cNvSpPr>
              <a:spLocks/>
            </p:cNvSpPr>
            <p:nvPr/>
          </p:nvSpPr>
          <p:spPr bwMode="auto">
            <a:xfrm>
              <a:off x="8013" y="1411"/>
              <a:ext cx="20" cy="13"/>
            </a:xfrm>
            <a:custGeom>
              <a:avLst/>
              <a:gdLst>
                <a:gd name="T0" fmla="*/ 0 w 46"/>
                <a:gd name="T1" fmla="*/ 1 h 32"/>
                <a:gd name="T2" fmla="*/ 1 w 46"/>
                <a:gd name="T3" fmla="*/ 0 h 32"/>
                <a:gd name="T4" fmla="*/ 2 w 46"/>
                <a:gd name="T5" fmla="*/ 0 h 32"/>
                <a:gd name="T6" fmla="*/ 1 w 46"/>
                <a:gd name="T7" fmla="*/ 0 h 32"/>
                <a:gd name="T8" fmla="*/ 0 w 46"/>
                <a:gd name="T9" fmla="*/ 0 h 32"/>
                <a:gd name="T10" fmla="*/ 0 w 46"/>
                <a:gd name="T11" fmla="*/ 0 h 32"/>
                <a:gd name="T12" fmla="*/ 0 w 46"/>
                <a:gd name="T13" fmla="*/ 1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2">
                  <a:moveTo>
                    <a:pt x="15" y="31"/>
                  </a:moveTo>
                  <a:lnTo>
                    <a:pt x="30" y="16"/>
                  </a:lnTo>
                  <a:lnTo>
                    <a:pt x="45" y="0"/>
                  </a:lnTo>
                  <a:lnTo>
                    <a:pt x="30" y="0"/>
                  </a:lnTo>
                  <a:lnTo>
                    <a:pt x="15" y="0"/>
                  </a:lnTo>
                  <a:lnTo>
                    <a:pt x="0" y="16"/>
                  </a:lnTo>
                  <a:lnTo>
                    <a:pt x="15"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07" name="Freeform 688"/>
            <p:cNvSpPr>
              <a:spLocks/>
            </p:cNvSpPr>
            <p:nvPr/>
          </p:nvSpPr>
          <p:spPr bwMode="auto">
            <a:xfrm>
              <a:off x="7656" y="1656"/>
              <a:ext cx="13" cy="30"/>
            </a:xfrm>
            <a:custGeom>
              <a:avLst/>
              <a:gdLst>
                <a:gd name="T0" fmla="*/ 0 w 30"/>
                <a:gd name="T1" fmla="*/ 0 h 78"/>
                <a:gd name="T2" fmla="*/ 0 w 30"/>
                <a:gd name="T3" fmla="*/ 1 h 78"/>
                <a:gd name="T4" fmla="*/ 0 w 30"/>
                <a:gd name="T5" fmla="*/ 1 h 78"/>
                <a:gd name="T6" fmla="*/ 0 w 30"/>
                <a:gd name="T7" fmla="*/ 2 h 78"/>
                <a:gd name="T8" fmla="*/ 1 w 30"/>
                <a:gd name="T9" fmla="*/ 1 h 78"/>
                <a:gd name="T10" fmla="*/ 1 w 30"/>
                <a:gd name="T11" fmla="*/ 1 h 78"/>
                <a:gd name="T12" fmla="*/ 0 w 30"/>
                <a:gd name="T13" fmla="*/ 0 h 78"/>
                <a:gd name="T14" fmla="*/ 0 w 30"/>
                <a:gd name="T15" fmla="*/ 0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78">
                  <a:moveTo>
                    <a:pt x="0" y="0"/>
                  </a:moveTo>
                  <a:lnTo>
                    <a:pt x="0" y="31"/>
                  </a:lnTo>
                  <a:lnTo>
                    <a:pt x="0" y="62"/>
                  </a:lnTo>
                  <a:lnTo>
                    <a:pt x="15" y="77"/>
                  </a:lnTo>
                  <a:lnTo>
                    <a:pt x="29" y="62"/>
                  </a:lnTo>
                  <a:lnTo>
                    <a:pt x="29" y="46"/>
                  </a:lnTo>
                  <a:lnTo>
                    <a:pt x="15" y="15"/>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08" name="Freeform 689"/>
            <p:cNvSpPr>
              <a:spLocks/>
            </p:cNvSpPr>
            <p:nvPr/>
          </p:nvSpPr>
          <p:spPr bwMode="auto">
            <a:xfrm>
              <a:off x="7950" y="1511"/>
              <a:ext cx="13" cy="23"/>
            </a:xfrm>
            <a:custGeom>
              <a:avLst/>
              <a:gdLst>
                <a:gd name="T0" fmla="*/ 0 w 30"/>
                <a:gd name="T1" fmla="*/ 0 h 62"/>
                <a:gd name="T2" fmla="*/ 0 w 30"/>
                <a:gd name="T3" fmla="*/ 0 h 62"/>
                <a:gd name="T4" fmla="*/ 0 w 30"/>
                <a:gd name="T5" fmla="*/ 0 h 62"/>
                <a:gd name="T6" fmla="*/ 0 w 30"/>
                <a:gd name="T7" fmla="*/ 1 h 62"/>
                <a:gd name="T8" fmla="*/ 0 w 30"/>
                <a:gd name="T9" fmla="*/ 1 h 62"/>
                <a:gd name="T10" fmla="*/ 1 w 30"/>
                <a:gd name="T11" fmla="*/ 1 h 62"/>
                <a:gd name="T12" fmla="*/ 1 w 30"/>
                <a:gd name="T13" fmla="*/ 0 h 62"/>
                <a:gd name="T14" fmla="*/ 0 w 30"/>
                <a:gd name="T15" fmla="*/ 0 h 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62">
                  <a:moveTo>
                    <a:pt x="15" y="0"/>
                  </a:moveTo>
                  <a:lnTo>
                    <a:pt x="0" y="0"/>
                  </a:lnTo>
                  <a:lnTo>
                    <a:pt x="0" y="15"/>
                  </a:lnTo>
                  <a:lnTo>
                    <a:pt x="15" y="61"/>
                  </a:lnTo>
                  <a:lnTo>
                    <a:pt x="15" y="46"/>
                  </a:lnTo>
                  <a:lnTo>
                    <a:pt x="29" y="46"/>
                  </a:lnTo>
                  <a:lnTo>
                    <a:pt x="29" y="0"/>
                  </a:lnTo>
                  <a:lnTo>
                    <a:pt x="1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09" name="Freeform 690"/>
            <p:cNvSpPr>
              <a:spLocks/>
            </p:cNvSpPr>
            <p:nvPr/>
          </p:nvSpPr>
          <p:spPr bwMode="auto">
            <a:xfrm>
              <a:off x="7892" y="1673"/>
              <a:ext cx="65" cy="53"/>
            </a:xfrm>
            <a:custGeom>
              <a:avLst/>
              <a:gdLst>
                <a:gd name="T0" fmla="*/ 0 w 151"/>
                <a:gd name="T1" fmla="*/ 3 h 140"/>
                <a:gd name="T2" fmla="*/ 0 w 151"/>
                <a:gd name="T3" fmla="*/ 3 h 140"/>
                <a:gd name="T4" fmla="*/ 1 w 151"/>
                <a:gd name="T5" fmla="*/ 3 h 140"/>
                <a:gd name="T6" fmla="*/ 1 w 151"/>
                <a:gd name="T7" fmla="*/ 3 h 140"/>
                <a:gd name="T8" fmla="*/ 3 w 151"/>
                <a:gd name="T9" fmla="*/ 3 h 140"/>
                <a:gd name="T10" fmla="*/ 3 w 151"/>
                <a:gd name="T11" fmla="*/ 2 h 140"/>
                <a:gd name="T12" fmla="*/ 3 w 151"/>
                <a:gd name="T13" fmla="*/ 1 h 140"/>
                <a:gd name="T14" fmla="*/ 5 w 151"/>
                <a:gd name="T15" fmla="*/ 2 h 140"/>
                <a:gd name="T16" fmla="*/ 5 w 151"/>
                <a:gd name="T17" fmla="*/ 1 h 140"/>
                <a:gd name="T18" fmla="*/ 5 w 151"/>
                <a:gd name="T19" fmla="*/ 1 h 140"/>
                <a:gd name="T20" fmla="*/ 5 w 151"/>
                <a:gd name="T21" fmla="*/ 1 h 140"/>
                <a:gd name="T22" fmla="*/ 5 w 151"/>
                <a:gd name="T23" fmla="*/ 1 h 140"/>
                <a:gd name="T24" fmla="*/ 4 w 151"/>
                <a:gd name="T25" fmla="*/ 0 h 140"/>
                <a:gd name="T26" fmla="*/ 3 w 151"/>
                <a:gd name="T27" fmla="*/ 0 h 140"/>
                <a:gd name="T28" fmla="*/ 3 w 151"/>
                <a:gd name="T29" fmla="*/ 1 h 140"/>
                <a:gd name="T30" fmla="*/ 3 w 151"/>
                <a:gd name="T31" fmla="*/ 1 h 140"/>
                <a:gd name="T32" fmla="*/ 3 w 151"/>
                <a:gd name="T33" fmla="*/ 1 h 140"/>
                <a:gd name="T34" fmla="*/ 1 w 151"/>
                <a:gd name="T35" fmla="*/ 2 h 140"/>
                <a:gd name="T36" fmla="*/ 0 w 151"/>
                <a:gd name="T37" fmla="*/ 2 h 140"/>
                <a:gd name="T38" fmla="*/ 0 w 151"/>
                <a:gd name="T39" fmla="*/ 3 h 140"/>
                <a:gd name="T40" fmla="*/ 0 w 151"/>
                <a:gd name="T41" fmla="*/ 3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1" h="140">
                  <a:moveTo>
                    <a:pt x="0" y="124"/>
                  </a:moveTo>
                  <a:lnTo>
                    <a:pt x="0" y="139"/>
                  </a:lnTo>
                  <a:lnTo>
                    <a:pt x="30" y="139"/>
                  </a:lnTo>
                  <a:lnTo>
                    <a:pt x="45" y="124"/>
                  </a:lnTo>
                  <a:lnTo>
                    <a:pt x="90" y="124"/>
                  </a:lnTo>
                  <a:lnTo>
                    <a:pt x="105" y="77"/>
                  </a:lnTo>
                  <a:lnTo>
                    <a:pt x="105" y="62"/>
                  </a:lnTo>
                  <a:lnTo>
                    <a:pt x="135" y="77"/>
                  </a:lnTo>
                  <a:lnTo>
                    <a:pt x="150" y="62"/>
                  </a:lnTo>
                  <a:lnTo>
                    <a:pt x="135" y="46"/>
                  </a:lnTo>
                  <a:lnTo>
                    <a:pt x="150" y="31"/>
                  </a:lnTo>
                  <a:lnTo>
                    <a:pt x="135" y="31"/>
                  </a:lnTo>
                  <a:lnTo>
                    <a:pt x="120" y="0"/>
                  </a:lnTo>
                  <a:lnTo>
                    <a:pt x="105" y="15"/>
                  </a:lnTo>
                  <a:lnTo>
                    <a:pt x="90" y="46"/>
                  </a:lnTo>
                  <a:lnTo>
                    <a:pt x="90" y="62"/>
                  </a:lnTo>
                  <a:lnTo>
                    <a:pt x="75" y="62"/>
                  </a:lnTo>
                  <a:lnTo>
                    <a:pt x="45" y="93"/>
                  </a:lnTo>
                  <a:lnTo>
                    <a:pt x="15" y="93"/>
                  </a:lnTo>
                  <a:lnTo>
                    <a:pt x="15" y="124"/>
                  </a:lnTo>
                  <a:lnTo>
                    <a:pt x="0" y="124"/>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10" name="Freeform 691"/>
            <p:cNvSpPr>
              <a:spLocks/>
            </p:cNvSpPr>
            <p:nvPr/>
          </p:nvSpPr>
          <p:spPr bwMode="auto">
            <a:xfrm>
              <a:off x="7809" y="1673"/>
              <a:ext cx="39" cy="47"/>
            </a:xfrm>
            <a:custGeom>
              <a:avLst/>
              <a:gdLst>
                <a:gd name="T0" fmla="*/ 0 w 91"/>
                <a:gd name="T1" fmla="*/ 0 h 124"/>
                <a:gd name="T2" fmla="*/ 0 w 91"/>
                <a:gd name="T3" fmla="*/ 1 h 124"/>
                <a:gd name="T4" fmla="*/ 1 w 91"/>
                <a:gd name="T5" fmla="*/ 2 h 124"/>
                <a:gd name="T6" fmla="*/ 2 w 91"/>
                <a:gd name="T7" fmla="*/ 3 h 124"/>
                <a:gd name="T8" fmla="*/ 3 w 91"/>
                <a:gd name="T9" fmla="*/ 2 h 124"/>
                <a:gd name="T10" fmla="*/ 3 w 91"/>
                <a:gd name="T11" fmla="*/ 2 h 124"/>
                <a:gd name="T12" fmla="*/ 3 w 91"/>
                <a:gd name="T13" fmla="*/ 2 h 124"/>
                <a:gd name="T14" fmla="*/ 3 w 91"/>
                <a:gd name="T15" fmla="*/ 1 h 124"/>
                <a:gd name="T16" fmla="*/ 3 w 91"/>
                <a:gd name="T17" fmla="*/ 1 h 124"/>
                <a:gd name="T18" fmla="*/ 1 w 91"/>
                <a:gd name="T19" fmla="*/ 1 h 124"/>
                <a:gd name="T20" fmla="*/ 1 w 91"/>
                <a:gd name="T21" fmla="*/ 0 h 124"/>
                <a:gd name="T22" fmla="*/ 0 w 91"/>
                <a:gd name="T23" fmla="*/ 0 h 1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 h="124">
                  <a:moveTo>
                    <a:pt x="0" y="0"/>
                  </a:moveTo>
                  <a:lnTo>
                    <a:pt x="15" y="31"/>
                  </a:lnTo>
                  <a:lnTo>
                    <a:pt x="30" y="92"/>
                  </a:lnTo>
                  <a:lnTo>
                    <a:pt x="60" y="123"/>
                  </a:lnTo>
                  <a:lnTo>
                    <a:pt x="75" y="108"/>
                  </a:lnTo>
                  <a:lnTo>
                    <a:pt x="90" y="108"/>
                  </a:lnTo>
                  <a:lnTo>
                    <a:pt x="75" y="77"/>
                  </a:lnTo>
                  <a:lnTo>
                    <a:pt x="75" y="62"/>
                  </a:lnTo>
                  <a:lnTo>
                    <a:pt x="75" y="46"/>
                  </a:lnTo>
                  <a:lnTo>
                    <a:pt x="45" y="31"/>
                  </a:lnTo>
                  <a:lnTo>
                    <a:pt x="30" y="15"/>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11" name="Freeform 692"/>
            <p:cNvSpPr>
              <a:spLocks/>
            </p:cNvSpPr>
            <p:nvPr/>
          </p:nvSpPr>
          <p:spPr bwMode="auto">
            <a:xfrm>
              <a:off x="7784" y="1563"/>
              <a:ext cx="70" cy="123"/>
            </a:xfrm>
            <a:custGeom>
              <a:avLst/>
              <a:gdLst>
                <a:gd name="T0" fmla="*/ 1 w 165"/>
                <a:gd name="T1" fmla="*/ 0 h 324"/>
                <a:gd name="T2" fmla="*/ 0 w 165"/>
                <a:gd name="T3" fmla="*/ 0 h 324"/>
                <a:gd name="T4" fmla="*/ 0 w 165"/>
                <a:gd name="T5" fmla="*/ 1 h 324"/>
                <a:gd name="T6" fmla="*/ 1 w 165"/>
                <a:gd name="T7" fmla="*/ 2 h 324"/>
                <a:gd name="T8" fmla="*/ 1 w 165"/>
                <a:gd name="T9" fmla="*/ 2 h 324"/>
                <a:gd name="T10" fmla="*/ 1 w 165"/>
                <a:gd name="T11" fmla="*/ 4 h 324"/>
                <a:gd name="T12" fmla="*/ 1 w 165"/>
                <a:gd name="T13" fmla="*/ 5 h 324"/>
                <a:gd name="T14" fmla="*/ 1 w 165"/>
                <a:gd name="T15" fmla="*/ 5 h 324"/>
                <a:gd name="T16" fmla="*/ 1 w 165"/>
                <a:gd name="T17" fmla="*/ 5 h 324"/>
                <a:gd name="T18" fmla="*/ 2 w 165"/>
                <a:gd name="T19" fmla="*/ 6 h 324"/>
                <a:gd name="T20" fmla="*/ 3 w 165"/>
                <a:gd name="T21" fmla="*/ 6 h 324"/>
                <a:gd name="T22" fmla="*/ 3 w 165"/>
                <a:gd name="T23" fmla="*/ 7 h 324"/>
                <a:gd name="T24" fmla="*/ 3 w 165"/>
                <a:gd name="T25" fmla="*/ 6 h 324"/>
                <a:gd name="T26" fmla="*/ 3 w 165"/>
                <a:gd name="T27" fmla="*/ 6 h 324"/>
                <a:gd name="T28" fmla="*/ 3 w 165"/>
                <a:gd name="T29" fmla="*/ 5 h 324"/>
                <a:gd name="T30" fmla="*/ 2 w 165"/>
                <a:gd name="T31" fmla="*/ 5 h 324"/>
                <a:gd name="T32" fmla="*/ 1 w 165"/>
                <a:gd name="T33" fmla="*/ 5 h 324"/>
                <a:gd name="T34" fmla="*/ 1 w 165"/>
                <a:gd name="T35" fmla="*/ 5 h 324"/>
                <a:gd name="T36" fmla="*/ 2 w 165"/>
                <a:gd name="T37" fmla="*/ 4 h 324"/>
                <a:gd name="T38" fmla="*/ 2 w 165"/>
                <a:gd name="T39" fmla="*/ 3 h 324"/>
                <a:gd name="T40" fmla="*/ 2 w 165"/>
                <a:gd name="T41" fmla="*/ 3 h 324"/>
                <a:gd name="T42" fmla="*/ 3 w 165"/>
                <a:gd name="T43" fmla="*/ 3 h 324"/>
                <a:gd name="T44" fmla="*/ 3 w 165"/>
                <a:gd name="T45" fmla="*/ 4 h 324"/>
                <a:gd name="T46" fmla="*/ 3 w 165"/>
                <a:gd name="T47" fmla="*/ 3 h 324"/>
                <a:gd name="T48" fmla="*/ 4 w 165"/>
                <a:gd name="T49" fmla="*/ 3 h 324"/>
                <a:gd name="T50" fmla="*/ 5 w 165"/>
                <a:gd name="T51" fmla="*/ 3 h 324"/>
                <a:gd name="T52" fmla="*/ 6 w 165"/>
                <a:gd name="T53" fmla="*/ 3 h 324"/>
                <a:gd name="T54" fmla="*/ 5 w 165"/>
                <a:gd name="T55" fmla="*/ 2 h 324"/>
                <a:gd name="T56" fmla="*/ 4 w 165"/>
                <a:gd name="T57" fmla="*/ 2 h 324"/>
                <a:gd name="T58" fmla="*/ 4 w 165"/>
                <a:gd name="T59" fmla="*/ 1 h 324"/>
                <a:gd name="T60" fmla="*/ 3 w 165"/>
                <a:gd name="T61" fmla="*/ 1 h 324"/>
                <a:gd name="T62" fmla="*/ 3 w 165"/>
                <a:gd name="T63" fmla="*/ 1 h 324"/>
                <a:gd name="T64" fmla="*/ 3 w 165"/>
                <a:gd name="T65" fmla="*/ 1 h 324"/>
                <a:gd name="T66" fmla="*/ 2 w 165"/>
                <a:gd name="T67" fmla="*/ 0 h 324"/>
                <a:gd name="T68" fmla="*/ 1 w 165"/>
                <a:gd name="T69" fmla="*/ 0 h 324"/>
                <a:gd name="T70" fmla="*/ 1 w 165"/>
                <a:gd name="T71" fmla="*/ 0 h 3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5" h="324">
                  <a:moveTo>
                    <a:pt x="45" y="0"/>
                  </a:moveTo>
                  <a:lnTo>
                    <a:pt x="15" y="0"/>
                  </a:lnTo>
                  <a:lnTo>
                    <a:pt x="0" y="31"/>
                  </a:lnTo>
                  <a:lnTo>
                    <a:pt x="30" y="77"/>
                  </a:lnTo>
                  <a:lnTo>
                    <a:pt x="30" y="108"/>
                  </a:lnTo>
                  <a:lnTo>
                    <a:pt x="45" y="185"/>
                  </a:lnTo>
                  <a:lnTo>
                    <a:pt x="30" y="215"/>
                  </a:lnTo>
                  <a:lnTo>
                    <a:pt x="30" y="261"/>
                  </a:lnTo>
                  <a:lnTo>
                    <a:pt x="45" y="261"/>
                  </a:lnTo>
                  <a:lnTo>
                    <a:pt x="60" y="292"/>
                  </a:lnTo>
                  <a:lnTo>
                    <a:pt x="89" y="308"/>
                  </a:lnTo>
                  <a:lnTo>
                    <a:pt x="104" y="323"/>
                  </a:lnTo>
                  <a:lnTo>
                    <a:pt x="89" y="292"/>
                  </a:lnTo>
                  <a:lnTo>
                    <a:pt x="75" y="277"/>
                  </a:lnTo>
                  <a:lnTo>
                    <a:pt x="75" y="261"/>
                  </a:lnTo>
                  <a:lnTo>
                    <a:pt x="60" y="246"/>
                  </a:lnTo>
                  <a:lnTo>
                    <a:pt x="45" y="246"/>
                  </a:lnTo>
                  <a:lnTo>
                    <a:pt x="45" y="231"/>
                  </a:lnTo>
                  <a:lnTo>
                    <a:pt x="60" y="185"/>
                  </a:lnTo>
                  <a:lnTo>
                    <a:pt x="60" y="154"/>
                  </a:lnTo>
                  <a:lnTo>
                    <a:pt x="60" y="138"/>
                  </a:lnTo>
                  <a:lnTo>
                    <a:pt x="75" y="154"/>
                  </a:lnTo>
                  <a:lnTo>
                    <a:pt x="104" y="185"/>
                  </a:lnTo>
                  <a:lnTo>
                    <a:pt x="104" y="154"/>
                  </a:lnTo>
                  <a:lnTo>
                    <a:pt x="119" y="123"/>
                  </a:lnTo>
                  <a:lnTo>
                    <a:pt x="149" y="123"/>
                  </a:lnTo>
                  <a:lnTo>
                    <a:pt x="164" y="123"/>
                  </a:lnTo>
                  <a:lnTo>
                    <a:pt x="149" y="108"/>
                  </a:lnTo>
                  <a:lnTo>
                    <a:pt x="134" y="77"/>
                  </a:lnTo>
                  <a:lnTo>
                    <a:pt x="119" y="62"/>
                  </a:lnTo>
                  <a:lnTo>
                    <a:pt x="104" y="46"/>
                  </a:lnTo>
                  <a:lnTo>
                    <a:pt x="89" y="62"/>
                  </a:lnTo>
                  <a:lnTo>
                    <a:pt x="75" y="46"/>
                  </a:lnTo>
                  <a:lnTo>
                    <a:pt x="60" y="15"/>
                  </a:lnTo>
                  <a:lnTo>
                    <a:pt x="45" y="15"/>
                  </a:lnTo>
                  <a:lnTo>
                    <a:pt x="4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12" name="Freeform 693"/>
            <p:cNvSpPr>
              <a:spLocks/>
            </p:cNvSpPr>
            <p:nvPr/>
          </p:nvSpPr>
          <p:spPr bwMode="auto">
            <a:xfrm>
              <a:off x="7880" y="1696"/>
              <a:ext cx="77" cy="76"/>
            </a:xfrm>
            <a:custGeom>
              <a:avLst/>
              <a:gdLst>
                <a:gd name="T0" fmla="*/ 6 w 181"/>
                <a:gd name="T1" fmla="*/ 0 h 200"/>
                <a:gd name="T2" fmla="*/ 6 w 181"/>
                <a:gd name="T3" fmla="*/ 1 h 200"/>
                <a:gd name="T4" fmla="*/ 6 w 181"/>
                <a:gd name="T5" fmla="*/ 1 h 200"/>
                <a:gd name="T6" fmla="*/ 6 w 181"/>
                <a:gd name="T7" fmla="*/ 2 h 200"/>
                <a:gd name="T8" fmla="*/ 6 w 181"/>
                <a:gd name="T9" fmla="*/ 2 h 200"/>
                <a:gd name="T10" fmla="*/ 6 w 181"/>
                <a:gd name="T11" fmla="*/ 2 h 200"/>
                <a:gd name="T12" fmla="*/ 4 w 181"/>
                <a:gd name="T13" fmla="*/ 3 h 200"/>
                <a:gd name="T14" fmla="*/ 5 w 181"/>
                <a:gd name="T15" fmla="*/ 3 h 200"/>
                <a:gd name="T16" fmla="*/ 4 w 181"/>
                <a:gd name="T17" fmla="*/ 4 h 200"/>
                <a:gd name="T18" fmla="*/ 3 w 181"/>
                <a:gd name="T19" fmla="*/ 4 h 200"/>
                <a:gd name="T20" fmla="*/ 3 w 181"/>
                <a:gd name="T21" fmla="*/ 4 h 200"/>
                <a:gd name="T22" fmla="*/ 3 w 181"/>
                <a:gd name="T23" fmla="*/ 3 h 200"/>
                <a:gd name="T24" fmla="*/ 2 w 181"/>
                <a:gd name="T25" fmla="*/ 4 h 200"/>
                <a:gd name="T26" fmla="*/ 1 w 181"/>
                <a:gd name="T27" fmla="*/ 3 h 200"/>
                <a:gd name="T28" fmla="*/ 1 w 181"/>
                <a:gd name="T29" fmla="*/ 3 h 200"/>
                <a:gd name="T30" fmla="*/ 0 w 181"/>
                <a:gd name="T31" fmla="*/ 2 h 200"/>
                <a:gd name="T32" fmla="*/ 0 w 181"/>
                <a:gd name="T33" fmla="*/ 2 h 200"/>
                <a:gd name="T34" fmla="*/ 1 w 181"/>
                <a:gd name="T35" fmla="*/ 1 h 200"/>
                <a:gd name="T36" fmla="*/ 1 w 181"/>
                <a:gd name="T37" fmla="*/ 2 h 200"/>
                <a:gd name="T38" fmla="*/ 2 w 181"/>
                <a:gd name="T39" fmla="*/ 2 h 200"/>
                <a:gd name="T40" fmla="*/ 3 w 181"/>
                <a:gd name="T41" fmla="*/ 1 h 200"/>
                <a:gd name="T42" fmla="*/ 4 w 181"/>
                <a:gd name="T43" fmla="*/ 1 h 200"/>
                <a:gd name="T44" fmla="*/ 4 w 181"/>
                <a:gd name="T45" fmla="*/ 0 h 200"/>
                <a:gd name="T46" fmla="*/ 4 w 181"/>
                <a:gd name="T47" fmla="*/ 0 h 200"/>
                <a:gd name="T48" fmla="*/ 6 w 181"/>
                <a:gd name="T49" fmla="*/ 0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1" h="200">
                  <a:moveTo>
                    <a:pt x="165" y="15"/>
                  </a:moveTo>
                  <a:lnTo>
                    <a:pt x="180" y="46"/>
                  </a:lnTo>
                  <a:lnTo>
                    <a:pt x="180" y="61"/>
                  </a:lnTo>
                  <a:lnTo>
                    <a:pt x="180" y="77"/>
                  </a:lnTo>
                  <a:lnTo>
                    <a:pt x="165" y="92"/>
                  </a:lnTo>
                  <a:lnTo>
                    <a:pt x="165" y="122"/>
                  </a:lnTo>
                  <a:lnTo>
                    <a:pt x="135" y="153"/>
                  </a:lnTo>
                  <a:lnTo>
                    <a:pt x="150" y="153"/>
                  </a:lnTo>
                  <a:lnTo>
                    <a:pt x="135" y="184"/>
                  </a:lnTo>
                  <a:lnTo>
                    <a:pt x="105" y="199"/>
                  </a:lnTo>
                  <a:lnTo>
                    <a:pt x="105" y="184"/>
                  </a:lnTo>
                  <a:lnTo>
                    <a:pt x="75" y="168"/>
                  </a:lnTo>
                  <a:lnTo>
                    <a:pt x="60" y="184"/>
                  </a:lnTo>
                  <a:lnTo>
                    <a:pt x="30" y="168"/>
                  </a:lnTo>
                  <a:lnTo>
                    <a:pt x="30" y="138"/>
                  </a:lnTo>
                  <a:lnTo>
                    <a:pt x="0" y="107"/>
                  </a:lnTo>
                  <a:lnTo>
                    <a:pt x="0" y="92"/>
                  </a:lnTo>
                  <a:lnTo>
                    <a:pt x="30" y="61"/>
                  </a:lnTo>
                  <a:lnTo>
                    <a:pt x="30" y="77"/>
                  </a:lnTo>
                  <a:lnTo>
                    <a:pt x="60" y="77"/>
                  </a:lnTo>
                  <a:lnTo>
                    <a:pt x="75" y="61"/>
                  </a:lnTo>
                  <a:lnTo>
                    <a:pt x="120" y="61"/>
                  </a:lnTo>
                  <a:lnTo>
                    <a:pt x="135" y="15"/>
                  </a:lnTo>
                  <a:lnTo>
                    <a:pt x="135" y="0"/>
                  </a:lnTo>
                  <a:lnTo>
                    <a:pt x="165"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13" name="Freeform 694"/>
            <p:cNvSpPr>
              <a:spLocks/>
            </p:cNvSpPr>
            <p:nvPr/>
          </p:nvSpPr>
          <p:spPr bwMode="auto">
            <a:xfrm>
              <a:off x="7784" y="1684"/>
              <a:ext cx="77" cy="94"/>
            </a:xfrm>
            <a:custGeom>
              <a:avLst/>
              <a:gdLst>
                <a:gd name="T0" fmla="*/ 0 w 179"/>
                <a:gd name="T1" fmla="*/ 0 h 247"/>
                <a:gd name="T2" fmla="*/ 1 w 179"/>
                <a:gd name="T3" fmla="*/ 0 h 247"/>
                <a:gd name="T4" fmla="*/ 1 w 179"/>
                <a:gd name="T5" fmla="*/ 1 h 247"/>
                <a:gd name="T6" fmla="*/ 3 w 179"/>
                <a:gd name="T7" fmla="*/ 1 h 247"/>
                <a:gd name="T8" fmla="*/ 3 w 179"/>
                <a:gd name="T9" fmla="*/ 2 h 247"/>
                <a:gd name="T10" fmla="*/ 5 w 179"/>
                <a:gd name="T11" fmla="*/ 2 h 247"/>
                <a:gd name="T12" fmla="*/ 5 w 179"/>
                <a:gd name="T13" fmla="*/ 3 h 247"/>
                <a:gd name="T14" fmla="*/ 5 w 179"/>
                <a:gd name="T15" fmla="*/ 3 h 247"/>
                <a:gd name="T16" fmla="*/ 6 w 179"/>
                <a:gd name="T17" fmla="*/ 4 h 247"/>
                <a:gd name="T18" fmla="*/ 6 w 179"/>
                <a:gd name="T19" fmla="*/ 5 h 247"/>
                <a:gd name="T20" fmla="*/ 5 w 179"/>
                <a:gd name="T21" fmla="*/ 5 h 247"/>
                <a:gd name="T22" fmla="*/ 3 w 179"/>
                <a:gd name="T23" fmla="*/ 4 h 247"/>
                <a:gd name="T24" fmla="*/ 3 w 179"/>
                <a:gd name="T25" fmla="*/ 3 h 247"/>
                <a:gd name="T26" fmla="*/ 2 w 179"/>
                <a:gd name="T27" fmla="*/ 2 h 247"/>
                <a:gd name="T28" fmla="*/ 2 w 179"/>
                <a:gd name="T29" fmla="*/ 2 h 247"/>
                <a:gd name="T30" fmla="*/ 0 w 179"/>
                <a:gd name="T31" fmla="*/ 1 h 247"/>
                <a:gd name="T32" fmla="*/ 0 w 179"/>
                <a:gd name="T33" fmla="*/ 0 h 247"/>
                <a:gd name="T34" fmla="*/ 0 w 179"/>
                <a:gd name="T35" fmla="*/ 0 h 2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9" h="247">
                  <a:moveTo>
                    <a:pt x="0" y="0"/>
                  </a:moveTo>
                  <a:lnTo>
                    <a:pt x="30" y="0"/>
                  </a:lnTo>
                  <a:lnTo>
                    <a:pt x="45" y="31"/>
                  </a:lnTo>
                  <a:lnTo>
                    <a:pt x="74" y="46"/>
                  </a:lnTo>
                  <a:lnTo>
                    <a:pt x="89" y="77"/>
                  </a:lnTo>
                  <a:lnTo>
                    <a:pt x="134" y="108"/>
                  </a:lnTo>
                  <a:lnTo>
                    <a:pt x="134" y="138"/>
                  </a:lnTo>
                  <a:lnTo>
                    <a:pt x="148" y="154"/>
                  </a:lnTo>
                  <a:lnTo>
                    <a:pt x="178" y="185"/>
                  </a:lnTo>
                  <a:lnTo>
                    <a:pt x="163" y="246"/>
                  </a:lnTo>
                  <a:lnTo>
                    <a:pt x="148" y="246"/>
                  </a:lnTo>
                  <a:lnTo>
                    <a:pt x="104" y="200"/>
                  </a:lnTo>
                  <a:lnTo>
                    <a:pt x="89" y="154"/>
                  </a:lnTo>
                  <a:lnTo>
                    <a:pt x="59" y="108"/>
                  </a:lnTo>
                  <a:lnTo>
                    <a:pt x="59" y="92"/>
                  </a:lnTo>
                  <a:lnTo>
                    <a:pt x="15" y="46"/>
                  </a:lnTo>
                  <a:lnTo>
                    <a:pt x="0" y="15"/>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14" name="Freeform 695"/>
            <p:cNvSpPr>
              <a:spLocks/>
            </p:cNvSpPr>
            <p:nvPr/>
          </p:nvSpPr>
          <p:spPr bwMode="auto">
            <a:xfrm>
              <a:off x="8059" y="1737"/>
              <a:ext cx="77" cy="76"/>
            </a:xfrm>
            <a:custGeom>
              <a:avLst/>
              <a:gdLst>
                <a:gd name="T0" fmla="*/ 6 w 180"/>
                <a:gd name="T1" fmla="*/ 1 h 201"/>
                <a:gd name="T2" fmla="*/ 6 w 180"/>
                <a:gd name="T3" fmla="*/ 4 h 201"/>
                <a:gd name="T4" fmla="*/ 4 w 180"/>
                <a:gd name="T5" fmla="*/ 4 h 201"/>
                <a:gd name="T6" fmla="*/ 4 w 180"/>
                <a:gd name="T7" fmla="*/ 3 h 201"/>
                <a:gd name="T8" fmla="*/ 1 w 180"/>
                <a:gd name="T9" fmla="*/ 1 h 201"/>
                <a:gd name="T10" fmla="*/ 1 w 180"/>
                <a:gd name="T11" fmla="*/ 2 h 201"/>
                <a:gd name="T12" fmla="*/ 0 w 180"/>
                <a:gd name="T13" fmla="*/ 1 h 201"/>
                <a:gd name="T14" fmla="*/ 1 w 180"/>
                <a:gd name="T15" fmla="*/ 1 h 201"/>
                <a:gd name="T16" fmla="*/ 0 w 180"/>
                <a:gd name="T17" fmla="*/ 0 h 201"/>
                <a:gd name="T18" fmla="*/ 0 w 180"/>
                <a:gd name="T19" fmla="*/ 0 h 201"/>
                <a:gd name="T20" fmla="*/ 1 w 180"/>
                <a:gd name="T21" fmla="*/ 0 h 201"/>
                <a:gd name="T22" fmla="*/ 1 w 180"/>
                <a:gd name="T23" fmla="*/ 0 h 201"/>
                <a:gd name="T24" fmla="*/ 2 w 180"/>
                <a:gd name="T25" fmla="*/ 1 h 201"/>
                <a:gd name="T26" fmla="*/ 3 w 180"/>
                <a:gd name="T27" fmla="*/ 1 h 201"/>
                <a:gd name="T28" fmla="*/ 3 w 180"/>
                <a:gd name="T29" fmla="*/ 1 h 201"/>
                <a:gd name="T30" fmla="*/ 4 w 180"/>
                <a:gd name="T31" fmla="*/ 1 h 201"/>
                <a:gd name="T32" fmla="*/ 6 w 180"/>
                <a:gd name="T33" fmla="*/ 1 h 2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0" h="201">
                  <a:moveTo>
                    <a:pt x="179" y="46"/>
                  </a:moveTo>
                  <a:lnTo>
                    <a:pt x="179" y="200"/>
                  </a:lnTo>
                  <a:lnTo>
                    <a:pt x="134" y="185"/>
                  </a:lnTo>
                  <a:lnTo>
                    <a:pt x="119" y="123"/>
                  </a:lnTo>
                  <a:lnTo>
                    <a:pt x="45" y="62"/>
                  </a:lnTo>
                  <a:lnTo>
                    <a:pt x="30" y="77"/>
                  </a:lnTo>
                  <a:lnTo>
                    <a:pt x="15" y="46"/>
                  </a:lnTo>
                  <a:lnTo>
                    <a:pt x="30" y="46"/>
                  </a:lnTo>
                  <a:lnTo>
                    <a:pt x="0" y="15"/>
                  </a:lnTo>
                  <a:lnTo>
                    <a:pt x="0" y="0"/>
                  </a:lnTo>
                  <a:lnTo>
                    <a:pt x="30" y="0"/>
                  </a:lnTo>
                  <a:lnTo>
                    <a:pt x="45" y="15"/>
                  </a:lnTo>
                  <a:lnTo>
                    <a:pt x="60" y="46"/>
                  </a:lnTo>
                  <a:lnTo>
                    <a:pt x="75" y="62"/>
                  </a:lnTo>
                  <a:lnTo>
                    <a:pt x="90" y="46"/>
                  </a:lnTo>
                  <a:lnTo>
                    <a:pt x="119" y="31"/>
                  </a:lnTo>
                  <a:lnTo>
                    <a:pt x="179" y="4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15" name="Freeform 696"/>
            <p:cNvSpPr>
              <a:spLocks/>
            </p:cNvSpPr>
            <p:nvPr/>
          </p:nvSpPr>
          <p:spPr bwMode="auto">
            <a:xfrm>
              <a:off x="7963" y="1720"/>
              <a:ext cx="46" cy="58"/>
            </a:xfrm>
            <a:custGeom>
              <a:avLst/>
              <a:gdLst>
                <a:gd name="T0" fmla="*/ 4 w 106"/>
                <a:gd name="T1" fmla="*/ 0 h 155"/>
                <a:gd name="T2" fmla="*/ 3 w 106"/>
                <a:gd name="T3" fmla="*/ 0 h 155"/>
                <a:gd name="T4" fmla="*/ 1 w 106"/>
                <a:gd name="T5" fmla="*/ 0 h 155"/>
                <a:gd name="T6" fmla="*/ 1 w 106"/>
                <a:gd name="T7" fmla="*/ 1 h 155"/>
                <a:gd name="T8" fmla="*/ 2 w 106"/>
                <a:gd name="T9" fmla="*/ 1 h 155"/>
                <a:gd name="T10" fmla="*/ 2 w 106"/>
                <a:gd name="T11" fmla="*/ 1 h 155"/>
                <a:gd name="T12" fmla="*/ 2 w 106"/>
                <a:gd name="T13" fmla="*/ 1 h 155"/>
                <a:gd name="T14" fmla="*/ 2 w 106"/>
                <a:gd name="T15" fmla="*/ 1 h 155"/>
                <a:gd name="T16" fmla="*/ 2 w 106"/>
                <a:gd name="T17" fmla="*/ 2 h 155"/>
                <a:gd name="T18" fmla="*/ 2 w 106"/>
                <a:gd name="T19" fmla="*/ 3 h 155"/>
                <a:gd name="T20" fmla="*/ 2 w 106"/>
                <a:gd name="T21" fmla="*/ 2 h 155"/>
                <a:gd name="T22" fmla="*/ 1 w 106"/>
                <a:gd name="T23" fmla="*/ 2 h 155"/>
                <a:gd name="T24" fmla="*/ 1 w 106"/>
                <a:gd name="T25" fmla="*/ 3 h 155"/>
                <a:gd name="T26" fmla="*/ 0 w 106"/>
                <a:gd name="T27" fmla="*/ 3 h 155"/>
                <a:gd name="T28" fmla="*/ 0 w 106"/>
                <a:gd name="T29" fmla="*/ 2 h 155"/>
                <a:gd name="T30" fmla="*/ 0 w 106"/>
                <a:gd name="T31" fmla="*/ 2 h 155"/>
                <a:gd name="T32" fmla="*/ 0 w 106"/>
                <a:gd name="T33" fmla="*/ 1 h 155"/>
                <a:gd name="T34" fmla="*/ 0 w 106"/>
                <a:gd name="T35" fmla="*/ 0 h 155"/>
                <a:gd name="T36" fmla="*/ 1 w 106"/>
                <a:gd name="T37" fmla="*/ 0 h 155"/>
                <a:gd name="T38" fmla="*/ 3 w 106"/>
                <a:gd name="T39" fmla="*/ 0 h 155"/>
                <a:gd name="T40" fmla="*/ 4 w 106"/>
                <a:gd name="T41" fmla="*/ 0 h 1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6" h="155">
                  <a:moveTo>
                    <a:pt x="105" y="0"/>
                  </a:moveTo>
                  <a:lnTo>
                    <a:pt x="90" y="15"/>
                  </a:lnTo>
                  <a:lnTo>
                    <a:pt x="30" y="15"/>
                  </a:lnTo>
                  <a:lnTo>
                    <a:pt x="30" y="62"/>
                  </a:lnTo>
                  <a:lnTo>
                    <a:pt x="45" y="46"/>
                  </a:lnTo>
                  <a:lnTo>
                    <a:pt x="60" y="46"/>
                  </a:lnTo>
                  <a:lnTo>
                    <a:pt x="45" y="77"/>
                  </a:lnTo>
                  <a:lnTo>
                    <a:pt x="60" y="77"/>
                  </a:lnTo>
                  <a:lnTo>
                    <a:pt x="60" y="123"/>
                  </a:lnTo>
                  <a:lnTo>
                    <a:pt x="45" y="139"/>
                  </a:lnTo>
                  <a:lnTo>
                    <a:pt x="45" y="92"/>
                  </a:lnTo>
                  <a:lnTo>
                    <a:pt x="30" y="92"/>
                  </a:lnTo>
                  <a:lnTo>
                    <a:pt x="30" y="154"/>
                  </a:lnTo>
                  <a:lnTo>
                    <a:pt x="0" y="154"/>
                  </a:lnTo>
                  <a:lnTo>
                    <a:pt x="15" y="108"/>
                  </a:lnTo>
                  <a:lnTo>
                    <a:pt x="0" y="108"/>
                  </a:lnTo>
                  <a:lnTo>
                    <a:pt x="15" y="46"/>
                  </a:lnTo>
                  <a:lnTo>
                    <a:pt x="15" y="15"/>
                  </a:lnTo>
                  <a:lnTo>
                    <a:pt x="30" y="0"/>
                  </a:lnTo>
                  <a:lnTo>
                    <a:pt x="75" y="0"/>
                  </a:lnTo>
                  <a:lnTo>
                    <a:pt x="10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16" name="Freeform 697"/>
            <p:cNvSpPr>
              <a:spLocks/>
            </p:cNvSpPr>
            <p:nvPr/>
          </p:nvSpPr>
          <p:spPr bwMode="auto">
            <a:xfrm>
              <a:off x="7860" y="1778"/>
              <a:ext cx="65" cy="29"/>
            </a:xfrm>
            <a:custGeom>
              <a:avLst/>
              <a:gdLst>
                <a:gd name="T0" fmla="*/ 0 w 152"/>
                <a:gd name="T1" fmla="*/ 1 h 77"/>
                <a:gd name="T2" fmla="*/ 0 w 152"/>
                <a:gd name="T3" fmla="*/ 0 h 77"/>
                <a:gd name="T4" fmla="*/ 2 w 152"/>
                <a:gd name="T5" fmla="*/ 0 h 77"/>
                <a:gd name="T6" fmla="*/ 3 w 152"/>
                <a:gd name="T7" fmla="*/ 1 h 77"/>
                <a:gd name="T8" fmla="*/ 3 w 152"/>
                <a:gd name="T9" fmla="*/ 0 h 77"/>
                <a:gd name="T10" fmla="*/ 4 w 152"/>
                <a:gd name="T11" fmla="*/ 1 h 77"/>
                <a:gd name="T12" fmla="*/ 5 w 152"/>
                <a:gd name="T13" fmla="*/ 1 h 77"/>
                <a:gd name="T14" fmla="*/ 5 w 152"/>
                <a:gd name="T15" fmla="*/ 1 h 77"/>
                <a:gd name="T16" fmla="*/ 5 w 152"/>
                <a:gd name="T17" fmla="*/ 2 h 77"/>
                <a:gd name="T18" fmla="*/ 3 w 152"/>
                <a:gd name="T19" fmla="*/ 1 h 77"/>
                <a:gd name="T20" fmla="*/ 3 w 152"/>
                <a:gd name="T21" fmla="*/ 1 h 77"/>
                <a:gd name="T22" fmla="*/ 2 w 152"/>
                <a:gd name="T23" fmla="*/ 1 h 77"/>
                <a:gd name="T24" fmla="*/ 0 w 152"/>
                <a:gd name="T25" fmla="*/ 1 h 77"/>
                <a:gd name="T26" fmla="*/ 0 w 152"/>
                <a:gd name="T27" fmla="*/ 1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2" h="77">
                  <a:moveTo>
                    <a:pt x="0" y="30"/>
                  </a:moveTo>
                  <a:lnTo>
                    <a:pt x="15" y="0"/>
                  </a:lnTo>
                  <a:lnTo>
                    <a:pt x="60" y="15"/>
                  </a:lnTo>
                  <a:lnTo>
                    <a:pt x="76" y="30"/>
                  </a:lnTo>
                  <a:lnTo>
                    <a:pt x="91" y="15"/>
                  </a:lnTo>
                  <a:lnTo>
                    <a:pt x="121" y="30"/>
                  </a:lnTo>
                  <a:lnTo>
                    <a:pt x="136" y="30"/>
                  </a:lnTo>
                  <a:lnTo>
                    <a:pt x="151" y="46"/>
                  </a:lnTo>
                  <a:lnTo>
                    <a:pt x="151" y="76"/>
                  </a:lnTo>
                  <a:lnTo>
                    <a:pt x="91" y="61"/>
                  </a:lnTo>
                  <a:lnTo>
                    <a:pt x="76" y="46"/>
                  </a:lnTo>
                  <a:lnTo>
                    <a:pt x="60" y="61"/>
                  </a:lnTo>
                  <a:lnTo>
                    <a:pt x="15" y="30"/>
                  </a:lnTo>
                  <a:lnTo>
                    <a:pt x="0" y="3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17" name="Freeform 698"/>
            <p:cNvSpPr>
              <a:spLocks/>
            </p:cNvSpPr>
            <p:nvPr/>
          </p:nvSpPr>
          <p:spPr bwMode="auto">
            <a:xfrm>
              <a:off x="8020" y="1708"/>
              <a:ext cx="20" cy="29"/>
            </a:xfrm>
            <a:custGeom>
              <a:avLst/>
              <a:gdLst>
                <a:gd name="T0" fmla="*/ 1 w 45"/>
                <a:gd name="T1" fmla="*/ 2 h 77"/>
                <a:gd name="T2" fmla="*/ 0 w 45"/>
                <a:gd name="T3" fmla="*/ 0 h 77"/>
                <a:gd name="T4" fmla="*/ 0 w 45"/>
                <a:gd name="T5" fmla="*/ 0 h 77"/>
                <a:gd name="T6" fmla="*/ 2 w 45"/>
                <a:gd name="T7" fmla="*/ 2 h 77"/>
                <a:gd name="T8" fmla="*/ 1 w 45"/>
                <a:gd name="T9" fmla="*/ 2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77">
                  <a:moveTo>
                    <a:pt x="29" y="76"/>
                  </a:moveTo>
                  <a:lnTo>
                    <a:pt x="0" y="15"/>
                  </a:lnTo>
                  <a:lnTo>
                    <a:pt x="15" y="0"/>
                  </a:lnTo>
                  <a:lnTo>
                    <a:pt x="44" y="76"/>
                  </a:lnTo>
                  <a:lnTo>
                    <a:pt x="29" y="7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18" name="Freeform 699"/>
            <p:cNvSpPr>
              <a:spLocks/>
            </p:cNvSpPr>
            <p:nvPr/>
          </p:nvSpPr>
          <p:spPr bwMode="auto">
            <a:xfrm>
              <a:off x="7970" y="1800"/>
              <a:ext cx="19" cy="7"/>
            </a:xfrm>
            <a:custGeom>
              <a:avLst/>
              <a:gdLst>
                <a:gd name="T0" fmla="*/ 0 w 45"/>
                <a:gd name="T1" fmla="*/ 0 h 17"/>
                <a:gd name="T2" fmla="*/ 1 w 45"/>
                <a:gd name="T3" fmla="*/ 0 h 17"/>
                <a:gd name="T4" fmla="*/ 1 w 45"/>
                <a:gd name="T5" fmla="*/ 0 h 17"/>
                <a:gd name="T6" fmla="*/ 0 w 45"/>
                <a:gd name="T7" fmla="*/ 0 h 17"/>
                <a:gd name="T8" fmla="*/ 0 w 45"/>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17">
                  <a:moveTo>
                    <a:pt x="0" y="0"/>
                  </a:moveTo>
                  <a:lnTo>
                    <a:pt x="44" y="0"/>
                  </a:lnTo>
                  <a:lnTo>
                    <a:pt x="44" y="16"/>
                  </a:lnTo>
                  <a:lnTo>
                    <a:pt x="0" y="16"/>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19" name="Freeform 700"/>
            <p:cNvSpPr>
              <a:spLocks/>
            </p:cNvSpPr>
            <p:nvPr/>
          </p:nvSpPr>
          <p:spPr bwMode="auto">
            <a:xfrm>
              <a:off x="7996" y="1806"/>
              <a:ext cx="25" cy="13"/>
            </a:xfrm>
            <a:custGeom>
              <a:avLst/>
              <a:gdLst>
                <a:gd name="T0" fmla="*/ 0 w 60"/>
                <a:gd name="T1" fmla="*/ 1 h 32"/>
                <a:gd name="T2" fmla="*/ 0 w 60"/>
                <a:gd name="T3" fmla="*/ 0 h 32"/>
                <a:gd name="T4" fmla="*/ 0 w 60"/>
                <a:gd name="T5" fmla="*/ 0 h 32"/>
                <a:gd name="T6" fmla="*/ 2 w 60"/>
                <a:gd name="T7" fmla="*/ 0 h 32"/>
                <a:gd name="T8" fmla="*/ 1 w 60"/>
                <a:gd name="T9" fmla="*/ 0 h 32"/>
                <a:gd name="T10" fmla="*/ 0 w 60"/>
                <a:gd name="T11" fmla="*/ 1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2">
                  <a:moveTo>
                    <a:pt x="0" y="31"/>
                  </a:moveTo>
                  <a:lnTo>
                    <a:pt x="0" y="16"/>
                  </a:lnTo>
                  <a:lnTo>
                    <a:pt x="15" y="0"/>
                  </a:lnTo>
                  <a:lnTo>
                    <a:pt x="59" y="0"/>
                  </a:lnTo>
                  <a:lnTo>
                    <a:pt x="30" y="16"/>
                  </a:lnTo>
                  <a:lnTo>
                    <a:pt x="0"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20" name="Freeform 701"/>
            <p:cNvSpPr>
              <a:spLocks/>
            </p:cNvSpPr>
            <p:nvPr/>
          </p:nvSpPr>
          <p:spPr bwMode="auto">
            <a:xfrm>
              <a:off x="8027" y="1754"/>
              <a:ext cx="26" cy="12"/>
            </a:xfrm>
            <a:custGeom>
              <a:avLst/>
              <a:gdLst>
                <a:gd name="T0" fmla="*/ 0 w 60"/>
                <a:gd name="T1" fmla="*/ 0 h 32"/>
                <a:gd name="T2" fmla="*/ 0 w 60"/>
                <a:gd name="T3" fmla="*/ 1 h 32"/>
                <a:gd name="T4" fmla="*/ 1 w 60"/>
                <a:gd name="T5" fmla="*/ 0 h 32"/>
                <a:gd name="T6" fmla="*/ 2 w 60"/>
                <a:gd name="T7" fmla="*/ 0 h 32"/>
                <a:gd name="T8" fmla="*/ 2 w 60"/>
                <a:gd name="T9" fmla="*/ 0 h 32"/>
                <a:gd name="T10" fmla="*/ 0 w 60"/>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2">
                  <a:moveTo>
                    <a:pt x="0" y="16"/>
                  </a:moveTo>
                  <a:lnTo>
                    <a:pt x="15" y="31"/>
                  </a:lnTo>
                  <a:lnTo>
                    <a:pt x="30" y="16"/>
                  </a:lnTo>
                  <a:lnTo>
                    <a:pt x="59" y="16"/>
                  </a:lnTo>
                  <a:lnTo>
                    <a:pt x="59" y="0"/>
                  </a:lnTo>
                  <a:lnTo>
                    <a:pt x="0" y="1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21" name="Freeform 702"/>
            <p:cNvSpPr>
              <a:spLocks/>
            </p:cNvSpPr>
            <p:nvPr/>
          </p:nvSpPr>
          <p:spPr bwMode="auto">
            <a:xfrm>
              <a:off x="7937" y="1796"/>
              <a:ext cx="20" cy="11"/>
            </a:xfrm>
            <a:custGeom>
              <a:avLst/>
              <a:gdLst>
                <a:gd name="T0" fmla="*/ 0 w 46"/>
                <a:gd name="T1" fmla="*/ 0 h 31"/>
                <a:gd name="T2" fmla="*/ 0 w 46"/>
                <a:gd name="T3" fmla="*/ 0 h 31"/>
                <a:gd name="T4" fmla="*/ 2 w 46"/>
                <a:gd name="T5" fmla="*/ 0 h 31"/>
                <a:gd name="T6" fmla="*/ 0 w 46"/>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1">
                  <a:moveTo>
                    <a:pt x="0" y="0"/>
                  </a:moveTo>
                  <a:lnTo>
                    <a:pt x="0" y="30"/>
                  </a:lnTo>
                  <a:lnTo>
                    <a:pt x="45" y="3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22" name="Freeform 703"/>
            <p:cNvSpPr>
              <a:spLocks/>
            </p:cNvSpPr>
            <p:nvPr/>
          </p:nvSpPr>
          <p:spPr bwMode="auto">
            <a:xfrm>
              <a:off x="7963" y="1812"/>
              <a:ext cx="13" cy="7"/>
            </a:xfrm>
            <a:custGeom>
              <a:avLst/>
              <a:gdLst>
                <a:gd name="T0" fmla="*/ 0 w 32"/>
                <a:gd name="T1" fmla="*/ 0 h 17"/>
                <a:gd name="T2" fmla="*/ 1 w 32"/>
                <a:gd name="T3" fmla="*/ 0 h 17"/>
                <a:gd name="T4" fmla="*/ 1 w 32"/>
                <a:gd name="T5" fmla="*/ 0 h 17"/>
                <a:gd name="T6" fmla="*/ 0 w 32"/>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17">
                  <a:moveTo>
                    <a:pt x="0" y="0"/>
                  </a:moveTo>
                  <a:lnTo>
                    <a:pt x="31" y="0"/>
                  </a:lnTo>
                  <a:lnTo>
                    <a:pt x="31" y="16"/>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23" name="Freeform 704"/>
            <p:cNvSpPr>
              <a:spLocks/>
            </p:cNvSpPr>
            <p:nvPr/>
          </p:nvSpPr>
          <p:spPr bwMode="auto">
            <a:xfrm>
              <a:off x="8104" y="1796"/>
              <a:ext cx="14" cy="11"/>
            </a:xfrm>
            <a:custGeom>
              <a:avLst/>
              <a:gdLst>
                <a:gd name="T0" fmla="*/ 0 w 32"/>
                <a:gd name="T1" fmla="*/ 0 h 31"/>
                <a:gd name="T2" fmla="*/ 1 w 32"/>
                <a:gd name="T3" fmla="*/ 0 h 31"/>
                <a:gd name="T4" fmla="*/ 0 w 32"/>
                <a:gd name="T5" fmla="*/ 0 h 31"/>
                <a:gd name="T6" fmla="*/ 0 w 32"/>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31">
                  <a:moveTo>
                    <a:pt x="0" y="0"/>
                  </a:moveTo>
                  <a:lnTo>
                    <a:pt x="31" y="30"/>
                  </a:lnTo>
                  <a:lnTo>
                    <a:pt x="16" y="3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24" name="Freeform 705"/>
            <p:cNvSpPr>
              <a:spLocks/>
            </p:cNvSpPr>
            <p:nvPr/>
          </p:nvSpPr>
          <p:spPr bwMode="auto">
            <a:xfrm>
              <a:off x="8008" y="1760"/>
              <a:ext cx="13" cy="7"/>
            </a:xfrm>
            <a:custGeom>
              <a:avLst/>
              <a:gdLst>
                <a:gd name="T0" fmla="*/ 0 w 31"/>
                <a:gd name="T1" fmla="*/ 0 h 17"/>
                <a:gd name="T2" fmla="*/ 1 w 31"/>
                <a:gd name="T3" fmla="*/ 0 h 17"/>
                <a:gd name="T4" fmla="*/ 0 w 31"/>
                <a:gd name="T5" fmla="*/ 0 h 17"/>
                <a:gd name="T6" fmla="*/ 0 w 3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17">
                  <a:moveTo>
                    <a:pt x="0" y="0"/>
                  </a:moveTo>
                  <a:lnTo>
                    <a:pt x="30" y="0"/>
                  </a:lnTo>
                  <a:lnTo>
                    <a:pt x="15" y="16"/>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25" name="Line 706"/>
            <p:cNvSpPr>
              <a:spLocks noChangeShapeType="1"/>
            </p:cNvSpPr>
            <p:nvPr/>
          </p:nvSpPr>
          <p:spPr bwMode="auto">
            <a:xfrm>
              <a:off x="7860" y="1743"/>
              <a:ext cx="7" cy="11"/>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26" name="Oval 707"/>
            <p:cNvSpPr>
              <a:spLocks noChangeArrowheads="1"/>
            </p:cNvSpPr>
            <p:nvPr/>
          </p:nvSpPr>
          <p:spPr bwMode="auto">
            <a:xfrm>
              <a:off x="7835" y="1708"/>
              <a:ext cx="6" cy="6"/>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7627" name="Oval 708"/>
            <p:cNvSpPr>
              <a:spLocks noChangeArrowheads="1"/>
            </p:cNvSpPr>
            <p:nvPr/>
          </p:nvSpPr>
          <p:spPr bwMode="auto">
            <a:xfrm>
              <a:off x="7925" y="1684"/>
              <a:ext cx="6" cy="6"/>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7628" name="Oval 709"/>
            <p:cNvSpPr>
              <a:spLocks noChangeArrowheads="1"/>
            </p:cNvSpPr>
            <p:nvPr/>
          </p:nvSpPr>
          <p:spPr bwMode="auto">
            <a:xfrm>
              <a:off x="7611" y="1690"/>
              <a:ext cx="6" cy="6"/>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7629" name="Freeform 710"/>
            <p:cNvSpPr>
              <a:spLocks/>
            </p:cNvSpPr>
            <p:nvPr/>
          </p:nvSpPr>
          <p:spPr bwMode="auto">
            <a:xfrm>
              <a:off x="7963" y="1563"/>
              <a:ext cx="33" cy="53"/>
            </a:xfrm>
            <a:custGeom>
              <a:avLst/>
              <a:gdLst>
                <a:gd name="T0" fmla="*/ 1 w 77"/>
                <a:gd name="T1" fmla="*/ 0 h 140"/>
                <a:gd name="T2" fmla="*/ 0 w 77"/>
                <a:gd name="T3" fmla="*/ 0 h 140"/>
                <a:gd name="T4" fmla="*/ 0 w 77"/>
                <a:gd name="T5" fmla="*/ 1 h 140"/>
                <a:gd name="T6" fmla="*/ 0 w 77"/>
                <a:gd name="T7" fmla="*/ 2 h 140"/>
                <a:gd name="T8" fmla="*/ 0 w 77"/>
                <a:gd name="T9" fmla="*/ 1 h 140"/>
                <a:gd name="T10" fmla="*/ 0 w 77"/>
                <a:gd name="T11" fmla="*/ 2 h 140"/>
                <a:gd name="T12" fmla="*/ 0 w 77"/>
                <a:gd name="T13" fmla="*/ 2 h 140"/>
                <a:gd name="T14" fmla="*/ 1 w 77"/>
                <a:gd name="T15" fmla="*/ 2 h 140"/>
                <a:gd name="T16" fmla="*/ 1 w 77"/>
                <a:gd name="T17" fmla="*/ 3 h 140"/>
                <a:gd name="T18" fmla="*/ 2 w 77"/>
                <a:gd name="T19" fmla="*/ 3 h 140"/>
                <a:gd name="T20" fmla="*/ 3 w 77"/>
                <a:gd name="T21" fmla="*/ 3 h 140"/>
                <a:gd name="T22" fmla="*/ 3 w 77"/>
                <a:gd name="T23" fmla="*/ 2 h 140"/>
                <a:gd name="T24" fmla="*/ 2 w 77"/>
                <a:gd name="T25" fmla="*/ 2 h 140"/>
                <a:gd name="T26" fmla="*/ 1 w 77"/>
                <a:gd name="T27" fmla="*/ 2 h 140"/>
                <a:gd name="T28" fmla="*/ 2 w 77"/>
                <a:gd name="T29" fmla="*/ 1 h 140"/>
                <a:gd name="T30" fmla="*/ 1 w 77"/>
                <a:gd name="T31" fmla="*/ 1 h 140"/>
                <a:gd name="T32" fmla="*/ 1 w 77"/>
                <a:gd name="T33" fmla="*/ 0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 h="140">
                  <a:moveTo>
                    <a:pt x="30" y="15"/>
                  </a:moveTo>
                  <a:lnTo>
                    <a:pt x="15" y="0"/>
                  </a:lnTo>
                  <a:lnTo>
                    <a:pt x="0" y="46"/>
                  </a:lnTo>
                  <a:lnTo>
                    <a:pt x="0" y="77"/>
                  </a:lnTo>
                  <a:lnTo>
                    <a:pt x="0" y="62"/>
                  </a:lnTo>
                  <a:lnTo>
                    <a:pt x="0" y="93"/>
                  </a:lnTo>
                  <a:lnTo>
                    <a:pt x="0" y="108"/>
                  </a:lnTo>
                  <a:lnTo>
                    <a:pt x="30" y="108"/>
                  </a:lnTo>
                  <a:lnTo>
                    <a:pt x="30" y="124"/>
                  </a:lnTo>
                  <a:lnTo>
                    <a:pt x="61" y="124"/>
                  </a:lnTo>
                  <a:lnTo>
                    <a:pt x="76" y="139"/>
                  </a:lnTo>
                  <a:lnTo>
                    <a:pt x="76" y="108"/>
                  </a:lnTo>
                  <a:lnTo>
                    <a:pt x="46" y="108"/>
                  </a:lnTo>
                  <a:lnTo>
                    <a:pt x="30" y="77"/>
                  </a:lnTo>
                  <a:lnTo>
                    <a:pt x="46" y="46"/>
                  </a:lnTo>
                  <a:lnTo>
                    <a:pt x="30" y="31"/>
                  </a:lnTo>
                  <a:lnTo>
                    <a:pt x="30" y="1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30" name="Freeform 711"/>
            <p:cNvSpPr>
              <a:spLocks/>
            </p:cNvSpPr>
            <p:nvPr/>
          </p:nvSpPr>
          <p:spPr bwMode="auto">
            <a:xfrm>
              <a:off x="7982" y="1644"/>
              <a:ext cx="39" cy="30"/>
            </a:xfrm>
            <a:custGeom>
              <a:avLst/>
              <a:gdLst>
                <a:gd name="T0" fmla="*/ 2 w 91"/>
                <a:gd name="T1" fmla="*/ 0 h 77"/>
                <a:gd name="T2" fmla="*/ 1 w 91"/>
                <a:gd name="T3" fmla="*/ 1 h 77"/>
                <a:gd name="T4" fmla="*/ 0 w 91"/>
                <a:gd name="T5" fmla="*/ 1 h 77"/>
                <a:gd name="T6" fmla="*/ 0 w 91"/>
                <a:gd name="T7" fmla="*/ 2 h 77"/>
                <a:gd name="T8" fmla="*/ 1 w 91"/>
                <a:gd name="T9" fmla="*/ 1 h 77"/>
                <a:gd name="T10" fmla="*/ 1 w 91"/>
                <a:gd name="T11" fmla="*/ 1 h 77"/>
                <a:gd name="T12" fmla="*/ 1 w 91"/>
                <a:gd name="T13" fmla="*/ 2 h 77"/>
                <a:gd name="T14" fmla="*/ 3 w 91"/>
                <a:gd name="T15" fmla="*/ 2 h 77"/>
                <a:gd name="T16" fmla="*/ 3 w 91"/>
                <a:gd name="T17" fmla="*/ 2 h 77"/>
                <a:gd name="T18" fmla="*/ 3 w 91"/>
                <a:gd name="T19" fmla="*/ 2 h 77"/>
                <a:gd name="T20" fmla="*/ 3 w 91"/>
                <a:gd name="T21" fmla="*/ 2 h 77"/>
                <a:gd name="T22" fmla="*/ 3 w 91"/>
                <a:gd name="T23" fmla="*/ 0 h 77"/>
                <a:gd name="T24" fmla="*/ 2 w 91"/>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77">
                  <a:moveTo>
                    <a:pt x="60" y="0"/>
                  </a:moveTo>
                  <a:lnTo>
                    <a:pt x="45" y="30"/>
                  </a:lnTo>
                  <a:lnTo>
                    <a:pt x="15" y="30"/>
                  </a:lnTo>
                  <a:lnTo>
                    <a:pt x="0" y="61"/>
                  </a:lnTo>
                  <a:lnTo>
                    <a:pt x="30" y="46"/>
                  </a:lnTo>
                  <a:lnTo>
                    <a:pt x="45" y="46"/>
                  </a:lnTo>
                  <a:lnTo>
                    <a:pt x="45" y="76"/>
                  </a:lnTo>
                  <a:lnTo>
                    <a:pt x="75" y="76"/>
                  </a:lnTo>
                  <a:lnTo>
                    <a:pt x="75" y="61"/>
                  </a:lnTo>
                  <a:lnTo>
                    <a:pt x="90" y="76"/>
                  </a:lnTo>
                  <a:lnTo>
                    <a:pt x="90" y="61"/>
                  </a:lnTo>
                  <a:lnTo>
                    <a:pt x="75" y="15"/>
                  </a:lnTo>
                  <a:lnTo>
                    <a:pt x="6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31" name="Freeform 712"/>
            <p:cNvSpPr>
              <a:spLocks/>
            </p:cNvSpPr>
            <p:nvPr/>
          </p:nvSpPr>
          <p:spPr bwMode="auto">
            <a:xfrm>
              <a:off x="7950" y="1633"/>
              <a:ext cx="13" cy="29"/>
            </a:xfrm>
            <a:custGeom>
              <a:avLst/>
              <a:gdLst>
                <a:gd name="T0" fmla="*/ 1 w 30"/>
                <a:gd name="T1" fmla="*/ 0 h 78"/>
                <a:gd name="T2" fmla="*/ 0 w 30"/>
                <a:gd name="T3" fmla="*/ 0 h 78"/>
                <a:gd name="T4" fmla="*/ 0 w 30"/>
                <a:gd name="T5" fmla="*/ 1 h 78"/>
                <a:gd name="T6" fmla="*/ 0 w 30"/>
                <a:gd name="T7" fmla="*/ 0 h 78"/>
                <a:gd name="T8" fmla="*/ 1 w 30"/>
                <a:gd name="T9" fmla="*/ 0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78">
                  <a:moveTo>
                    <a:pt x="29" y="0"/>
                  </a:moveTo>
                  <a:lnTo>
                    <a:pt x="15" y="31"/>
                  </a:lnTo>
                  <a:lnTo>
                    <a:pt x="0" y="77"/>
                  </a:lnTo>
                  <a:lnTo>
                    <a:pt x="15" y="31"/>
                  </a:lnTo>
                  <a:lnTo>
                    <a:pt x="29"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32" name="Freeform 713"/>
            <p:cNvSpPr>
              <a:spLocks/>
            </p:cNvSpPr>
            <p:nvPr/>
          </p:nvSpPr>
          <p:spPr bwMode="auto">
            <a:xfrm>
              <a:off x="7988" y="1639"/>
              <a:ext cx="8" cy="6"/>
            </a:xfrm>
            <a:custGeom>
              <a:avLst/>
              <a:gdLst>
                <a:gd name="T0" fmla="*/ 1 w 17"/>
                <a:gd name="T1" fmla="*/ 0 h 17"/>
                <a:gd name="T2" fmla="*/ 0 w 17"/>
                <a:gd name="T3" fmla="*/ 0 h 17"/>
                <a:gd name="T4" fmla="*/ 1 w 17"/>
                <a:gd name="T5" fmla="*/ 0 h 17"/>
                <a:gd name="T6" fmla="*/ 1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16" y="0"/>
                  </a:moveTo>
                  <a:lnTo>
                    <a:pt x="0" y="16"/>
                  </a:lnTo>
                  <a:lnTo>
                    <a:pt x="16" y="16"/>
                  </a:lnTo>
                  <a:lnTo>
                    <a:pt x="16"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33" name="Freeform 714"/>
            <p:cNvSpPr>
              <a:spLocks/>
            </p:cNvSpPr>
            <p:nvPr/>
          </p:nvSpPr>
          <p:spPr bwMode="auto">
            <a:xfrm>
              <a:off x="8002" y="1621"/>
              <a:ext cx="7" cy="6"/>
            </a:xfrm>
            <a:custGeom>
              <a:avLst/>
              <a:gdLst>
                <a:gd name="T0" fmla="*/ 0 w 18"/>
                <a:gd name="T1" fmla="*/ 0 h 17"/>
                <a:gd name="T2" fmla="*/ 0 w 18"/>
                <a:gd name="T3" fmla="*/ 0 h 17"/>
                <a:gd name="T4" fmla="*/ 0 w 18"/>
                <a:gd name="T5" fmla="*/ 0 h 17"/>
                <a:gd name="T6" fmla="*/ 0 w 18"/>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7">
                  <a:moveTo>
                    <a:pt x="17" y="0"/>
                  </a:moveTo>
                  <a:lnTo>
                    <a:pt x="0" y="0"/>
                  </a:lnTo>
                  <a:lnTo>
                    <a:pt x="17" y="16"/>
                  </a:lnTo>
                  <a:lnTo>
                    <a:pt x="17"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34" name="Freeform 715"/>
            <p:cNvSpPr>
              <a:spLocks/>
            </p:cNvSpPr>
            <p:nvPr/>
          </p:nvSpPr>
          <p:spPr bwMode="auto">
            <a:xfrm>
              <a:off x="7982" y="1627"/>
              <a:ext cx="7" cy="12"/>
            </a:xfrm>
            <a:custGeom>
              <a:avLst/>
              <a:gdLst>
                <a:gd name="T0" fmla="*/ 0 w 17"/>
                <a:gd name="T1" fmla="*/ 1 h 31"/>
                <a:gd name="T2" fmla="*/ 0 w 17"/>
                <a:gd name="T3" fmla="*/ 0 h 31"/>
                <a:gd name="T4" fmla="*/ 0 w 17"/>
                <a:gd name="T5" fmla="*/ 0 h 31"/>
                <a:gd name="T6" fmla="*/ 0 w 17"/>
                <a:gd name="T7" fmla="*/ 1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1">
                  <a:moveTo>
                    <a:pt x="0" y="30"/>
                  </a:moveTo>
                  <a:lnTo>
                    <a:pt x="16" y="15"/>
                  </a:lnTo>
                  <a:lnTo>
                    <a:pt x="0" y="0"/>
                  </a:lnTo>
                  <a:lnTo>
                    <a:pt x="0" y="3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35" name="Line 716"/>
            <p:cNvSpPr>
              <a:spLocks noChangeShapeType="1"/>
            </p:cNvSpPr>
            <p:nvPr/>
          </p:nvSpPr>
          <p:spPr bwMode="auto">
            <a:xfrm flipH="1">
              <a:off x="7996" y="1639"/>
              <a:ext cx="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36" name="Line 717"/>
            <p:cNvSpPr>
              <a:spLocks noChangeShapeType="1"/>
            </p:cNvSpPr>
            <p:nvPr/>
          </p:nvSpPr>
          <p:spPr bwMode="auto">
            <a:xfrm>
              <a:off x="7976" y="1615"/>
              <a:ext cx="0" cy="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37" name="Oval 718"/>
            <p:cNvSpPr>
              <a:spLocks noChangeArrowheads="1"/>
            </p:cNvSpPr>
            <p:nvPr/>
          </p:nvSpPr>
          <p:spPr bwMode="auto">
            <a:xfrm>
              <a:off x="8053" y="1650"/>
              <a:ext cx="6" cy="6"/>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7638" name="Oval 719"/>
            <p:cNvSpPr>
              <a:spLocks noChangeArrowheads="1"/>
            </p:cNvSpPr>
            <p:nvPr/>
          </p:nvSpPr>
          <p:spPr bwMode="auto">
            <a:xfrm>
              <a:off x="8078" y="1539"/>
              <a:ext cx="6" cy="6"/>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7639" name="Oval 720"/>
            <p:cNvSpPr>
              <a:spLocks noChangeArrowheads="1"/>
            </p:cNvSpPr>
            <p:nvPr/>
          </p:nvSpPr>
          <p:spPr bwMode="auto">
            <a:xfrm>
              <a:off x="8111" y="1569"/>
              <a:ext cx="0" cy="5"/>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7640" name="Freeform 721"/>
            <p:cNvSpPr>
              <a:spLocks/>
            </p:cNvSpPr>
            <p:nvPr/>
          </p:nvSpPr>
          <p:spPr bwMode="auto">
            <a:xfrm>
              <a:off x="7892" y="1830"/>
              <a:ext cx="302" cy="274"/>
            </a:xfrm>
            <a:custGeom>
              <a:avLst/>
              <a:gdLst>
                <a:gd name="T0" fmla="*/ 19 w 702"/>
                <a:gd name="T1" fmla="*/ 3 h 724"/>
                <a:gd name="T2" fmla="*/ 16 w 702"/>
                <a:gd name="T3" fmla="*/ 2 h 724"/>
                <a:gd name="T4" fmla="*/ 15 w 702"/>
                <a:gd name="T5" fmla="*/ 1 h 724"/>
                <a:gd name="T6" fmla="*/ 16 w 702"/>
                <a:gd name="T7" fmla="*/ 1 h 724"/>
                <a:gd name="T8" fmla="*/ 16 w 702"/>
                <a:gd name="T9" fmla="*/ 1 h 724"/>
                <a:gd name="T10" fmla="*/ 13 w 702"/>
                <a:gd name="T11" fmla="*/ 0 h 724"/>
                <a:gd name="T12" fmla="*/ 13 w 702"/>
                <a:gd name="T13" fmla="*/ 1 h 724"/>
                <a:gd name="T14" fmla="*/ 12 w 702"/>
                <a:gd name="T15" fmla="*/ 2 h 724"/>
                <a:gd name="T16" fmla="*/ 11 w 702"/>
                <a:gd name="T17" fmla="*/ 2 h 724"/>
                <a:gd name="T18" fmla="*/ 10 w 702"/>
                <a:gd name="T19" fmla="*/ 1 h 724"/>
                <a:gd name="T20" fmla="*/ 8 w 702"/>
                <a:gd name="T21" fmla="*/ 2 h 724"/>
                <a:gd name="T22" fmla="*/ 8 w 702"/>
                <a:gd name="T23" fmla="*/ 2 h 724"/>
                <a:gd name="T24" fmla="*/ 7 w 702"/>
                <a:gd name="T25" fmla="*/ 3 h 724"/>
                <a:gd name="T26" fmla="*/ 6 w 702"/>
                <a:gd name="T27" fmla="*/ 4 h 724"/>
                <a:gd name="T28" fmla="*/ 1 w 702"/>
                <a:gd name="T29" fmla="*/ 5 h 724"/>
                <a:gd name="T30" fmla="*/ 0 w 702"/>
                <a:gd name="T31" fmla="*/ 8 h 724"/>
                <a:gd name="T32" fmla="*/ 0 w 702"/>
                <a:gd name="T33" fmla="*/ 11 h 724"/>
                <a:gd name="T34" fmla="*/ 1 w 702"/>
                <a:gd name="T35" fmla="*/ 11 h 724"/>
                <a:gd name="T36" fmla="*/ 5 w 702"/>
                <a:gd name="T37" fmla="*/ 11 h 724"/>
                <a:gd name="T38" fmla="*/ 9 w 702"/>
                <a:gd name="T39" fmla="*/ 10 h 724"/>
                <a:gd name="T40" fmla="*/ 12 w 702"/>
                <a:gd name="T41" fmla="*/ 12 h 724"/>
                <a:gd name="T42" fmla="*/ 12 w 702"/>
                <a:gd name="T43" fmla="*/ 12 h 724"/>
                <a:gd name="T44" fmla="*/ 13 w 702"/>
                <a:gd name="T45" fmla="*/ 14 h 724"/>
                <a:gd name="T46" fmla="*/ 16 w 702"/>
                <a:gd name="T47" fmla="*/ 14 h 724"/>
                <a:gd name="T48" fmla="*/ 18 w 702"/>
                <a:gd name="T49" fmla="*/ 14 h 724"/>
                <a:gd name="T50" fmla="*/ 19 w 702"/>
                <a:gd name="T51" fmla="*/ 14 h 724"/>
                <a:gd name="T52" fmla="*/ 22 w 702"/>
                <a:gd name="T53" fmla="*/ 12 h 724"/>
                <a:gd name="T54" fmla="*/ 24 w 702"/>
                <a:gd name="T55" fmla="*/ 9 h 724"/>
                <a:gd name="T56" fmla="*/ 24 w 702"/>
                <a:gd name="T57" fmla="*/ 8 h 724"/>
                <a:gd name="T58" fmla="*/ 23 w 702"/>
                <a:gd name="T59" fmla="*/ 6 h 724"/>
                <a:gd name="T60" fmla="*/ 22 w 702"/>
                <a:gd name="T61" fmla="*/ 5 h 724"/>
                <a:gd name="T62" fmla="*/ 21 w 702"/>
                <a:gd name="T63" fmla="*/ 2 h 724"/>
                <a:gd name="T64" fmla="*/ 19 w 702"/>
                <a:gd name="T65" fmla="*/ 0 h 7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02" h="724">
                  <a:moveTo>
                    <a:pt x="567" y="0"/>
                  </a:moveTo>
                  <a:lnTo>
                    <a:pt x="552" y="123"/>
                  </a:lnTo>
                  <a:lnTo>
                    <a:pt x="522" y="169"/>
                  </a:lnTo>
                  <a:lnTo>
                    <a:pt x="477" y="108"/>
                  </a:lnTo>
                  <a:lnTo>
                    <a:pt x="447" y="92"/>
                  </a:lnTo>
                  <a:lnTo>
                    <a:pt x="447" y="62"/>
                  </a:lnTo>
                  <a:lnTo>
                    <a:pt x="462" y="62"/>
                  </a:lnTo>
                  <a:lnTo>
                    <a:pt x="477" y="46"/>
                  </a:lnTo>
                  <a:lnTo>
                    <a:pt x="477" y="31"/>
                  </a:lnTo>
                  <a:lnTo>
                    <a:pt x="462" y="46"/>
                  </a:lnTo>
                  <a:lnTo>
                    <a:pt x="418" y="15"/>
                  </a:lnTo>
                  <a:lnTo>
                    <a:pt x="388" y="15"/>
                  </a:lnTo>
                  <a:lnTo>
                    <a:pt x="388" y="31"/>
                  </a:lnTo>
                  <a:lnTo>
                    <a:pt x="373" y="31"/>
                  </a:lnTo>
                  <a:lnTo>
                    <a:pt x="343" y="77"/>
                  </a:lnTo>
                  <a:lnTo>
                    <a:pt x="343" y="92"/>
                  </a:lnTo>
                  <a:lnTo>
                    <a:pt x="328" y="77"/>
                  </a:lnTo>
                  <a:lnTo>
                    <a:pt x="313" y="92"/>
                  </a:lnTo>
                  <a:lnTo>
                    <a:pt x="313" y="62"/>
                  </a:lnTo>
                  <a:lnTo>
                    <a:pt x="298" y="62"/>
                  </a:lnTo>
                  <a:lnTo>
                    <a:pt x="283" y="77"/>
                  </a:lnTo>
                  <a:lnTo>
                    <a:pt x="224" y="108"/>
                  </a:lnTo>
                  <a:lnTo>
                    <a:pt x="224" y="123"/>
                  </a:lnTo>
                  <a:lnTo>
                    <a:pt x="224" y="108"/>
                  </a:lnTo>
                  <a:lnTo>
                    <a:pt x="194" y="123"/>
                  </a:lnTo>
                  <a:lnTo>
                    <a:pt x="209" y="154"/>
                  </a:lnTo>
                  <a:lnTo>
                    <a:pt x="194" y="169"/>
                  </a:lnTo>
                  <a:lnTo>
                    <a:pt x="179" y="185"/>
                  </a:lnTo>
                  <a:lnTo>
                    <a:pt x="149" y="200"/>
                  </a:lnTo>
                  <a:lnTo>
                    <a:pt x="30" y="231"/>
                  </a:lnTo>
                  <a:lnTo>
                    <a:pt x="15" y="338"/>
                  </a:lnTo>
                  <a:lnTo>
                    <a:pt x="15" y="400"/>
                  </a:lnTo>
                  <a:lnTo>
                    <a:pt x="15" y="461"/>
                  </a:lnTo>
                  <a:lnTo>
                    <a:pt x="0" y="508"/>
                  </a:lnTo>
                  <a:lnTo>
                    <a:pt x="15" y="538"/>
                  </a:lnTo>
                  <a:lnTo>
                    <a:pt x="45" y="554"/>
                  </a:lnTo>
                  <a:lnTo>
                    <a:pt x="89" y="523"/>
                  </a:lnTo>
                  <a:lnTo>
                    <a:pt x="149" y="538"/>
                  </a:lnTo>
                  <a:lnTo>
                    <a:pt x="164" y="508"/>
                  </a:lnTo>
                  <a:lnTo>
                    <a:pt x="283" y="492"/>
                  </a:lnTo>
                  <a:lnTo>
                    <a:pt x="328" y="523"/>
                  </a:lnTo>
                  <a:lnTo>
                    <a:pt x="343" y="585"/>
                  </a:lnTo>
                  <a:lnTo>
                    <a:pt x="388" y="538"/>
                  </a:lnTo>
                  <a:lnTo>
                    <a:pt x="358" y="600"/>
                  </a:lnTo>
                  <a:lnTo>
                    <a:pt x="388" y="585"/>
                  </a:lnTo>
                  <a:lnTo>
                    <a:pt x="388" y="661"/>
                  </a:lnTo>
                  <a:lnTo>
                    <a:pt x="433" y="708"/>
                  </a:lnTo>
                  <a:lnTo>
                    <a:pt x="477" y="692"/>
                  </a:lnTo>
                  <a:lnTo>
                    <a:pt x="492" y="723"/>
                  </a:lnTo>
                  <a:lnTo>
                    <a:pt x="522" y="708"/>
                  </a:lnTo>
                  <a:lnTo>
                    <a:pt x="552" y="708"/>
                  </a:lnTo>
                  <a:lnTo>
                    <a:pt x="567" y="677"/>
                  </a:lnTo>
                  <a:lnTo>
                    <a:pt x="612" y="600"/>
                  </a:lnTo>
                  <a:lnTo>
                    <a:pt x="641" y="585"/>
                  </a:lnTo>
                  <a:lnTo>
                    <a:pt x="671" y="538"/>
                  </a:lnTo>
                  <a:lnTo>
                    <a:pt x="701" y="461"/>
                  </a:lnTo>
                  <a:lnTo>
                    <a:pt x="701" y="446"/>
                  </a:lnTo>
                  <a:lnTo>
                    <a:pt x="701" y="400"/>
                  </a:lnTo>
                  <a:lnTo>
                    <a:pt x="686" y="338"/>
                  </a:lnTo>
                  <a:lnTo>
                    <a:pt x="671" y="308"/>
                  </a:lnTo>
                  <a:lnTo>
                    <a:pt x="656" y="308"/>
                  </a:lnTo>
                  <a:lnTo>
                    <a:pt x="656" y="262"/>
                  </a:lnTo>
                  <a:lnTo>
                    <a:pt x="626" y="200"/>
                  </a:lnTo>
                  <a:lnTo>
                    <a:pt x="612" y="108"/>
                  </a:lnTo>
                  <a:lnTo>
                    <a:pt x="597" y="92"/>
                  </a:lnTo>
                  <a:lnTo>
                    <a:pt x="567"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41" name="Freeform 722"/>
            <p:cNvSpPr>
              <a:spLocks/>
            </p:cNvSpPr>
            <p:nvPr/>
          </p:nvSpPr>
          <p:spPr bwMode="auto">
            <a:xfrm>
              <a:off x="8078" y="2127"/>
              <a:ext cx="26" cy="29"/>
            </a:xfrm>
            <a:custGeom>
              <a:avLst/>
              <a:gdLst>
                <a:gd name="T0" fmla="*/ 0 w 60"/>
                <a:gd name="T1" fmla="*/ 0 h 78"/>
                <a:gd name="T2" fmla="*/ 0 w 60"/>
                <a:gd name="T3" fmla="*/ 1 h 78"/>
                <a:gd name="T4" fmla="*/ 0 w 60"/>
                <a:gd name="T5" fmla="*/ 1 h 78"/>
                <a:gd name="T6" fmla="*/ 1 w 60"/>
                <a:gd name="T7" fmla="*/ 1 h 78"/>
                <a:gd name="T8" fmla="*/ 2 w 60"/>
                <a:gd name="T9" fmla="*/ 0 h 78"/>
                <a:gd name="T10" fmla="*/ 2 w 60"/>
                <a:gd name="T11" fmla="*/ 0 h 78"/>
                <a:gd name="T12" fmla="*/ 1 w 60"/>
                <a:gd name="T13" fmla="*/ 0 h 78"/>
                <a:gd name="T14" fmla="*/ 0 w 60"/>
                <a:gd name="T15" fmla="*/ 0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78">
                  <a:moveTo>
                    <a:pt x="0" y="0"/>
                  </a:moveTo>
                  <a:lnTo>
                    <a:pt x="0" y="46"/>
                  </a:lnTo>
                  <a:lnTo>
                    <a:pt x="0" y="77"/>
                  </a:lnTo>
                  <a:lnTo>
                    <a:pt x="30" y="77"/>
                  </a:lnTo>
                  <a:lnTo>
                    <a:pt x="59" y="15"/>
                  </a:lnTo>
                  <a:lnTo>
                    <a:pt x="59" y="0"/>
                  </a:lnTo>
                  <a:lnTo>
                    <a:pt x="30"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42" name="Freeform 723"/>
            <p:cNvSpPr>
              <a:spLocks/>
            </p:cNvSpPr>
            <p:nvPr/>
          </p:nvSpPr>
          <p:spPr bwMode="auto">
            <a:xfrm>
              <a:off x="8213" y="2161"/>
              <a:ext cx="77" cy="65"/>
            </a:xfrm>
            <a:custGeom>
              <a:avLst/>
              <a:gdLst>
                <a:gd name="T0" fmla="*/ 1 w 181"/>
                <a:gd name="T1" fmla="*/ 4 h 170"/>
                <a:gd name="T2" fmla="*/ 1 w 181"/>
                <a:gd name="T3" fmla="*/ 3 h 170"/>
                <a:gd name="T4" fmla="*/ 2 w 181"/>
                <a:gd name="T5" fmla="*/ 3 h 170"/>
                <a:gd name="T6" fmla="*/ 3 w 181"/>
                <a:gd name="T7" fmla="*/ 2 h 170"/>
                <a:gd name="T8" fmla="*/ 4 w 181"/>
                <a:gd name="T9" fmla="*/ 2 h 170"/>
                <a:gd name="T10" fmla="*/ 4 w 181"/>
                <a:gd name="T11" fmla="*/ 2 h 170"/>
                <a:gd name="T12" fmla="*/ 4 w 181"/>
                <a:gd name="T13" fmla="*/ 2 h 170"/>
                <a:gd name="T14" fmla="*/ 6 w 181"/>
                <a:gd name="T15" fmla="*/ 1 h 170"/>
                <a:gd name="T16" fmla="*/ 6 w 181"/>
                <a:gd name="T17" fmla="*/ 0 h 170"/>
                <a:gd name="T18" fmla="*/ 6 w 181"/>
                <a:gd name="T19" fmla="*/ 0 h 170"/>
                <a:gd name="T20" fmla="*/ 6 w 181"/>
                <a:gd name="T21" fmla="*/ 0 h 170"/>
                <a:gd name="T22" fmla="*/ 4 w 181"/>
                <a:gd name="T23" fmla="*/ 1 h 170"/>
                <a:gd name="T24" fmla="*/ 3 w 181"/>
                <a:gd name="T25" fmla="*/ 1 h 170"/>
                <a:gd name="T26" fmla="*/ 2 w 181"/>
                <a:gd name="T27" fmla="*/ 1 h 170"/>
                <a:gd name="T28" fmla="*/ 1 w 181"/>
                <a:gd name="T29" fmla="*/ 2 h 170"/>
                <a:gd name="T30" fmla="*/ 0 w 181"/>
                <a:gd name="T31" fmla="*/ 3 h 170"/>
                <a:gd name="T32" fmla="*/ 0 w 181"/>
                <a:gd name="T33" fmla="*/ 3 h 170"/>
                <a:gd name="T34" fmla="*/ 1 w 181"/>
                <a:gd name="T35" fmla="*/ 4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1" h="170">
                  <a:moveTo>
                    <a:pt x="30" y="169"/>
                  </a:moveTo>
                  <a:lnTo>
                    <a:pt x="45" y="154"/>
                  </a:lnTo>
                  <a:lnTo>
                    <a:pt x="60" y="138"/>
                  </a:lnTo>
                  <a:lnTo>
                    <a:pt x="90" y="108"/>
                  </a:lnTo>
                  <a:lnTo>
                    <a:pt x="120" y="92"/>
                  </a:lnTo>
                  <a:lnTo>
                    <a:pt x="135" y="92"/>
                  </a:lnTo>
                  <a:lnTo>
                    <a:pt x="135" y="77"/>
                  </a:lnTo>
                  <a:lnTo>
                    <a:pt x="180" y="31"/>
                  </a:lnTo>
                  <a:lnTo>
                    <a:pt x="180" y="15"/>
                  </a:lnTo>
                  <a:lnTo>
                    <a:pt x="165" y="15"/>
                  </a:lnTo>
                  <a:lnTo>
                    <a:pt x="165" y="0"/>
                  </a:lnTo>
                  <a:lnTo>
                    <a:pt x="120" y="46"/>
                  </a:lnTo>
                  <a:lnTo>
                    <a:pt x="75" y="61"/>
                  </a:lnTo>
                  <a:lnTo>
                    <a:pt x="60" y="61"/>
                  </a:lnTo>
                  <a:lnTo>
                    <a:pt x="30" y="92"/>
                  </a:lnTo>
                  <a:lnTo>
                    <a:pt x="0" y="123"/>
                  </a:lnTo>
                  <a:lnTo>
                    <a:pt x="15" y="138"/>
                  </a:lnTo>
                  <a:lnTo>
                    <a:pt x="30" y="169"/>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43" name="Freeform 724"/>
            <p:cNvSpPr>
              <a:spLocks/>
            </p:cNvSpPr>
            <p:nvPr/>
          </p:nvSpPr>
          <p:spPr bwMode="auto">
            <a:xfrm>
              <a:off x="8296" y="2091"/>
              <a:ext cx="46" cy="83"/>
            </a:xfrm>
            <a:custGeom>
              <a:avLst/>
              <a:gdLst>
                <a:gd name="T0" fmla="*/ 2 w 106"/>
                <a:gd name="T1" fmla="*/ 0 h 217"/>
                <a:gd name="T2" fmla="*/ 1 w 106"/>
                <a:gd name="T3" fmla="*/ 0 h 217"/>
                <a:gd name="T4" fmla="*/ 2 w 106"/>
                <a:gd name="T5" fmla="*/ 1 h 217"/>
                <a:gd name="T6" fmla="*/ 1 w 106"/>
                <a:gd name="T7" fmla="*/ 3 h 217"/>
                <a:gd name="T8" fmla="*/ 0 w 106"/>
                <a:gd name="T9" fmla="*/ 3 h 217"/>
                <a:gd name="T10" fmla="*/ 0 w 106"/>
                <a:gd name="T11" fmla="*/ 4 h 217"/>
                <a:gd name="T12" fmla="*/ 0 w 106"/>
                <a:gd name="T13" fmla="*/ 4 h 217"/>
                <a:gd name="T14" fmla="*/ 0 w 106"/>
                <a:gd name="T15" fmla="*/ 5 h 217"/>
                <a:gd name="T16" fmla="*/ 2 w 106"/>
                <a:gd name="T17" fmla="*/ 4 h 217"/>
                <a:gd name="T18" fmla="*/ 2 w 106"/>
                <a:gd name="T19" fmla="*/ 3 h 217"/>
                <a:gd name="T20" fmla="*/ 3 w 106"/>
                <a:gd name="T21" fmla="*/ 3 h 217"/>
                <a:gd name="T22" fmla="*/ 4 w 106"/>
                <a:gd name="T23" fmla="*/ 2 h 217"/>
                <a:gd name="T24" fmla="*/ 3 w 106"/>
                <a:gd name="T25" fmla="*/ 2 h 217"/>
                <a:gd name="T26" fmla="*/ 3 w 106"/>
                <a:gd name="T27" fmla="*/ 1 h 217"/>
                <a:gd name="T28" fmla="*/ 3 w 106"/>
                <a:gd name="T29" fmla="*/ 2 h 217"/>
                <a:gd name="T30" fmla="*/ 2 w 106"/>
                <a:gd name="T31" fmla="*/ 1 h 217"/>
                <a:gd name="T32" fmla="*/ 2 w 106"/>
                <a:gd name="T33" fmla="*/ 0 h 2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217">
                  <a:moveTo>
                    <a:pt x="45" y="0"/>
                  </a:moveTo>
                  <a:lnTo>
                    <a:pt x="30" y="0"/>
                  </a:lnTo>
                  <a:lnTo>
                    <a:pt x="45" y="62"/>
                  </a:lnTo>
                  <a:lnTo>
                    <a:pt x="30" y="123"/>
                  </a:lnTo>
                  <a:lnTo>
                    <a:pt x="0" y="139"/>
                  </a:lnTo>
                  <a:lnTo>
                    <a:pt x="15" y="185"/>
                  </a:lnTo>
                  <a:lnTo>
                    <a:pt x="0" y="201"/>
                  </a:lnTo>
                  <a:lnTo>
                    <a:pt x="0" y="216"/>
                  </a:lnTo>
                  <a:lnTo>
                    <a:pt x="60" y="170"/>
                  </a:lnTo>
                  <a:lnTo>
                    <a:pt x="60" y="139"/>
                  </a:lnTo>
                  <a:lnTo>
                    <a:pt x="75" y="139"/>
                  </a:lnTo>
                  <a:lnTo>
                    <a:pt x="105" y="93"/>
                  </a:lnTo>
                  <a:lnTo>
                    <a:pt x="75" y="93"/>
                  </a:lnTo>
                  <a:lnTo>
                    <a:pt x="75" y="62"/>
                  </a:lnTo>
                  <a:lnTo>
                    <a:pt x="75" y="77"/>
                  </a:lnTo>
                  <a:lnTo>
                    <a:pt x="60" y="46"/>
                  </a:lnTo>
                  <a:lnTo>
                    <a:pt x="4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44" name="Oval 725"/>
            <p:cNvSpPr>
              <a:spLocks noChangeArrowheads="1"/>
            </p:cNvSpPr>
            <p:nvPr/>
          </p:nvSpPr>
          <p:spPr bwMode="auto">
            <a:xfrm>
              <a:off x="8322" y="1871"/>
              <a:ext cx="6" cy="5"/>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7645" name="Oval 726"/>
            <p:cNvSpPr>
              <a:spLocks noChangeArrowheads="1"/>
            </p:cNvSpPr>
            <p:nvPr/>
          </p:nvSpPr>
          <p:spPr bwMode="auto">
            <a:xfrm>
              <a:off x="8297" y="1959"/>
              <a:ext cx="6" cy="5"/>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7646" name="Oval 727"/>
            <p:cNvSpPr>
              <a:spLocks noChangeArrowheads="1"/>
            </p:cNvSpPr>
            <p:nvPr/>
          </p:nvSpPr>
          <p:spPr bwMode="auto">
            <a:xfrm>
              <a:off x="8354" y="1895"/>
              <a:ext cx="5" cy="5"/>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7647" name="Oval 728"/>
            <p:cNvSpPr>
              <a:spLocks noChangeArrowheads="1"/>
            </p:cNvSpPr>
            <p:nvPr/>
          </p:nvSpPr>
          <p:spPr bwMode="auto">
            <a:xfrm>
              <a:off x="8380" y="1911"/>
              <a:ext cx="6" cy="6"/>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7648" name="Oval 729"/>
            <p:cNvSpPr>
              <a:spLocks noChangeArrowheads="1"/>
            </p:cNvSpPr>
            <p:nvPr/>
          </p:nvSpPr>
          <p:spPr bwMode="auto">
            <a:xfrm>
              <a:off x="8380" y="1929"/>
              <a:ext cx="6" cy="6"/>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7649" name="Freeform 730"/>
            <p:cNvSpPr>
              <a:spLocks/>
            </p:cNvSpPr>
            <p:nvPr/>
          </p:nvSpPr>
          <p:spPr bwMode="auto">
            <a:xfrm>
              <a:off x="8289" y="1958"/>
              <a:ext cx="20" cy="12"/>
            </a:xfrm>
            <a:custGeom>
              <a:avLst/>
              <a:gdLst>
                <a:gd name="T0" fmla="*/ 0 w 46"/>
                <a:gd name="T1" fmla="*/ 0 h 32"/>
                <a:gd name="T2" fmla="*/ 1 w 46"/>
                <a:gd name="T3" fmla="*/ 1 h 32"/>
                <a:gd name="T4" fmla="*/ 2 w 46"/>
                <a:gd name="T5" fmla="*/ 1 h 32"/>
                <a:gd name="T6" fmla="*/ 0 w 46"/>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2">
                  <a:moveTo>
                    <a:pt x="0" y="0"/>
                  </a:moveTo>
                  <a:lnTo>
                    <a:pt x="30" y="31"/>
                  </a:lnTo>
                  <a:lnTo>
                    <a:pt x="45" y="31"/>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50" name="Freeform 731"/>
            <p:cNvSpPr>
              <a:spLocks/>
            </p:cNvSpPr>
            <p:nvPr/>
          </p:nvSpPr>
          <p:spPr bwMode="auto">
            <a:xfrm>
              <a:off x="8136" y="1754"/>
              <a:ext cx="70" cy="77"/>
            </a:xfrm>
            <a:custGeom>
              <a:avLst/>
              <a:gdLst>
                <a:gd name="T0" fmla="*/ 0 w 164"/>
                <a:gd name="T1" fmla="*/ 0 h 201"/>
                <a:gd name="T2" fmla="*/ 0 w 164"/>
                <a:gd name="T3" fmla="*/ 3 h 201"/>
                <a:gd name="T4" fmla="*/ 1 w 164"/>
                <a:gd name="T5" fmla="*/ 3 h 201"/>
                <a:gd name="T6" fmla="*/ 0 w 164"/>
                <a:gd name="T7" fmla="*/ 3 h 201"/>
                <a:gd name="T8" fmla="*/ 1 w 164"/>
                <a:gd name="T9" fmla="*/ 3 h 201"/>
                <a:gd name="T10" fmla="*/ 3 w 164"/>
                <a:gd name="T11" fmla="*/ 3 h 201"/>
                <a:gd name="T12" fmla="*/ 3 w 164"/>
                <a:gd name="T13" fmla="*/ 4 h 201"/>
                <a:gd name="T14" fmla="*/ 4 w 164"/>
                <a:gd name="T15" fmla="*/ 4 h 201"/>
                <a:gd name="T16" fmla="*/ 6 w 164"/>
                <a:gd name="T17" fmla="*/ 4 h 201"/>
                <a:gd name="T18" fmla="*/ 4 w 164"/>
                <a:gd name="T19" fmla="*/ 3 h 201"/>
                <a:gd name="T20" fmla="*/ 3 w 164"/>
                <a:gd name="T21" fmla="*/ 3 h 201"/>
                <a:gd name="T22" fmla="*/ 3 w 164"/>
                <a:gd name="T23" fmla="*/ 2 h 201"/>
                <a:gd name="T24" fmla="*/ 3 w 164"/>
                <a:gd name="T25" fmla="*/ 2 h 201"/>
                <a:gd name="T26" fmla="*/ 3 w 164"/>
                <a:gd name="T27" fmla="*/ 2 h 201"/>
                <a:gd name="T28" fmla="*/ 3 w 164"/>
                <a:gd name="T29" fmla="*/ 1 h 201"/>
                <a:gd name="T30" fmla="*/ 0 w 164"/>
                <a:gd name="T31" fmla="*/ 0 h 2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4" h="201">
                  <a:moveTo>
                    <a:pt x="0" y="0"/>
                  </a:moveTo>
                  <a:lnTo>
                    <a:pt x="0" y="154"/>
                  </a:lnTo>
                  <a:lnTo>
                    <a:pt x="30" y="154"/>
                  </a:lnTo>
                  <a:lnTo>
                    <a:pt x="15" y="138"/>
                  </a:lnTo>
                  <a:lnTo>
                    <a:pt x="44" y="138"/>
                  </a:lnTo>
                  <a:lnTo>
                    <a:pt x="74" y="138"/>
                  </a:lnTo>
                  <a:lnTo>
                    <a:pt x="104" y="185"/>
                  </a:lnTo>
                  <a:lnTo>
                    <a:pt x="133" y="200"/>
                  </a:lnTo>
                  <a:lnTo>
                    <a:pt x="163" y="200"/>
                  </a:lnTo>
                  <a:lnTo>
                    <a:pt x="119" y="154"/>
                  </a:lnTo>
                  <a:lnTo>
                    <a:pt x="104" y="138"/>
                  </a:lnTo>
                  <a:lnTo>
                    <a:pt x="89" y="108"/>
                  </a:lnTo>
                  <a:lnTo>
                    <a:pt x="104" y="108"/>
                  </a:lnTo>
                  <a:lnTo>
                    <a:pt x="104" y="92"/>
                  </a:lnTo>
                  <a:lnTo>
                    <a:pt x="74" y="62"/>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51" name="Freeform 732"/>
            <p:cNvSpPr>
              <a:spLocks/>
            </p:cNvSpPr>
            <p:nvPr/>
          </p:nvSpPr>
          <p:spPr bwMode="auto">
            <a:xfrm>
              <a:off x="8194" y="1772"/>
              <a:ext cx="26" cy="18"/>
            </a:xfrm>
            <a:custGeom>
              <a:avLst/>
              <a:gdLst>
                <a:gd name="T0" fmla="*/ 0 w 61"/>
                <a:gd name="T1" fmla="*/ 1 h 47"/>
                <a:gd name="T2" fmla="*/ 0 w 61"/>
                <a:gd name="T3" fmla="*/ 1 h 47"/>
                <a:gd name="T4" fmla="*/ 1 w 61"/>
                <a:gd name="T5" fmla="*/ 1 h 47"/>
                <a:gd name="T6" fmla="*/ 1 w 61"/>
                <a:gd name="T7" fmla="*/ 1 h 47"/>
                <a:gd name="T8" fmla="*/ 2 w 61"/>
                <a:gd name="T9" fmla="*/ 0 h 47"/>
                <a:gd name="T10" fmla="*/ 2 w 61"/>
                <a:gd name="T11" fmla="*/ 0 h 47"/>
                <a:gd name="T12" fmla="*/ 1 w 61"/>
                <a:gd name="T13" fmla="*/ 0 h 47"/>
                <a:gd name="T14" fmla="*/ 1 w 61"/>
                <a:gd name="T15" fmla="*/ 1 h 47"/>
                <a:gd name="T16" fmla="*/ 0 w 61"/>
                <a:gd name="T17" fmla="*/ 1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 h="47">
                  <a:moveTo>
                    <a:pt x="0" y="31"/>
                  </a:moveTo>
                  <a:lnTo>
                    <a:pt x="0" y="46"/>
                  </a:lnTo>
                  <a:lnTo>
                    <a:pt x="30" y="46"/>
                  </a:lnTo>
                  <a:lnTo>
                    <a:pt x="45" y="31"/>
                  </a:lnTo>
                  <a:lnTo>
                    <a:pt x="60" y="15"/>
                  </a:lnTo>
                  <a:lnTo>
                    <a:pt x="60" y="0"/>
                  </a:lnTo>
                  <a:lnTo>
                    <a:pt x="45" y="15"/>
                  </a:lnTo>
                  <a:lnTo>
                    <a:pt x="30" y="31"/>
                  </a:lnTo>
                  <a:lnTo>
                    <a:pt x="0" y="3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52" name="Freeform 733"/>
            <p:cNvSpPr>
              <a:spLocks/>
            </p:cNvSpPr>
            <p:nvPr/>
          </p:nvSpPr>
          <p:spPr bwMode="auto">
            <a:xfrm>
              <a:off x="8213" y="1754"/>
              <a:ext cx="19" cy="24"/>
            </a:xfrm>
            <a:custGeom>
              <a:avLst/>
              <a:gdLst>
                <a:gd name="T0" fmla="*/ 0 w 46"/>
                <a:gd name="T1" fmla="*/ 0 h 63"/>
                <a:gd name="T2" fmla="*/ 0 w 46"/>
                <a:gd name="T3" fmla="*/ 1 h 63"/>
                <a:gd name="T4" fmla="*/ 1 w 46"/>
                <a:gd name="T5" fmla="*/ 1 h 63"/>
                <a:gd name="T6" fmla="*/ 1 w 46"/>
                <a:gd name="T7" fmla="*/ 1 h 63"/>
                <a:gd name="T8" fmla="*/ 1 w 46"/>
                <a:gd name="T9" fmla="*/ 1 h 63"/>
                <a:gd name="T10" fmla="*/ 1 w 46"/>
                <a:gd name="T11" fmla="*/ 1 h 63"/>
                <a:gd name="T12" fmla="*/ 1 w 46"/>
                <a:gd name="T13" fmla="*/ 1 h 63"/>
                <a:gd name="T14" fmla="*/ 0 w 46"/>
                <a:gd name="T15" fmla="*/ 0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63">
                  <a:moveTo>
                    <a:pt x="0" y="0"/>
                  </a:moveTo>
                  <a:lnTo>
                    <a:pt x="0" y="31"/>
                  </a:lnTo>
                  <a:lnTo>
                    <a:pt x="30" y="31"/>
                  </a:lnTo>
                  <a:lnTo>
                    <a:pt x="30" y="47"/>
                  </a:lnTo>
                  <a:lnTo>
                    <a:pt x="45" y="62"/>
                  </a:lnTo>
                  <a:lnTo>
                    <a:pt x="45" y="47"/>
                  </a:lnTo>
                  <a:lnTo>
                    <a:pt x="30" y="31"/>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53" name="Oval 734"/>
            <p:cNvSpPr>
              <a:spLocks noChangeArrowheads="1"/>
            </p:cNvSpPr>
            <p:nvPr/>
          </p:nvSpPr>
          <p:spPr bwMode="auto">
            <a:xfrm>
              <a:off x="8169" y="1633"/>
              <a:ext cx="5" cy="6"/>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7654" name="Freeform 735"/>
            <p:cNvSpPr>
              <a:spLocks/>
            </p:cNvSpPr>
            <p:nvPr/>
          </p:nvSpPr>
          <p:spPr bwMode="auto">
            <a:xfrm>
              <a:off x="8265" y="1800"/>
              <a:ext cx="6" cy="13"/>
            </a:xfrm>
            <a:custGeom>
              <a:avLst/>
              <a:gdLst>
                <a:gd name="T0" fmla="*/ 0 w 17"/>
                <a:gd name="T1" fmla="*/ 0 h 32"/>
                <a:gd name="T2" fmla="*/ 0 w 17"/>
                <a:gd name="T3" fmla="*/ 1 h 32"/>
                <a:gd name="T4" fmla="*/ 0 w 17"/>
                <a:gd name="T5" fmla="*/ 0 h 32"/>
                <a:gd name="T6" fmla="*/ 0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0" y="0"/>
                  </a:moveTo>
                  <a:lnTo>
                    <a:pt x="16" y="31"/>
                  </a:lnTo>
                  <a:lnTo>
                    <a:pt x="16"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55" name="Freeform 736"/>
            <p:cNvSpPr>
              <a:spLocks/>
            </p:cNvSpPr>
            <p:nvPr/>
          </p:nvSpPr>
          <p:spPr bwMode="auto">
            <a:xfrm>
              <a:off x="8258" y="1789"/>
              <a:ext cx="13" cy="7"/>
            </a:xfrm>
            <a:custGeom>
              <a:avLst/>
              <a:gdLst>
                <a:gd name="T0" fmla="*/ 0 w 31"/>
                <a:gd name="T1" fmla="*/ 0 h 17"/>
                <a:gd name="T2" fmla="*/ 0 w 31"/>
                <a:gd name="T3" fmla="*/ 0 h 17"/>
                <a:gd name="T4" fmla="*/ 1 w 31"/>
                <a:gd name="T5" fmla="*/ 0 h 17"/>
                <a:gd name="T6" fmla="*/ 0 w 3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17">
                  <a:moveTo>
                    <a:pt x="0" y="0"/>
                  </a:moveTo>
                  <a:lnTo>
                    <a:pt x="15" y="16"/>
                  </a:lnTo>
                  <a:lnTo>
                    <a:pt x="30"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56" name="Freeform 737"/>
            <p:cNvSpPr>
              <a:spLocks/>
            </p:cNvSpPr>
            <p:nvPr/>
          </p:nvSpPr>
          <p:spPr bwMode="auto">
            <a:xfrm>
              <a:off x="8277" y="1812"/>
              <a:ext cx="8" cy="7"/>
            </a:xfrm>
            <a:custGeom>
              <a:avLst/>
              <a:gdLst>
                <a:gd name="T0" fmla="*/ 0 w 17"/>
                <a:gd name="T1" fmla="*/ 0 h 17"/>
                <a:gd name="T2" fmla="*/ 1 w 17"/>
                <a:gd name="T3" fmla="*/ 0 h 17"/>
                <a:gd name="T4" fmla="*/ 1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16" y="0"/>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57" name="Freeform 738"/>
            <p:cNvSpPr>
              <a:spLocks/>
            </p:cNvSpPr>
            <p:nvPr/>
          </p:nvSpPr>
          <p:spPr bwMode="auto">
            <a:xfrm>
              <a:off x="8283" y="1800"/>
              <a:ext cx="8" cy="7"/>
            </a:xfrm>
            <a:custGeom>
              <a:avLst/>
              <a:gdLst>
                <a:gd name="T0" fmla="*/ 0 w 17"/>
                <a:gd name="T1" fmla="*/ 0 h 17"/>
                <a:gd name="T2" fmla="*/ 1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0" y="16"/>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58" name="Line 739"/>
            <p:cNvSpPr>
              <a:spLocks noChangeShapeType="1"/>
            </p:cNvSpPr>
            <p:nvPr/>
          </p:nvSpPr>
          <p:spPr bwMode="auto">
            <a:xfrm>
              <a:off x="8289" y="1818"/>
              <a:ext cx="7"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659" name="Oval 740"/>
            <p:cNvSpPr>
              <a:spLocks noChangeArrowheads="1"/>
            </p:cNvSpPr>
            <p:nvPr/>
          </p:nvSpPr>
          <p:spPr bwMode="auto">
            <a:xfrm>
              <a:off x="8303" y="1737"/>
              <a:ext cx="6" cy="6"/>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7660" name="Oval 741"/>
            <p:cNvSpPr>
              <a:spLocks noChangeArrowheads="1"/>
            </p:cNvSpPr>
            <p:nvPr/>
          </p:nvSpPr>
          <p:spPr bwMode="auto">
            <a:xfrm>
              <a:off x="8380" y="1812"/>
              <a:ext cx="0" cy="6"/>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7661" name="Oval 742"/>
            <p:cNvSpPr>
              <a:spLocks noChangeArrowheads="1"/>
            </p:cNvSpPr>
            <p:nvPr/>
          </p:nvSpPr>
          <p:spPr bwMode="auto">
            <a:xfrm>
              <a:off x="8309" y="1668"/>
              <a:ext cx="0" cy="5"/>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7662" name="Oval 743"/>
            <p:cNvSpPr>
              <a:spLocks noChangeArrowheads="1"/>
            </p:cNvSpPr>
            <p:nvPr/>
          </p:nvSpPr>
          <p:spPr bwMode="auto">
            <a:xfrm>
              <a:off x="8335" y="1784"/>
              <a:ext cx="6" cy="5"/>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7663" name="Oval 744"/>
            <p:cNvSpPr>
              <a:spLocks noChangeArrowheads="1"/>
            </p:cNvSpPr>
            <p:nvPr/>
          </p:nvSpPr>
          <p:spPr bwMode="auto">
            <a:xfrm>
              <a:off x="8380" y="1790"/>
              <a:ext cx="0" cy="4"/>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7664" name="Oval 745"/>
            <p:cNvSpPr>
              <a:spLocks noChangeArrowheads="1"/>
            </p:cNvSpPr>
            <p:nvPr/>
          </p:nvSpPr>
          <p:spPr bwMode="auto">
            <a:xfrm>
              <a:off x="8380" y="1830"/>
              <a:ext cx="6" cy="6"/>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7665" name="Oval 746"/>
            <p:cNvSpPr>
              <a:spLocks noChangeArrowheads="1"/>
            </p:cNvSpPr>
            <p:nvPr/>
          </p:nvSpPr>
          <p:spPr bwMode="auto">
            <a:xfrm>
              <a:off x="8380" y="1847"/>
              <a:ext cx="6" cy="6"/>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sp>
          <p:nvSpPr>
            <p:cNvPr id="97666" name="Oval 747"/>
            <p:cNvSpPr>
              <a:spLocks noChangeArrowheads="1"/>
            </p:cNvSpPr>
            <p:nvPr/>
          </p:nvSpPr>
          <p:spPr bwMode="auto">
            <a:xfrm>
              <a:off x="8335" y="1720"/>
              <a:ext cx="0" cy="5"/>
            </a:xfrm>
            <a:prstGeom prst="ellipse">
              <a:avLst/>
            </a:prstGeom>
            <a:solidFill>
              <a:srgbClr val="C0C0C0"/>
            </a:solidFill>
            <a:ln w="12700" cap="rnd"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endParaRPr lang="en-US" sz="2800" smtClean="0">
                <a:solidFill>
                  <a:srgbClr val="FFFFFF"/>
                </a:solidFill>
                <a:latin typeface="Arial"/>
                <a:cs typeface="Arial"/>
              </a:endParaRPr>
            </a:p>
          </p:txBody>
        </p:sp>
      </p:grpSp>
      <p:grpSp>
        <p:nvGrpSpPr>
          <p:cNvPr id="97286" name="Group 748"/>
          <p:cNvGrpSpPr>
            <a:grpSpLocks/>
          </p:cNvGrpSpPr>
          <p:nvPr/>
        </p:nvGrpSpPr>
        <p:grpSpPr bwMode="auto">
          <a:xfrm>
            <a:off x="4572001" y="4508503"/>
            <a:ext cx="1512277" cy="866775"/>
            <a:chOff x="2167" y="3111"/>
            <a:chExt cx="952" cy="546"/>
          </a:xfrm>
        </p:grpSpPr>
        <p:sp>
          <p:nvSpPr>
            <p:cNvPr id="97294" name="Line 749"/>
            <p:cNvSpPr>
              <a:spLocks noChangeShapeType="1"/>
            </p:cNvSpPr>
            <p:nvPr/>
          </p:nvSpPr>
          <p:spPr bwMode="auto">
            <a:xfrm flipV="1">
              <a:off x="2639" y="3430"/>
              <a:ext cx="0" cy="227"/>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solidFill>
                  <a:srgbClr val="FFFFFF"/>
                </a:solidFill>
                <a:latin typeface="Arial"/>
                <a:cs typeface="Arial"/>
              </a:endParaRPr>
            </a:p>
          </p:txBody>
        </p:sp>
        <p:sp>
          <p:nvSpPr>
            <p:cNvPr id="97295" name="Text Box 750"/>
            <p:cNvSpPr txBox="1">
              <a:spLocks noChangeArrowheads="1"/>
            </p:cNvSpPr>
            <p:nvPr/>
          </p:nvSpPr>
          <p:spPr bwMode="auto">
            <a:xfrm>
              <a:off x="2167" y="3111"/>
              <a:ext cx="952" cy="349"/>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25000"/>
                </a:lnSpc>
              </a:pPr>
              <a:r>
                <a:rPr lang="en-GB" sz="1200" b="1" dirty="0" err="1" smtClean="0">
                  <a:solidFill>
                    <a:srgbClr val="FFFFFF"/>
                  </a:solidFill>
                </a:rPr>
                <a:t>Último</a:t>
              </a:r>
              <a:r>
                <a:rPr lang="en-GB" sz="1200" b="1" dirty="0" smtClean="0">
                  <a:solidFill>
                    <a:srgbClr val="FFFFFF"/>
                  </a:solidFill>
                </a:rPr>
                <a:t> WPV2 </a:t>
              </a:r>
              <a:r>
                <a:rPr lang="en-GB" sz="1200" b="1" dirty="0" err="1" smtClean="0">
                  <a:solidFill>
                    <a:srgbClr val="FFFFFF"/>
                  </a:solidFill>
                </a:rPr>
                <a:t>en</a:t>
              </a:r>
              <a:r>
                <a:rPr lang="en-GB" sz="1200" b="1" dirty="0" smtClean="0">
                  <a:solidFill>
                    <a:srgbClr val="FFFFFF"/>
                  </a:solidFill>
                </a:rPr>
                <a:t> el </a:t>
              </a:r>
              <a:r>
                <a:rPr lang="en-GB" sz="1200" b="1" dirty="0" err="1" smtClean="0">
                  <a:solidFill>
                    <a:srgbClr val="FFFFFF"/>
                  </a:solidFill>
                </a:rPr>
                <a:t>mundo</a:t>
              </a:r>
              <a:endParaRPr lang="en-US" sz="1200" b="1" dirty="0" smtClean="0">
                <a:solidFill>
                  <a:srgbClr val="FFFFFF"/>
                </a:solidFill>
              </a:endParaRPr>
            </a:p>
          </p:txBody>
        </p:sp>
      </p:grpSp>
      <p:sp>
        <p:nvSpPr>
          <p:cNvPr id="2" name="1 CuadroTexto"/>
          <p:cNvSpPr txBox="1"/>
          <p:nvPr/>
        </p:nvSpPr>
        <p:spPr>
          <a:xfrm>
            <a:off x="951469" y="1065583"/>
            <a:ext cx="2690013" cy="923330"/>
          </a:xfrm>
          <a:prstGeom prst="rect">
            <a:avLst/>
          </a:prstGeom>
          <a:noFill/>
        </p:spPr>
        <p:txBody>
          <a:bodyPr wrap="square" rtlCol="0">
            <a:spAutoFit/>
          </a:bodyPr>
          <a:lstStyle/>
          <a:p>
            <a:r>
              <a:rPr lang="es-PE" b="1" i="1" dirty="0">
                <a:solidFill>
                  <a:srgbClr val="FFFFFF"/>
                </a:solidFill>
                <a:latin typeface="Calibri" pitchFamily="34" charset="0"/>
                <a:cs typeface="Arial"/>
              </a:rPr>
              <a:t>En 2014, solo 3 países eran endémicos </a:t>
            </a:r>
            <a:r>
              <a:rPr lang="es-PE" b="1" i="1" dirty="0" smtClean="0">
                <a:solidFill>
                  <a:srgbClr val="FFFFFF"/>
                </a:solidFill>
                <a:latin typeface="Calibri" pitchFamily="34" charset="0"/>
                <a:cs typeface="Arial"/>
              </a:rPr>
              <a:t>: Nigeria , </a:t>
            </a:r>
            <a:r>
              <a:rPr lang="es-PE" b="1" i="1" dirty="0" err="1" smtClean="0">
                <a:solidFill>
                  <a:srgbClr val="FFFFFF"/>
                </a:solidFill>
                <a:latin typeface="Calibri" pitchFamily="34" charset="0"/>
                <a:cs typeface="Arial"/>
              </a:rPr>
              <a:t>Pakistan</a:t>
            </a:r>
            <a:r>
              <a:rPr lang="es-PE" b="1" i="1" dirty="0" smtClean="0">
                <a:solidFill>
                  <a:srgbClr val="FFFFFF"/>
                </a:solidFill>
                <a:latin typeface="Calibri" pitchFamily="34" charset="0"/>
                <a:cs typeface="Arial"/>
              </a:rPr>
              <a:t> y </a:t>
            </a:r>
            <a:r>
              <a:rPr lang="es-PE" b="1" i="1" dirty="0" err="1" smtClean="0">
                <a:solidFill>
                  <a:srgbClr val="FFFFFF"/>
                </a:solidFill>
                <a:latin typeface="Calibri" pitchFamily="34" charset="0"/>
                <a:cs typeface="Arial"/>
              </a:rPr>
              <a:t>Agfanistan</a:t>
            </a:r>
            <a:endParaRPr lang="es-PE" b="1" i="1" dirty="0">
              <a:solidFill>
                <a:srgbClr val="FFFFFF"/>
              </a:solidFill>
              <a:latin typeface="Calibri" pitchFamily="34" charset="0"/>
              <a:cs typeface="Arial"/>
            </a:endParaRPr>
          </a:p>
        </p:txBody>
      </p:sp>
    </p:spTree>
    <p:extLst>
      <p:ext uri="{BB962C8B-B14F-4D97-AF65-F5344CB8AC3E}">
        <p14:creationId xmlns:p14="http://schemas.microsoft.com/office/powerpoint/2010/main" val="254820478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058" name="Picture 6" descr="C:\Users\Valued Customer\Documents\Dropbox\TED Polio 2011\Slide Comps\30-polio_types_02-0223.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 y="0"/>
            <a:ext cx="307437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Users\Valued Customer\Documents\Dropbox\TED Polio 2011\Slide Comps\30-polio_types_02-0223.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182835" y="1382719"/>
            <a:ext cx="2718289" cy="297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060" name="Picture 2" descr="C:\Users\Valued Customer\Documents\Dropbox\TED Polio 2011\Slide Comps\30-polio_types_02-0223.jpg"/>
          <p:cNvPicPr>
            <a:picLocks noChangeAspect="1" noChangeArrowheads="1"/>
          </p:cNvPicPr>
          <p:nvPr/>
        </p:nvPicPr>
        <p:blipFill>
          <a:blip r:embed="rId5" cstate="email">
            <a:extLst>
              <a:ext uri="{BEBA8EAE-BF5A-486C-A8C5-ECC9F3942E4B}">
                <a14:imgProps xmlns:a14="http://schemas.microsoft.com/office/drawing/2010/main">
                  <a14:imgLayer r:embed="rId6">
                    <a14:imgEffect>
                      <a14:sharpenSoften amount="-250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6281613" y="1384306"/>
            <a:ext cx="2716823"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061" name="Picture 3"/>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242897" y="2276514"/>
            <a:ext cx="2784231"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C:\Users\Valued Customer\Documents\Dropbox\TED Polio 2011\Slide Comps\29-polio_types_01-0223.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176172" y="0"/>
            <a:ext cx="289413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233723" y="2276873"/>
            <a:ext cx="2525819"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Valued Customer\Documents\Dropbox\TED Polio 2011\Slide Comps\30-polio_types_02-0223.jpg"/>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6210241" y="0"/>
            <a:ext cx="3009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8468458" y="6237317"/>
            <a:ext cx="46745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411758" y="4895850"/>
            <a:ext cx="2732242" cy="923330"/>
          </a:xfrm>
          <a:prstGeom prst="rect">
            <a:avLst/>
          </a:prstGeom>
          <a:noFill/>
        </p:spPr>
        <p:txBody>
          <a:bodyPr wrap="square" rtlCol="0">
            <a:spAutoFit/>
          </a:bodyPr>
          <a:lstStyle/>
          <a:p>
            <a:r>
              <a:rPr lang="en-US" dirty="0" err="1" smtClean="0"/>
              <a:t>Último</a:t>
            </a:r>
            <a:r>
              <a:rPr lang="en-US" dirty="0" smtClean="0"/>
              <a:t> </a:t>
            </a:r>
            <a:r>
              <a:rPr lang="en-US" dirty="0" err="1" smtClean="0"/>
              <a:t>caso</a:t>
            </a:r>
            <a:r>
              <a:rPr lang="en-US" dirty="0" smtClean="0"/>
              <a:t> de polio</a:t>
            </a:r>
          </a:p>
          <a:p>
            <a:r>
              <a:rPr lang="en-US" dirty="0" err="1" smtClean="0">
                <a:solidFill>
                  <a:schemeClr val="bg1"/>
                </a:solidFill>
              </a:rPr>
              <a:t>por</a:t>
            </a:r>
            <a:r>
              <a:rPr lang="en-US" dirty="0" smtClean="0">
                <a:solidFill>
                  <a:schemeClr val="bg1"/>
                </a:solidFill>
              </a:rPr>
              <a:t> WPV3 -</a:t>
            </a:r>
          </a:p>
          <a:p>
            <a:r>
              <a:rPr lang="en-US" dirty="0" smtClean="0">
                <a:solidFill>
                  <a:schemeClr val="bg1"/>
                </a:solidFill>
              </a:rPr>
              <a:t>10 </a:t>
            </a:r>
            <a:r>
              <a:rPr lang="en-US" dirty="0" err="1" smtClean="0">
                <a:solidFill>
                  <a:schemeClr val="bg1"/>
                </a:solidFill>
              </a:rPr>
              <a:t>nov</a:t>
            </a:r>
            <a:r>
              <a:rPr lang="en-US" dirty="0" smtClean="0">
                <a:solidFill>
                  <a:schemeClr val="bg1"/>
                </a:solidFill>
              </a:rPr>
              <a:t> 2012</a:t>
            </a:r>
            <a:r>
              <a:rPr lang="en-US" dirty="0" smtClean="0"/>
              <a:t>, Nigeria</a:t>
            </a:r>
            <a:endParaRPr lang="en-US" dirty="0"/>
          </a:p>
        </p:txBody>
      </p:sp>
      <p:sp>
        <p:nvSpPr>
          <p:cNvPr id="3" name="TextBox 2"/>
          <p:cNvSpPr txBox="1"/>
          <p:nvPr/>
        </p:nvSpPr>
        <p:spPr>
          <a:xfrm>
            <a:off x="3473725" y="5034350"/>
            <a:ext cx="2299027" cy="646331"/>
          </a:xfrm>
          <a:prstGeom prst="rect">
            <a:avLst/>
          </a:prstGeom>
          <a:noFill/>
        </p:spPr>
        <p:txBody>
          <a:bodyPr wrap="none" rtlCol="0">
            <a:spAutoFit/>
          </a:bodyPr>
          <a:lstStyle/>
          <a:p>
            <a:r>
              <a:rPr lang="en-US" dirty="0" err="1" smtClean="0">
                <a:solidFill>
                  <a:schemeClr val="bg1"/>
                </a:solidFill>
              </a:rPr>
              <a:t>Último</a:t>
            </a:r>
            <a:r>
              <a:rPr lang="en-US" dirty="0" smtClean="0">
                <a:solidFill>
                  <a:schemeClr val="bg1"/>
                </a:solidFill>
              </a:rPr>
              <a:t> </a:t>
            </a:r>
            <a:r>
              <a:rPr lang="en-US" dirty="0" err="1" smtClean="0">
                <a:solidFill>
                  <a:schemeClr val="bg1"/>
                </a:solidFill>
              </a:rPr>
              <a:t>caso</a:t>
            </a:r>
            <a:r>
              <a:rPr lang="en-US" dirty="0" smtClean="0">
                <a:solidFill>
                  <a:schemeClr val="bg1"/>
                </a:solidFill>
              </a:rPr>
              <a:t> de polio</a:t>
            </a:r>
          </a:p>
          <a:p>
            <a:r>
              <a:rPr lang="en-US" dirty="0" err="1">
                <a:solidFill>
                  <a:schemeClr val="bg1"/>
                </a:solidFill>
              </a:rPr>
              <a:t>p</a:t>
            </a:r>
            <a:r>
              <a:rPr lang="en-US" dirty="0" err="1" smtClean="0">
                <a:solidFill>
                  <a:schemeClr val="bg1"/>
                </a:solidFill>
              </a:rPr>
              <a:t>or</a:t>
            </a:r>
            <a:r>
              <a:rPr lang="en-US" dirty="0" smtClean="0">
                <a:solidFill>
                  <a:schemeClr val="bg1"/>
                </a:solidFill>
              </a:rPr>
              <a:t> WPV2 - 1999</a:t>
            </a:r>
            <a:endParaRPr lang="en-US" dirty="0">
              <a:solidFill>
                <a:schemeClr val="bg1"/>
              </a:solidFill>
            </a:endParaRPr>
          </a:p>
        </p:txBody>
      </p:sp>
    </p:spTree>
    <p:extLst>
      <p:ext uri="{BB962C8B-B14F-4D97-AF65-F5344CB8AC3E}">
        <p14:creationId xmlns:p14="http://schemas.microsoft.com/office/powerpoint/2010/main" val="26574338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14338"/>
                                        </p:tgtEl>
                                      </p:cBhvr>
                                    </p:animEffect>
                                    <p:set>
                                      <p:cBhvr>
                                        <p:cTn id="7" dur="1" fill="hold">
                                          <p:stCondLst>
                                            <p:cond delay="1999"/>
                                          </p:stCondLst>
                                        </p:cTn>
                                        <p:tgtEl>
                                          <p:spTgt spid="14338"/>
                                        </p:tgtEl>
                                        <p:attrNameLst>
                                          <p:attrName>style.visibility</p:attrName>
                                        </p:attrNameLst>
                                      </p:cBhvr>
                                      <p:to>
                                        <p:strVal val="hidden"/>
                                      </p:to>
                                    </p:set>
                                  </p:childTnLst>
                                </p:cTn>
                              </p:par>
                            </p:childTnLst>
                          </p:cTn>
                        </p:par>
                        <p:par>
                          <p:cTn id="8" fill="hold" nodeType="afterGroup">
                            <p:stCondLst>
                              <p:cond delay="2000"/>
                            </p:stCondLst>
                            <p:childTnLst>
                              <p:par>
                                <p:cTn id="9" presetID="10" presetClass="exit" presetSubtype="0" fill="hold" nodeType="after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xit" presetSubtype="0" fill="hold" nodeType="clickEffect">
                                  <p:stCondLst>
                                    <p:cond delay="0"/>
                                  </p:stCondLst>
                                  <p:childTnLst>
                                    <p:animEffect transition="out" filter="fade">
                                      <p:cBhvr>
                                        <p:cTn id="15" dur="1000"/>
                                        <p:tgtEl>
                                          <p:spTgt spid="6"/>
                                        </p:tgtEl>
                                      </p:cBhvr>
                                    </p:animEffect>
                                    <p:set>
                                      <p:cBhvr>
                                        <p:cTn id="16"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17838"/>
            <a:ext cx="8830962" cy="197708"/>
          </a:xfrm>
        </p:spPr>
        <p:txBody>
          <a:bodyPr/>
          <a:lstStyle/>
          <a:p>
            <a:pPr marL="731520" indent="-1976438">
              <a:defRPr/>
            </a:pPr>
            <a:r>
              <a:rPr lang="es-ES_tradnl" sz="3000" b="1" dirty="0" smtClean="0">
                <a:solidFill>
                  <a:srgbClr val="002060"/>
                </a:solidFill>
                <a:latin typeface="Gill Sans MT" pitchFamily="34" charset="0"/>
              </a:rPr>
              <a:t>Erradicación de la Poliomielitis</a:t>
            </a:r>
            <a:br>
              <a:rPr lang="es-ES_tradnl" sz="3000" b="1" dirty="0" smtClean="0">
                <a:solidFill>
                  <a:srgbClr val="002060"/>
                </a:solidFill>
                <a:latin typeface="Gill Sans MT" pitchFamily="34" charset="0"/>
              </a:rPr>
            </a:br>
            <a:r>
              <a:rPr lang="es-ES_tradnl" sz="3000" b="1" dirty="0" smtClean="0">
                <a:solidFill>
                  <a:srgbClr val="002060"/>
                </a:solidFill>
                <a:latin typeface="Gill Sans MT" pitchFamily="34" charset="0"/>
              </a:rPr>
              <a:t>Antecedentes</a:t>
            </a:r>
            <a:endParaRPr lang="es-ES_tradnl" sz="3000" b="1" dirty="0">
              <a:solidFill>
                <a:srgbClr val="002060"/>
              </a:solidFill>
              <a:latin typeface="Gill Sans MT" pitchFamily="34" charset="0"/>
            </a:endParaRPr>
          </a:p>
        </p:txBody>
      </p:sp>
      <p:sp>
        <p:nvSpPr>
          <p:cNvPr id="12290" name="Content Placeholder 2"/>
          <p:cNvSpPr>
            <a:spLocks noGrp="1"/>
          </p:cNvSpPr>
          <p:nvPr>
            <p:ph idx="1"/>
          </p:nvPr>
        </p:nvSpPr>
        <p:spPr>
          <a:xfrm>
            <a:off x="4116" y="1687248"/>
            <a:ext cx="9144000" cy="4633784"/>
          </a:xfrm>
        </p:spPr>
        <p:txBody>
          <a:bodyPr/>
          <a:lstStyle/>
          <a:p>
            <a:pPr marL="514350" indent="-514350">
              <a:lnSpc>
                <a:spcPts val="1200"/>
              </a:lnSpc>
              <a:buClr>
                <a:srgbClr val="FF0066"/>
              </a:buClr>
              <a:buSzPct val="80000"/>
              <a:buNone/>
            </a:pPr>
            <a:endParaRPr lang="pt-BR" sz="2600" dirty="0" smtClean="0">
              <a:solidFill>
                <a:srgbClr val="0E299E"/>
              </a:solidFill>
              <a:latin typeface="+mn-lt"/>
            </a:endParaRPr>
          </a:p>
          <a:p>
            <a:pPr marL="808038" indent="-808038">
              <a:lnSpc>
                <a:spcPts val="2400"/>
              </a:lnSpc>
              <a:buClr>
                <a:srgbClr val="FF0066"/>
              </a:buClr>
              <a:buSzPct val="80000"/>
              <a:buNone/>
            </a:pPr>
            <a:endParaRPr lang="es-ES_tradnl" sz="2600" dirty="0" smtClean="0">
              <a:solidFill>
                <a:srgbClr val="0E299E"/>
              </a:solidFill>
              <a:latin typeface="+mn-lt"/>
            </a:endParaRPr>
          </a:p>
          <a:p>
            <a:pPr marL="808038" indent="-808038">
              <a:lnSpc>
                <a:spcPts val="2400"/>
              </a:lnSpc>
              <a:buClr>
                <a:srgbClr val="FF0066"/>
              </a:buClr>
              <a:buSzPct val="80000"/>
              <a:buNone/>
            </a:pPr>
            <a:endParaRPr lang="es-ES_tradnl" sz="2600" dirty="0" smtClean="0">
              <a:solidFill>
                <a:srgbClr val="0E299E"/>
              </a:solidFill>
              <a:latin typeface="+mn-lt"/>
            </a:endParaRPr>
          </a:p>
          <a:p>
            <a:pPr marL="808038" indent="-808038">
              <a:lnSpc>
                <a:spcPts val="2400"/>
              </a:lnSpc>
              <a:buClr>
                <a:srgbClr val="FF0066"/>
              </a:buClr>
              <a:buSzPct val="80000"/>
              <a:buNone/>
            </a:pPr>
            <a:endParaRPr lang="es-ES_tradnl" sz="2600" dirty="0" smtClean="0">
              <a:solidFill>
                <a:srgbClr val="FF0066"/>
              </a:solidFill>
              <a:latin typeface="+mn-lt"/>
            </a:endParaRPr>
          </a:p>
          <a:p>
            <a:pPr marL="514350" indent="-514350">
              <a:lnSpc>
                <a:spcPts val="2400"/>
              </a:lnSpc>
              <a:buClr>
                <a:srgbClr val="FF0066"/>
              </a:buClr>
              <a:buSzPct val="80000"/>
              <a:buNone/>
            </a:pPr>
            <a:endParaRPr lang="es-ES_tradnl" sz="2600" dirty="0" smtClean="0">
              <a:solidFill>
                <a:srgbClr val="0E299E"/>
              </a:solidFill>
              <a:latin typeface="+mn-lt"/>
            </a:endParaRPr>
          </a:p>
          <a:p>
            <a:pPr marL="514350" indent="-514350">
              <a:lnSpc>
                <a:spcPts val="2400"/>
              </a:lnSpc>
              <a:buClr>
                <a:srgbClr val="FF0066"/>
              </a:buClr>
              <a:buSzPct val="80000"/>
              <a:buNone/>
            </a:pPr>
            <a:r>
              <a:rPr lang="es-ES_tradnl" sz="2600" dirty="0" smtClean="0">
                <a:solidFill>
                  <a:srgbClr val="0E299E"/>
                </a:solidFill>
                <a:latin typeface="+mn-lt"/>
              </a:rPr>
              <a:t> </a:t>
            </a:r>
          </a:p>
          <a:p>
            <a:pPr marL="514350" indent="-514350">
              <a:lnSpc>
                <a:spcPts val="2400"/>
              </a:lnSpc>
              <a:buClr>
                <a:srgbClr val="FF0066"/>
              </a:buClr>
              <a:buSzPct val="80000"/>
              <a:buFont typeface="Wingdings" pitchFamily="2" charset="2"/>
              <a:buChar char="§"/>
            </a:pPr>
            <a:endParaRPr lang="es-ES_tradnl" sz="2600" dirty="0" smtClean="0">
              <a:solidFill>
                <a:srgbClr val="0E299E"/>
              </a:solidFill>
              <a:latin typeface="+mn-lt"/>
            </a:endParaRPr>
          </a:p>
          <a:p>
            <a:pPr marL="514350" indent="-514350">
              <a:lnSpc>
                <a:spcPts val="2400"/>
              </a:lnSpc>
              <a:buClr>
                <a:srgbClr val="FF0066"/>
              </a:buClr>
              <a:buSzPct val="80000"/>
              <a:buFont typeface="Wingdings" pitchFamily="2" charset="2"/>
              <a:buChar char="q"/>
            </a:pPr>
            <a:endParaRPr lang="es-ES_tradnl" sz="2600" dirty="0">
              <a:solidFill>
                <a:srgbClr val="0E299E"/>
              </a:solidFill>
              <a:latin typeface="+mn-lt"/>
            </a:endParaRPr>
          </a:p>
        </p:txBody>
      </p:sp>
      <p:cxnSp>
        <p:nvCxnSpPr>
          <p:cNvPr id="5" name="4 Conector recto"/>
          <p:cNvCxnSpPr/>
          <p:nvPr/>
        </p:nvCxnSpPr>
        <p:spPr>
          <a:xfrm>
            <a:off x="0" y="1181100"/>
            <a:ext cx="9144000" cy="0"/>
          </a:xfrm>
          <a:prstGeom prst="line">
            <a:avLst/>
          </a:prstGeom>
          <a:ln w="57150"/>
          <a:effectLst/>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4116" y="1234644"/>
            <a:ext cx="9144000" cy="0"/>
          </a:xfrm>
          <a:prstGeom prst="line">
            <a:avLst/>
          </a:prstGeom>
          <a:ln w="57150">
            <a:solidFill>
              <a:schemeClr val="tx2">
                <a:lumMod val="40000"/>
                <a:lumOff val="60000"/>
              </a:schemeClr>
            </a:solidFill>
          </a:ln>
          <a:effectLst/>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13717" y="1234644"/>
            <a:ext cx="8110154" cy="5740033"/>
          </a:xfrm>
          <a:prstGeom prst="rect">
            <a:avLst/>
          </a:prstGeom>
          <a:noFill/>
        </p:spPr>
        <p:txBody>
          <a:bodyPr wrap="square" rtlCol="0">
            <a:spAutoFit/>
          </a:bodyPr>
          <a:lstStyle/>
          <a:p>
            <a:r>
              <a:rPr lang="es-ES" sz="2000" b="1" dirty="0" smtClean="0">
                <a:solidFill>
                  <a:schemeClr val="tx2"/>
                </a:solidFill>
                <a:latin typeface="Gill Sans MT" pitchFamily="34" charset="0"/>
              </a:rPr>
              <a:t>1985 </a:t>
            </a:r>
            <a:r>
              <a:rPr lang="es-ES" sz="2000" dirty="0" smtClean="0">
                <a:solidFill>
                  <a:schemeClr val="tx2"/>
                </a:solidFill>
                <a:latin typeface="Gill Sans MT" pitchFamily="34" charset="0"/>
              </a:rPr>
              <a:t>El </a:t>
            </a:r>
            <a:r>
              <a:rPr lang="es-ES" sz="2000" dirty="0">
                <a:solidFill>
                  <a:schemeClr val="tx2"/>
                </a:solidFill>
                <a:latin typeface="Gill Sans MT" pitchFamily="34" charset="0"/>
              </a:rPr>
              <a:t>31Consejo Directivo </a:t>
            </a:r>
            <a:r>
              <a:rPr lang="es-ES" sz="2000" dirty="0" smtClean="0">
                <a:solidFill>
                  <a:schemeClr val="tx2"/>
                </a:solidFill>
                <a:latin typeface="Gill Sans MT" pitchFamily="34" charset="0"/>
              </a:rPr>
              <a:t>de la OPS declaró </a:t>
            </a:r>
            <a:r>
              <a:rPr lang="es-ES" sz="2000" dirty="0">
                <a:solidFill>
                  <a:schemeClr val="tx2"/>
                </a:solidFill>
                <a:latin typeface="Gill Sans MT" pitchFamily="34" charset="0"/>
              </a:rPr>
              <a:t>la meta de erradicar la polio en las Américas hasta 1990 (866 casos notificados en la Región)</a:t>
            </a:r>
          </a:p>
          <a:p>
            <a:pPr>
              <a:lnSpc>
                <a:spcPct val="150000"/>
              </a:lnSpc>
            </a:pPr>
            <a:endParaRPr lang="es-ES" sz="2000" dirty="0">
              <a:solidFill>
                <a:schemeClr val="tx2"/>
              </a:solidFill>
              <a:latin typeface="Gill Sans MT" pitchFamily="34" charset="0"/>
            </a:endParaRPr>
          </a:p>
          <a:p>
            <a:r>
              <a:rPr lang="es-ES" sz="2000" b="1" dirty="0" smtClean="0">
                <a:solidFill>
                  <a:schemeClr val="tx2"/>
                </a:solidFill>
                <a:latin typeface="Gill Sans MT" pitchFamily="34" charset="0"/>
              </a:rPr>
              <a:t>1988 </a:t>
            </a:r>
            <a:r>
              <a:rPr lang="es-ES" sz="2000" dirty="0" smtClean="0">
                <a:solidFill>
                  <a:schemeClr val="tx2"/>
                </a:solidFill>
                <a:latin typeface="Gill Sans MT" pitchFamily="34" charset="0"/>
              </a:rPr>
              <a:t>La </a:t>
            </a:r>
            <a:r>
              <a:rPr lang="es-ES" sz="2000" dirty="0">
                <a:solidFill>
                  <a:schemeClr val="tx2"/>
                </a:solidFill>
                <a:latin typeface="Gill Sans MT" pitchFamily="34" charset="0"/>
              </a:rPr>
              <a:t>41 Asamblea Mundial de Salud establece la meta de erradicación mundial de la polio  hasta 2000.</a:t>
            </a:r>
          </a:p>
          <a:p>
            <a:pPr>
              <a:lnSpc>
                <a:spcPct val="150000"/>
              </a:lnSpc>
            </a:pPr>
            <a:endParaRPr lang="es-ES" sz="2000" dirty="0">
              <a:solidFill>
                <a:schemeClr val="tx2"/>
              </a:solidFill>
              <a:latin typeface="Gill Sans MT" pitchFamily="34" charset="0"/>
            </a:endParaRPr>
          </a:p>
          <a:p>
            <a:r>
              <a:rPr lang="es-ES" sz="2000" b="1" dirty="0" smtClean="0">
                <a:solidFill>
                  <a:schemeClr val="tx2"/>
                </a:solidFill>
                <a:latin typeface="Gill Sans MT" pitchFamily="34" charset="0"/>
              </a:rPr>
              <a:t>1991 </a:t>
            </a:r>
            <a:r>
              <a:rPr lang="es-ES" sz="2000" dirty="0">
                <a:solidFill>
                  <a:schemeClr val="tx2"/>
                </a:solidFill>
                <a:latin typeface="Gill Sans MT" pitchFamily="34" charset="0"/>
              </a:rPr>
              <a:t>Se reporta  el último caso de </a:t>
            </a:r>
            <a:r>
              <a:rPr lang="es-ES" sz="2000" dirty="0" smtClean="0">
                <a:solidFill>
                  <a:schemeClr val="tx2"/>
                </a:solidFill>
                <a:latin typeface="Gill Sans MT" pitchFamily="34" charset="0"/>
              </a:rPr>
              <a:t>poliomielitis </a:t>
            </a:r>
            <a:r>
              <a:rPr lang="es-ES" sz="2000" dirty="0">
                <a:solidFill>
                  <a:schemeClr val="tx2"/>
                </a:solidFill>
                <a:latin typeface="Gill Sans MT" pitchFamily="34" charset="0"/>
              </a:rPr>
              <a:t>en la Región de las </a:t>
            </a:r>
            <a:r>
              <a:rPr lang="es-ES" sz="2000" dirty="0" smtClean="0">
                <a:solidFill>
                  <a:schemeClr val="tx2"/>
                </a:solidFill>
                <a:latin typeface="Gill Sans MT" pitchFamily="34" charset="0"/>
              </a:rPr>
              <a:t>Américas</a:t>
            </a:r>
          </a:p>
          <a:p>
            <a:endParaRPr lang="es-MX" sz="2000" dirty="0" smtClean="0">
              <a:solidFill>
                <a:schemeClr val="tx2"/>
              </a:solidFill>
              <a:latin typeface="Gill Sans MT" pitchFamily="34" charset="0"/>
            </a:endParaRPr>
          </a:p>
          <a:p>
            <a:pPr>
              <a:lnSpc>
                <a:spcPts val="2900"/>
              </a:lnSpc>
              <a:buClr>
                <a:srgbClr val="0099CC"/>
              </a:buClr>
              <a:buSzPct val="180000"/>
              <a:defRPr/>
            </a:pPr>
            <a:r>
              <a:rPr lang="es-MX" sz="2000" b="1" dirty="0" smtClean="0">
                <a:solidFill>
                  <a:schemeClr val="tx2"/>
                </a:solidFill>
                <a:latin typeface="Gill Sans MT" pitchFamily="34" charset="0"/>
              </a:rPr>
              <a:t>1994</a:t>
            </a:r>
            <a:r>
              <a:rPr lang="es-MX" sz="2000" dirty="0">
                <a:solidFill>
                  <a:schemeClr val="tx2"/>
                </a:solidFill>
                <a:latin typeface="Gill Sans MT" pitchFamily="34" charset="0"/>
              </a:rPr>
              <a:t>  </a:t>
            </a:r>
            <a:r>
              <a:rPr lang="es-MX" sz="2000" dirty="0" smtClean="0">
                <a:solidFill>
                  <a:schemeClr val="tx2"/>
                </a:solidFill>
                <a:latin typeface="Gill Sans MT" pitchFamily="34" charset="0"/>
              </a:rPr>
              <a:t>Región </a:t>
            </a:r>
            <a:r>
              <a:rPr lang="es-MX" sz="2000" dirty="0">
                <a:solidFill>
                  <a:schemeClr val="tx2"/>
                </a:solidFill>
                <a:latin typeface="Gill Sans MT" pitchFamily="34" charset="0"/>
              </a:rPr>
              <a:t>de las </a:t>
            </a:r>
            <a:r>
              <a:rPr lang="es-MX" sz="2000" dirty="0" smtClean="0">
                <a:solidFill>
                  <a:schemeClr val="tx2"/>
                </a:solidFill>
                <a:latin typeface="Gill Sans MT" pitchFamily="34" charset="0"/>
              </a:rPr>
              <a:t>Américas </a:t>
            </a:r>
            <a:r>
              <a:rPr lang="es-MX" sz="2000" dirty="0">
                <a:solidFill>
                  <a:schemeClr val="tx2"/>
                </a:solidFill>
                <a:latin typeface="Gill Sans MT" pitchFamily="34" charset="0"/>
              </a:rPr>
              <a:t>certificada como la primera Región del mundo libre de polio.</a:t>
            </a:r>
          </a:p>
          <a:p>
            <a:pPr>
              <a:lnSpc>
                <a:spcPts val="2900"/>
              </a:lnSpc>
              <a:buClr>
                <a:srgbClr val="0099CC"/>
              </a:buClr>
              <a:buSzPct val="180000"/>
              <a:defRPr/>
            </a:pPr>
            <a:endParaRPr lang="es-MX" sz="2000" b="1" dirty="0" smtClean="0">
              <a:solidFill>
                <a:schemeClr val="tx2"/>
              </a:solidFill>
              <a:latin typeface="Gill Sans MT" pitchFamily="34" charset="0"/>
            </a:endParaRPr>
          </a:p>
          <a:p>
            <a:pPr>
              <a:lnSpc>
                <a:spcPts val="2900"/>
              </a:lnSpc>
              <a:buClr>
                <a:srgbClr val="0099CC"/>
              </a:buClr>
              <a:buSzPct val="180000"/>
              <a:defRPr/>
            </a:pPr>
            <a:r>
              <a:rPr lang="es-MX" sz="2000" b="1" dirty="0" smtClean="0">
                <a:solidFill>
                  <a:schemeClr val="tx2"/>
                </a:solidFill>
                <a:latin typeface="Gill Sans MT" pitchFamily="34" charset="0"/>
              </a:rPr>
              <a:t>2000</a:t>
            </a:r>
            <a:r>
              <a:rPr lang="es-MX" sz="2000" dirty="0" smtClean="0">
                <a:solidFill>
                  <a:schemeClr val="tx2"/>
                </a:solidFill>
                <a:latin typeface="Gill Sans MT" pitchFamily="34" charset="0"/>
              </a:rPr>
              <a:t> Región </a:t>
            </a:r>
            <a:r>
              <a:rPr lang="es-MX" sz="2000" dirty="0">
                <a:solidFill>
                  <a:schemeClr val="tx2"/>
                </a:solidFill>
                <a:latin typeface="Gill Sans MT" pitchFamily="34" charset="0"/>
              </a:rPr>
              <a:t>del Pacifico Occidental fue declarada libre de polio</a:t>
            </a:r>
          </a:p>
          <a:p>
            <a:pPr>
              <a:lnSpc>
                <a:spcPts val="2900"/>
              </a:lnSpc>
              <a:buClr>
                <a:srgbClr val="0099CC"/>
              </a:buClr>
              <a:buSzPct val="180000"/>
              <a:defRPr/>
            </a:pPr>
            <a:endParaRPr lang="es-MX" sz="2000" dirty="0" smtClean="0">
              <a:solidFill>
                <a:schemeClr val="tx2"/>
              </a:solidFill>
              <a:latin typeface="Gill Sans MT" pitchFamily="34" charset="0"/>
            </a:endParaRPr>
          </a:p>
          <a:p>
            <a:pPr>
              <a:lnSpc>
                <a:spcPts val="2900"/>
              </a:lnSpc>
              <a:buClr>
                <a:srgbClr val="0099CC"/>
              </a:buClr>
              <a:buSzPct val="180000"/>
              <a:defRPr/>
            </a:pPr>
            <a:r>
              <a:rPr lang="es-MX" sz="2000" b="1" dirty="0" smtClean="0">
                <a:solidFill>
                  <a:schemeClr val="tx2"/>
                </a:solidFill>
                <a:latin typeface="Gill Sans MT" pitchFamily="34" charset="0"/>
              </a:rPr>
              <a:t>2002</a:t>
            </a:r>
            <a:r>
              <a:rPr lang="es-MX" sz="2000" b="1" dirty="0">
                <a:solidFill>
                  <a:schemeClr val="tx2"/>
                </a:solidFill>
                <a:latin typeface="Gill Sans MT" pitchFamily="34" charset="0"/>
              </a:rPr>
              <a:t>:</a:t>
            </a:r>
            <a:r>
              <a:rPr lang="es-MX" sz="2000" dirty="0">
                <a:solidFill>
                  <a:schemeClr val="tx2"/>
                </a:solidFill>
                <a:latin typeface="Gill Sans MT" pitchFamily="34" charset="0"/>
              </a:rPr>
              <a:t> Región de Europa es declarada libre de polio</a:t>
            </a:r>
          </a:p>
          <a:p>
            <a:endParaRPr lang="en-US" sz="2100" dirty="0">
              <a:solidFill>
                <a:schemeClr val="tx2"/>
              </a:solidFill>
              <a:latin typeface="Gill Sans MT" pitchFamily="34" charset="0"/>
            </a:endParaRPr>
          </a:p>
          <a:p>
            <a:endParaRPr lang="en-US" sz="2100" dirty="0">
              <a:solidFill>
                <a:schemeClr val="tx2"/>
              </a:solidFill>
              <a:latin typeface="Gill Sans MT" pitchFamily="34" charset="0"/>
            </a:endParaRPr>
          </a:p>
        </p:txBody>
      </p:sp>
      <p:pic>
        <p:nvPicPr>
          <p:cNvPr id="7" name="Picture 14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62724" y="6300203"/>
            <a:ext cx="2458509" cy="424031"/>
          </a:xfrm>
          <a:prstGeom prst="rect">
            <a:avLst/>
          </a:prstGeom>
        </p:spPr>
      </p:pic>
      <p:sp>
        <p:nvSpPr>
          <p:cNvPr id="8" name="Rectángulo 7"/>
          <p:cNvSpPr/>
          <p:nvPr/>
        </p:nvSpPr>
        <p:spPr>
          <a:xfrm>
            <a:off x="6438507" y="6240544"/>
            <a:ext cx="2705493" cy="61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7129935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txBox="1">
            <a:spLocks noChangeArrowheads="1"/>
          </p:cNvSpPr>
          <p:nvPr/>
        </p:nvSpPr>
        <p:spPr bwMode="auto">
          <a:xfrm>
            <a:off x="716574" y="3860805"/>
            <a:ext cx="7772400" cy="97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lnSpc>
                <a:spcPct val="125000"/>
              </a:lnSpc>
              <a:spcBef>
                <a:spcPct val="0"/>
              </a:spcBef>
              <a:spcAft>
                <a:spcPct val="0"/>
              </a:spcAft>
            </a:pPr>
            <a:endParaRPr lang="en-US" sz="1600" i="1" smtClean="0">
              <a:solidFill>
                <a:srgbClr val="FFFF00"/>
              </a:solidFill>
              <a:latin typeface="Calibri" pitchFamily="34" charset="0"/>
              <a:cs typeface="Calibri" pitchFamily="34" charset="0"/>
            </a:endParaRPr>
          </a:p>
        </p:txBody>
      </p:sp>
      <p:pic>
        <p:nvPicPr>
          <p:cNvPr id="102403" name="Picture 1"/>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3931" y="620718"/>
            <a:ext cx="8335108" cy="558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4" name="TextBox 8"/>
          <p:cNvSpPr txBox="1">
            <a:spLocks noChangeArrowheads="1"/>
          </p:cNvSpPr>
          <p:nvPr/>
        </p:nvSpPr>
        <p:spPr bwMode="auto">
          <a:xfrm>
            <a:off x="384458" y="620693"/>
            <a:ext cx="4366846" cy="1727091"/>
          </a:xfrm>
          <a:prstGeom prst="rect">
            <a:avLst/>
          </a:prstGeom>
          <a:solidFill>
            <a:schemeClr val="bg1">
              <a:alpha val="70195"/>
            </a:schemeClr>
          </a:solidFill>
          <a:ln w="9525">
            <a:solidFill>
              <a:schemeClr val="tx1"/>
            </a:solidFill>
            <a:miter lim="800000"/>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ts val="1200"/>
              </a:spcBef>
              <a:spcAft>
                <a:spcPct val="0"/>
              </a:spcAft>
              <a:buSzPct val="75000"/>
            </a:pPr>
            <a:r>
              <a:rPr lang="es-ES" sz="2400" b="1" i="1" dirty="0" smtClean="0">
                <a:solidFill>
                  <a:srgbClr val="993300"/>
                </a:solidFill>
                <a:latin typeface="Calibri" pitchFamily="34" charset="0"/>
              </a:rPr>
              <a:t>27 de Marzo , 2014:</a:t>
            </a:r>
          </a:p>
          <a:p>
            <a:pPr eaLnBrk="1" fontAlgn="base" hangingPunct="1">
              <a:spcBef>
                <a:spcPts val="1200"/>
              </a:spcBef>
              <a:spcAft>
                <a:spcPct val="0"/>
              </a:spcAft>
              <a:buSzPct val="75000"/>
            </a:pPr>
            <a:r>
              <a:rPr lang="es-ES" sz="2400" b="1" i="1" dirty="0" smtClean="0">
                <a:solidFill>
                  <a:srgbClr val="993300"/>
                </a:solidFill>
                <a:latin typeface="Calibri" pitchFamily="34" charset="0"/>
              </a:rPr>
              <a:t>Región del Sudeste de Asia es certificada como libre de polio</a:t>
            </a:r>
          </a:p>
        </p:txBody>
      </p:sp>
      <p:sp>
        <p:nvSpPr>
          <p:cNvPr id="3" name="TextBox 2"/>
          <p:cNvSpPr txBox="1">
            <a:spLocks noChangeArrowheads="1"/>
          </p:cNvSpPr>
          <p:nvPr/>
        </p:nvSpPr>
        <p:spPr bwMode="auto">
          <a:xfrm>
            <a:off x="6192716" y="3895631"/>
            <a:ext cx="2526323" cy="2308324"/>
          </a:xfrm>
          <a:prstGeom prst="rect">
            <a:avLst/>
          </a:prstGeom>
          <a:solidFill>
            <a:schemeClr val="accent3">
              <a:lumMod val="60000"/>
              <a:lumOff val="40000"/>
            </a:schemeClr>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s-ES" sz="3200" dirty="0" smtClean="0">
                <a:solidFill>
                  <a:prstClr val="black"/>
                </a:solidFill>
              </a:rPr>
              <a:t>&gt;</a:t>
            </a:r>
            <a:r>
              <a:rPr lang="es-ES" sz="2800" dirty="0" smtClean="0">
                <a:solidFill>
                  <a:prstClr val="black"/>
                </a:solidFill>
              </a:rPr>
              <a:t>80% de la población mundial vive en Regiones libre de polio</a:t>
            </a:r>
          </a:p>
        </p:txBody>
      </p:sp>
      <p:pic>
        <p:nvPicPr>
          <p:cNvPr id="6"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9117" y="6237317"/>
            <a:ext cx="46745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ángulo 6"/>
          <p:cNvSpPr/>
          <p:nvPr/>
        </p:nvSpPr>
        <p:spPr>
          <a:xfrm>
            <a:off x="6438507" y="6240544"/>
            <a:ext cx="2705493" cy="61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565198200"/>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ángulo 2"/>
          <p:cNvSpPr/>
          <p:nvPr/>
        </p:nvSpPr>
        <p:spPr>
          <a:xfrm>
            <a:off x="6438507" y="6240544"/>
            <a:ext cx="2705493" cy="61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 name="Picture 3"/>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16216" y="1268761"/>
            <a:ext cx="2448272" cy="3492384"/>
          </a:xfrm>
          <a:prstGeom prst="rect">
            <a:avLst/>
          </a:prstGeom>
          <a:noFill/>
          <a:ln>
            <a:noFill/>
          </a:ln>
          <a:effectLst/>
          <a:extLst/>
        </p:spPr>
      </p:pic>
      <p:grpSp>
        <p:nvGrpSpPr>
          <p:cNvPr id="18" name="17 Grupo"/>
          <p:cNvGrpSpPr/>
          <p:nvPr/>
        </p:nvGrpSpPr>
        <p:grpSpPr>
          <a:xfrm>
            <a:off x="2863002" y="978516"/>
            <a:ext cx="1492973" cy="1393754"/>
            <a:chOff x="3007380" y="723488"/>
            <a:chExt cx="1163320" cy="1158875"/>
          </a:xfrm>
        </p:grpSpPr>
        <p:pic>
          <p:nvPicPr>
            <p:cNvPr id="5" name="Picture 4"/>
            <p:cNvPicPr/>
            <p:nvPr/>
          </p:nvPicPr>
          <p:blipFill rotWithShape="1">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l="60408" t="30238" r="5306" b="-4944"/>
            <a:stretch/>
          </p:blipFill>
          <p:spPr bwMode="auto">
            <a:xfrm>
              <a:off x="3131840" y="723488"/>
              <a:ext cx="897255" cy="79502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6" name="15 Cuadro de texto"/>
            <p:cNvSpPr txBox="1"/>
            <p:nvPr/>
          </p:nvSpPr>
          <p:spPr>
            <a:xfrm>
              <a:off x="3007380" y="1514698"/>
              <a:ext cx="1163320" cy="367665"/>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0"/>
                </a:spcAft>
              </a:pPr>
              <a:r>
                <a:rPr lang="es-PE" sz="800" dirty="0" smtClean="0">
                  <a:effectLst/>
                  <a:ea typeface="Calibri"/>
                  <a:cs typeface="Times New Roman"/>
                </a:rPr>
                <a:t>9,245 Refrigeradoras</a:t>
              </a:r>
            </a:p>
            <a:p>
              <a:pPr algn="ctr">
                <a:lnSpc>
                  <a:spcPct val="115000"/>
                </a:lnSpc>
                <a:spcAft>
                  <a:spcPts val="0"/>
                </a:spcAft>
              </a:pPr>
              <a:r>
                <a:rPr lang="es-PE" sz="800" dirty="0" smtClean="0">
                  <a:effectLst/>
                  <a:ea typeface="Calibri"/>
                  <a:cs typeface="Times New Roman"/>
                </a:rPr>
                <a:t>Ice </a:t>
              </a:r>
              <a:r>
                <a:rPr lang="es-PE" sz="800" dirty="0">
                  <a:effectLst/>
                  <a:ea typeface="Calibri"/>
                  <a:cs typeface="Times New Roman"/>
                </a:rPr>
                <a:t>Lined</a:t>
              </a:r>
              <a:endParaRPr lang="es-PE" sz="1100" dirty="0">
                <a:effectLst/>
                <a:ea typeface="Calibri"/>
                <a:cs typeface="Times New Roman"/>
              </a:endParaRPr>
            </a:p>
          </p:txBody>
        </p:sp>
      </p:grpSp>
      <p:grpSp>
        <p:nvGrpSpPr>
          <p:cNvPr id="22" name="21 Grupo"/>
          <p:cNvGrpSpPr/>
          <p:nvPr/>
        </p:nvGrpSpPr>
        <p:grpSpPr>
          <a:xfrm>
            <a:off x="4616152" y="914388"/>
            <a:ext cx="1612032" cy="1536471"/>
            <a:chOff x="4029095" y="2853690"/>
            <a:chExt cx="1190977" cy="965518"/>
          </a:xfrm>
        </p:grpSpPr>
        <p:pic>
          <p:nvPicPr>
            <p:cNvPr id="7" name="6 Imagen"/>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226242" y="2853690"/>
              <a:ext cx="771525" cy="643890"/>
            </a:xfrm>
            <a:prstGeom prst="rect">
              <a:avLst/>
            </a:prstGeom>
            <a:noFill/>
            <a:ln>
              <a:noFill/>
            </a:ln>
          </p:spPr>
        </p:pic>
        <p:sp>
          <p:nvSpPr>
            <p:cNvPr id="8" name="21 Cuadro de texto"/>
            <p:cNvSpPr txBox="1"/>
            <p:nvPr/>
          </p:nvSpPr>
          <p:spPr>
            <a:xfrm>
              <a:off x="4029095" y="3423286"/>
              <a:ext cx="1190977" cy="395922"/>
            </a:xfrm>
            <a:prstGeom prst="rect">
              <a:avLst/>
            </a:prstGeom>
            <a:solidFill>
              <a:sysClr val="window" lastClr="FFFFFF"/>
            </a:solidFill>
            <a:ln w="6350">
              <a:solidFill>
                <a:sysClr val="window" lastClr="FFFFFF"/>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0"/>
                </a:spcAft>
              </a:pPr>
              <a:r>
                <a:rPr lang="es-PE" sz="800" dirty="0" smtClean="0">
                  <a:effectLst/>
                  <a:latin typeface="Calibri"/>
                  <a:ea typeface="Calibri"/>
                  <a:cs typeface="Times New Roman"/>
                </a:rPr>
                <a:t>8,943 </a:t>
              </a:r>
              <a:r>
                <a:rPr lang="es-PE" sz="800" dirty="0">
                  <a:effectLst/>
                  <a:latin typeface="Calibri"/>
                  <a:ea typeface="Calibri"/>
                  <a:cs typeface="Times New Roman"/>
                </a:rPr>
                <a:t>congeladores de paquetes fríos</a:t>
              </a:r>
              <a:endParaRPr lang="es-PE" sz="1100" dirty="0">
                <a:effectLst/>
                <a:latin typeface="Calibri"/>
                <a:ea typeface="Calibri"/>
                <a:cs typeface="Times New Roman"/>
              </a:endParaRPr>
            </a:p>
          </p:txBody>
        </p:sp>
      </p:grpSp>
      <p:grpSp>
        <p:nvGrpSpPr>
          <p:cNvPr id="19" name="18 Grupo"/>
          <p:cNvGrpSpPr/>
          <p:nvPr/>
        </p:nvGrpSpPr>
        <p:grpSpPr>
          <a:xfrm>
            <a:off x="467544" y="2362309"/>
            <a:ext cx="1556877" cy="1786771"/>
            <a:chOff x="1943884" y="2610167"/>
            <a:chExt cx="1043940" cy="1209040"/>
          </a:xfrm>
        </p:grpSpPr>
        <p:pic>
          <p:nvPicPr>
            <p:cNvPr id="9" name="8 Imagen" descr="I:\2014\P.S.YUNGUY\IMG_1882.JPG"/>
            <p:cNvPicPr/>
            <p:nvPr/>
          </p:nvPicPr>
          <p:blipFill rotWithShape="1">
            <a:blip r:embed="rId7" cstate="print">
              <a:extLst>
                <a:ext uri="{28A0092B-C50C-407E-A947-70E740481C1C}">
                  <a14:useLocalDpi xmlns:a14="http://schemas.microsoft.com/office/drawing/2010/main" val="0"/>
                </a:ext>
              </a:extLst>
            </a:blip>
            <a:srcRect l="37582" t="47551" r="22712" b="1330"/>
            <a:stretch/>
          </p:blipFill>
          <p:spPr bwMode="auto">
            <a:xfrm>
              <a:off x="1976611" y="2857182"/>
              <a:ext cx="516255" cy="47053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0" name="9 Imagen" descr="http://www.merkasol.com/WebRoot/StoreLES/Shops/62387086/50A7/F646/CB50/F1E3/6D59/C0A8/29B9/1BBC/Panel_Solar_Merkasol_230w_24v.jpg"/>
            <p:cNvPicPr/>
            <p:nvPr/>
          </p:nvPicPr>
          <p:blipFill rotWithShape="1">
            <a:blip r:embed="rId8" cstate="print">
              <a:extLst>
                <a:ext uri="{28A0092B-C50C-407E-A947-70E740481C1C}">
                  <a14:useLocalDpi xmlns:a14="http://schemas.microsoft.com/office/drawing/2010/main" val="0"/>
                </a:ext>
              </a:extLst>
            </a:blip>
            <a:srcRect l="28039" t="10628" r="27705" b="10884"/>
            <a:stretch/>
          </p:blipFill>
          <p:spPr bwMode="auto">
            <a:xfrm>
              <a:off x="2524616" y="2610167"/>
              <a:ext cx="320040" cy="67945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11" name="24 Cuadro de texto"/>
            <p:cNvSpPr txBox="1"/>
            <p:nvPr/>
          </p:nvSpPr>
          <p:spPr>
            <a:xfrm>
              <a:off x="1943884" y="3451542"/>
              <a:ext cx="1043940" cy="367665"/>
            </a:xfrm>
            <a:prstGeom prst="rect">
              <a:avLst/>
            </a:prstGeom>
            <a:solidFill>
              <a:sysClr val="window" lastClr="FFFFFF"/>
            </a:solidFill>
            <a:ln w="6350">
              <a:solidFill>
                <a:sysClr val="window" lastClr="FFFFFF"/>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0"/>
                </a:spcAft>
              </a:pPr>
              <a:r>
                <a:rPr lang="es-PE" sz="800" dirty="0" smtClean="0">
                  <a:effectLst/>
                  <a:latin typeface="Calibri"/>
                  <a:ea typeface="Calibri"/>
                  <a:cs typeface="Times New Roman"/>
                </a:rPr>
                <a:t>1,301 refrigeradoras Solares Fotovoltaicas</a:t>
              </a:r>
              <a:endParaRPr lang="es-PE" sz="1100" dirty="0">
                <a:effectLst/>
                <a:latin typeface="Calibri"/>
                <a:ea typeface="Calibri"/>
                <a:cs typeface="Times New Roman"/>
              </a:endParaRPr>
            </a:p>
          </p:txBody>
        </p:sp>
      </p:grpSp>
      <p:grpSp>
        <p:nvGrpSpPr>
          <p:cNvPr id="20" name="19 Grupo"/>
          <p:cNvGrpSpPr/>
          <p:nvPr/>
        </p:nvGrpSpPr>
        <p:grpSpPr>
          <a:xfrm>
            <a:off x="2747039" y="2331547"/>
            <a:ext cx="1608936" cy="1637628"/>
            <a:chOff x="1320448" y="4209901"/>
            <a:chExt cx="1163320" cy="1235323"/>
          </a:xfrm>
        </p:grpSpPr>
        <p:pic>
          <p:nvPicPr>
            <p:cNvPr id="13" name="Picture 3"/>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433051" y="4209901"/>
              <a:ext cx="807085" cy="8667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sp>
          <p:nvSpPr>
            <p:cNvPr id="14" name="18 Cuadro de texto"/>
            <p:cNvSpPr txBox="1"/>
            <p:nvPr/>
          </p:nvSpPr>
          <p:spPr>
            <a:xfrm>
              <a:off x="1320448" y="5077559"/>
              <a:ext cx="1163320" cy="367665"/>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0"/>
                </a:spcAft>
              </a:pPr>
              <a:r>
                <a:rPr lang="es-PE" sz="800" dirty="0" smtClean="0">
                  <a:effectLst/>
                  <a:ea typeface="Calibri"/>
                  <a:cs typeface="Times New Roman"/>
                </a:rPr>
                <a:t>178 </a:t>
              </a:r>
              <a:r>
                <a:rPr lang="es-PE" sz="800" dirty="0">
                  <a:effectLst/>
                  <a:ea typeface="Calibri"/>
                  <a:cs typeface="Times New Roman"/>
                </a:rPr>
                <a:t>Congeladores  </a:t>
              </a:r>
              <a:r>
                <a:rPr lang="es-PE" sz="800" dirty="0" smtClean="0">
                  <a:effectLst/>
                  <a:ea typeface="Calibri"/>
                  <a:cs typeface="Times New Roman"/>
                </a:rPr>
                <a:t>Solares</a:t>
              </a:r>
              <a:endParaRPr lang="es-PE" sz="1100" dirty="0">
                <a:effectLst/>
                <a:ea typeface="Calibri"/>
                <a:cs typeface="Times New Roman"/>
              </a:endParaRPr>
            </a:p>
          </p:txBody>
        </p:sp>
      </p:grpSp>
      <p:grpSp>
        <p:nvGrpSpPr>
          <p:cNvPr id="21" name="20 Grupo"/>
          <p:cNvGrpSpPr/>
          <p:nvPr/>
        </p:nvGrpSpPr>
        <p:grpSpPr>
          <a:xfrm>
            <a:off x="4694334" y="2428260"/>
            <a:ext cx="1533850" cy="1433851"/>
            <a:chOff x="2458576" y="4257526"/>
            <a:chExt cx="961296" cy="1003865"/>
          </a:xfrm>
        </p:grpSpPr>
        <p:pic>
          <p:nvPicPr>
            <p:cNvPr id="12" name="Picture 7" descr="data logger R"/>
            <p:cNvPicPr/>
            <p:nvPr/>
          </p:nvPicPr>
          <p:blipFill>
            <a:blip r:embed="rId10" cstate="email">
              <a:extLst>
                <a:ext uri="{28A0092B-C50C-407E-A947-70E740481C1C}">
                  <a14:useLocalDpi xmlns:a14="http://schemas.microsoft.com/office/drawing/2010/main" val="0"/>
                </a:ext>
              </a:extLst>
            </a:blip>
            <a:srcRect r="6931"/>
            <a:stretch>
              <a:fillRect/>
            </a:stretch>
          </p:blipFill>
          <p:spPr bwMode="auto">
            <a:xfrm>
              <a:off x="2503026" y="4257526"/>
              <a:ext cx="758190" cy="6648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5" name="19 Cuadro de texto"/>
            <p:cNvSpPr txBox="1"/>
            <p:nvPr/>
          </p:nvSpPr>
          <p:spPr>
            <a:xfrm>
              <a:off x="2458576" y="4837281"/>
              <a:ext cx="961296" cy="424110"/>
            </a:xfrm>
            <a:prstGeom prst="rect">
              <a:avLst/>
            </a:prstGeom>
            <a:solidFill>
              <a:sysClr val="window" lastClr="FFFFFF"/>
            </a:solidFill>
            <a:ln w="6350">
              <a:solidFill>
                <a:sysClr val="window" lastClr="FFFFFF"/>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0"/>
                </a:spcAft>
              </a:pPr>
              <a:r>
                <a:rPr lang="es-PE" sz="800" dirty="0" smtClean="0">
                  <a:effectLst/>
                  <a:latin typeface="Calibri"/>
                  <a:ea typeface="Calibri"/>
                  <a:cs typeface="Times New Roman"/>
                </a:rPr>
                <a:t>12,687 </a:t>
              </a:r>
              <a:r>
                <a:rPr lang="es-PE" sz="800" dirty="0">
                  <a:effectLst/>
                  <a:latin typeface="Calibri"/>
                  <a:ea typeface="Calibri"/>
                  <a:cs typeface="Times New Roman"/>
                </a:rPr>
                <a:t>Registradores de Temperatura</a:t>
              </a:r>
              <a:endParaRPr lang="es-PE" sz="1100" dirty="0">
                <a:effectLst/>
                <a:latin typeface="Calibri"/>
                <a:ea typeface="Calibri"/>
                <a:cs typeface="Times New Roman"/>
              </a:endParaRPr>
            </a:p>
          </p:txBody>
        </p:sp>
      </p:grpSp>
      <p:grpSp>
        <p:nvGrpSpPr>
          <p:cNvPr id="17" name="16 Grupo"/>
          <p:cNvGrpSpPr/>
          <p:nvPr/>
        </p:nvGrpSpPr>
        <p:grpSpPr>
          <a:xfrm>
            <a:off x="683568" y="995849"/>
            <a:ext cx="1512168" cy="1569055"/>
            <a:chOff x="1187624" y="1052736"/>
            <a:chExt cx="1246505" cy="1224136"/>
          </a:xfrm>
        </p:grpSpPr>
        <p:pic>
          <p:nvPicPr>
            <p:cNvPr id="3" name="2 Imagen"/>
            <p:cNvPicPr/>
            <p:nvPr/>
          </p:nvPicPr>
          <p:blipFill>
            <a:blip r:embed="rId11">
              <a:extLst>
                <a:ext uri="{28A0092B-C50C-407E-A947-70E740481C1C}">
                  <a14:useLocalDpi xmlns:a14="http://schemas.microsoft.com/office/drawing/2010/main" val="0"/>
                </a:ext>
              </a:extLst>
            </a:blip>
            <a:srcRect/>
            <a:stretch>
              <a:fillRect/>
            </a:stretch>
          </p:blipFill>
          <p:spPr bwMode="auto">
            <a:xfrm>
              <a:off x="1187624" y="1052736"/>
              <a:ext cx="1246505" cy="931545"/>
            </a:xfrm>
            <a:prstGeom prst="rect">
              <a:avLst/>
            </a:prstGeom>
            <a:noFill/>
          </p:spPr>
        </p:pic>
        <p:sp>
          <p:nvSpPr>
            <p:cNvPr id="16" name="24 Cuadro de texto"/>
            <p:cNvSpPr txBox="1"/>
            <p:nvPr/>
          </p:nvSpPr>
          <p:spPr>
            <a:xfrm>
              <a:off x="1295812" y="1981216"/>
              <a:ext cx="1043940" cy="295656"/>
            </a:xfrm>
            <a:prstGeom prst="rect">
              <a:avLst/>
            </a:prstGeom>
            <a:solidFill>
              <a:sysClr val="window" lastClr="FFFFFF"/>
            </a:solidFill>
            <a:ln w="6350">
              <a:solidFill>
                <a:sysClr val="window" lastClr="FFFFFF"/>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0"/>
                </a:spcAft>
              </a:pPr>
              <a:r>
                <a:rPr lang="es-PE" sz="800" dirty="0" smtClean="0">
                  <a:latin typeface="Calibri"/>
                  <a:ea typeface="Calibri"/>
                  <a:cs typeface="Times New Roman"/>
                </a:rPr>
                <a:t>52</a:t>
              </a:r>
              <a:r>
                <a:rPr lang="es-PE" sz="800" dirty="0" smtClean="0">
                  <a:effectLst/>
                  <a:latin typeface="Calibri"/>
                  <a:ea typeface="Calibri"/>
                  <a:cs typeface="Times New Roman"/>
                </a:rPr>
                <a:t> cámaras</a:t>
              </a:r>
              <a:endParaRPr lang="es-PE" sz="1100" dirty="0">
                <a:effectLst/>
                <a:latin typeface="Calibri"/>
                <a:ea typeface="Calibri"/>
                <a:cs typeface="Times New Roman"/>
              </a:endParaRPr>
            </a:p>
          </p:txBody>
        </p:sp>
      </p:grpSp>
      <p:sp>
        <p:nvSpPr>
          <p:cNvPr id="4" name="3 CuadroTexto"/>
          <p:cNvSpPr txBox="1"/>
          <p:nvPr/>
        </p:nvSpPr>
        <p:spPr>
          <a:xfrm>
            <a:off x="428500" y="3985005"/>
            <a:ext cx="7128792" cy="523220"/>
          </a:xfrm>
          <a:prstGeom prst="rect">
            <a:avLst/>
          </a:prstGeom>
          <a:noFill/>
        </p:spPr>
        <p:txBody>
          <a:bodyPr wrap="square" rtlCol="0">
            <a:spAutoFit/>
          </a:bodyPr>
          <a:lstStyle/>
          <a:p>
            <a:pPr algn="ctr"/>
            <a:r>
              <a:rPr lang="es-PE" sz="1400" b="1" dirty="0" smtClean="0">
                <a:solidFill>
                  <a:srgbClr val="FF0000"/>
                </a:solidFill>
              </a:rPr>
              <a:t>RM N° 600-2007/MINSA que aprueba la “NTS N° 058-MINSA/DGSP-V.01: Norma Técnica de Salud para el Manejo de la Cadena de Frío en las Inmunizaciones”</a:t>
            </a:r>
            <a:endParaRPr lang="es-PE" sz="1400" b="1" dirty="0">
              <a:solidFill>
                <a:srgbClr val="FF0000"/>
              </a:solidFill>
            </a:endParaRPr>
          </a:p>
        </p:txBody>
      </p:sp>
      <p:pic>
        <p:nvPicPr>
          <p:cNvPr id="24" name="Picture 2" descr="DGSP"/>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323528" y="257126"/>
            <a:ext cx="216058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descr="C:\Users\treyes\AppData\Local\Microsoft\Windows\Temporary Internet Files\Content.Outlook\VI0GUWNV\LOGO Perú progreso para todos-01.jpg"/>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6227763" y="204639"/>
            <a:ext cx="235743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3574" y="4581128"/>
            <a:ext cx="7391400"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17391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Date Placeholder 3"/>
          <p:cNvSpPr>
            <a:spLocks noGrp="1"/>
          </p:cNvSpPr>
          <p:nvPr>
            <p:ph type="dt" sz="quarter" idx="10"/>
          </p:nvPr>
        </p:nvSpPr>
        <p:spPr>
          <a:xfrm>
            <a:off x="6516688" y="6535738"/>
            <a:ext cx="2592387" cy="277812"/>
          </a:xfrm>
          <a:noFill/>
        </p:spPr>
        <p:txBody>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eaLnBrk="0" fontAlgn="base" hangingPunct="0">
              <a:spcBef>
                <a:spcPct val="0"/>
              </a:spcBef>
              <a:spcAft>
                <a:spcPct val="0"/>
              </a:spcAft>
              <a:defRPr sz="1000" b="1">
                <a:solidFill>
                  <a:schemeClr val="tx1"/>
                </a:solidFill>
                <a:latin typeface="Arial" charset="0"/>
                <a:cs typeface="Arial" charset="0"/>
              </a:defRPr>
            </a:lvl6pPr>
            <a:lvl7pPr marL="2971800" indent="-228600" eaLnBrk="0" fontAlgn="base" hangingPunct="0">
              <a:spcBef>
                <a:spcPct val="0"/>
              </a:spcBef>
              <a:spcAft>
                <a:spcPct val="0"/>
              </a:spcAft>
              <a:defRPr sz="1000" b="1">
                <a:solidFill>
                  <a:schemeClr val="tx1"/>
                </a:solidFill>
                <a:latin typeface="Arial" charset="0"/>
                <a:cs typeface="Arial" charset="0"/>
              </a:defRPr>
            </a:lvl7pPr>
            <a:lvl8pPr marL="3429000" indent="-228600" eaLnBrk="0" fontAlgn="base" hangingPunct="0">
              <a:spcBef>
                <a:spcPct val="0"/>
              </a:spcBef>
              <a:spcAft>
                <a:spcPct val="0"/>
              </a:spcAft>
              <a:defRPr sz="1000" b="1">
                <a:solidFill>
                  <a:schemeClr val="tx1"/>
                </a:solidFill>
                <a:latin typeface="Arial" charset="0"/>
                <a:cs typeface="Arial" charset="0"/>
              </a:defRPr>
            </a:lvl8pPr>
            <a:lvl9pPr marL="3886200" indent="-228600" eaLnBrk="0" fontAlgn="base" hangingPunct="0">
              <a:spcBef>
                <a:spcPct val="0"/>
              </a:spcBef>
              <a:spcAft>
                <a:spcPct val="0"/>
              </a:spcAft>
              <a:defRPr sz="1000" b="1">
                <a:solidFill>
                  <a:schemeClr val="tx1"/>
                </a:solidFill>
                <a:latin typeface="Arial" charset="0"/>
                <a:cs typeface="Arial" charset="0"/>
              </a:defRPr>
            </a:lvl9pPr>
          </a:lstStyle>
          <a:p>
            <a:pPr eaLnBrk="1" hangingPunct="1"/>
            <a:r>
              <a:rPr lang="en-GB" altLang="en-US" b="0" smtClean="0">
                <a:solidFill>
                  <a:srgbClr val="000000"/>
                </a:solidFill>
              </a:rPr>
              <a:t>Data in WHO HQ as of 28 July 2015</a:t>
            </a:r>
          </a:p>
        </p:txBody>
      </p:sp>
      <p:pic>
        <p:nvPicPr>
          <p:cNvPr id="15362" name="Picture 2" descr="http://www.polioeradication.org/portals/0/Image/Data&amp;Monitoring/currentye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201600"/>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993"/>
            <a:ext cx="8229600" cy="1143000"/>
          </a:xfrm>
        </p:spPr>
        <p:txBody>
          <a:bodyPr/>
          <a:lstStyle/>
          <a:p>
            <a:r>
              <a:rPr lang="en-US" sz="4000" kern="1200" dirty="0" err="1">
                <a:effectLst>
                  <a:outerShdw blurRad="63500" dist="38100" dir="5400000" algn="t" rotWithShape="0">
                    <a:prstClr val="black">
                      <a:alpha val="25000"/>
                    </a:prstClr>
                  </a:outerShdw>
                </a:effectLst>
                <a:latin typeface="Gill Sans MT" pitchFamily="34" charset="0"/>
                <a:ea typeface="ＭＳ Ｐゴシック" charset="0"/>
                <a:cs typeface="ＭＳ Ｐゴシック" charset="0"/>
              </a:rPr>
              <a:t>cVDPV</a:t>
            </a:r>
            <a:endParaRPr lang="en-US" sz="4000" kern="1200" dirty="0">
              <a:effectLst>
                <a:outerShdw blurRad="63500" dist="38100" dir="5400000" algn="t" rotWithShape="0">
                  <a:prstClr val="black">
                    <a:alpha val="25000"/>
                  </a:prstClr>
                </a:outerShdw>
              </a:effectLst>
              <a:latin typeface="Gill Sans MT" pitchFamily="34" charset="0"/>
              <a:ea typeface="ＭＳ Ｐゴシック" charset="0"/>
              <a:cs typeface="ＭＳ Ｐゴシック" charset="0"/>
            </a:endParaRPr>
          </a:p>
        </p:txBody>
      </p:sp>
      <p:sp>
        <p:nvSpPr>
          <p:cNvPr id="3" name="Content Placeholder 2"/>
          <p:cNvSpPr>
            <a:spLocks noGrp="1"/>
          </p:cNvSpPr>
          <p:nvPr>
            <p:ph idx="1"/>
          </p:nvPr>
        </p:nvSpPr>
        <p:spPr>
          <a:xfrm>
            <a:off x="333632" y="1254204"/>
            <a:ext cx="8489092" cy="5331947"/>
          </a:xfrm>
        </p:spPr>
        <p:txBody>
          <a:bodyPr/>
          <a:lstStyle/>
          <a:p>
            <a:pPr>
              <a:lnSpc>
                <a:spcPct val="115000"/>
              </a:lnSpc>
              <a:spcBef>
                <a:spcPts val="0"/>
              </a:spcBef>
              <a:spcAft>
                <a:spcPts val="1000"/>
              </a:spcAft>
              <a:buClr>
                <a:srgbClr val="FF0066"/>
              </a:buClr>
            </a:pPr>
            <a:r>
              <a:rPr lang="es-ES" sz="2000" kern="1200" dirty="0">
                <a:solidFill>
                  <a:schemeClr val="tx2"/>
                </a:solidFill>
                <a:latin typeface="Gill Sans MT" pitchFamily="34" charset="0"/>
                <a:ea typeface="ＭＳ Ｐゴシック" charset="0"/>
                <a:cs typeface="ＭＳ Ｐゴシック" charset="0"/>
              </a:rPr>
              <a:t>Primero brote de polio causado por </a:t>
            </a:r>
            <a:r>
              <a:rPr lang="es-ES" sz="2000" kern="1200" dirty="0" err="1">
                <a:solidFill>
                  <a:schemeClr val="tx2"/>
                </a:solidFill>
                <a:latin typeface="Gill Sans MT" pitchFamily="34" charset="0"/>
                <a:ea typeface="ＭＳ Ｐゴシック" charset="0"/>
                <a:cs typeface="ＭＳ Ｐゴシック" charset="0"/>
              </a:rPr>
              <a:t>cVDPV</a:t>
            </a:r>
            <a:r>
              <a:rPr lang="es-ES" sz="2000" kern="1200" dirty="0">
                <a:solidFill>
                  <a:schemeClr val="tx2"/>
                </a:solidFill>
                <a:latin typeface="Gill Sans MT" pitchFamily="34" charset="0"/>
                <a:ea typeface="ＭＳ Ｐゴシック" charset="0"/>
                <a:cs typeface="ＭＳ Ｐゴシック" charset="0"/>
              </a:rPr>
              <a:t> adecuadamente estudiado e investigado ocurrió en HAI y DOR, 2000-2001.</a:t>
            </a:r>
          </a:p>
          <a:p>
            <a:pPr>
              <a:lnSpc>
                <a:spcPct val="115000"/>
              </a:lnSpc>
              <a:spcBef>
                <a:spcPts val="0"/>
              </a:spcBef>
              <a:spcAft>
                <a:spcPts val="1000"/>
              </a:spcAft>
              <a:buClr>
                <a:srgbClr val="FF0066"/>
              </a:buClr>
            </a:pPr>
            <a:endParaRPr lang="es-ES" sz="2000" kern="1200" dirty="0">
              <a:solidFill>
                <a:schemeClr val="tx2"/>
              </a:solidFill>
              <a:latin typeface="Gill Sans MT" pitchFamily="34" charset="0"/>
              <a:ea typeface="ＭＳ Ｐゴシック" charset="0"/>
              <a:cs typeface="ＭＳ Ｐゴシック" charset="0"/>
            </a:endParaRPr>
          </a:p>
          <a:p>
            <a:pPr>
              <a:lnSpc>
                <a:spcPct val="115000"/>
              </a:lnSpc>
              <a:spcBef>
                <a:spcPts val="0"/>
              </a:spcBef>
              <a:spcAft>
                <a:spcPts val="1000"/>
              </a:spcAft>
              <a:buClr>
                <a:srgbClr val="FF0066"/>
              </a:buClr>
            </a:pPr>
            <a:r>
              <a:rPr lang="es-ES" sz="2000" kern="1200" dirty="0">
                <a:solidFill>
                  <a:schemeClr val="tx2"/>
                </a:solidFill>
                <a:latin typeface="Gill Sans MT" pitchFamily="34" charset="0"/>
                <a:ea typeface="ＭＳ Ｐゴシック" charset="0"/>
                <a:cs typeface="ＭＳ Ｐゴシック" charset="0"/>
              </a:rPr>
              <a:t>Bajo ciertas condiciones una cepa de poliovirus </a:t>
            </a:r>
            <a:r>
              <a:rPr lang="es-ES" sz="2000" kern="1200" dirty="0" err="1">
                <a:solidFill>
                  <a:schemeClr val="tx2"/>
                </a:solidFill>
                <a:latin typeface="Gill Sans MT" pitchFamily="34" charset="0"/>
                <a:ea typeface="ＭＳ Ｐゴシック" charset="0"/>
                <a:cs typeface="ＭＳ Ｐゴシック" charset="0"/>
              </a:rPr>
              <a:t>vacunal</a:t>
            </a:r>
            <a:r>
              <a:rPr lang="es-ES" sz="2000" kern="1200" dirty="0">
                <a:solidFill>
                  <a:schemeClr val="tx2"/>
                </a:solidFill>
                <a:latin typeface="Gill Sans MT" pitchFamily="34" charset="0"/>
                <a:ea typeface="ＭＳ Ｐゴシック" charset="0"/>
                <a:cs typeface="ＭＳ Ｐゴシック" charset="0"/>
              </a:rPr>
              <a:t> puede cambiar y readquirir la capacidad de causar la enfermedad y de transmitirse de persona a persona (</a:t>
            </a:r>
            <a:r>
              <a:rPr lang="es-ES" sz="2000" kern="1200" dirty="0" err="1">
                <a:solidFill>
                  <a:schemeClr val="tx2"/>
                </a:solidFill>
                <a:latin typeface="Gill Sans MT" pitchFamily="34" charset="0"/>
                <a:ea typeface="ＭＳ Ｐゴシック" charset="0"/>
                <a:cs typeface="ＭＳ Ｐゴシック" charset="0"/>
              </a:rPr>
              <a:t>cVDPV</a:t>
            </a:r>
            <a:r>
              <a:rPr lang="es-ES" sz="2000" kern="1200" dirty="0">
                <a:solidFill>
                  <a:schemeClr val="tx2"/>
                </a:solidFill>
                <a:latin typeface="Gill Sans MT" pitchFamily="34" charset="0"/>
                <a:ea typeface="ＭＳ Ｐゴシック" charset="0"/>
                <a:cs typeface="ＭＳ Ｐゴシック" charset="0"/>
              </a:rPr>
              <a:t>).</a:t>
            </a:r>
          </a:p>
          <a:p>
            <a:pPr>
              <a:lnSpc>
                <a:spcPct val="115000"/>
              </a:lnSpc>
              <a:spcBef>
                <a:spcPts val="0"/>
              </a:spcBef>
              <a:spcAft>
                <a:spcPts val="1000"/>
              </a:spcAft>
              <a:buClr>
                <a:srgbClr val="FF0066"/>
              </a:buClr>
            </a:pPr>
            <a:endParaRPr lang="es-ES" sz="2000" kern="1200" dirty="0">
              <a:solidFill>
                <a:schemeClr val="tx2"/>
              </a:solidFill>
              <a:latin typeface="Gill Sans MT" pitchFamily="34" charset="0"/>
              <a:ea typeface="ＭＳ Ｐゴシック" charset="0"/>
              <a:cs typeface="ＭＳ Ｐゴシック" charset="0"/>
            </a:endParaRPr>
          </a:p>
          <a:p>
            <a:pPr>
              <a:lnSpc>
                <a:spcPct val="115000"/>
              </a:lnSpc>
              <a:spcBef>
                <a:spcPts val="0"/>
              </a:spcBef>
              <a:spcAft>
                <a:spcPts val="1000"/>
              </a:spcAft>
              <a:buClr>
                <a:srgbClr val="FF0066"/>
              </a:buClr>
            </a:pPr>
            <a:r>
              <a:rPr lang="es-ES" sz="2000" kern="1200" dirty="0">
                <a:solidFill>
                  <a:schemeClr val="tx2"/>
                </a:solidFill>
                <a:latin typeface="Gill Sans MT" pitchFamily="34" charset="0"/>
                <a:ea typeface="ＭＳ Ｐゴシック" charset="0"/>
                <a:cs typeface="ＭＳ Ｐゴシック" charset="0"/>
              </a:rPr>
              <a:t>Es un evento extremamente raro y suele ocurrir en comunidades con muy bajas coberturas de vacunación, con un número elevado de susceptibles, lo que permite que el virus se mantenga circulando por largo tiempo hasta adquirir las características mencionadas</a:t>
            </a:r>
          </a:p>
          <a:p>
            <a:pPr>
              <a:lnSpc>
                <a:spcPct val="115000"/>
              </a:lnSpc>
              <a:spcBef>
                <a:spcPts val="0"/>
              </a:spcBef>
              <a:spcAft>
                <a:spcPts val="1000"/>
              </a:spcAft>
              <a:buClr>
                <a:srgbClr val="FF0066"/>
              </a:buClr>
            </a:pPr>
            <a:endParaRPr lang="en-US" sz="2200" kern="1200" dirty="0">
              <a:solidFill>
                <a:srgbClr val="0E299E"/>
              </a:solidFill>
            </a:endParaRPr>
          </a:p>
          <a:p>
            <a:pPr>
              <a:lnSpc>
                <a:spcPct val="115000"/>
              </a:lnSpc>
              <a:spcBef>
                <a:spcPts val="0"/>
              </a:spcBef>
              <a:spcAft>
                <a:spcPts val="1000"/>
              </a:spcAft>
              <a:buClr>
                <a:srgbClr val="FF0066"/>
              </a:buClr>
            </a:pPr>
            <a:endParaRPr lang="en-US" sz="2200" kern="1200" dirty="0">
              <a:solidFill>
                <a:srgbClr val="0E299E"/>
              </a:solidFill>
            </a:endParaRPr>
          </a:p>
          <a:p>
            <a:pPr marL="0" indent="0">
              <a:lnSpc>
                <a:spcPct val="115000"/>
              </a:lnSpc>
              <a:spcBef>
                <a:spcPts val="0"/>
              </a:spcBef>
              <a:spcAft>
                <a:spcPts val="1000"/>
              </a:spcAft>
              <a:buClr>
                <a:srgbClr val="FF0066"/>
              </a:buClr>
              <a:buNone/>
            </a:pPr>
            <a:endParaRPr lang="en-US" sz="2400" kern="1200" dirty="0">
              <a:solidFill>
                <a:srgbClr val="0E299E"/>
              </a:solidFill>
            </a:endParaRPr>
          </a:p>
        </p:txBody>
      </p:sp>
      <p:cxnSp>
        <p:nvCxnSpPr>
          <p:cNvPr id="6" name="4 Conector recto"/>
          <p:cNvCxnSpPr/>
          <p:nvPr/>
        </p:nvCxnSpPr>
        <p:spPr>
          <a:xfrm>
            <a:off x="0" y="1093563"/>
            <a:ext cx="9144000" cy="0"/>
          </a:xfrm>
          <a:prstGeom prst="line">
            <a:avLst/>
          </a:prstGeom>
          <a:noFill/>
          <a:ln w="57150" cap="flat" cmpd="sng" algn="ctr">
            <a:solidFill>
              <a:srgbClr val="4F81BD">
                <a:shade val="95000"/>
                <a:satMod val="105000"/>
              </a:srgbClr>
            </a:solidFill>
            <a:prstDash val="solid"/>
          </a:ln>
          <a:effectLst/>
        </p:spPr>
      </p:cxnSp>
      <p:cxnSp>
        <p:nvCxnSpPr>
          <p:cNvPr id="7" name="5 Conector recto"/>
          <p:cNvCxnSpPr/>
          <p:nvPr/>
        </p:nvCxnSpPr>
        <p:spPr>
          <a:xfrm>
            <a:off x="4116" y="1147107"/>
            <a:ext cx="9144000" cy="0"/>
          </a:xfrm>
          <a:prstGeom prst="line">
            <a:avLst/>
          </a:prstGeom>
          <a:noFill/>
          <a:ln w="57150" cap="flat" cmpd="sng" algn="ctr">
            <a:solidFill>
              <a:srgbClr val="1F497D">
                <a:lumMod val="40000"/>
                <a:lumOff val="60000"/>
              </a:srgbClr>
            </a:solidFill>
            <a:prstDash val="solid"/>
          </a:ln>
          <a:effectLst/>
        </p:spPr>
      </p:cxnSp>
      <p:pic>
        <p:nvPicPr>
          <p:cNvPr id="9" name="Picture 14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62724" y="6300203"/>
            <a:ext cx="2458509" cy="424031"/>
          </a:xfrm>
          <a:prstGeom prst="rect">
            <a:avLst/>
          </a:prstGeom>
        </p:spPr>
      </p:pic>
      <p:sp>
        <p:nvSpPr>
          <p:cNvPr id="8" name="Rectángulo 7"/>
          <p:cNvSpPr/>
          <p:nvPr/>
        </p:nvSpPr>
        <p:spPr>
          <a:xfrm>
            <a:off x="6438507" y="6240544"/>
            <a:ext cx="2705493" cy="61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0489157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l="58060" t="19690" r="10936" b="18623"/>
          <a:stretch>
            <a:fillRect/>
          </a:stretch>
        </p:blipFill>
        <p:spPr bwMode="auto">
          <a:xfrm>
            <a:off x="5484813" y="1023938"/>
            <a:ext cx="3374982" cy="491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108" name="3 CuadroTexto"/>
          <p:cNvSpPr txBox="1">
            <a:spLocks noChangeArrowheads="1"/>
          </p:cNvSpPr>
          <p:nvPr/>
        </p:nvSpPr>
        <p:spPr bwMode="auto">
          <a:xfrm>
            <a:off x="228599" y="215900"/>
            <a:ext cx="8792633"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7F7F7F"/>
                </a:solidFill>
                <a:latin typeface="Century Gothic" pitchFamily="34" charset="0"/>
                <a:ea typeface="ＭＳ Ｐゴシック" pitchFamily="34" charset="-128"/>
              </a:defRPr>
            </a:lvl1pPr>
            <a:lvl2pPr>
              <a:defRPr sz="1600">
                <a:solidFill>
                  <a:srgbClr val="7F7F7F"/>
                </a:solidFill>
                <a:latin typeface="Century Gothic" pitchFamily="34" charset="0"/>
                <a:ea typeface="ＭＳ Ｐゴシック" pitchFamily="34" charset="-128"/>
              </a:defRPr>
            </a:lvl2pPr>
            <a:lvl3pPr>
              <a:defRPr sz="1600">
                <a:solidFill>
                  <a:srgbClr val="7F7F7F"/>
                </a:solidFill>
                <a:latin typeface="Century Gothic" pitchFamily="34" charset="0"/>
                <a:ea typeface="ＭＳ Ｐゴシック" pitchFamily="34" charset="-128"/>
              </a:defRPr>
            </a:lvl3pPr>
            <a:lvl4pPr>
              <a:defRPr sz="1600">
                <a:solidFill>
                  <a:srgbClr val="7F7F7F"/>
                </a:solidFill>
                <a:latin typeface="Century Gothic" pitchFamily="34" charset="0"/>
                <a:ea typeface="ＭＳ Ｐゴシック" pitchFamily="34" charset="-128"/>
              </a:defRPr>
            </a:lvl4pPr>
            <a:lvl5pPr>
              <a:defRPr sz="1600">
                <a:solidFill>
                  <a:srgbClr val="7F7F7F"/>
                </a:solidFill>
                <a:latin typeface="Century Gothic" pitchFamily="34" charset="0"/>
                <a:ea typeface="ＭＳ Ｐゴシック" pitchFamily="34" charset="-128"/>
              </a:defRPr>
            </a:lvl5pPr>
            <a:lvl6pPr eaLnBrk="0" fontAlgn="base" hangingPunct="0">
              <a:spcAft>
                <a:spcPct val="0"/>
              </a:spcAft>
              <a:buFont typeface="Arial" pitchFamily="34" charset="0"/>
              <a:buChar char="•"/>
              <a:defRPr sz="1600">
                <a:solidFill>
                  <a:srgbClr val="7F7F7F"/>
                </a:solidFill>
                <a:latin typeface="Century Gothic" pitchFamily="34" charset="0"/>
                <a:ea typeface="ＭＳ Ｐゴシック" pitchFamily="34" charset="-128"/>
              </a:defRPr>
            </a:lvl6pPr>
            <a:lvl7pPr eaLnBrk="0" fontAlgn="base" hangingPunct="0">
              <a:spcAft>
                <a:spcPct val="0"/>
              </a:spcAft>
              <a:defRPr sz="1600">
                <a:solidFill>
                  <a:srgbClr val="7F7F7F"/>
                </a:solidFill>
                <a:latin typeface="Century Gothic" pitchFamily="34" charset="0"/>
                <a:ea typeface="ＭＳ Ｐゴシック" pitchFamily="34" charset="-128"/>
              </a:defRPr>
            </a:lvl7pPr>
            <a:lvl8pPr eaLnBrk="0" fontAlgn="base" hangingPunct="0">
              <a:spcAft>
                <a:spcPct val="0"/>
              </a:spcAft>
              <a:buFont typeface="Arial" pitchFamily="34" charset="0"/>
              <a:buChar char="•"/>
              <a:defRPr sz="1600">
                <a:solidFill>
                  <a:srgbClr val="7F7F7F"/>
                </a:solidFill>
                <a:latin typeface="Century Gothic" pitchFamily="34" charset="0"/>
                <a:ea typeface="ＭＳ Ｐゴシック" pitchFamily="34" charset="-128"/>
              </a:defRPr>
            </a:lvl8pPr>
            <a:lvl9pPr eaLnBrk="0" fontAlgn="base" hangingPunct="0">
              <a:spcAft>
                <a:spcPct val="0"/>
              </a:spcAft>
              <a:defRPr sz="1600">
                <a:solidFill>
                  <a:srgbClr val="7F7F7F"/>
                </a:solidFill>
                <a:latin typeface="Century Gothic" pitchFamily="34" charset="0"/>
                <a:ea typeface="ＭＳ Ｐゴシック" pitchFamily="34" charset="-128"/>
              </a:defRPr>
            </a:lvl9pPr>
          </a:lstStyle>
          <a:p>
            <a:pPr algn="ctr"/>
            <a:r>
              <a:rPr lang="en-US" altLang="es-ES" sz="3200" dirty="0">
                <a:solidFill>
                  <a:srgbClr val="002060"/>
                </a:solidFill>
                <a:effectLst>
                  <a:outerShdw blurRad="63500" dist="38100" dir="5400000" algn="t" rotWithShape="0">
                    <a:prstClr val="black">
                      <a:alpha val="25000"/>
                    </a:prstClr>
                  </a:outerShdw>
                </a:effectLst>
                <a:latin typeface="Gill Sans MT" pitchFamily="34" charset="0"/>
                <a:ea typeface="ＭＳ Ｐゴシック" charset="0"/>
              </a:rPr>
              <a:t>Plan </a:t>
            </a:r>
            <a:r>
              <a:rPr lang="en-US" altLang="es-ES" sz="3200" dirty="0" err="1">
                <a:solidFill>
                  <a:srgbClr val="002060"/>
                </a:solidFill>
                <a:effectLst>
                  <a:outerShdw blurRad="63500" dist="38100" dir="5400000" algn="t" rotWithShape="0">
                    <a:prstClr val="black">
                      <a:alpha val="25000"/>
                    </a:prstClr>
                  </a:outerShdw>
                </a:effectLst>
                <a:latin typeface="Gill Sans MT" pitchFamily="34" charset="0"/>
                <a:ea typeface="ＭＳ Ｐゴシック" charset="0"/>
              </a:rPr>
              <a:t>E</a:t>
            </a:r>
            <a:r>
              <a:rPr lang="en-US" altLang="es-ES" sz="3200" dirty="0" err="1" smtClean="0">
                <a:solidFill>
                  <a:srgbClr val="002060"/>
                </a:solidFill>
                <a:effectLst>
                  <a:outerShdw blurRad="63500" dist="38100" dir="5400000" algn="t" rotWithShape="0">
                    <a:prstClr val="black">
                      <a:alpha val="25000"/>
                    </a:prstClr>
                  </a:outerShdw>
                </a:effectLst>
                <a:latin typeface="Gill Sans MT" pitchFamily="34" charset="0"/>
                <a:ea typeface="ＭＳ Ｐゴシック" charset="0"/>
              </a:rPr>
              <a:t>stratégico</a:t>
            </a:r>
            <a:r>
              <a:rPr lang="en-US" altLang="es-ES" sz="3200" dirty="0" smtClean="0">
                <a:solidFill>
                  <a:srgbClr val="002060"/>
                </a:solidFill>
                <a:effectLst>
                  <a:outerShdw blurRad="63500" dist="38100" dir="5400000" algn="t" rotWithShape="0">
                    <a:prstClr val="black">
                      <a:alpha val="25000"/>
                    </a:prstClr>
                  </a:outerShdw>
                </a:effectLst>
                <a:latin typeface="Gill Sans MT" pitchFamily="34" charset="0"/>
                <a:ea typeface="ＭＳ Ｐゴシック" charset="0"/>
              </a:rPr>
              <a:t> </a:t>
            </a:r>
            <a:r>
              <a:rPr lang="en-US" altLang="es-ES" sz="3200" dirty="0">
                <a:solidFill>
                  <a:srgbClr val="002060"/>
                </a:solidFill>
                <a:effectLst>
                  <a:outerShdw blurRad="63500" dist="38100" dir="5400000" algn="t" rotWithShape="0">
                    <a:prstClr val="black">
                      <a:alpha val="25000"/>
                    </a:prstClr>
                  </a:outerShdw>
                </a:effectLst>
                <a:latin typeface="Gill Sans MT" pitchFamily="34" charset="0"/>
                <a:ea typeface="ＭＳ Ｐゴシック" charset="0"/>
              </a:rPr>
              <a:t>para la </a:t>
            </a:r>
            <a:r>
              <a:rPr lang="en-US" altLang="es-ES" sz="3200" dirty="0" err="1">
                <a:solidFill>
                  <a:srgbClr val="002060"/>
                </a:solidFill>
                <a:effectLst>
                  <a:outerShdw blurRad="63500" dist="38100" dir="5400000" algn="t" rotWithShape="0">
                    <a:prstClr val="black">
                      <a:alpha val="25000"/>
                    </a:prstClr>
                  </a:outerShdw>
                </a:effectLst>
                <a:latin typeface="Gill Sans MT" pitchFamily="34" charset="0"/>
                <a:ea typeface="ＭＳ Ｐゴシック" charset="0"/>
              </a:rPr>
              <a:t>Fase</a:t>
            </a:r>
            <a:r>
              <a:rPr lang="en-US" altLang="es-ES" sz="3200" dirty="0">
                <a:solidFill>
                  <a:srgbClr val="002060"/>
                </a:solidFill>
                <a:effectLst>
                  <a:outerShdw blurRad="63500" dist="38100" dir="5400000" algn="t" rotWithShape="0">
                    <a:prstClr val="black">
                      <a:alpha val="25000"/>
                    </a:prstClr>
                  </a:outerShdw>
                </a:effectLst>
                <a:latin typeface="Gill Sans MT" pitchFamily="34" charset="0"/>
                <a:ea typeface="ＭＳ Ｐゴシック" charset="0"/>
              </a:rPr>
              <a:t> Final de la </a:t>
            </a:r>
            <a:r>
              <a:rPr lang="en-US" altLang="es-ES" sz="3200" dirty="0" err="1">
                <a:solidFill>
                  <a:srgbClr val="002060"/>
                </a:solidFill>
                <a:effectLst>
                  <a:outerShdw blurRad="63500" dist="38100" dir="5400000" algn="t" rotWithShape="0">
                    <a:prstClr val="black">
                      <a:alpha val="25000"/>
                    </a:prstClr>
                  </a:outerShdw>
                </a:effectLst>
                <a:latin typeface="Gill Sans MT" pitchFamily="34" charset="0"/>
                <a:ea typeface="ＭＳ Ｐゴシック" charset="0"/>
              </a:rPr>
              <a:t>erradicación</a:t>
            </a:r>
            <a:r>
              <a:rPr lang="en-US" altLang="es-ES" sz="3200" dirty="0">
                <a:solidFill>
                  <a:srgbClr val="002060"/>
                </a:solidFill>
                <a:effectLst>
                  <a:outerShdw blurRad="63500" dist="38100" dir="5400000" algn="t" rotWithShape="0">
                    <a:prstClr val="black">
                      <a:alpha val="25000"/>
                    </a:prstClr>
                  </a:outerShdw>
                </a:effectLst>
                <a:latin typeface="Gill Sans MT" pitchFamily="34" charset="0"/>
                <a:ea typeface="ＭＳ Ｐゴシック" charset="0"/>
              </a:rPr>
              <a:t> </a:t>
            </a:r>
            <a:r>
              <a:rPr lang="en-US" altLang="es-ES" sz="3200" dirty="0" err="1">
                <a:solidFill>
                  <a:srgbClr val="002060"/>
                </a:solidFill>
                <a:effectLst>
                  <a:outerShdw blurRad="63500" dist="38100" dir="5400000" algn="t" rotWithShape="0">
                    <a:prstClr val="black">
                      <a:alpha val="25000"/>
                    </a:prstClr>
                  </a:outerShdw>
                </a:effectLst>
                <a:latin typeface="Gill Sans MT" pitchFamily="34" charset="0"/>
                <a:ea typeface="ＭＳ Ｐゴシック" charset="0"/>
              </a:rPr>
              <a:t>mundial</a:t>
            </a:r>
            <a:r>
              <a:rPr lang="en-US" altLang="es-ES" sz="3200" dirty="0">
                <a:solidFill>
                  <a:srgbClr val="002060"/>
                </a:solidFill>
                <a:effectLst>
                  <a:outerShdw blurRad="63500" dist="38100" dir="5400000" algn="t" rotWithShape="0">
                    <a:prstClr val="black">
                      <a:alpha val="25000"/>
                    </a:prstClr>
                  </a:outerShdw>
                </a:effectLst>
                <a:latin typeface="Gill Sans MT" pitchFamily="34" charset="0"/>
                <a:ea typeface="ＭＳ Ｐゴシック" charset="0"/>
              </a:rPr>
              <a:t> de la Polio (PEES</a:t>
            </a:r>
            <a:r>
              <a:rPr lang="en-US" altLang="es-ES" sz="3200" dirty="0" smtClean="0">
                <a:solidFill>
                  <a:srgbClr val="002060"/>
                </a:solidFill>
                <a:effectLst>
                  <a:outerShdw blurRad="63500" dist="38100" dir="5400000" algn="t" rotWithShape="0">
                    <a:prstClr val="black">
                      <a:alpha val="25000"/>
                    </a:prstClr>
                  </a:outerShdw>
                </a:effectLst>
                <a:latin typeface="Gill Sans MT" pitchFamily="34" charset="0"/>
                <a:ea typeface="ＭＳ Ｐゴシック" charset="0"/>
              </a:rPr>
              <a:t>) 2013-2018</a:t>
            </a:r>
            <a:endParaRPr lang="en-US" altLang="es-ES" sz="3200" dirty="0">
              <a:solidFill>
                <a:srgbClr val="002060"/>
              </a:solidFill>
              <a:effectLst>
                <a:outerShdw blurRad="63500" dist="38100" dir="5400000" algn="t" rotWithShape="0">
                  <a:prstClr val="black">
                    <a:alpha val="25000"/>
                  </a:prstClr>
                </a:outerShdw>
              </a:effectLst>
              <a:latin typeface="Gill Sans MT" pitchFamily="34" charset="0"/>
              <a:ea typeface="ＭＳ Ｐゴシック" charset="0"/>
            </a:endParaRPr>
          </a:p>
          <a:p>
            <a:pPr algn="ctr"/>
            <a:endParaRPr lang="es-ES" altLang="es-ES" sz="2800" b="1" dirty="0">
              <a:solidFill>
                <a:srgbClr val="234271"/>
              </a:solidFill>
              <a:latin typeface="Arial" pitchFamily="34" charset="0"/>
            </a:endParaRPr>
          </a:p>
        </p:txBody>
      </p:sp>
      <p:sp>
        <p:nvSpPr>
          <p:cNvPr id="2" name="1 Rectángulo"/>
          <p:cNvSpPr/>
          <p:nvPr/>
        </p:nvSpPr>
        <p:spPr>
          <a:xfrm>
            <a:off x="390524" y="1841838"/>
            <a:ext cx="4873453" cy="2554545"/>
          </a:xfrm>
          <a:prstGeom prst="rect">
            <a:avLst/>
          </a:prstGeom>
        </p:spPr>
        <p:txBody>
          <a:bodyPr wrap="square">
            <a:spAutoFit/>
          </a:bodyPr>
          <a:lstStyle/>
          <a:p>
            <a:pPr marL="285750" indent="-285750" algn="just">
              <a:buFont typeface="Arial" charset="0"/>
              <a:buChar char="•"/>
            </a:pPr>
            <a:r>
              <a:rPr lang="es-ES" altLang="es-ES" sz="2000" dirty="0">
                <a:solidFill>
                  <a:srgbClr val="002060"/>
                </a:solidFill>
                <a:latin typeface="+mn-lt"/>
              </a:rPr>
              <a:t>En mayo de 2012, la Asamblea Mundial de la Salud declara la erradicación de la polio como "emergencia programática para la salud pública </a:t>
            </a:r>
            <a:r>
              <a:rPr lang="es-ES" altLang="es-ES" sz="2000" dirty="0" smtClean="0">
                <a:solidFill>
                  <a:srgbClr val="002060"/>
                </a:solidFill>
                <a:latin typeface="+mn-lt"/>
              </a:rPr>
              <a:t>mundial“ y solicita a </a:t>
            </a:r>
            <a:r>
              <a:rPr lang="es-ES" altLang="es-ES" sz="2000" dirty="0">
                <a:solidFill>
                  <a:srgbClr val="002060"/>
                </a:solidFill>
                <a:latin typeface="+mn-lt"/>
              </a:rPr>
              <a:t>la Directora General de la OMS desarrollar una estrategia global para la fase </a:t>
            </a:r>
            <a:r>
              <a:rPr lang="es-ES" altLang="es-ES" sz="2000" dirty="0" smtClean="0">
                <a:solidFill>
                  <a:srgbClr val="002060"/>
                </a:solidFill>
                <a:latin typeface="+mn-lt"/>
              </a:rPr>
              <a:t>final.</a:t>
            </a:r>
            <a:endParaRPr lang="es-ES" altLang="es-ES" sz="2000" dirty="0">
              <a:solidFill>
                <a:srgbClr val="002060"/>
              </a:solidFill>
              <a:latin typeface="+mn-lt"/>
            </a:endParaRPr>
          </a:p>
        </p:txBody>
      </p:sp>
      <p:pic>
        <p:nvPicPr>
          <p:cNvPr id="5" name="Picture 14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62724" y="6300203"/>
            <a:ext cx="2458509" cy="424031"/>
          </a:xfrm>
          <a:prstGeom prst="rect">
            <a:avLst/>
          </a:prstGeom>
        </p:spPr>
      </p:pic>
      <p:sp>
        <p:nvSpPr>
          <p:cNvPr id="6" name="Rectángulo 5"/>
          <p:cNvSpPr/>
          <p:nvPr/>
        </p:nvSpPr>
        <p:spPr>
          <a:xfrm>
            <a:off x="6438507" y="6240544"/>
            <a:ext cx="2705493" cy="61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4103354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817655"/>
            <a:ext cx="8226425" cy="745423"/>
          </a:xfrm>
        </p:spPr>
        <p:txBody>
          <a:bodyPr>
            <a:noAutofit/>
          </a:bodyPr>
          <a:lstStyle/>
          <a:p>
            <a:r>
              <a:rPr lang="en-US" sz="3200" kern="1200" dirty="0" err="1">
                <a:solidFill>
                  <a:srgbClr val="002060"/>
                </a:solidFill>
                <a:effectLst>
                  <a:outerShdw blurRad="63500" dist="38100" dir="5400000" algn="t" rotWithShape="0">
                    <a:prstClr val="black">
                      <a:alpha val="25000"/>
                    </a:prstClr>
                  </a:outerShdw>
                </a:effectLst>
                <a:latin typeface="Gill Sans MT" pitchFamily="34" charset="0"/>
                <a:ea typeface="ＭＳ Ｐゴシック" charset="0"/>
                <a:cs typeface="ＭＳ Ｐゴシック" charset="0"/>
              </a:rPr>
              <a:t>Objetivos</a:t>
            </a:r>
            <a:r>
              <a:rPr lang="en-US" sz="3200" kern="1200" dirty="0">
                <a:solidFill>
                  <a:srgbClr val="002060"/>
                </a:solidFill>
                <a:effectLst>
                  <a:outerShdw blurRad="63500" dist="38100" dir="5400000" algn="t" rotWithShape="0">
                    <a:prstClr val="black">
                      <a:alpha val="25000"/>
                    </a:prstClr>
                  </a:outerShdw>
                </a:effectLst>
                <a:latin typeface="Gill Sans MT" pitchFamily="34" charset="0"/>
                <a:ea typeface="ＭＳ Ｐゴシック" charset="0"/>
                <a:cs typeface="ＭＳ Ｐゴシック" charset="0"/>
              </a:rPr>
              <a:t> </a:t>
            </a:r>
            <a:r>
              <a:rPr lang="en-US" sz="3200" kern="1200" dirty="0" smtClean="0">
                <a:solidFill>
                  <a:srgbClr val="002060"/>
                </a:solidFill>
                <a:effectLst>
                  <a:outerShdw blurRad="63500" dist="38100" dir="5400000" algn="t" rotWithShape="0">
                    <a:prstClr val="black">
                      <a:alpha val="25000"/>
                    </a:prstClr>
                  </a:outerShdw>
                </a:effectLst>
                <a:latin typeface="Gill Sans MT" pitchFamily="34" charset="0"/>
                <a:ea typeface="ＭＳ Ｐゴシック" charset="0"/>
                <a:cs typeface="ＭＳ Ｐゴシック" charset="0"/>
              </a:rPr>
              <a:t>del PEES 2013-2018</a:t>
            </a:r>
            <a:br>
              <a:rPr lang="en-US" sz="3200" kern="1200" dirty="0" smtClean="0">
                <a:solidFill>
                  <a:srgbClr val="002060"/>
                </a:solidFill>
                <a:effectLst>
                  <a:outerShdw blurRad="63500" dist="38100" dir="5400000" algn="t" rotWithShape="0">
                    <a:prstClr val="black">
                      <a:alpha val="25000"/>
                    </a:prstClr>
                  </a:outerShdw>
                </a:effectLst>
                <a:latin typeface="Gill Sans MT" pitchFamily="34" charset="0"/>
                <a:ea typeface="ＭＳ Ｐゴシック" charset="0"/>
                <a:cs typeface="ＭＳ Ｐゴシック" charset="0"/>
              </a:rPr>
            </a:br>
            <a:r>
              <a:rPr lang="en-US" sz="2400" kern="1200" dirty="0">
                <a:solidFill>
                  <a:srgbClr val="002060"/>
                </a:solidFill>
                <a:effectLst>
                  <a:outerShdw blurRad="63500" dist="38100" dir="5400000" algn="t" rotWithShape="0">
                    <a:prstClr val="black">
                      <a:alpha val="25000"/>
                    </a:prstClr>
                  </a:outerShdw>
                </a:effectLst>
                <a:latin typeface="Gill Sans MT" pitchFamily="34" charset="0"/>
                <a:ea typeface="ＭＳ Ｐゴシック" charset="0"/>
                <a:cs typeface="ＭＳ Ｐゴシック" charset="0"/>
              </a:rPr>
              <a:t>Polio Eradication &amp; Endgame Strategic (PEES) Plan, 2013 – 2018*</a:t>
            </a:r>
            <a:r>
              <a:rPr lang="es-ES" sz="2400" kern="1200" dirty="0">
                <a:solidFill>
                  <a:srgbClr val="002060"/>
                </a:solidFill>
                <a:effectLst>
                  <a:outerShdw blurRad="63500" dist="38100" dir="5400000" algn="t" rotWithShape="0">
                    <a:prstClr val="black">
                      <a:alpha val="25000"/>
                    </a:prstClr>
                  </a:outerShdw>
                </a:effectLst>
                <a:latin typeface="Gill Sans MT" pitchFamily="34" charset="0"/>
                <a:ea typeface="ＭＳ Ｐゴシック" charset="0"/>
                <a:cs typeface="ＭＳ Ｐゴシック" charset="0"/>
              </a:rPr>
              <a:t/>
            </a:r>
            <a:br>
              <a:rPr lang="es-ES" sz="2400" kern="1200" dirty="0">
                <a:solidFill>
                  <a:srgbClr val="002060"/>
                </a:solidFill>
                <a:effectLst>
                  <a:outerShdw blurRad="63500" dist="38100" dir="5400000" algn="t" rotWithShape="0">
                    <a:prstClr val="black">
                      <a:alpha val="25000"/>
                    </a:prstClr>
                  </a:outerShdw>
                </a:effectLst>
                <a:latin typeface="Gill Sans MT" pitchFamily="34" charset="0"/>
                <a:ea typeface="ＭＳ Ｐゴシック" charset="0"/>
                <a:cs typeface="ＭＳ Ｐゴシック" charset="0"/>
              </a:rPr>
            </a:br>
            <a:r>
              <a:rPr lang="en-US" sz="2400" kern="1200" dirty="0">
                <a:solidFill>
                  <a:srgbClr val="002060"/>
                </a:solidFill>
                <a:effectLst>
                  <a:outerShdw blurRad="63500" dist="38100" dir="5400000" algn="t" rotWithShape="0">
                    <a:prstClr val="black">
                      <a:alpha val="25000"/>
                    </a:prstClr>
                  </a:outerShdw>
                </a:effectLst>
                <a:latin typeface="Gill Sans MT" pitchFamily="34" charset="0"/>
                <a:ea typeface="ＭＳ Ｐゴシック" charset="0"/>
                <a:cs typeface="ＭＳ Ｐゴシック" charset="0"/>
              </a:rPr>
              <a:t> </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40767904"/>
              </p:ext>
            </p:extLst>
          </p:nvPr>
        </p:nvGraphicFramePr>
        <p:xfrm>
          <a:off x="2211859" y="1536356"/>
          <a:ext cx="6034051"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a:xfrm>
            <a:off x="8394192" y="6412056"/>
            <a:ext cx="384048" cy="365125"/>
          </a:xfrm>
          <a:prstGeom prst="rect">
            <a:avLst/>
          </a:prstGeom>
        </p:spPr>
        <p:txBody>
          <a:bodyPr/>
          <a:lstStyle/>
          <a:p>
            <a:fld id="{01052961-14CD-45D2-98DF-50022118EB18}" type="slidenum">
              <a:rPr lang="en-US" smtClean="0">
                <a:solidFill>
                  <a:prstClr val="black">
                    <a:tint val="75000"/>
                  </a:prstClr>
                </a:solidFill>
              </a:rPr>
              <a:pPr/>
              <a:t>32</a:t>
            </a:fld>
            <a:endParaRPr lang="en-US" dirty="0">
              <a:solidFill>
                <a:prstClr val="black">
                  <a:tint val="75000"/>
                </a:prstClr>
              </a:solidFill>
            </a:endParaRPr>
          </a:p>
        </p:txBody>
      </p:sp>
      <p:sp>
        <p:nvSpPr>
          <p:cNvPr id="2" name="1 Rectángulo"/>
          <p:cNvSpPr/>
          <p:nvPr/>
        </p:nvSpPr>
        <p:spPr>
          <a:xfrm>
            <a:off x="222421" y="5972602"/>
            <a:ext cx="7142205" cy="369332"/>
          </a:xfrm>
          <a:prstGeom prst="rect">
            <a:avLst/>
          </a:prstGeom>
        </p:spPr>
        <p:txBody>
          <a:bodyPr wrap="square">
            <a:spAutoFit/>
          </a:bodyPr>
          <a:lstStyle/>
          <a:p>
            <a:r>
              <a:rPr lang="en-US" dirty="0">
                <a:solidFill>
                  <a:schemeClr val="accent1">
                    <a:lumMod val="50000"/>
                  </a:schemeClr>
                </a:solidFill>
              </a:rPr>
              <a:t>* </a:t>
            </a:r>
            <a:r>
              <a:rPr lang="en-US" dirty="0" err="1">
                <a:solidFill>
                  <a:srgbClr val="002060"/>
                </a:solidFill>
              </a:rPr>
              <a:t>Aprobado</a:t>
            </a:r>
            <a:r>
              <a:rPr lang="en-US" dirty="0">
                <a:solidFill>
                  <a:srgbClr val="002060"/>
                </a:solidFill>
              </a:rPr>
              <a:t> </a:t>
            </a:r>
            <a:r>
              <a:rPr lang="en-US" dirty="0" err="1">
                <a:solidFill>
                  <a:srgbClr val="002060"/>
                </a:solidFill>
              </a:rPr>
              <a:t>por</a:t>
            </a:r>
            <a:r>
              <a:rPr lang="en-US" dirty="0">
                <a:solidFill>
                  <a:srgbClr val="002060"/>
                </a:solidFill>
              </a:rPr>
              <a:t> el </a:t>
            </a:r>
            <a:r>
              <a:rPr lang="en-US" dirty="0" err="1">
                <a:solidFill>
                  <a:srgbClr val="002060"/>
                </a:solidFill>
              </a:rPr>
              <a:t>Comité</a:t>
            </a:r>
            <a:r>
              <a:rPr lang="en-US" dirty="0">
                <a:solidFill>
                  <a:srgbClr val="002060"/>
                </a:solidFill>
              </a:rPr>
              <a:t> </a:t>
            </a:r>
            <a:r>
              <a:rPr lang="en-US" dirty="0" err="1">
                <a:solidFill>
                  <a:srgbClr val="002060"/>
                </a:solidFill>
              </a:rPr>
              <a:t>Ejecutivo</a:t>
            </a:r>
            <a:r>
              <a:rPr lang="en-US" dirty="0">
                <a:solidFill>
                  <a:srgbClr val="002060"/>
                </a:solidFill>
              </a:rPr>
              <a:t> de la OMS </a:t>
            </a:r>
            <a:r>
              <a:rPr lang="en-US" dirty="0" err="1">
                <a:solidFill>
                  <a:srgbClr val="002060"/>
                </a:solidFill>
              </a:rPr>
              <a:t>en</a:t>
            </a:r>
            <a:r>
              <a:rPr lang="en-US" dirty="0">
                <a:solidFill>
                  <a:srgbClr val="002060"/>
                </a:solidFill>
              </a:rPr>
              <a:t> </a:t>
            </a:r>
            <a:r>
              <a:rPr lang="en-US" dirty="0" err="1">
                <a:solidFill>
                  <a:srgbClr val="002060"/>
                </a:solidFill>
              </a:rPr>
              <a:t>enero</a:t>
            </a:r>
            <a:r>
              <a:rPr lang="en-US" dirty="0">
                <a:solidFill>
                  <a:srgbClr val="002060"/>
                </a:solidFill>
              </a:rPr>
              <a:t> de 2013</a:t>
            </a:r>
          </a:p>
        </p:txBody>
      </p:sp>
    </p:spTree>
    <p:extLst>
      <p:ext uri="{BB962C8B-B14F-4D97-AF65-F5344CB8AC3E}">
        <p14:creationId xmlns:p14="http://schemas.microsoft.com/office/powerpoint/2010/main" val="125094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21686"/>
            <a:ext cx="8964488" cy="931661"/>
          </a:xfrm>
          <a:noFill/>
          <a:ln>
            <a:solidFill>
              <a:schemeClr val="bg1"/>
            </a:solidFill>
          </a:ln>
        </p:spPr>
        <p:txBody>
          <a:bodyPr>
            <a:noAutofit/>
          </a:bodyPr>
          <a:lstStyle/>
          <a:p>
            <a:pPr eaLnBrk="0" hangingPunct="0">
              <a:lnSpc>
                <a:spcPts val="3400"/>
              </a:lnSpc>
              <a:defRPr/>
            </a:pPr>
            <a:r>
              <a:rPr lang="es-ES" sz="3600" dirty="0" smtClean="0">
                <a:latin typeface="Gill Sans MT" pitchFamily="34" charset="0"/>
              </a:rPr>
              <a:t>Nueva política </a:t>
            </a:r>
            <a:r>
              <a:rPr lang="es-ES" sz="3600" dirty="0">
                <a:latin typeface="Gill Sans MT" pitchFamily="34" charset="0"/>
              </a:rPr>
              <a:t>de vacunación contra la polio en la fase final de erradicación</a:t>
            </a:r>
            <a:endParaRPr lang="en-GB" sz="3600" dirty="0">
              <a:latin typeface="Gill Sans MT" pitchFamily="34" charset="0"/>
            </a:endParaRPr>
          </a:p>
        </p:txBody>
      </p:sp>
      <p:sp>
        <p:nvSpPr>
          <p:cNvPr id="3" name="Content Placeholder 2"/>
          <p:cNvSpPr>
            <a:spLocks noGrp="1"/>
          </p:cNvSpPr>
          <p:nvPr>
            <p:ph idx="1"/>
          </p:nvPr>
        </p:nvSpPr>
        <p:spPr>
          <a:xfrm>
            <a:off x="263690" y="2133600"/>
            <a:ext cx="8856984" cy="4679776"/>
          </a:xfrm>
        </p:spPr>
        <p:txBody>
          <a:bodyPr>
            <a:normAutofit/>
          </a:bodyPr>
          <a:lstStyle/>
          <a:p>
            <a:pPr>
              <a:lnSpc>
                <a:spcPct val="110000"/>
              </a:lnSpc>
              <a:spcBef>
                <a:spcPts val="1800"/>
              </a:spcBef>
              <a:spcAft>
                <a:spcPts val="1800"/>
              </a:spcAft>
              <a:buFont typeface="Wingdings" pitchFamily="2" charset="2"/>
              <a:buChar char="v"/>
            </a:pPr>
            <a:r>
              <a:rPr lang="es-ES" i="1" dirty="0" smtClean="0">
                <a:solidFill>
                  <a:srgbClr val="C00000"/>
                </a:solidFill>
                <a:latin typeface="Gill Sans MT"/>
              </a:rPr>
              <a:t>Secuencial</a:t>
            </a:r>
            <a:r>
              <a:rPr lang="es-ES" i="1" dirty="0" smtClean="0">
                <a:solidFill>
                  <a:schemeClr val="tx1"/>
                </a:solidFill>
                <a:latin typeface="Gill Sans MT"/>
              </a:rPr>
              <a:t> </a:t>
            </a:r>
            <a:r>
              <a:rPr lang="es-ES" dirty="0">
                <a:solidFill>
                  <a:srgbClr val="002060"/>
                </a:solidFill>
                <a:latin typeface="Gill Sans MT"/>
              </a:rPr>
              <a:t>interrumpir el uso da la OPV, iniciando por el poliovirus tipo 2.</a:t>
            </a:r>
          </a:p>
          <a:p>
            <a:pPr>
              <a:lnSpc>
                <a:spcPct val="110000"/>
              </a:lnSpc>
              <a:spcBef>
                <a:spcPts val="1800"/>
              </a:spcBef>
              <a:spcAft>
                <a:spcPts val="1800"/>
              </a:spcAft>
              <a:buFont typeface="Wingdings" pitchFamily="2" charset="2"/>
              <a:buChar char="v"/>
            </a:pPr>
            <a:r>
              <a:rPr lang="es-ES" i="1" dirty="0" smtClean="0">
                <a:solidFill>
                  <a:srgbClr val="C00000"/>
                </a:solidFill>
                <a:latin typeface="Gill Sans MT"/>
              </a:rPr>
              <a:t>R</a:t>
            </a:r>
            <a:r>
              <a:rPr lang="es-ES" dirty="0" smtClean="0">
                <a:solidFill>
                  <a:srgbClr val="C00000"/>
                </a:solidFill>
                <a:latin typeface="Gill Sans MT"/>
              </a:rPr>
              <a:t>eemplazo </a:t>
            </a:r>
            <a:r>
              <a:rPr lang="es-ES" dirty="0" smtClean="0">
                <a:solidFill>
                  <a:srgbClr val="002060"/>
                </a:solidFill>
                <a:latin typeface="Gill Sans MT"/>
              </a:rPr>
              <a:t>de </a:t>
            </a:r>
            <a:r>
              <a:rPr lang="es-ES" dirty="0" err="1" smtClean="0">
                <a:solidFill>
                  <a:srgbClr val="002060"/>
                </a:solidFill>
                <a:latin typeface="Gill Sans MT"/>
              </a:rPr>
              <a:t>tOPV</a:t>
            </a:r>
            <a:r>
              <a:rPr lang="es-ES" dirty="0" smtClean="0">
                <a:solidFill>
                  <a:srgbClr val="002060"/>
                </a:solidFill>
                <a:latin typeface="Gill Sans MT"/>
              </a:rPr>
              <a:t> por </a:t>
            </a:r>
            <a:r>
              <a:rPr lang="es-ES" dirty="0" err="1" smtClean="0">
                <a:solidFill>
                  <a:srgbClr val="002060"/>
                </a:solidFill>
                <a:latin typeface="Gill Sans MT"/>
              </a:rPr>
              <a:t>bOPV</a:t>
            </a:r>
            <a:r>
              <a:rPr lang="es-ES" dirty="0" smtClean="0">
                <a:solidFill>
                  <a:srgbClr val="002060"/>
                </a:solidFill>
                <a:latin typeface="Gill Sans MT"/>
              </a:rPr>
              <a:t> (tipos </a:t>
            </a:r>
            <a:r>
              <a:rPr lang="es-ES" dirty="0">
                <a:solidFill>
                  <a:srgbClr val="002060"/>
                </a:solidFill>
                <a:latin typeface="Gill Sans MT"/>
              </a:rPr>
              <a:t>1 y 3) de manera sincronizada a nivel mundial </a:t>
            </a:r>
            <a:r>
              <a:rPr lang="es-ES" dirty="0" smtClean="0">
                <a:solidFill>
                  <a:srgbClr val="002060"/>
                </a:solidFill>
                <a:latin typeface="Gill Sans MT"/>
              </a:rPr>
              <a:t>como primer </a:t>
            </a:r>
            <a:r>
              <a:rPr lang="es-ES" dirty="0">
                <a:solidFill>
                  <a:srgbClr val="002060"/>
                </a:solidFill>
                <a:latin typeface="Gill Sans MT"/>
              </a:rPr>
              <a:t>paso para </a:t>
            </a:r>
            <a:r>
              <a:rPr lang="es-ES" dirty="0" smtClean="0">
                <a:solidFill>
                  <a:srgbClr val="002060"/>
                </a:solidFill>
                <a:latin typeface="Gill Sans MT"/>
              </a:rPr>
              <a:t>retirar la OPV</a:t>
            </a:r>
          </a:p>
          <a:p>
            <a:pPr>
              <a:lnSpc>
                <a:spcPct val="110000"/>
              </a:lnSpc>
              <a:spcBef>
                <a:spcPts val="1800"/>
              </a:spcBef>
              <a:spcAft>
                <a:spcPts val="1800"/>
              </a:spcAft>
              <a:buFont typeface="Wingdings" pitchFamily="2" charset="2"/>
              <a:buChar char="v"/>
            </a:pPr>
            <a:r>
              <a:rPr lang="es-ES" i="1" dirty="0" smtClean="0">
                <a:solidFill>
                  <a:srgbClr val="C00000"/>
                </a:solidFill>
                <a:latin typeface="Gill Sans MT"/>
              </a:rPr>
              <a:t>Mitigación del riesgo </a:t>
            </a:r>
            <a:r>
              <a:rPr lang="es-ES" dirty="0">
                <a:solidFill>
                  <a:srgbClr val="002060"/>
                </a:solidFill>
                <a:latin typeface="Gill Sans MT"/>
              </a:rPr>
              <a:t>al incluir al menos una dosis de IPV en los programas de vacunación de rutina</a:t>
            </a:r>
          </a:p>
        </p:txBody>
      </p:sp>
      <p:cxnSp>
        <p:nvCxnSpPr>
          <p:cNvPr id="4" name="5 Conector recto"/>
          <p:cNvCxnSpPr/>
          <p:nvPr/>
        </p:nvCxnSpPr>
        <p:spPr>
          <a:xfrm>
            <a:off x="4116" y="1653744"/>
            <a:ext cx="9144000" cy="0"/>
          </a:xfrm>
          <a:prstGeom prst="line">
            <a:avLst/>
          </a:prstGeom>
          <a:ln w="57150">
            <a:solidFill>
              <a:schemeClr val="tx2">
                <a:lumMod val="40000"/>
                <a:lumOff val="60000"/>
              </a:schemeClr>
            </a:solidFill>
          </a:ln>
          <a:effectLst/>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0" y="1600200"/>
            <a:ext cx="9144000" cy="0"/>
          </a:xfrm>
          <a:prstGeom prst="line">
            <a:avLst/>
          </a:prstGeom>
          <a:ln w="57150"/>
          <a:effectLst/>
        </p:spPr>
        <p:style>
          <a:lnRef idx="1">
            <a:schemeClr val="accent1"/>
          </a:lnRef>
          <a:fillRef idx="0">
            <a:schemeClr val="accent1"/>
          </a:fillRef>
          <a:effectRef idx="0">
            <a:schemeClr val="accent1"/>
          </a:effectRef>
          <a:fontRef idx="minor">
            <a:schemeClr val="tx1"/>
          </a:fontRef>
        </p:style>
      </p:cxnSp>
      <p:sp>
        <p:nvSpPr>
          <p:cNvPr id="6" name="Rectángulo 5"/>
          <p:cNvSpPr/>
          <p:nvPr/>
        </p:nvSpPr>
        <p:spPr>
          <a:xfrm>
            <a:off x="6438507" y="6240544"/>
            <a:ext cx="2705493" cy="61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6855166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6" y="191204"/>
            <a:ext cx="8830962" cy="1186249"/>
          </a:xfrm>
        </p:spPr>
        <p:txBody>
          <a:bodyPr/>
          <a:lstStyle/>
          <a:p>
            <a:pPr marL="1976438" indent="-1976438" fontAlgn="auto">
              <a:spcAft>
                <a:spcPts val="0"/>
              </a:spcAft>
              <a:defRPr/>
            </a:pPr>
            <a:r>
              <a:rPr lang="es-ES" sz="4000" b="1" dirty="0" err="1" smtClean="0">
                <a:solidFill>
                  <a:schemeClr val="accent6">
                    <a:lumMod val="75000"/>
                  </a:schemeClr>
                </a:solidFill>
                <a:latin typeface="Gill Sans MT"/>
              </a:rPr>
              <a:t>Switch</a:t>
            </a:r>
            <a:r>
              <a:rPr lang="es-ES" sz="4000" b="1" dirty="0" smtClean="0">
                <a:solidFill>
                  <a:schemeClr val="accent6">
                    <a:lumMod val="75000"/>
                  </a:schemeClr>
                </a:solidFill>
                <a:latin typeface="Gill Sans MT"/>
              </a:rPr>
              <a:t> (cambio) de </a:t>
            </a:r>
            <a:r>
              <a:rPr lang="es-ES" sz="4000" b="1" dirty="0" err="1" smtClean="0">
                <a:solidFill>
                  <a:schemeClr val="accent6">
                    <a:lumMod val="75000"/>
                  </a:schemeClr>
                </a:solidFill>
                <a:latin typeface="Gill Sans MT"/>
              </a:rPr>
              <a:t>tOPV</a:t>
            </a:r>
            <a:r>
              <a:rPr lang="es-ES" sz="4000" b="1" dirty="0" smtClean="0">
                <a:solidFill>
                  <a:schemeClr val="accent6">
                    <a:lumMod val="75000"/>
                  </a:schemeClr>
                </a:solidFill>
                <a:latin typeface="Gill Sans MT"/>
              </a:rPr>
              <a:t> a bOPV</a:t>
            </a:r>
            <a:endParaRPr lang="es-ES" sz="4000" b="1" dirty="0">
              <a:solidFill>
                <a:schemeClr val="accent6">
                  <a:lumMod val="75000"/>
                </a:schemeClr>
              </a:solidFill>
              <a:latin typeface="Gill Sans MT"/>
            </a:endParaRPr>
          </a:p>
        </p:txBody>
      </p:sp>
      <p:sp>
        <p:nvSpPr>
          <p:cNvPr id="12290" name="Content Placeholder 2"/>
          <p:cNvSpPr>
            <a:spLocks noGrp="1"/>
          </p:cNvSpPr>
          <p:nvPr>
            <p:ph idx="1"/>
          </p:nvPr>
        </p:nvSpPr>
        <p:spPr>
          <a:xfrm>
            <a:off x="0" y="1640430"/>
            <a:ext cx="9144000" cy="4633784"/>
          </a:xfrm>
        </p:spPr>
        <p:txBody>
          <a:bodyPr/>
          <a:lstStyle/>
          <a:p>
            <a:pPr marL="514350" indent="-514350">
              <a:lnSpc>
                <a:spcPts val="1200"/>
              </a:lnSpc>
              <a:buClr>
                <a:srgbClr val="FF0066"/>
              </a:buClr>
              <a:buSzPct val="80000"/>
              <a:buNone/>
            </a:pPr>
            <a:endParaRPr lang="es-ES" sz="2600" noProof="0" dirty="0" smtClean="0">
              <a:solidFill>
                <a:srgbClr val="0E299E"/>
              </a:solidFill>
              <a:latin typeface="+mn-lt"/>
            </a:endParaRPr>
          </a:p>
          <a:p>
            <a:pPr marL="808038" indent="-808038">
              <a:lnSpc>
                <a:spcPts val="2400"/>
              </a:lnSpc>
              <a:buClr>
                <a:srgbClr val="FF0066"/>
              </a:buClr>
              <a:buSzPct val="80000"/>
              <a:buNone/>
            </a:pPr>
            <a:endParaRPr lang="es-ES" sz="2600" noProof="0" dirty="0" smtClean="0">
              <a:solidFill>
                <a:srgbClr val="0E299E"/>
              </a:solidFill>
              <a:latin typeface="+mn-lt"/>
            </a:endParaRPr>
          </a:p>
          <a:p>
            <a:pPr marL="808038" indent="-808038">
              <a:lnSpc>
                <a:spcPts val="2400"/>
              </a:lnSpc>
              <a:buClr>
                <a:srgbClr val="FF0066"/>
              </a:buClr>
              <a:buSzPct val="80000"/>
              <a:buNone/>
            </a:pPr>
            <a:endParaRPr lang="es-ES" sz="2600" noProof="0" dirty="0" smtClean="0">
              <a:solidFill>
                <a:srgbClr val="0E299E"/>
              </a:solidFill>
              <a:latin typeface="+mn-lt"/>
            </a:endParaRPr>
          </a:p>
          <a:p>
            <a:pPr marL="808038" indent="-808038">
              <a:lnSpc>
                <a:spcPts val="2400"/>
              </a:lnSpc>
              <a:buClr>
                <a:srgbClr val="FF0066"/>
              </a:buClr>
              <a:buSzPct val="80000"/>
              <a:buNone/>
            </a:pPr>
            <a:endParaRPr lang="es-ES" sz="2600" noProof="0" dirty="0" smtClean="0">
              <a:solidFill>
                <a:srgbClr val="FF0066"/>
              </a:solidFill>
              <a:latin typeface="+mn-lt"/>
            </a:endParaRPr>
          </a:p>
          <a:p>
            <a:pPr marL="514350" indent="-514350">
              <a:lnSpc>
                <a:spcPts val="2400"/>
              </a:lnSpc>
              <a:buClr>
                <a:srgbClr val="FF0066"/>
              </a:buClr>
              <a:buSzPct val="80000"/>
              <a:buNone/>
            </a:pPr>
            <a:endParaRPr lang="es-ES" sz="2600" noProof="0" dirty="0" smtClean="0">
              <a:solidFill>
                <a:srgbClr val="0E299E"/>
              </a:solidFill>
              <a:latin typeface="+mn-lt"/>
            </a:endParaRPr>
          </a:p>
          <a:p>
            <a:pPr marL="514350" indent="-514350">
              <a:lnSpc>
                <a:spcPts val="2400"/>
              </a:lnSpc>
              <a:buClr>
                <a:srgbClr val="FF0066"/>
              </a:buClr>
              <a:buSzPct val="80000"/>
              <a:buNone/>
            </a:pPr>
            <a:r>
              <a:rPr lang="es-ES" sz="2600" noProof="0" dirty="0" smtClean="0">
                <a:solidFill>
                  <a:srgbClr val="0E299E"/>
                </a:solidFill>
                <a:latin typeface="+mn-lt"/>
              </a:rPr>
              <a:t> </a:t>
            </a:r>
          </a:p>
          <a:p>
            <a:pPr marL="514350" indent="-514350">
              <a:lnSpc>
                <a:spcPts val="2400"/>
              </a:lnSpc>
              <a:buClr>
                <a:srgbClr val="FF0066"/>
              </a:buClr>
              <a:buSzPct val="80000"/>
              <a:buFont typeface="Wingdings" pitchFamily="2" charset="2"/>
              <a:buChar char="§"/>
            </a:pPr>
            <a:endParaRPr lang="es-ES" sz="2600" noProof="0" dirty="0" smtClean="0">
              <a:solidFill>
                <a:srgbClr val="0E299E"/>
              </a:solidFill>
              <a:latin typeface="+mn-lt"/>
            </a:endParaRPr>
          </a:p>
          <a:p>
            <a:pPr marL="514350" indent="-514350">
              <a:lnSpc>
                <a:spcPts val="2400"/>
              </a:lnSpc>
              <a:buClr>
                <a:srgbClr val="FF0066"/>
              </a:buClr>
              <a:buSzPct val="80000"/>
              <a:buFont typeface="Wingdings" pitchFamily="2" charset="2"/>
              <a:buChar char="q"/>
            </a:pPr>
            <a:endParaRPr lang="es-ES" sz="2600" noProof="0" dirty="0">
              <a:solidFill>
                <a:srgbClr val="0E299E"/>
              </a:solidFill>
              <a:latin typeface="+mn-lt"/>
            </a:endParaRPr>
          </a:p>
        </p:txBody>
      </p:sp>
      <p:cxnSp>
        <p:nvCxnSpPr>
          <p:cNvPr id="5" name="4 Conector recto"/>
          <p:cNvCxnSpPr/>
          <p:nvPr/>
        </p:nvCxnSpPr>
        <p:spPr>
          <a:xfrm>
            <a:off x="0" y="1600200"/>
            <a:ext cx="9144000" cy="0"/>
          </a:xfrm>
          <a:prstGeom prst="line">
            <a:avLst/>
          </a:prstGeom>
          <a:ln w="57150"/>
          <a:effectLst/>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4116" y="1685188"/>
            <a:ext cx="9144000" cy="0"/>
          </a:xfrm>
          <a:prstGeom prst="line">
            <a:avLst/>
          </a:prstGeom>
          <a:ln w="57150">
            <a:solidFill>
              <a:schemeClr val="tx2">
                <a:lumMod val="40000"/>
                <a:lumOff val="60000"/>
              </a:schemeClr>
            </a:solidFill>
          </a:ln>
          <a:effectLst/>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rotWithShape="1">
          <a:blip r:embed="rId3" cstate="email">
            <a:extLst>
              <a:ext uri="{28A0092B-C50C-407E-A947-70E740481C1C}">
                <a14:useLocalDpi xmlns:a14="http://schemas.microsoft.com/office/drawing/2010/main" val="0"/>
              </a:ext>
            </a:extLst>
          </a:blip>
          <a:srcRect l="3966" t="10823" r="3550" b="12157"/>
          <a:stretch/>
        </p:blipFill>
        <p:spPr>
          <a:xfrm>
            <a:off x="1296296" y="2034383"/>
            <a:ext cx="6400800" cy="4118995"/>
          </a:xfrm>
          <a:prstGeom prst="rect">
            <a:avLst/>
          </a:prstGeom>
          <a:ln>
            <a:solidFill>
              <a:schemeClr val="tx1"/>
            </a:solidFill>
          </a:ln>
        </p:spPr>
      </p:pic>
      <p:sp>
        <p:nvSpPr>
          <p:cNvPr id="4" name="TextBox 3"/>
          <p:cNvSpPr txBox="1"/>
          <p:nvPr/>
        </p:nvSpPr>
        <p:spPr>
          <a:xfrm>
            <a:off x="2604269" y="5375253"/>
            <a:ext cx="805911"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err="1" smtClean="0">
                <a:solidFill>
                  <a:prstClr val="black"/>
                </a:solidFill>
              </a:rPr>
              <a:t>tOPV</a:t>
            </a:r>
            <a:endParaRPr lang="en-US" b="1" dirty="0">
              <a:solidFill>
                <a:prstClr val="black"/>
              </a:solidFill>
            </a:endParaRPr>
          </a:p>
        </p:txBody>
      </p:sp>
      <p:sp>
        <p:nvSpPr>
          <p:cNvPr id="10" name="TextBox 9"/>
          <p:cNvSpPr txBox="1"/>
          <p:nvPr/>
        </p:nvSpPr>
        <p:spPr>
          <a:xfrm>
            <a:off x="6411567" y="5375253"/>
            <a:ext cx="88212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err="1" smtClean="0">
                <a:solidFill>
                  <a:prstClr val="black"/>
                </a:solidFill>
              </a:rPr>
              <a:t>bOPV</a:t>
            </a:r>
            <a:endParaRPr lang="en-US" b="1" dirty="0">
              <a:solidFill>
                <a:prstClr val="black"/>
              </a:solidFill>
            </a:endParaRPr>
          </a:p>
        </p:txBody>
      </p:sp>
      <p:sp>
        <p:nvSpPr>
          <p:cNvPr id="3" name="TextBox 2"/>
          <p:cNvSpPr txBox="1"/>
          <p:nvPr/>
        </p:nvSpPr>
        <p:spPr>
          <a:xfrm>
            <a:off x="1296305" y="2034387"/>
            <a:ext cx="6400799" cy="1354217"/>
          </a:xfrm>
          <a:prstGeom prst="rect">
            <a:avLst/>
          </a:prstGeom>
          <a:solidFill>
            <a:schemeClr val="bg1"/>
          </a:solidFill>
        </p:spPr>
        <p:txBody>
          <a:bodyPr wrap="square" rtlCol="0">
            <a:spAutoFit/>
          </a:bodyPr>
          <a:lstStyle/>
          <a:p>
            <a:pPr algn="ctr"/>
            <a:endParaRPr lang="es-ES_tradnl" dirty="0" smtClean="0">
              <a:solidFill>
                <a:prstClr val="black"/>
              </a:solidFill>
            </a:endParaRPr>
          </a:p>
          <a:p>
            <a:pPr algn="ctr"/>
            <a:endParaRPr lang="es-ES_tradnl" dirty="0" smtClean="0">
              <a:solidFill>
                <a:prstClr val="black"/>
              </a:solidFill>
            </a:endParaRPr>
          </a:p>
          <a:p>
            <a:pPr algn="ctr"/>
            <a:r>
              <a:rPr lang="es-ES_tradnl" dirty="0" smtClean="0">
                <a:solidFill>
                  <a:prstClr val="black"/>
                </a:solidFill>
              </a:rPr>
              <a:t>El retiro de OPV será secuencial iniciando con el poliovirus tipo 2 a través el </a:t>
            </a:r>
            <a:r>
              <a:rPr lang="es-ES_tradnl" dirty="0" err="1" smtClean="0">
                <a:solidFill>
                  <a:prstClr val="black"/>
                </a:solidFill>
              </a:rPr>
              <a:t>switch</a:t>
            </a:r>
            <a:r>
              <a:rPr lang="es-ES_tradnl" dirty="0" smtClean="0">
                <a:solidFill>
                  <a:prstClr val="black"/>
                </a:solidFill>
              </a:rPr>
              <a:t> de tOPV a bOPV</a:t>
            </a:r>
          </a:p>
          <a:p>
            <a:pPr algn="ctr"/>
            <a:endParaRPr lang="es-ES_tradnl" sz="800" dirty="0">
              <a:solidFill>
                <a:prstClr val="black"/>
              </a:solidFill>
            </a:endParaRPr>
          </a:p>
        </p:txBody>
      </p:sp>
      <p:sp>
        <p:nvSpPr>
          <p:cNvPr id="7" name="Right Arrow 6"/>
          <p:cNvSpPr/>
          <p:nvPr/>
        </p:nvSpPr>
        <p:spPr>
          <a:xfrm>
            <a:off x="3593054" y="3818965"/>
            <a:ext cx="1818042" cy="14737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solidFill>
                  <a:prstClr val="white"/>
                </a:solidFill>
              </a:rPr>
              <a:t>Retirada de tipo 2</a:t>
            </a:r>
            <a:endParaRPr lang="es-ES_tradnl" dirty="0">
              <a:solidFill>
                <a:prstClr val="white"/>
              </a:solidFill>
            </a:endParaRPr>
          </a:p>
        </p:txBody>
      </p:sp>
      <p:sp>
        <p:nvSpPr>
          <p:cNvPr id="11" name="Rectángulo 10"/>
          <p:cNvSpPr/>
          <p:nvPr/>
        </p:nvSpPr>
        <p:spPr>
          <a:xfrm>
            <a:off x="6438507" y="6240544"/>
            <a:ext cx="2705493" cy="61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6855356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830"/>
            <a:ext cx="8229600" cy="1143000"/>
          </a:xfrm>
        </p:spPr>
        <p:txBody>
          <a:bodyPr>
            <a:normAutofit/>
          </a:bodyPr>
          <a:lstStyle/>
          <a:p>
            <a:pPr eaLnBrk="0" hangingPunct="0">
              <a:lnSpc>
                <a:spcPts val="3400"/>
              </a:lnSpc>
              <a:defRPr/>
            </a:pPr>
            <a:r>
              <a:rPr lang="en-US" sz="3600" dirty="0">
                <a:latin typeface="Gill Sans MT" pitchFamily="34" charset="0"/>
              </a:rPr>
              <a:t>¿</a:t>
            </a:r>
            <a:r>
              <a:rPr lang="en-US" sz="3600" dirty="0" err="1">
                <a:latin typeface="Gill Sans MT" pitchFamily="34" charset="0"/>
              </a:rPr>
              <a:t>Por</a:t>
            </a:r>
            <a:r>
              <a:rPr lang="en-US" sz="3600" dirty="0">
                <a:latin typeface="Gill Sans MT" pitchFamily="34" charset="0"/>
              </a:rPr>
              <a:t> </a:t>
            </a:r>
            <a:r>
              <a:rPr lang="en-US" sz="3600" dirty="0" err="1">
                <a:latin typeface="Gill Sans MT" pitchFamily="34" charset="0"/>
              </a:rPr>
              <a:t>qué</a:t>
            </a:r>
            <a:r>
              <a:rPr lang="en-US" sz="3600" dirty="0">
                <a:latin typeface="Gill Sans MT" pitchFamily="34" charset="0"/>
              </a:rPr>
              <a:t> </a:t>
            </a:r>
            <a:r>
              <a:rPr lang="en-US" sz="3600" dirty="0" err="1" smtClean="0">
                <a:latin typeface="Gill Sans MT" pitchFamily="34" charset="0"/>
              </a:rPr>
              <a:t>fue</a:t>
            </a:r>
            <a:r>
              <a:rPr lang="en-US" sz="3600" dirty="0" smtClean="0">
                <a:latin typeface="Gill Sans MT" pitchFamily="34" charset="0"/>
              </a:rPr>
              <a:t> </a:t>
            </a:r>
            <a:r>
              <a:rPr lang="en-US" sz="3600" dirty="0" err="1" smtClean="0">
                <a:latin typeface="Gill Sans MT" pitchFamily="34" charset="0"/>
              </a:rPr>
              <a:t>retirar</a:t>
            </a:r>
            <a:r>
              <a:rPr lang="en-US" sz="3600" dirty="0" smtClean="0">
                <a:latin typeface="Gill Sans MT" pitchFamily="34" charset="0"/>
              </a:rPr>
              <a:t> </a:t>
            </a:r>
            <a:r>
              <a:rPr lang="en-US" sz="3600" dirty="0">
                <a:latin typeface="Gill Sans MT" pitchFamily="34" charset="0"/>
              </a:rPr>
              <a:t>OPV2?</a:t>
            </a:r>
          </a:p>
        </p:txBody>
      </p:sp>
      <p:sp>
        <p:nvSpPr>
          <p:cNvPr id="3" name="Content Placeholder 2"/>
          <p:cNvSpPr>
            <a:spLocks noGrp="1"/>
          </p:cNvSpPr>
          <p:nvPr>
            <p:ph idx="1"/>
          </p:nvPr>
        </p:nvSpPr>
        <p:spPr>
          <a:xfrm>
            <a:off x="0" y="1168217"/>
            <a:ext cx="9148116" cy="5616624"/>
          </a:xfrm>
          <a:ln>
            <a:solidFill>
              <a:schemeClr val="bg1"/>
            </a:solidFill>
          </a:ln>
        </p:spPr>
        <p:txBody>
          <a:bodyPr>
            <a:noAutofit/>
          </a:bodyPr>
          <a:lstStyle/>
          <a:p>
            <a:pPr>
              <a:spcAft>
                <a:spcPts val="600"/>
              </a:spcAft>
            </a:pPr>
            <a:endParaRPr lang="es-ES_tradnl" dirty="0" smtClean="0">
              <a:latin typeface="+mn-lt"/>
            </a:endParaRPr>
          </a:p>
          <a:p>
            <a:pPr>
              <a:spcAft>
                <a:spcPts val="600"/>
              </a:spcAft>
            </a:pPr>
            <a:r>
              <a:rPr lang="es-ES_tradnl" dirty="0">
                <a:solidFill>
                  <a:srgbClr val="002060"/>
                </a:solidFill>
                <a:latin typeface="Gill Sans MT"/>
              </a:rPr>
              <a:t>El poliovirus salvaje tipo 2 no ha sido detectado desde 1999.</a:t>
            </a:r>
          </a:p>
          <a:p>
            <a:pPr marL="0" indent="0">
              <a:lnSpc>
                <a:spcPts val="2200"/>
              </a:lnSpc>
              <a:spcBef>
                <a:spcPts val="0"/>
              </a:spcBef>
              <a:spcAft>
                <a:spcPts val="600"/>
              </a:spcAft>
            </a:pPr>
            <a:endParaRPr lang="es-ES_tradnl" dirty="0">
              <a:solidFill>
                <a:srgbClr val="002060"/>
              </a:solidFill>
              <a:latin typeface="Gill Sans MT"/>
            </a:endParaRPr>
          </a:p>
          <a:p>
            <a:pPr>
              <a:spcAft>
                <a:spcPts val="600"/>
              </a:spcAft>
            </a:pPr>
            <a:r>
              <a:rPr lang="es-ES_tradnl" dirty="0">
                <a:solidFill>
                  <a:srgbClr val="002060"/>
                </a:solidFill>
                <a:latin typeface="Gill Sans MT"/>
              </a:rPr>
              <a:t>Mayoría de los casos de </a:t>
            </a:r>
            <a:r>
              <a:rPr lang="es-ES_tradnl" dirty="0" smtClean="0">
                <a:solidFill>
                  <a:srgbClr val="002060"/>
                </a:solidFill>
                <a:latin typeface="Gill Sans MT"/>
              </a:rPr>
              <a:t>Polio </a:t>
            </a:r>
            <a:r>
              <a:rPr lang="es-ES_tradnl" dirty="0">
                <a:solidFill>
                  <a:srgbClr val="002060"/>
                </a:solidFill>
                <a:latin typeface="Gill Sans MT"/>
              </a:rPr>
              <a:t>causados por  </a:t>
            </a:r>
            <a:r>
              <a:rPr lang="es-ES_tradnl" dirty="0" err="1">
                <a:solidFill>
                  <a:srgbClr val="002060"/>
                </a:solidFill>
                <a:latin typeface="Gill Sans MT"/>
              </a:rPr>
              <a:t>cVDPV</a:t>
            </a:r>
            <a:r>
              <a:rPr lang="es-ES_tradnl" dirty="0">
                <a:solidFill>
                  <a:srgbClr val="002060"/>
                </a:solidFill>
                <a:latin typeface="Gill Sans MT"/>
              </a:rPr>
              <a:t> es del tipo 2</a:t>
            </a:r>
          </a:p>
          <a:p>
            <a:pPr marL="0" indent="0">
              <a:lnSpc>
                <a:spcPts val="2200"/>
              </a:lnSpc>
              <a:spcBef>
                <a:spcPts val="0"/>
              </a:spcBef>
              <a:spcAft>
                <a:spcPts val="0"/>
              </a:spcAft>
              <a:buNone/>
            </a:pPr>
            <a:endParaRPr lang="es-ES_tradnl" dirty="0">
              <a:solidFill>
                <a:srgbClr val="002060"/>
              </a:solidFill>
              <a:latin typeface="Gill Sans MT"/>
            </a:endParaRPr>
          </a:p>
          <a:p>
            <a:pPr>
              <a:spcAft>
                <a:spcPts val="600"/>
              </a:spcAft>
            </a:pPr>
            <a:r>
              <a:rPr lang="es-ES_tradnl" dirty="0">
                <a:solidFill>
                  <a:srgbClr val="002060"/>
                </a:solidFill>
                <a:latin typeface="Gill Sans MT"/>
              </a:rPr>
              <a:t>La circulación de los </a:t>
            </a:r>
            <a:r>
              <a:rPr lang="es-ES_tradnl" dirty="0" err="1">
                <a:solidFill>
                  <a:srgbClr val="002060"/>
                </a:solidFill>
                <a:latin typeface="Gill Sans MT"/>
              </a:rPr>
              <a:t>cVDPV</a:t>
            </a:r>
            <a:r>
              <a:rPr lang="es-ES_tradnl" dirty="0">
                <a:solidFill>
                  <a:srgbClr val="002060"/>
                </a:solidFill>
                <a:latin typeface="Gill Sans MT"/>
              </a:rPr>
              <a:t> es un problema en varios países que utilizan </a:t>
            </a:r>
            <a:r>
              <a:rPr lang="es-ES_tradnl" dirty="0" err="1">
                <a:solidFill>
                  <a:srgbClr val="002060"/>
                </a:solidFill>
                <a:latin typeface="Gill Sans MT"/>
              </a:rPr>
              <a:t>tOPV</a:t>
            </a:r>
            <a:r>
              <a:rPr lang="es-ES_tradnl" dirty="0">
                <a:solidFill>
                  <a:srgbClr val="002060"/>
                </a:solidFill>
                <a:latin typeface="Gill Sans MT"/>
              </a:rPr>
              <a:t> y que presentan coberturas de vacunación bajas.</a:t>
            </a:r>
          </a:p>
          <a:p>
            <a:pPr marL="0" indent="0">
              <a:lnSpc>
                <a:spcPts val="2200"/>
              </a:lnSpc>
              <a:spcBef>
                <a:spcPts val="0"/>
              </a:spcBef>
              <a:spcAft>
                <a:spcPts val="0"/>
              </a:spcAft>
            </a:pPr>
            <a:endParaRPr lang="es-ES_tradnl" dirty="0">
              <a:solidFill>
                <a:srgbClr val="002060"/>
              </a:solidFill>
              <a:latin typeface="Gill Sans MT"/>
            </a:endParaRPr>
          </a:p>
          <a:p>
            <a:pPr>
              <a:spcAft>
                <a:spcPts val="600"/>
              </a:spcAft>
            </a:pPr>
            <a:r>
              <a:rPr lang="es-ES_tradnl" dirty="0" smtClean="0">
                <a:solidFill>
                  <a:srgbClr val="002060"/>
                </a:solidFill>
                <a:latin typeface="Gill Sans MT"/>
              </a:rPr>
              <a:t>El retiro de la </a:t>
            </a:r>
            <a:r>
              <a:rPr lang="es-ES_tradnl" dirty="0" err="1" smtClean="0">
                <a:solidFill>
                  <a:srgbClr val="002060"/>
                </a:solidFill>
                <a:latin typeface="Gill Sans MT"/>
              </a:rPr>
              <a:t>tOPV</a:t>
            </a:r>
            <a:r>
              <a:rPr lang="es-ES_tradnl" dirty="0" smtClean="0">
                <a:solidFill>
                  <a:srgbClr val="002060"/>
                </a:solidFill>
                <a:latin typeface="Gill Sans MT"/>
              </a:rPr>
              <a:t> que contiene el virus Sabin tipo 2,  </a:t>
            </a:r>
            <a:r>
              <a:rPr lang="es-ES_tradnl" dirty="0">
                <a:solidFill>
                  <a:srgbClr val="002060"/>
                </a:solidFill>
                <a:latin typeface="Gill Sans MT"/>
              </a:rPr>
              <a:t>fortalecerá a la </a:t>
            </a:r>
            <a:r>
              <a:rPr lang="es-ES_tradnl" dirty="0" smtClean="0">
                <a:solidFill>
                  <a:srgbClr val="002060"/>
                </a:solidFill>
                <a:latin typeface="Gill Sans MT"/>
              </a:rPr>
              <a:t>erradicación</a:t>
            </a:r>
            <a:r>
              <a:rPr lang="es-ES_tradnl" dirty="0">
                <a:solidFill>
                  <a:srgbClr val="002060"/>
                </a:solidFill>
                <a:latin typeface="Gill Sans MT"/>
              </a:rPr>
              <a:t> </a:t>
            </a:r>
            <a:r>
              <a:rPr lang="es-ES_tradnl" dirty="0" smtClean="0">
                <a:solidFill>
                  <a:srgbClr val="002060"/>
                </a:solidFill>
                <a:latin typeface="Gill Sans MT"/>
              </a:rPr>
              <a:t>de la enfermedad. La </a:t>
            </a:r>
            <a:r>
              <a:rPr lang="es-ES_tradnl" dirty="0" err="1" smtClean="0">
                <a:solidFill>
                  <a:srgbClr val="002060"/>
                </a:solidFill>
                <a:latin typeface="Gill Sans MT"/>
              </a:rPr>
              <a:t>bOPV</a:t>
            </a:r>
            <a:r>
              <a:rPr lang="es-ES_tradnl" dirty="0" smtClean="0">
                <a:solidFill>
                  <a:srgbClr val="002060"/>
                </a:solidFill>
                <a:latin typeface="Gill Sans MT"/>
              </a:rPr>
              <a:t> (virus1 </a:t>
            </a:r>
            <a:r>
              <a:rPr lang="es-ES_tradnl" dirty="0">
                <a:solidFill>
                  <a:srgbClr val="002060"/>
                </a:solidFill>
                <a:latin typeface="Gill Sans MT"/>
              </a:rPr>
              <a:t>y 3) es mucho más </a:t>
            </a:r>
            <a:r>
              <a:rPr lang="es-ES_tradnl" dirty="0" err="1">
                <a:solidFill>
                  <a:srgbClr val="002060"/>
                </a:solidFill>
                <a:latin typeface="Gill Sans MT"/>
              </a:rPr>
              <a:t>inmunogénica</a:t>
            </a:r>
            <a:r>
              <a:rPr lang="es-ES_tradnl" dirty="0">
                <a:solidFill>
                  <a:srgbClr val="002060"/>
                </a:solidFill>
                <a:latin typeface="Gill Sans MT"/>
              </a:rPr>
              <a:t> contra los tipos 1 y 3 que la </a:t>
            </a:r>
            <a:r>
              <a:rPr lang="es-ES_tradnl" dirty="0" err="1" smtClean="0">
                <a:solidFill>
                  <a:srgbClr val="002060"/>
                </a:solidFill>
                <a:latin typeface="Gill Sans MT"/>
              </a:rPr>
              <a:t>tOPV</a:t>
            </a:r>
            <a:r>
              <a:rPr lang="es-ES_tradnl" dirty="0">
                <a:solidFill>
                  <a:srgbClr val="002060"/>
                </a:solidFill>
                <a:latin typeface="Gill Sans MT"/>
              </a:rPr>
              <a:t>.</a:t>
            </a:r>
          </a:p>
        </p:txBody>
      </p:sp>
      <p:sp>
        <p:nvSpPr>
          <p:cNvPr id="6" name="Slide Number Placeholder 5"/>
          <p:cNvSpPr>
            <a:spLocks noGrp="1"/>
          </p:cNvSpPr>
          <p:nvPr>
            <p:ph type="sldNum" sz="quarter" idx="4294967295"/>
          </p:nvPr>
        </p:nvSpPr>
        <p:spPr>
          <a:xfrm>
            <a:off x="6553200" y="6356364"/>
            <a:ext cx="2133600" cy="365125"/>
          </a:xfrm>
          <a:prstGeom prst="rect">
            <a:avLst/>
          </a:prstGeom>
        </p:spPr>
        <p:txBody>
          <a:bodyPr/>
          <a:lstStyle/>
          <a:p>
            <a:fld id="{BE43B0BD-0912-491A-B481-238511C5421A}" type="slidenum">
              <a:rPr lang="en-US" smtClean="0">
                <a:solidFill>
                  <a:prstClr val="black">
                    <a:tint val="75000"/>
                  </a:prstClr>
                </a:solidFill>
              </a:rPr>
              <a:pPr/>
              <a:t>35</a:t>
            </a:fld>
            <a:endParaRPr lang="en-US">
              <a:solidFill>
                <a:prstClr val="black">
                  <a:tint val="75000"/>
                </a:prstClr>
              </a:solidFill>
            </a:endParaRPr>
          </a:p>
        </p:txBody>
      </p:sp>
      <p:cxnSp>
        <p:nvCxnSpPr>
          <p:cNvPr id="5" name="4 Conector recto"/>
          <p:cNvCxnSpPr/>
          <p:nvPr/>
        </p:nvCxnSpPr>
        <p:spPr>
          <a:xfrm>
            <a:off x="0" y="1181100"/>
            <a:ext cx="9144000" cy="0"/>
          </a:xfrm>
          <a:prstGeom prst="line">
            <a:avLst/>
          </a:prstGeom>
          <a:ln w="57150"/>
          <a:effectLst/>
        </p:spPr>
        <p:style>
          <a:lnRef idx="1">
            <a:schemeClr val="accent1"/>
          </a:lnRef>
          <a:fillRef idx="0">
            <a:schemeClr val="accent1"/>
          </a:fillRef>
          <a:effectRef idx="0">
            <a:schemeClr val="accent1"/>
          </a:effectRef>
          <a:fontRef idx="minor">
            <a:schemeClr val="tx1"/>
          </a:fontRef>
        </p:style>
      </p:cxnSp>
      <p:cxnSp>
        <p:nvCxnSpPr>
          <p:cNvPr id="7" name="5 Conector recto"/>
          <p:cNvCxnSpPr/>
          <p:nvPr/>
        </p:nvCxnSpPr>
        <p:spPr>
          <a:xfrm>
            <a:off x="4116" y="1234644"/>
            <a:ext cx="9144000" cy="0"/>
          </a:xfrm>
          <a:prstGeom prst="line">
            <a:avLst/>
          </a:prstGeom>
          <a:ln w="57150">
            <a:solidFill>
              <a:schemeClr val="tx2">
                <a:lumMod val="40000"/>
                <a:lumOff val="60000"/>
              </a:schemeClr>
            </a:solidFill>
          </a:ln>
          <a:effectLst/>
        </p:spPr>
        <p:style>
          <a:lnRef idx="1">
            <a:schemeClr val="accent1"/>
          </a:lnRef>
          <a:fillRef idx="0">
            <a:schemeClr val="accent1"/>
          </a:fillRef>
          <a:effectRef idx="0">
            <a:schemeClr val="accent1"/>
          </a:effectRef>
          <a:fontRef idx="minor">
            <a:schemeClr val="tx1"/>
          </a:fontRef>
        </p:style>
      </p:cxnSp>
      <p:sp>
        <p:nvSpPr>
          <p:cNvPr id="8" name="Rectángulo 7"/>
          <p:cNvSpPr/>
          <p:nvPr/>
        </p:nvSpPr>
        <p:spPr>
          <a:xfrm>
            <a:off x="6438507" y="6240544"/>
            <a:ext cx="2705493" cy="61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42333653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830"/>
            <a:ext cx="8229600" cy="1143000"/>
          </a:xfrm>
        </p:spPr>
        <p:txBody>
          <a:bodyPr>
            <a:normAutofit/>
          </a:bodyPr>
          <a:lstStyle/>
          <a:p>
            <a:pPr eaLnBrk="0" hangingPunct="0">
              <a:lnSpc>
                <a:spcPts val="3400"/>
              </a:lnSpc>
              <a:defRPr/>
            </a:pPr>
            <a:r>
              <a:rPr lang="en-US" sz="3600" dirty="0">
                <a:latin typeface="Gill Sans MT" pitchFamily="34" charset="0"/>
              </a:rPr>
              <a:t>¿</a:t>
            </a:r>
            <a:r>
              <a:rPr lang="en-US" sz="3600" dirty="0" err="1">
                <a:latin typeface="Gill Sans MT" pitchFamily="34" charset="0"/>
              </a:rPr>
              <a:t>Por</a:t>
            </a:r>
            <a:r>
              <a:rPr lang="en-US" sz="3600" dirty="0">
                <a:latin typeface="Gill Sans MT" pitchFamily="34" charset="0"/>
              </a:rPr>
              <a:t> </a:t>
            </a:r>
            <a:r>
              <a:rPr lang="en-US" sz="3600" dirty="0" err="1">
                <a:latin typeface="Gill Sans MT" pitchFamily="34" charset="0"/>
              </a:rPr>
              <a:t>qué</a:t>
            </a:r>
            <a:r>
              <a:rPr lang="en-US" sz="3600" dirty="0">
                <a:latin typeface="Gill Sans MT" pitchFamily="34" charset="0"/>
              </a:rPr>
              <a:t> </a:t>
            </a:r>
            <a:r>
              <a:rPr lang="en-US" sz="3600" dirty="0" err="1" smtClean="0">
                <a:latin typeface="Gill Sans MT" pitchFamily="34" charset="0"/>
              </a:rPr>
              <a:t>introducir</a:t>
            </a:r>
            <a:r>
              <a:rPr lang="en-US" sz="3600" dirty="0" smtClean="0">
                <a:latin typeface="Gill Sans MT" pitchFamily="34" charset="0"/>
              </a:rPr>
              <a:t> la IPV antes del </a:t>
            </a:r>
            <a:r>
              <a:rPr lang="en-US" sz="3600" dirty="0" err="1" smtClean="0">
                <a:latin typeface="Gill Sans MT" pitchFamily="34" charset="0"/>
              </a:rPr>
              <a:t>retiro</a:t>
            </a:r>
            <a:r>
              <a:rPr lang="en-US" sz="3600" dirty="0" smtClean="0">
                <a:latin typeface="Gill Sans MT" pitchFamily="34" charset="0"/>
              </a:rPr>
              <a:t> de la OPV2</a:t>
            </a:r>
            <a:r>
              <a:rPr lang="en-US" sz="3600" dirty="0">
                <a:latin typeface="Gill Sans MT" pitchFamily="34" charset="0"/>
              </a:rPr>
              <a:t>?</a:t>
            </a:r>
          </a:p>
        </p:txBody>
      </p:sp>
      <p:sp>
        <p:nvSpPr>
          <p:cNvPr id="3" name="Content Placeholder 2"/>
          <p:cNvSpPr>
            <a:spLocks noGrp="1"/>
          </p:cNvSpPr>
          <p:nvPr>
            <p:ph idx="1"/>
          </p:nvPr>
        </p:nvSpPr>
        <p:spPr>
          <a:xfrm>
            <a:off x="457200" y="1168217"/>
            <a:ext cx="8229600" cy="5616624"/>
          </a:xfrm>
          <a:ln>
            <a:solidFill>
              <a:schemeClr val="bg1"/>
            </a:solidFill>
          </a:ln>
        </p:spPr>
        <p:txBody>
          <a:bodyPr>
            <a:noAutofit/>
          </a:bodyPr>
          <a:lstStyle/>
          <a:p>
            <a:pPr>
              <a:spcAft>
                <a:spcPts val="600"/>
              </a:spcAft>
            </a:pPr>
            <a:endParaRPr lang="es-ES_tradnl" dirty="0" smtClean="0">
              <a:latin typeface="+mn-lt"/>
            </a:endParaRPr>
          </a:p>
          <a:p>
            <a:pPr algn="just">
              <a:spcAft>
                <a:spcPts val="600"/>
              </a:spcAft>
            </a:pPr>
            <a:r>
              <a:rPr lang="es-ES_tradnl" sz="2200" dirty="0" smtClean="0">
                <a:solidFill>
                  <a:srgbClr val="002060"/>
                </a:solidFill>
                <a:latin typeface="+mn-lt"/>
              </a:rPr>
              <a:t>Con  el retiro de la OPV2, las nuevas cohortes no estarían protegidas contra el poliovirus tipo 2, si no hubieran recibido la vacuna IPV.</a:t>
            </a:r>
          </a:p>
          <a:p>
            <a:pPr marL="0" indent="0" algn="just">
              <a:lnSpc>
                <a:spcPts val="2200"/>
              </a:lnSpc>
              <a:spcBef>
                <a:spcPts val="0"/>
              </a:spcBef>
              <a:spcAft>
                <a:spcPts val="0"/>
              </a:spcAft>
            </a:pPr>
            <a:endParaRPr lang="es-ES_tradnl" sz="2200" dirty="0" smtClean="0">
              <a:solidFill>
                <a:srgbClr val="002060"/>
              </a:solidFill>
              <a:latin typeface="+mn-lt"/>
            </a:endParaRPr>
          </a:p>
          <a:p>
            <a:pPr algn="just">
              <a:spcAft>
                <a:spcPts val="600"/>
              </a:spcAft>
            </a:pPr>
            <a:r>
              <a:rPr lang="es-ES_tradnl" sz="2200" dirty="0" smtClean="0">
                <a:solidFill>
                  <a:srgbClr val="002060"/>
                </a:solidFill>
                <a:latin typeface="+mn-lt"/>
              </a:rPr>
              <a:t>Los virus de la vacuna oral pueden recuperar su capacidad de producir la enfermedad si permanecen circulando en comunidades con bajas coberturas de vacunación.</a:t>
            </a:r>
          </a:p>
          <a:p>
            <a:pPr marL="274320" indent="-274320" algn="just">
              <a:lnSpc>
                <a:spcPts val="2200"/>
              </a:lnSpc>
              <a:spcBef>
                <a:spcPts val="0"/>
              </a:spcBef>
              <a:spcAft>
                <a:spcPts val="0"/>
              </a:spcAft>
            </a:pPr>
            <a:endParaRPr lang="es-ES_tradnl" sz="2200" dirty="0">
              <a:solidFill>
                <a:srgbClr val="002060"/>
              </a:solidFill>
              <a:latin typeface="+mn-lt"/>
            </a:endParaRPr>
          </a:p>
          <a:p>
            <a:pPr algn="just">
              <a:spcAft>
                <a:spcPts val="600"/>
              </a:spcAft>
            </a:pPr>
            <a:r>
              <a:rPr lang="es-ES_tradnl" sz="2200" dirty="0" smtClean="0">
                <a:solidFill>
                  <a:srgbClr val="002060"/>
                </a:solidFill>
                <a:latin typeface="+mn-lt"/>
              </a:rPr>
              <a:t>Si no se protege a las nuevas cohortes contra el </a:t>
            </a:r>
            <a:r>
              <a:rPr lang="es-ES_tradnl" sz="2200" dirty="0" err="1" smtClean="0">
                <a:solidFill>
                  <a:srgbClr val="002060"/>
                </a:solidFill>
                <a:latin typeface="+mn-lt"/>
              </a:rPr>
              <a:t>poliovirus</a:t>
            </a:r>
            <a:r>
              <a:rPr lang="es-ES_tradnl" sz="2200" dirty="0" smtClean="0">
                <a:solidFill>
                  <a:srgbClr val="002060"/>
                </a:solidFill>
                <a:latin typeface="+mn-lt"/>
              </a:rPr>
              <a:t> tipo 2 mediante la IPV, a mediano plazo se tendrá un acúmulo de susceptibles contra este virus y el mismo continuará circulando .</a:t>
            </a:r>
          </a:p>
        </p:txBody>
      </p:sp>
      <p:sp>
        <p:nvSpPr>
          <p:cNvPr id="6" name="Slide Number Placeholder 5"/>
          <p:cNvSpPr>
            <a:spLocks noGrp="1"/>
          </p:cNvSpPr>
          <p:nvPr>
            <p:ph type="sldNum" sz="quarter" idx="4294967295"/>
          </p:nvPr>
        </p:nvSpPr>
        <p:spPr>
          <a:xfrm>
            <a:off x="6553200" y="6356364"/>
            <a:ext cx="2133600" cy="365125"/>
          </a:xfrm>
          <a:prstGeom prst="rect">
            <a:avLst/>
          </a:prstGeom>
        </p:spPr>
        <p:txBody>
          <a:bodyPr/>
          <a:lstStyle/>
          <a:p>
            <a:fld id="{BE43B0BD-0912-491A-B481-238511C5421A}" type="slidenum">
              <a:rPr lang="en-US" smtClean="0">
                <a:solidFill>
                  <a:prstClr val="black">
                    <a:tint val="75000"/>
                  </a:prstClr>
                </a:solidFill>
              </a:rPr>
              <a:pPr/>
              <a:t>36</a:t>
            </a:fld>
            <a:endParaRPr lang="en-US">
              <a:solidFill>
                <a:prstClr val="black">
                  <a:tint val="75000"/>
                </a:prstClr>
              </a:solidFill>
            </a:endParaRPr>
          </a:p>
        </p:txBody>
      </p:sp>
      <p:cxnSp>
        <p:nvCxnSpPr>
          <p:cNvPr id="5" name="4 Conector recto"/>
          <p:cNvCxnSpPr/>
          <p:nvPr/>
        </p:nvCxnSpPr>
        <p:spPr>
          <a:xfrm>
            <a:off x="0" y="1181100"/>
            <a:ext cx="9144000" cy="0"/>
          </a:xfrm>
          <a:prstGeom prst="line">
            <a:avLst/>
          </a:prstGeom>
          <a:ln w="57150"/>
          <a:effectLst/>
        </p:spPr>
        <p:style>
          <a:lnRef idx="1">
            <a:schemeClr val="accent1"/>
          </a:lnRef>
          <a:fillRef idx="0">
            <a:schemeClr val="accent1"/>
          </a:fillRef>
          <a:effectRef idx="0">
            <a:schemeClr val="accent1"/>
          </a:effectRef>
          <a:fontRef idx="minor">
            <a:schemeClr val="tx1"/>
          </a:fontRef>
        </p:style>
      </p:cxnSp>
      <p:cxnSp>
        <p:nvCxnSpPr>
          <p:cNvPr id="7" name="5 Conector recto"/>
          <p:cNvCxnSpPr/>
          <p:nvPr/>
        </p:nvCxnSpPr>
        <p:spPr>
          <a:xfrm>
            <a:off x="4116" y="1234644"/>
            <a:ext cx="9144000" cy="0"/>
          </a:xfrm>
          <a:prstGeom prst="line">
            <a:avLst/>
          </a:prstGeom>
          <a:ln w="57150">
            <a:solidFill>
              <a:schemeClr val="tx2">
                <a:lumMod val="40000"/>
                <a:lumOff val="60000"/>
              </a:schemeClr>
            </a:solidFill>
          </a:ln>
          <a:effectLst/>
        </p:spPr>
        <p:style>
          <a:lnRef idx="1">
            <a:schemeClr val="accent1"/>
          </a:lnRef>
          <a:fillRef idx="0">
            <a:schemeClr val="accent1"/>
          </a:fillRef>
          <a:effectRef idx="0">
            <a:schemeClr val="accent1"/>
          </a:effectRef>
          <a:fontRef idx="minor">
            <a:schemeClr val="tx1"/>
          </a:fontRef>
        </p:style>
      </p:cxnSp>
      <p:sp>
        <p:nvSpPr>
          <p:cNvPr id="8" name="Rectángulo 7"/>
          <p:cNvSpPr/>
          <p:nvPr/>
        </p:nvSpPr>
        <p:spPr>
          <a:xfrm>
            <a:off x="6438507" y="6240544"/>
            <a:ext cx="2705493" cy="61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7212711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2" y="463385"/>
            <a:ext cx="8226425" cy="653449"/>
          </a:xfrm>
        </p:spPr>
        <p:txBody>
          <a:bodyPr>
            <a:normAutofit/>
          </a:bodyPr>
          <a:lstStyle/>
          <a:p>
            <a:pPr eaLnBrk="0" hangingPunct="0">
              <a:lnSpc>
                <a:spcPts val="3400"/>
              </a:lnSpc>
              <a:defRPr/>
            </a:pPr>
            <a:r>
              <a:rPr lang="es-ES_tradnl" sz="3600" dirty="0">
                <a:latin typeface="Gill Sans MT" pitchFamily="34" charset="0"/>
              </a:rPr>
              <a:t>Objetivo 2 del Plan tiene tres etapas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50514808"/>
              </p:ext>
            </p:extLst>
          </p:nvPr>
        </p:nvGraphicFramePr>
        <p:xfrm>
          <a:off x="476920" y="1249865"/>
          <a:ext cx="8226425"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539552" y="5805264"/>
            <a:ext cx="8113464" cy="415498"/>
          </a:xfrm>
          <a:prstGeom prst="rect">
            <a:avLst/>
          </a:prstGeom>
          <a:noFill/>
        </p:spPr>
        <p:txBody>
          <a:bodyPr wrap="square" rtlCol="0">
            <a:spAutoFit/>
          </a:bodyPr>
          <a:lstStyle/>
          <a:p>
            <a:pPr algn="ctr" fontAlgn="auto">
              <a:spcBef>
                <a:spcPts val="0"/>
              </a:spcBef>
              <a:spcAft>
                <a:spcPts val="0"/>
              </a:spcAft>
            </a:pPr>
            <a:r>
              <a:rPr lang="es-ES_tradnl" sz="2100" b="1" dirty="0" smtClean="0">
                <a:solidFill>
                  <a:prstClr val="black"/>
                </a:solidFill>
                <a:latin typeface="Calibri"/>
                <a:ea typeface="+mn-ea"/>
                <a:cs typeface="+mn-cs"/>
              </a:rPr>
              <a:t>Plan de introducción elaborado hasta finales 2014</a:t>
            </a:r>
            <a:endParaRPr lang="es-ES_tradnl" sz="2100" b="1" dirty="0">
              <a:solidFill>
                <a:prstClr val="black"/>
              </a:solidFill>
              <a:latin typeface="Calibri"/>
              <a:ea typeface="+mn-ea"/>
              <a:cs typeface="+mn-cs"/>
            </a:endParaRPr>
          </a:p>
        </p:txBody>
      </p:sp>
      <p:sp>
        <p:nvSpPr>
          <p:cNvPr id="10" name="TextBox 9"/>
          <p:cNvSpPr txBox="1"/>
          <p:nvPr/>
        </p:nvSpPr>
        <p:spPr>
          <a:xfrm>
            <a:off x="609601" y="3777617"/>
            <a:ext cx="1819729" cy="341632"/>
          </a:xfrm>
          <a:prstGeom prst="rect">
            <a:avLst/>
          </a:prstGeom>
          <a:noFill/>
        </p:spPr>
        <p:txBody>
          <a:bodyPr wrap="none" rtlCol="0">
            <a:spAutoFit/>
          </a:bodyPr>
          <a:lstStyle/>
          <a:p>
            <a:pPr fontAlgn="auto">
              <a:lnSpc>
                <a:spcPct val="90000"/>
              </a:lnSpc>
              <a:spcBef>
                <a:spcPct val="20000"/>
              </a:spcBef>
              <a:spcAft>
                <a:spcPts val="0"/>
              </a:spcAft>
              <a:buClr>
                <a:srgbClr val="CE6B28"/>
              </a:buClr>
            </a:pPr>
            <a:r>
              <a:rPr lang="en-US" b="1" dirty="0" smtClean="0">
                <a:solidFill>
                  <a:srgbClr val="5A471C"/>
                </a:solidFill>
                <a:latin typeface="Calibri"/>
                <a:ea typeface="+mn-ea"/>
                <a:cs typeface="+mn-cs"/>
              </a:rPr>
              <a:t>A finales de 2015</a:t>
            </a:r>
          </a:p>
        </p:txBody>
      </p:sp>
      <p:sp>
        <p:nvSpPr>
          <p:cNvPr id="11" name="TextBox 10"/>
          <p:cNvSpPr txBox="1"/>
          <p:nvPr/>
        </p:nvSpPr>
        <p:spPr>
          <a:xfrm>
            <a:off x="2590801" y="2667000"/>
            <a:ext cx="652743" cy="341632"/>
          </a:xfrm>
          <a:prstGeom prst="rect">
            <a:avLst/>
          </a:prstGeom>
          <a:noFill/>
        </p:spPr>
        <p:txBody>
          <a:bodyPr wrap="none" rtlCol="0">
            <a:spAutoFit/>
          </a:bodyPr>
          <a:lstStyle/>
          <a:p>
            <a:pPr fontAlgn="auto">
              <a:lnSpc>
                <a:spcPct val="90000"/>
              </a:lnSpc>
              <a:spcBef>
                <a:spcPct val="20000"/>
              </a:spcBef>
              <a:spcAft>
                <a:spcPts val="0"/>
              </a:spcAft>
              <a:buClr>
                <a:srgbClr val="CE6B28"/>
              </a:buClr>
            </a:pPr>
            <a:r>
              <a:rPr lang="en-US" b="1" dirty="0" smtClean="0">
                <a:solidFill>
                  <a:srgbClr val="5A471C"/>
                </a:solidFill>
                <a:latin typeface="Calibri"/>
                <a:ea typeface="+mn-ea"/>
                <a:cs typeface="+mn-cs"/>
              </a:rPr>
              <a:t>2016</a:t>
            </a:r>
          </a:p>
        </p:txBody>
      </p:sp>
      <p:sp>
        <p:nvSpPr>
          <p:cNvPr id="12" name="TextBox 11"/>
          <p:cNvSpPr txBox="1"/>
          <p:nvPr/>
        </p:nvSpPr>
        <p:spPr>
          <a:xfrm>
            <a:off x="4495800" y="1882565"/>
            <a:ext cx="1191352" cy="341632"/>
          </a:xfrm>
          <a:prstGeom prst="rect">
            <a:avLst/>
          </a:prstGeom>
          <a:noFill/>
        </p:spPr>
        <p:txBody>
          <a:bodyPr wrap="none" rtlCol="0">
            <a:spAutoFit/>
          </a:bodyPr>
          <a:lstStyle/>
          <a:p>
            <a:pPr fontAlgn="auto">
              <a:lnSpc>
                <a:spcPct val="90000"/>
              </a:lnSpc>
              <a:spcBef>
                <a:spcPct val="20000"/>
              </a:spcBef>
              <a:spcAft>
                <a:spcPts val="0"/>
              </a:spcAft>
              <a:buClr>
                <a:srgbClr val="CE6B28"/>
              </a:buClr>
            </a:pPr>
            <a:r>
              <a:rPr lang="en-US" b="1" dirty="0" smtClean="0">
                <a:solidFill>
                  <a:srgbClr val="5A471C"/>
                </a:solidFill>
                <a:latin typeface="Calibri"/>
                <a:ea typeface="+mn-ea"/>
                <a:cs typeface="+mn-cs"/>
              </a:rPr>
              <a:t>2019-2020</a:t>
            </a:r>
          </a:p>
        </p:txBody>
      </p:sp>
      <p:sp>
        <p:nvSpPr>
          <p:cNvPr id="8" name="Slide Number Placeholder 7"/>
          <p:cNvSpPr>
            <a:spLocks noGrp="1"/>
          </p:cNvSpPr>
          <p:nvPr>
            <p:ph type="sldNum" sz="quarter" idx="4294967295"/>
          </p:nvPr>
        </p:nvSpPr>
        <p:spPr>
          <a:xfrm>
            <a:off x="6553200" y="6356364"/>
            <a:ext cx="2133600" cy="365125"/>
          </a:xfrm>
          <a:prstGeom prst="rect">
            <a:avLst/>
          </a:prstGeom>
        </p:spPr>
        <p:txBody>
          <a:bodyPr/>
          <a:lstStyle/>
          <a:p>
            <a:fld id="{BE43B0BD-0912-491A-B481-238511C5421A}" type="slidenum">
              <a:rPr lang="en-US" smtClean="0">
                <a:solidFill>
                  <a:prstClr val="black">
                    <a:tint val="75000"/>
                  </a:prstClr>
                </a:solidFill>
              </a:rPr>
              <a:pPr/>
              <a:t>37</a:t>
            </a:fld>
            <a:endParaRPr lang="en-US" dirty="0">
              <a:solidFill>
                <a:prstClr val="black">
                  <a:tint val="75000"/>
                </a:prstClr>
              </a:solidFill>
            </a:endParaRPr>
          </a:p>
        </p:txBody>
      </p:sp>
      <p:sp>
        <p:nvSpPr>
          <p:cNvPr id="9" name="Rectángulo 8"/>
          <p:cNvSpPr/>
          <p:nvPr/>
        </p:nvSpPr>
        <p:spPr>
          <a:xfrm>
            <a:off x="6438507" y="6240544"/>
            <a:ext cx="2705493" cy="61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078633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554" y="289784"/>
            <a:ext cx="8356246" cy="1143000"/>
          </a:xfrm>
        </p:spPr>
        <p:txBody>
          <a:bodyPr>
            <a:normAutofit fontScale="90000"/>
          </a:bodyPr>
          <a:lstStyle/>
          <a:p>
            <a:pPr eaLnBrk="0" fontAlgn="base" hangingPunct="0">
              <a:lnSpc>
                <a:spcPts val="3400"/>
              </a:lnSpc>
              <a:spcAft>
                <a:spcPct val="0"/>
              </a:spcAft>
              <a:defRPr/>
            </a:pPr>
            <a:r>
              <a:rPr lang="en-US" sz="3100" b="1" dirty="0" err="1">
                <a:solidFill>
                  <a:schemeClr val="tx2"/>
                </a:solidFill>
                <a:latin typeface="Gill Sans MT" pitchFamily="34" charset="0"/>
                <a:ea typeface="ＭＳ Ｐゴシック" charset="0"/>
                <a:cs typeface="ＭＳ Ｐゴシック" charset="0"/>
              </a:rPr>
              <a:t>Recomendación</a:t>
            </a:r>
            <a:r>
              <a:rPr lang="en-US" sz="3100" b="1" dirty="0">
                <a:solidFill>
                  <a:schemeClr val="tx2"/>
                </a:solidFill>
                <a:latin typeface="Gill Sans MT" pitchFamily="34" charset="0"/>
                <a:ea typeface="ＭＳ Ｐゴシック" charset="0"/>
                <a:cs typeface="ＭＳ Ｐゴシック" charset="0"/>
              </a:rPr>
              <a:t> </a:t>
            </a:r>
            <a:r>
              <a:rPr lang="en-US" sz="3100" b="1" dirty="0" smtClean="0">
                <a:solidFill>
                  <a:schemeClr val="tx2"/>
                </a:solidFill>
                <a:latin typeface="Gill Sans MT" pitchFamily="34" charset="0"/>
                <a:ea typeface="ＭＳ Ｐゴシック" charset="0"/>
                <a:cs typeface="ＭＳ Ｐゴシック" charset="0"/>
              </a:rPr>
              <a:t>del </a:t>
            </a:r>
            <a:r>
              <a:rPr lang="en-US" sz="3100" b="1" dirty="0" err="1" smtClean="0">
                <a:solidFill>
                  <a:schemeClr val="tx2"/>
                </a:solidFill>
                <a:latin typeface="Gill Sans MT" pitchFamily="34" charset="0"/>
                <a:ea typeface="ＭＳ Ｐゴシック" charset="0"/>
                <a:cs typeface="ＭＳ Ｐゴシック" charset="0"/>
              </a:rPr>
              <a:t>Grupo</a:t>
            </a:r>
            <a:r>
              <a:rPr lang="en-US" sz="3100" b="1" dirty="0" smtClean="0">
                <a:solidFill>
                  <a:schemeClr val="tx2"/>
                </a:solidFill>
                <a:latin typeface="Gill Sans MT" pitchFamily="34" charset="0"/>
                <a:ea typeface="ＭＳ Ｐゴシック" charset="0"/>
                <a:cs typeface="ＭＳ Ｐゴシック" charset="0"/>
              </a:rPr>
              <a:t> Técnico </a:t>
            </a:r>
            <a:r>
              <a:rPr lang="en-US" sz="3100" b="1" dirty="0" err="1" smtClean="0">
                <a:solidFill>
                  <a:schemeClr val="tx2"/>
                </a:solidFill>
                <a:latin typeface="Gill Sans MT" pitchFamily="34" charset="0"/>
                <a:ea typeface="ＭＳ Ｐゴシック" charset="0"/>
                <a:cs typeface="ＭＳ Ｐゴシック" charset="0"/>
              </a:rPr>
              <a:t>Asesor</a:t>
            </a:r>
            <a:r>
              <a:rPr lang="en-US" sz="3100" b="1" dirty="0" smtClean="0">
                <a:solidFill>
                  <a:schemeClr val="tx2"/>
                </a:solidFill>
                <a:latin typeface="Gill Sans MT" pitchFamily="34" charset="0"/>
                <a:ea typeface="ＭＳ Ｐゴシック" charset="0"/>
                <a:cs typeface="ＭＳ Ｐゴシック" charset="0"/>
              </a:rPr>
              <a:t> </a:t>
            </a:r>
            <a:r>
              <a:rPr lang="en-US" sz="3100" b="1" dirty="0" err="1" smtClean="0">
                <a:solidFill>
                  <a:schemeClr val="tx2"/>
                </a:solidFill>
                <a:latin typeface="Gill Sans MT" pitchFamily="34" charset="0"/>
                <a:ea typeface="ＭＳ Ｐゴシック" charset="0"/>
                <a:cs typeface="ＭＳ Ｐゴシック" charset="0"/>
              </a:rPr>
              <a:t>sobre</a:t>
            </a:r>
            <a:r>
              <a:rPr lang="en-US" sz="3100" b="1" dirty="0" smtClean="0">
                <a:solidFill>
                  <a:schemeClr val="tx2"/>
                </a:solidFill>
                <a:latin typeface="Gill Sans MT" pitchFamily="34" charset="0"/>
                <a:ea typeface="ＭＳ Ｐゴシック" charset="0"/>
                <a:cs typeface="ＭＳ Ｐゴシック" charset="0"/>
              </a:rPr>
              <a:t> </a:t>
            </a:r>
            <a:r>
              <a:rPr lang="en-US" sz="3100" b="1" dirty="0" err="1" smtClean="0">
                <a:solidFill>
                  <a:schemeClr val="tx2"/>
                </a:solidFill>
                <a:latin typeface="Gill Sans MT" pitchFamily="34" charset="0"/>
                <a:ea typeface="ＭＳ Ｐゴシック" charset="0"/>
                <a:cs typeface="ＭＳ Ｐゴシック" charset="0"/>
              </a:rPr>
              <a:t>Enfermedades</a:t>
            </a:r>
            <a:r>
              <a:rPr lang="en-US" sz="3100" b="1" dirty="0" smtClean="0">
                <a:solidFill>
                  <a:schemeClr val="tx2"/>
                </a:solidFill>
                <a:latin typeface="Gill Sans MT" pitchFamily="34" charset="0"/>
                <a:ea typeface="ＭＳ Ｐゴシック" charset="0"/>
                <a:cs typeface="ＭＳ Ｐゴシック" charset="0"/>
              </a:rPr>
              <a:t> </a:t>
            </a:r>
            <a:r>
              <a:rPr lang="en-US" sz="3100" b="1" dirty="0" err="1" smtClean="0">
                <a:solidFill>
                  <a:schemeClr val="tx2"/>
                </a:solidFill>
                <a:latin typeface="Gill Sans MT" pitchFamily="34" charset="0"/>
                <a:ea typeface="ＭＳ Ｐゴシック" charset="0"/>
                <a:cs typeface="ＭＳ Ｐゴシック" charset="0"/>
              </a:rPr>
              <a:t>Prevenibles</a:t>
            </a:r>
            <a:r>
              <a:rPr lang="en-US" sz="3100" b="1" dirty="0" smtClean="0">
                <a:solidFill>
                  <a:schemeClr val="tx2"/>
                </a:solidFill>
                <a:latin typeface="Gill Sans MT" pitchFamily="34" charset="0"/>
                <a:ea typeface="ＭＳ Ｐゴシック" charset="0"/>
                <a:cs typeface="ＭＳ Ｐゴシック" charset="0"/>
              </a:rPr>
              <a:t> </a:t>
            </a:r>
            <a:r>
              <a:rPr lang="en-US" sz="3100" b="1" dirty="0" err="1" smtClean="0">
                <a:solidFill>
                  <a:schemeClr val="tx2"/>
                </a:solidFill>
                <a:latin typeface="Gill Sans MT" pitchFamily="34" charset="0"/>
                <a:ea typeface="ＭＳ Ｐゴシック" charset="0"/>
                <a:cs typeface="ＭＳ Ｐゴシック" charset="0"/>
              </a:rPr>
              <a:t>por</a:t>
            </a:r>
            <a:r>
              <a:rPr lang="en-US" sz="3100" b="1" dirty="0" smtClean="0">
                <a:solidFill>
                  <a:schemeClr val="tx2"/>
                </a:solidFill>
                <a:latin typeface="Gill Sans MT" pitchFamily="34" charset="0"/>
                <a:ea typeface="ＭＳ Ｐゴシック" charset="0"/>
                <a:cs typeface="ＭＳ Ｐゴシック" charset="0"/>
              </a:rPr>
              <a:t> </a:t>
            </a:r>
            <a:r>
              <a:rPr lang="en-US" sz="3100" b="1" dirty="0" err="1" smtClean="0">
                <a:solidFill>
                  <a:schemeClr val="tx2"/>
                </a:solidFill>
                <a:latin typeface="Gill Sans MT" pitchFamily="34" charset="0"/>
                <a:ea typeface="ＭＳ Ｐゴシック" charset="0"/>
                <a:cs typeface="ＭＳ Ｐゴシック" charset="0"/>
              </a:rPr>
              <a:t>Vacunación</a:t>
            </a:r>
            <a:r>
              <a:rPr lang="en-US" sz="3100" b="1" dirty="0" smtClean="0">
                <a:solidFill>
                  <a:schemeClr val="tx2"/>
                </a:solidFill>
                <a:latin typeface="Gill Sans MT" pitchFamily="34" charset="0"/>
                <a:ea typeface="ＭＳ Ｐゴシック" charset="0"/>
                <a:cs typeface="ＭＳ Ｐゴシック" charset="0"/>
              </a:rPr>
              <a:t>  (TAG</a:t>
            </a:r>
            <a:r>
              <a:rPr lang="en-US" sz="3600" dirty="0" smtClean="0">
                <a:solidFill>
                  <a:schemeClr val="tx2"/>
                </a:solidFill>
                <a:effectLst>
                  <a:outerShdw blurRad="63500" dist="38100" dir="5400000" algn="t" rotWithShape="0">
                    <a:prstClr val="black">
                      <a:alpha val="25000"/>
                    </a:prstClr>
                  </a:outerShdw>
                </a:effectLst>
                <a:latin typeface="Gill Sans MT" pitchFamily="34" charset="0"/>
                <a:ea typeface="ＭＳ Ｐゴシック" charset="0"/>
                <a:cs typeface="ＭＳ Ｐゴシック" charset="0"/>
              </a:rPr>
              <a:t>)</a:t>
            </a:r>
            <a:endParaRPr lang="en-US" sz="3600" dirty="0">
              <a:solidFill>
                <a:schemeClr val="tx2"/>
              </a:solidFill>
              <a:effectLst>
                <a:outerShdw blurRad="63500" dist="38100" dir="5400000" algn="t" rotWithShape="0">
                  <a:prstClr val="black">
                    <a:alpha val="25000"/>
                  </a:prstClr>
                </a:outerShdw>
              </a:effectLst>
              <a:latin typeface="Gill Sans MT" pitchFamily="34" charset="0"/>
              <a:ea typeface="ＭＳ Ｐゴシック" charset="0"/>
              <a:cs typeface="ＭＳ Ｐゴシック" charset="0"/>
            </a:endParaRPr>
          </a:p>
        </p:txBody>
      </p:sp>
      <p:sp>
        <p:nvSpPr>
          <p:cNvPr id="3" name="Content Placeholder 2"/>
          <p:cNvSpPr>
            <a:spLocks noGrp="1"/>
          </p:cNvSpPr>
          <p:nvPr>
            <p:ph idx="1"/>
          </p:nvPr>
        </p:nvSpPr>
        <p:spPr>
          <a:ln>
            <a:solidFill>
              <a:srgbClr val="0070C0"/>
            </a:solidFill>
          </a:ln>
        </p:spPr>
        <p:txBody>
          <a:bodyPr>
            <a:normAutofit fontScale="92500"/>
          </a:bodyPr>
          <a:lstStyle/>
          <a:p>
            <a:pPr marL="0" indent="0">
              <a:buNone/>
            </a:pPr>
            <a:r>
              <a:rPr lang="en-US" b="1" dirty="0" err="1" smtClean="0"/>
              <a:t>Cambiar</a:t>
            </a:r>
            <a:r>
              <a:rPr lang="en-US" dirty="0" smtClean="0"/>
              <a:t> </a:t>
            </a:r>
            <a:r>
              <a:rPr lang="en-US" dirty="0" err="1" smtClean="0"/>
              <a:t>esquema</a:t>
            </a:r>
            <a:r>
              <a:rPr lang="en-US" dirty="0" smtClean="0"/>
              <a:t> de </a:t>
            </a:r>
            <a:r>
              <a:rPr lang="en-US" b="1" dirty="0" smtClean="0"/>
              <a:t>3 OPV</a:t>
            </a:r>
            <a:r>
              <a:rPr lang="en-US" dirty="0" smtClean="0"/>
              <a:t> </a:t>
            </a:r>
            <a:r>
              <a:rPr lang="en-US" dirty="0" err="1" smtClean="0"/>
              <a:t>en</a:t>
            </a:r>
            <a:r>
              <a:rPr lang="en-US" dirty="0" smtClean="0"/>
              <a:t> el 1er </a:t>
            </a:r>
            <a:r>
              <a:rPr lang="en-US" dirty="0" err="1"/>
              <a:t>año</a:t>
            </a:r>
            <a:r>
              <a:rPr lang="en-US" dirty="0"/>
              <a:t> de </a:t>
            </a:r>
            <a:r>
              <a:rPr lang="en-US" dirty="0" err="1" smtClean="0"/>
              <a:t>vida</a:t>
            </a:r>
            <a:endParaRPr lang="en-US" dirty="0"/>
          </a:p>
          <a:p>
            <a:pPr marL="0" indent="0">
              <a:buNone/>
            </a:pPr>
            <a:endParaRPr lang="en-US" dirty="0" smtClean="0"/>
          </a:p>
          <a:p>
            <a:endParaRPr lang="en-US" dirty="0" smtClean="0"/>
          </a:p>
          <a:p>
            <a:endParaRPr lang="en-US" dirty="0"/>
          </a:p>
          <a:p>
            <a:pPr algn="ctr"/>
            <a:r>
              <a:rPr lang="en-US" b="1" dirty="0" smtClean="0">
                <a:solidFill>
                  <a:srgbClr val="FF0000"/>
                </a:solidFill>
              </a:rPr>
              <a:t>2 </a:t>
            </a:r>
            <a:r>
              <a:rPr lang="en-US" b="1" dirty="0" err="1" smtClean="0">
                <a:solidFill>
                  <a:srgbClr val="FF0000"/>
                </a:solidFill>
              </a:rPr>
              <a:t>dosis</a:t>
            </a:r>
            <a:r>
              <a:rPr lang="en-US" b="1" dirty="0" smtClean="0">
                <a:solidFill>
                  <a:srgbClr val="FF0000"/>
                </a:solidFill>
              </a:rPr>
              <a:t> de IPV + 1 OPV</a:t>
            </a:r>
          </a:p>
          <a:p>
            <a:pPr algn="ctr"/>
            <a:endParaRPr lang="en-US" dirty="0"/>
          </a:p>
          <a:p>
            <a:pPr algn="ctr"/>
            <a:endParaRPr lang="en-US" dirty="0" smtClean="0"/>
          </a:p>
          <a:p>
            <a:pPr algn="ctr"/>
            <a:r>
              <a:rPr lang="en-US" dirty="0" smtClean="0"/>
              <a:t>1 </a:t>
            </a:r>
            <a:r>
              <a:rPr lang="en-US" dirty="0" err="1" smtClean="0"/>
              <a:t>dosis</a:t>
            </a:r>
            <a:r>
              <a:rPr lang="en-US" dirty="0" smtClean="0"/>
              <a:t> de IPV + 2 OPV</a:t>
            </a:r>
            <a:endParaRPr lang="en-US" dirty="0"/>
          </a:p>
        </p:txBody>
      </p:sp>
      <p:sp>
        <p:nvSpPr>
          <p:cNvPr id="4" name="Right Arrow 3"/>
          <p:cNvSpPr/>
          <p:nvPr/>
        </p:nvSpPr>
        <p:spPr>
          <a:xfrm rot="5400000">
            <a:off x="3932549" y="2548582"/>
            <a:ext cx="1025611" cy="537520"/>
          </a:xfrm>
          <a:prstGeom prst="rightArrow">
            <a:avLst>
              <a:gd name="adj1" fmla="val 50000"/>
              <a:gd name="adj2" fmla="val 555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102467" y="4588533"/>
            <a:ext cx="506870" cy="584775"/>
          </a:xfrm>
          <a:prstGeom prst="rect">
            <a:avLst/>
          </a:prstGeom>
          <a:noFill/>
        </p:spPr>
        <p:txBody>
          <a:bodyPr wrap="none" rtlCol="0">
            <a:spAutoFit/>
          </a:bodyPr>
          <a:lstStyle/>
          <a:p>
            <a:r>
              <a:rPr lang="en-US" sz="3200" dirty="0" smtClean="0"/>
              <a:t>O</a:t>
            </a:r>
            <a:endParaRPr lang="en-US" sz="3200" dirty="0"/>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62724" y="6300203"/>
            <a:ext cx="2458509" cy="424031"/>
          </a:xfrm>
          <a:prstGeom prst="rect">
            <a:avLst/>
          </a:prstGeom>
        </p:spPr>
      </p:pic>
      <p:sp>
        <p:nvSpPr>
          <p:cNvPr id="8" name="Rectángulo 7"/>
          <p:cNvSpPr/>
          <p:nvPr/>
        </p:nvSpPr>
        <p:spPr>
          <a:xfrm>
            <a:off x="6438507" y="6240544"/>
            <a:ext cx="2705493" cy="61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214002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ángulo 2"/>
          <p:cNvSpPr/>
          <p:nvPr/>
        </p:nvSpPr>
        <p:spPr>
          <a:xfrm>
            <a:off x="6438507" y="6240544"/>
            <a:ext cx="2705493" cy="61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052" name="Picture 2" descr="DGSP"/>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0825" y="187499"/>
            <a:ext cx="216058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2" descr="C:\Users\treyes\AppData\Local\Microsoft\Windows\Temporary Internet Files\Content.Outlook\VI0GUWNV\LOGO Perú progreso para todos-0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227763" y="116062"/>
            <a:ext cx="235743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upo 2"/>
          <p:cNvGrpSpPr/>
          <p:nvPr/>
        </p:nvGrpSpPr>
        <p:grpSpPr>
          <a:xfrm>
            <a:off x="2337304" y="1268760"/>
            <a:ext cx="1605061" cy="1988941"/>
            <a:chOff x="2337304" y="1268760"/>
            <a:chExt cx="1605061" cy="1988941"/>
          </a:xfrm>
        </p:grpSpPr>
        <p:pic>
          <p:nvPicPr>
            <p:cNvPr id="8" name="Picture 6"/>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a:xfrm>
              <a:off x="2339752" y="1268760"/>
              <a:ext cx="1602613" cy="1582580"/>
            </a:xfrm>
            <a:prstGeom prst="rect">
              <a:avLst/>
            </a:prstGeom>
            <a:noFill/>
          </p:spPr>
        </p:pic>
        <p:sp>
          <p:nvSpPr>
            <p:cNvPr id="11" name="Text Box 2"/>
            <p:cNvSpPr txBox="1">
              <a:spLocks noChangeArrowheads="1"/>
            </p:cNvSpPr>
            <p:nvPr/>
          </p:nvSpPr>
          <p:spPr bwMode="auto">
            <a:xfrm>
              <a:off x="2337304" y="2857591"/>
              <a:ext cx="16050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_tradnl" sz="1000" b="1" dirty="0"/>
                <a:t>Eliminación del Tétanos Neonatal, 1997</a:t>
              </a:r>
            </a:p>
          </p:txBody>
        </p:sp>
      </p:grpSp>
      <p:grpSp>
        <p:nvGrpSpPr>
          <p:cNvPr id="2" name="Grupo 1"/>
          <p:cNvGrpSpPr/>
          <p:nvPr/>
        </p:nvGrpSpPr>
        <p:grpSpPr>
          <a:xfrm>
            <a:off x="467544" y="1268760"/>
            <a:ext cx="1554534" cy="1984286"/>
            <a:chOff x="467544" y="1268760"/>
            <a:chExt cx="1554534" cy="1984286"/>
          </a:xfrm>
        </p:grpSpPr>
        <p:pic>
          <p:nvPicPr>
            <p:cNvPr id="7" name="Picture 5"/>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67544" y="1268760"/>
              <a:ext cx="1554534" cy="1646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
            <p:cNvSpPr>
              <a:spLocks noChangeArrowheads="1"/>
            </p:cNvSpPr>
            <p:nvPr/>
          </p:nvSpPr>
          <p:spPr bwMode="auto">
            <a:xfrm>
              <a:off x="467544" y="2852936"/>
              <a:ext cx="15545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s-PE" sz="1000" b="1" dirty="0">
                  <a:latin typeface="Arial" charset="0"/>
                </a:rPr>
                <a:t>Erradicación de la Poliomielitis, 1991</a:t>
              </a:r>
              <a:endParaRPr lang="es-ES" sz="1000" b="1" dirty="0">
                <a:latin typeface="Arial" charset="0"/>
              </a:endParaRPr>
            </a:p>
          </p:txBody>
        </p:sp>
      </p:grpSp>
      <p:pic>
        <p:nvPicPr>
          <p:cNvPr id="5" name="Imagen 4"/>
          <p:cNvPicPr>
            <a:picLocks noChangeAspect="1"/>
          </p:cNvPicPr>
          <p:nvPr/>
        </p:nvPicPr>
        <p:blipFill rotWithShape="1">
          <a:blip r:embed="rId7"/>
          <a:srcRect l="27286" t="6409" r="1770" b="4201"/>
          <a:stretch/>
        </p:blipFill>
        <p:spPr>
          <a:xfrm>
            <a:off x="3754645" y="4266566"/>
            <a:ext cx="2171288" cy="1823882"/>
          </a:xfrm>
          <a:prstGeom prst="rect">
            <a:avLst/>
          </a:prstGeom>
        </p:spPr>
      </p:pic>
      <p:grpSp>
        <p:nvGrpSpPr>
          <p:cNvPr id="6" name="Grupo 5"/>
          <p:cNvGrpSpPr/>
          <p:nvPr/>
        </p:nvGrpSpPr>
        <p:grpSpPr>
          <a:xfrm>
            <a:off x="4176087" y="1288536"/>
            <a:ext cx="2340129" cy="1753293"/>
            <a:chOff x="4176087" y="1288536"/>
            <a:chExt cx="2340129" cy="1753293"/>
          </a:xfrm>
        </p:grpSpPr>
        <p:pic>
          <p:nvPicPr>
            <p:cNvPr id="13" name="Picture 2"/>
            <p:cNvPicPr>
              <a:picLocks noChangeAspect="1" noChangeArrowheads="1"/>
            </p:cNvPicPr>
            <p:nvPr/>
          </p:nvPicPr>
          <p:blipFill>
            <a:blip r:embed="rId8" cstate="email">
              <a:extLst>
                <a:ext uri="{28A0092B-C50C-407E-A947-70E740481C1C}">
                  <a14:useLocalDpi xmlns:a14="http://schemas.microsoft.com/office/drawing/2010/main" val="0"/>
                </a:ext>
              </a:extLst>
            </a:blip>
            <a:srcRect l="10823" t="20316" r="2077" b="7434"/>
            <a:stretch>
              <a:fillRect/>
            </a:stretch>
          </p:blipFill>
          <p:spPr bwMode="auto">
            <a:xfrm>
              <a:off x="4355976" y="1288536"/>
              <a:ext cx="1954692" cy="150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4"/>
            <p:cNvSpPr>
              <a:spLocks noChangeArrowheads="1"/>
            </p:cNvSpPr>
            <p:nvPr/>
          </p:nvSpPr>
          <p:spPr bwMode="auto">
            <a:xfrm>
              <a:off x="4176087" y="2795608"/>
              <a:ext cx="23401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s-PE" sz="1000" b="1" dirty="0" smtClean="0">
                  <a:latin typeface="Arial" charset="0"/>
                </a:rPr>
                <a:t>Eliminación del Sarampión, 2000</a:t>
              </a:r>
              <a:endParaRPr lang="es-ES" sz="1000" b="1" dirty="0">
                <a:latin typeface="Arial" charset="0"/>
              </a:endParaRPr>
            </a:p>
          </p:txBody>
        </p:sp>
      </p:grpSp>
      <p:grpSp>
        <p:nvGrpSpPr>
          <p:cNvPr id="22" name="Grupo 21"/>
          <p:cNvGrpSpPr/>
          <p:nvPr/>
        </p:nvGrpSpPr>
        <p:grpSpPr>
          <a:xfrm>
            <a:off x="465644" y="4293096"/>
            <a:ext cx="5530080" cy="2528376"/>
            <a:chOff x="465644" y="4293096"/>
            <a:chExt cx="5530080" cy="2528376"/>
          </a:xfrm>
        </p:grpSpPr>
        <p:pic>
          <p:nvPicPr>
            <p:cNvPr id="20" name="Picture 4"/>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501517" y="4293096"/>
              <a:ext cx="2304256" cy="1884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4"/>
            <p:cNvSpPr>
              <a:spLocks noChangeArrowheads="1"/>
            </p:cNvSpPr>
            <p:nvPr/>
          </p:nvSpPr>
          <p:spPr bwMode="auto">
            <a:xfrm>
              <a:off x="465644" y="6267474"/>
              <a:ext cx="234012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s-PE" sz="1000" b="1" dirty="0" smtClean="0">
                  <a:latin typeface="Arial" charset="0"/>
                </a:rPr>
                <a:t>Eliminación de la Rubeola y SRC, 2006</a:t>
              </a:r>
            </a:p>
            <a:p>
              <a:pPr algn="ctr"/>
              <a:r>
                <a:rPr lang="es-PE" sz="1000" b="1" dirty="0" smtClean="0"/>
                <a:t>Vacunación 2-39 años</a:t>
              </a:r>
              <a:endParaRPr lang="es-ES" sz="1000" b="1" dirty="0">
                <a:latin typeface="Arial" charset="0"/>
              </a:endParaRPr>
            </a:p>
          </p:txBody>
        </p:sp>
        <p:sp>
          <p:nvSpPr>
            <p:cNvPr id="26" name="Rectangle 4"/>
            <p:cNvSpPr>
              <a:spLocks noChangeArrowheads="1"/>
            </p:cNvSpPr>
            <p:nvPr/>
          </p:nvSpPr>
          <p:spPr bwMode="auto">
            <a:xfrm>
              <a:off x="3655595" y="6131046"/>
              <a:ext cx="23401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s-PE" sz="1000" b="1" dirty="0" smtClean="0">
                  <a:latin typeface="Arial" charset="0"/>
                </a:rPr>
                <a:t>Control de la Hepatitis B, 2009</a:t>
              </a:r>
            </a:p>
            <a:p>
              <a:pPr algn="ctr"/>
              <a:r>
                <a:rPr lang="es-PE" sz="1000" b="1" dirty="0" smtClean="0"/>
                <a:t>Vacunación 2-19 años</a:t>
              </a:r>
              <a:endParaRPr lang="es-ES" sz="1000" b="1" dirty="0">
                <a:latin typeface="Arial" charset="0"/>
              </a:endParaRPr>
            </a:p>
          </p:txBody>
        </p:sp>
      </p:grpSp>
      <p:grpSp>
        <p:nvGrpSpPr>
          <p:cNvPr id="29" name="Grupo 28"/>
          <p:cNvGrpSpPr/>
          <p:nvPr/>
        </p:nvGrpSpPr>
        <p:grpSpPr>
          <a:xfrm>
            <a:off x="6588224" y="4250710"/>
            <a:ext cx="2340129" cy="2362447"/>
            <a:chOff x="6588224" y="4250710"/>
            <a:chExt cx="2340129" cy="2362447"/>
          </a:xfrm>
        </p:grpSpPr>
        <p:pic>
          <p:nvPicPr>
            <p:cNvPr id="23" name="Picture 11"/>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rot="5400000">
              <a:off x="6760676" y="4335581"/>
              <a:ext cx="1926733" cy="175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4"/>
            <p:cNvSpPr>
              <a:spLocks noChangeArrowheads="1"/>
            </p:cNvSpPr>
            <p:nvPr/>
          </p:nvSpPr>
          <p:spPr bwMode="auto">
            <a:xfrm>
              <a:off x="6588224" y="6213047"/>
              <a:ext cx="23401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s-PE" sz="1000" b="1" dirty="0" smtClean="0">
                  <a:latin typeface="Arial" charset="0"/>
                </a:rPr>
                <a:t>Control de la Influenza estacional, 2009</a:t>
              </a:r>
              <a:endParaRPr lang="es-ES" sz="1000" b="1" dirty="0">
                <a:latin typeface="Arial" charset="0"/>
              </a:endParaRPr>
            </a:p>
          </p:txBody>
        </p:sp>
      </p:grpSp>
      <p:grpSp>
        <p:nvGrpSpPr>
          <p:cNvPr id="19" name="Grupo 18"/>
          <p:cNvGrpSpPr/>
          <p:nvPr/>
        </p:nvGrpSpPr>
        <p:grpSpPr>
          <a:xfrm>
            <a:off x="6597675" y="1194791"/>
            <a:ext cx="2340129" cy="2726450"/>
            <a:chOff x="6597675" y="1194791"/>
            <a:chExt cx="2340129" cy="2726450"/>
          </a:xfrm>
        </p:grpSpPr>
        <p:grpSp>
          <p:nvGrpSpPr>
            <p:cNvPr id="4" name="Grupo 3"/>
            <p:cNvGrpSpPr/>
            <p:nvPr/>
          </p:nvGrpSpPr>
          <p:grpSpPr>
            <a:xfrm>
              <a:off x="6876256" y="1194791"/>
              <a:ext cx="1832443" cy="2047619"/>
              <a:chOff x="3675661" y="803721"/>
              <a:chExt cx="5252737" cy="4785519"/>
            </a:xfrm>
          </p:grpSpPr>
          <p:pic>
            <p:nvPicPr>
              <p:cNvPr id="14" name="Picture 4"/>
              <p:cNvPicPr>
                <a:picLocks noChangeAspect="1" noChangeArrowheads="1"/>
              </p:cNvPicPr>
              <p:nvPr/>
            </p:nvPicPr>
            <p:blipFill>
              <a:blip r:embed="rId11" cstate="email">
                <a:extLst>
                  <a:ext uri="{28A0092B-C50C-407E-A947-70E740481C1C}">
                    <a14:useLocalDpi xmlns:a14="http://schemas.microsoft.com/office/drawing/2010/main" val="0"/>
                  </a:ext>
                </a:extLst>
              </a:blip>
              <a:srcRect l="2948" t="2930" r="2563" b="2539"/>
              <a:stretch>
                <a:fillRect/>
              </a:stretch>
            </p:blipFill>
            <p:spPr bwMode="auto">
              <a:xfrm>
                <a:off x="3675661" y="3284190"/>
                <a:ext cx="233997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3675661" y="803721"/>
                <a:ext cx="2381250"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8"/>
              <p:cNvGrpSpPr>
                <a:grpSpLocks/>
              </p:cNvGrpSpPr>
              <p:nvPr/>
            </p:nvGrpSpPr>
            <p:grpSpPr bwMode="auto">
              <a:xfrm>
                <a:off x="6012160" y="2024063"/>
                <a:ext cx="2916238" cy="2520950"/>
                <a:chOff x="3810" y="1275"/>
                <a:chExt cx="1837" cy="1588"/>
              </a:xfrm>
            </p:grpSpPr>
            <p:pic>
              <p:nvPicPr>
                <p:cNvPr id="17" name="Picture 5"/>
                <p:cNvPicPr>
                  <a:picLocks noChangeAspect="1" noChangeArrowheads="1"/>
                </p:cNvPicPr>
                <p:nvPr/>
              </p:nvPicPr>
              <p:blipFill>
                <a:blip r:embed="rId13" cstate="email">
                  <a:extLst>
                    <a:ext uri="{28A0092B-C50C-407E-A947-70E740481C1C}">
                      <a14:useLocalDpi xmlns:a14="http://schemas.microsoft.com/office/drawing/2010/main" val="0"/>
                    </a:ext>
                  </a:extLst>
                </a:blip>
                <a:srcRect r="5795" b="3052"/>
                <a:stretch>
                  <a:fillRect/>
                </a:stretch>
              </p:blipFill>
              <p:spPr bwMode="auto">
                <a:xfrm>
                  <a:off x="3810" y="1275"/>
                  <a:ext cx="183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7"/>
                <p:cNvSpPr>
                  <a:spLocks noChangeArrowheads="1"/>
                </p:cNvSpPr>
                <p:nvPr/>
              </p:nvSpPr>
              <p:spPr bwMode="auto">
                <a:xfrm rot="646469">
                  <a:off x="4481" y="1801"/>
                  <a:ext cx="109" cy="320"/>
                </a:xfrm>
                <a:prstGeom prst="rect">
                  <a:avLst/>
                </a:prstGeom>
                <a:solidFill>
                  <a:srgbClr val="000000"/>
                </a:solidFill>
                <a:ln w="9525" algn="ctr">
                  <a:solidFill>
                    <a:schemeClr val="tx1"/>
                  </a:solidFill>
                  <a:miter lim="800000"/>
                  <a:headEnd/>
                  <a:tailEnd/>
                </a:ln>
              </p:spPr>
              <p:txBody>
                <a:bodyPr wrap="none" anchor="ctr"/>
                <a:lstStyle/>
                <a:p>
                  <a:endParaRPr lang="es-PE" sz="1800">
                    <a:solidFill>
                      <a:srgbClr val="000000"/>
                    </a:solidFill>
                    <a:latin typeface="Arial" charset="0"/>
                  </a:endParaRPr>
                </a:p>
              </p:txBody>
            </p:sp>
          </p:grpSp>
        </p:grpSp>
        <p:sp>
          <p:nvSpPr>
            <p:cNvPr id="28" name="Rectangle 4"/>
            <p:cNvSpPr>
              <a:spLocks noChangeArrowheads="1"/>
            </p:cNvSpPr>
            <p:nvPr/>
          </p:nvSpPr>
          <p:spPr bwMode="auto">
            <a:xfrm>
              <a:off x="6597675" y="3367243"/>
              <a:ext cx="234012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s-PE" sz="1000" b="1" dirty="0" smtClean="0">
                  <a:latin typeface="Arial" charset="0"/>
                </a:rPr>
                <a:t>Control acelerado de la Fiebre Amarilla, 2004-2007</a:t>
              </a:r>
            </a:p>
            <a:p>
              <a:pPr algn="ctr"/>
              <a:r>
                <a:rPr lang="es-PE" sz="1000" b="1" dirty="0" smtClean="0"/>
                <a:t>Vacunación 2-59 años</a:t>
              </a:r>
              <a:endParaRPr lang="es-ES" sz="1000" b="1" dirty="0">
                <a:latin typeface="Arial" charset="0"/>
              </a:endParaRPr>
            </a:p>
          </p:txBody>
        </p:sp>
      </p:grpSp>
      <p:sp>
        <p:nvSpPr>
          <p:cNvPr id="30" name="CuadroTexto 29"/>
          <p:cNvSpPr txBox="1"/>
          <p:nvPr/>
        </p:nvSpPr>
        <p:spPr>
          <a:xfrm>
            <a:off x="179512" y="3501008"/>
            <a:ext cx="6544420" cy="461665"/>
          </a:xfrm>
          <a:prstGeom prst="rect">
            <a:avLst/>
          </a:prstGeom>
          <a:noFill/>
        </p:spPr>
        <p:txBody>
          <a:bodyPr wrap="none" rtlCol="0">
            <a:spAutoFit/>
          </a:bodyPr>
          <a:lstStyle/>
          <a:p>
            <a:r>
              <a:rPr lang="es-PE" sz="2400" b="1" dirty="0" smtClean="0">
                <a:solidFill>
                  <a:srgbClr val="FF0000"/>
                </a:solidFill>
              </a:rPr>
              <a:t>LOGROS EN SALUD PUBLICA EN EL PERU</a:t>
            </a:r>
            <a:endParaRPr lang="es-PE" sz="2400" b="1" dirty="0">
              <a:solidFill>
                <a:srgbClr val="FF0000"/>
              </a:solidFill>
            </a:endParaRPr>
          </a:p>
        </p:txBody>
      </p:sp>
    </p:spTree>
    <p:extLst>
      <p:ext uri="{BB962C8B-B14F-4D97-AF65-F5344CB8AC3E}">
        <p14:creationId xmlns:p14="http://schemas.microsoft.com/office/powerpoint/2010/main" val="14531856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9482"/>
            <a:ext cx="8229600" cy="1143000"/>
          </a:xfrm>
        </p:spPr>
        <p:txBody>
          <a:bodyPr>
            <a:normAutofit/>
          </a:bodyPr>
          <a:lstStyle/>
          <a:p>
            <a:r>
              <a:rPr lang="en-US" sz="3600" dirty="0" err="1">
                <a:solidFill>
                  <a:schemeClr val="tx2"/>
                </a:solidFill>
                <a:effectLst>
                  <a:outerShdw blurRad="63500" dist="38100" dir="5400000" algn="t" rotWithShape="0">
                    <a:prstClr val="black">
                      <a:alpha val="25000"/>
                    </a:prstClr>
                  </a:outerShdw>
                </a:effectLst>
                <a:latin typeface="Gill Sans MT" pitchFamily="34" charset="0"/>
                <a:ea typeface="ＭＳ Ｐゴシック" charset="0"/>
                <a:cs typeface="ＭＳ Ｐゴシック" charset="0"/>
              </a:rPr>
              <a:t>Desafíos</a:t>
            </a:r>
            <a:r>
              <a:rPr lang="en-US" sz="3600" dirty="0">
                <a:solidFill>
                  <a:schemeClr val="tx2"/>
                </a:solidFill>
                <a:effectLst>
                  <a:outerShdw blurRad="63500" dist="38100" dir="5400000" algn="t" rotWithShape="0">
                    <a:prstClr val="black">
                      <a:alpha val="25000"/>
                    </a:prstClr>
                  </a:outerShdw>
                </a:effectLst>
                <a:latin typeface="Gill Sans MT" pitchFamily="34" charset="0"/>
                <a:ea typeface="ＭＳ Ｐゴシック" charset="0"/>
                <a:cs typeface="ＭＳ Ｐゴシック" charset="0"/>
              </a:rPr>
              <a:t> </a:t>
            </a:r>
            <a:r>
              <a:rPr lang="en-US" sz="3600" dirty="0" smtClean="0">
                <a:solidFill>
                  <a:schemeClr val="tx2"/>
                </a:solidFill>
                <a:effectLst>
                  <a:outerShdw blurRad="63500" dist="38100" dir="5400000" algn="t" rotWithShape="0">
                    <a:prstClr val="black">
                      <a:alpha val="25000"/>
                    </a:prstClr>
                  </a:outerShdw>
                </a:effectLst>
                <a:latin typeface="Gill Sans MT" pitchFamily="34" charset="0"/>
                <a:ea typeface="ＭＳ Ｐゴシック" charset="0"/>
                <a:cs typeface="ＭＳ Ｐゴシック" charset="0"/>
              </a:rPr>
              <a:t>de la </a:t>
            </a:r>
            <a:r>
              <a:rPr lang="en-US" sz="3600" dirty="0" err="1" smtClean="0">
                <a:solidFill>
                  <a:schemeClr val="tx2"/>
                </a:solidFill>
                <a:effectLst>
                  <a:outerShdw blurRad="63500" dist="38100" dir="5400000" algn="t" rotWithShape="0">
                    <a:prstClr val="black">
                      <a:alpha val="25000"/>
                    </a:prstClr>
                  </a:outerShdw>
                </a:effectLst>
                <a:latin typeface="Gill Sans MT" pitchFamily="34" charset="0"/>
                <a:ea typeface="ＭＳ Ｐゴシック" charset="0"/>
                <a:cs typeface="ＭＳ Ｐゴシック" charset="0"/>
              </a:rPr>
              <a:t>Introducción</a:t>
            </a:r>
            <a:r>
              <a:rPr lang="en-US" sz="3600" dirty="0" smtClean="0">
                <a:solidFill>
                  <a:schemeClr val="tx2"/>
                </a:solidFill>
                <a:effectLst>
                  <a:outerShdw blurRad="63500" dist="38100" dir="5400000" algn="t" rotWithShape="0">
                    <a:prstClr val="black">
                      <a:alpha val="25000"/>
                    </a:prstClr>
                  </a:outerShdw>
                </a:effectLst>
                <a:latin typeface="Gill Sans MT" pitchFamily="34" charset="0"/>
                <a:ea typeface="ＭＳ Ｐゴシック" charset="0"/>
                <a:cs typeface="ＭＳ Ｐゴシック" charset="0"/>
              </a:rPr>
              <a:t> de IPV</a:t>
            </a:r>
            <a:endParaRPr lang="en-US" sz="3600" dirty="0">
              <a:solidFill>
                <a:schemeClr val="tx2"/>
              </a:solidFill>
              <a:effectLst>
                <a:outerShdw blurRad="63500" dist="38100" dir="5400000" algn="t" rotWithShape="0">
                  <a:prstClr val="black">
                    <a:alpha val="25000"/>
                  </a:prstClr>
                </a:outerShdw>
              </a:effectLst>
              <a:latin typeface="Gill Sans MT" pitchFamily="34" charset="0"/>
              <a:ea typeface="ＭＳ Ｐゴシック" charset="0"/>
              <a:cs typeface="ＭＳ Ｐゴシック"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62724" y="6300203"/>
            <a:ext cx="2458509" cy="424031"/>
          </a:xfrm>
          <a:prstGeom prst="rect">
            <a:avLst/>
          </a:prstGeom>
        </p:spPr>
      </p:pic>
      <p:sp>
        <p:nvSpPr>
          <p:cNvPr id="5" name="Rectángulo 4"/>
          <p:cNvSpPr/>
          <p:nvPr/>
        </p:nvSpPr>
        <p:spPr>
          <a:xfrm>
            <a:off x="6318534" y="6130294"/>
            <a:ext cx="2705493" cy="61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Content Placeholder 2"/>
          <p:cNvSpPr>
            <a:spLocks noGrp="1"/>
          </p:cNvSpPr>
          <p:nvPr>
            <p:ph idx="1"/>
          </p:nvPr>
        </p:nvSpPr>
        <p:spPr>
          <a:xfrm>
            <a:off x="457200" y="2069756"/>
            <a:ext cx="8229600" cy="4525963"/>
          </a:xfrm>
          <a:ln>
            <a:solidFill>
              <a:srgbClr val="0070C0"/>
            </a:solidFill>
          </a:ln>
        </p:spPr>
        <p:txBody>
          <a:bodyPr/>
          <a:lstStyle/>
          <a:p>
            <a:endParaRPr lang="es-ES" sz="2800" b="1" dirty="0" smtClean="0">
              <a:solidFill>
                <a:srgbClr val="002060"/>
              </a:solidFill>
              <a:latin typeface="Gill Sans MT"/>
            </a:endParaRPr>
          </a:p>
          <a:p>
            <a:r>
              <a:rPr lang="es-ES" sz="2800" b="1" dirty="0" smtClean="0">
                <a:solidFill>
                  <a:srgbClr val="002060"/>
                </a:solidFill>
                <a:latin typeface="Gill Sans MT"/>
              </a:rPr>
              <a:t>Corto </a:t>
            </a:r>
            <a:r>
              <a:rPr lang="es-ES" sz="2800" dirty="0" smtClean="0">
                <a:solidFill>
                  <a:srgbClr val="002060"/>
                </a:solidFill>
                <a:latin typeface="Gill Sans MT"/>
              </a:rPr>
              <a:t>período de </a:t>
            </a:r>
            <a:r>
              <a:rPr lang="es-ES" sz="2800" b="1" dirty="0" smtClean="0">
                <a:solidFill>
                  <a:srgbClr val="002060"/>
                </a:solidFill>
                <a:latin typeface="Gill Sans MT"/>
              </a:rPr>
              <a:t>tiempo</a:t>
            </a:r>
            <a:r>
              <a:rPr lang="es-ES" sz="2800" dirty="0" smtClean="0">
                <a:solidFill>
                  <a:srgbClr val="002060"/>
                </a:solidFill>
                <a:latin typeface="Gill Sans MT"/>
              </a:rPr>
              <a:t> (hasta final de 2015)</a:t>
            </a:r>
          </a:p>
          <a:p>
            <a:r>
              <a:rPr lang="es-ES" sz="2800" b="1" dirty="0" smtClean="0">
                <a:solidFill>
                  <a:srgbClr val="002060"/>
                </a:solidFill>
                <a:latin typeface="Gill Sans MT"/>
              </a:rPr>
              <a:t>Más costosa </a:t>
            </a:r>
            <a:r>
              <a:rPr lang="es-ES" sz="2800" dirty="0" smtClean="0">
                <a:solidFill>
                  <a:srgbClr val="002060"/>
                </a:solidFill>
                <a:latin typeface="Gill Sans MT"/>
              </a:rPr>
              <a:t>que la vacuna oral</a:t>
            </a:r>
            <a:endParaRPr lang="es-ES" sz="2800" b="1" dirty="0" smtClean="0">
              <a:solidFill>
                <a:srgbClr val="002060"/>
              </a:solidFill>
              <a:latin typeface="Gill Sans MT"/>
            </a:endParaRPr>
          </a:p>
          <a:p>
            <a:r>
              <a:rPr lang="es-ES" sz="2800" b="1" dirty="0" smtClean="0">
                <a:solidFill>
                  <a:srgbClr val="002060"/>
                </a:solidFill>
                <a:latin typeface="Gill Sans MT"/>
              </a:rPr>
              <a:t>Limitado </a:t>
            </a:r>
            <a:r>
              <a:rPr lang="es-ES" sz="2800" b="1" dirty="0">
                <a:solidFill>
                  <a:srgbClr val="002060"/>
                </a:solidFill>
                <a:latin typeface="Gill Sans MT"/>
              </a:rPr>
              <a:t>suministro </a:t>
            </a:r>
            <a:r>
              <a:rPr lang="es-ES" sz="2800" dirty="0">
                <a:solidFill>
                  <a:srgbClr val="002060"/>
                </a:solidFill>
                <a:latin typeface="Gill Sans MT"/>
              </a:rPr>
              <a:t>de </a:t>
            </a:r>
            <a:r>
              <a:rPr lang="es-ES" sz="2800" dirty="0" smtClean="0">
                <a:solidFill>
                  <a:srgbClr val="002060"/>
                </a:solidFill>
                <a:latin typeface="Gill Sans MT"/>
              </a:rPr>
              <a:t>vacuna</a:t>
            </a:r>
          </a:p>
          <a:p>
            <a:r>
              <a:rPr lang="es-ES" sz="2800" b="1" dirty="0" smtClean="0">
                <a:solidFill>
                  <a:srgbClr val="002060"/>
                </a:solidFill>
                <a:latin typeface="Gill Sans MT"/>
              </a:rPr>
              <a:t>1 vacuna inyectable más </a:t>
            </a:r>
          </a:p>
          <a:p>
            <a:pPr marL="346075" indent="-346075">
              <a:buNone/>
            </a:pPr>
            <a:r>
              <a:rPr lang="es-ES" sz="2800" dirty="0" smtClean="0">
                <a:solidFill>
                  <a:srgbClr val="002060"/>
                </a:solidFill>
                <a:latin typeface="Gill Sans MT"/>
              </a:rPr>
              <a:t>	(1ra dosis </a:t>
            </a:r>
            <a:r>
              <a:rPr lang="es-ES" sz="2800" dirty="0" err="1" smtClean="0">
                <a:solidFill>
                  <a:srgbClr val="002060"/>
                </a:solidFill>
                <a:latin typeface="Gill Sans MT"/>
              </a:rPr>
              <a:t>Penta</a:t>
            </a:r>
            <a:r>
              <a:rPr lang="es-ES" sz="2800" dirty="0" smtClean="0">
                <a:solidFill>
                  <a:srgbClr val="002060"/>
                </a:solidFill>
                <a:latin typeface="Gill Sans MT"/>
              </a:rPr>
              <a:t> +</a:t>
            </a:r>
            <a:r>
              <a:rPr lang="es-ES" sz="2800" dirty="0" err="1" smtClean="0">
                <a:solidFill>
                  <a:srgbClr val="002060"/>
                </a:solidFill>
                <a:latin typeface="Gill Sans MT"/>
              </a:rPr>
              <a:t>Neumo</a:t>
            </a:r>
            <a:r>
              <a:rPr lang="es-ES" sz="2800" dirty="0" smtClean="0">
                <a:solidFill>
                  <a:srgbClr val="002060"/>
                </a:solidFill>
                <a:latin typeface="Gill Sans MT"/>
              </a:rPr>
              <a:t> +IPV)</a:t>
            </a:r>
            <a:endParaRPr lang="es-ES" sz="2800" dirty="0">
              <a:solidFill>
                <a:srgbClr val="002060"/>
              </a:solidFill>
              <a:latin typeface="Gill Sans MT"/>
            </a:endParaRPr>
          </a:p>
          <a:p>
            <a:endParaRPr lang="en-US" dirty="0"/>
          </a:p>
        </p:txBody>
      </p:sp>
    </p:spTree>
    <p:extLst>
      <p:ext uri="{BB962C8B-B14F-4D97-AF65-F5344CB8AC3E}">
        <p14:creationId xmlns:p14="http://schemas.microsoft.com/office/powerpoint/2010/main" val="26993539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409926042"/>
              </p:ext>
            </p:extLst>
          </p:nvPr>
        </p:nvGraphicFramePr>
        <p:xfrm>
          <a:off x="5364088" y="2132856"/>
          <a:ext cx="3593202" cy="3836279"/>
        </p:xfrm>
        <a:graphic>
          <a:graphicData uri="http://schemas.openxmlformats.org/drawingml/2006/table">
            <a:tbl>
              <a:tblPr>
                <a:tableStyleId>{5C22544A-7EE6-4342-B048-85BDC9FD1C3A}</a:tableStyleId>
              </a:tblPr>
              <a:tblGrid>
                <a:gridCol w="1796601"/>
                <a:gridCol w="1796601"/>
              </a:tblGrid>
              <a:tr h="102574">
                <a:tc>
                  <a:txBody>
                    <a:bodyPr/>
                    <a:lstStyle/>
                    <a:p>
                      <a:pPr algn="ctr" fontAlgn="b"/>
                      <a:r>
                        <a:rPr lang="en-US" sz="1800" b="1" i="0" u="none" strike="noStrike" kern="1200" dirty="0" smtClean="0">
                          <a:solidFill>
                            <a:schemeClr val="bg1"/>
                          </a:solidFill>
                          <a:effectLst/>
                          <a:latin typeface="Arial"/>
                          <a:ea typeface="+mn-ea"/>
                          <a:cs typeface="+mn-cs"/>
                        </a:rPr>
                        <a:t>2015 T4</a:t>
                      </a:r>
                      <a:endParaRPr lang="en-US" sz="1800" b="1" i="0" u="none" strike="noStrike" kern="1200" dirty="0">
                        <a:solidFill>
                          <a:schemeClr val="bg1"/>
                        </a:solidFill>
                        <a:effectLst/>
                        <a:latin typeface="Arial"/>
                        <a:ea typeface="+mn-ea"/>
                        <a:cs typeface="+mn-cs"/>
                      </a:endParaRPr>
                    </a:p>
                  </a:txBody>
                  <a:tcPr marL="9525" marR="9525" marT="9525" marB="0" anchor="b">
                    <a:solidFill>
                      <a:schemeClr val="accent3"/>
                    </a:solidFill>
                  </a:tcPr>
                </a:tc>
                <a:tc>
                  <a:txBody>
                    <a:bodyPr/>
                    <a:lstStyle/>
                    <a:p>
                      <a:pPr algn="ctr" fontAlgn="b"/>
                      <a:r>
                        <a:rPr lang="en-US" sz="1800" b="1" i="0" u="none" strike="noStrike" dirty="0" smtClean="0">
                          <a:solidFill>
                            <a:schemeClr val="bg1"/>
                          </a:solidFill>
                          <a:effectLst/>
                          <a:latin typeface="Arial"/>
                        </a:rPr>
                        <a:t>2016/Jan</a:t>
                      </a:r>
                      <a:endParaRPr lang="en-US" sz="1800" b="1" i="0" u="none" strike="noStrike" dirty="0">
                        <a:solidFill>
                          <a:schemeClr val="bg1"/>
                        </a:solidFill>
                        <a:effectLst/>
                        <a:latin typeface="Arial"/>
                      </a:endParaRPr>
                    </a:p>
                  </a:txBody>
                  <a:tcPr marL="9525" marR="9525" marT="9525" marB="0" anchor="b">
                    <a:solidFill>
                      <a:schemeClr val="accent6"/>
                    </a:solidFill>
                  </a:tcPr>
                </a:tc>
              </a:tr>
              <a:tr h="107050">
                <a:tc>
                  <a:txBody>
                    <a:bodyPr/>
                    <a:lstStyle/>
                    <a:p>
                      <a:pPr algn="l" fontAlgn="b"/>
                      <a:r>
                        <a:rPr lang="en-US" sz="1100" b="1" i="0" u="none" strike="noStrike" kern="1200" dirty="0">
                          <a:solidFill>
                            <a:srgbClr val="000000"/>
                          </a:solidFill>
                          <a:effectLst/>
                          <a:latin typeface="Arial"/>
                          <a:ea typeface="+mn-ea"/>
                          <a:cs typeface="+mn-cs"/>
                        </a:rPr>
                        <a:t>Antigua and Barbuda</a:t>
                      </a:r>
                    </a:p>
                  </a:txBody>
                  <a:tcPr marL="9525" marR="9525" marT="9525" marB="0" anchor="b">
                    <a:solidFill>
                      <a:schemeClr val="bg1"/>
                    </a:solidFill>
                  </a:tcPr>
                </a:tc>
                <a:tc>
                  <a:txBody>
                    <a:bodyPr/>
                    <a:lstStyle/>
                    <a:p>
                      <a:pPr algn="l" fontAlgn="b"/>
                      <a:r>
                        <a:rPr lang="en-US" sz="1100" b="1" i="0" u="none" strike="noStrike" dirty="0" err="1">
                          <a:effectLst/>
                          <a:latin typeface="Arial"/>
                        </a:rPr>
                        <a:t>Curaçao</a:t>
                      </a:r>
                      <a:endParaRPr lang="en-US" sz="1100" b="1" i="0" u="none" strike="noStrike" dirty="0">
                        <a:effectLst/>
                        <a:latin typeface="Arial"/>
                      </a:endParaRPr>
                    </a:p>
                  </a:txBody>
                  <a:tcPr marL="9525" marR="9525" marT="9525" marB="0" anchor="b">
                    <a:solidFill>
                      <a:schemeClr val="bg1"/>
                    </a:solidFill>
                  </a:tcPr>
                </a:tc>
              </a:tr>
              <a:tr h="102574">
                <a:tc>
                  <a:txBody>
                    <a:bodyPr/>
                    <a:lstStyle/>
                    <a:p>
                      <a:pPr algn="l" fontAlgn="b"/>
                      <a:r>
                        <a:rPr lang="en-US" sz="1100" b="1" i="0" u="none" strike="noStrike" kern="1200" dirty="0">
                          <a:solidFill>
                            <a:srgbClr val="000000"/>
                          </a:solidFill>
                          <a:effectLst/>
                          <a:latin typeface="Arial"/>
                          <a:ea typeface="+mn-ea"/>
                          <a:cs typeface="+mn-cs"/>
                        </a:rPr>
                        <a:t>Barbados</a:t>
                      </a:r>
                    </a:p>
                  </a:txBody>
                  <a:tcPr marL="9525" marR="9525" marT="9525" marB="0" anchor="b">
                    <a:solidFill>
                      <a:schemeClr val="bg1"/>
                    </a:solidFill>
                  </a:tcPr>
                </a:tc>
                <a:tc>
                  <a:txBody>
                    <a:bodyPr/>
                    <a:lstStyle/>
                    <a:p>
                      <a:pPr algn="l" fontAlgn="b"/>
                      <a:endParaRPr lang="en-US" sz="1100" b="1" i="0" u="none" strike="noStrike" dirty="0">
                        <a:effectLst/>
                        <a:latin typeface="Arial"/>
                      </a:endParaRPr>
                    </a:p>
                  </a:txBody>
                  <a:tcPr marL="9525" marR="9525" marT="9525" marB="0" anchor="b">
                    <a:solidFill>
                      <a:schemeClr val="bg1"/>
                    </a:solidFill>
                  </a:tcPr>
                </a:tc>
              </a:tr>
              <a:tr h="102574">
                <a:tc>
                  <a:txBody>
                    <a:bodyPr/>
                    <a:lstStyle/>
                    <a:p>
                      <a:pPr algn="l" fontAlgn="b"/>
                      <a:r>
                        <a:rPr lang="en-US" sz="1100" b="1" i="0" u="none" strike="noStrike" kern="1200" dirty="0">
                          <a:solidFill>
                            <a:srgbClr val="000000"/>
                          </a:solidFill>
                          <a:effectLst/>
                          <a:latin typeface="Arial"/>
                          <a:ea typeface="+mn-ea"/>
                          <a:cs typeface="+mn-cs"/>
                        </a:rPr>
                        <a:t>Belize</a:t>
                      </a:r>
                    </a:p>
                  </a:txBody>
                  <a:tcPr marL="9525" marR="9525" marT="9525" marB="0" anchor="b">
                    <a:solidFill>
                      <a:schemeClr val="bg1"/>
                    </a:solidFill>
                  </a:tcPr>
                </a:tc>
                <a:tc>
                  <a:txBody>
                    <a:bodyPr/>
                    <a:lstStyle/>
                    <a:p>
                      <a:pPr algn="l" fontAlgn="b"/>
                      <a:endParaRPr lang="en-US" sz="1100" b="0" i="0" u="none" strike="noStrike" dirty="0">
                        <a:solidFill>
                          <a:srgbClr val="000000"/>
                        </a:solidFill>
                        <a:effectLst/>
                        <a:latin typeface="Arial"/>
                      </a:endParaRPr>
                    </a:p>
                  </a:txBody>
                  <a:tcPr marL="9525" marR="9525" marT="9525" marB="0" anchor="b">
                    <a:solidFill>
                      <a:schemeClr val="bg1"/>
                    </a:solidFill>
                  </a:tcPr>
                </a:tc>
              </a:tr>
              <a:tr h="102574">
                <a:tc>
                  <a:txBody>
                    <a:bodyPr/>
                    <a:lstStyle/>
                    <a:p>
                      <a:pPr algn="l" fontAlgn="b"/>
                      <a:r>
                        <a:rPr lang="en-US" sz="1100" b="1" i="0" u="none" strike="noStrike" kern="1200" dirty="0">
                          <a:solidFill>
                            <a:srgbClr val="000000"/>
                          </a:solidFill>
                          <a:effectLst/>
                          <a:latin typeface="Arial"/>
                          <a:ea typeface="+mn-ea"/>
                          <a:cs typeface="+mn-cs"/>
                        </a:rPr>
                        <a:t>Bolivia</a:t>
                      </a:r>
                    </a:p>
                  </a:txBody>
                  <a:tcPr marL="9525" marR="9525" marT="9525" marB="0" anchor="b">
                    <a:solidFill>
                      <a:schemeClr val="bg1"/>
                    </a:solidFill>
                  </a:tcPr>
                </a:tc>
                <a:tc>
                  <a:txBody>
                    <a:bodyPr/>
                    <a:lstStyle/>
                    <a:p>
                      <a:pPr algn="l" fontAlgn="b"/>
                      <a:endParaRPr lang="en-US" sz="1100" b="0" i="0" u="none" strike="noStrike" dirty="0">
                        <a:solidFill>
                          <a:srgbClr val="000000"/>
                        </a:solidFill>
                        <a:effectLst/>
                        <a:latin typeface="Arial"/>
                      </a:endParaRPr>
                    </a:p>
                  </a:txBody>
                  <a:tcPr marL="9525" marR="9525" marT="9525" marB="0" anchor="b">
                    <a:solidFill>
                      <a:schemeClr val="bg1"/>
                    </a:solidFill>
                  </a:tcPr>
                </a:tc>
              </a:tr>
              <a:tr h="199634">
                <a:tc>
                  <a:txBody>
                    <a:bodyPr/>
                    <a:lstStyle/>
                    <a:p>
                      <a:pPr algn="l" fontAlgn="b"/>
                      <a:r>
                        <a:rPr lang="en-US" sz="1100" b="1" i="0" u="none" strike="noStrike" kern="1200" dirty="0">
                          <a:solidFill>
                            <a:srgbClr val="000000"/>
                          </a:solidFill>
                          <a:effectLst/>
                          <a:latin typeface="Arial"/>
                          <a:ea typeface="+mn-ea"/>
                          <a:cs typeface="+mn-cs"/>
                        </a:rPr>
                        <a:t>Dominica</a:t>
                      </a:r>
                    </a:p>
                  </a:txBody>
                  <a:tcPr marL="9525" marR="9525" marT="9525" marB="0" anchor="b">
                    <a:solidFill>
                      <a:schemeClr val="bg1"/>
                    </a:solidFill>
                  </a:tcPr>
                </a:tc>
                <a:tc>
                  <a:txBody>
                    <a:bodyPr/>
                    <a:lstStyle/>
                    <a:p>
                      <a:pPr algn="l" fontAlgn="b"/>
                      <a:endParaRPr lang="en-US" sz="1100" b="0" i="0" u="none" strike="noStrike" dirty="0">
                        <a:solidFill>
                          <a:srgbClr val="000000"/>
                        </a:solidFill>
                        <a:effectLst/>
                        <a:latin typeface="Arial"/>
                      </a:endParaRPr>
                    </a:p>
                  </a:txBody>
                  <a:tcPr marL="9525" marR="9525" marT="9525" marB="0" anchor="b">
                    <a:solidFill>
                      <a:schemeClr val="bg1"/>
                    </a:solidFill>
                  </a:tcPr>
                </a:tc>
              </a:tr>
              <a:tr h="102574">
                <a:tc>
                  <a:txBody>
                    <a:bodyPr/>
                    <a:lstStyle/>
                    <a:p>
                      <a:pPr algn="l" fontAlgn="b"/>
                      <a:r>
                        <a:rPr lang="en-US" sz="1100" b="1" i="0" u="none" strike="noStrike" kern="1200" dirty="0">
                          <a:solidFill>
                            <a:srgbClr val="000000"/>
                          </a:solidFill>
                          <a:effectLst/>
                          <a:latin typeface="Arial"/>
                          <a:ea typeface="+mn-ea"/>
                          <a:cs typeface="+mn-cs"/>
                        </a:rPr>
                        <a:t>Ecuador</a:t>
                      </a:r>
                    </a:p>
                  </a:txBody>
                  <a:tcPr marL="9525" marR="9525" marT="9525" marB="0" anchor="b">
                    <a:solidFill>
                      <a:schemeClr val="bg1"/>
                    </a:solidFill>
                  </a:tcPr>
                </a:tc>
                <a:tc>
                  <a:txBody>
                    <a:bodyPr/>
                    <a:lstStyle/>
                    <a:p>
                      <a:pPr algn="l" fontAlgn="b"/>
                      <a:endParaRPr lang="en-US" sz="1100" b="0" i="0" u="none" strike="noStrike" dirty="0">
                        <a:solidFill>
                          <a:srgbClr val="000000"/>
                        </a:solidFill>
                        <a:effectLst/>
                        <a:latin typeface="Arial"/>
                      </a:endParaRPr>
                    </a:p>
                  </a:txBody>
                  <a:tcPr marL="9525" marR="9525" marT="9525" marB="0" anchor="b">
                    <a:solidFill>
                      <a:schemeClr val="bg1"/>
                    </a:solidFill>
                  </a:tcPr>
                </a:tc>
              </a:tr>
              <a:tr h="192405">
                <a:tc>
                  <a:txBody>
                    <a:bodyPr/>
                    <a:lstStyle/>
                    <a:p>
                      <a:pPr algn="l" fontAlgn="b"/>
                      <a:r>
                        <a:rPr lang="en-US" sz="1100" b="1" i="0" u="none" strike="noStrike" kern="1200" dirty="0">
                          <a:solidFill>
                            <a:srgbClr val="000000"/>
                          </a:solidFill>
                          <a:effectLst/>
                          <a:latin typeface="Arial"/>
                          <a:ea typeface="+mn-ea"/>
                          <a:cs typeface="+mn-cs"/>
                        </a:rPr>
                        <a:t>El Salvador</a:t>
                      </a:r>
                    </a:p>
                  </a:txBody>
                  <a:tcPr marL="9525" marR="9525" marT="9525" marB="0" anchor="b">
                    <a:solidFill>
                      <a:schemeClr val="bg1"/>
                    </a:solidFill>
                  </a:tcPr>
                </a:tc>
                <a:tc>
                  <a:txBody>
                    <a:bodyPr/>
                    <a:lstStyle/>
                    <a:p>
                      <a:pPr algn="l" fontAlgn="b"/>
                      <a:endParaRPr lang="en-US" sz="1100" b="0" i="0" u="none" strike="noStrike" dirty="0">
                        <a:solidFill>
                          <a:srgbClr val="000000"/>
                        </a:solidFill>
                        <a:effectLst/>
                        <a:latin typeface="Arial"/>
                      </a:endParaRPr>
                    </a:p>
                  </a:txBody>
                  <a:tcPr marL="9525" marR="9525" marT="9525" marB="0" anchor="b">
                    <a:solidFill>
                      <a:schemeClr val="bg1"/>
                    </a:solidFill>
                  </a:tcPr>
                </a:tc>
              </a:tr>
              <a:tr h="243840">
                <a:tc>
                  <a:txBody>
                    <a:bodyPr/>
                    <a:lstStyle/>
                    <a:p>
                      <a:pPr algn="l" fontAlgn="b"/>
                      <a:r>
                        <a:rPr lang="en-US" sz="1100" b="1" i="0" u="none" strike="noStrike" kern="1200" dirty="0" smtClean="0">
                          <a:solidFill>
                            <a:srgbClr val="000000"/>
                          </a:solidFill>
                          <a:effectLst/>
                          <a:latin typeface="Arial"/>
                          <a:ea typeface="+mn-ea"/>
                          <a:cs typeface="+mn-cs"/>
                        </a:rPr>
                        <a:t>Guatemala</a:t>
                      </a:r>
                    </a:p>
                    <a:p>
                      <a:pPr algn="l" fontAlgn="b"/>
                      <a:r>
                        <a:rPr lang="en-US" sz="1100" b="1" i="0" u="none" strike="noStrike" kern="1200" dirty="0" smtClean="0">
                          <a:solidFill>
                            <a:srgbClr val="000000"/>
                          </a:solidFill>
                          <a:effectLst/>
                          <a:latin typeface="Arial"/>
                          <a:ea typeface="+mn-ea"/>
                          <a:cs typeface="+mn-cs"/>
                        </a:rPr>
                        <a:t>Guyana</a:t>
                      </a:r>
                    </a:p>
                    <a:p>
                      <a:pPr algn="l" fontAlgn="b"/>
                      <a:r>
                        <a:rPr lang="en-US" sz="1100" b="1" i="0" u="none" strike="noStrike" kern="1200" dirty="0" smtClean="0">
                          <a:solidFill>
                            <a:srgbClr val="000000"/>
                          </a:solidFill>
                          <a:effectLst/>
                          <a:latin typeface="Arial"/>
                          <a:ea typeface="+mn-ea"/>
                          <a:cs typeface="+mn-cs"/>
                        </a:rPr>
                        <a:t>Haiti</a:t>
                      </a:r>
                      <a:endParaRPr lang="en-US" sz="1100" b="1" i="0" u="none" strike="noStrike" kern="1200" dirty="0">
                        <a:solidFill>
                          <a:srgbClr val="000000"/>
                        </a:solidFill>
                        <a:effectLst/>
                        <a:latin typeface="Arial"/>
                        <a:ea typeface="+mn-ea"/>
                        <a:cs typeface="+mn-cs"/>
                      </a:endParaRPr>
                    </a:p>
                  </a:txBody>
                  <a:tcPr marL="9525" marR="9525" marT="9525" marB="0" anchor="b">
                    <a:solidFill>
                      <a:schemeClr val="bg1"/>
                    </a:solidFill>
                  </a:tcPr>
                </a:tc>
                <a:tc>
                  <a:txBody>
                    <a:bodyPr/>
                    <a:lstStyle/>
                    <a:p>
                      <a:pPr algn="l" fontAlgn="b"/>
                      <a:endParaRPr lang="en-US" sz="1100" b="0" i="0" u="none" strike="noStrike" dirty="0">
                        <a:solidFill>
                          <a:srgbClr val="000000"/>
                        </a:solidFill>
                        <a:effectLst/>
                        <a:latin typeface="Arial"/>
                      </a:endParaRPr>
                    </a:p>
                  </a:txBody>
                  <a:tcPr marL="9525" marR="9525" marT="9525" marB="0" anchor="b">
                    <a:solidFill>
                      <a:schemeClr val="bg1"/>
                    </a:solidFill>
                  </a:tcPr>
                </a:tc>
              </a:tr>
              <a:tr h="102574">
                <a:tc>
                  <a:txBody>
                    <a:bodyPr/>
                    <a:lstStyle/>
                    <a:p>
                      <a:pPr algn="l" fontAlgn="b"/>
                      <a:r>
                        <a:rPr lang="en-US" sz="1100" b="1" i="0" u="none" strike="noStrike" kern="1200" dirty="0">
                          <a:solidFill>
                            <a:srgbClr val="000000"/>
                          </a:solidFill>
                          <a:effectLst/>
                          <a:latin typeface="Arial"/>
                          <a:ea typeface="+mn-ea"/>
                          <a:cs typeface="+mn-cs"/>
                        </a:rPr>
                        <a:t>Honduras</a:t>
                      </a:r>
                    </a:p>
                  </a:txBody>
                  <a:tcPr marL="9525" marR="9525" marT="9525" marB="0" anchor="b">
                    <a:solidFill>
                      <a:schemeClr val="bg1"/>
                    </a:solidFill>
                  </a:tcPr>
                </a:tc>
                <a:tc>
                  <a:txBody>
                    <a:bodyPr/>
                    <a:lstStyle/>
                    <a:p>
                      <a:pPr algn="l" fontAlgn="b"/>
                      <a:endParaRPr lang="en-US" sz="1100" b="0" i="0" u="none" strike="noStrike" dirty="0">
                        <a:solidFill>
                          <a:srgbClr val="000000"/>
                        </a:solidFill>
                        <a:effectLst/>
                        <a:latin typeface="Arial"/>
                      </a:endParaRPr>
                    </a:p>
                  </a:txBody>
                  <a:tcPr marL="9525" marR="9525" marT="9525" marB="0" anchor="b">
                    <a:solidFill>
                      <a:schemeClr val="bg1"/>
                    </a:solidFill>
                  </a:tcPr>
                </a:tc>
              </a:tr>
              <a:tr h="102574">
                <a:tc>
                  <a:txBody>
                    <a:bodyPr/>
                    <a:lstStyle/>
                    <a:p>
                      <a:pPr algn="l" fontAlgn="b"/>
                      <a:r>
                        <a:rPr lang="en-US" sz="1100" b="1" i="0" u="none" strike="noStrike" kern="1200" dirty="0">
                          <a:solidFill>
                            <a:srgbClr val="000000"/>
                          </a:solidFill>
                          <a:effectLst/>
                          <a:latin typeface="Arial"/>
                          <a:ea typeface="+mn-ea"/>
                          <a:cs typeface="+mn-cs"/>
                        </a:rPr>
                        <a:t>Montserrat</a:t>
                      </a:r>
                    </a:p>
                  </a:txBody>
                  <a:tcPr marL="9525" marR="9525" marT="9525" marB="0" anchor="b">
                    <a:solidFill>
                      <a:schemeClr val="bg1"/>
                    </a:solidFill>
                  </a:tcPr>
                </a:tc>
                <a:tc>
                  <a:txBody>
                    <a:bodyPr/>
                    <a:lstStyle/>
                    <a:p>
                      <a:pPr algn="l" fontAlgn="b"/>
                      <a:endParaRPr lang="en-US" sz="1100" b="0" i="0" u="none" strike="noStrike" dirty="0">
                        <a:solidFill>
                          <a:srgbClr val="000000"/>
                        </a:solidFill>
                        <a:effectLst/>
                        <a:latin typeface="Arial"/>
                      </a:endParaRPr>
                    </a:p>
                  </a:txBody>
                  <a:tcPr marL="9525" marR="9525" marT="9525" marB="0" anchor="b">
                    <a:solidFill>
                      <a:schemeClr val="bg1"/>
                    </a:solidFill>
                  </a:tcPr>
                </a:tc>
              </a:tr>
              <a:tr h="102574">
                <a:tc>
                  <a:txBody>
                    <a:bodyPr/>
                    <a:lstStyle/>
                    <a:p>
                      <a:pPr algn="l" fontAlgn="b"/>
                      <a:r>
                        <a:rPr lang="en-US" sz="1100" b="1" i="0" u="none" strike="noStrike" kern="1200" dirty="0">
                          <a:solidFill>
                            <a:srgbClr val="000000"/>
                          </a:solidFill>
                          <a:effectLst/>
                          <a:latin typeface="Arial"/>
                          <a:ea typeface="+mn-ea"/>
                          <a:cs typeface="+mn-cs"/>
                        </a:rPr>
                        <a:t>Nicaragua</a:t>
                      </a:r>
                    </a:p>
                  </a:txBody>
                  <a:tcPr marL="9525" marR="9525" marT="9525" marB="0" anchor="b">
                    <a:solidFill>
                      <a:schemeClr val="bg1"/>
                    </a:solidFill>
                  </a:tcPr>
                </a:tc>
                <a:tc>
                  <a:txBody>
                    <a:bodyPr/>
                    <a:lstStyle/>
                    <a:p>
                      <a:pPr algn="l" fontAlgn="b"/>
                      <a:endParaRPr lang="en-US" sz="1100" b="0" i="0" u="none" strike="noStrike" dirty="0">
                        <a:solidFill>
                          <a:srgbClr val="000000"/>
                        </a:solidFill>
                        <a:effectLst/>
                        <a:latin typeface="Arial"/>
                      </a:endParaRPr>
                    </a:p>
                  </a:txBody>
                  <a:tcPr marL="9525" marR="9525" marT="9525" marB="0" anchor="b">
                    <a:solidFill>
                      <a:schemeClr val="bg1"/>
                    </a:solidFill>
                  </a:tcPr>
                </a:tc>
              </a:tr>
              <a:tr h="0">
                <a:tc>
                  <a:txBody>
                    <a:bodyPr/>
                    <a:lstStyle/>
                    <a:p>
                      <a:pPr algn="l" fontAlgn="b"/>
                      <a:r>
                        <a:rPr lang="en-US" sz="1100" b="1" i="0" u="none" strike="noStrike" kern="1200" dirty="0">
                          <a:solidFill>
                            <a:srgbClr val="000000"/>
                          </a:solidFill>
                          <a:effectLst/>
                          <a:latin typeface="Arial"/>
                          <a:ea typeface="+mn-ea"/>
                          <a:cs typeface="+mn-cs"/>
                        </a:rPr>
                        <a:t>Paraguay</a:t>
                      </a:r>
                    </a:p>
                  </a:txBody>
                  <a:tcPr marL="9525" marR="9525" marT="9525" marB="0" anchor="b">
                    <a:solidFill>
                      <a:schemeClr val="bg1"/>
                    </a:solidFill>
                  </a:tcPr>
                </a:tc>
                <a:tc>
                  <a:txBody>
                    <a:bodyPr/>
                    <a:lstStyle/>
                    <a:p>
                      <a:pPr algn="l" fontAlgn="b"/>
                      <a:endParaRPr lang="en-US" sz="1100" b="0" i="0" u="none" strike="noStrike" dirty="0">
                        <a:solidFill>
                          <a:srgbClr val="000000"/>
                        </a:solidFill>
                        <a:effectLst/>
                        <a:latin typeface="Arial"/>
                      </a:endParaRPr>
                    </a:p>
                  </a:txBody>
                  <a:tcPr marL="9525" marR="9525" marT="9525" marB="0" anchor="b">
                    <a:solidFill>
                      <a:schemeClr val="bg1"/>
                    </a:solidFill>
                  </a:tcPr>
                </a:tc>
              </a:tr>
              <a:tr h="102574">
                <a:tc>
                  <a:txBody>
                    <a:bodyPr/>
                    <a:lstStyle/>
                    <a:p>
                      <a:pPr algn="l" fontAlgn="b"/>
                      <a:r>
                        <a:rPr lang="en-US" sz="1100" b="1" i="0" u="none" strike="noStrike" kern="1200" dirty="0">
                          <a:solidFill>
                            <a:srgbClr val="000000"/>
                          </a:solidFill>
                          <a:effectLst/>
                          <a:latin typeface="Arial"/>
                          <a:ea typeface="+mn-ea"/>
                          <a:cs typeface="+mn-cs"/>
                        </a:rPr>
                        <a:t>Saint Kitts &amp; </a:t>
                      </a:r>
                      <a:r>
                        <a:rPr lang="en-US" sz="1100" b="1" i="0" u="none" strike="noStrike" kern="1200" dirty="0" smtClean="0">
                          <a:solidFill>
                            <a:srgbClr val="000000"/>
                          </a:solidFill>
                          <a:effectLst/>
                          <a:latin typeface="Arial"/>
                          <a:ea typeface="+mn-ea"/>
                          <a:cs typeface="+mn-cs"/>
                        </a:rPr>
                        <a:t>Nevis</a:t>
                      </a:r>
                    </a:p>
                    <a:p>
                      <a:pPr algn="l" fontAlgn="b"/>
                      <a:r>
                        <a:rPr lang="en-US" sz="1100" b="1" i="0" u="none" strike="noStrike" kern="1200" dirty="0" smtClean="0">
                          <a:solidFill>
                            <a:srgbClr val="000000"/>
                          </a:solidFill>
                          <a:effectLst/>
                          <a:latin typeface="Arial"/>
                          <a:ea typeface="+mn-ea"/>
                          <a:cs typeface="+mn-cs"/>
                        </a:rPr>
                        <a:t>Saint Lucia</a:t>
                      </a:r>
                      <a:endParaRPr lang="en-US" sz="1100" b="1" i="0" u="none" strike="noStrike" kern="1200" dirty="0">
                        <a:solidFill>
                          <a:srgbClr val="000000"/>
                        </a:solidFill>
                        <a:effectLst/>
                        <a:latin typeface="Arial"/>
                        <a:ea typeface="+mn-ea"/>
                        <a:cs typeface="+mn-cs"/>
                      </a:endParaRPr>
                    </a:p>
                  </a:txBody>
                  <a:tcPr marL="9525" marR="9525" marT="9525" marB="0" anchor="b">
                    <a:solidFill>
                      <a:schemeClr val="bg1"/>
                    </a:solidFill>
                  </a:tcPr>
                </a:tc>
                <a:tc>
                  <a:txBody>
                    <a:bodyPr/>
                    <a:lstStyle/>
                    <a:p>
                      <a:pPr algn="l" fontAlgn="b"/>
                      <a:endParaRPr lang="en-US" sz="1100" b="0" i="0" u="none" strike="noStrike" dirty="0">
                        <a:solidFill>
                          <a:srgbClr val="000000"/>
                        </a:solidFill>
                        <a:effectLst/>
                        <a:latin typeface="Arial"/>
                      </a:endParaRPr>
                    </a:p>
                  </a:txBody>
                  <a:tcPr marL="9525" marR="9525" marT="9525" marB="0" anchor="b">
                    <a:solidFill>
                      <a:schemeClr val="bg1"/>
                    </a:solidFill>
                  </a:tcPr>
                </a:tc>
              </a:tr>
              <a:tr h="102574">
                <a:tc>
                  <a:txBody>
                    <a:bodyPr/>
                    <a:lstStyle/>
                    <a:p>
                      <a:pPr algn="l" fontAlgn="b"/>
                      <a:r>
                        <a:rPr lang="en-US" sz="1100" b="1" i="0" u="none" strike="noStrike" kern="1200" dirty="0">
                          <a:solidFill>
                            <a:srgbClr val="000000"/>
                          </a:solidFill>
                          <a:effectLst/>
                          <a:latin typeface="Arial"/>
                          <a:ea typeface="+mn-ea"/>
                          <a:cs typeface="+mn-cs"/>
                        </a:rPr>
                        <a:t>Suriname</a:t>
                      </a:r>
                    </a:p>
                  </a:txBody>
                  <a:tcPr marL="9525" marR="9525" marT="9525" marB="0" anchor="b">
                    <a:solidFill>
                      <a:schemeClr val="bg1"/>
                    </a:solidFill>
                  </a:tcPr>
                </a:tc>
                <a:tc>
                  <a:txBody>
                    <a:bodyPr/>
                    <a:lstStyle/>
                    <a:p>
                      <a:pPr algn="l" fontAlgn="b"/>
                      <a:endParaRPr lang="en-US" sz="1100" b="0" i="0" u="none" strike="noStrike" dirty="0">
                        <a:solidFill>
                          <a:srgbClr val="000000"/>
                        </a:solidFill>
                        <a:effectLst/>
                        <a:latin typeface="Arial"/>
                      </a:endParaRPr>
                    </a:p>
                  </a:txBody>
                  <a:tcPr marL="9525" marR="9525" marT="9525" marB="0" anchor="b">
                    <a:solidFill>
                      <a:schemeClr val="bg1"/>
                    </a:solidFill>
                  </a:tcPr>
                </a:tc>
              </a:tr>
              <a:tr h="112373">
                <a:tc>
                  <a:txBody>
                    <a:bodyPr/>
                    <a:lstStyle/>
                    <a:p>
                      <a:pPr algn="l" fontAlgn="b"/>
                      <a:r>
                        <a:rPr lang="en-US" sz="1100" b="1" i="0" u="none" strike="noStrike" kern="1200" dirty="0">
                          <a:solidFill>
                            <a:srgbClr val="000000"/>
                          </a:solidFill>
                          <a:effectLst/>
                          <a:latin typeface="Arial"/>
                          <a:ea typeface="+mn-ea"/>
                          <a:cs typeface="+mn-cs"/>
                        </a:rPr>
                        <a:t>Turks and Caicos Islands</a:t>
                      </a:r>
                    </a:p>
                  </a:txBody>
                  <a:tcPr marL="9525" marR="9525" marT="9525" marB="0" anchor="b">
                    <a:solidFill>
                      <a:schemeClr val="bg1"/>
                    </a:solidFill>
                  </a:tcPr>
                </a:tc>
                <a:tc>
                  <a:txBody>
                    <a:bodyPr/>
                    <a:lstStyle/>
                    <a:p>
                      <a:pPr algn="l" fontAlgn="b"/>
                      <a:endParaRPr lang="en-US" sz="1100" b="0" i="0" u="none" strike="noStrike" dirty="0">
                        <a:solidFill>
                          <a:srgbClr val="000000"/>
                        </a:solidFill>
                        <a:effectLst/>
                        <a:latin typeface="Arial"/>
                      </a:endParaRPr>
                    </a:p>
                  </a:txBody>
                  <a:tcPr marL="9525" marR="9525" marT="9525" marB="0" anchor="b">
                    <a:solidFill>
                      <a:schemeClr val="bg1"/>
                    </a:solidFill>
                  </a:tcPr>
                </a:tc>
              </a:tr>
              <a:tr h="102574">
                <a:tc>
                  <a:txBody>
                    <a:bodyPr/>
                    <a:lstStyle/>
                    <a:p>
                      <a:pPr algn="l" fontAlgn="b"/>
                      <a:r>
                        <a:rPr lang="en-US" sz="1100" b="1" i="0" u="none" strike="noStrike" kern="1200" dirty="0">
                          <a:solidFill>
                            <a:srgbClr val="000000"/>
                          </a:solidFill>
                          <a:effectLst/>
                          <a:latin typeface="Arial"/>
                          <a:ea typeface="+mn-ea"/>
                          <a:cs typeface="+mn-cs"/>
                        </a:rPr>
                        <a:t>Venezuela</a:t>
                      </a:r>
                    </a:p>
                  </a:txBody>
                  <a:tcPr marL="9525" marR="9525" marT="9525" marB="0" anchor="b">
                    <a:solidFill>
                      <a:schemeClr val="bg1"/>
                    </a:solidFill>
                  </a:tcPr>
                </a:tc>
                <a:tc>
                  <a:txBody>
                    <a:bodyPr/>
                    <a:lstStyle/>
                    <a:p>
                      <a:pPr algn="l" fontAlgn="b"/>
                      <a:endParaRPr lang="en-US" sz="1100" b="0" i="0" u="none" strike="noStrike" dirty="0">
                        <a:solidFill>
                          <a:srgbClr val="000000"/>
                        </a:solidFill>
                        <a:effectLst/>
                        <a:latin typeface="Arial"/>
                      </a:endParaRPr>
                    </a:p>
                  </a:txBody>
                  <a:tcPr marL="9525" marR="9525" marT="9525" marB="0" anchor="b">
                    <a:solidFill>
                      <a:schemeClr val="bg1"/>
                    </a:solidFill>
                  </a:tcPr>
                </a:tc>
              </a:tr>
              <a:tr h="102574">
                <a:tc>
                  <a:txBody>
                    <a:bodyPr/>
                    <a:lstStyle/>
                    <a:p>
                      <a:pPr marL="0" algn="l" defTabSz="914400" rtl="0" eaLnBrk="1" fontAlgn="b" latinLnBrk="0" hangingPunct="1"/>
                      <a:r>
                        <a:rPr lang="en-US" sz="1100" b="1" i="0" u="none" strike="noStrike" kern="1200" dirty="0">
                          <a:solidFill>
                            <a:srgbClr val="000000"/>
                          </a:solidFill>
                          <a:effectLst/>
                          <a:latin typeface="Arial"/>
                          <a:ea typeface="+mn-ea"/>
                          <a:cs typeface="+mn-cs"/>
                        </a:rPr>
                        <a:t>Virgin Islands (UK)</a:t>
                      </a:r>
                    </a:p>
                  </a:txBody>
                  <a:tcPr marL="9525" marR="9525" marT="9525" marB="0" anchor="b">
                    <a:solidFill>
                      <a:schemeClr val="bg1"/>
                    </a:solidFill>
                  </a:tcPr>
                </a:tc>
                <a:tc>
                  <a:txBody>
                    <a:bodyPr/>
                    <a:lstStyle/>
                    <a:p>
                      <a:pPr algn="l" fontAlgn="b"/>
                      <a:endParaRPr lang="en-US" sz="1100" b="0" i="0" u="none" strike="noStrike" dirty="0">
                        <a:solidFill>
                          <a:srgbClr val="000000"/>
                        </a:solidFill>
                        <a:effectLst/>
                        <a:latin typeface="Arial"/>
                      </a:endParaRPr>
                    </a:p>
                  </a:txBody>
                  <a:tcPr marL="9525" marR="9525" marT="9525" marB="0" anchor="b">
                    <a:solidFill>
                      <a:schemeClr val="bg1"/>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39497311"/>
              </p:ext>
            </p:extLst>
          </p:nvPr>
        </p:nvGraphicFramePr>
        <p:xfrm>
          <a:off x="4542523" y="291480"/>
          <a:ext cx="4369699" cy="1524000"/>
        </p:xfrm>
        <a:graphic>
          <a:graphicData uri="http://schemas.openxmlformats.org/drawingml/2006/table">
            <a:tbl>
              <a:tblPr>
                <a:tableStyleId>{5C22544A-7EE6-4342-B048-85BDC9FD1C3A}</a:tableStyleId>
              </a:tblPr>
              <a:tblGrid>
                <a:gridCol w="943977"/>
                <a:gridCol w="1598670"/>
                <a:gridCol w="1827052"/>
              </a:tblGrid>
              <a:tr h="177165">
                <a:tc>
                  <a:txBody>
                    <a:bodyPr/>
                    <a:lstStyle/>
                    <a:p>
                      <a:pPr algn="ctr" fontAlgn="b"/>
                      <a:r>
                        <a:rPr lang="en-US" sz="1800" b="1" i="0" u="none" strike="noStrike" kern="1200" dirty="0" smtClean="0">
                          <a:solidFill>
                            <a:schemeClr val="bg1"/>
                          </a:solidFill>
                          <a:effectLst/>
                          <a:latin typeface="Arial"/>
                          <a:ea typeface="+mn-ea"/>
                          <a:cs typeface="+mn-cs"/>
                        </a:rPr>
                        <a:t>2015 T1</a:t>
                      </a:r>
                      <a:endParaRPr lang="en-US" sz="1800" b="1" i="0" u="none" strike="noStrike" kern="1200" dirty="0">
                        <a:solidFill>
                          <a:schemeClr val="bg1"/>
                        </a:solidFill>
                        <a:effectLst/>
                        <a:latin typeface="Arial"/>
                        <a:ea typeface="+mn-ea"/>
                        <a:cs typeface="+mn-cs"/>
                      </a:endParaRPr>
                    </a:p>
                  </a:txBody>
                  <a:tcPr marL="9525" marR="9525" marT="9525" marB="0" anchor="b">
                    <a:solidFill>
                      <a:schemeClr val="accent4"/>
                    </a:solidFill>
                  </a:tcPr>
                </a:tc>
                <a:tc>
                  <a:txBody>
                    <a:bodyPr/>
                    <a:lstStyle/>
                    <a:p>
                      <a:pPr algn="ctr" fontAlgn="b"/>
                      <a:r>
                        <a:rPr lang="en-US" sz="1800" b="1" i="0" u="none" strike="noStrike" kern="1200" dirty="0" smtClean="0">
                          <a:solidFill>
                            <a:schemeClr val="bg1"/>
                          </a:solidFill>
                          <a:effectLst/>
                          <a:latin typeface="Arial"/>
                          <a:ea typeface="+mn-ea"/>
                          <a:cs typeface="+mn-cs"/>
                        </a:rPr>
                        <a:t>2015 T2</a:t>
                      </a:r>
                      <a:endParaRPr lang="en-US" sz="1800" b="1" i="0" u="none" strike="noStrike" kern="1200" dirty="0">
                        <a:solidFill>
                          <a:schemeClr val="bg1"/>
                        </a:solidFill>
                        <a:effectLst/>
                        <a:latin typeface="Arial"/>
                        <a:ea typeface="+mn-ea"/>
                        <a:cs typeface="+mn-cs"/>
                      </a:endParaRPr>
                    </a:p>
                  </a:txBody>
                  <a:tcPr marL="9525" marR="9525" marT="9525" marB="0" anchor="b">
                    <a:solidFill>
                      <a:schemeClr val="accent1"/>
                    </a:solidFill>
                  </a:tcPr>
                </a:tc>
                <a:tc>
                  <a:txBody>
                    <a:bodyPr/>
                    <a:lstStyle/>
                    <a:p>
                      <a:pPr algn="ctr" fontAlgn="b"/>
                      <a:r>
                        <a:rPr lang="en-US" sz="1800" b="1" i="0" u="none" strike="noStrike" kern="1200" dirty="0" smtClean="0">
                          <a:solidFill>
                            <a:schemeClr val="bg1"/>
                          </a:solidFill>
                          <a:effectLst/>
                          <a:latin typeface="Arial"/>
                          <a:ea typeface="+mn-ea"/>
                          <a:cs typeface="+mn-cs"/>
                        </a:rPr>
                        <a:t>2015 T3</a:t>
                      </a:r>
                      <a:endParaRPr lang="en-US" sz="1800" b="1" i="0" u="none" strike="noStrike" kern="1200" dirty="0">
                        <a:solidFill>
                          <a:schemeClr val="bg1"/>
                        </a:solidFill>
                        <a:effectLst/>
                        <a:latin typeface="Arial"/>
                        <a:ea typeface="+mn-ea"/>
                        <a:cs typeface="+mn-cs"/>
                      </a:endParaRPr>
                    </a:p>
                  </a:txBody>
                  <a:tcPr marL="9525" marR="9525" marT="9525" marB="0" anchor="b">
                    <a:solidFill>
                      <a:schemeClr val="accent2"/>
                    </a:solidFill>
                  </a:tcPr>
                </a:tc>
              </a:tr>
              <a:tr h="114776">
                <a:tc>
                  <a:txBody>
                    <a:bodyPr/>
                    <a:lstStyle/>
                    <a:p>
                      <a:pPr algn="l" fontAlgn="b"/>
                      <a:r>
                        <a:rPr lang="en-US" sz="1100" b="1" i="0" u="none" strike="noStrike" kern="1200" dirty="0">
                          <a:solidFill>
                            <a:srgbClr val="000000"/>
                          </a:solidFill>
                          <a:effectLst/>
                          <a:latin typeface="Arial"/>
                          <a:ea typeface="+mn-ea"/>
                          <a:cs typeface="+mn-cs"/>
                        </a:rPr>
                        <a:t>Colombia</a:t>
                      </a:r>
                    </a:p>
                  </a:txBody>
                  <a:tcPr marL="9525" marR="9525" marT="9525" marB="0" anchor="b">
                    <a:solidFill>
                      <a:schemeClr val="bg1"/>
                    </a:solidFill>
                  </a:tcPr>
                </a:tc>
                <a:tc>
                  <a:txBody>
                    <a:bodyPr/>
                    <a:lstStyle/>
                    <a:p>
                      <a:pPr algn="l" fontAlgn="b"/>
                      <a:r>
                        <a:rPr lang="en-US" sz="1100" b="1" i="0" u="none" strike="noStrike" kern="1200" dirty="0">
                          <a:solidFill>
                            <a:srgbClr val="000000"/>
                          </a:solidFill>
                          <a:effectLst/>
                          <a:latin typeface="Arial"/>
                          <a:ea typeface="+mn-ea"/>
                          <a:cs typeface="+mn-cs"/>
                        </a:rPr>
                        <a:t>Anguilla</a:t>
                      </a:r>
                    </a:p>
                  </a:txBody>
                  <a:tcPr marL="9525" marR="9525" marT="9525" marB="0" anchor="b">
                    <a:solidFill>
                      <a:schemeClr val="bg1"/>
                    </a:solidFill>
                  </a:tcPr>
                </a:tc>
                <a:tc>
                  <a:txBody>
                    <a:bodyPr/>
                    <a:lstStyle/>
                    <a:p>
                      <a:pPr algn="l" fontAlgn="b"/>
                      <a:r>
                        <a:rPr lang="en-US" sz="1100" b="1" i="0" u="none" strike="noStrike" kern="1200" dirty="0">
                          <a:solidFill>
                            <a:srgbClr val="000000"/>
                          </a:solidFill>
                          <a:effectLst/>
                          <a:latin typeface="Arial"/>
                          <a:ea typeface="+mn-ea"/>
                          <a:cs typeface="+mn-cs"/>
                        </a:rPr>
                        <a:t>Argentina</a:t>
                      </a:r>
                    </a:p>
                  </a:txBody>
                  <a:tcPr marL="9525" marR="9525" marT="9525" marB="0" anchor="b">
                    <a:solidFill>
                      <a:schemeClr val="bg1"/>
                    </a:solidFill>
                  </a:tcPr>
                </a:tc>
              </a:tr>
              <a:tr h="114776">
                <a:tc>
                  <a:txBody>
                    <a:bodyPr/>
                    <a:lstStyle/>
                    <a:p>
                      <a:pPr algn="l" fontAlgn="b"/>
                      <a:r>
                        <a:rPr lang="en-US" sz="1100" b="1" i="0" u="none" strike="noStrike" kern="1200" dirty="0">
                          <a:solidFill>
                            <a:srgbClr val="000000"/>
                          </a:solidFill>
                          <a:effectLst/>
                          <a:latin typeface="Arial"/>
                          <a:ea typeface="+mn-ea"/>
                          <a:cs typeface="+mn-cs"/>
                        </a:rPr>
                        <a:t> </a:t>
                      </a:r>
                    </a:p>
                  </a:txBody>
                  <a:tcPr marL="9525" marR="9525" marT="9525" marB="0" anchor="b">
                    <a:solidFill>
                      <a:schemeClr val="bg1"/>
                    </a:solidFill>
                  </a:tcPr>
                </a:tc>
                <a:tc>
                  <a:txBody>
                    <a:bodyPr/>
                    <a:lstStyle/>
                    <a:p>
                      <a:pPr algn="l" fontAlgn="b"/>
                      <a:r>
                        <a:rPr lang="en-US" sz="1100" b="1" i="0" u="none" strike="noStrike" kern="1200" dirty="0">
                          <a:solidFill>
                            <a:srgbClr val="000000"/>
                          </a:solidFill>
                          <a:effectLst/>
                          <a:latin typeface="Arial"/>
                          <a:ea typeface="+mn-ea"/>
                          <a:cs typeface="+mn-cs"/>
                        </a:rPr>
                        <a:t>Grenada</a:t>
                      </a:r>
                    </a:p>
                  </a:txBody>
                  <a:tcPr marL="9525" marR="9525" marT="9525" marB="0" anchor="b">
                    <a:solidFill>
                      <a:schemeClr val="bg1"/>
                    </a:solidFill>
                  </a:tcPr>
                </a:tc>
                <a:tc>
                  <a:txBody>
                    <a:bodyPr/>
                    <a:lstStyle/>
                    <a:p>
                      <a:pPr algn="l" fontAlgn="b"/>
                      <a:r>
                        <a:rPr lang="en-US" sz="1100" b="1" i="0" u="none" strike="noStrike" kern="1200" dirty="0">
                          <a:solidFill>
                            <a:srgbClr val="000000"/>
                          </a:solidFill>
                          <a:effectLst/>
                          <a:latin typeface="Arial"/>
                          <a:ea typeface="+mn-ea"/>
                          <a:cs typeface="+mn-cs"/>
                        </a:rPr>
                        <a:t>Bahamas, The</a:t>
                      </a:r>
                    </a:p>
                  </a:txBody>
                  <a:tcPr marL="9525" marR="9525" marT="9525" marB="0" anchor="b">
                    <a:solidFill>
                      <a:schemeClr val="bg1"/>
                    </a:solidFill>
                  </a:tcPr>
                </a:tc>
              </a:tr>
              <a:tr h="114776">
                <a:tc>
                  <a:txBody>
                    <a:bodyPr/>
                    <a:lstStyle/>
                    <a:p>
                      <a:pPr algn="l" fontAlgn="b"/>
                      <a:r>
                        <a:rPr lang="en-US" sz="1100" b="1" i="0" u="none" strike="noStrike" kern="1200">
                          <a:solidFill>
                            <a:srgbClr val="000000"/>
                          </a:solidFill>
                          <a:effectLst/>
                          <a:latin typeface="Arial"/>
                          <a:ea typeface="+mn-ea"/>
                          <a:cs typeface="+mn-cs"/>
                        </a:rPr>
                        <a:t> </a:t>
                      </a:r>
                    </a:p>
                  </a:txBody>
                  <a:tcPr marL="9525" marR="9525" marT="9525" marB="0" anchor="b">
                    <a:solidFill>
                      <a:schemeClr val="bg1"/>
                    </a:solidFill>
                  </a:tcPr>
                </a:tc>
                <a:tc>
                  <a:txBody>
                    <a:bodyPr/>
                    <a:lstStyle/>
                    <a:p>
                      <a:pPr algn="l" fontAlgn="b"/>
                      <a:r>
                        <a:rPr lang="en-US" sz="1100" b="1" i="0" u="none" strike="noStrike" kern="1200" smtClean="0">
                          <a:solidFill>
                            <a:srgbClr val="000000"/>
                          </a:solidFill>
                          <a:effectLst/>
                          <a:latin typeface="Arial"/>
                          <a:ea typeface="+mn-ea"/>
                          <a:cs typeface="+mn-cs"/>
                        </a:rPr>
                        <a:t>St Vincent &amp;</a:t>
                      </a:r>
                      <a:endParaRPr lang="en-US" sz="1100" b="1" i="0" u="none" strike="noStrike" kern="1200" dirty="0">
                        <a:solidFill>
                          <a:srgbClr val="000000"/>
                        </a:solidFill>
                        <a:effectLst/>
                        <a:latin typeface="Arial"/>
                        <a:ea typeface="+mn-ea"/>
                        <a:cs typeface="+mn-cs"/>
                      </a:endParaRPr>
                    </a:p>
                  </a:txBody>
                  <a:tcPr marL="9525" marR="9525" marT="9525" marB="0" anchor="b">
                    <a:solidFill>
                      <a:schemeClr val="bg1"/>
                    </a:solidFill>
                  </a:tcPr>
                </a:tc>
                <a:tc>
                  <a:txBody>
                    <a:bodyPr/>
                    <a:lstStyle/>
                    <a:p>
                      <a:pPr algn="l" fontAlgn="b"/>
                      <a:r>
                        <a:rPr lang="en-US" sz="1100" b="1" i="0" u="none" strike="noStrike" kern="1200" dirty="0">
                          <a:solidFill>
                            <a:srgbClr val="000000"/>
                          </a:solidFill>
                          <a:effectLst/>
                          <a:latin typeface="Arial"/>
                          <a:ea typeface="+mn-ea"/>
                          <a:cs typeface="+mn-cs"/>
                        </a:rPr>
                        <a:t>Chile</a:t>
                      </a:r>
                    </a:p>
                  </a:txBody>
                  <a:tcPr marL="9525" marR="9525" marT="9525" marB="0" anchor="b">
                    <a:solidFill>
                      <a:schemeClr val="bg1"/>
                    </a:solidFill>
                  </a:tcPr>
                </a:tc>
              </a:tr>
              <a:tr h="114776">
                <a:tc>
                  <a:txBody>
                    <a:bodyPr/>
                    <a:lstStyle/>
                    <a:p>
                      <a:pPr algn="l" fontAlgn="b"/>
                      <a:r>
                        <a:rPr lang="en-US" sz="1100" b="1" i="0" u="none" strike="noStrike" kern="1200">
                          <a:solidFill>
                            <a:srgbClr val="000000"/>
                          </a:solidFill>
                          <a:effectLst/>
                          <a:latin typeface="Arial"/>
                          <a:ea typeface="+mn-ea"/>
                          <a:cs typeface="+mn-cs"/>
                        </a:rPr>
                        <a:t> </a:t>
                      </a:r>
                    </a:p>
                  </a:txBody>
                  <a:tcPr marL="9525" marR="9525" marT="9525" marB="0" anchor="b">
                    <a:solidFill>
                      <a:schemeClr val="bg1"/>
                    </a:solidFill>
                  </a:tcPr>
                </a:tc>
                <a:tc>
                  <a:txBody>
                    <a:bodyPr/>
                    <a:lstStyle/>
                    <a:p>
                      <a:pPr algn="l" fontAlgn="b"/>
                      <a:r>
                        <a:rPr lang="en-US" sz="1100" b="1" i="0" u="none" strike="noStrike" kern="1200" dirty="0" smtClean="0">
                          <a:solidFill>
                            <a:srgbClr val="000000"/>
                          </a:solidFill>
                          <a:effectLst/>
                          <a:latin typeface="Arial"/>
                          <a:ea typeface="+mn-ea"/>
                          <a:cs typeface="+mn-cs"/>
                        </a:rPr>
                        <a:t>the Grenadines</a:t>
                      </a:r>
                      <a:endParaRPr lang="en-US" sz="1100" b="1" i="0" u="none" strike="noStrike" kern="1200" dirty="0">
                        <a:solidFill>
                          <a:srgbClr val="000000"/>
                        </a:solidFill>
                        <a:effectLst/>
                        <a:latin typeface="Arial"/>
                        <a:ea typeface="+mn-ea"/>
                        <a:cs typeface="+mn-cs"/>
                      </a:endParaRPr>
                    </a:p>
                  </a:txBody>
                  <a:tcPr marL="9525" marR="9525" marT="9525" marB="0" anchor="b">
                    <a:solidFill>
                      <a:schemeClr val="bg1"/>
                    </a:solidFill>
                  </a:tcPr>
                </a:tc>
                <a:tc>
                  <a:txBody>
                    <a:bodyPr/>
                    <a:lstStyle/>
                    <a:p>
                      <a:pPr algn="l" fontAlgn="b"/>
                      <a:r>
                        <a:rPr lang="en-US" sz="1100" b="1" i="0" u="none" strike="noStrike" kern="1200" dirty="0">
                          <a:solidFill>
                            <a:srgbClr val="000000"/>
                          </a:solidFill>
                          <a:effectLst/>
                          <a:latin typeface="Arial"/>
                          <a:ea typeface="+mn-ea"/>
                          <a:cs typeface="+mn-cs"/>
                        </a:rPr>
                        <a:t>Cuba</a:t>
                      </a:r>
                    </a:p>
                  </a:txBody>
                  <a:tcPr marL="9525" marR="9525" marT="9525" marB="0" anchor="b">
                    <a:solidFill>
                      <a:schemeClr val="bg1"/>
                    </a:solidFill>
                  </a:tcPr>
                </a:tc>
              </a:tr>
              <a:tr h="129333">
                <a:tc>
                  <a:txBody>
                    <a:bodyPr/>
                    <a:lstStyle/>
                    <a:p>
                      <a:pPr algn="l" fontAlgn="b"/>
                      <a:r>
                        <a:rPr lang="en-US" sz="1100" b="1" i="0" u="none" strike="noStrike" kern="1200" dirty="0">
                          <a:solidFill>
                            <a:srgbClr val="000000"/>
                          </a:solidFill>
                          <a:effectLst/>
                          <a:latin typeface="Arial"/>
                          <a:ea typeface="+mn-ea"/>
                          <a:cs typeface="+mn-cs"/>
                        </a:rPr>
                        <a:t> </a:t>
                      </a:r>
                    </a:p>
                  </a:txBody>
                  <a:tcPr marL="9525" marR="9525" marT="9525" marB="0" anchor="b">
                    <a:solidFill>
                      <a:schemeClr val="bg1"/>
                    </a:solidFill>
                  </a:tcPr>
                </a:tc>
                <a:tc>
                  <a:txBody>
                    <a:bodyPr/>
                    <a:lstStyle/>
                    <a:p>
                      <a:pPr algn="l" fontAlgn="b"/>
                      <a:endParaRPr lang="en-US" sz="1100" b="1" i="0" u="none" strike="noStrike" kern="1200" dirty="0">
                        <a:solidFill>
                          <a:srgbClr val="000000"/>
                        </a:solidFill>
                        <a:effectLst/>
                        <a:latin typeface="Arial"/>
                        <a:ea typeface="+mn-ea"/>
                        <a:cs typeface="+mn-cs"/>
                      </a:endParaRPr>
                    </a:p>
                  </a:txBody>
                  <a:tcPr marL="9525" marR="9525" marT="9525" marB="0" anchor="b">
                    <a:solidFill>
                      <a:schemeClr val="bg1"/>
                    </a:solidFill>
                  </a:tcPr>
                </a:tc>
                <a:tc>
                  <a:txBody>
                    <a:bodyPr/>
                    <a:lstStyle/>
                    <a:p>
                      <a:pPr algn="l" fontAlgn="b"/>
                      <a:r>
                        <a:rPr lang="en-US" sz="1100" b="1" i="0" u="none" strike="noStrike" kern="1200" dirty="0">
                          <a:solidFill>
                            <a:srgbClr val="000000"/>
                          </a:solidFill>
                          <a:effectLst/>
                          <a:latin typeface="Arial"/>
                          <a:ea typeface="+mn-ea"/>
                          <a:cs typeface="+mn-cs"/>
                        </a:rPr>
                        <a:t>Dominican Republic</a:t>
                      </a:r>
                    </a:p>
                  </a:txBody>
                  <a:tcPr marL="9525" marR="9525" marT="9525" marB="0" anchor="b">
                    <a:solidFill>
                      <a:schemeClr val="bg1"/>
                    </a:solidFill>
                  </a:tcPr>
                </a:tc>
              </a:tr>
              <a:tr h="114776">
                <a:tc>
                  <a:txBody>
                    <a:bodyPr/>
                    <a:lstStyle/>
                    <a:p>
                      <a:pPr algn="l" fontAlgn="b"/>
                      <a:r>
                        <a:rPr lang="en-US" sz="1100" b="1" i="0" u="none" strike="noStrike" kern="1200" dirty="0">
                          <a:solidFill>
                            <a:srgbClr val="000000"/>
                          </a:solidFill>
                          <a:effectLst/>
                          <a:latin typeface="Arial"/>
                          <a:ea typeface="+mn-ea"/>
                          <a:cs typeface="+mn-cs"/>
                        </a:rPr>
                        <a:t> </a:t>
                      </a:r>
                    </a:p>
                  </a:txBody>
                  <a:tcPr marL="9525" marR="9525" marT="9525" marB="0" anchor="b">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i="0" u="none" strike="noStrike" kern="1200" smtClean="0">
                          <a:solidFill>
                            <a:srgbClr val="000000"/>
                          </a:solidFill>
                          <a:effectLst/>
                          <a:latin typeface="Arial"/>
                          <a:ea typeface="+mn-ea"/>
                          <a:cs typeface="+mn-cs"/>
                        </a:rPr>
                        <a:t> </a:t>
                      </a:r>
                      <a:endParaRPr lang="en-US" sz="1100" b="1" i="0" u="none" strike="noStrike" kern="1200" dirty="0" smtClean="0">
                        <a:solidFill>
                          <a:srgbClr val="000000"/>
                        </a:solidFill>
                        <a:effectLst/>
                        <a:latin typeface="Arial"/>
                        <a:ea typeface="+mn-ea"/>
                        <a:cs typeface="+mn-cs"/>
                      </a:endParaRPr>
                    </a:p>
                  </a:txBody>
                  <a:tcPr marL="9525" marR="9525" marT="9525" marB="0" anchor="b">
                    <a:solidFill>
                      <a:schemeClr val="bg1"/>
                    </a:solidFill>
                  </a:tcPr>
                </a:tc>
                <a:tc>
                  <a:txBody>
                    <a:bodyPr/>
                    <a:lstStyle/>
                    <a:p>
                      <a:pPr algn="l" fontAlgn="b"/>
                      <a:r>
                        <a:rPr lang="en-US" sz="1100" b="1" i="0" u="none" strike="noStrike" kern="1200" dirty="0">
                          <a:solidFill>
                            <a:srgbClr val="000000"/>
                          </a:solidFill>
                          <a:effectLst/>
                          <a:latin typeface="Arial"/>
                          <a:ea typeface="+mn-ea"/>
                          <a:cs typeface="+mn-cs"/>
                        </a:rPr>
                        <a:t>Jamaica</a:t>
                      </a:r>
                    </a:p>
                  </a:txBody>
                  <a:tcPr marL="9525" marR="9525" marT="9525" marB="0" anchor="b">
                    <a:solidFill>
                      <a:schemeClr val="bg1"/>
                    </a:solidFill>
                  </a:tcPr>
                </a:tc>
              </a:tr>
              <a:tr h="124650">
                <a:tc>
                  <a:txBody>
                    <a:bodyPr/>
                    <a:lstStyle/>
                    <a:p>
                      <a:pPr algn="l" fontAlgn="b"/>
                      <a:r>
                        <a:rPr lang="en-US" sz="1100" b="1" i="0" u="none" strike="noStrike" kern="1200" dirty="0">
                          <a:solidFill>
                            <a:srgbClr val="000000"/>
                          </a:solidFill>
                          <a:effectLst/>
                          <a:latin typeface="Arial"/>
                          <a:ea typeface="+mn-ea"/>
                          <a:cs typeface="+mn-cs"/>
                        </a:rPr>
                        <a:t> </a:t>
                      </a:r>
                    </a:p>
                  </a:txBody>
                  <a:tcPr marL="9525" marR="9525" marT="9525" marB="0" anchor="b">
                    <a:solidFill>
                      <a:schemeClr val="bg1"/>
                    </a:solidFill>
                  </a:tcPr>
                </a:tc>
                <a:tc>
                  <a:txBody>
                    <a:bodyPr/>
                    <a:lstStyle/>
                    <a:p>
                      <a:pPr algn="l" fontAlgn="b"/>
                      <a:r>
                        <a:rPr lang="en-US" sz="1100" b="1" i="0" u="none" strike="noStrike" kern="1200" dirty="0">
                          <a:solidFill>
                            <a:srgbClr val="000000"/>
                          </a:solidFill>
                          <a:effectLst/>
                          <a:latin typeface="Arial"/>
                          <a:ea typeface="+mn-ea"/>
                          <a:cs typeface="+mn-cs"/>
                        </a:rPr>
                        <a:t> </a:t>
                      </a:r>
                    </a:p>
                  </a:txBody>
                  <a:tcPr marL="9525" marR="9525" marT="9525" marB="0" anchor="b">
                    <a:noFill/>
                  </a:tcPr>
                </a:tc>
                <a:tc>
                  <a:txBody>
                    <a:bodyPr/>
                    <a:lstStyle/>
                    <a:p>
                      <a:pPr algn="l" fontAlgn="b"/>
                      <a:r>
                        <a:rPr lang="en-US" sz="1100" b="1" i="0" u="none" strike="noStrike" kern="1200" dirty="0">
                          <a:solidFill>
                            <a:srgbClr val="000000"/>
                          </a:solidFill>
                          <a:effectLst/>
                          <a:latin typeface="Arial"/>
                          <a:ea typeface="+mn-ea"/>
                          <a:cs typeface="+mn-cs"/>
                        </a:rPr>
                        <a:t>Trinidad and Tobago</a:t>
                      </a:r>
                    </a:p>
                  </a:txBody>
                  <a:tcPr marL="9525" marR="9525" marT="9525" marB="0" anchor="b">
                    <a:solidFill>
                      <a:schemeClr val="bg1"/>
                    </a:solidFill>
                  </a:tcPr>
                </a:tc>
              </a:tr>
            </a:tbl>
          </a:graphicData>
        </a:graphic>
      </p:graphicFrame>
      <p:sp>
        <p:nvSpPr>
          <p:cNvPr id="8" name="TextBox 7"/>
          <p:cNvSpPr txBox="1"/>
          <p:nvPr/>
        </p:nvSpPr>
        <p:spPr>
          <a:xfrm>
            <a:off x="755576" y="980728"/>
            <a:ext cx="3505200" cy="1200329"/>
          </a:xfrm>
          <a:prstGeom prst="rect">
            <a:avLst/>
          </a:prstGeom>
          <a:noFill/>
          <a:ln w="28575"/>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fontAlgn="auto">
              <a:spcBef>
                <a:spcPts val="0"/>
              </a:spcBef>
              <a:spcAft>
                <a:spcPts val="0"/>
              </a:spcAft>
            </a:pPr>
            <a:r>
              <a:rPr lang="es-ES" dirty="0" smtClean="0">
                <a:solidFill>
                  <a:prstClr val="black"/>
                </a:solidFill>
              </a:rPr>
              <a:t>Debido al suministro  limitado, alrededor de 62% de los países van a introducir la IPV en el último </a:t>
            </a:r>
            <a:r>
              <a:rPr lang="es-ES" dirty="0">
                <a:solidFill>
                  <a:prstClr val="black"/>
                </a:solidFill>
              </a:rPr>
              <a:t>t</a:t>
            </a:r>
            <a:r>
              <a:rPr lang="es-ES" dirty="0" smtClean="0">
                <a:solidFill>
                  <a:prstClr val="black"/>
                </a:solidFill>
              </a:rPr>
              <a:t>rimestre de 2015</a:t>
            </a:r>
            <a:endParaRPr lang="es-ES" dirty="0">
              <a:solidFill>
                <a:prstClr val="black"/>
              </a:solidFill>
            </a:endParaRPr>
          </a:p>
        </p:txBody>
      </p:sp>
      <p:graphicFrame>
        <p:nvGraphicFramePr>
          <p:cNvPr id="11" name="Content Placeholder 4"/>
          <p:cNvGraphicFramePr>
            <a:graphicFrameLocks/>
          </p:cNvGraphicFramePr>
          <p:nvPr>
            <p:extLst>
              <p:ext uri="{D42A27DB-BD31-4B8C-83A1-F6EECF244321}">
                <p14:modId xmlns:p14="http://schemas.microsoft.com/office/powerpoint/2010/main" val="3465692405"/>
              </p:ext>
            </p:extLst>
          </p:nvPr>
        </p:nvGraphicFramePr>
        <p:xfrm>
          <a:off x="323528" y="3135562"/>
          <a:ext cx="4752528" cy="2664296"/>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755576" y="2649968"/>
            <a:ext cx="4176464" cy="553998"/>
          </a:xfrm>
          <a:prstGeom prst="rect">
            <a:avLst/>
          </a:prstGeom>
          <a:noFill/>
        </p:spPr>
        <p:txBody>
          <a:bodyPr wrap="square" rtlCol="0">
            <a:spAutoFit/>
          </a:bodyPr>
          <a:lstStyle/>
          <a:p>
            <a:pPr algn="ctr" fontAlgn="auto">
              <a:spcBef>
                <a:spcPts val="0"/>
              </a:spcBef>
              <a:spcAft>
                <a:spcPts val="0"/>
              </a:spcAft>
            </a:pPr>
            <a:r>
              <a:rPr lang="es-ES" sz="1500" dirty="0" smtClean="0">
                <a:solidFill>
                  <a:prstClr val="black"/>
                </a:solidFill>
                <a:latin typeface="Calibri"/>
                <a:ea typeface="+mn-ea"/>
                <a:cs typeface="+mn-cs"/>
              </a:rPr>
              <a:t>Número de países y territorios introduciendo IPV, según trimestre, 2015 – 2016*</a:t>
            </a:r>
            <a:endParaRPr lang="es-ES" sz="1500" dirty="0">
              <a:solidFill>
                <a:prstClr val="black"/>
              </a:solidFill>
              <a:latin typeface="Calibri"/>
              <a:ea typeface="+mn-ea"/>
              <a:cs typeface="+mn-cs"/>
            </a:endParaRPr>
          </a:p>
        </p:txBody>
      </p:sp>
      <p:sp>
        <p:nvSpPr>
          <p:cNvPr id="3" name="TextBox 2"/>
          <p:cNvSpPr txBox="1"/>
          <p:nvPr/>
        </p:nvSpPr>
        <p:spPr>
          <a:xfrm>
            <a:off x="478382" y="5766508"/>
            <a:ext cx="4243593" cy="338554"/>
          </a:xfrm>
          <a:prstGeom prst="rect">
            <a:avLst/>
          </a:prstGeom>
          <a:noFill/>
        </p:spPr>
        <p:txBody>
          <a:bodyPr wrap="square" rtlCol="0">
            <a:spAutoFit/>
          </a:bodyPr>
          <a:lstStyle/>
          <a:p>
            <a:r>
              <a:rPr lang="en-US" sz="1600" dirty="0" smtClean="0"/>
              <a:t>* </a:t>
            </a:r>
            <a:r>
              <a:rPr lang="en-US" sz="1600" b="1" dirty="0" smtClean="0">
                <a:solidFill>
                  <a:srgbClr val="002060"/>
                </a:solidFill>
              </a:rPr>
              <a:t>19 </a:t>
            </a:r>
            <a:r>
              <a:rPr lang="en-US" sz="1600" b="1" dirty="0" err="1" smtClean="0">
                <a:solidFill>
                  <a:srgbClr val="002060"/>
                </a:solidFill>
              </a:rPr>
              <a:t>países</a:t>
            </a:r>
            <a:r>
              <a:rPr lang="en-US" sz="1600" b="1" dirty="0" smtClean="0">
                <a:solidFill>
                  <a:srgbClr val="002060"/>
                </a:solidFill>
              </a:rPr>
              <a:t> </a:t>
            </a:r>
            <a:r>
              <a:rPr lang="en-US" sz="1600" b="1" dirty="0" err="1" smtClean="0">
                <a:solidFill>
                  <a:srgbClr val="002060"/>
                </a:solidFill>
              </a:rPr>
              <a:t>utilizando</a:t>
            </a:r>
            <a:r>
              <a:rPr lang="en-US" sz="1600" b="1" dirty="0" smtClean="0">
                <a:solidFill>
                  <a:srgbClr val="002060"/>
                </a:solidFill>
              </a:rPr>
              <a:t> IPV al final de 2014</a:t>
            </a:r>
            <a:endParaRPr lang="en-US" sz="1600" b="1" dirty="0">
              <a:solidFill>
                <a:srgbClr val="002060"/>
              </a:solidFill>
            </a:endParaRPr>
          </a:p>
        </p:txBody>
      </p:sp>
    </p:spTree>
    <p:extLst>
      <p:ext uri="{BB962C8B-B14F-4D97-AF65-F5344CB8AC3E}">
        <p14:creationId xmlns:p14="http://schemas.microsoft.com/office/powerpoint/2010/main" val="35869585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3"/>
          <p:cNvSpPr>
            <a:spLocks noChangeArrowheads="1"/>
          </p:cNvSpPr>
          <p:nvPr/>
        </p:nvSpPr>
        <p:spPr bwMode="auto">
          <a:xfrm>
            <a:off x="6468266" y="3048859"/>
            <a:ext cx="15875" cy="17462"/>
          </a:xfrm>
          <a:custGeom>
            <a:avLst/>
            <a:gdLst>
              <a:gd name="T0" fmla="*/ 2147483647 w 41"/>
              <a:gd name="T1" fmla="*/ 0 h 42"/>
              <a:gd name="T2" fmla="*/ 2147483647 w 41"/>
              <a:gd name="T3" fmla="*/ 2147483647 h 42"/>
              <a:gd name="T4" fmla="*/ 2147483647 w 41"/>
              <a:gd name="T5" fmla="*/ 2147483647 h 42"/>
              <a:gd name="T6" fmla="*/ 2147483647 w 41"/>
              <a:gd name="T7" fmla="*/ 2147483647 h 42"/>
              <a:gd name="T8" fmla="*/ 2147483647 w 41"/>
              <a:gd name="T9" fmla="*/ 2147483647 h 42"/>
              <a:gd name="T10" fmla="*/ 0 w 41"/>
              <a:gd name="T11" fmla="*/ 2147483647 h 42"/>
              <a:gd name="T12" fmla="*/ 0 w 41"/>
              <a:gd name="T13" fmla="*/ 2147483647 h 42"/>
              <a:gd name="T14" fmla="*/ 2147483647 w 41"/>
              <a:gd name="T15" fmla="*/ 0 h 42"/>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42"/>
              <a:gd name="T26" fmla="*/ 41 w 41"/>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42">
                <a:moveTo>
                  <a:pt x="4" y="0"/>
                </a:moveTo>
                <a:lnTo>
                  <a:pt x="34" y="4"/>
                </a:lnTo>
                <a:lnTo>
                  <a:pt x="41" y="17"/>
                </a:lnTo>
                <a:lnTo>
                  <a:pt x="29" y="32"/>
                </a:lnTo>
                <a:lnTo>
                  <a:pt x="7" y="42"/>
                </a:lnTo>
                <a:lnTo>
                  <a:pt x="0" y="34"/>
                </a:lnTo>
                <a:lnTo>
                  <a:pt x="0" y="6"/>
                </a:lnTo>
                <a:lnTo>
                  <a:pt x="4" y="0"/>
                </a:lnTo>
                <a:close/>
              </a:path>
            </a:pathLst>
          </a:custGeom>
          <a:ln w="12700">
            <a:noFill/>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15" name="Freeform 4"/>
          <p:cNvSpPr>
            <a:spLocks noChangeArrowheads="1"/>
          </p:cNvSpPr>
          <p:nvPr/>
        </p:nvSpPr>
        <p:spPr bwMode="auto">
          <a:xfrm>
            <a:off x="6468266" y="3048859"/>
            <a:ext cx="15875" cy="17462"/>
          </a:xfrm>
          <a:custGeom>
            <a:avLst/>
            <a:gdLst>
              <a:gd name="T0" fmla="*/ 2147483647 w 41"/>
              <a:gd name="T1" fmla="*/ 0 h 42"/>
              <a:gd name="T2" fmla="*/ 2147483647 w 41"/>
              <a:gd name="T3" fmla="*/ 2147483647 h 42"/>
              <a:gd name="T4" fmla="*/ 2147483647 w 41"/>
              <a:gd name="T5" fmla="*/ 2147483647 h 42"/>
              <a:gd name="T6" fmla="*/ 2147483647 w 41"/>
              <a:gd name="T7" fmla="*/ 2147483647 h 42"/>
              <a:gd name="T8" fmla="*/ 2147483647 w 41"/>
              <a:gd name="T9" fmla="*/ 2147483647 h 42"/>
              <a:gd name="T10" fmla="*/ 0 w 41"/>
              <a:gd name="T11" fmla="*/ 2147483647 h 42"/>
              <a:gd name="T12" fmla="*/ 0 w 41"/>
              <a:gd name="T13" fmla="*/ 2147483647 h 42"/>
              <a:gd name="T14" fmla="*/ 2147483647 w 41"/>
              <a:gd name="T15" fmla="*/ 0 h 42"/>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42"/>
              <a:gd name="T26" fmla="*/ 41 w 41"/>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42">
                <a:moveTo>
                  <a:pt x="4" y="0"/>
                </a:moveTo>
                <a:lnTo>
                  <a:pt x="34" y="4"/>
                </a:lnTo>
                <a:lnTo>
                  <a:pt x="41" y="17"/>
                </a:lnTo>
                <a:lnTo>
                  <a:pt x="29" y="32"/>
                </a:lnTo>
                <a:lnTo>
                  <a:pt x="7" y="42"/>
                </a:lnTo>
                <a:lnTo>
                  <a:pt x="0" y="34"/>
                </a:lnTo>
                <a:lnTo>
                  <a:pt x="0" y="6"/>
                </a:lnTo>
                <a:lnTo>
                  <a:pt x="4" y="0"/>
                </a:lnTo>
              </a:path>
            </a:pathLst>
          </a:custGeom>
          <a:ln w="12700">
            <a:noFill/>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16" name="Freeform 5"/>
          <p:cNvSpPr>
            <a:spLocks noChangeArrowheads="1"/>
          </p:cNvSpPr>
          <p:nvPr/>
        </p:nvSpPr>
        <p:spPr bwMode="auto">
          <a:xfrm>
            <a:off x="6480964" y="3069514"/>
            <a:ext cx="15875" cy="17463"/>
          </a:xfrm>
          <a:custGeom>
            <a:avLst/>
            <a:gdLst>
              <a:gd name="T0" fmla="*/ 2147483647 w 42"/>
              <a:gd name="T1" fmla="*/ 0 h 41"/>
              <a:gd name="T2" fmla="*/ 2147483647 w 42"/>
              <a:gd name="T3" fmla="*/ 2147483647 h 41"/>
              <a:gd name="T4" fmla="*/ 2147483647 w 42"/>
              <a:gd name="T5" fmla="*/ 2147483647 h 41"/>
              <a:gd name="T6" fmla="*/ 2147483647 w 42"/>
              <a:gd name="T7" fmla="*/ 2147483647 h 41"/>
              <a:gd name="T8" fmla="*/ 2147483647 w 42"/>
              <a:gd name="T9" fmla="*/ 2147483647 h 41"/>
              <a:gd name="T10" fmla="*/ 0 w 42"/>
              <a:gd name="T11" fmla="*/ 2147483647 h 41"/>
              <a:gd name="T12" fmla="*/ 2147483647 w 42"/>
              <a:gd name="T13" fmla="*/ 2147483647 h 41"/>
              <a:gd name="T14" fmla="*/ 2147483647 w 42"/>
              <a:gd name="T15" fmla="*/ 2147483647 h 41"/>
              <a:gd name="T16" fmla="*/ 2147483647 w 42"/>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41"/>
              <a:gd name="T29" fmla="*/ 42 w 42"/>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41">
                <a:moveTo>
                  <a:pt x="24" y="0"/>
                </a:moveTo>
                <a:lnTo>
                  <a:pt x="39" y="6"/>
                </a:lnTo>
                <a:lnTo>
                  <a:pt x="42" y="15"/>
                </a:lnTo>
                <a:lnTo>
                  <a:pt x="27" y="38"/>
                </a:lnTo>
                <a:lnTo>
                  <a:pt x="8" y="41"/>
                </a:lnTo>
                <a:lnTo>
                  <a:pt x="0" y="32"/>
                </a:lnTo>
                <a:lnTo>
                  <a:pt x="3" y="23"/>
                </a:lnTo>
                <a:lnTo>
                  <a:pt x="10" y="6"/>
                </a:lnTo>
                <a:lnTo>
                  <a:pt x="24" y="0"/>
                </a:lnTo>
                <a:close/>
              </a:path>
            </a:pathLst>
          </a:custGeom>
          <a:ln w="12700">
            <a:noFill/>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17" name="Freeform 6"/>
          <p:cNvSpPr>
            <a:spLocks noChangeArrowheads="1"/>
          </p:cNvSpPr>
          <p:nvPr/>
        </p:nvSpPr>
        <p:spPr bwMode="auto">
          <a:xfrm>
            <a:off x="6480964" y="3069514"/>
            <a:ext cx="15875" cy="17463"/>
          </a:xfrm>
          <a:custGeom>
            <a:avLst/>
            <a:gdLst>
              <a:gd name="T0" fmla="*/ 2147483647 w 42"/>
              <a:gd name="T1" fmla="*/ 0 h 41"/>
              <a:gd name="T2" fmla="*/ 2147483647 w 42"/>
              <a:gd name="T3" fmla="*/ 2147483647 h 41"/>
              <a:gd name="T4" fmla="*/ 2147483647 w 42"/>
              <a:gd name="T5" fmla="*/ 2147483647 h 41"/>
              <a:gd name="T6" fmla="*/ 2147483647 w 42"/>
              <a:gd name="T7" fmla="*/ 2147483647 h 41"/>
              <a:gd name="T8" fmla="*/ 2147483647 w 42"/>
              <a:gd name="T9" fmla="*/ 2147483647 h 41"/>
              <a:gd name="T10" fmla="*/ 0 w 42"/>
              <a:gd name="T11" fmla="*/ 2147483647 h 41"/>
              <a:gd name="T12" fmla="*/ 2147483647 w 42"/>
              <a:gd name="T13" fmla="*/ 2147483647 h 41"/>
              <a:gd name="T14" fmla="*/ 2147483647 w 42"/>
              <a:gd name="T15" fmla="*/ 2147483647 h 41"/>
              <a:gd name="T16" fmla="*/ 2147483647 w 42"/>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41"/>
              <a:gd name="T29" fmla="*/ 42 w 42"/>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41">
                <a:moveTo>
                  <a:pt x="24" y="0"/>
                </a:moveTo>
                <a:lnTo>
                  <a:pt x="39" y="6"/>
                </a:lnTo>
                <a:lnTo>
                  <a:pt x="42" y="15"/>
                </a:lnTo>
                <a:lnTo>
                  <a:pt x="27" y="38"/>
                </a:lnTo>
                <a:lnTo>
                  <a:pt x="8" y="41"/>
                </a:lnTo>
                <a:lnTo>
                  <a:pt x="0" y="32"/>
                </a:lnTo>
                <a:lnTo>
                  <a:pt x="3" y="23"/>
                </a:lnTo>
                <a:lnTo>
                  <a:pt x="10" y="6"/>
                </a:lnTo>
                <a:lnTo>
                  <a:pt x="24" y="0"/>
                </a:lnTo>
              </a:path>
            </a:pathLst>
          </a:custGeom>
          <a:solidFill>
            <a:schemeClr val="accent6">
              <a:lumMod val="75000"/>
            </a:schemeClr>
          </a:solidFill>
          <a:ln w="12700">
            <a:noFill/>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18" name="Freeform 7"/>
          <p:cNvSpPr>
            <a:spLocks noChangeArrowheads="1"/>
          </p:cNvSpPr>
          <p:nvPr/>
        </p:nvSpPr>
        <p:spPr bwMode="auto">
          <a:xfrm>
            <a:off x="6498426" y="3093327"/>
            <a:ext cx="19050" cy="20637"/>
          </a:xfrm>
          <a:custGeom>
            <a:avLst/>
            <a:gdLst>
              <a:gd name="T0" fmla="*/ 2147483647 w 47"/>
              <a:gd name="T1" fmla="*/ 2147483647 h 48"/>
              <a:gd name="T2" fmla="*/ 2147483647 w 47"/>
              <a:gd name="T3" fmla="*/ 0 h 48"/>
              <a:gd name="T4" fmla="*/ 2147483647 w 47"/>
              <a:gd name="T5" fmla="*/ 2147483647 h 48"/>
              <a:gd name="T6" fmla="*/ 2147483647 w 47"/>
              <a:gd name="T7" fmla="*/ 2147483647 h 48"/>
              <a:gd name="T8" fmla="*/ 2147483647 w 47"/>
              <a:gd name="T9" fmla="*/ 2147483647 h 48"/>
              <a:gd name="T10" fmla="*/ 2147483647 w 47"/>
              <a:gd name="T11" fmla="*/ 2147483647 h 48"/>
              <a:gd name="T12" fmla="*/ 2147483647 w 47"/>
              <a:gd name="T13" fmla="*/ 2147483647 h 48"/>
              <a:gd name="T14" fmla="*/ 0 w 47"/>
              <a:gd name="T15" fmla="*/ 2147483647 h 48"/>
              <a:gd name="T16" fmla="*/ 2147483647 w 47"/>
              <a:gd name="T17" fmla="*/ 2147483647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48"/>
              <a:gd name="T29" fmla="*/ 47 w 47"/>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48">
                <a:moveTo>
                  <a:pt x="4" y="7"/>
                </a:moveTo>
                <a:lnTo>
                  <a:pt x="40" y="0"/>
                </a:lnTo>
                <a:lnTo>
                  <a:pt x="47" y="8"/>
                </a:lnTo>
                <a:lnTo>
                  <a:pt x="47" y="12"/>
                </a:lnTo>
                <a:lnTo>
                  <a:pt x="36" y="45"/>
                </a:lnTo>
                <a:lnTo>
                  <a:pt x="12" y="48"/>
                </a:lnTo>
                <a:lnTo>
                  <a:pt x="7" y="45"/>
                </a:lnTo>
                <a:lnTo>
                  <a:pt x="0" y="12"/>
                </a:lnTo>
                <a:lnTo>
                  <a:pt x="4" y="7"/>
                </a:lnTo>
                <a:close/>
              </a:path>
            </a:pathLst>
          </a:custGeom>
          <a:ln w="12700">
            <a:noFill/>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19" name="Freeform 8"/>
          <p:cNvSpPr>
            <a:spLocks noChangeArrowheads="1"/>
          </p:cNvSpPr>
          <p:nvPr/>
        </p:nvSpPr>
        <p:spPr bwMode="auto">
          <a:xfrm>
            <a:off x="6498426" y="3093327"/>
            <a:ext cx="19050" cy="20637"/>
          </a:xfrm>
          <a:custGeom>
            <a:avLst/>
            <a:gdLst>
              <a:gd name="T0" fmla="*/ 2147483647 w 47"/>
              <a:gd name="T1" fmla="*/ 2147483647 h 48"/>
              <a:gd name="T2" fmla="*/ 2147483647 w 47"/>
              <a:gd name="T3" fmla="*/ 0 h 48"/>
              <a:gd name="T4" fmla="*/ 2147483647 w 47"/>
              <a:gd name="T5" fmla="*/ 2147483647 h 48"/>
              <a:gd name="T6" fmla="*/ 2147483647 w 47"/>
              <a:gd name="T7" fmla="*/ 2147483647 h 48"/>
              <a:gd name="T8" fmla="*/ 2147483647 w 47"/>
              <a:gd name="T9" fmla="*/ 2147483647 h 48"/>
              <a:gd name="T10" fmla="*/ 2147483647 w 47"/>
              <a:gd name="T11" fmla="*/ 2147483647 h 48"/>
              <a:gd name="T12" fmla="*/ 2147483647 w 47"/>
              <a:gd name="T13" fmla="*/ 2147483647 h 48"/>
              <a:gd name="T14" fmla="*/ 0 w 47"/>
              <a:gd name="T15" fmla="*/ 2147483647 h 48"/>
              <a:gd name="T16" fmla="*/ 2147483647 w 47"/>
              <a:gd name="T17" fmla="*/ 2147483647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48"/>
              <a:gd name="T29" fmla="*/ 47 w 47"/>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48">
                <a:moveTo>
                  <a:pt x="4" y="7"/>
                </a:moveTo>
                <a:lnTo>
                  <a:pt x="40" y="0"/>
                </a:lnTo>
                <a:lnTo>
                  <a:pt x="47" y="8"/>
                </a:lnTo>
                <a:lnTo>
                  <a:pt x="47" y="12"/>
                </a:lnTo>
                <a:lnTo>
                  <a:pt x="36" y="45"/>
                </a:lnTo>
                <a:lnTo>
                  <a:pt x="12" y="48"/>
                </a:lnTo>
                <a:lnTo>
                  <a:pt x="7" y="45"/>
                </a:lnTo>
                <a:lnTo>
                  <a:pt x="0" y="12"/>
                </a:lnTo>
                <a:lnTo>
                  <a:pt x="4" y="7"/>
                </a:lnTo>
              </a:path>
            </a:pathLst>
          </a:custGeom>
          <a:ln w="12700">
            <a:noFill/>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20" name="Freeform 9"/>
          <p:cNvSpPr>
            <a:spLocks noChangeArrowheads="1"/>
          </p:cNvSpPr>
          <p:nvPr/>
        </p:nvSpPr>
        <p:spPr bwMode="auto">
          <a:xfrm>
            <a:off x="6507957" y="3121902"/>
            <a:ext cx="14288" cy="14287"/>
          </a:xfrm>
          <a:custGeom>
            <a:avLst/>
            <a:gdLst>
              <a:gd name="T0" fmla="*/ 2147483647 w 37"/>
              <a:gd name="T1" fmla="*/ 2147483647 h 38"/>
              <a:gd name="T2" fmla="*/ 2147483647 w 37"/>
              <a:gd name="T3" fmla="*/ 0 h 38"/>
              <a:gd name="T4" fmla="*/ 2147483647 w 37"/>
              <a:gd name="T5" fmla="*/ 2147483647 h 38"/>
              <a:gd name="T6" fmla="*/ 2147483647 w 37"/>
              <a:gd name="T7" fmla="*/ 2147483647 h 38"/>
              <a:gd name="T8" fmla="*/ 2147483647 w 37"/>
              <a:gd name="T9" fmla="*/ 2147483647 h 38"/>
              <a:gd name="T10" fmla="*/ 2147483647 w 37"/>
              <a:gd name="T11" fmla="*/ 2147483647 h 38"/>
              <a:gd name="T12" fmla="*/ 2147483647 w 37"/>
              <a:gd name="T13" fmla="*/ 2147483647 h 38"/>
              <a:gd name="T14" fmla="*/ 0 w 37"/>
              <a:gd name="T15" fmla="*/ 2147483647 h 38"/>
              <a:gd name="T16" fmla="*/ 2147483647 w 37"/>
              <a:gd name="T17" fmla="*/ 2147483647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38"/>
              <a:gd name="T29" fmla="*/ 37 w 37"/>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38">
                <a:moveTo>
                  <a:pt x="6" y="1"/>
                </a:moveTo>
                <a:lnTo>
                  <a:pt x="29" y="0"/>
                </a:lnTo>
                <a:lnTo>
                  <a:pt x="36" y="8"/>
                </a:lnTo>
                <a:lnTo>
                  <a:pt x="37" y="17"/>
                </a:lnTo>
                <a:lnTo>
                  <a:pt x="30" y="34"/>
                </a:lnTo>
                <a:lnTo>
                  <a:pt x="8" y="38"/>
                </a:lnTo>
                <a:lnTo>
                  <a:pt x="2" y="30"/>
                </a:lnTo>
                <a:lnTo>
                  <a:pt x="0" y="15"/>
                </a:lnTo>
                <a:lnTo>
                  <a:pt x="6" y="1"/>
                </a:lnTo>
                <a:close/>
              </a:path>
            </a:pathLst>
          </a:custGeom>
          <a:ln w="12700">
            <a:noFill/>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21" name="Freeform 10"/>
          <p:cNvSpPr>
            <a:spLocks noChangeArrowheads="1"/>
          </p:cNvSpPr>
          <p:nvPr/>
        </p:nvSpPr>
        <p:spPr bwMode="auto">
          <a:xfrm>
            <a:off x="6507957" y="3121902"/>
            <a:ext cx="14288" cy="14287"/>
          </a:xfrm>
          <a:custGeom>
            <a:avLst/>
            <a:gdLst>
              <a:gd name="T0" fmla="*/ 2147483647 w 37"/>
              <a:gd name="T1" fmla="*/ 2147483647 h 38"/>
              <a:gd name="T2" fmla="*/ 2147483647 w 37"/>
              <a:gd name="T3" fmla="*/ 0 h 38"/>
              <a:gd name="T4" fmla="*/ 2147483647 w 37"/>
              <a:gd name="T5" fmla="*/ 2147483647 h 38"/>
              <a:gd name="T6" fmla="*/ 2147483647 w 37"/>
              <a:gd name="T7" fmla="*/ 2147483647 h 38"/>
              <a:gd name="T8" fmla="*/ 2147483647 w 37"/>
              <a:gd name="T9" fmla="*/ 2147483647 h 38"/>
              <a:gd name="T10" fmla="*/ 2147483647 w 37"/>
              <a:gd name="T11" fmla="*/ 2147483647 h 38"/>
              <a:gd name="T12" fmla="*/ 2147483647 w 37"/>
              <a:gd name="T13" fmla="*/ 2147483647 h 38"/>
              <a:gd name="T14" fmla="*/ 0 w 37"/>
              <a:gd name="T15" fmla="*/ 2147483647 h 38"/>
              <a:gd name="T16" fmla="*/ 2147483647 w 37"/>
              <a:gd name="T17" fmla="*/ 2147483647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38"/>
              <a:gd name="T29" fmla="*/ 37 w 37"/>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38">
                <a:moveTo>
                  <a:pt x="6" y="1"/>
                </a:moveTo>
                <a:lnTo>
                  <a:pt x="29" y="0"/>
                </a:lnTo>
                <a:lnTo>
                  <a:pt x="36" y="8"/>
                </a:lnTo>
                <a:lnTo>
                  <a:pt x="37" y="17"/>
                </a:lnTo>
                <a:lnTo>
                  <a:pt x="30" y="34"/>
                </a:lnTo>
                <a:lnTo>
                  <a:pt x="8" y="38"/>
                </a:lnTo>
                <a:lnTo>
                  <a:pt x="2" y="30"/>
                </a:lnTo>
                <a:lnTo>
                  <a:pt x="0" y="15"/>
                </a:lnTo>
                <a:lnTo>
                  <a:pt x="6" y="1"/>
                </a:lnTo>
              </a:path>
            </a:pathLst>
          </a:custGeom>
          <a:ln w="12700">
            <a:noFill/>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22" name="Freeform 11"/>
          <p:cNvSpPr>
            <a:spLocks noChangeArrowheads="1"/>
          </p:cNvSpPr>
          <p:nvPr/>
        </p:nvSpPr>
        <p:spPr bwMode="auto">
          <a:xfrm>
            <a:off x="6555576" y="3134602"/>
            <a:ext cx="20638" cy="20637"/>
          </a:xfrm>
          <a:custGeom>
            <a:avLst/>
            <a:gdLst>
              <a:gd name="T0" fmla="*/ 2147483647 w 52"/>
              <a:gd name="T1" fmla="*/ 2147483647 h 49"/>
              <a:gd name="T2" fmla="*/ 2147483647 w 52"/>
              <a:gd name="T3" fmla="*/ 0 h 49"/>
              <a:gd name="T4" fmla="*/ 2147483647 w 52"/>
              <a:gd name="T5" fmla="*/ 2147483647 h 49"/>
              <a:gd name="T6" fmla="*/ 2147483647 w 52"/>
              <a:gd name="T7" fmla="*/ 2147483647 h 49"/>
              <a:gd name="T8" fmla="*/ 2147483647 w 52"/>
              <a:gd name="T9" fmla="*/ 2147483647 h 49"/>
              <a:gd name="T10" fmla="*/ 2147483647 w 52"/>
              <a:gd name="T11" fmla="*/ 2147483647 h 49"/>
              <a:gd name="T12" fmla="*/ 2147483647 w 52"/>
              <a:gd name="T13" fmla="*/ 2147483647 h 49"/>
              <a:gd name="T14" fmla="*/ 0 w 52"/>
              <a:gd name="T15" fmla="*/ 2147483647 h 49"/>
              <a:gd name="T16" fmla="*/ 2147483647 w 52"/>
              <a:gd name="T17" fmla="*/ 2147483647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49"/>
              <a:gd name="T29" fmla="*/ 52 w 52"/>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49">
                <a:moveTo>
                  <a:pt x="8" y="1"/>
                </a:moveTo>
                <a:lnTo>
                  <a:pt x="38" y="0"/>
                </a:lnTo>
                <a:lnTo>
                  <a:pt x="42" y="3"/>
                </a:lnTo>
                <a:lnTo>
                  <a:pt x="52" y="20"/>
                </a:lnTo>
                <a:lnTo>
                  <a:pt x="41" y="46"/>
                </a:lnTo>
                <a:lnTo>
                  <a:pt x="24" y="49"/>
                </a:lnTo>
                <a:lnTo>
                  <a:pt x="7" y="37"/>
                </a:lnTo>
                <a:lnTo>
                  <a:pt x="0" y="25"/>
                </a:lnTo>
                <a:lnTo>
                  <a:pt x="8" y="1"/>
                </a:lnTo>
                <a:close/>
              </a:path>
            </a:pathLst>
          </a:custGeom>
          <a:ln w="12700">
            <a:noFill/>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23" name="Freeform 12"/>
          <p:cNvSpPr>
            <a:spLocks noChangeArrowheads="1"/>
          </p:cNvSpPr>
          <p:nvPr/>
        </p:nvSpPr>
        <p:spPr bwMode="auto">
          <a:xfrm>
            <a:off x="6555576" y="3134602"/>
            <a:ext cx="20638" cy="20637"/>
          </a:xfrm>
          <a:custGeom>
            <a:avLst/>
            <a:gdLst>
              <a:gd name="T0" fmla="*/ 2147483647 w 52"/>
              <a:gd name="T1" fmla="*/ 2147483647 h 49"/>
              <a:gd name="T2" fmla="*/ 2147483647 w 52"/>
              <a:gd name="T3" fmla="*/ 0 h 49"/>
              <a:gd name="T4" fmla="*/ 2147483647 w 52"/>
              <a:gd name="T5" fmla="*/ 2147483647 h 49"/>
              <a:gd name="T6" fmla="*/ 2147483647 w 52"/>
              <a:gd name="T7" fmla="*/ 2147483647 h 49"/>
              <a:gd name="T8" fmla="*/ 2147483647 w 52"/>
              <a:gd name="T9" fmla="*/ 2147483647 h 49"/>
              <a:gd name="T10" fmla="*/ 2147483647 w 52"/>
              <a:gd name="T11" fmla="*/ 2147483647 h 49"/>
              <a:gd name="T12" fmla="*/ 2147483647 w 52"/>
              <a:gd name="T13" fmla="*/ 2147483647 h 49"/>
              <a:gd name="T14" fmla="*/ 0 w 52"/>
              <a:gd name="T15" fmla="*/ 2147483647 h 49"/>
              <a:gd name="T16" fmla="*/ 2147483647 w 52"/>
              <a:gd name="T17" fmla="*/ 2147483647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49"/>
              <a:gd name="T29" fmla="*/ 52 w 52"/>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49">
                <a:moveTo>
                  <a:pt x="8" y="1"/>
                </a:moveTo>
                <a:lnTo>
                  <a:pt x="38" y="0"/>
                </a:lnTo>
                <a:lnTo>
                  <a:pt x="42" y="3"/>
                </a:lnTo>
                <a:lnTo>
                  <a:pt x="52" y="20"/>
                </a:lnTo>
                <a:lnTo>
                  <a:pt x="41" y="46"/>
                </a:lnTo>
                <a:lnTo>
                  <a:pt x="24" y="49"/>
                </a:lnTo>
                <a:lnTo>
                  <a:pt x="7" y="37"/>
                </a:lnTo>
                <a:lnTo>
                  <a:pt x="0" y="25"/>
                </a:lnTo>
                <a:lnTo>
                  <a:pt x="8" y="1"/>
                </a:lnTo>
              </a:path>
            </a:pathLst>
          </a:custGeom>
          <a:ln w="12700">
            <a:noFill/>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24" name="Freeform 23"/>
          <p:cNvSpPr>
            <a:spLocks noChangeArrowheads="1"/>
          </p:cNvSpPr>
          <p:nvPr/>
        </p:nvSpPr>
        <p:spPr bwMode="auto">
          <a:xfrm>
            <a:off x="4447376" y="2537684"/>
            <a:ext cx="1022350" cy="812800"/>
          </a:xfrm>
          <a:custGeom>
            <a:avLst/>
            <a:gdLst>
              <a:gd name="T0" fmla="*/ 2147483647 w 2253"/>
              <a:gd name="T1" fmla="*/ 2147483647 h 1649"/>
              <a:gd name="T2" fmla="*/ 2147483647 w 2253"/>
              <a:gd name="T3" fmla="*/ 2147483647 h 1649"/>
              <a:gd name="T4" fmla="*/ 2147483647 w 2253"/>
              <a:gd name="T5" fmla="*/ 2147483647 h 1649"/>
              <a:gd name="T6" fmla="*/ 2147483647 w 2253"/>
              <a:gd name="T7" fmla="*/ 2147483647 h 1649"/>
              <a:gd name="T8" fmla="*/ 2147483647 w 2253"/>
              <a:gd name="T9" fmla="*/ 2147483647 h 1649"/>
              <a:gd name="T10" fmla="*/ 2147483647 w 2253"/>
              <a:gd name="T11" fmla="*/ 2147483647 h 1649"/>
              <a:gd name="T12" fmla="*/ 2147483647 w 2253"/>
              <a:gd name="T13" fmla="*/ 2147483647 h 1649"/>
              <a:gd name="T14" fmla="*/ 2147483647 w 2253"/>
              <a:gd name="T15" fmla="*/ 2147483647 h 1649"/>
              <a:gd name="T16" fmla="*/ 2147483647 w 2253"/>
              <a:gd name="T17" fmla="*/ 2147483647 h 1649"/>
              <a:gd name="T18" fmla="*/ 2147483647 w 2253"/>
              <a:gd name="T19" fmla="*/ 2147483647 h 1649"/>
              <a:gd name="T20" fmla="*/ 2147483647 w 2253"/>
              <a:gd name="T21" fmla="*/ 2147483647 h 1649"/>
              <a:gd name="T22" fmla="*/ 2147483647 w 2253"/>
              <a:gd name="T23" fmla="*/ 2147483647 h 1649"/>
              <a:gd name="T24" fmla="*/ 2147483647 w 2253"/>
              <a:gd name="T25" fmla="*/ 2147483647 h 1649"/>
              <a:gd name="T26" fmla="*/ 2147483647 w 2253"/>
              <a:gd name="T27" fmla="*/ 2147483647 h 1649"/>
              <a:gd name="T28" fmla="*/ 2147483647 w 2253"/>
              <a:gd name="T29" fmla="*/ 2147483647 h 1649"/>
              <a:gd name="T30" fmla="*/ 2147483647 w 2253"/>
              <a:gd name="T31" fmla="*/ 2147483647 h 1649"/>
              <a:gd name="T32" fmla="*/ 2147483647 w 2253"/>
              <a:gd name="T33" fmla="*/ 2147483647 h 1649"/>
              <a:gd name="T34" fmla="*/ 2147483647 w 2253"/>
              <a:gd name="T35" fmla="*/ 2147483647 h 1649"/>
              <a:gd name="T36" fmla="*/ 2147483647 w 2253"/>
              <a:gd name="T37" fmla="*/ 2147483647 h 1649"/>
              <a:gd name="T38" fmla="*/ 2147483647 w 2253"/>
              <a:gd name="T39" fmla="*/ 2147483647 h 1649"/>
              <a:gd name="T40" fmla="*/ 2147483647 w 2253"/>
              <a:gd name="T41" fmla="*/ 2147483647 h 1649"/>
              <a:gd name="T42" fmla="*/ 2147483647 w 2253"/>
              <a:gd name="T43" fmla="*/ 2147483647 h 1649"/>
              <a:gd name="T44" fmla="*/ 2147483647 w 2253"/>
              <a:gd name="T45" fmla="*/ 2147483647 h 1649"/>
              <a:gd name="T46" fmla="*/ 2147483647 w 2253"/>
              <a:gd name="T47" fmla="*/ 2147483647 h 1649"/>
              <a:gd name="T48" fmla="*/ 2147483647 w 2253"/>
              <a:gd name="T49" fmla="*/ 2147483647 h 1649"/>
              <a:gd name="T50" fmla="*/ 2147483647 w 2253"/>
              <a:gd name="T51" fmla="*/ 2147483647 h 1649"/>
              <a:gd name="T52" fmla="*/ 2147483647 w 2253"/>
              <a:gd name="T53" fmla="*/ 2147483647 h 1649"/>
              <a:gd name="T54" fmla="*/ 2147483647 w 2253"/>
              <a:gd name="T55" fmla="*/ 2147483647 h 1649"/>
              <a:gd name="T56" fmla="*/ 2147483647 w 2253"/>
              <a:gd name="T57" fmla="*/ 2147483647 h 1649"/>
              <a:gd name="T58" fmla="*/ 2147483647 w 2253"/>
              <a:gd name="T59" fmla="*/ 2147483647 h 1649"/>
              <a:gd name="T60" fmla="*/ 2147483647 w 2253"/>
              <a:gd name="T61" fmla="*/ 2147483647 h 1649"/>
              <a:gd name="T62" fmla="*/ 2147483647 w 2253"/>
              <a:gd name="T63" fmla="*/ 2147483647 h 1649"/>
              <a:gd name="T64" fmla="*/ 2147483647 w 2253"/>
              <a:gd name="T65" fmla="*/ 2147483647 h 1649"/>
              <a:gd name="T66" fmla="*/ 2147483647 w 2253"/>
              <a:gd name="T67" fmla="*/ 2147483647 h 1649"/>
              <a:gd name="T68" fmla="*/ 2147483647 w 2253"/>
              <a:gd name="T69" fmla="*/ 2147483647 h 1649"/>
              <a:gd name="T70" fmla="*/ 2147483647 w 2253"/>
              <a:gd name="T71" fmla="*/ 2147483647 h 1649"/>
              <a:gd name="T72" fmla="*/ 2147483647 w 2253"/>
              <a:gd name="T73" fmla="*/ 2147483647 h 1649"/>
              <a:gd name="T74" fmla="*/ 2147483647 w 2253"/>
              <a:gd name="T75" fmla="*/ 2147483647 h 1649"/>
              <a:gd name="T76" fmla="*/ 2147483647 w 2253"/>
              <a:gd name="T77" fmla="*/ 2147483647 h 1649"/>
              <a:gd name="T78" fmla="*/ 2147483647 w 2253"/>
              <a:gd name="T79" fmla="*/ 2147483647 h 1649"/>
              <a:gd name="T80" fmla="*/ 2147483647 w 2253"/>
              <a:gd name="T81" fmla="*/ 2147483647 h 1649"/>
              <a:gd name="T82" fmla="*/ 2147483647 w 2253"/>
              <a:gd name="T83" fmla="*/ 2147483647 h 1649"/>
              <a:gd name="T84" fmla="*/ 2147483647 w 2253"/>
              <a:gd name="T85" fmla="*/ 2147483647 h 1649"/>
              <a:gd name="T86" fmla="*/ 2147483647 w 2253"/>
              <a:gd name="T87" fmla="*/ 2147483647 h 1649"/>
              <a:gd name="T88" fmla="*/ 2147483647 w 2253"/>
              <a:gd name="T89" fmla="*/ 2147483647 h 1649"/>
              <a:gd name="T90" fmla="*/ 2147483647 w 2253"/>
              <a:gd name="T91" fmla="*/ 2147483647 h 1649"/>
              <a:gd name="T92" fmla="*/ 2147483647 w 2253"/>
              <a:gd name="T93" fmla="*/ 2147483647 h 1649"/>
              <a:gd name="T94" fmla="*/ 2147483647 w 2253"/>
              <a:gd name="T95" fmla="*/ 2147483647 h 1649"/>
              <a:gd name="T96" fmla="*/ 2147483647 w 2253"/>
              <a:gd name="T97" fmla="*/ 2147483647 h 1649"/>
              <a:gd name="T98" fmla="*/ 2147483647 w 2253"/>
              <a:gd name="T99" fmla="*/ 2147483647 h 1649"/>
              <a:gd name="T100" fmla="*/ 2147483647 w 2253"/>
              <a:gd name="T101" fmla="*/ 2147483647 h 1649"/>
              <a:gd name="T102" fmla="*/ 2147483647 w 2253"/>
              <a:gd name="T103" fmla="*/ 2147483647 h 1649"/>
              <a:gd name="T104" fmla="*/ 2147483647 w 2253"/>
              <a:gd name="T105" fmla="*/ 2147483647 h 1649"/>
              <a:gd name="T106" fmla="*/ 2147483647 w 2253"/>
              <a:gd name="T107" fmla="*/ 2147483647 h 1649"/>
              <a:gd name="T108" fmla="*/ 2147483647 w 2253"/>
              <a:gd name="T109" fmla="*/ 2147483647 h 1649"/>
              <a:gd name="T110" fmla="*/ 2147483647 w 2253"/>
              <a:gd name="T111" fmla="*/ 2147483647 h 1649"/>
              <a:gd name="T112" fmla="*/ 2147483647 w 2253"/>
              <a:gd name="T113" fmla="*/ 2147483647 h 1649"/>
              <a:gd name="T114" fmla="*/ 2147483647 w 2253"/>
              <a:gd name="T115" fmla="*/ 2147483647 h 1649"/>
              <a:gd name="T116" fmla="*/ 2147483647 w 2253"/>
              <a:gd name="T117" fmla="*/ 2147483647 h 1649"/>
              <a:gd name="T118" fmla="*/ 2147483647 w 2253"/>
              <a:gd name="T119" fmla="*/ 2147483647 h 16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53"/>
              <a:gd name="T181" fmla="*/ 0 h 1649"/>
              <a:gd name="T182" fmla="*/ 2253 w 2253"/>
              <a:gd name="T183" fmla="*/ 1649 h 16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53" h="1649">
                <a:moveTo>
                  <a:pt x="1550" y="1270"/>
                </a:moveTo>
                <a:lnTo>
                  <a:pt x="1516" y="1214"/>
                </a:lnTo>
                <a:lnTo>
                  <a:pt x="1498" y="1184"/>
                </a:lnTo>
                <a:lnTo>
                  <a:pt x="1469" y="1154"/>
                </a:lnTo>
                <a:lnTo>
                  <a:pt x="1449" y="1133"/>
                </a:lnTo>
                <a:lnTo>
                  <a:pt x="1428" y="1127"/>
                </a:lnTo>
                <a:lnTo>
                  <a:pt x="1426" y="1088"/>
                </a:lnTo>
                <a:lnTo>
                  <a:pt x="1412" y="1039"/>
                </a:lnTo>
                <a:lnTo>
                  <a:pt x="1397" y="1032"/>
                </a:lnTo>
                <a:lnTo>
                  <a:pt x="1375" y="1013"/>
                </a:lnTo>
                <a:lnTo>
                  <a:pt x="1371" y="985"/>
                </a:lnTo>
                <a:lnTo>
                  <a:pt x="1380" y="956"/>
                </a:lnTo>
                <a:lnTo>
                  <a:pt x="1367" y="886"/>
                </a:lnTo>
                <a:lnTo>
                  <a:pt x="1360" y="809"/>
                </a:lnTo>
                <a:lnTo>
                  <a:pt x="1366" y="749"/>
                </a:lnTo>
                <a:lnTo>
                  <a:pt x="1395" y="705"/>
                </a:lnTo>
                <a:lnTo>
                  <a:pt x="1402" y="690"/>
                </a:lnTo>
                <a:lnTo>
                  <a:pt x="1383" y="663"/>
                </a:lnTo>
                <a:lnTo>
                  <a:pt x="1377" y="660"/>
                </a:lnTo>
                <a:lnTo>
                  <a:pt x="1343" y="656"/>
                </a:lnTo>
                <a:lnTo>
                  <a:pt x="1330" y="655"/>
                </a:lnTo>
                <a:lnTo>
                  <a:pt x="1262" y="611"/>
                </a:lnTo>
                <a:lnTo>
                  <a:pt x="1234" y="559"/>
                </a:lnTo>
                <a:lnTo>
                  <a:pt x="1221" y="528"/>
                </a:lnTo>
                <a:lnTo>
                  <a:pt x="1157" y="418"/>
                </a:lnTo>
                <a:lnTo>
                  <a:pt x="1144" y="397"/>
                </a:lnTo>
                <a:lnTo>
                  <a:pt x="1130" y="371"/>
                </a:lnTo>
                <a:lnTo>
                  <a:pt x="1090" y="341"/>
                </a:lnTo>
                <a:lnTo>
                  <a:pt x="1080" y="332"/>
                </a:lnTo>
                <a:lnTo>
                  <a:pt x="1036" y="331"/>
                </a:lnTo>
                <a:lnTo>
                  <a:pt x="1009" y="342"/>
                </a:lnTo>
                <a:lnTo>
                  <a:pt x="987" y="371"/>
                </a:lnTo>
                <a:lnTo>
                  <a:pt x="977" y="387"/>
                </a:lnTo>
                <a:lnTo>
                  <a:pt x="943" y="388"/>
                </a:lnTo>
                <a:lnTo>
                  <a:pt x="919" y="364"/>
                </a:lnTo>
                <a:lnTo>
                  <a:pt x="890" y="336"/>
                </a:lnTo>
                <a:lnTo>
                  <a:pt x="874" y="310"/>
                </a:lnTo>
                <a:lnTo>
                  <a:pt x="860" y="279"/>
                </a:lnTo>
                <a:lnTo>
                  <a:pt x="839" y="254"/>
                </a:lnTo>
                <a:lnTo>
                  <a:pt x="820" y="223"/>
                </a:lnTo>
                <a:lnTo>
                  <a:pt x="805" y="198"/>
                </a:lnTo>
                <a:lnTo>
                  <a:pt x="783" y="174"/>
                </a:lnTo>
                <a:lnTo>
                  <a:pt x="754" y="150"/>
                </a:lnTo>
                <a:lnTo>
                  <a:pt x="712" y="139"/>
                </a:lnTo>
                <a:lnTo>
                  <a:pt x="704" y="140"/>
                </a:lnTo>
                <a:lnTo>
                  <a:pt x="678" y="136"/>
                </a:lnTo>
                <a:lnTo>
                  <a:pt x="647" y="128"/>
                </a:lnTo>
                <a:lnTo>
                  <a:pt x="610" y="130"/>
                </a:lnTo>
                <a:lnTo>
                  <a:pt x="589" y="139"/>
                </a:lnTo>
                <a:lnTo>
                  <a:pt x="571" y="176"/>
                </a:lnTo>
                <a:lnTo>
                  <a:pt x="544" y="175"/>
                </a:lnTo>
                <a:lnTo>
                  <a:pt x="514" y="173"/>
                </a:lnTo>
                <a:lnTo>
                  <a:pt x="485" y="166"/>
                </a:lnTo>
                <a:lnTo>
                  <a:pt x="452" y="151"/>
                </a:lnTo>
                <a:lnTo>
                  <a:pt x="410" y="145"/>
                </a:lnTo>
                <a:lnTo>
                  <a:pt x="379" y="136"/>
                </a:lnTo>
                <a:lnTo>
                  <a:pt x="348" y="124"/>
                </a:lnTo>
                <a:lnTo>
                  <a:pt x="317" y="115"/>
                </a:lnTo>
                <a:lnTo>
                  <a:pt x="279" y="99"/>
                </a:lnTo>
                <a:lnTo>
                  <a:pt x="245" y="86"/>
                </a:lnTo>
                <a:lnTo>
                  <a:pt x="213" y="77"/>
                </a:lnTo>
                <a:lnTo>
                  <a:pt x="176" y="50"/>
                </a:lnTo>
                <a:lnTo>
                  <a:pt x="152" y="26"/>
                </a:lnTo>
                <a:lnTo>
                  <a:pt x="134" y="10"/>
                </a:lnTo>
                <a:lnTo>
                  <a:pt x="76" y="4"/>
                </a:lnTo>
                <a:lnTo>
                  <a:pt x="38" y="0"/>
                </a:lnTo>
                <a:lnTo>
                  <a:pt x="0" y="3"/>
                </a:lnTo>
                <a:lnTo>
                  <a:pt x="17" y="115"/>
                </a:lnTo>
                <a:lnTo>
                  <a:pt x="35" y="160"/>
                </a:lnTo>
                <a:lnTo>
                  <a:pt x="49" y="205"/>
                </a:lnTo>
                <a:lnTo>
                  <a:pt x="50" y="258"/>
                </a:lnTo>
                <a:lnTo>
                  <a:pt x="80" y="313"/>
                </a:lnTo>
                <a:lnTo>
                  <a:pt x="127" y="356"/>
                </a:lnTo>
                <a:lnTo>
                  <a:pt x="153" y="375"/>
                </a:lnTo>
                <a:lnTo>
                  <a:pt x="165" y="398"/>
                </a:lnTo>
                <a:lnTo>
                  <a:pt x="165" y="422"/>
                </a:lnTo>
                <a:lnTo>
                  <a:pt x="151" y="439"/>
                </a:lnTo>
                <a:lnTo>
                  <a:pt x="108" y="432"/>
                </a:lnTo>
                <a:lnTo>
                  <a:pt x="93" y="432"/>
                </a:lnTo>
                <a:lnTo>
                  <a:pt x="94" y="437"/>
                </a:lnTo>
                <a:lnTo>
                  <a:pt x="129" y="467"/>
                </a:lnTo>
                <a:lnTo>
                  <a:pt x="165" y="498"/>
                </a:lnTo>
                <a:lnTo>
                  <a:pt x="195" y="543"/>
                </a:lnTo>
                <a:lnTo>
                  <a:pt x="223" y="566"/>
                </a:lnTo>
                <a:lnTo>
                  <a:pt x="249" y="606"/>
                </a:lnTo>
                <a:lnTo>
                  <a:pt x="269" y="653"/>
                </a:lnTo>
                <a:lnTo>
                  <a:pt x="274" y="702"/>
                </a:lnTo>
                <a:lnTo>
                  <a:pt x="284" y="728"/>
                </a:lnTo>
                <a:lnTo>
                  <a:pt x="314" y="757"/>
                </a:lnTo>
                <a:lnTo>
                  <a:pt x="349" y="793"/>
                </a:lnTo>
                <a:lnTo>
                  <a:pt x="371" y="818"/>
                </a:lnTo>
                <a:lnTo>
                  <a:pt x="385" y="853"/>
                </a:lnTo>
                <a:lnTo>
                  <a:pt x="410" y="898"/>
                </a:lnTo>
                <a:lnTo>
                  <a:pt x="430" y="912"/>
                </a:lnTo>
                <a:lnTo>
                  <a:pt x="456" y="904"/>
                </a:lnTo>
                <a:lnTo>
                  <a:pt x="466" y="883"/>
                </a:lnTo>
                <a:lnTo>
                  <a:pt x="453" y="852"/>
                </a:lnTo>
                <a:lnTo>
                  <a:pt x="430" y="825"/>
                </a:lnTo>
                <a:lnTo>
                  <a:pt x="411" y="795"/>
                </a:lnTo>
                <a:lnTo>
                  <a:pt x="380" y="793"/>
                </a:lnTo>
                <a:lnTo>
                  <a:pt x="373" y="771"/>
                </a:lnTo>
                <a:lnTo>
                  <a:pt x="383" y="744"/>
                </a:lnTo>
                <a:lnTo>
                  <a:pt x="376" y="726"/>
                </a:lnTo>
                <a:lnTo>
                  <a:pt x="360" y="707"/>
                </a:lnTo>
                <a:lnTo>
                  <a:pt x="338" y="588"/>
                </a:lnTo>
                <a:lnTo>
                  <a:pt x="331" y="578"/>
                </a:lnTo>
                <a:lnTo>
                  <a:pt x="327" y="594"/>
                </a:lnTo>
                <a:lnTo>
                  <a:pt x="261" y="426"/>
                </a:lnTo>
                <a:lnTo>
                  <a:pt x="246" y="400"/>
                </a:lnTo>
                <a:lnTo>
                  <a:pt x="180" y="334"/>
                </a:lnTo>
                <a:lnTo>
                  <a:pt x="158" y="294"/>
                </a:lnTo>
                <a:lnTo>
                  <a:pt x="139" y="233"/>
                </a:lnTo>
                <a:lnTo>
                  <a:pt x="140" y="180"/>
                </a:lnTo>
                <a:lnTo>
                  <a:pt x="130" y="132"/>
                </a:lnTo>
                <a:lnTo>
                  <a:pt x="138" y="107"/>
                </a:lnTo>
                <a:lnTo>
                  <a:pt x="162" y="102"/>
                </a:lnTo>
                <a:lnTo>
                  <a:pt x="181" y="117"/>
                </a:lnTo>
                <a:lnTo>
                  <a:pt x="249" y="157"/>
                </a:lnTo>
                <a:lnTo>
                  <a:pt x="254" y="180"/>
                </a:lnTo>
                <a:lnTo>
                  <a:pt x="242" y="197"/>
                </a:lnTo>
                <a:lnTo>
                  <a:pt x="262" y="221"/>
                </a:lnTo>
                <a:lnTo>
                  <a:pt x="268" y="273"/>
                </a:lnTo>
                <a:lnTo>
                  <a:pt x="296" y="360"/>
                </a:lnTo>
                <a:lnTo>
                  <a:pt x="322" y="390"/>
                </a:lnTo>
                <a:lnTo>
                  <a:pt x="343" y="427"/>
                </a:lnTo>
                <a:lnTo>
                  <a:pt x="396" y="459"/>
                </a:lnTo>
                <a:lnTo>
                  <a:pt x="409" y="484"/>
                </a:lnTo>
                <a:lnTo>
                  <a:pt x="402" y="499"/>
                </a:lnTo>
                <a:lnTo>
                  <a:pt x="423" y="522"/>
                </a:lnTo>
                <a:lnTo>
                  <a:pt x="447" y="563"/>
                </a:lnTo>
                <a:lnTo>
                  <a:pt x="484" y="604"/>
                </a:lnTo>
                <a:lnTo>
                  <a:pt x="507" y="646"/>
                </a:lnTo>
                <a:lnTo>
                  <a:pt x="496" y="667"/>
                </a:lnTo>
                <a:lnTo>
                  <a:pt x="547" y="703"/>
                </a:lnTo>
                <a:lnTo>
                  <a:pt x="597" y="773"/>
                </a:lnTo>
                <a:lnTo>
                  <a:pt x="641" y="828"/>
                </a:lnTo>
                <a:lnTo>
                  <a:pt x="682" y="887"/>
                </a:lnTo>
                <a:lnTo>
                  <a:pt x="703" y="912"/>
                </a:lnTo>
                <a:lnTo>
                  <a:pt x="732" y="949"/>
                </a:lnTo>
                <a:lnTo>
                  <a:pt x="757" y="1031"/>
                </a:lnTo>
                <a:lnTo>
                  <a:pt x="783" y="1061"/>
                </a:lnTo>
                <a:lnTo>
                  <a:pt x="799" y="1100"/>
                </a:lnTo>
                <a:lnTo>
                  <a:pt x="796" y="1105"/>
                </a:lnTo>
                <a:lnTo>
                  <a:pt x="770" y="1119"/>
                </a:lnTo>
                <a:lnTo>
                  <a:pt x="757" y="1132"/>
                </a:lnTo>
                <a:lnTo>
                  <a:pt x="766" y="1179"/>
                </a:lnTo>
                <a:lnTo>
                  <a:pt x="799" y="1211"/>
                </a:lnTo>
                <a:lnTo>
                  <a:pt x="822" y="1235"/>
                </a:lnTo>
                <a:lnTo>
                  <a:pt x="866" y="1265"/>
                </a:lnTo>
                <a:lnTo>
                  <a:pt x="896" y="1279"/>
                </a:lnTo>
                <a:lnTo>
                  <a:pt x="917" y="1304"/>
                </a:lnTo>
                <a:lnTo>
                  <a:pt x="955" y="1332"/>
                </a:lnTo>
                <a:lnTo>
                  <a:pt x="989" y="1337"/>
                </a:lnTo>
                <a:lnTo>
                  <a:pt x="1027" y="1340"/>
                </a:lnTo>
                <a:lnTo>
                  <a:pt x="1053" y="1355"/>
                </a:lnTo>
                <a:lnTo>
                  <a:pt x="1086" y="1371"/>
                </a:lnTo>
                <a:lnTo>
                  <a:pt x="1120" y="1395"/>
                </a:lnTo>
                <a:lnTo>
                  <a:pt x="1152" y="1412"/>
                </a:lnTo>
                <a:lnTo>
                  <a:pt x="1167" y="1419"/>
                </a:lnTo>
                <a:lnTo>
                  <a:pt x="1198" y="1436"/>
                </a:lnTo>
                <a:lnTo>
                  <a:pt x="1230" y="1449"/>
                </a:lnTo>
                <a:lnTo>
                  <a:pt x="1262" y="1458"/>
                </a:lnTo>
                <a:lnTo>
                  <a:pt x="1303" y="1459"/>
                </a:lnTo>
                <a:lnTo>
                  <a:pt x="1353" y="1493"/>
                </a:lnTo>
                <a:lnTo>
                  <a:pt x="1398" y="1499"/>
                </a:lnTo>
                <a:lnTo>
                  <a:pt x="1443" y="1520"/>
                </a:lnTo>
                <a:lnTo>
                  <a:pt x="1488" y="1525"/>
                </a:lnTo>
                <a:lnTo>
                  <a:pt x="1521" y="1524"/>
                </a:lnTo>
                <a:lnTo>
                  <a:pt x="1560" y="1522"/>
                </a:lnTo>
                <a:lnTo>
                  <a:pt x="1626" y="1498"/>
                </a:lnTo>
                <a:lnTo>
                  <a:pt x="1658" y="1498"/>
                </a:lnTo>
                <a:lnTo>
                  <a:pt x="1678" y="1503"/>
                </a:lnTo>
                <a:lnTo>
                  <a:pt x="1713" y="1510"/>
                </a:lnTo>
                <a:lnTo>
                  <a:pt x="1737" y="1530"/>
                </a:lnTo>
                <a:lnTo>
                  <a:pt x="1772" y="1561"/>
                </a:lnTo>
                <a:lnTo>
                  <a:pt x="1800" y="1586"/>
                </a:lnTo>
                <a:lnTo>
                  <a:pt x="1834" y="1617"/>
                </a:lnTo>
                <a:lnTo>
                  <a:pt x="1859" y="1641"/>
                </a:lnTo>
                <a:lnTo>
                  <a:pt x="1869" y="1649"/>
                </a:lnTo>
                <a:lnTo>
                  <a:pt x="1875" y="1618"/>
                </a:lnTo>
                <a:lnTo>
                  <a:pt x="1868" y="1597"/>
                </a:lnTo>
                <a:lnTo>
                  <a:pt x="1864" y="1579"/>
                </a:lnTo>
                <a:lnTo>
                  <a:pt x="1869" y="1554"/>
                </a:lnTo>
                <a:lnTo>
                  <a:pt x="1883" y="1543"/>
                </a:lnTo>
                <a:lnTo>
                  <a:pt x="1989" y="1529"/>
                </a:lnTo>
                <a:lnTo>
                  <a:pt x="2002" y="1523"/>
                </a:lnTo>
                <a:lnTo>
                  <a:pt x="2003" y="1499"/>
                </a:lnTo>
                <a:lnTo>
                  <a:pt x="2019" y="1483"/>
                </a:lnTo>
                <a:lnTo>
                  <a:pt x="2024" y="1471"/>
                </a:lnTo>
                <a:lnTo>
                  <a:pt x="2005" y="1468"/>
                </a:lnTo>
                <a:lnTo>
                  <a:pt x="1987" y="1454"/>
                </a:lnTo>
                <a:lnTo>
                  <a:pt x="1975" y="1435"/>
                </a:lnTo>
                <a:lnTo>
                  <a:pt x="1966" y="1410"/>
                </a:lnTo>
                <a:lnTo>
                  <a:pt x="1961" y="1377"/>
                </a:lnTo>
                <a:lnTo>
                  <a:pt x="2010" y="1366"/>
                </a:lnTo>
                <a:lnTo>
                  <a:pt x="2083" y="1352"/>
                </a:lnTo>
                <a:lnTo>
                  <a:pt x="2128" y="1345"/>
                </a:lnTo>
                <a:lnTo>
                  <a:pt x="2144" y="1316"/>
                </a:lnTo>
                <a:lnTo>
                  <a:pt x="2158" y="1309"/>
                </a:lnTo>
                <a:lnTo>
                  <a:pt x="2178" y="1315"/>
                </a:lnTo>
                <a:lnTo>
                  <a:pt x="2185" y="1293"/>
                </a:lnTo>
                <a:lnTo>
                  <a:pt x="2194" y="1310"/>
                </a:lnTo>
                <a:lnTo>
                  <a:pt x="2206" y="1323"/>
                </a:lnTo>
                <a:lnTo>
                  <a:pt x="2219" y="1321"/>
                </a:lnTo>
                <a:lnTo>
                  <a:pt x="2228" y="1306"/>
                </a:lnTo>
                <a:lnTo>
                  <a:pt x="2223" y="1280"/>
                </a:lnTo>
                <a:lnTo>
                  <a:pt x="2217" y="1252"/>
                </a:lnTo>
                <a:lnTo>
                  <a:pt x="2228" y="1226"/>
                </a:lnTo>
                <a:lnTo>
                  <a:pt x="2226" y="1210"/>
                </a:lnTo>
                <a:lnTo>
                  <a:pt x="2216" y="1194"/>
                </a:lnTo>
                <a:lnTo>
                  <a:pt x="2199" y="1155"/>
                </a:lnTo>
                <a:lnTo>
                  <a:pt x="2204" y="1134"/>
                </a:lnTo>
                <a:lnTo>
                  <a:pt x="2236" y="1102"/>
                </a:lnTo>
                <a:lnTo>
                  <a:pt x="2252" y="1066"/>
                </a:lnTo>
                <a:lnTo>
                  <a:pt x="2253" y="1029"/>
                </a:lnTo>
                <a:lnTo>
                  <a:pt x="2241" y="1014"/>
                </a:lnTo>
                <a:lnTo>
                  <a:pt x="2206" y="1012"/>
                </a:lnTo>
                <a:lnTo>
                  <a:pt x="2166" y="1014"/>
                </a:lnTo>
                <a:lnTo>
                  <a:pt x="2067" y="1028"/>
                </a:lnTo>
                <a:lnTo>
                  <a:pt x="2004" y="1050"/>
                </a:lnTo>
                <a:lnTo>
                  <a:pt x="1975" y="1064"/>
                </a:lnTo>
                <a:lnTo>
                  <a:pt x="1967" y="1075"/>
                </a:lnTo>
                <a:lnTo>
                  <a:pt x="1959" y="1105"/>
                </a:lnTo>
                <a:lnTo>
                  <a:pt x="1965" y="1135"/>
                </a:lnTo>
                <a:lnTo>
                  <a:pt x="1982" y="1153"/>
                </a:lnTo>
                <a:lnTo>
                  <a:pt x="1987" y="1174"/>
                </a:lnTo>
                <a:lnTo>
                  <a:pt x="1972" y="1197"/>
                </a:lnTo>
                <a:lnTo>
                  <a:pt x="1941" y="1205"/>
                </a:lnTo>
                <a:lnTo>
                  <a:pt x="1915" y="1244"/>
                </a:lnTo>
                <a:lnTo>
                  <a:pt x="1923" y="1269"/>
                </a:lnTo>
                <a:lnTo>
                  <a:pt x="1908" y="1286"/>
                </a:lnTo>
                <a:lnTo>
                  <a:pt x="1881" y="1291"/>
                </a:lnTo>
                <a:lnTo>
                  <a:pt x="1863" y="1273"/>
                </a:lnTo>
                <a:lnTo>
                  <a:pt x="1805" y="1274"/>
                </a:lnTo>
                <a:lnTo>
                  <a:pt x="1781" y="1291"/>
                </a:lnTo>
                <a:lnTo>
                  <a:pt x="1749" y="1296"/>
                </a:lnTo>
                <a:lnTo>
                  <a:pt x="1688" y="1314"/>
                </a:lnTo>
                <a:lnTo>
                  <a:pt x="1662" y="1312"/>
                </a:lnTo>
                <a:lnTo>
                  <a:pt x="1644" y="1301"/>
                </a:lnTo>
                <a:lnTo>
                  <a:pt x="1634" y="1273"/>
                </a:lnTo>
                <a:lnTo>
                  <a:pt x="1604" y="1273"/>
                </a:lnTo>
                <a:lnTo>
                  <a:pt x="1564" y="1275"/>
                </a:lnTo>
                <a:lnTo>
                  <a:pt x="1550" y="1270"/>
                </a:lnTo>
                <a:close/>
              </a:path>
            </a:pathLst>
          </a:custGeom>
          <a:solidFill>
            <a:schemeClr val="accent4">
              <a:lumMod val="60000"/>
              <a:lumOff val="40000"/>
            </a:schemeClr>
          </a:solidFill>
          <a:ln w="12700">
            <a:headEnd/>
            <a:tailEnd/>
          </a:ln>
        </p:spPr>
        <p:style>
          <a:lnRef idx="3">
            <a:schemeClr val="lt1"/>
          </a:lnRef>
          <a:fillRef idx="1">
            <a:schemeClr val="accent4"/>
          </a:fillRef>
          <a:effectRef idx="1">
            <a:schemeClr val="accent4"/>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25" name="Freeform 25"/>
          <p:cNvSpPr>
            <a:spLocks noChangeArrowheads="1"/>
          </p:cNvSpPr>
          <p:nvPr/>
        </p:nvSpPr>
        <p:spPr bwMode="auto">
          <a:xfrm>
            <a:off x="6268239" y="4909427"/>
            <a:ext cx="850900" cy="1330325"/>
          </a:xfrm>
          <a:custGeom>
            <a:avLst/>
            <a:gdLst>
              <a:gd name="T0" fmla="*/ 2147483647 w 1829"/>
              <a:gd name="T1" fmla="*/ 2147483647 h 2776"/>
              <a:gd name="T2" fmla="*/ 2147483647 w 1829"/>
              <a:gd name="T3" fmla="*/ 2147483647 h 2776"/>
              <a:gd name="T4" fmla="*/ 2147483647 w 1829"/>
              <a:gd name="T5" fmla="*/ 2147483647 h 2776"/>
              <a:gd name="T6" fmla="*/ 2147483647 w 1829"/>
              <a:gd name="T7" fmla="*/ 2147483647 h 2776"/>
              <a:gd name="T8" fmla="*/ 2147483647 w 1829"/>
              <a:gd name="T9" fmla="*/ 2147483647 h 2776"/>
              <a:gd name="T10" fmla="*/ 2147483647 w 1829"/>
              <a:gd name="T11" fmla="*/ 2147483647 h 2776"/>
              <a:gd name="T12" fmla="*/ 2147483647 w 1829"/>
              <a:gd name="T13" fmla="*/ 2147483647 h 2776"/>
              <a:gd name="T14" fmla="*/ 2147483647 w 1829"/>
              <a:gd name="T15" fmla="*/ 2147483647 h 2776"/>
              <a:gd name="T16" fmla="*/ 2147483647 w 1829"/>
              <a:gd name="T17" fmla="*/ 2147483647 h 2776"/>
              <a:gd name="T18" fmla="*/ 2147483647 w 1829"/>
              <a:gd name="T19" fmla="*/ 2147483647 h 2776"/>
              <a:gd name="T20" fmla="*/ 2147483647 w 1829"/>
              <a:gd name="T21" fmla="*/ 2147483647 h 2776"/>
              <a:gd name="T22" fmla="*/ 2147483647 w 1829"/>
              <a:gd name="T23" fmla="*/ 2147483647 h 2776"/>
              <a:gd name="T24" fmla="*/ 2147483647 w 1829"/>
              <a:gd name="T25" fmla="*/ 2147483647 h 2776"/>
              <a:gd name="T26" fmla="*/ 2147483647 w 1829"/>
              <a:gd name="T27" fmla="*/ 2147483647 h 2776"/>
              <a:gd name="T28" fmla="*/ 2147483647 w 1829"/>
              <a:gd name="T29" fmla="*/ 2147483647 h 2776"/>
              <a:gd name="T30" fmla="*/ 2147483647 w 1829"/>
              <a:gd name="T31" fmla="*/ 2147483647 h 2776"/>
              <a:gd name="T32" fmla="*/ 2147483647 w 1829"/>
              <a:gd name="T33" fmla="*/ 2147483647 h 2776"/>
              <a:gd name="T34" fmla="*/ 2147483647 w 1829"/>
              <a:gd name="T35" fmla="*/ 2147483647 h 2776"/>
              <a:gd name="T36" fmla="*/ 2147483647 w 1829"/>
              <a:gd name="T37" fmla="*/ 2147483647 h 2776"/>
              <a:gd name="T38" fmla="*/ 2147483647 w 1829"/>
              <a:gd name="T39" fmla="*/ 2147483647 h 2776"/>
              <a:gd name="T40" fmla="*/ 2147483647 w 1829"/>
              <a:gd name="T41" fmla="*/ 2147483647 h 2776"/>
              <a:gd name="T42" fmla="*/ 0 w 1829"/>
              <a:gd name="T43" fmla="*/ 2147483647 h 2776"/>
              <a:gd name="T44" fmla="*/ 2147483647 w 1829"/>
              <a:gd name="T45" fmla="*/ 2147483647 h 2776"/>
              <a:gd name="T46" fmla="*/ 2147483647 w 1829"/>
              <a:gd name="T47" fmla="*/ 2147483647 h 2776"/>
              <a:gd name="T48" fmla="*/ 2147483647 w 1829"/>
              <a:gd name="T49" fmla="*/ 2147483647 h 2776"/>
              <a:gd name="T50" fmla="*/ 2147483647 w 1829"/>
              <a:gd name="T51" fmla="*/ 2147483647 h 2776"/>
              <a:gd name="T52" fmla="*/ 2147483647 w 1829"/>
              <a:gd name="T53" fmla="*/ 2147483647 h 2776"/>
              <a:gd name="T54" fmla="*/ 2147483647 w 1829"/>
              <a:gd name="T55" fmla="*/ 2147483647 h 2776"/>
              <a:gd name="T56" fmla="*/ 2147483647 w 1829"/>
              <a:gd name="T57" fmla="*/ 2147483647 h 2776"/>
              <a:gd name="T58" fmla="*/ 2147483647 w 1829"/>
              <a:gd name="T59" fmla="*/ 2147483647 h 2776"/>
              <a:gd name="T60" fmla="*/ 2147483647 w 1829"/>
              <a:gd name="T61" fmla="*/ 2147483647 h 2776"/>
              <a:gd name="T62" fmla="*/ 2147483647 w 1829"/>
              <a:gd name="T63" fmla="*/ 2147483647 h 2776"/>
              <a:gd name="T64" fmla="*/ 2147483647 w 1829"/>
              <a:gd name="T65" fmla="*/ 2147483647 h 2776"/>
              <a:gd name="T66" fmla="*/ 2147483647 w 1829"/>
              <a:gd name="T67" fmla="*/ 2147483647 h 2776"/>
              <a:gd name="T68" fmla="*/ 2147483647 w 1829"/>
              <a:gd name="T69" fmla="*/ 2147483647 h 2776"/>
              <a:gd name="T70" fmla="*/ 2147483647 w 1829"/>
              <a:gd name="T71" fmla="*/ 2147483647 h 2776"/>
              <a:gd name="T72" fmla="*/ 2147483647 w 1829"/>
              <a:gd name="T73" fmla="*/ 2147483647 h 2776"/>
              <a:gd name="T74" fmla="*/ 2147483647 w 1829"/>
              <a:gd name="T75" fmla="*/ 2147483647 h 2776"/>
              <a:gd name="T76" fmla="*/ 2147483647 w 1829"/>
              <a:gd name="T77" fmla="*/ 2147483647 h 2776"/>
              <a:gd name="T78" fmla="*/ 2147483647 w 1829"/>
              <a:gd name="T79" fmla="*/ 2147483647 h 2776"/>
              <a:gd name="T80" fmla="*/ 2147483647 w 1829"/>
              <a:gd name="T81" fmla="*/ 2147483647 h 2776"/>
              <a:gd name="T82" fmla="*/ 2147483647 w 1829"/>
              <a:gd name="T83" fmla="*/ 2147483647 h 2776"/>
              <a:gd name="T84" fmla="*/ 2147483647 w 1829"/>
              <a:gd name="T85" fmla="*/ 2147483647 h 2776"/>
              <a:gd name="T86" fmla="*/ 2147483647 w 1829"/>
              <a:gd name="T87" fmla="*/ 2147483647 h 2776"/>
              <a:gd name="T88" fmla="*/ 2147483647 w 1829"/>
              <a:gd name="T89" fmla="*/ 2147483647 h 2776"/>
              <a:gd name="T90" fmla="*/ 2147483647 w 1829"/>
              <a:gd name="T91" fmla="*/ 2147483647 h 2776"/>
              <a:gd name="T92" fmla="*/ 2147483647 w 1829"/>
              <a:gd name="T93" fmla="*/ 2147483647 h 2776"/>
              <a:gd name="T94" fmla="*/ 2147483647 w 1829"/>
              <a:gd name="T95" fmla="*/ 2147483647 h 2776"/>
              <a:gd name="T96" fmla="*/ 2147483647 w 1829"/>
              <a:gd name="T97" fmla="*/ 2147483647 h 2776"/>
              <a:gd name="T98" fmla="*/ 2147483647 w 1829"/>
              <a:gd name="T99" fmla="*/ 2147483647 h 2776"/>
              <a:gd name="T100" fmla="*/ 2147483647 w 1829"/>
              <a:gd name="T101" fmla="*/ 2147483647 h 2776"/>
              <a:gd name="T102" fmla="*/ 2147483647 w 1829"/>
              <a:gd name="T103" fmla="*/ 2147483647 h 27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29"/>
              <a:gd name="T157" fmla="*/ 0 h 2776"/>
              <a:gd name="T158" fmla="*/ 1829 w 1829"/>
              <a:gd name="T159" fmla="*/ 2776 h 27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29" h="2776">
                <a:moveTo>
                  <a:pt x="1346" y="1131"/>
                </a:moveTo>
                <a:lnTo>
                  <a:pt x="1333" y="1131"/>
                </a:lnTo>
                <a:lnTo>
                  <a:pt x="1346" y="1161"/>
                </a:lnTo>
                <a:lnTo>
                  <a:pt x="1376" y="1201"/>
                </a:lnTo>
                <a:lnTo>
                  <a:pt x="1399" y="1221"/>
                </a:lnTo>
                <a:lnTo>
                  <a:pt x="1419" y="1239"/>
                </a:lnTo>
                <a:lnTo>
                  <a:pt x="1438" y="1263"/>
                </a:lnTo>
                <a:lnTo>
                  <a:pt x="1443" y="1282"/>
                </a:lnTo>
                <a:lnTo>
                  <a:pt x="1447" y="1302"/>
                </a:lnTo>
                <a:lnTo>
                  <a:pt x="1450" y="1340"/>
                </a:lnTo>
                <a:lnTo>
                  <a:pt x="1450" y="1364"/>
                </a:lnTo>
                <a:lnTo>
                  <a:pt x="1443" y="1384"/>
                </a:lnTo>
                <a:lnTo>
                  <a:pt x="1443" y="1402"/>
                </a:lnTo>
                <a:lnTo>
                  <a:pt x="1435" y="1426"/>
                </a:lnTo>
                <a:lnTo>
                  <a:pt x="1427" y="1446"/>
                </a:lnTo>
                <a:lnTo>
                  <a:pt x="1414" y="1468"/>
                </a:lnTo>
                <a:lnTo>
                  <a:pt x="1396" y="1488"/>
                </a:lnTo>
                <a:lnTo>
                  <a:pt x="1366" y="1507"/>
                </a:lnTo>
                <a:lnTo>
                  <a:pt x="1310" y="1531"/>
                </a:lnTo>
                <a:lnTo>
                  <a:pt x="1268" y="1554"/>
                </a:lnTo>
                <a:lnTo>
                  <a:pt x="1206" y="1577"/>
                </a:lnTo>
                <a:lnTo>
                  <a:pt x="1168" y="1597"/>
                </a:lnTo>
                <a:lnTo>
                  <a:pt x="1128" y="1615"/>
                </a:lnTo>
                <a:lnTo>
                  <a:pt x="1066" y="1624"/>
                </a:lnTo>
                <a:lnTo>
                  <a:pt x="1028" y="1638"/>
                </a:lnTo>
                <a:lnTo>
                  <a:pt x="965" y="1647"/>
                </a:lnTo>
                <a:lnTo>
                  <a:pt x="946" y="1643"/>
                </a:lnTo>
                <a:lnTo>
                  <a:pt x="927" y="1628"/>
                </a:lnTo>
                <a:lnTo>
                  <a:pt x="907" y="1635"/>
                </a:lnTo>
                <a:lnTo>
                  <a:pt x="903" y="1671"/>
                </a:lnTo>
                <a:lnTo>
                  <a:pt x="903" y="1689"/>
                </a:lnTo>
                <a:lnTo>
                  <a:pt x="899" y="1709"/>
                </a:lnTo>
                <a:lnTo>
                  <a:pt x="888" y="1728"/>
                </a:lnTo>
                <a:lnTo>
                  <a:pt x="888" y="1790"/>
                </a:lnTo>
                <a:lnTo>
                  <a:pt x="883" y="1806"/>
                </a:lnTo>
                <a:lnTo>
                  <a:pt x="869" y="1809"/>
                </a:lnTo>
                <a:lnTo>
                  <a:pt x="830" y="1818"/>
                </a:lnTo>
                <a:lnTo>
                  <a:pt x="787" y="1818"/>
                </a:lnTo>
                <a:lnTo>
                  <a:pt x="752" y="1813"/>
                </a:lnTo>
                <a:lnTo>
                  <a:pt x="725" y="1803"/>
                </a:lnTo>
                <a:lnTo>
                  <a:pt x="685" y="1798"/>
                </a:lnTo>
                <a:lnTo>
                  <a:pt x="663" y="1803"/>
                </a:lnTo>
                <a:lnTo>
                  <a:pt x="652" y="1806"/>
                </a:lnTo>
                <a:lnTo>
                  <a:pt x="644" y="1821"/>
                </a:lnTo>
                <a:lnTo>
                  <a:pt x="667" y="1903"/>
                </a:lnTo>
                <a:lnTo>
                  <a:pt x="675" y="1918"/>
                </a:lnTo>
                <a:lnTo>
                  <a:pt x="690" y="1923"/>
                </a:lnTo>
                <a:lnTo>
                  <a:pt x="733" y="1923"/>
                </a:lnTo>
                <a:lnTo>
                  <a:pt x="748" y="1941"/>
                </a:lnTo>
                <a:lnTo>
                  <a:pt x="752" y="1961"/>
                </a:lnTo>
                <a:lnTo>
                  <a:pt x="748" y="1976"/>
                </a:lnTo>
                <a:lnTo>
                  <a:pt x="733" y="1984"/>
                </a:lnTo>
                <a:lnTo>
                  <a:pt x="710" y="1981"/>
                </a:lnTo>
                <a:lnTo>
                  <a:pt x="695" y="1984"/>
                </a:lnTo>
                <a:lnTo>
                  <a:pt x="671" y="2007"/>
                </a:lnTo>
                <a:lnTo>
                  <a:pt x="663" y="2047"/>
                </a:lnTo>
                <a:lnTo>
                  <a:pt x="652" y="2065"/>
                </a:lnTo>
                <a:lnTo>
                  <a:pt x="647" y="2081"/>
                </a:lnTo>
                <a:lnTo>
                  <a:pt x="639" y="2093"/>
                </a:lnTo>
                <a:lnTo>
                  <a:pt x="632" y="2108"/>
                </a:lnTo>
                <a:lnTo>
                  <a:pt x="632" y="2131"/>
                </a:lnTo>
                <a:lnTo>
                  <a:pt x="636" y="2147"/>
                </a:lnTo>
                <a:lnTo>
                  <a:pt x="616" y="2170"/>
                </a:lnTo>
                <a:lnTo>
                  <a:pt x="604" y="2177"/>
                </a:lnTo>
                <a:lnTo>
                  <a:pt x="594" y="2185"/>
                </a:lnTo>
                <a:lnTo>
                  <a:pt x="578" y="2194"/>
                </a:lnTo>
                <a:lnTo>
                  <a:pt x="555" y="2194"/>
                </a:lnTo>
                <a:lnTo>
                  <a:pt x="535" y="2194"/>
                </a:lnTo>
                <a:lnTo>
                  <a:pt x="492" y="2194"/>
                </a:lnTo>
                <a:lnTo>
                  <a:pt x="472" y="2197"/>
                </a:lnTo>
                <a:lnTo>
                  <a:pt x="454" y="2217"/>
                </a:lnTo>
                <a:lnTo>
                  <a:pt x="439" y="2251"/>
                </a:lnTo>
                <a:lnTo>
                  <a:pt x="439" y="2279"/>
                </a:lnTo>
                <a:lnTo>
                  <a:pt x="446" y="2294"/>
                </a:lnTo>
                <a:lnTo>
                  <a:pt x="457" y="2317"/>
                </a:lnTo>
                <a:lnTo>
                  <a:pt x="500" y="2337"/>
                </a:lnTo>
                <a:lnTo>
                  <a:pt x="520" y="2352"/>
                </a:lnTo>
                <a:lnTo>
                  <a:pt x="540" y="2360"/>
                </a:lnTo>
                <a:lnTo>
                  <a:pt x="543" y="2375"/>
                </a:lnTo>
                <a:lnTo>
                  <a:pt x="540" y="2415"/>
                </a:lnTo>
                <a:lnTo>
                  <a:pt x="527" y="2423"/>
                </a:lnTo>
                <a:lnTo>
                  <a:pt x="504" y="2461"/>
                </a:lnTo>
                <a:lnTo>
                  <a:pt x="464" y="2504"/>
                </a:lnTo>
                <a:lnTo>
                  <a:pt x="446" y="2523"/>
                </a:lnTo>
                <a:lnTo>
                  <a:pt x="426" y="2527"/>
                </a:lnTo>
                <a:lnTo>
                  <a:pt x="423" y="2543"/>
                </a:lnTo>
                <a:lnTo>
                  <a:pt x="406" y="2562"/>
                </a:lnTo>
                <a:lnTo>
                  <a:pt x="403" y="2585"/>
                </a:lnTo>
                <a:lnTo>
                  <a:pt x="383" y="2589"/>
                </a:lnTo>
                <a:lnTo>
                  <a:pt x="364" y="2585"/>
                </a:lnTo>
                <a:lnTo>
                  <a:pt x="349" y="2593"/>
                </a:lnTo>
                <a:lnTo>
                  <a:pt x="344" y="2608"/>
                </a:lnTo>
                <a:lnTo>
                  <a:pt x="325" y="2651"/>
                </a:lnTo>
                <a:lnTo>
                  <a:pt x="314" y="2659"/>
                </a:lnTo>
                <a:lnTo>
                  <a:pt x="306" y="2670"/>
                </a:lnTo>
                <a:lnTo>
                  <a:pt x="287" y="2693"/>
                </a:lnTo>
                <a:lnTo>
                  <a:pt x="287" y="2713"/>
                </a:lnTo>
                <a:lnTo>
                  <a:pt x="275" y="2736"/>
                </a:lnTo>
                <a:lnTo>
                  <a:pt x="287" y="2756"/>
                </a:lnTo>
                <a:lnTo>
                  <a:pt x="287" y="2776"/>
                </a:lnTo>
                <a:lnTo>
                  <a:pt x="164" y="2776"/>
                </a:lnTo>
                <a:lnTo>
                  <a:pt x="88" y="2776"/>
                </a:lnTo>
                <a:lnTo>
                  <a:pt x="73" y="2761"/>
                </a:lnTo>
                <a:lnTo>
                  <a:pt x="65" y="2682"/>
                </a:lnTo>
                <a:lnTo>
                  <a:pt x="54" y="2674"/>
                </a:lnTo>
                <a:lnTo>
                  <a:pt x="34" y="2682"/>
                </a:lnTo>
                <a:lnTo>
                  <a:pt x="27" y="2685"/>
                </a:lnTo>
                <a:lnTo>
                  <a:pt x="14" y="2682"/>
                </a:lnTo>
                <a:lnTo>
                  <a:pt x="4" y="2667"/>
                </a:lnTo>
                <a:lnTo>
                  <a:pt x="0" y="2644"/>
                </a:lnTo>
                <a:lnTo>
                  <a:pt x="0" y="2589"/>
                </a:lnTo>
                <a:lnTo>
                  <a:pt x="7" y="2565"/>
                </a:lnTo>
                <a:lnTo>
                  <a:pt x="24" y="2550"/>
                </a:lnTo>
                <a:lnTo>
                  <a:pt x="54" y="2550"/>
                </a:lnTo>
                <a:lnTo>
                  <a:pt x="73" y="2527"/>
                </a:lnTo>
                <a:lnTo>
                  <a:pt x="73" y="2496"/>
                </a:lnTo>
                <a:lnTo>
                  <a:pt x="54" y="2472"/>
                </a:lnTo>
                <a:lnTo>
                  <a:pt x="54" y="2434"/>
                </a:lnTo>
                <a:lnTo>
                  <a:pt x="73" y="2395"/>
                </a:lnTo>
                <a:lnTo>
                  <a:pt x="108" y="2375"/>
                </a:lnTo>
                <a:lnTo>
                  <a:pt x="139" y="2344"/>
                </a:lnTo>
                <a:lnTo>
                  <a:pt x="147" y="2299"/>
                </a:lnTo>
                <a:lnTo>
                  <a:pt x="128" y="2271"/>
                </a:lnTo>
                <a:lnTo>
                  <a:pt x="88" y="2264"/>
                </a:lnTo>
                <a:lnTo>
                  <a:pt x="73" y="2228"/>
                </a:lnTo>
                <a:lnTo>
                  <a:pt x="69" y="2185"/>
                </a:lnTo>
                <a:lnTo>
                  <a:pt x="81" y="2159"/>
                </a:lnTo>
                <a:lnTo>
                  <a:pt x="105" y="2147"/>
                </a:lnTo>
                <a:lnTo>
                  <a:pt x="139" y="2164"/>
                </a:lnTo>
                <a:lnTo>
                  <a:pt x="154" y="2164"/>
                </a:lnTo>
                <a:lnTo>
                  <a:pt x="167" y="2131"/>
                </a:lnTo>
                <a:lnTo>
                  <a:pt x="144" y="2115"/>
                </a:lnTo>
                <a:lnTo>
                  <a:pt x="105" y="2108"/>
                </a:lnTo>
                <a:lnTo>
                  <a:pt x="105" y="2069"/>
                </a:lnTo>
                <a:lnTo>
                  <a:pt x="88" y="2054"/>
                </a:lnTo>
                <a:lnTo>
                  <a:pt x="81" y="2019"/>
                </a:lnTo>
                <a:lnTo>
                  <a:pt x="85" y="1984"/>
                </a:lnTo>
                <a:lnTo>
                  <a:pt x="101" y="1956"/>
                </a:lnTo>
                <a:lnTo>
                  <a:pt x="108" y="1941"/>
                </a:lnTo>
                <a:lnTo>
                  <a:pt x="101" y="1923"/>
                </a:lnTo>
                <a:lnTo>
                  <a:pt x="81" y="1899"/>
                </a:lnTo>
                <a:lnTo>
                  <a:pt x="81" y="1879"/>
                </a:lnTo>
                <a:lnTo>
                  <a:pt x="85" y="1860"/>
                </a:lnTo>
                <a:lnTo>
                  <a:pt x="105" y="1844"/>
                </a:lnTo>
                <a:lnTo>
                  <a:pt x="121" y="1826"/>
                </a:lnTo>
                <a:lnTo>
                  <a:pt x="124" y="1775"/>
                </a:lnTo>
                <a:lnTo>
                  <a:pt x="116" y="1728"/>
                </a:lnTo>
                <a:lnTo>
                  <a:pt x="124" y="1682"/>
                </a:lnTo>
                <a:lnTo>
                  <a:pt x="136" y="1651"/>
                </a:lnTo>
                <a:lnTo>
                  <a:pt x="170" y="1620"/>
                </a:lnTo>
                <a:lnTo>
                  <a:pt x="194" y="1580"/>
                </a:lnTo>
                <a:lnTo>
                  <a:pt x="189" y="1534"/>
                </a:lnTo>
                <a:lnTo>
                  <a:pt x="164" y="1496"/>
                </a:lnTo>
                <a:lnTo>
                  <a:pt x="154" y="1476"/>
                </a:lnTo>
                <a:lnTo>
                  <a:pt x="151" y="1460"/>
                </a:lnTo>
                <a:lnTo>
                  <a:pt x="154" y="1437"/>
                </a:lnTo>
                <a:lnTo>
                  <a:pt x="167" y="1426"/>
                </a:lnTo>
                <a:lnTo>
                  <a:pt x="202" y="1407"/>
                </a:lnTo>
                <a:lnTo>
                  <a:pt x="243" y="1399"/>
                </a:lnTo>
                <a:lnTo>
                  <a:pt x="243" y="1278"/>
                </a:lnTo>
                <a:lnTo>
                  <a:pt x="268" y="1244"/>
                </a:lnTo>
                <a:lnTo>
                  <a:pt x="275" y="1212"/>
                </a:lnTo>
                <a:lnTo>
                  <a:pt x="271" y="1193"/>
                </a:lnTo>
                <a:lnTo>
                  <a:pt x="260" y="1171"/>
                </a:lnTo>
                <a:lnTo>
                  <a:pt x="228" y="1112"/>
                </a:lnTo>
                <a:lnTo>
                  <a:pt x="221" y="1021"/>
                </a:lnTo>
                <a:lnTo>
                  <a:pt x="236" y="921"/>
                </a:lnTo>
                <a:lnTo>
                  <a:pt x="260" y="860"/>
                </a:lnTo>
                <a:lnTo>
                  <a:pt x="248" y="775"/>
                </a:lnTo>
                <a:lnTo>
                  <a:pt x="264" y="713"/>
                </a:lnTo>
                <a:lnTo>
                  <a:pt x="291" y="693"/>
                </a:lnTo>
                <a:lnTo>
                  <a:pt x="309" y="678"/>
                </a:lnTo>
                <a:lnTo>
                  <a:pt x="325" y="655"/>
                </a:lnTo>
                <a:lnTo>
                  <a:pt x="329" y="642"/>
                </a:lnTo>
                <a:lnTo>
                  <a:pt x="319" y="623"/>
                </a:lnTo>
                <a:lnTo>
                  <a:pt x="309" y="604"/>
                </a:lnTo>
                <a:lnTo>
                  <a:pt x="325" y="561"/>
                </a:lnTo>
                <a:lnTo>
                  <a:pt x="396" y="564"/>
                </a:lnTo>
                <a:lnTo>
                  <a:pt x="376" y="522"/>
                </a:lnTo>
                <a:lnTo>
                  <a:pt x="406" y="503"/>
                </a:lnTo>
                <a:lnTo>
                  <a:pt x="426" y="480"/>
                </a:lnTo>
                <a:lnTo>
                  <a:pt x="400" y="464"/>
                </a:lnTo>
                <a:lnTo>
                  <a:pt x="380" y="434"/>
                </a:lnTo>
                <a:lnTo>
                  <a:pt x="403" y="391"/>
                </a:lnTo>
                <a:lnTo>
                  <a:pt x="406" y="383"/>
                </a:lnTo>
                <a:lnTo>
                  <a:pt x="403" y="371"/>
                </a:lnTo>
                <a:lnTo>
                  <a:pt x="400" y="356"/>
                </a:lnTo>
                <a:lnTo>
                  <a:pt x="380" y="325"/>
                </a:lnTo>
                <a:lnTo>
                  <a:pt x="387" y="301"/>
                </a:lnTo>
                <a:lnTo>
                  <a:pt x="403" y="294"/>
                </a:lnTo>
                <a:lnTo>
                  <a:pt x="472" y="271"/>
                </a:lnTo>
                <a:lnTo>
                  <a:pt x="500" y="259"/>
                </a:lnTo>
                <a:lnTo>
                  <a:pt x="512" y="243"/>
                </a:lnTo>
                <a:lnTo>
                  <a:pt x="516" y="232"/>
                </a:lnTo>
                <a:lnTo>
                  <a:pt x="507" y="175"/>
                </a:lnTo>
                <a:lnTo>
                  <a:pt x="507" y="119"/>
                </a:lnTo>
                <a:lnTo>
                  <a:pt x="507" y="100"/>
                </a:lnTo>
                <a:lnTo>
                  <a:pt x="527" y="41"/>
                </a:lnTo>
                <a:lnTo>
                  <a:pt x="570" y="18"/>
                </a:lnTo>
                <a:lnTo>
                  <a:pt x="601" y="25"/>
                </a:lnTo>
                <a:lnTo>
                  <a:pt x="627" y="54"/>
                </a:lnTo>
                <a:lnTo>
                  <a:pt x="659" y="58"/>
                </a:lnTo>
                <a:lnTo>
                  <a:pt x="682" y="22"/>
                </a:lnTo>
                <a:lnTo>
                  <a:pt x="714" y="18"/>
                </a:lnTo>
                <a:lnTo>
                  <a:pt x="772" y="76"/>
                </a:lnTo>
                <a:lnTo>
                  <a:pt x="782" y="116"/>
                </a:lnTo>
                <a:lnTo>
                  <a:pt x="792" y="131"/>
                </a:lnTo>
                <a:lnTo>
                  <a:pt x="795" y="92"/>
                </a:lnTo>
                <a:lnTo>
                  <a:pt x="795" y="35"/>
                </a:lnTo>
                <a:lnTo>
                  <a:pt x="810" y="18"/>
                </a:lnTo>
                <a:lnTo>
                  <a:pt x="822" y="38"/>
                </a:lnTo>
                <a:lnTo>
                  <a:pt x="830" y="61"/>
                </a:lnTo>
                <a:lnTo>
                  <a:pt x="850" y="58"/>
                </a:lnTo>
                <a:lnTo>
                  <a:pt x="853" y="35"/>
                </a:lnTo>
                <a:lnTo>
                  <a:pt x="869" y="7"/>
                </a:lnTo>
                <a:lnTo>
                  <a:pt x="911" y="0"/>
                </a:lnTo>
                <a:lnTo>
                  <a:pt x="939" y="15"/>
                </a:lnTo>
                <a:lnTo>
                  <a:pt x="957" y="35"/>
                </a:lnTo>
                <a:lnTo>
                  <a:pt x="977" y="38"/>
                </a:lnTo>
                <a:lnTo>
                  <a:pt x="1016" y="35"/>
                </a:lnTo>
                <a:lnTo>
                  <a:pt x="1028" y="58"/>
                </a:lnTo>
                <a:lnTo>
                  <a:pt x="1066" y="80"/>
                </a:lnTo>
                <a:lnTo>
                  <a:pt x="1086" y="119"/>
                </a:lnTo>
                <a:lnTo>
                  <a:pt x="1109" y="135"/>
                </a:lnTo>
                <a:lnTo>
                  <a:pt x="1171" y="127"/>
                </a:lnTo>
                <a:lnTo>
                  <a:pt x="1206" y="142"/>
                </a:lnTo>
                <a:lnTo>
                  <a:pt x="1252" y="197"/>
                </a:lnTo>
                <a:lnTo>
                  <a:pt x="1303" y="216"/>
                </a:lnTo>
                <a:lnTo>
                  <a:pt x="1399" y="223"/>
                </a:lnTo>
                <a:lnTo>
                  <a:pt x="1430" y="256"/>
                </a:lnTo>
                <a:lnTo>
                  <a:pt x="1435" y="294"/>
                </a:lnTo>
                <a:lnTo>
                  <a:pt x="1376" y="367"/>
                </a:lnTo>
                <a:lnTo>
                  <a:pt x="1361" y="411"/>
                </a:lnTo>
                <a:lnTo>
                  <a:pt x="1361" y="445"/>
                </a:lnTo>
                <a:lnTo>
                  <a:pt x="1462" y="441"/>
                </a:lnTo>
                <a:lnTo>
                  <a:pt x="1521" y="453"/>
                </a:lnTo>
                <a:lnTo>
                  <a:pt x="1563" y="449"/>
                </a:lnTo>
                <a:lnTo>
                  <a:pt x="1605" y="421"/>
                </a:lnTo>
                <a:lnTo>
                  <a:pt x="1699" y="402"/>
                </a:lnTo>
                <a:lnTo>
                  <a:pt x="1710" y="383"/>
                </a:lnTo>
                <a:lnTo>
                  <a:pt x="1706" y="305"/>
                </a:lnTo>
                <a:lnTo>
                  <a:pt x="1718" y="271"/>
                </a:lnTo>
                <a:lnTo>
                  <a:pt x="1810" y="286"/>
                </a:lnTo>
                <a:lnTo>
                  <a:pt x="1826" y="313"/>
                </a:lnTo>
                <a:lnTo>
                  <a:pt x="1829" y="343"/>
                </a:lnTo>
                <a:lnTo>
                  <a:pt x="1814" y="383"/>
                </a:lnTo>
                <a:lnTo>
                  <a:pt x="1814" y="418"/>
                </a:lnTo>
                <a:lnTo>
                  <a:pt x="1806" y="429"/>
                </a:lnTo>
                <a:lnTo>
                  <a:pt x="1737" y="441"/>
                </a:lnTo>
                <a:lnTo>
                  <a:pt x="1655" y="495"/>
                </a:lnTo>
                <a:lnTo>
                  <a:pt x="1544" y="600"/>
                </a:lnTo>
                <a:lnTo>
                  <a:pt x="1438" y="732"/>
                </a:lnTo>
                <a:lnTo>
                  <a:pt x="1450" y="732"/>
                </a:lnTo>
                <a:lnTo>
                  <a:pt x="1399" y="825"/>
                </a:lnTo>
                <a:lnTo>
                  <a:pt x="1384" y="907"/>
                </a:lnTo>
                <a:lnTo>
                  <a:pt x="1396" y="980"/>
                </a:lnTo>
                <a:lnTo>
                  <a:pt x="1376" y="1000"/>
                </a:lnTo>
                <a:lnTo>
                  <a:pt x="1341" y="1000"/>
                </a:lnTo>
                <a:lnTo>
                  <a:pt x="1356" y="1027"/>
                </a:lnTo>
                <a:lnTo>
                  <a:pt x="1361" y="1081"/>
                </a:lnTo>
                <a:lnTo>
                  <a:pt x="1346" y="1131"/>
                </a:lnTo>
                <a:close/>
              </a:path>
            </a:pathLst>
          </a:custGeom>
          <a:solidFill>
            <a:srgbClr val="00B0F0"/>
          </a:solidFill>
          <a:ln w="12700">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26" name="Freeform 26"/>
          <p:cNvSpPr>
            <a:spLocks noChangeArrowheads="1"/>
          </p:cNvSpPr>
          <p:nvPr/>
        </p:nvSpPr>
        <p:spPr bwMode="auto">
          <a:xfrm>
            <a:off x="6111083" y="3596547"/>
            <a:ext cx="1901825" cy="1857375"/>
          </a:xfrm>
          <a:custGeom>
            <a:avLst/>
            <a:gdLst>
              <a:gd name="T0" fmla="*/ 2147483647 w 4079"/>
              <a:gd name="T1" fmla="*/ 2147483647 h 3876"/>
              <a:gd name="T2" fmla="*/ 2147483647 w 4079"/>
              <a:gd name="T3" fmla="*/ 2147483647 h 3876"/>
              <a:gd name="T4" fmla="*/ 2147483647 w 4079"/>
              <a:gd name="T5" fmla="*/ 2147483647 h 3876"/>
              <a:gd name="T6" fmla="*/ 2147483647 w 4079"/>
              <a:gd name="T7" fmla="*/ 2147483647 h 3876"/>
              <a:gd name="T8" fmla="*/ 2147483647 w 4079"/>
              <a:gd name="T9" fmla="*/ 2147483647 h 3876"/>
              <a:gd name="T10" fmla="*/ 2147483647 w 4079"/>
              <a:gd name="T11" fmla="*/ 2147483647 h 3876"/>
              <a:gd name="T12" fmla="*/ 2147483647 w 4079"/>
              <a:gd name="T13" fmla="*/ 2147483647 h 3876"/>
              <a:gd name="T14" fmla="*/ 2147483647 w 4079"/>
              <a:gd name="T15" fmla="*/ 2147483647 h 3876"/>
              <a:gd name="T16" fmla="*/ 2147483647 w 4079"/>
              <a:gd name="T17" fmla="*/ 2147483647 h 3876"/>
              <a:gd name="T18" fmla="*/ 2147483647 w 4079"/>
              <a:gd name="T19" fmla="*/ 2147483647 h 3876"/>
              <a:gd name="T20" fmla="*/ 2147483647 w 4079"/>
              <a:gd name="T21" fmla="*/ 2147483647 h 3876"/>
              <a:gd name="T22" fmla="*/ 2147483647 w 4079"/>
              <a:gd name="T23" fmla="*/ 2147483647 h 3876"/>
              <a:gd name="T24" fmla="*/ 2147483647 w 4079"/>
              <a:gd name="T25" fmla="*/ 2147483647 h 3876"/>
              <a:gd name="T26" fmla="*/ 2147483647 w 4079"/>
              <a:gd name="T27" fmla="*/ 2147483647 h 3876"/>
              <a:gd name="T28" fmla="*/ 2147483647 w 4079"/>
              <a:gd name="T29" fmla="*/ 2147483647 h 3876"/>
              <a:gd name="T30" fmla="*/ 2147483647 w 4079"/>
              <a:gd name="T31" fmla="*/ 2147483647 h 3876"/>
              <a:gd name="T32" fmla="*/ 2147483647 w 4079"/>
              <a:gd name="T33" fmla="*/ 2147483647 h 3876"/>
              <a:gd name="T34" fmla="*/ 2147483647 w 4079"/>
              <a:gd name="T35" fmla="*/ 2147483647 h 3876"/>
              <a:gd name="T36" fmla="*/ 2147483647 w 4079"/>
              <a:gd name="T37" fmla="*/ 2147483647 h 3876"/>
              <a:gd name="T38" fmla="*/ 2147483647 w 4079"/>
              <a:gd name="T39" fmla="*/ 2147483647 h 3876"/>
              <a:gd name="T40" fmla="*/ 2147483647 w 4079"/>
              <a:gd name="T41" fmla="*/ 2147483647 h 3876"/>
              <a:gd name="T42" fmla="*/ 2147483647 w 4079"/>
              <a:gd name="T43" fmla="*/ 0 h 3876"/>
              <a:gd name="T44" fmla="*/ 2147483647 w 4079"/>
              <a:gd name="T45" fmla="*/ 2147483647 h 3876"/>
              <a:gd name="T46" fmla="*/ 2147483647 w 4079"/>
              <a:gd name="T47" fmla="*/ 2147483647 h 3876"/>
              <a:gd name="T48" fmla="*/ 2147483647 w 4079"/>
              <a:gd name="T49" fmla="*/ 2147483647 h 3876"/>
              <a:gd name="T50" fmla="*/ 2147483647 w 4079"/>
              <a:gd name="T51" fmla="*/ 2147483647 h 3876"/>
              <a:gd name="T52" fmla="*/ 2147483647 w 4079"/>
              <a:gd name="T53" fmla="*/ 2147483647 h 3876"/>
              <a:gd name="T54" fmla="*/ 2147483647 w 4079"/>
              <a:gd name="T55" fmla="*/ 2147483647 h 3876"/>
              <a:gd name="T56" fmla="*/ 2147483647 w 4079"/>
              <a:gd name="T57" fmla="*/ 2147483647 h 3876"/>
              <a:gd name="T58" fmla="*/ 2147483647 w 4079"/>
              <a:gd name="T59" fmla="*/ 2147483647 h 3876"/>
              <a:gd name="T60" fmla="*/ 2147483647 w 4079"/>
              <a:gd name="T61" fmla="*/ 2147483647 h 3876"/>
              <a:gd name="T62" fmla="*/ 2147483647 w 4079"/>
              <a:gd name="T63" fmla="*/ 2147483647 h 3876"/>
              <a:gd name="T64" fmla="*/ 2147483647 w 4079"/>
              <a:gd name="T65" fmla="*/ 2147483647 h 3876"/>
              <a:gd name="T66" fmla="*/ 2147483647 w 4079"/>
              <a:gd name="T67" fmla="*/ 2147483647 h 3876"/>
              <a:gd name="T68" fmla="*/ 2147483647 w 4079"/>
              <a:gd name="T69" fmla="*/ 2147483647 h 3876"/>
              <a:gd name="T70" fmla="*/ 2147483647 w 4079"/>
              <a:gd name="T71" fmla="*/ 2147483647 h 3876"/>
              <a:gd name="T72" fmla="*/ 2147483647 w 4079"/>
              <a:gd name="T73" fmla="*/ 2147483647 h 3876"/>
              <a:gd name="T74" fmla="*/ 2147483647 w 4079"/>
              <a:gd name="T75" fmla="*/ 2147483647 h 3876"/>
              <a:gd name="T76" fmla="*/ 2147483647 w 4079"/>
              <a:gd name="T77" fmla="*/ 2147483647 h 3876"/>
              <a:gd name="T78" fmla="*/ 2147483647 w 4079"/>
              <a:gd name="T79" fmla="*/ 2147483647 h 3876"/>
              <a:gd name="T80" fmla="*/ 2147483647 w 4079"/>
              <a:gd name="T81" fmla="*/ 2147483647 h 3876"/>
              <a:gd name="T82" fmla="*/ 2147483647 w 4079"/>
              <a:gd name="T83" fmla="*/ 2147483647 h 3876"/>
              <a:gd name="T84" fmla="*/ 2147483647 w 4079"/>
              <a:gd name="T85" fmla="*/ 2147483647 h 3876"/>
              <a:gd name="T86" fmla="*/ 2147483647 w 4079"/>
              <a:gd name="T87" fmla="*/ 2147483647 h 3876"/>
              <a:gd name="T88" fmla="*/ 2147483647 w 4079"/>
              <a:gd name="T89" fmla="*/ 2147483647 h 3876"/>
              <a:gd name="T90" fmla="*/ 2147483647 w 4079"/>
              <a:gd name="T91" fmla="*/ 2147483647 h 3876"/>
              <a:gd name="T92" fmla="*/ 2147483647 w 4079"/>
              <a:gd name="T93" fmla="*/ 2147483647 h 3876"/>
              <a:gd name="T94" fmla="*/ 2147483647 w 4079"/>
              <a:gd name="T95" fmla="*/ 2147483647 h 3876"/>
              <a:gd name="T96" fmla="*/ 2147483647 w 4079"/>
              <a:gd name="T97" fmla="*/ 2147483647 h 3876"/>
              <a:gd name="T98" fmla="*/ 2147483647 w 4079"/>
              <a:gd name="T99" fmla="*/ 2147483647 h 3876"/>
              <a:gd name="T100" fmla="*/ 2147483647 w 4079"/>
              <a:gd name="T101" fmla="*/ 2147483647 h 3876"/>
              <a:gd name="T102" fmla="*/ 2147483647 w 4079"/>
              <a:gd name="T103" fmla="*/ 2147483647 h 3876"/>
              <a:gd name="T104" fmla="*/ 2147483647 w 4079"/>
              <a:gd name="T105" fmla="*/ 2147483647 h 3876"/>
              <a:gd name="T106" fmla="*/ 2147483647 w 4079"/>
              <a:gd name="T107" fmla="*/ 2147483647 h 3876"/>
              <a:gd name="T108" fmla="*/ 2147483647 w 4079"/>
              <a:gd name="T109" fmla="*/ 2147483647 h 3876"/>
              <a:gd name="T110" fmla="*/ 2147483647 w 4079"/>
              <a:gd name="T111" fmla="*/ 2147483647 h 3876"/>
              <a:gd name="T112" fmla="*/ 2147483647 w 4079"/>
              <a:gd name="T113" fmla="*/ 2147483647 h 3876"/>
              <a:gd name="T114" fmla="*/ 2147483647 w 4079"/>
              <a:gd name="T115" fmla="*/ 2147483647 h 38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079"/>
              <a:gd name="T175" fmla="*/ 0 h 3876"/>
              <a:gd name="T176" fmla="*/ 4079 w 4079"/>
              <a:gd name="T177" fmla="*/ 3876 h 38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079" h="3876">
                <a:moveTo>
                  <a:pt x="907" y="1620"/>
                </a:moveTo>
                <a:lnTo>
                  <a:pt x="872" y="1609"/>
                </a:lnTo>
                <a:lnTo>
                  <a:pt x="817" y="1625"/>
                </a:lnTo>
                <a:lnTo>
                  <a:pt x="752" y="1668"/>
                </a:lnTo>
                <a:lnTo>
                  <a:pt x="740" y="1745"/>
                </a:lnTo>
                <a:lnTo>
                  <a:pt x="735" y="1765"/>
                </a:lnTo>
                <a:lnTo>
                  <a:pt x="725" y="1783"/>
                </a:lnTo>
                <a:lnTo>
                  <a:pt x="710" y="1779"/>
                </a:lnTo>
                <a:lnTo>
                  <a:pt x="671" y="1765"/>
                </a:lnTo>
                <a:lnTo>
                  <a:pt x="647" y="1765"/>
                </a:lnTo>
                <a:lnTo>
                  <a:pt x="639" y="1791"/>
                </a:lnTo>
                <a:lnTo>
                  <a:pt x="635" y="1808"/>
                </a:lnTo>
                <a:lnTo>
                  <a:pt x="628" y="1823"/>
                </a:lnTo>
                <a:lnTo>
                  <a:pt x="612" y="1826"/>
                </a:lnTo>
                <a:lnTo>
                  <a:pt x="590" y="1826"/>
                </a:lnTo>
                <a:lnTo>
                  <a:pt x="577" y="1823"/>
                </a:lnTo>
                <a:lnTo>
                  <a:pt x="535" y="1803"/>
                </a:lnTo>
                <a:lnTo>
                  <a:pt x="476" y="1808"/>
                </a:lnTo>
                <a:lnTo>
                  <a:pt x="435" y="1815"/>
                </a:lnTo>
                <a:lnTo>
                  <a:pt x="399" y="1826"/>
                </a:lnTo>
                <a:lnTo>
                  <a:pt x="364" y="1803"/>
                </a:lnTo>
                <a:lnTo>
                  <a:pt x="344" y="1752"/>
                </a:lnTo>
                <a:lnTo>
                  <a:pt x="344" y="1710"/>
                </a:lnTo>
                <a:lnTo>
                  <a:pt x="329" y="1702"/>
                </a:lnTo>
                <a:lnTo>
                  <a:pt x="305" y="1702"/>
                </a:lnTo>
                <a:lnTo>
                  <a:pt x="271" y="1745"/>
                </a:lnTo>
                <a:lnTo>
                  <a:pt x="217" y="1740"/>
                </a:lnTo>
                <a:lnTo>
                  <a:pt x="178" y="1707"/>
                </a:lnTo>
                <a:lnTo>
                  <a:pt x="158" y="1659"/>
                </a:lnTo>
                <a:lnTo>
                  <a:pt x="115" y="1651"/>
                </a:lnTo>
                <a:lnTo>
                  <a:pt x="89" y="1648"/>
                </a:lnTo>
                <a:lnTo>
                  <a:pt x="77" y="1620"/>
                </a:lnTo>
                <a:lnTo>
                  <a:pt x="100" y="1582"/>
                </a:lnTo>
                <a:lnTo>
                  <a:pt x="89" y="1574"/>
                </a:lnTo>
                <a:lnTo>
                  <a:pt x="42" y="1562"/>
                </a:lnTo>
                <a:lnTo>
                  <a:pt x="15" y="1536"/>
                </a:lnTo>
                <a:lnTo>
                  <a:pt x="0" y="1488"/>
                </a:lnTo>
                <a:lnTo>
                  <a:pt x="6" y="1435"/>
                </a:lnTo>
                <a:lnTo>
                  <a:pt x="26" y="1404"/>
                </a:lnTo>
                <a:lnTo>
                  <a:pt x="74" y="1396"/>
                </a:lnTo>
                <a:lnTo>
                  <a:pt x="104" y="1384"/>
                </a:lnTo>
                <a:lnTo>
                  <a:pt x="112" y="1373"/>
                </a:lnTo>
                <a:lnTo>
                  <a:pt x="92" y="1333"/>
                </a:lnTo>
                <a:lnTo>
                  <a:pt x="89" y="1275"/>
                </a:lnTo>
                <a:lnTo>
                  <a:pt x="104" y="1233"/>
                </a:lnTo>
                <a:lnTo>
                  <a:pt x="150" y="1214"/>
                </a:lnTo>
                <a:lnTo>
                  <a:pt x="181" y="1186"/>
                </a:lnTo>
                <a:lnTo>
                  <a:pt x="220" y="1163"/>
                </a:lnTo>
                <a:lnTo>
                  <a:pt x="267" y="1155"/>
                </a:lnTo>
                <a:lnTo>
                  <a:pt x="356" y="1155"/>
                </a:lnTo>
                <a:lnTo>
                  <a:pt x="372" y="1155"/>
                </a:lnTo>
                <a:lnTo>
                  <a:pt x="387" y="1143"/>
                </a:lnTo>
                <a:lnTo>
                  <a:pt x="410" y="1112"/>
                </a:lnTo>
                <a:lnTo>
                  <a:pt x="425" y="1043"/>
                </a:lnTo>
                <a:lnTo>
                  <a:pt x="425" y="984"/>
                </a:lnTo>
                <a:lnTo>
                  <a:pt x="435" y="939"/>
                </a:lnTo>
                <a:lnTo>
                  <a:pt x="450" y="911"/>
                </a:lnTo>
                <a:lnTo>
                  <a:pt x="453" y="869"/>
                </a:lnTo>
                <a:lnTo>
                  <a:pt x="441" y="833"/>
                </a:lnTo>
                <a:lnTo>
                  <a:pt x="407" y="795"/>
                </a:lnTo>
                <a:lnTo>
                  <a:pt x="379" y="749"/>
                </a:lnTo>
                <a:lnTo>
                  <a:pt x="372" y="710"/>
                </a:lnTo>
                <a:lnTo>
                  <a:pt x="379" y="678"/>
                </a:lnTo>
                <a:lnTo>
                  <a:pt x="402" y="659"/>
                </a:lnTo>
                <a:lnTo>
                  <a:pt x="460" y="632"/>
                </a:lnTo>
                <a:lnTo>
                  <a:pt x="465" y="609"/>
                </a:lnTo>
                <a:lnTo>
                  <a:pt x="450" y="594"/>
                </a:lnTo>
                <a:lnTo>
                  <a:pt x="418" y="589"/>
                </a:lnTo>
                <a:lnTo>
                  <a:pt x="395" y="581"/>
                </a:lnTo>
                <a:lnTo>
                  <a:pt x="392" y="570"/>
                </a:lnTo>
                <a:lnTo>
                  <a:pt x="410" y="558"/>
                </a:lnTo>
                <a:lnTo>
                  <a:pt x="450" y="555"/>
                </a:lnTo>
                <a:lnTo>
                  <a:pt x="484" y="570"/>
                </a:lnTo>
                <a:lnTo>
                  <a:pt x="503" y="561"/>
                </a:lnTo>
                <a:lnTo>
                  <a:pt x="514" y="535"/>
                </a:lnTo>
                <a:lnTo>
                  <a:pt x="550" y="527"/>
                </a:lnTo>
                <a:lnTo>
                  <a:pt x="570" y="543"/>
                </a:lnTo>
                <a:lnTo>
                  <a:pt x="590" y="543"/>
                </a:lnTo>
                <a:lnTo>
                  <a:pt x="596" y="523"/>
                </a:lnTo>
                <a:lnTo>
                  <a:pt x="620" y="512"/>
                </a:lnTo>
                <a:lnTo>
                  <a:pt x="628" y="531"/>
                </a:lnTo>
                <a:lnTo>
                  <a:pt x="635" y="574"/>
                </a:lnTo>
                <a:lnTo>
                  <a:pt x="647" y="589"/>
                </a:lnTo>
                <a:lnTo>
                  <a:pt x="690" y="578"/>
                </a:lnTo>
                <a:lnTo>
                  <a:pt x="697" y="620"/>
                </a:lnTo>
                <a:lnTo>
                  <a:pt x="725" y="639"/>
                </a:lnTo>
                <a:lnTo>
                  <a:pt x="760" y="635"/>
                </a:lnTo>
                <a:lnTo>
                  <a:pt x="791" y="616"/>
                </a:lnTo>
                <a:lnTo>
                  <a:pt x="829" y="601"/>
                </a:lnTo>
                <a:lnTo>
                  <a:pt x="875" y="594"/>
                </a:lnTo>
                <a:lnTo>
                  <a:pt x="898" y="574"/>
                </a:lnTo>
                <a:lnTo>
                  <a:pt x="926" y="531"/>
                </a:lnTo>
                <a:lnTo>
                  <a:pt x="946" y="500"/>
                </a:lnTo>
                <a:lnTo>
                  <a:pt x="966" y="480"/>
                </a:lnTo>
                <a:lnTo>
                  <a:pt x="1023" y="461"/>
                </a:lnTo>
                <a:lnTo>
                  <a:pt x="1038" y="423"/>
                </a:lnTo>
                <a:lnTo>
                  <a:pt x="1030" y="396"/>
                </a:lnTo>
                <a:lnTo>
                  <a:pt x="1004" y="376"/>
                </a:lnTo>
                <a:lnTo>
                  <a:pt x="969" y="368"/>
                </a:lnTo>
                <a:lnTo>
                  <a:pt x="938" y="344"/>
                </a:lnTo>
                <a:lnTo>
                  <a:pt x="934" y="310"/>
                </a:lnTo>
                <a:lnTo>
                  <a:pt x="934" y="294"/>
                </a:lnTo>
                <a:lnTo>
                  <a:pt x="1000" y="314"/>
                </a:lnTo>
                <a:lnTo>
                  <a:pt x="1077" y="314"/>
                </a:lnTo>
                <a:lnTo>
                  <a:pt x="1154" y="299"/>
                </a:lnTo>
                <a:lnTo>
                  <a:pt x="1193" y="283"/>
                </a:lnTo>
                <a:lnTo>
                  <a:pt x="1213" y="259"/>
                </a:lnTo>
                <a:lnTo>
                  <a:pt x="1225" y="209"/>
                </a:lnTo>
                <a:lnTo>
                  <a:pt x="1251" y="185"/>
                </a:lnTo>
                <a:lnTo>
                  <a:pt x="1271" y="167"/>
                </a:lnTo>
                <a:lnTo>
                  <a:pt x="1271" y="132"/>
                </a:lnTo>
                <a:lnTo>
                  <a:pt x="1256" y="108"/>
                </a:lnTo>
                <a:lnTo>
                  <a:pt x="1284" y="93"/>
                </a:lnTo>
                <a:lnTo>
                  <a:pt x="1310" y="93"/>
                </a:lnTo>
                <a:lnTo>
                  <a:pt x="1330" y="119"/>
                </a:lnTo>
                <a:lnTo>
                  <a:pt x="1333" y="163"/>
                </a:lnTo>
                <a:lnTo>
                  <a:pt x="1348" y="213"/>
                </a:lnTo>
                <a:lnTo>
                  <a:pt x="1345" y="256"/>
                </a:lnTo>
                <a:lnTo>
                  <a:pt x="1325" y="294"/>
                </a:lnTo>
                <a:lnTo>
                  <a:pt x="1322" y="322"/>
                </a:lnTo>
                <a:lnTo>
                  <a:pt x="1348" y="340"/>
                </a:lnTo>
                <a:lnTo>
                  <a:pt x="1361" y="380"/>
                </a:lnTo>
                <a:lnTo>
                  <a:pt x="1380" y="449"/>
                </a:lnTo>
                <a:lnTo>
                  <a:pt x="1399" y="474"/>
                </a:lnTo>
                <a:lnTo>
                  <a:pt x="1457" y="489"/>
                </a:lnTo>
                <a:lnTo>
                  <a:pt x="1523" y="489"/>
                </a:lnTo>
                <a:lnTo>
                  <a:pt x="1554" y="469"/>
                </a:lnTo>
                <a:lnTo>
                  <a:pt x="1608" y="411"/>
                </a:lnTo>
                <a:lnTo>
                  <a:pt x="1675" y="373"/>
                </a:lnTo>
                <a:lnTo>
                  <a:pt x="1701" y="360"/>
                </a:lnTo>
                <a:lnTo>
                  <a:pt x="1718" y="334"/>
                </a:lnTo>
                <a:lnTo>
                  <a:pt x="1736" y="294"/>
                </a:lnTo>
                <a:lnTo>
                  <a:pt x="1764" y="294"/>
                </a:lnTo>
                <a:lnTo>
                  <a:pt x="1783" y="318"/>
                </a:lnTo>
                <a:lnTo>
                  <a:pt x="1805" y="306"/>
                </a:lnTo>
                <a:lnTo>
                  <a:pt x="1810" y="276"/>
                </a:lnTo>
                <a:lnTo>
                  <a:pt x="1830" y="276"/>
                </a:lnTo>
                <a:lnTo>
                  <a:pt x="1849" y="271"/>
                </a:lnTo>
                <a:lnTo>
                  <a:pt x="1861" y="286"/>
                </a:lnTo>
                <a:lnTo>
                  <a:pt x="1845" y="337"/>
                </a:lnTo>
                <a:lnTo>
                  <a:pt x="1868" y="349"/>
                </a:lnTo>
                <a:lnTo>
                  <a:pt x="1899" y="340"/>
                </a:lnTo>
                <a:lnTo>
                  <a:pt x="1939" y="314"/>
                </a:lnTo>
                <a:lnTo>
                  <a:pt x="1961" y="310"/>
                </a:lnTo>
                <a:lnTo>
                  <a:pt x="1993" y="329"/>
                </a:lnTo>
                <a:lnTo>
                  <a:pt x="2016" y="360"/>
                </a:lnTo>
                <a:lnTo>
                  <a:pt x="2039" y="360"/>
                </a:lnTo>
                <a:lnTo>
                  <a:pt x="2081" y="294"/>
                </a:lnTo>
                <a:lnTo>
                  <a:pt x="2100" y="228"/>
                </a:lnTo>
                <a:lnTo>
                  <a:pt x="2100" y="159"/>
                </a:lnTo>
                <a:lnTo>
                  <a:pt x="2113" y="116"/>
                </a:lnTo>
                <a:lnTo>
                  <a:pt x="2159" y="65"/>
                </a:lnTo>
                <a:lnTo>
                  <a:pt x="2187" y="15"/>
                </a:lnTo>
                <a:lnTo>
                  <a:pt x="2181" y="0"/>
                </a:lnTo>
                <a:lnTo>
                  <a:pt x="2210" y="7"/>
                </a:lnTo>
                <a:lnTo>
                  <a:pt x="2225" y="23"/>
                </a:lnTo>
                <a:lnTo>
                  <a:pt x="2249" y="43"/>
                </a:lnTo>
                <a:lnTo>
                  <a:pt x="2268" y="62"/>
                </a:lnTo>
                <a:lnTo>
                  <a:pt x="2295" y="124"/>
                </a:lnTo>
                <a:lnTo>
                  <a:pt x="2311" y="144"/>
                </a:lnTo>
                <a:lnTo>
                  <a:pt x="2353" y="205"/>
                </a:lnTo>
                <a:lnTo>
                  <a:pt x="2372" y="243"/>
                </a:lnTo>
                <a:lnTo>
                  <a:pt x="2379" y="263"/>
                </a:lnTo>
                <a:lnTo>
                  <a:pt x="2385" y="276"/>
                </a:lnTo>
                <a:lnTo>
                  <a:pt x="2427" y="294"/>
                </a:lnTo>
                <a:lnTo>
                  <a:pt x="2435" y="329"/>
                </a:lnTo>
                <a:lnTo>
                  <a:pt x="2435" y="357"/>
                </a:lnTo>
                <a:lnTo>
                  <a:pt x="2427" y="415"/>
                </a:lnTo>
                <a:lnTo>
                  <a:pt x="2392" y="457"/>
                </a:lnTo>
                <a:lnTo>
                  <a:pt x="2365" y="504"/>
                </a:lnTo>
                <a:lnTo>
                  <a:pt x="2353" y="546"/>
                </a:lnTo>
                <a:lnTo>
                  <a:pt x="2361" y="570"/>
                </a:lnTo>
                <a:lnTo>
                  <a:pt x="2392" y="570"/>
                </a:lnTo>
                <a:lnTo>
                  <a:pt x="2415" y="561"/>
                </a:lnTo>
                <a:lnTo>
                  <a:pt x="2427" y="531"/>
                </a:lnTo>
                <a:lnTo>
                  <a:pt x="2446" y="504"/>
                </a:lnTo>
                <a:lnTo>
                  <a:pt x="2481" y="497"/>
                </a:lnTo>
                <a:lnTo>
                  <a:pt x="2519" y="492"/>
                </a:lnTo>
                <a:lnTo>
                  <a:pt x="2555" y="489"/>
                </a:lnTo>
                <a:lnTo>
                  <a:pt x="2593" y="480"/>
                </a:lnTo>
                <a:lnTo>
                  <a:pt x="2625" y="489"/>
                </a:lnTo>
                <a:lnTo>
                  <a:pt x="2636" y="507"/>
                </a:lnTo>
                <a:lnTo>
                  <a:pt x="2628" y="531"/>
                </a:lnTo>
                <a:lnTo>
                  <a:pt x="2641" y="551"/>
                </a:lnTo>
                <a:lnTo>
                  <a:pt x="2651" y="555"/>
                </a:lnTo>
                <a:lnTo>
                  <a:pt x="2667" y="551"/>
                </a:lnTo>
                <a:lnTo>
                  <a:pt x="2687" y="515"/>
                </a:lnTo>
                <a:lnTo>
                  <a:pt x="2707" y="500"/>
                </a:lnTo>
                <a:lnTo>
                  <a:pt x="2737" y="497"/>
                </a:lnTo>
                <a:lnTo>
                  <a:pt x="2807" y="500"/>
                </a:lnTo>
                <a:lnTo>
                  <a:pt x="2877" y="504"/>
                </a:lnTo>
                <a:lnTo>
                  <a:pt x="2943" y="504"/>
                </a:lnTo>
                <a:lnTo>
                  <a:pt x="3009" y="515"/>
                </a:lnTo>
                <a:lnTo>
                  <a:pt x="3047" y="523"/>
                </a:lnTo>
                <a:lnTo>
                  <a:pt x="3063" y="546"/>
                </a:lnTo>
                <a:lnTo>
                  <a:pt x="3063" y="574"/>
                </a:lnTo>
                <a:lnTo>
                  <a:pt x="3070" y="589"/>
                </a:lnTo>
                <a:lnTo>
                  <a:pt x="3094" y="594"/>
                </a:lnTo>
                <a:lnTo>
                  <a:pt x="3124" y="585"/>
                </a:lnTo>
                <a:lnTo>
                  <a:pt x="3144" y="570"/>
                </a:lnTo>
                <a:lnTo>
                  <a:pt x="3175" y="561"/>
                </a:lnTo>
                <a:lnTo>
                  <a:pt x="3230" y="578"/>
                </a:lnTo>
                <a:lnTo>
                  <a:pt x="3296" y="581"/>
                </a:lnTo>
                <a:lnTo>
                  <a:pt x="3378" y="581"/>
                </a:lnTo>
                <a:lnTo>
                  <a:pt x="3458" y="574"/>
                </a:lnTo>
                <a:lnTo>
                  <a:pt x="3520" y="574"/>
                </a:lnTo>
                <a:lnTo>
                  <a:pt x="3559" y="570"/>
                </a:lnTo>
                <a:lnTo>
                  <a:pt x="3578" y="561"/>
                </a:lnTo>
                <a:lnTo>
                  <a:pt x="3602" y="561"/>
                </a:lnTo>
                <a:lnTo>
                  <a:pt x="3621" y="561"/>
                </a:lnTo>
                <a:lnTo>
                  <a:pt x="3640" y="570"/>
                </a:lnTo>
                <a:lnTo>
                  <a:pt x="3788" y="685"/>
                </a:lnTo>
                <a:lnTo>
                  <a:pt x="3808" y="698"/>
                </a:lnTo>
                <a:lnTo>
                  <a:pt x="3831" y="705"/>
                </a:lnTo>
                <a:lnTo>
                  <a:pt x="3850" y="701"/>
                </a:lnTo>
                <a:lnTo>
                  <a:pt x="3889" y="701"/>
                </a:lnTo>
                <a:lnTo>
                  <a:pt x="4013" y="695"/>
                </a:lnTo>
                <a:lnTo>
                  <a:pt x="4028" y="698"/>
                </a:lnTo>
                <a:lnTo>
                  <a:pt x="4044" y="701"/>
                </a:lnTo>
                <a:lnTo>
                  <a:pt x="4056" y="720"/>
                </a:lnTo>
                <a:lnTo>
                  <a:pt x="4059" y="736"/>
                </a:lnTo>
                <a:lnTo>
                  <a:pt x="4067" y="752"/>
                </a:lnTo>
                <a:lnTo>
                  <a:pt x="4071" y="772"/>
                </a:lnTo>
                <a:lnTo>
                  <a:pt x="4074" y="779"/>
                </a:lnTo>
                <a:lnTo>
                  <a:pt x="4074" y="795"/>
                </a:lnTo>
                <a:lnTo>
                  <a:pt x="4079" y="818"/>
                </a:lnTo>
                <a:lnTo>
                  <a:pt x="4079" y="837"/>
                </a:lnTo>
                <a:lnTo>
                  <a:pt x="4079" y="856"/>
                </a:lnTo>
                <a:lnTo>
                  <a:pt x="4079" y="880"/>
                </a:lnTo>
                <a:lnTo>
                  <a:pt x="4079" y="919"/>
                </a:lnTo>
                <a:lnTo>
                  <a:pt x="4071" y="961"/>
                </a:lnTo>
                <a:lnTo>
                  <a:pt x="4059" y="1003"/>
                </a:lnTo>
                <a:lnTo>
                  <a:pt x="4044" y="1043"/>
                </a:lnTo>
                <a:lnTo>
                  <a:pt x="4024" y="1086"/>
                </a:lnTo>
                <a:lnTo>
                  <a:pt x="4006" y="1128"/>
                </a:lnTo>
                <a:lnTo>
                  <a:pt x="3997" y="1148"/>
                </a:lnTo>
                <a:lnTo>
                  <a:pt x="3970" y="1191"/>
                </a:lnTo>
                <a:lnTo>
                  <a:pt x="3959" y="1214"/>
                </a:lnTo>
                <a:lnTo>
                  <a:pt x="3909" y="1275"/>
                </a:lnTo>
                <a:lnTo>
                  <a:pt x="3878" y="1315"/>
                </a:lnTo>
                <a:lnTo>
                  <a:pt x="3850" y="1356"/>
                </a:lnTo>
                <a:lnTo>
                  <a:pt x="3812" y="1419"/>
                </a:lnTo>
                <a:lnTo>
                  <a:pt x="3792" y="1462"/>
                </a:lnTo>
                <a:lnTo>
                  <a:pt x="3773" y="1504"/>
                </a:lnTo>
                <a:lnTo>
                  <a:pt x="3753" y="1524"/>
                </a:lnTo>
                <a:lnTo>
                  <a:pt x="3734" y="1547"/>
                </a:lnTo>
                <a:lnTo>
                  <a:pt x="3714" y="1547"/>
                </a:lnTo>
                <a:lnTo>
                  <a:pt x="3698" y="1567"/>
                </a:lnTo>
                <a:lnTo>
                  <a:pt x="3695" y="1587"/>
                </a:lnTo>
                <a:lnTo>
                  <a:pt x="3691" y="1605"/>
                </a:lnTo>
                <a:lnTo>
                  <a:pt x="3679" y="1617"/>
                </a:lnTo>
                <a:lnTo>
                  <a:pt x="3675" y="1628"/>
                </a:lnTo>
                <a:lnTo>
                  <a:pt x="3675" y="1648"/>
                </a:lnTo>
                <a:lnTo>
                  <a:pt x="3664" y="1659"/>
                </a:lnTo>
                <a:lnTo>
                  <a:pt x="3675" y="1729"/>
                </a:lnTo>
                <a:lnTo>
                  <a:pt x="3679" y="1795"/>
                </a:lnTo>
                <a:lnTo>
                  <a:pt x="3683" y="1853"/>
                </a:lnTo>
                <a:lnTo>
                  <a:pt x="3679" y="1912"/>
                </a:lnTo>
                <a:lnTo>
                  <a:pt x="3668" y="1935"/>
                </a:lnTo>
                <a:lnTo>
                  <a:pt x="3668" y="1957"/>
                </a:lnTo>
                <a:lnTo>
                  <a:pt x="3679" y="1996"/>
                </a:lnTo>
                <a:lnTo>
                  <a:pt x="3668" y="2039"/>
                </a:lnTo>
                <a:lnTo>
                  <a:pt x="3630" y="2083"/>
                </a:lnTo>
                <a:lnTo>
                  <a:pt x="3614" y="2105"/>
                </a:lnTo>
                <a:lnTo>
                  <a:pt x="3610" y="2141"/>
                </a:lnTo>
                <a:lnTo>
                  <a:pt x="3610" y="2179"/>
                </a:lnTo>
                <a:lnTo>
                  <a:pt x="3598" y="2203"/>
                </a:lnTo>
                <a:lnTo>
                  <a:pt x="3594" y="2245"/>
                </a:lnTo>
                <a:lnTo>
                  <a:pt x="3578" y="2283"/>
                </a:lnTo>
                <a:lnTo>
                  <a:pt x="3574" y="2307"/>
                </a:lnTo>
                <a:lnTo>
                  <a:pt x="3552" y="2342"/>
                </a:lnTo>
                <a:lnTo>
                  <a:pt x="3520" y="2372"/>
                </a:lnTo>
                <a:lnTo>
                  <a:pt x="3497" y="2412"/>
                </a:lnTo>
                <a:lnTo>
                  <a:pt x="3477" y="2453"/>
                </a:lnTo>
                <a:lnTo>
                  <a:pt x="3439" y="2516"/>
                </a:lnTo>
                <a:lnTo>
                  <a:pt x="3419" y="2559"/>
                </a:lnTo>
                <a:lnTo>
                  <a:pt x="3400" y="2578"/>
                </a:lnTo>
                <a:lnTo>
                  <a:pt x="3381" y="2598"/>
                </a:lnTo>
                <a:lnTo>
                  <a:pt x="3362" y="2621"/>
                </a:lnTo>
                <a:lnTo>
                  <a:pt x="3303" y="2664"/>
                </a:lnTo>
                <a:lnTo>
                  <a:pt x="3277" y="2671"/>
                </a:lnTo>
                <a:lnTo>
                  <a:pt x="3272" y="2671"/>
                </a:lnTo>
                <a:lnTo>
                  <a:pt x="3234" y="2671"/>
                </a:lnTo>
                <a:lnTo>
                  <a:pt x="3215" y="2671"/>
                </a:lnTo>
                <a:lnTo>
                  <a:pt x="3182" y="2679"/>
                </a:lnTo>
                <a:lnTo>
                  <a:pt x="3172" y="2694"/>
                </a:lnTo>
                <a:lnTo>
                  <a:pt x="3132" y="2679"/>
                </a:lnTo>
                <a:lnTo>
                  <a:pt x="3090" y="2679"/>
                </a:lnTo>
                <a:lnTo>
                  <a:pt x="3063" y="2699"/>
                </a:lnTo>
                <a:lnTo>
                  <a:pt x="3055" y="2722"/>
                </a:lnTo>
                <a:lnTo>
                  <a:pt x="3032" y="2745"/>
                </a:lnTo>
                <a:lnTo>
                  <a:pt x="2974" y="2764"/>
                </a:lnTo>
                <a:lnTo>
                  <a:pt x="2912" y="2807"/>
                </a:lnTo>
                <a:lnTo>
                  <a:pt x="2849" y="2829"/>
                </a:lnTo>
                <a:lnTo>
                  <a:pt x="2811" y="2849"/>
                </a:lnTo>
                <a:lnTo>
                  <a:pt x="2761" y="2892"/>
                </a:lnTo>
                <a:lnTo>
                  <a:pt x="2729" y="2935"/>
                </a:lnTo>
                <a:lnTo>
                  <a:pt x="2694" y="2974"/>
                </a:lnTo>
                <a:lnTo>
                  <a:pt x="2674" y="2982"/>
                </a:lnTo>
                <a:lnTo>
                  <a:pt x="2651" y="2997"/>
                </a:lnTo>
                <a:lnTo>
                  <a:pt x="2632" y="3020"/>
                </a:lnTo>
                <a:lnTo>
                  <a:pt x="2625" y="3027"/>
                </a:lnTo>
                <a:lnTo>
                  <a:pt x="2613" y="3043"/>
                </a:lnTo>
                <a:lnTo>
                  <a:pt x="2613" y="3060"/>
                </a:lnTo>
                <a:lnTo>
                  <a:pt x="2613" y="3083"/>
                </a:lnTo>
                <a:lnTo>
                  <a:pt x="2616" y="3101"/>
                </a:lnTo>
                <a:lnTo>
                  <a:pt x="2636" y="3121"/>
                </a:lnTo>
                <a:lnTo>
                  <a:pt x="2636" y="3144"/>
                </a:lnTo>
                <a:lnTo>
                  <a:pt x="2601" y="3307"/>
                </a:lnTo>
                <a:lnTo>
                  <a:pt x="2582" y="3330"/>
                </a:lnTo>
                <a:lnTo>
                  <a:pt x="2563" y="3350"/>
                </a:lnTo>
                <a:lnTo>
                  <a:pt x="2446" y="3475"/>
                </a:lnTo>
                <a:lnTo>
                  <a:pt x="2385" y="3540"/>
                </a:lnTo>
                <a:lnTo>
                  <a:pt x="2356" y="3579"/>
                </a:lnTo>
                <a:lnTo>
                  <a:pt x="2346" y="3621"/>
                </a:lnTo>
                <a:lnTo>
                  <a:pt x="2331" y="3644"/>
                </a:lnTo>
                <a:lnTo>
                  <a:pt x="2327" y="3664"/>
                </a:lnTo>
                <a:lnTo>
                  <a:pt x="2311" y="3680"/>
                </a:lnTo>
                <a:lnTo>
                  <a:pt x="2288" y="3687"/>
                </a:lnTo>
                <a:lnTo>
                  <a:pt x="2272" y="3687"/>
                </a:lnTo>
                <a:lnTo>
                  <a:pt x="2249" y="3706"/>
                </a:lnTo>
                <a:lnTo>
                  <a:pt x="2232" y="3725"/>
                </a:lnTo>
                <a:lnTo>
                  <a:pt x="2229" y="3749"/>
                </a:lnTo>
                <a:lnTo>
                  <a:pt x="2229" y="3768"/>
                </a:lnTo>
                <a:lnTo>
                  <a:pt x="2221" y="3776"/>
                </a:lnTo>
                <a:lnTo>
                  <a:pt x="2214" y="3792"/>
                </a:lnTo>
                <a:lnTo>
                  <a:pt x="2206" y="3807"/>
                </a:lnTo>
                <a:lnTo>
                  <a:pt x="2194" y="3815"/>
                </a:lnTo>
                <a:lnTo>
                  <a:pt x="2128" y="3876"/>
                </a:lnTo>
                <a:lnTo>
                  <a:pt x="2097" y="3797"/>
                </a:lnTo>
                <a:lnTo>
                  <a:pt x="2100" y="3738"/>
                </a:lnTo>
                <a:lnTo>
                  <a:pt x="2090" y="3706"/>
                </a:lnTo>
                <a:lnTo>
                  <a:pt x="2055" y="3706"/>
                </a:lnTo>
                <a:lnTo>
                  <a:pt x="2039" y="3687"/>
                </a:lnTo>
                <a:lnTo>
                  <a:pt x="2031" y="3657"/>
                </a:lnTo>
                <a:lnTo>
                  <a:pt x="2003" y="3621"/>
                </a:lnTo>
                <a:lnTo>
                  <a:pt x="1961" y="3604"/>
                </a:lnTo>
                <a:lnTo>
                  <a:pt x="1899" y="3604"/>
                </a:lnTo>
                <a:lnTo>
                  <a:pt x="1873" y="3589"/>
                </a:lnTo>
                <a:lnTo>
                  <a:pt x="1838" y="3540"/>
                </a:lnTo>
                <a:lnTo>
                  <a:pt x="1799" y="3532"/>
                </a:lnTo>
                <a:lnTo>
                  <a:pt x="1714" y="3536"/>
                </a:lnTo>
                <a:lnTo>
                  <a:pt x="1815" y="3404"/>
                </a:lnTo>
                <a:lnTo>
                  <a:pt x="1932" y="3299"/>
                </a:lnTo>
                <a:lnTo>
                  <a:pt x="2013" y="3245"/>
                </a:lnTo>
                <a:lnTo>
                  <a:pt x="2081" y="3233"/>
                </a:lnTo>
                <a:lnTo>
                  <a:pt x="2090" y="3222"/>
                </a:lnTo>
                <a:lnTo>
                  <a:pt x="2085" y="3187"/>
                </a:lnTo>
                <a:lnTo>
                  <a:pt x="2105" y="3144"/>
                </a:lnTo>
                <a:lnTo>
                  <a:pt x="2100" y="3117"/>
                </a:lnTo>
                <a:lnTo>
                  <a:pt x="2081" y="3090"/>
                </a:lnTo>
                <a:lnTo>
                  <a:pt x="1993" y="3075"/>
                </a:lnTo>
                <a:lnTo>
                  <a:pt x="2016" y="3040"/>
                </a:lnTo>
                <a:lnTo>
                  <a:pt x="2023" y="2979"/>
                </a:lnTo>
                <a:lnTo>
                  <a:pt x="2023" y="2939"/>
                </a:lnTo>
                <a:lnTo>
                  <a:pt x="2000" y="2908"/>
                </a:lnTo>
                <a:lnTo>
                  <a:pt x="1981" y="2896"/>
                </a:lnTo>
                <a:lnTo>
                  <a:pt x="1970" y="2892"/>
                </a:lnTo>
                <a:lnTo>
                  <a:pt x="1957" y="2892"/>
                </a:lnTo>
                <a:lnTo>
                  <a:pt x="1912" y="2900"/>
                </a:lnTo>
                <a:lnTo>
                  <a:pt x="1899" y="2892"/>
                </a:lnTo>
                <a:lnTo>
                  <a:pt x="1892" y="2877"/>
                </a:lnTo>
                <a:lnTo>
                  <a:pt x="1892" y="2858"/>
                </a:lnTo>
                <a:lnTo>
                  <a:pt x="1896" y="2845"/>
                </a:lnTo>
                <a:lnTo>
                  <a:pt x="1903" y="2811"/>
                </a:lnTo>
                <a:lnTo>
                  <a:pt x="1907" y="2796"/>
                </a:lnTo>
                <a:lnTo>
                  <a:pt x="1903" y="2776"/>
                </a:lnTo>
                <a:lnTo>
                  <a:pt x="1892" y="2761"/>
                </a:lnTo>
                <a:lnTo>
                  <a:pt x="1876" y="2753"/>
                </a:lnTo>
                <a:lnTo>
                  <a:pt x="1834" y="2756"/>
                </a:lnTo>
                <a:lnTo>
                  <a:pt x="1783" y="2771"/>
                </a:lnTo>
                <a:lnTo>
                  <a:pt x="1744" y="2796"/>
                </a:lnTo>
                <a:lnTo>
                  <a:pt x="1706" y="2776"/>
                </a:lnTo>
                <a:lnTo>
                  <a:pt x="1685" y="2714"/>
                </a:lnTo>
                <a:lnTo>
                  <a:pt x="1690" y="2624"/>
                </a:lnTo>
                <a:lnTo>
                  <a:pt x="1678" y="2547"/>
                </a:lnTo>
                <a:lnTo>
                  <a:pt x="1620" y="2508"/>
                </a:lnTo>
                <a:lnTo>
                  <a:pt x="1678" y="2547"/>
                </a:lnTo>
                <a:lnTo>
                  <a:pt x="1694" y="2450"/>
                </a:lnTo>
                <a:lnTo>
                  <a:pt x="1721" y="2392"/>
                </a:lnTo>
                <a:lnTo>
                  <a:pt x="1733" y="2342"/>
                </a:lnTo>
                <a:lnTo>
                  <a:pt x="1709" y="2314"/>
                </a:lnTo>
                <a:lnTo>
                  <a:pt x="1667" y="2314"/>
                </a:lnTo>
                <a:lnTo>
                  <a:pt x="1655" y="2280"/>
                </a:lnTo>
                <a:lnTo>
                  <a:pt x="1652" y="2203"/>
                </a:lnTo>
                <a:lnTo>
                  <a:pt x="1637" y="2182"/>
                </a:lnTo>
                <a:lnTo>
                  <a:pt x="1578" y="2203"/>
                </a:lnTo>
                <a:lnTo>
                  <a:pt x="1504" y="2207"/>
                </a:lnTo>
                <a:lnTo>
                  <a:pt x="1465" y="2187"/>
                </a:lnTo>
                <a:lnTo>
                  <a:pt x="1446" y="2133"/>
                </a:lnTo>
                <a:lnTo>
                  <a:pt x="1388" y="2093"/>
                </a:lnTo>
                <a:lnTo>
                  <a:pt x="1391" y="2086"/>
                </a:lnTo>
                <a:lnTo>
                  <a:pt x="1442" y="2074"/>
                </a:lnTo>
                <a:lnTo>
                  <a:pt x="1446" y="2051"/>
                </a:lnTo>
                <a:lnTo>
                  <a:pt x="1419" y="2019"/>
                </a:lnTo>
                <a:lnTo>
                  <a:pt x="1406" y="1957"/>
                </a:lnTo>
                <a:lnTo>
                  <a:pt x="1348" y="1961"/>
                </a:lnTo>
                <a:lnTo>
                  <a:pt x="1330" y="1946"/>
                </a:lnTo>
                <a:lnTo>
                  <a:pt x="1291" y="1943"/>
                </a:lnTo>
                <a:lnTo>
                  <a:pt x="1236" y="1961"/>
                </a:lnTo>
                <a:lnTo>
                  <a:pt x="1221" y="1953"/>
                </a:lnTo>
                <a:lnTo>
                  <a:pt x="1182" y="1896"/>
                </a:lnTo>
                <a:lnTo>
                  <a:pt x="1151" y="1876"/>
                </a:lnTo>
                <a:lnTo>
                  <a:pt x="1089" y="1892"/>
                </a:lnTo>
                <a:lnTo>
                  <a:pt x="1066" y="1884"/>
                </a:lnTo>
                <a:lnTo>
                  <a:pt x="1047" y="1846"/>
                </a:lnTo>
                <a:lnTo>
                  <a:pt x="1027" y="1830"/>
                </a:lnTo>
                <a:lnTo>
                  <a:pt x="926" y="1823"/>
                </a:lnTo>
                <a:lnTo>
                  <a:pt x="895" y="1791"/>
                </a:lnTo>
                <a:lnTo>
                  <a:pt x="892" y="1740"/>
                </a:lnTo>
                <a:lnTo>
                  <a:pt x="915" y="1655"/>
                </a:lnTo>
                <a:lnTo>
                  <a:pt x="907" y="1620"/>
                </a:lnTo>
              </a:path>
            </a:pathLst>
          </a:custGeom>
          <a:solidFill>
            <a:srgbClr val="00B0F0"/>
          </a:solidFill>
          <a:ln w="12700">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27" name="Freeform 28"/>
          <p:cNvSpPr>
            <a:spLocks noChangeArrowheads="1"/>
          </p:cNvSpPr>
          <p:nvPr/>
        </p:nvSpPr>
        <p:spPr bwMode="auto">
          <a:xfrm flipV="1">
            <a:off x="6166648" y="2496427"/>
            <a:ext cx="46037" cy="46037"/>
          </a:xfrm>
          <a:custGeom>
            <a:avLst/>
            <a:gdLst>
              <a:gd name="T0" fmla="*/ 2147483647 w 51"/>
              <a:gd name="T1" fmla="*/ 0 h 52"/>
              <a:gd name="T2" fmla="*/ 2147483647 w 51"/>
              <a:gd name="T3" fmla="*/ 2147483647 h 52"/>
              <a:gd name="T4" fmla="*/ 2147483647 w 51"/>
              <a:gd name="T5" fmla="*/ 2147483647 h 52"/>
              <a:gd name="T6" fmla="*/ 2147483647 w 51"/>
              <a:gd name="T7" fmla="*/ 2147483647 h 52"/>
              <a:gd name="T8" fmla="*/ 2147483647 w 51"/>
              <a:gd name="T9" fmla="*/ 2147483647 h 52"/>
              <a:gd name="T10" fmla="*/ 2147483647 w 51"/>
              <a:gd name="T11" fmla="*/ 2147483647 h 52"/>
              <a:gd name="T12" fmla="*/ 2147483647 w 51"/>
              <a:gd name="T13" fmla="*/ 2147483647 h 52"/>
              <a:gd name="T14" fmla="*/ 0 w 51"/>
              <a:gd name="T15" fmla="*/ 2147483647 h 52"/>
              <a:gd name="T16" fmla="*/ 2147483647 w 51"/>
              <a:gd name="T17" fmla="*/ 2147483647 h 52"/>
              <a:gd name="T18" fmla="*/ 2147483647 w 51"/>
              <a:gd name="T19" fmla="*/ 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52"/>
              <a:gd name="T32" fmla="*/ 51 w 51"/>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52">
                <a:moveTo>
                  <a:pt x="38" y="0"/>
                </a:moveTo>
                <a:lnTo>
                  <a:pt x="48" y="1"/>
                </a:lnTo>
                <a:lnTo>
                  <a:pt x="51" y="15"/>
                </a:lnTo>
                <a:lnTo>
                  <a:pt x="48" y="21"/>
                </a:lnTo>
                <a:lnTo>
                  <a:pt x="23" y="49"/>
                </a:lnTo>
                <a:lnTo>
                  <a:pt x="10" y="52"/>
                </a:lnTo>
                <a:lnTo>
                  <a:pt x="3" y="44"/>
                </a:lnTo>
                <a:lnTo>
                  <a:pt x="0" y="34"/>
                </a:lnTo>
                <a:lnTo>
                  <a:pt x="12" y="12"/>
                </a:lnTo>
                <a:lnTo>
                  <a:pt x="38" y="0"/>
                </a:lnTo>
              </a:path>
            </a:pathLst>
          </a:custGeom>
          <a:ln w="12700">
            <a:solidFill>
              <a:schemeClr val="bg1"/>
            </a:solidFill>
            <a:headEnd/>
            <a:tailEnd/>
          </a:ln>
        </p:spPr>
        <p:style>
          <a:lnRef idx="3">
            <a:schemeClr val="lt1"/>
          </a:lnRef>
          <a:fillRef idx="1">
            <a:schemeClr val="accent6"/>
          </a:fillRef>
          <a:effectRef idx="1">
            <a:schemeClr val="accent6"/>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28" name="Freeform 29"/>
          <p:cNvSpPr>
            <a:spLocks noChangeArrowheads="1"/>
          </p:cNvSpPr>
          <p:nvPr/>
        </p:nvSpPr>
        <p:spPr bwMode="auto">
          <a:xfrm>
            <a:off x="6468270" y="3066339"/>
            <a:ext cx="17462" cy="22225"/>
          </a:xfrm>
          <a:custGeom>
            <a:avLst/>
            <a:gdLst>
              <a:gd name="T0" fmla="*/ 2147483647 w 41"/>
              <a:gd name="T1" fmla="*/ 0 h 42"/>
              <a:gd name="T2" fmla="*/ 2147483647 w 41"/>
              <a:gd name="T3" fmla="*/ 2147483647 h 42"/>
              <a:gd name="T4" fmla="*/ 2147483647 w 41"/>
              <a:gd name="T5" fmla="*/ 2147483647 h 42"/>
              <a:gd name="T6" fmla="*/ 2147483647 w 41"/>
              <a:gd name="T7" fmla="*/ 2147483647 h 42"/>
              <a:gd name="T8" fmla="*/ 2147483647 w 41"/>
              <a:gd name="T9" fmla="*/ 2147483647 h 42"/>
              <a:gd name="T10" fmla="*/ 0 w 41"/>
              <a:gd name="T11" fmla="*/ 2147483647 h 42"/>
              <a:gd name="T12" fmla="*/ 0 w 41"/>
              <a:gd name="T13" fmla="*/ 2147483647 h 42"/>
              <a:gd name="T14" fmla="*/ 2147483647 w 41"/>
              <a:gd name="T15" fmla="*/ 0 h 42"/>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42"/>
              <a:gd name="T26" fmla="*/ 41 w 41"/>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42">
                <a:moveTo>
                  <a:pt x="4" y="0"/>
                </a:moveTo>
                <a:lnTo>
                  <a:pt x="34" y="4"/>
                </a:lnTo>
                <a:lnTo>
                  <a:pt x="41" y="17"/>
                </a:lnTo>
                <a:lnTo>
                  <a:pt x="29" y="32"/>
                </a:lnTo>
                <a:lnTo>
                  <a:pt x="7" y="42"/>
                </a:lnTo>
                <a:lnTo>
                  <a:pt x="0" y="34"/>
                </a:lnTo>
                <a:lnTo>
                  <a:pt x="0" y="6"/>
                </a:lnTo>
                <a:lnTo>
                  <a:pt x="4" y="0"/>
                </a:lnTo>
                <a:close/>
              </a:path>
            </a:pathLst>
          </a:custGeom>
          <a:ln w="12700">
            <a:noFill/>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29" name="Freeform 30"/>
          <p:cNvSpPr>
            <a:spLocks noChangeArrowheads="1"/>
          </p:cNvSpPr>
          <p:nvPr/>
        </p:nvSpPr>
        <p:spPr bwMode="auto">
          <a:xfrm>
            <a:off x="6468270" y="3066339"/>
            <a:ext cx="17462" cy="22225"/>
          </a:xfrm>
          <a:custGeom>
            <a:avLst/>
            <a:gdLst>
              <a:gd name="T0" fmla="*/ 2147483647 w 41"/>
              <a:gd name="T1" fmla="*/ 0 h 42"/>
              <a:gd name="T2" fmla="*/ 2147483647 w 41"/>
              <a:gd name="T3" fmla="*/ 2147483647 h 42"/>
              <a:gd name="T4" fmla="*/ 2147483647 w 41"/>
              <a:gd name="T5" fmla="*/ 2147483647 h 42"/>
              <a:gd name="T6" fmla="*/ 2147483647 w 41"/>
              <a:gd name="T7" fmla="*/ 2147483647 h 42"/>
              <a:gd name="T8" fmla="*/ 2147483647 w 41"/>
              <a:gd name="T9" fmla="*/ 2147483647 h 42"/>
              <a:gd name="T10" fmla="*/ 0 w 41"/>
              <a:gd name="T11" fmla="*/ 2147483647 h 42"/>
              <a:gd name="T12" fmla="*/ 0 w 41"/>
              <a:gd name="T13" fmla="*/ 2147483647 h 42"/>
              <a:gd name="T14" fmla="*/ 2147483647 w 41"/>
              <a:gd name="T15" fmla="*/ 0 h 42"/>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42"/>
              <a:gd name="T26" fmla="*/ 41 w 41"/>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42">
                <a:moveTo>
                  <a:pt x="4" y="0"/>
                </a:moveTo>
                <a:lnTo>
                  <a:pt x="34" y="4"/>
                </a:lnTo>
                <a:lnTo>
                  <a:pt x="41" y="17"/>
                </a:lnTo>
                <a:lnTo>
                  <a:pt x="29" y="32"/>
                </a:lnTo>
                <a:lnTo>
                  <a:pt x="7" y="42"/>
                </a:lnTo>
                <a:lnTo>
                  <a:pt x="0" y="34"/>
                </a:lnTo>
                <a:lnTo>
                  <a:pt x="0" y="6"/>
                </a:lnTo>
                <a:lnTo>
                  <a:pt x="4" y="0"/>
                </a:lnTo>
              </a:path>
            </a:pathLst>
          </a:custGeom>
          <a:solidFill>
            <a:schemeClr val="accent6">
              <a:lumMod val="75000"/>
            </a:schemeClr>
          </a:solidFill>
          <a:ln w="12700">
            <a:noFill/>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30" name="Freeform 31"/>
          <p:cNvSpPr>
            <a:spLocks noChangeArrowheads="1"/>
          </p:cNvSpPr>
          <p:nvPr/>
        </p:nvSpPr>
        <p:spPr bwMode="auto">
          <a:xfrm>
            <a:off x="6482551" y="3091721"/>
            <a:ext cx="19050" cy="20638"/>
          </a:xfrm>
          <a:custGeom>
            <a:avLst/>
            <a:gdLst>
              <a:gd name="T0" fmla="*/ 2147483647 w 42"/>
              <a:gd name="T1" fmla="*/ 0 h 41"/>
              <a:gd name="T2" fmla="*/ 2147483647 w 42"/>
              <a:gd name="T3" fmla="*/ 2147483647 h 41"/>
              <a:gd name="T4" fmla="*/ 2147483647 w 42"/>
              <a:gd name="T5" fmla="*/ 2147483647 h 41"/>
              <a:gd name="T6" fmla="*/ 2147483647 w 42"/>
              <a:gd name="T7" fmla="*/ 2147483647 h 41"/>
              <a:gd name="T8" fmla="*/ 2147483647 w 42"/>
              <a:gd name="T9" fmla="*/ 2147483647 h 41"/>
              <a:gd name="T10" fmla="*/ 0 w 42"/>
              <a:gd name="T11" fmla="*/ 2147483647 h 41"/>
              <a:gd name="T12" fmla="*/ 2147483647 w 42"/>
              <a:gd name="T13" fmla="*/ 2147483647 h 41"/>
              <a:gd name="T14" fmla="*/ 2147483647 w 42"/>
              <a:gd name="T15" fmla="*/ 2147483647 h 41"/>
              <a:gd name="T16" fmla="*/ 2147483647 w 42"/>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41"/>
              <a:gd name="T29" fmla="*/ 42 w 42"/>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41">
                <a:moveTo>
                  <a:pt x="24" y="0"/>
                </a:moveTo>
                <a:lnTo>
                  <a:pt x="39" y="6"/>
                </a:lnTo>
                <a:lnTo>
                  <a:pt x="42" y="15"/>
                </a:lnTo>
                <a:lnTo>
                  <a:pt x="27" y="38"/>
                </a:lnTo>
                <a:lnTo>
                  <a:pt x="8" y="41"/>
                </a:lnTo>
                <a:lnTo>
                  <a:pt x="0" y="32"/>
                </a:lnTo>
                <a:lnTo>
                  <a:pt x="3" y="23"/>
                </a:lnTo>
                <a:lnTo>
                  <a:pt x="10" y="6"/>
                </a:lnTo>
                <a:lnTo>
                  <a:pt x="24" y="0"/>
                </a:lnTo>
                <a:close/>
              </a:path>
            </a:pathLst>
          </a:custGeom>
          <a:ln w="12700">
            <a:noFill/>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31" name="Freeform 32"/>
          <p:cNvSpPr>
            <a:spLocks noChangeArrowheads="1"/>
          </p:cNvSpPr>
          <p:nvPr/>
        </p:nvSpPr>
        <p:spPr bwMode="auto">
          <a:xfrm>
            <a:off x="6482551" y="3091721"/>
            <a:ext cx="19050" cy="20638"/>
          </a:xfrm>
          <a:custGeom>
            <a:avLst/>
            <a:gdLst>
              <a:gd name="T0" fmla="*/ 2147483647 w 42"/>
              <a:gd name="T1" fmla="*/ 0 h 41"/>
              <a:gd name="T2" fmla="*/ 2147483647 w 42"/>
              <a:gd name="T3" fmla="*/ 2147483647 h 41"/>
              <a:gd name="T4" fmla="*/ 2147483647 w 42"/>
              <a:gd name="T5" fmla="*/ 2147483647 h 41"/>
              <a:gd name="T6" fmla="*/ 2147483647 w 42"/>
              <a:gd name="T7" fmla="*/ 2147483647 h 41"/>
              <a:gd name="T8" fmla="*/ 2147483647 w 42"/>
              <a:gd name="T9" fmla="*/ 2147483647 h 41"/>
              <a:gd name="T10" fmla="*/ 0 w 42"/>
              <a:gd name="T11" fmla="*/ 2147483647 h 41"/>
              <a:gd name="T12" fmla="*/ 2147483647 w 42"/>
              <a:gd name="T13" fmla="*/ 2147483647 h 41"/>
              <a:gd name="T14" fmla="*/ 2147483647 w 42"/>
              <a:gd name="T15" fmla="*/ 2147483647 h 41"/>
              <a:gd name="T16" fmla="*/ 2147483647 w 42"/>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41"/>
              <a:gd name="T29" fmla="*/ 42 w 42"/>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41">
                <a:moveTo>
                  <a:pt x="24" y="0"/>
                </a:moveTo>
                <a:lnTo>
                  <a:pt x="39" y="6"/>
                </a:lnTo>
                <a:lnTo>
                  <a:pt x="42" y="15"/>
                </a:lnTo>
                <a:lnTo>
                  <a:pt x="27" y="38"/>
                </a:lnTo>
                <a:lnTo>
                  <a:pt x="8" y="41"/>
                </a:lnTo>
                <a:lnTo>
                  <a:pt x="0" y="32"/>
                </a:lnTo>
                <a:lnTo>
                  <a:pt x="3" y="23"/>
                </a:lnTo>
                <a:lnTo>
                  <a:pt x="10" y="6"/>
                </a:lnTo>
                <a:lnTo>
                  <a:pt x="24" y="0"/>
                </a:lnTo>
              </a:path>
            </a:pathLst>
          </a:custGeom>
          <a:ln w="12700">
            <a:noFill/>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32" name="Freeform 33"/>
          <p:cNvSpPr>
            <a:spLocks noChangeArrowheads="1"/>
          </p:cNvSpPr>
          <p:nvPr/>
        </p:nvSpPr>
        <p:spPr bwMode="auto">
          <a:xfrm>
            <a:off x="6503198" y="3120296"/>
            <a:ext cx="22225" cy="25400"/>
          </a:xfrm>
          <a:custGeom>
            <a:avLst/>
            <a:gdLst>
              <a:gd name="T0" fmla="*/ 2147483647 w 47"/>
              <a:gd name="T1" fmla="*/ 2147483647 h 48"/>
              <a:gd name="T2" fmla="*/ 2147483647 w 47"/>
              <a:gd name="T3" fmla="*/ 0 h 48"/>
              <a:gd name="T4" fmla="*/ 2147483647 w 47"/>
              <a:gd name="T5" fmla="*/ 2147483647 h 48"/>
              <a:gd name="T6" fmla="*/ 2147483647 w 47"/>
              <a:gd name="T7" fmla="*/ 2147483647 h 48"/>
              <a:gd name="T8" fmla="*/ 2147483647 w 47"/>
              <a:gd name="T9" fmla="*/ 2147483647 h 48"/>
              <a:gd name="T10" fmla="*/ 2147483647 w 47"/>
              <a:gd name="T11" fmla="*/ 2147483647 h 48"/>
              <a:gd name="T12" fmla="*/ 2147483647 w 47"/>
              <a:gd name="T13" fmla="*/ 2147483647 h 48"/>
              <a:gd name="T14" fmla="*/ 0 w 47"/>
              <a:gd name="T15" fmla="*/ 2147483647 h 48"/>
              <a:gd name="T16" fmla="*/ 2147483647 w 47"/>
              <a:gd name="T17" fmla="*/ 2147483647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48"/>
              <a:gd name="T29" fmla="*/ 47 w 47"/>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48">
                <a:moveTo>
                  <a:pt x="4" y="7"/>
                </a:moveTo>
                <a:lnTo>
                  <a:pt x="40" y="0"/>
                </a:lnTo>
                <a:lnTo>
                  <a:pt x="47" y="8"/>
                </a:lnTo>
                <a:lnTo>
                  <a:pt x="47" y="12"/>
                </a:lnTo>
                <a:lnTo>
                  <a:pt x="36" y="45"/>
                </a:lnTo>
                <a:lnTo>
                  <a:pt x="12" y="48"/>
                </a:lnTo>
                <a:lnTo>
                  <a:pt x="7" y="45"/>
                </a:lnTo>
                <a:lnTo>
                  <a:pt x="0" y="12"/>
                </a:lnTo>
                <a:lnTo>
                  <a:pt x="4" y="7"/>
                </a:lnTo>
                <a:close/>
              </a:path>
            </a:pathLst>
          </a:custGeom>
          <a:ln w="12700">
            <a:noFill/>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33" name="Freeform 34"/>
          <p:cNvSpPr>
            <a:spLocks noChangeArrowheads="1"/>
          </p:cNvSpPr>
          <p:nvPr/>
        </p:nvSpPr>
        <p:spPr bwMode="auto">
          <a:xfrm>
            <a:off x="6503198" y="3120296"/>
            <a:ext cx="22225" cy="25400"/>
          </a:xfrm>
          <a:custGeom>
            <a:avLst/>
            <a:gdLst>
              <a:gd name="T0" fmla="*/ 2147483647 w 47"/>
              <a:gd name="T1" fmla="*/ 2147483647 h 48"/>
              <a:gd name="T2" fmla="*/ 2147483647 w 47"/>
              <a:gd name="T3" fmla="*/ 0 h 48"/>
              <a:gd name="T4" fmla="*/ 2147483647 w 47"/>
              <a:gd name="T5" fmla="*/ 2147483647 h 48"/>
              <a:gd name="T6" fmla="*/ 2147483647 w 47"/>
              <a:gd name="T7" fmla="*/ 2147483647 h 48"/>
              <a:gd name="T8" fmla="*/ 2147483647 w 47"/>
              <a:gd name="T9" fmla="*/ 2147483647 h 48"/>
              <a:gd name="T10" fmla="*/ 2147483647 w 47"/>
              <a:gd name="T11" fmla="*/ 2147483647 h 48"/>
              <a:gd name="T12" fmla="*/ 2147483647 w 47"/>
              <a:gd name="T13" fmla="*/ 2147483647 h 48"/>
              <a:gd name="T14" fmla="*/ 0 w 47"/>
              <a:gd name="T15" fmla="*/ 2147483647 h 48"/>
              <a:gd name="T16" fmla="*/ 2147483647 w 47"/>
              <a:gd name="T17" fmla="*/ 2147483647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48"/>
              <a:gd name="T29" fmla="*/ 47 w 47"/>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48">
                <a:moveTo>
                  <a:pt x="4" y="7"/>
                </a:moveTo>
                <a:lnTo>
                  <a:pt x="40" y="0"/>
                </a:lnTo>
                <a:lnTo>
                  <a:pt x="47" y="8"/>
                </a:lnTo>
                <a:lnTo>
                  <a:pt x="47" y="12"/>
                </a:lnTo>
                <a:lnTo>
                  <a:pt x="36" y="45"/>
                </a:lnTo>
                <a:lnTo>
                  <a:pt x="12" y="48"/>
                </a:lnTo>
                <a:lnTo>
                  <a:pt x="7" y="45"/>
                </a:lnTo>
                <a:lnTo>
                  <a:pt x="0" y="12"/>
                </a:lnTo>
                <a:lnTo>
                  <a:pt x="4" y="7"/>
                </a:lnTo>
              </a:path>
            </a:pathLst>
          </a:custGeom>
          <a:ln w="12700">
            <a:noFill/>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34" name="Freeform 35"/>
          <p:cNvSpPr>
            <a:spLocks noChangeArrowheads="1"/>
          </p:cNvSpPr>
          <p:nvPr/>
        </p:nvSpPr>
        <p:spPr bwMode="auto">
          <a:xfrm>
            <a:off x="6514301" y="3155239"/>
            <a:ext cx="17463" cy="17463"/>
          </a:xfrm>
          <a:custGeom>
            <a:avLst/>
            <a:gdLst>
              <a:gd name="T0" fmla="*/ 2147483647 w 37"/>
              <a:gd name="T1" fmla="*/ 2147483647 h 38"/>
              <a:gd name="T2" fmla="*/ 2147483647 w 37"/>
              <a:gd name="T3" fmla="*/ 0 h 38"/>
              <a:gd name="T4" fmla="*/ 2147483647 w 37"/>
              <a:gd name="T5" fmla="*/ 2147483647 h 38"/>
              <a:gd name="T6" fmla="*/ 2147483647 w 37"/>
              <a:gd name="T7" fmla="*/ 2147483647 h 38"/>
              <a:gd name="T8" fmla="*/ 2147483647 w 37"/>
              <a:gd name="T9" fmla="*/ 2147483647 h 38"/>
              <a:gd name="T10" fmla="*/ 2147483647 w 37"/>
              <a:gd name="T11" fmla="*/ 2147483647 h 38"/>
              <a:gd name="T12" fmla="*/ 2147483647 w 37"/>
              <a:gd name="T13" fmla="*/ 2147483647 h 38"/>
              <a:gd name="T14" fmla="*/ 0 w 37"/>
              <a:gd name="T15" fmla="*/ 2147483647 h 38"/>
              <a:gd name="T16" fmla="*/ 2147483647 w 37"/>
              <a:gd name="T17" fmla="*/ 2147483647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38"/>
              <a:gd name="T29" fmla="*/ 37 w 37"/>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38">
                <a:moveTo>
                  <a:pt x="6" y="1"/>
                </a:moveTo>
                <a:lnTo>
                  <a:pt x="29" y="0"/>
                </a:lnTo>
                <a:lnTo>
                  <a:pt x="36" y="8"/>
                </a:lnTo>
                <a:lnTo>
                  <a:pt x="37" y="17"/>
                </a:lnTo>
                <a:lnTo>
                  <a:pt x="30" y="34"/>
                </a:lnTo>
                <a:lnTo>
                  <a:pt x="8" y="38"/>
                </a:lnTo>
                <a:lnTo>
                  <a:pt x="2" y="30"/>
                </a:lnTo>
                <a:lnTo>
                  <a:pt x="0" y="15"/>
                </a:lnTo>
                <a:lnTo>
                  <a:pt x="6" y="1"/>
                </a:lnTo>
                <a:close/>
              </a:path>
            </a:pathLst>
          </a:custGeom>
          <a:ln w="12700">
            <a:noFill/>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35" name="Freeform 36"/>
          <p:cNvSpPr>
            <a:spLocks noChangeArrowheads="1"/>
          </p:cNvSpPr>
          <p:nvPr/>
        </p:nvSpPr>
        <p:spPr bwMode="auto">
          <a:xfrm>
            <a:off x="6514301" y="3155239"/>
            <a:ext cx="17463" cy="17463"/>
          </a:xfrm>
          <a:custGeom>
            <a:avLst/>
            <a:gdLst>
              <a:gd name="T0" fmla="*/ 2147483647 w 37"/>
              <a:gd name="T1" fmla="*/ 2147483647 h 38"/>
              <a:gd name="T2" fmla="*/ 2147483647 w 37"/>
              <a:gd name="T3" fmla="*/ 0 h 38"/>
              <a:gd name="T4" fmla="*/ 2147483647 w 37"/>
              <a:gd name="T5" fmla="*/ 2147483647 h 38"/>
              <a:gd name="T6" fmla="*/ 2147483647 w 37"/>
              <a:gd name="T7" fmla="*/ 2147483647 h 38"/>
              <a:gd name="T8" fmla="*/ 2147483647 w 37"/>
              <a:gd name="T9" fmla="*/ 2147483647 h 38"/>
              <a:gd name="T10" fmla="*/ 2147483647 w 37"/>
              <a:gd name="T11" fmla="*/ 2147483647 h 38"/>
              <a:gd name="T12" fmla="*/ 2147483647 w 37"/>
              <a:gd name="T13" fmla="*/ 2147483647 h 38"/>
              <a:gd name="T14" fmla="*/ 0 w 37"/>
              <a:gd name="T15" fmla="*/ 2147483647 h 38"/>
              <a:gd name="T16" fmla="*/ 2147483647 w 37"/>
              <a:gd name="T17" fmla="*/ 2147483647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38"/>
              <a:gd name="T29" fmla="*/ 37 w 37"/>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38">
                <a:moveTo>
                  <a:pt x="6" y="1"/>
                </a:moveTo>
                <a:lnTo>
                  <a:pt x="29" y="0"/>
                </a:lnTo>
                <a:lnTo>
                  <a:pt x="36" y="8"/>
                </a:lnTo>
                <a:lnTo>
                  <a:pt x="37" y="17"/>
                </a:lnTo>
                <a:lnTo>
                  <a:pt x="30" y="34"/>
                </a:lnTo>
                <a:lnTo>
                  <a:pt x="8" y="38"/>
                </a:lnTo>
                <a:lnTo>
                  <a:pt x="2" y="30"/>
                </a:lnTo>
                <a:lnTo>
                  <a:pt x="0" y="15"/>
                </a:lnTo>
                <a:lnTo>
                  <a:pt x="6" y="1"/>
                </a:lnTo>
              </a:path>
            </a:pathLst>
          </a:custGeom>
          <a:ln w="12700">
            <a:noFill/>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36" name="Freeform 37"/>
          <p:cNvSpPr>
            <a:spLocks noChangeArrowheads="1"/>
          </p:cNvSpPr>
          <p:nvPr/>
        </p:nvSpPr>
        <p:spPr bwMode="auto">
          <a:xfrm>
            <a:off x="6569864" y="3171114"/>
            <a:ext cx="23812" cy="23813"/>
          </a:xfrm>
          <a:custGeom>
            <a:avLst/>
            <a:gdLst>
              <a:gd name="T0" fmla="*/ 2147483647 w 52"/>
              <a:gd name="T1" fmla="*/ 2147483647 h 49"/>
              <a:gd name="T2" fmla="*/ 2147483647 w 52"/>
              <a:gd name="T3" fmla="*/ 0 h 49"/>
              <a:gd name="T4" fmla="*/ 2147483647 w 52"/>
              <a:gd name="T5" fmla="*/ 2147483647 h 49"/>
              <a:gd name="T6" fmla="*/ 2147483647 w 52"/>
              <a:gd name="T7" fmla="*/ 2147483647 h 49"/>
              <a:gd name="T8" fmla="*/ 2147483647 w 52"/>
              <a:gd name="T9" fmla="*/ 2147483647 h 49"/>
              <a:gd name="T10" fmla="*/ 2147483647 w 52"/>
              <a:gd name="T11" fmla="*/ 2147483647 h 49"/>
              <a:gd name="T12" fmla="*/ 2147483647 w 52"/>
              <a:gd name="T13" fmla="*/ 2147483647 h 49"/>
              <a:gd name="T14" fmla="*/ 0 w 52"/>
              <a:gd name="T15" fmla="*/ 2147483647 h 49"/>
              <a:gd name="T16" fmla="*/ 2147483647 w 52"/>
              <a:gd name="T17" fmla="*/ 2147483647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49"/>
              <a:gd name="T29" fmla="*/ 52 w 52"/>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49">
                <a:moveTo>
                  <a:pt x="8" y="1"/>
                </a:moveTo>
                <a:lnTo>
                  <a:pt x="38" y="0"/>
                </a:lnTo>
                <a:lnTo>
                  <a:pt x="42" y="3"/>
                </a:lnTo>
                <a:lnTo>
                  <a:pt x="52" y="20"/>
                </a:lnTo>
                <a:lnTo>
                  <a:pt x="41" y="46"/>
                </a:lnTo>
                <a:lnTo>
                  <a:pt x="24" y="49"/>
                </a:lnTo>
                <a:lnTo>
                  <a:pt x="7" y="37"/>
                </a:lnTo>
                <a:lnTo>
                  <a:pt x="0" y="25"/>
                </a:lnTo>
                <a:lnTo>
                  <a:pt x="8" y="1"/>
                </a:lnTo>
                <a:close/>
              </a:path>
            </a:pathLst>
          </a:custGeom>
          <a:ln w="12700">
            <a:noFill/>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37" name="Freeform 38"/>
          <p:cNvSpPr>
            <a:spLocks noChangeArrowheads="1"/>
          </p:cNvSpPr>
          <p:nvPr/>
        </p:nvSpPr>
        <p:spPr bwMode="auto">
          <a:xfrm>
            <a:off x="6569864" y="3171114"/>
            <a:ext cx="23812" cy="23813"/>
          </a:xfrm>
          <a:custGeom>
            <a:avLst/>
            <a:gdLst>
              <a:gd name="T0" fmla="*/ 2147483647 w 52"/>
              <a:gd name="T1" fmla="*/ 2147483647 h 49"/>
              <a:gd name="T2" fmla="*/ 2147483647 w 52"/>
              <a:gd name="T3" fmla="*/ 0 h 49"/>
              <a:gd name="T4" fmla="*/ 2147483647 w 52"/>
              <a:gd name="T5" fmla="*/ 2147483647 h 49"/>
              <a:gd name="T6" fmla="*/ 2147483647 w 52"/>
              <a:gd name="T7" fmla="*/ 2147483647 h 49"/>
              <a:gd name="T8" fmla="*/ 2147483647 w 52"/>
              <a:gd name="T9" fmla="*/ 2147483647 h 49"/>
              <a:gd name="T10" fmla="*/ 2147483647 w 52"/>
              <a:gd name="T11" fmla="*/ 2147483647 h 49"/>
              <a:gd name="T12" fmla="*/ 2147483647 w 52"/>
              <a:gd name="T13" fmla="*/ 2147483647 h 49"/>
              <a:gd name="T14" fmla="*/ 0 w 52"/>
              <a:gd name="T15" fmla="*/ 2147483647 h 49"/>
              <a:gd name="T16" fmla="*/ 2147483647 w 52"/>
              <a:gd name="T17" fmla="*/ 2147483647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49"/>
              <a:gd name="T29" fmla="*/ 52 w 52"/>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49">
                <a:moveTo>
                  <a:pt x="8" y="1"/>
                </a:moveTo>
                <a:lnTo>
                  <a:pt x="38" y="0"/>
                </a:lnTo>
                <a:lnTo>
                  <a:pt x="42" y="3"/>
                </a:lnTo>
                <a:lnTo>
                  <a:pt x="52" y="20"/>
                </a:lnTo>
                <a:lnTo>
                  <a:pt x="41" y="46"/>
                </a:lnTo>
                <a:lnTo>
                  <a:pt x="24" y="49"/>
                </a:lnTo>
                <a:lnTo>
                  <a:pt x="7" y="37"/>
                </a:lnTo>
                <a:lnTo>
                  <a:pt x="0" y="25"/>
                </a:lnTo>
                <a:lnTo>
                  <a:pt x="8" y="1"/>
                </a:lnTo>
              </a:path>
            </a:pathLst>
          </a:custGeom>
          <a:solidFill>
            <a:schemeClr val="accent6">
              <a:lumMod val="75000"/>
            </a:schemeClr>
          </a:solidFill>
          <a:ln w="12700">
            <a:noFill/>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38" name="Freeform 39"/>
          <p:cNvSpPr>
            <a:spLocks noChangeArrowheads="1"/>
          </p:cNvSpPr>
          <p:nvPr/>
        </p:nvSpPr>
        <p:spPr bwMode="auto">
          <a:xfrm>
            <a:off x="5574501" y="2944084"/>
            <a:ext cx="393700" cy="120650"/>
          </a:xfrm>
          <a:custGeom>
            <a:avLst/>
            <a:gdLst>
              <a:gd name="T0" fmla="*/ 2147483647 w 843"/>
              <a:gd name="T1" fmla="*/ 2147483647 h 255"/>
              <a:gd name="T2" fmla="*/ 2147483647 w 843"/>
              <a:gd name="T3" fmla="*/ 2147483647 h 255"/>
              <a:gd name="T4" fmla="*/ 2147483647 w 843"/>
              <a:gd name="T5" fmla="*/ 0 h 255"/>
              <a:gd name="T6" fmla="*/ 2147483647 w 843"/>
              <a:gd name="T7" fmla="*/ 2147483647 h 255"/>
              <a:gd name="T8" fmla="*/ 2147483647 w 843"/>
              <a:gd name="T9" fmla="*/ 2147483647 h 255"/>
              <a:gd name="T10" fmla="*/ 2147483647 w 843"/>
              <a:gd name="T11" fmla="*/ 2147483647 h 255"/>
              <a:gd name="T12" fmla="*/ 2147483647 w 843"/>
              <a:gd name="T13" fmla="*/ 2147483647 h 255"/>
              <a:gd name="T14" fmla="*/ 2147483647 w 843"/>
              <a:gd name="T15" fmla="*/ 2147483647 h 255"/>
              <a:gd name="T16" fmla="*/ 2147483647 w 843"/>
              <a:gd name="T17" fmla="*/ 2147483647 h 255"/>
              <a:gd name="T18" fmla="*/ 2147483647 w 843"/>
              <a:gd name="T19" fmla="*/ 2147483647 h 255"/>
              <a:gd name="T20" fmla="*/ 2147483647 w 843"/>
              <a:gd name="T21" fmla="*/ 2147483647 h 255"/>
              <a:gd name="T22" fmla="*/ 2147483647 w 843"/>
              <a:gd name="T23" fmla="*/ 2147483647 h 255"/>
              <a:gd name="T24" fmla="*/ 2147483647 w 843"/>
              <a:gd name="T25" fmla="*/ 2147483647 h 255"/>
              <a:gd name="T26" fmla="*/ 2147483647 w 843"/>
              <a:gd name="T27" fmla="*/ 2147483647 h 255"/>
              <a:gd name="T28" fmla="*/ 2147483647 w 843"/>
              <a:gd name="T29" fmla="*/ 2147483647 h 255"/>
              <a:gd name="T30" fmla="*/ 2147483647 w 843"/>
              <a:gd name="T31" fmla="*/ 2147483647 h 255"/>
              <a:gd name="T32" fmla="*/ 2147483647 w 843"/>
              <a:gd name="T33" fmla="*/ 2147483647 h 255"/>
              <a:gd name="T34" fmla="*/ 2147483647 w 843"/>
              <a:gd name="T35" fmla="*/ 2147483647 h 255"/>
              <a:gd name="T36" fmla="*/ 2147483647 w 843"/>
              <a:gd name="T37" fmla="*/ 2147483647 h 255"/>
              <a:gd name="T38" fmla="*/ 2147483647 w 843"/>
              <a:gd name="T39" fmla="*/ 2147483647 h 255"/>
              <a:gd name="T40" fmla="*/ 2147483647 w 843"/>
              <a:gd name="T41" fmla="*/ 2147483647 h 255"/>
              <a:gd name="T42" fmla="*/ 2147483647 w 843"/>
              <a:gd name="T43" fmla="*/ 2147483647 h 255"/>
              <a:gd name="T44" fmla="*/ 2147483647 w 843"/>
              <a:gd name="T45" fmla="*/ 2147483647 h 255"/>
              <a:gd name="T46" fmla="*/ 2147483647 w 843"/>
              <a:gd name="T47" fmla="*/ 2147483647 h 255"/>
              <a:gd name="T48" fmla="*/ 2147483647 w 843"/>
              <a:gd name="T49" fmla="*/ 2147483647 h 255"/>
              <a:gd name="T50" fmla="*/ 2147483647 w 843"/>
              <a:gd name="T51" fmla="*/ 2147483647 h 255"/>
              <a:gd name="T52" fmla="*/ 2147483647 w 843"/>
              <a:gd name="T53" fmla="*/ 2147483647 h 255"/>
              <a:gd name="T54" fmla="*/ 2147483647 w 843"/>
              <a:gd name="T55" fmla="*/ 2147483647 h 255"/>
              <a:gd name="T56" fmla="*/ 2147483647 w 843"/>
              <a:gd name="T57" fmla="*/ 2147483647 h 255"/>
              <a:gd name="T58" fmla="*/ 2147483647 w 843"/>
              <a:gd name="T59" fmla="*/ 2147483647 h 255"/>
              <a:gd name="T60" fmla="*/ 2147483647 w 843"/>
              <a:gd name="T61" fmla="*/ 2147483647 h 255"/>
              <a:gd name="T62" fmla="*/ 2147483647 w 843"/>
              <a:gd name="T63" fmla="*/ 2147483647 h 255"/>
              <a:gd name="T64" fmla="*/ 2147483647 w 843"/>
              <a:gd name="T65" fmla="*/ 2147483647 h 255"/>
              <a:gd name="T66" fmla="*/ 2147483647 w 843"/>
              <a:gd name="T67" fmla="*/ 2147483647 h 255"/>
              <a:gd name="T68" fmla="*/ 2147483647 w 843"/>
              <a:gd name="T69" fmla="*/ 2147483647 h 25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3"/>
              <a:gd name="T106" fmla="*/ 0 h 255"/>
              <a:gd name="T107" fmla="*/ 843 w 843"/>
              <a:gd name="T108" fmla="*/ 255 h 25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3" h="255">
                <a:moveTo>
                  <a:pt x="157" y="13"/>
                </a:moveTo>
                <a:lnTo>
                  <a:pt x="179" y="6"/>
                </a:lnTo>
                <a:lnTo>
                  <a:pt x="244" y="0"/>
                </a:lnTo>
                <a:lnTo>
                  <a:pt x="282" y="2"/>
                </a:lnTo>
                <a:lnTo>
                  <a:pt x="311" y="2"/>
                </a:lnTo>
                <a:lnTo>
                  <a:pt x="362" y="0"/>
                </a:lnTo>
                <a:lnTo>
                  <a:pt x="390" y="15"/>
                </a:lnTo>
                <a:lnTo>
                  <a:pt x="401" y="22"/>
                </a:lnTo>
                <a:lnTo>
                  <a:pt x="435" y="31"/>
                </a:lnTo>
                <a:lnTo>
                  <a:pt x="457" y="37"/>
                </a:lnTo>
                <a:lnTo>
                  <a:pt x="487" y="50"/>
                </a:lnTo>
                <a:lnTo>
                  <a:pt x="537" y="83"/>
                </a:lnTo>
                <a:lnTo>
                  <a:pt x="567" y="96"/>
                </a:lnTo>
                <a:lnTo>
                  <a:pt x="616" y="102"/>
                </a:lnTo>
                <a:lnTo>
                  <a:pt x="644" y="102"/>
                </a:lnTo>
                <a:lnTo>
                  <a:pt x="653" y="102"/>
                </a:lnTo>
                <a:lnTo>
                  <a:pt x="687" y="121"/>
                </a:lnTo>
                <a:lnTo>
                  <a:pt x="717" y="135"/>
                </a:lnTo>
                <a:lnTo>
                  <a:pt x="746" y="133"/>
                </a:lnTo>
                <a:lnTo>
                  <a:pt x="837" y="159"/>
                </a:lnTo>
                <a:lnTo>
                  <a:pt x="843" y="167"/>
                </a:lnTo>
                <a:lnTo>
                  <a:pt x="841" y="177"/>
                </a:lnTo>
                <a:lnTo>
                  <a:pt x="829" y="196"/>
                </a:lnTo>
                <a:lnTo>
                  <a:pt x="793" y="208"/>
                </a:lnTo>
                <a:lnTo>
                  <a:pt x="768" y="221"/>
                </a:lnTo>
                <a:lnTo>
                  <a:pt x="714" y="232"/>
                </a:lnTo>
                <a:lnTo>
                  <a:pt x="677" y="243"/>
                </a:lnTo>
                <a:lnTo>
                  <a:pt x="598" y="255"/>
                </a:lnTo>
                <a:lnTo>
                  <a:pt x="588" y="252"/>
                </a:lnTo>
                <a:lnTo>
                  <a:pt x="577" y="239"/>
                </a:lnTo>
                <a:lnTo>
                  <a:pt x="575" y="230"/>
                </a:lnTo>
                <a:lnTo>
                  <a:pt x="582" y="218"/>
                </a:lnTo>
                <a:lnTo>
                  <a:pt x="593" y="181"/>
                </a:lnTo>
                <a:lnTo>
                  <a:pt x="582" y="172"/>
                </a:lnTo>
                <a:lnTo>
                  <a:pt x="549" y="173"/>
                </a:lnTo>
                <a:lnTo>
                  <a:pt x="517" y="159"/>
                </a:lnTo>
                <a:lnTo>
                  <a:pt x="505" y="142"/>
                </a:lnTo>
                <a:lnTo>
                  <a:pt x="476" y="120"/>
                </a:lnTo>
                <a:lnTo>
                  <a:pt x="445" y="121"/>
                </a:lnTo>
                <a:lnTo>
                  <a:pt x="413" y="117"/>
                </a:lnTo>
                <a:lnTo>
                  <a:pt x="387" y="102"/>
                </a:lnTo>
                <a:lnTo>
                  <a:pt x="361" y="98"/>
                </a:lnTo>
                <a:lnTo>
                  <a:pt x="327" y="105"/>
                </a:lnTo>
                <a:lnTo>
                  <a:pt x="305" y="99"/>
                </a:lnTo>
                <a:lnTo>
                  <a:pt x="282" y="84"/>
                </a:lnTo>
                <a:lnTo>
                  <a:pt x="261" y="85"/>
                </a:lnTo>
                <a:lnTo>
                  <a:pt x="235" y="102"/>
                </a:lnTo>
                <a:lnTo>
                  <a:pt x="205" y="99"/>
                </a:lnTo>
                <a:lnTo>
                  <a:pt x="194" y="88"/>
                </a:lnTo>
                <a:lnTo>
                  <a:pt x="193" y="78"/>
                </a:lnTo>
                <a:lnTo>
                  <a:pt x="200" y="71"/>
                </a:lnTo>
                <a:lnTo>
                  <a:pt x="212" y="56"/>
                </a:lnTo>
                <a:lnTo>
                  <a:pt x="201" y="47"/>
                </a:lnTo>
                <a:lnTo>
                  <a:pt x="191" y="49"/>
                </a:lnTo>
                <a:lnTo>
                  <a:pt x="156" y="62"/>
                </a:lnTo>
                <a:lnTo>
                  <a:pt x="128" y="80"/>
                </a:lnTo>
                <a:lnTo>
                  <a:pt x="109" y="99"/>
                </a:lnTo>
                <a:lnTo>
                  <a:pt x="75" y="115"/>
                </a:lnTo>
                <a:lnTo>
                  <a:pt x="45" y="130"/>
                </a:lnTo>
                <a:lnTo>
                  <a:pt x="22" y="165"/>
                </a:lnTo>
                <a:lnTo>
                  <a:pt x="13" y="166"/>
                </a:lnTo>
                <a:lnTo>
                  <a:pt x="3" y="162"/>
                </a:lnTo>
                <a:lnTo>
                  <a:pt x="0" y="145"/>
                </a:lnTo>
                <a:lnTo>
                  <a:pt x="8" y="114"/>
                </a:lnTo>
                <a:lnTo>
                  <a:pt x="31" y="86"/>
                </a:lnTo>
                <a:lnTo>
                  <a:pt x="55" y="65"/>
                </a:lnTo>
                <a:lnTo>
                  <a:pt x="81" y="51"/>
                </a:lnTo>
                <a:lnTo>
                  <a:pt x="112" y="35"/>
                </a:lnTo>
                <a:lnTo>
                  <a:pt x="136" y="21"/>
                </a:lnTo>
                <a:lnTo>
                  <a:pt x="157" y="13"/>
                </a:lnTo>
                <a:close/>
              </a:path>
            </a:pathLst>
          </a:custGeom>
          <a:ln w="12700">
            <a:solidFill>
              <a:schemeClr val="bg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39" name="Freeform 40"/>
          <p:cNvSpPr>
            <a:spLocks noChangeArrowheads="1"/>
          </p:cNvSpPr>
          <p:nvPr/>
        </p:nvSpPr>
        <p:spPr bwMode="auto">
          <a:xfrm>
            <a:off x="5574501" y="2944084"/>
            <a:ext cx="393700" cy="120650"/>
          </a:xfrm>
          <a:custGeom>
            <a:avLst/>
            <a:gdLst>
              <a:gd name="T0" fmla="*/ 2147483647 w 843"/>
              <a:gd name="T1" fmla="*/ 2147483647 h 255"/>
              <a:gd name="T2" fmla="*/ 2147483647 w 843"/>
              <a:gd name="T3" fmla="*/ 2147483647 h 255"/>
              <a:gd name="T4" fmla="*/ 2147483647 w 843"/>
              <a:gd name="T5" fmla="*/ 0 h 255"/>
              <a:gd name="T6" fmla="*/ 2147483647 w 843"/>
              <a:gd name="T7" fmla="*/ 2147483647 h 255"/>
              <a:gd name="T8" fmla="*/ 2147483647 w 843"/>
              <a:gd name="T9" fmla="*/ 2147483647 h 255"/>
              <a:gd name="T10" fmla="*/ 2147483647 w 843"/>
              <a:gd name="T11" fmla="*/ 2147483647 h 255"/>
              <a:gd name="T12" fmla="*/ 2147483647 w 843"/>
              <a:gd name="T13" fmla="*/ 2147483647 h 255"/>
              <a:gd name="T14" fmla="*/ 2147483647 w 843"/>
              <a:gd name="T15" fmla="*/ 2147483647 h 255"/>
              <a:gd name="T16" fmla="*/ 2147483647 w 843"/>
              <a:gd name="T17" fmla="*/ 2147483647 h 255"/>
              <a:gd name="T18" fmla="*/ 2147483647 w 843"/>
              <a:gd name="T19" fmla="*/ 2147483647 h 255"/>
              <a:gd name="T20" fmla="*/ 2147483647 w 843"/>
              <a:gd name="T21" fmla="*/ 2147483647 h 255"/>
              <a:gd name="T22" fmla="*/ 2147483647 w 843"/>
              <a:gd name="T23" fmla="*/ 2147483647 h 255"/>
              <a:gd name="T24" fmla="*/ 2147483647 w 843"/>
              <a:gd name="T25" fmla="*/ 2147483647 h 255"/>
              <a:gd name="T26" fmla="*/ 2147483647 w 843"/>
              <a:gd name="T27" fmla="*/ 2147483647 h 255"/>
              <a:gd name="T28" fmla="*/ 2147483647 w 843"/>
              <a:gd name="T29" fmla="*/ 2147483647 h 255"/>
              <a:gd name="T30" fmla="*/ 2147483647 w 843"/>
              <a:gd name="T31" fmla="*/ 2147483647 h 255"/>
              <a:gd name="T32" fmla="*/ 2147483647 w 843"/>
              <a:gd name="T33" fmla="*/ 2147483647 h 255"/>
              <a:gd name="T34" fmla="*/ 2147483647 w 843"/>
              <a:gd name="T35" fmla="*/ 2147483647 h 255"/>
              <a:gd name="T36" fmla="*/ 2147483647 w 843"/>
              <a:gd name="T37" fmla="*/ 2147483647 h 255"/>
              <a:gd name="T38" fmla="*/ 2147483647 w 843"/>
              <a:gd name="T39" fmla="*/ 2147483647 h 255"/>
              <a:gd name="T40" fmla="*/ 2147483647 w 843"/>
              <a:gd name="T41" fmla="*/ 2147483647 h 255"/>
              <a:gd name="T42" fmla="*/ 2147483647 w 843"/>
              <a:gd name="T43" fmla="*/ 2147483647 h 255"/>
              <a:gd name="T44" fmla="*/ 2147483647 w 843"/>
              <a:gd name="T45" fmla="*/ 2147483647 h 255"/>
              <a:gd name="T46" fmla="*/ 2147483647 w 843"/>
              <a:gd name="T47" fmla="*/ 2147483647 h 255"/>
              <a:gd name="T48" fmla="*/ 2147483647 w 843"/>
              <a:gd name="T49" fmla="*/ 2147483647 h 255"/>
              <a:gd name="T50" fmla="*/ 2147483647 w 843"/>
              <a:gd name="T51" fmla="*/ 2147483647 h 255"/>
              <a:gd name="T52" fmla="*/ 2147483647 w 843"/>
              <a:gd name="T53" fmla="*/ 2147483647 h 255"/>
              <a:gd name="T54" fmla="*/ 2147483647 w 843"/>
              <a:gd name="T55" fmla="*/ 2147483647 h 255"/>
              <a:gd name="T56" fmla="*/ 2147483647 w 843"/>
              <a:gd name="T57" fmla="*/ 2147483647 h 255"/>
              <a:gd name="T58" fmla="*/ 2147483647 w 843"/>
              <a:gd name="T59" fmla="*/ 2147483647 h 255"/>
              <a:gd name="T60" fmla="*/ 2147483647 w 843"/>
              <a:gd name="T61" fmla="*/ 2147483647 h 255"/>
              <a:gd name="T62" fmla="*/ 2147483647 w 843"/>
              <a:gd name="T63" fmla="*/ 2147483647 h 255"/>
              <a:gd name="T64" fmla="*/ 2147483647 w 843"/>
              <a:gd name="T65" fmla="*/ 2147483647 h 255"/>
              <a:gd name="T66" fmla="*/ 2147483647 w 843"/>
              <a:gd name="T67" fmla="*/ 2147483647 h 255"/>
              <a:gd name="T68" fmla="*/ 2147483647 w 843"/>
              <a:gd name="T69" fmla="*/ 2147483647 h 25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3"/>
              <a:gd name="T106" fmla="*/ 0 h 255"/>
              <a:gd name="T107" fmla="*/ 843 w 843"/>
              <a:gd name="T108" fmla="*/ 255 h 25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3" h="255">
                <a:moveTo>
                  <a:pt x="157" y="13"/>
                </a:moveTo>
                <a:lnTo>
                  <a:pt x="179" y="6"/>
                </a:lnTo>
                <a:lnTo>
                  <a:pt x="244" y="0"/>
                </a:lnTo>
                <a:lnTo>
                  <a:pt x="282" y="2"/>
                </a:lnTo>
                <a:lnTo>
                  <a:pt x="311" y="2"/>
                </a:lnTo>
                <a:lnTo>
                  <a:pt x="362" y="0"/>
                </a:lnTo>
                <a:lnTo>
                  <a:pt x="390" y="15"/>
                </a:lnTo>
                <a:lnTo>
                  <a:pt x="401" y="22"/>
                </a:lnTo>
                <a:lnTo>
                  <a:pt x="435" y="31"/>
                </a:lnTo>
                <a:lnTo>
                  <a:pt x="457" y="37"/>
                </a:lnTo>
                <a:lnTo>
                  <a:pt x="487" y="50"/>
                </a:lnTo>
                <a:lnTo>
                  <a:pt x="537" y="83"/>
                </a:lnTo>
                <a:lnTo>
                  <a:pt x="567" y="96"/>
                </a:lnTo>
                <a:lnTo>
                  <a:pt x="616" y="102"/>
                </a:lnTo>
                <a:lnTo>
                  <a:pt x="644" y="102"/>
                </a:lnTo>
                <a:lnTo>
                  <a:pt x="653" y="102"/>
                </a:lnTo>
                <a:lnTo>
                  <a:pt x="687" y="121"/>
                </a:lnTo>
                <a:lnTo>
                  <a:pt x="717" y="135"/>
                </a:lnTo>
                <a:lnTo>
                  <a:pt x="746" y="133"/>
                </a:lnTo>
                <a:lnTo>
                  <a:pt x="837" y="159"/>
                </a:lnTo>
                <a:lnTo>
                  <a:pt x="843" y="167"/>
                </a:lnTo>
                <a:lnTo>
                  <a:pt x="841" y="177"/>
                </a:lnTo>
                <a:lnTo>
                  <a:pt x="829" y="196"/>
                </a:lnTo>
                <a:lnTo>
                  <a:pt x="793" y="208"/>
                </a:lnTo>
                <a:lnTo>
                  <a:pt x="768" y="221"/>
                </a:lnTo>
                <a:lnTo>
                  <a:pt x="714" y="232"/>
                </a:lnTo>
                <a:lnTo>
                  <a:pt x="677" y="243"/>
                </a:lnTo>
                <a:lnTo>
                  <a:pt x="598" y="255"/>
                </a:lnTo>
                <a:lnTo>
                  <a:pt x="588" y="252"/>
                </a:lnTo>
                <a:lnTo>
                  <a:pt x="577" y="239"/>
                </a:lnTo>
                <a:lnTo>
                  <a:pt x="575" y="230"/>
                </a:lnTo>
                <a:lnTo>
                  <a:pt x="582" y="218"/>
                </a:lnTo>
                <a:lnTo>
                  <a:pt x="593" y="181"/>
                </a:lnTo>
                <a:lnTo>
                  <a:pt x="582" y="172"/>
                </a:lnTo>
                <a:lnTo>
                  <a:pt x="549" y="173"/>
                </a:lnTo>
                <a:lnTo>
                  <a:pt x="517" y="159"/>
                </a:lnTo>
                <a:lnTo>
                  <a:pt x="505" y="142"/>
                </a:lnTo>
                <a:lnTo>
                  <a:pt x="476" y="120"/>
                </a:lnTo>
                <a:lnTo>
                  <a:pt x="445" y="121"/>
                </a:lnTo>
                <a:lnTo>
                  <a:pt x="413" y="117"/>
                </a:lnTo>
                <a:lnTo>
                  <a:pt x="387" y="102"/>
                </a:lnTo>
                <a:lnTo>
                  <a:pt x="361" y="98"/>
                </a:lnTo>
                <a:lnTo>
                  <a:pt x="327" y="105"/>
                </a:lnTo>
                <a:lnTo>
                  <a:pt x="305" y="99"/>
                </a:lnTo>
                <a:lnTo>
                  <a:pt x="282" y="84"/>
                </a:lnTo>
                <a:lnTo>
                  <a:pt x="261" y="85"/>
                </a:lnTo>
                <a:lnTo>
                  <a:pt x="235" y="102"/>
                </a:lnTo>
                <a:lnTo>
                  <a:pt x="205" y="99"/>
                </a:lnTo>
                <a:lnTo>
                  <a:pt x="194" y="88"/>
                </a:lnTo>
                <a:lnTo>
                  <a:pt x="193" y="78"/>
                </a:lnTo>
                <a:lnTo>
                  <a:pt x="200" y="71"/>
                </a:lnTo>
                <a:lnTo>
                  <a:pt x="212" y="56"/>
                </a:lnTo>
                <a:lnTo>
                  <a:pt x="201" y="47"/>
                </a:lnTo>
                <a:lnTo>
                  <a:pt x="191" y="49"/>
                </a:lnTo>
                <a:lnTo>
                  <a:pt x="156" y="62"/>
                </a:lnTo>
                <a:lnTo>
                  <a:pt x="128" y="80"/>
                </a:lnTo>
                <a:lnTo>
                  <a:pt x="109" y="99"/>
                </a:lnTo>
                <a:lnTo>
                  <a:pt x="75" y="115"/>
                </a:lnTo>
                <a:lnTo>
                  <a:pt x="45" y="130"/>
                </a:lnTo>
                <a:lnTo>
                  <a:pt x="22" y="165"/>
                </a:lnTo>
                <a:lnTo>
                  <a:pt x="13" y="166"/>
                </a:lnTo>
                <a:lnTo>
                  <a:pt x="3" y="162"/>
                </a:lnTo>
                <a:lnTo>
                  <a:pt x="0" y="145"/>
                </a:lnTo>
                <a:lnTo>
                  <a:pt x="8" y="114"/>
                </a:lnTo>
                <a:lnTo>
                  <a:pt x="31" y="86"/>
                </a:lnTo>
                <a:lnTo>
                  <a:pt x="55" y="65"/>
                </a:lnTo>
                <a:lnTo>
                  <a:pt x="81" y="51"/>
                </a:lnTo>
                <a:lnTo>
                  <a:pt x="112" y="35"/>
                </a:lnTo>
                <a:lnTo>
                  <a:pt x="136" y="21"/>
                </a:lnTo>
                <a:lnTo>
                  <a:pt x="157" y="13"/>
                </a:lnTo>
              </a:path>
            </a:pathLst>
          </a:custGeom>
          <a:solidFill>
            <a:srgbClr val="00B0F0"/>
          </a:solidFill>
          <a:ln w="12700">
            <a:solidFill>
              <a:schemeClr val="bg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40" name="Freeform 41"/>
          <p:cNvSpPr>
            <a:spLocks noChangeArrowheads="1"/>
          </p:cNvSpPr>
          <p:nvPr/>
        </p:nvSpPr>
        <p:spPr bwMode="auto">
          <a:xfrm>
            <a:off x="5644351" y="3004409"/>
            <a:ext cx="12700" cy="17462"/>
          </a:xfrm>
          <a:custGeom>
            <a:avLst/>
            <a:gdLst>
              <a:gd name="T0" fmla="*/ 2147483647 w 31"/>
              <a:gd name="T1" fmla="*/ 2147483647 h 36"/>
              <a:gd name="T2" fmla="*/ 2147483647 w 31"/>
              <a:gd name="T3" fmla="*/ 0 h 36"/>
              <a:gd name="T4" fmla="*/ 2147483647 w 31"/>
              <a:gd name="T5" fmla="*/ 2147483647 h 36"/>
              <a:gd name="T6" fmla="*/ 2147483647 w 31"/>
              <a:gd name="T7" fmla="*/ 2147483647 h 36"/>
              <a:gd name="T8" fmla="*/ 2147483647 w 31"/>
              <a:gd name="T9" fmla="*/ 2147483647 h 36"/>
              <a:gd name="T10" fmla="*/ 2147483647 w 31"/>
              <a:gd name="T11" fmla="*/ 2147483647 h 36"/>
              <a:gd name="T12" fmla="*/ 0 w 31"/>
              <a:gd name="T13" fmla="*/ 2147483647 h 36"/>
              <a:gd name="T14" fmla="*/ 2147483647 w 31"/>
              <a:gd name="T15" fmla="*/ 2147483647 h 36"/>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36"/>
              <a:gd name="T26" fmla="*/ 31 w 31"/>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36">
                <a:moveTo>
                  <a:pt x="8" y="4"/>
                </a:moveTo>
                <a:lnTo>
                  <a:pt x="26" y="0"/>
                </a:lnTo>
                <a:lnTo>
                  <a:pt x="31" y="24"/>
                </a:lnTo>
                <a:lnTo>
                  <a:pt x="23" y="35"/>
                </a:lnTo>
                <a:lnTo>
                  <a:pt x="13" y="36"/>
                </a:lnTo>
                <a:lnTo>
                  <a:pt x="3" y="29"/>
                </a:lnTo>
                <a:lnTo>
                  <a:pt x="0" y="17"/>
                </a:lnTo>
                <a:lnTo>
                  <a:pt x="8" y="4"/>
                </a:lnTo>
                <a:close/>
              </a:path>
            </a:pathLst>
          </a:custGeom>
          <a:ln w="12700">
            <a:solidFill>
              <a:schemeClr val="bg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41" name="Freeform 42"/>
          <p:cNvSpPr>
            <a:spLocks noChangeArrowheads="1"/>
          </p:cNvSpPr>
          <p:nvPr/>
        </p:nvSpPr>
        <p:spPr bwMode="auto">
          <a:xfrm>
            <a:off x="5644351" y="3004409"/>
            <a:ext cx="12700" cy="17462"/>
          </a:xfrm>
          <a:custGeom>
            <a:avLst/>
            <a:gdLst>
              <a:gd name="T0" fmla="*/ 2147483647 w 31"/>
              <a:gd name="T1" fmla="*/ 2147483647 h 36"/>
              <a:gd name="T2" fmla="*/ 2147483647 w 31"/>
              <a:gd name="T3" fmla="*/ 0 h 36"/>
              <a:gd name="T4" fmla="*/ 2147483647 w 31"/>
              <a:gd name="T5" fmla="*/ 2147483647 h 36"/>
              <a:gd name="T6" fmla="*/ 2147483647 w 31"/>
              <a:gd name="T7" fmla="*/ 2147483647 h 36"/>
              <a:gd name="T8" fmla="*/ 2147483647 w 31"/>
              <a:gd name="T9" fmla="*/ 2147483647 h 36"/>
              <a:gd name="T10" fmla="*/ 2147483647 w 31"/>
              <a:gd name="T11" fmla="*/ 2147483647 h 36"/>
              <a:gd name="T12" fmla="*/ 0 w 31"/>
              <a:gd name="T13" fmla="*/ 2147483647 h 36"/>
              <a:gd name="T14" fmla="*/ 2147483647 w 31"/>
              <a:gd name="T15" fmla="*/ 2147483647 h 36"/>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36"/>
              <a:gd name="T26" fmla="*/ 31 w 31"/>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36">
                <a:moveTo>
                  <a:pt x="8" y="4"/>
                </a:moveTo>
                <a:lnTo>
                  <a:pt x="26" y="0"/>
                </a:lnTo>
                <a:lnTo>
                  <a:pt x="31" y="24"/>
                </a:lnTo>
                <a:lnTo>
                  <a:pt x="23" y="35"/>
                </a:lnTo>
                <a:lnTo>
                  <a:pt x="13" y="36"/>
                </a:lnTo>
                <a:lnTo>
                  <a:pt x="3" y="29"/>
                </a:lnTo>
                <a:lnTo>
                  <a:pt x="0" y="17"/>
                </a:lnTo>
                <a:lnTo>
                  <a:pt x="8" y="4"/>
                </a:lnTo>
              </a:path>
            </a:pathLst>
          </a:custGeom>
          <a:ln w="12700">
            <a:solidFill>
              <a:schemeClr val="bg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42" name="Freeform 43"/>
          <p:cNvSpPr>
            <a:spLocks noChangeArrowheads="1"/>
          </p:cNvSpPr>
          <p:nvPr/>
        </p:nvSpPr>
        <p:spPr bwMode="auto">
          <a:xfrm>
            <a:off x="5771356" y="3117139"/>
            <a:ext cx="68263" cy="34925"/>
          </a:xfrm>
          <a:custGeom>
            <a:avLst/>
            <a:gdLst>
              <a:gd name="T0" fmla="*/ 2147483647 w 146"/>
              <a:gd name="T1" fmla="*/ 2147483647 h 73"/>
              <a:gd name="T2" fmla="*/ 2147483647 w 146"/>
              <a:gd name="T3" fmla="*/ 2147483647 h 73"/>
              <a:gd name="T4" fmla="*/ 2147483647 w 146"/>
              <a:gd name="T5" fmla="*/ 2147483647 h 73"/>
              <a:gd name="T6" fmla="*/ 0 w 146"/>
              <a:gd name="T7" fmla="*/ 2147483647 h 73"/>
              <a:gd name="T8" fmla="*/ 2147483647 w 146"/>
              <a:gd name="T9" fmla="*/ 2147483647 h 73"/>
              <a:gd name="T10" fmla="*/ 2147483647 w 146"/>
              <a:gd name="T11" fmla="*/ 2147483647 h 73"/>
              <a:gd name="T12" fmla="*/ 2147483647 w 146"/>
              <a:gd name="T13" fmla="*/ 0 h 73"/>
              <a:gd name="T14" fmla="*/ 2147483647 w 146"/>
              <a:gd name="T15" fmla="*/ 2147483647 h 73"/>
              <a:gd name="T16" fmla="*/ 2147483647 w 146"/>
              <a:gd name="T17" fmla="*/ 2147483647 h 73"/>
              <a:gd name="T18" fmla="*/ 2147483647 w 146"/>
              <a:gd name="T19" fmla="*/ 2147483647 h 73"/>
              <a:gd name="T20" fmla="*/ 2147483647 w 146"/>
              <a:gd name="T21" fmla="*/ 2147483647 h 73"/>
              <a:gd name="T22" fmla="*/ 2147483647 w 146"/>
              <a:gd name="T23" fmla="*/ 2147483647 h 73"/>
              <a:gd name="T24" fmla="*/ 2147483647 w 146"/>
              <a:gd name="T25" fmla="*/ 2147483647 h 73"/>
              <a:gd name="T26" fmla="*/ 2147483647 w 146"/>
              <a:gd name="T27" fmla="*/ 2147483647 h 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6"/>
              <a:gd name="T43" fmla="*/ 0 h 73"/>
              <a:gd name="T44" fmla="*/ 146 w 146"/>
              <a:gd name="T45" fmla="*/ 73 h 7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6" h="73">
                <a:moveTo>
                  <a:pt x="37" y="51"/>
                </a:moveTo>
                <a:lnTo>
                  <a:pt x="6" y="37"/>
                </a:lnTo>
                <a:lnTo>
                  <a:pt x="1" y="33"/>
                </a:lnTo>
                <a:lnTo>
                  <a:pt x="0" y="28"/>
                </a:lnTo>
                <a:lnTo>
                  <a:pt x="28" y="7"/>
                </a:lnTo>
                <a:lnTo>
                  <a:pt x="43" y="5"/>
                </a:lnTo>
                <a:lnTo>
                  <a:pt x="102" y="0"/>
                </a:lnTo>
                <a:lnTo>
                  <a:pt x="132" y="7"/>
                </a:lnTo>
                <a:lnTo>
                  <a:pt x="146" y="29"/>
                </a:lnTo>
                <a:lnTo>
                  <a:pt x="130" y="51"/>
                </a:lnTo>
                <a:lnTo>
                  <a:pt x="121" y="58"/>
                </a:lnTo>
                <a:lnTo>
                  <a:pt x="96" y="73"/>
                </a:lnTo>
                <a:lnTo>
                  <a:pt x="81" y="65"/>
                </a:lnTo>
                <a:lnTo>
                  <a:pt x="37" y="51"/>
                </a:lnTo>
                <a:close/>
              </a:path>
            </a:pathLst>
          </a:custGeom>
          <a:ln w="12700">
            <a:solidFill>
              <a:schemeClr val="bg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43" name="Freeform 44"/>
          <p:cNvSpPr>
            <a:spLocks noChangeArrowheads="1"/>
          </p:cNvSpPr>
          <p:nvPr/>
        </p:nvSpPr>
        <p:spPr bwMode="auto">
          <a:xfrm>
            <a:off x="5804690" y="2769459"/>
            <a:ext cx="26987" cy="23812"/>
          </a:xfrm>
          <a:custGeom>
            <a:avLst/>
            <a:gdLst>
              <a:gd name="T0" fmla="*/ 0 w 61"/>
              <a:gd name="T1" fmla="*/ 2147483647 h 46"/>
              <a:gd name="T2" fmla="*/ 2147483647 w 61"/>
              <a:gd name="T3" fmla="*/ 2147483647 h 46"/>
              <a:gd name="T4" fmla="*/ 2147483647 w 61"/>
              <a:gd name="T5" fmla="*/ 2147483647 h 46"/>
              <a:gd name="T6" fmla="*/ 2147483647 w 61"/>
              <a:gd name="T7" fmla="*/ 0 h 46"/>
              <a:gd name="T8" fmla="*/ 2147483647 w 61"/>
              <a:gd name="T9" fmla="*/ 2147483647 h 46"/>
              <a:gd name="T10" fmla="*/ 2147483647 w 61"/>
              <a:gd name="T11" fmla="*/ 2147483647 h 46"/>
              <a:gd name="T12" fmla="*/ 2147483647 w 61"/>
              <a:gd name="T13" fmla="*/ 2147483647 h 46"/>
              <a:gd name="T14" fmla="*/ 2147483647 w 61"/>
              <a:gd name="T15" fmla="*/ 2147483647 h 46"/>
              <a:gd name="T16" fmla="*/ 2147483647 w 61"/>
              <a:gd name="T17" fmla="*/ 2147483647 h 46"/>
              <a:gd name="T18" fmla="*/ 0 w 61"/>
              <a:gd name="T19" fmla="*/ 2147483647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46"/>
              <a:gd name="T32" fmla="*/ 61 w 61"/>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46">
                <a:moveTo>
                  <a:pt x="0" y="8"/>
                </a:moveTo>
                <a:lnTo>
                  <a:pt x="28" y="7"/>
                </a:lnTo>
                <a:lnTo>
                  <a:pt x="33" y="2"/>
                </a:lnTo>
                <a:lnTo>
                  <a:pt x="41" y="0"/>
                </a:lnTo>
                <a:lnTo>
                  <a:pt x="61" y="26"/>
                </a:lnTo>
                <a:lnTo>
                  <a:pt x="58" y="37"/>
                </a:lnTo>
                <a:lnTo>
                  <a:pt x="50" y="44"/>
                </a:lnTo>
                <a:lnTo>
                  <a:pt x="41" y="46"/>
                </a:lnTo>
                <a:lnTo>
                  <a:pt x="14" y="26"/>
                </a:lnTo>
                <a:lnTo>
                  <a:pt x="0" y="8"/>
                </a:lnTo>
                <a:close/>
              </a:path>
            </a:pathLst>
          </a:custGeom>
          <a:ln w="12700">
            <a:solidFill>
              <a:schemeClr val="bg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44" name="Freeform 45"/>
          <p:cNvSpPr>
            <a:spLocks noChangeArrowheads="1"/>
          </p:cNvSpPr>
          <p:nvPr/>
        </p:nvSpPr>
        <p:spPr bwMode="auto">
          <a:xfrm>
            <a:off x="5804690" y="2769459"/>
            <a:ext cx="26987" cy="23812"/>
          </a:xfrm>
          <a:custGeom>
            <a:avLst/>
            <a:gdLst>
              <a:gd name="T0" fmla="*/ 0 w 61"/>
              <a:gd name="T1" fmla="*/ 2147483647 h 46"/>
              <a:gd name="T2" fmla="*/ 2147483647 w 61"/>
              <a:gd name="T3" fmla="*/ 2147483647 h 46"/>
              <a:gd name="T4" fmla="*/ 2147483647 w 61"/>
              <a:gd name="T5" fmla="*/ 2147483647 h 46"/>
              <a:gd name="T6" fmla="*/ 2147483647 w 61"/>
              <a:gd name="T7" fmla="*/ 0 h 46"/>
              <a:gd name="T8" fmla="*/ 2147483647 w 61"/>
              <a:gd name="T9" fmla="*/ 2147483647 h 46"/>
              <a:gd name="T10" fmla="*/ 2147483647 w 61"/>
              <a:gd name="T11" fmla="*/ 2147483647 h 46"/>
              <a:gd name="T12" fmla="*/ 2147483647 w 61"/>
              <a:gd name="T13" fmla="*/ 2147483647 h 46"/>
              <a:gd name="T14" fmla="*/ 2147483647 w 61"/>
              <a:gd name="T15" fmla="*/ 2147483647 h 46"/>
              <a:gd name="T16" fmla="*/ 2147483647 w 61"/>
              <a:gd name="T17" fmla="*/ 2147483647 h 46"/>
              <a:gd name="T18" fmla="*/ 0 w 61"/>
              <a:gd name="T19" fmla="*/ 2147483647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46"/>
              <a:gd name="T32" fmla="*/ 61 w 61"/>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46">
                <a:moveTo>
                  <a:pt x="0" y="8"/>
                </a:moveTo>
                <a:lnTo>
                  <a:pt x="28" y="7"/>
                </a:lnTo>
                <a:lnTo>
                  <a:pt x="33" y="2"/>
                </a:lnTo>
                <a:lnTo>
                  <a:pt x="41" y="0"/>
                </a:lnTo>
                <a:lnTo>
                  <a:pt x="61" y="26"/>
                </a:lnTo>
                <a:lnTo>
                  <a:pt x="58" y="37"/>
                </a:lnTo>
                <a:lnTo>
                  <a:pt x="50" y="44"/>
                </a:lnTo>
                <a:lnTo>
                  <a:pt x="41" y="46"/>
                </a:lnTo>
                <a:lnTo>
                  <a:pt x="14" y="26"/>
                </a:lnTo>
                <a:lnTo>
                  <a:pt x="0" y="8"/>
                </a:lnTo>
              </a:path>
            </a:pathLst>
          </a:custGeom>
          <a:ln w="12700">
            <a:solidFill>
              <a:schemeClr val="bg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45" name="Freeform 46"/>
          <p:cNvSpPr>
            <a:spLocks noChangeArrowheads="1"/>
          </p:cNvSpPr>
          <p:nvPr/>
        </p:nvSpPr>
        <p:spPr bwMode="auto">
          <a:xfrm>
            <a:off x="5844381" y="2820277"/>
            <a:ext cx="25400" cy="14287"/>
          </a:xfrm>
          <a:custGeom>
            <a:avLst/>
            <a:gdLst>
              <a:gd name="T0" fmla="*/ 0 w 51"/>
              <a:gd name="T1" fmla="*/ 2147483647 h 33"/>
              <a:gd name="T2" fmla="*/ 2147483647 w 51"/>
              <a:gd name="T3" fmla="*/ 0 h 33"/>
              <a:gd name="T4" fmla="*/ 2147483647 w 51"/>
              <a:gd name="T5" fmla="*/ 0 h 33"/>
              <a:gd name="T6" fmla="*/ 2147483647 w 51"/>
              <a:gd name="T7" fmla="*/ 2147483647 h 33"/>
              <a:gd name="T8" fmla="*/ 2147483647 w 51"/>
              <a:gd name="T9" fmla="*/ 2147483647 h 33"/>
              <a:gd name="T10" fmla="*/ 2147483647 w 51"/>
              <a:gd name="T11" fmla="*/ 2147483647 h 33"/>
              <a:gd name="T12" fmla="*/ 2147483647 w 51"/>
              <a:gd name="T13" fmla="*/ 2147483647 h 33"/>
              <a:gd name="T14" fmla="*/ 2147483647 w 51"/>
              <a:gd name="T15" fmla="*/ 2147483647 h 33"/>
              <a:gd name="T16" fmla="*/ 2147483647 w 51"/>
              <a:gd name="T17" fmla="*/ 2147483647 h 33"/>
              <a:gd name="T18" fmla="*/ 0 w 51"/>
              <a:gd name="T19" fmla="*/ 2147483647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33"/>
              <a:gd name="T32" fmla="*/ 51 w 51"/>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33">
                <a:moveTo>
                  <a:pt x="0" y="3"/>
                </a:moveTo>
                <a:lnTo>
                  <a:pt x="26" y="0"/>
                </a:lnTo>
                <a:lnTo>
                  <a:pt x="37" y="0"/>
                </a:lnTo>
                <a:lnTo>
                  <a:pt x="49" y="12"/>
                </a:lnTo>
                <a:lnTo>
                  <a:pt x="51" y="24"/>
                </a:lnTo>
                <a:lnTo>
                  <a:pt x="51" y="29"/>
                </a:lnTo>
                <a:lnTo>
                  <a:pt x="35" y="33"/>
                </a:lnTo>
                <a:lnTo>
                  <a:pt x="26" y="28"/>
                </a:lnTo>
                <a:lnTo>
                  <a:pt x="12" y="13"/>
                </a:lnTo>
                <a:lnTo>
                  <a:pt x="0" y="3"/>
                </a:lnTo>
                <a:close/>
              </a:path>
            </a:pathLst>
          </a:custGeom>
          <a:ln w="12700">
            <a:solidFill>
              <a:schemeClr val="bg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46" name="Freeform 47"/>
          <p:cNvSpPr>
            <a:spLocks noChangeArrowheads="1"/>
          </p:cNvSpPr>
          <p:nvPr/>
        </p:nvSpPr>
        <p:spPr bwMode="auto">
          <a:xfrm>
            <a:off x="5844381" y="2820277"/>
            <a:ext cx="25400" cy="14287"/>
          </a:xfrm>
          <a:custGeom>
            <a:avLst/>
            <a:gdLst>
              <a:gd name="T0" fmla="*/ 0 w 51"/>
              <a:gd name="T1" fmla="*/ 2147483647 h 33"/>
              <a:gd name="T2" fmla="*/ 2147483647 w 51"/>
              <a:gd name="T3" fmla="*/ 0 h 33"/>
              <a:gd name="T4" fmla="*/ 2147483647 w 51"/>
              <a:gd name="T5" fmla="*/ 0 h 33"/>
              <a:gd name="T6" fmla="*/ 2147483647 w 51"/>
              <a:gd name="T7" fmla="*/ 2147483647 h 33"/>
              <a:gd name="T8" fmla="*/ 2147483647 w 51"/>
              <a:gd name="T9" fmla="*/ 2147483647 h 33"/>
              <a:gd name="T10" fmla="*/ 2147483647 w 51"/>
              <a:gd name="T11" fmla="*/ 2147483647 h 33"/>
              <a:gd name="T12" fmla="*/ 2147483647 w 51"/>
              <a:gd name="T13" fmla="*/ 2147483647 h 33"/>
              <a:gd name="T14" fmla="*/ 2147483647 w 51"/>
              <a:gd name="T15" fmla="*/ 2147483647 h 33"/>
              <a:gd name="T16" fmla="*/ 2147483647 w 51"/>
              <a:gd name="T17" fmla="*/ 2147483647 h 33"/>
              <a:gd name="T18" fmla="*/ 0 w 51"/>
              <a:gd name="T19" fmla="*/ 2147483647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33"/>
              <a:gd name="T32" fmla="*/ 51 w 51"/>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33">
                <a:moveTo>
                  <a:pt x="0" y="3"/>
                </a:moveTo>
                <a:lnTo>
                  <a:pt x="26" y="0"/>
                </a:lnTo>
                <a:lnTo>
                  <a:pt x="37" y="0"/>
                </a:lnTo>
                <a:lnTo>
                  <a:pt x="49" y="12"/>
                </a:lnTo>
                <a:lnTo>
                  <a:pt x="51" y="24"/>
                </a:lnTo>
                <a:lnTo>
                  <a:pt x="51" y="29"/>
                </a:lnTo>
                <a:lnTo>
                  <a:pt x="35" y="33"/>
                </a:lnTo>
                <a:lnTo>
                  <a:pt x="26" y="28"/>
                </a:lnTo>
                <a:lnTo>
                  <a:pt x="12" y="13"/>
                </a:lnTo>
                <a:lnTo>
                  <a:pt x="0" y="3"/>
                </a:lnTo>
              </a:path>
            </a:pathLst>
          </a:custGeom>
          <a:ln w="12700">
            <a:solidFill>
              <a:schemeClr val="bg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47" name="Freeform 48"/>
          <p:cNvSpPr>
            <a:spLocks noChangeArrowheads="1"/>
          </p:cNvSpPr>
          <p:nvPr/>
        </p:nvSpPr>
        <p:spPr bwMode="auto">
          <a:xfrm>
            <a:off x="5817389" y="2883777"/>
            <a:ext cx="14287" cy="20637"/>
          </a:xfrm>
          <a:custGeom>
            <a:avLst/>
            <a:gdLst>
              <a:gd name="T0" fmla="*/ 2147483647 w 29"/>
              <a:gd name="T1" fmla="*/ 0 h 44"/>
              <a:gd name="T2" fmla="*/ 0 w 29"/>
              <a:gd name="T3" fmla="*/ 2147483647 h 44"/>
              <a:gd name="T4" fmla="*/ 0 w 29"/>
              <a:gd name="T5" fmla="*/ 2147483647 h 44"/>
              <a:gd name="T6" fmla="*/ 2147483647 w 29"/>
              <a:gd name="T7" fmla="*/ 2147483647 h 44"/>
              <a:gd name="T8" fmla="*/ 2147483647 w 29"/>
              <a:gd name="T9" fmla="*/ 2147483647 h 44"/>
              <a:gd name="T10" fmla="*/ 2147483647 w 29"/>
              <a:gd name="T11" fmla="*/ 2147483647 h 44"/>
              <a:gd name="T12" fmla="*/ 2147483647 w 29"/>
              <a:gd name="T13" fmla="*/ 2147483647 h 44"/>
              <a:gd name="T14" fmla="*/ 2147483647 w 29"/>
              <a:gd name="T15" fmla="*/ 2147483647 h 44"/>
              <a:gd name="T16" fmla="*/ 2147483647 w 29"/>
              <a:gd name="T17" fmla="*/ 2147483647 h 44"/>
              <a:gd name="T18" fmla="*/ 2147483647 w 29"/>
              <a:gd name="T19" fmla="*/ 2147483647 h 44"/>
              <a:gd name="T20" fmla="*/ 2147483647 w 29"/>
              <a:gd name="T21" fmla="*/ 0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44"/>
              <a:gd name="T35" fmla="*/ 29 w 29"/>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44">
                <a:moveTo>
                  <a:pt x="5" y="0"/>
                </a:moveTo>
                <a:lnTo>
                  <a:pt x="0" y="10"/>
                </a:lnTo>
                <a:lnTo>
                  <a:pt x="0" y="22"/>
                </a:lnTo>
                <a:lnTo>
                  <a:pt x="6" y="41"/>
                </a:lnTo>
                <a:lnTo>
                  <a:pt x="15" y="44"/>
                </a:lnTo>
                <a:lnTo>
                  <a:pt x="27" y="42"/>
                </a:lnTo>
                <a:lnTo>
                  <a:pt x="29" y="38"/>
                </a:lnTo>
                <a:lnTo>
                  <a:pt x="25" y="15"/>
                </a:lnTo>
                <a:lnTo>
                  <a:pt x="17" y="4"/>
                </a:lnTo>
                <a:lnTo>
                  <a:pt x="13" y="3"/>
                </a:lnTo>
                <a:lnTo>
                  <a:pt x="5" y="0"/>
                </a:lnTo>
                <a:close/>
              </a:path>
            </a:pathLst>
          </a:custGeom>
          <a:ln w="12700">
            <a:solidFill>
              <a:schemeClr val="bg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48" name="Freeform 49"/>
          <p:cNvSpPr>
            <a:spLocks noChangeArrowheads="1"/>
          </p:cNvSpPr>
          <p:nvPr/>
        </p:nvSpPr>
        <p:spPr bwMode="auto">
          <a:xfrm>
            <a:off x="5817389" y="2883777"/>
            <a:ext cx="14287" cy="20637"/>
          </a:xfrm>
          <a:custGeom>
            <a:avLst/>
            <a:gdLst>
              <a:gd name="T0" fmla="*/ 2147483647 w 29"/>
              <a:gd name="T1" fmla="*/ 0 h 44"/>
              <a:gd name="T2" fmla="*/ 0 w 29"/>
              <a:gd name="T3" fmla="*/ 2147483647 h 44"/>
              <a:gd name="T4" fmla="*/ 0 w 29"/>
              <a:gd name="T5" fmla="*/ 2147483647 h 44"/>
              <a:gd name="T6" fmla="*/ 2147483647 w 29"/>
              <a:gd name="T7" fmla="*/ 2147483647 h 44"/>
              <a:gd name="T8" fmla="*/ 2147483647 w 29"/>
              <a:gd name="T9" fmla="*/ 2147483647 h 44"/>
              <a:gd name="T10" fmla="*/ 2147483647 w 29"/>
              <a:gd name="T11" fmla="*/ 2147483647 h 44"/>
              <a:gd name="T12" fmla="*/ 2147483647 w 29"/>
              <a:gd name="T13" fmla="*/ 2147483647 h 44"/>
              <a:gd name="T14" fmla="*/ 2147483647 w 29"/>
              <a:gd name="T15" fmla="*/ 2147483647 h 44"/>
              <a:gd name="T16" fmla="*/ 2147483647 w 29"/>
              <a:gd name="T17" fmla="*/ 2147483647 h 44"/>
              <a:gd name="T18" fmla="*/ 2147483647 w 29"/>
              <a:gd name="T19" fmla="*/ 2147483647 h 44"/>
              <a:gd name="T20" fmla="*/ 2147483647 w 29"/>
              <a:gd name="T21" fmla="*/ 0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44"/>
              <a:gd name="T35" fmla="*/ 29 w 29"/>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44">
                <a:moveTo>
                  <a:pt x="5" y="0"/>
                </a:moveTo>
                <a:lnTo>
                  <a:pt x="0" y="10"/>
                </a:lnTo>
                <a:lnTo>
                  <a:pt x="0" y="22"/>
                </a:lnTo>
                <a:lnTo>
                  <a:pt x="6" y="41"/>
                </a:lnTo>
                <a:lnTo>
                  <a:pt x="15" y="44"/>
                </a:lnTo>
                <a:lnTo>
                  <a:pt x="27" y="42"/>
                </a:lnTo>
                <a:lnTo>
                  <a:pt x="29" y="38"/>
                </a:lnTo>
                <a:lnTo>
                  <a:pt x="25" y="15"/>
                </a:lnTo>
                <a:lnTo>
                  <a:pt x="17" y="4"/>
                </a:lnTo>
                <a:lnTo>
                  <a:pt x="13" y="3"/>
                </a:lnTo>
                <a:lnTo>
                  <a:pt x="5" y="0"/>
                </a:lnTo>
              </a:path>
            </a:pathLst>
          </a:custGeom>
          <a:ln w="12700">
            <a:solidFill>
              <a:schemeClr val="bg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49" name="Freeform 50"/>
          <p:cNvSpPr>
            <a:spLocks noChangeArrowheads="1"/>
          </p:cNvSpPr>
          <p:nvPr/>
        </p:nvSpPr>
        <p:spPr bwMode="auto">
          <a:xfrm>
            <a:off x="5790410" y="2848834"/>
            <a:ext cx="23813" cy="36512"/>
          </a:xfrm>
          <a:custGeom>
            <a:avLst/>
            <a:gdLst>
              <a:gd name="T0" fmla="*/ 2147483647 w 50"/>
              <a:gd name="T1" fmla="*/ 0 h 76"/>
              <a:gd name="T2" fmla="*/ 2147483647 w 50"/>
              <a:gd name="T3" fmla="*/ 2147483647 h 76"/>
              <a:gd name="T4" fmla="*/ 2147483647 w 50"/>
              <a:gd name="T5" fmla="*/ 2147483647 h 76"/>
              <a:gd name="T6" fmla="*/ 2147483647 w 50"/>
              <a:gd name="T7" fmla="*/ 2147483647 h 76"/>
              <a:gd name="T8" fmla="*/ 2147483647 w 50"/>
              <a:gd name="T9" fmla="*/ 2147483647 h 76"/>
              <a:gd name="T10" fmla="*/ 2147483647 w 50"/>
              <a:gd name="T11" fmla="*/ 2147483647 h 76"/>
              <a:gd name="T12" fmla="*/ 2147483647 w 50"/>
              <a:gd name="T13" fmla="*/ 2147483647 h 76"/>
              <a:gd name="T14" fmla="*/ 2147483647 w 50"/>
              <a:gd name="T15" fmla="*/ 2147483647 h 76"/>
              <a:gd name="T16" fmla="*/ 2147483647 w 50"/>
              <a:gd name="T17" fmla="*/ 2147483647 h 76"/>
              <a:gd name="T18" fmla="*/ 2147483647 w 50"/>
              <a:gd name="T19" fmla="*/ 2147483647 h 76"/>
              <a:gd name="T20" fmla="*/ 2147483647 w 50"/>
              <a:gd name="T21" fmla="*/ 2147483647 h 76"/>
              <a:gd name="T22" fmla="*/ 2147483647 w 50"/>
              <a:gd name="T23" fmla="*/ 2147483647 h 76"/>
              <a:gd name="T24" fmla="*/ 0 w 50"/>
              <a:gd name="T25" fmla="*/ 2147483647 h 76"/>
              <a:gd name="T26" fmla="*/ 2147483647 w 50"/>
              <a:gd name="T27" fmla="*/ 0 h 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76"/>
              <a:gd name="T44" fmla="*/ 50 w 50"/>
              <a:gd name="T45" fmla="*/ 76 h 7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76">
                <a:moveTo>
                  <a:pt x="11" y="0"/>
                </a:moveTo>
                <a:lnTo>
                  <a:pt x="19" y="2"/>
                </a:lnTo>
                <a:lnTo>
                  <a:pt x="26" y="11"/>
                </a:lnTo>
                <a:lnTo>
                  <a:pt x="42" y="22"/>
                </a:lnTo>
                <a:lnTo>
                  <a:pt x="50" y="38"/>
                </a:lnTo>
                <a:lnTo>
                  <a:pt x="40" y="51"/>
                </a:lnTo>
                <a:lnTo>
                  <a:pt x="39" y="68"/>
                </a:lnTo>
                <a:lnTo>
                  <a:pt x="34" y="74"/>
                </a:lnTo>
                <a:lnTo>
                  <a:pt x="28" y="75"/>
                </a:lnTo>
                <a:lnTo>
                  <a:pt x="20" y="76"/>
                </a:lnTo>
                <a:lnTo>
                  <a:pt x="12" y="67"/>
                </a:lnTo>
                <a:lnTo>
                  <a:pt x="4" y="50"/>
                </a:lnTo>
                <a:lnTo>
                  <a:pt x="0" y="27"/>
                </a:lnTo>
                <a:lnTo>
                  <a:pt x="11" y="0"/>
                </a:lnTo>
                <a:close/>
              </a:path>
            </a:pathLst>
          </a:custGeom>
          <a:ln w="12700">
            <a:solidFill>
              <a:schemeClr val="bg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50" name="Freeform 51"/>
          <p:cNvSpPr>
            <a:spLocks noChangeArrowheads="1"/>
          </p:cNvSpPr>
          <p:nvPr/>
        </p:nvSpPr>
        <p:spPr bwMode="auto">
          <a:xfrm>
            <a:off x="5790410" y="2848834"/>
            <a:ext cx="23813" cy="36512"/>
          </a:xfrm>
          <a:custGeom>
            <a:avLst/>
            <a:gdLst>
              <a:gd name="T0" fmla="*/ 2147483647 w 50"/>
              <a:gd name="T1" fmla="*/ 0 h 76"/>
              <a:gd name="T2" fmla="*/ 2147483647 w 50"/>
              <a:gd name="T3" fmla="*/ 2147483647 h 76"/>
              <a:gd name="T4" fmla="*/ 2147483647 w 50"/>
              <a:gd name="T5" fmla="*/ 2147483647 h 76"/>
              <a:gd name="T6" fmla="*/ 2147483647 w 50"/>
              <a:gd name="T7" fmla="*/ 2147483647 h 76"/>
              <a:gd name="T8" fmla="*/ 2147483647 w 50"/>
              <a:gd name="T9" fmla="*/ 2147483647 h 76"/>
              <a:gd name="T10" fmla="*/ 2147483647 w 50"/>
              <a:gd name="T11" fmla="*/ 2147483647 h 76"/>
              <a:gd name="T12" fmla="*/ 2147483647 w 50"/>
              <a:gd name="T13" fmla="*/ 2147483647 h 76"/>
              <a:gd name="T14" fmla="*/ 2147483647 w 50"/>
              <a:gd name="T15" fmla="*/ 2147483647 h 76"/>
              <a:gd name="T16" fmla="*/ 2147483647 w 50"/>
              <a:gd name="T17" fmla="*/ 2147483647 h 76"/>
              <a:gd name="T18" fmla="*/ 2147483647 w 50"/>
              <a:gd name="T19" fmla="*/ 2147483647 h 76"/>
              <a:gd name="T20" fmla="*/ 2147483647 w 50"/>
              <a:gd name="T21" fmla="*/ 2147483647 h 76"/>
              <a:gd name="T22" fmla="*/ 2147483647 w 50"/>
              <a:gd name="T23" fmla="*/ 2147483647 h 76"/>
              <a:gd name="T24" fmla="*/ 0 w 50"/>
              <a:gd name="T25" fmla="*/ 2147483647 h 76"/>
              <a:gd name="T26" fmla="*/ 2147483647 w 50"/>
              <a:gd name="T27" fmla="*/ 0 h 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76"/>
              <a:gd name="T44" fmla="*/ 50 w 50"/>
              <a:gd name="T45" fmla="*/ 76 h 7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76">
                <a:moveTo>
                  <a:pt x="11" y="0"/>
                </a:moveTo>
                <a:lnTo>
                  <a:pt x="19" y="2"/>
                </a:lnTo>
                <a:lnTo>
                  <a:pt x="26" y="11"/>
                </a:lnTo>
                <a:lnTo>
                  <a:pt x="42" y="22"/>
                </a:lnTo>
                <a:lnTo>
                  <a:pt x="50" y="38"/>
                </a:lnTo>
                <a:lnTo>
                  <a:pt x="40" y="51"/>
                </a:lnTo>
                <a:lnTo>
                  <a:pt x="39" y="68"/>
                </a:lnTo>
                <a:lnTo>
                  <a:pt x="34" y="74"/>
                </a:lnTo>
                <a:lnTo>
                  <a:pt x="28" y="75"/>
                </a:lnTo>
                <a:lnTo>
                  <a:pt x="20" y="76"/>
                </a:lnTo>
                <a:lnTo>
                  <a:pt x="12" y="67"/>
                </a:lnTo>
                <a:lnTo>
                  <a:pt x="4" y="50"/>
                </a:lnTo>
                <a:lnTo>
                  <a:pt x="0" y="27"/>
                </a:lnTo>
                <a:lnTo>
                  <a:pt x="11" y="0"/>
                </a:lnTo>
              </a:path>
            </a:pathLst>
          </a:custGeom>
          <a:ln w="12700">
            <a:solidFill>
              <a:schemeClr val="bg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51" name="Freeform 52"/>
          <p:cNvSpPr>
            <a:spLocks noChangeArrowheads="1"/>
          </p:cNvSpPr>
          <p:nvPr/>
        </p:nvSpPr>
        <p:spPr bwMode="auto">
          <a:xfrm>
            <a:off x="5990426" y="2979027"/>
            <a:ext cx="25400" cy="22225"/>
          </a:xfrm>
          <a:custGeom>
            <a:avLst/>
            <a:gdLst>
              <a:gd name="T0" fmla="*/ 2147483647 w 58"/>
              <a:gd name="T1" fmla="*/ 2147483647 h 46"/>
              <a:gd name="T2" fmla="*/ 2147483647 w 58"/>
              <a:gd name="T3" fmla="*/ 2147483647 h 46"/>
              <a:gd name="T4" fmla="*/ 2147483647 w 58"/>
              <a:gd name="T5" fmla="*/ 2147483647 h 46"/>
              <a:gd name="T6" fmla="*/ 2147483647 w 58"/>
              <a:gd name="T7" fmla="*/ 0 h 46"/>
              <a:gd name="T8" fmla="*/ 2147483647 w 58"/>
              <a:gd name="T9" fmla="*/ 2147483647 h 46"/>
              <a:gd name="T10" fmla="*/ 2147483647 w 58"/>
              <a:gd name="T11" fmla="*/ 2147483647 h 46"/>
              <a:gd name="T12" fmla="*/ 2147483647 w 58"/>
              <a:gd name="T13" fmla="*/ 2147483647 h 46"/>
              <a:gd name="T14" fmla="*/ 2147483647 w 58"/>
              <a:gd name="T15" fmla="*/ 2147483647 h 46"/>
              <a:gd name="T16" fmla="*/ 2147483647 w 58"/>
              <a:gd name="T17" fmla="*/ 2147483647 h 46"/>
              <a:gd name="T18" fmla="*/ 0 w 58"/>
              <a:gd name="T19" fmla="*/ 2147483647 h 46"/>
              <a:gd name="T20" fmla="*/ 2147483647 w 58"/>
              <a:gd name="T21" fmla="*/ 2147483647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46"/>
              <a:gd name="T35" fmla="*/ 58 w 58"/>
              <a:gd name="T36" fmla="*/ 46 h 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46">
                <a:moveTo>
                  <a:pt x="10" y="20"/>
                </a:moveTo>
                <a:lnTo>
                  <a:pt x="25" y="7"/>
                </a:lnTo>
                <a:lnTo>
                  <a:pt x="46" y="3"/>
                </a:lnTo>
                <a:lnTo>
                  <a:pt x="51" y="0"/>
                </a:lnTo>
                <a:lnTo>
                  <a:pt x="58" y="3"/>
                </a:lnTo>
                <a:lnTo>
                  <a:pt x="54" y="31"/>
                </a:lnTo>
                <a:lnTo>
                  <a:pt x="47" y="38"/>
                </a:lnTo>
                <a:lnTo>
                  <a:pt x="19" y="44"/>
                </a:lnTo>
                <a:lnTo>
                  <a:pt x="3" y="46"/>
                </a:lnTo>
                <a:lnTo>
                  <a:pt x="0" y="29"/>
                </a:lnTo>
                <a:lnTo>
                  <a:pt x="10" y="20"/>
                </a:lnTo>
                <a:close/>
              </a:path>
            </a:pathLst>
          </a:custGeom>
          <a:ln w="12700">
            <a:solidFill>
              <a:schemeClr val="bg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52" name="Freeform 53"/>
          <p:cNvSpPr>
            <a:spLocks noChangeArrowheads="1"/>
          </p:cNvSpPr>
          <p:nvPr/>
        </p:nvSpPr>
        <p:spPr bwMode="auto">
          <a:xfrm>
            <a:off x="5990426" y="2979027"/>
            <a:ext cx="25400" cy="22225"/>
          </a:xfrm>
          <a:custGeom>
            <a:avLst/>
            <a:gdLst>
              <a:gd name="T0" fmla="*/ 2147483647 w 58"/>
              <a:gd name="T1" fmla="*/ 2147483647 h 46"/>
              <a:gd name="T2" fmla="*/ 2147483647 w 58"/>
              <a:gd name="T3" fmla="*/ 2147483647 h 46"/>
              <a:gd name="T4" fmla="*/ 2147483647 w 58"/>
              <a:gd name="T5" fmla="*/ 2147483647 h 46"/>
              <a:gd name="T6" fmla="*/ 2147483647 w 58"/>
              <a:gd name="T7" fmla="*/ 0 h 46"/>
              <a:gd name="T8" fmla="*/ 2147483647 w 58"/>
              <a:gd name="T9" fmla="*/ 2147483647 h 46"/>
              <a:gd name="T10" fmla="*/ 2147483647 w 58"/>
              <a:gd name="T11" fmla="*/ 2147483647 h 46"/>
              <a:gd name="T12" fmla="*/ 2147483647 w 58"/>
              <a:gd name="T13" fmla="*/ 2147483647 h 46"/>
              <a:gd name="T14" fmla="*/ 2147483647 w 58"/>
              <a:gd name="T15" fmla="*/ 2147483647 h 46"/>
              <a:gd name="T16" fmla="*/ 2147483647 w 58"/>
              <a:gd name="T17" fmla="*/ 2147483647 h 46"/>
              <a:gd name="T18" fmla="*/ 0 w 58"/>
              <a:gd name="T19" fmla="*/ 2147483647 h 46"/>
              <a:gd name="T20" fmla="*/ 2147483647 w 58"/>
              <a:gd name="T21" fmla="*/ 2147483647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46"/>
              <a:gd name="T35" fmla="*/ 58 w 58"/>
              <a:gd name="T36" fmla="*/ 46 h 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46">
                <a:moveTo>
                  <a:pt x="10" y="20"/>
                </a:moveTo>
                <a:lnTo>
                  <a:pt x="25" y="7"/>
                </a:lnTo>
                <a:lnTo>
                  <a:pt x="46" y="3"/>
                </a:lnTo>
                <a:lnTo>
                  <a:pt x="51" y="0"/>
                </a:lnTo>
                <a:lnTo>
                  <a:pt x="58" y="3"/>
                </a:lnTo>
                <a:lnTo>
                  <a:pt x="54" y="31"/>
                </a:lnTo>
                <a:lnTo>
                  <a:pt x="47" y="38"/>
                </a:lnTo>
                <a:lnTo>
                  <a:pt x="19" y="44"/>
                </a:lnTo>
                <a:lnTo>
                  <a:pt x="3" y="46"/>
                </a:lnTo>
                <a:lnTo>
                  <a:pt x="0" y="29"/>
                </a:lnTo>
                <a:lnTo>
                  <a:pt x="10" y="20"/>
                </a:lnTo>
              </a:path>
            </a:pathLst>
          </a:custGeom>
          <a:ln w="12700">
            <a:solidFill>
              <a:schemeClr val="bg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53" name="Freeform 54"/>
          <p:cNvSpPr>
            <a:spLocks noChangeArrowheads="1"/>
          </p:cNvSpPr>
          <p:nvPr/>
        </p:nvSpPr>
        <p:spPr bwMode="auto">
          <a:xfrm>
            <a:off x="6242845" y="3023459"/>
            <a:ext cx="71437" cy="38100"/>
          </a:xfrm>
          <a:custGeom>
            <a:avLst/>
            <a:gdLst>
              <a:gd name="T0" fmla="*/ 2147483647 w 156"/>
              <a:gd name="T1" fmla="*/ 2147483647 h 79"/>
              <a:gd name="T2" fmla="*/ 2147483647 w 156"/>
              <a:gd name="T3" fmla="*/ 2147483647 h 79"/>
              <a:gd name="T4" fmla="*/ 2147483647 w 156"/>
              <a:gd name="T5" fmla="*/ 2147483647 h 79"/>
              <a:gd name="T6" fmla="*/ 2147483647 w 156"/>
              <a:gd name="T7" fmla="*/ 0 h 79"/>
              <a:gd name="T8" fmla="*/ 2147483647 w 156"/>
              <a:gd name="T9" fmla="*/ 2147483647 h 79"/>
              <a:gd name="T10" fmla="*/ 2147483647 w 156"/>
              <a:gd name="T11" fmla="*/ 2147483647 h 79"/>
              <a:gd name="T12" fmla="*/ 2147483647 w 156"/>
              <a:gd name="T13" fmla="*/ 2147483647 h 79"/>
              <a:gd name="T14" fmla="*/ 2147483647 w 156"/>
              <a:gd name="T15" fmla="*/ 2147483647 h 79"/>
              <a:gd name="T16" fmla="*/ 2147483647 w 156"/>
              <a:gd name="T17" fmla="*/ 2147483647 h 79"/>
              <a:gd name="T18" fmla="*/ 2147483647 w 156"/>
              <a:gd name="T19" fmla="*/ 2147483647 h 79"/>
              <a:gd name="T20" fmla="*/ 0 w 156"/>
              <a:gd name="T21" fmla="*/ 2147483647 h 79"/>
              <a:gd name="T22" fmla="*/ 2147483647 w 156"/>
              <a:gd name="T23" fmla="*/ 2147483647 h 79"/>
              <a:gd name="T24" fmla="*/ 2147483647 w 156"/>
              <a:gd name="T25" fmla="*/ 2147483647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6"/>
              <a:gd name="T40" fmla="*/ 0 h 79"/>
              <a:gd name="T41" fmla="*/ 156 w 156"/>
              <a:gd name="T42" fmla="*/ 79 h 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6" h="79">
                <a:moveTo>
                  <a:pt x="20" y="17"/>
                </a:moveTo>
                <a:lnTo>
                  <a:pt x="45" y="14"/>
                </a:lnTo>
                <a:lnTo>
                  <a:pt x="108" y="2"/>
                </a:lnTo>
                <a:lnTo>
                  <a:pt x="147" y="0"/>
                </a:lnTo>
                <a:lnTo>
                  <a:pt x="153" y="3"/>
                </a:lnTo>
                <a:lnTo>
                  <a:pt x="156" y="22"/>
                </a:lnTo>
                <a:lnTo>
                  <a:pt x="148" y="33"/>
                </a:lnTo>
                <a:lnTo>
                  <a:pt x="124" y="54"/>
                </a:lnTo>
                <a:lnTo>
                  <a:pt x="21" y="79"/>
                </a:lnTo>
                <a:lnTo>
                  <a:pt x="15" y="75"/>
                </a:lnTo>
                <a:lnTo>
                  <a:pt x="0" y="47"/>
                </a:lnTo>
                <a:lnTo>
                  <a:pt x="5" y="22"/>
                </a:lnTo>
                <a:lnTo>
                  <a:pt x="20" y="17"/>
                </a:lnTo>
                <a:close/>
              </a:path>
            </a:pathLst>
          </a:custGeom>
          <a:ln w="12700">
            <a:solidFill>
              <a:schemeClr val="bg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54" name="Freeform 55"/>
          <p:cNvSpPr>
            <a:spLocks noChangeArrowheads="1"/>
          </p:cNvSpPr>
          <p:nvPr/>
        </p:nvSpPr>
        <p:spPr bwMode="auto">
          <a:xfrm>
            <a:off x="6242845" y="3023459"/>
            <a:ext cx="71437" cy="38100"/>
          </a:xfrm>
          <a:custGeom>
            <a:avLst/>
            <a:gdLst>
              <a:gd name="T0" fmla="*/ 2147483647 w 156"/>
              <a:gd name="T1" fmla="*/ 2147483647 h 79"/>
              <a:gd name="T2" fmla="*/ 2147483647 w 156"/>
              <a:gd name="T3" fmla="*/ 2147483647 h 79"/>
              <a:gd name="T4" fmla="*/ 2147483647 w 156"/>
              <a:gd name="T5" fmla="*/ 2147483647 h 79"/>
              <a:gd name="T6" fmla="*/ 2147483647 w 156"/>
              <a:gd name="T7" fmla="*/ 0 h 79"/>
              <a:gd name="T8" fmla="*/ 2147483647 w 156"/>
              <a:gd name="T9" fmla="*/ 2147483647 h 79"/>
              <a:gd name="T10" fmla="*/ 2147483647 w 156"/>
              <a:gd name="T11" fmla="*/ 2147483647 h 79"/>
              <a:gd name="T12" fmla="*/ 2147483647 w 156"/>
              <a:gd name="T13" fmla="*/ 2147483647 h 79"/>
              <a:gd name="T14" fmla="*/ 2147483647 w 156"/>
              <a:gd name="T15" fmla="*/ 2147483647 h 79"/>
              <a:gd name="T16" fmla="*/ 2147483647 w 156"/>
              <a:gd name="T17" fmla="*/ 2147483647 h 79"/>
              <a:gd name="T18" fmla="*/ 2147483647 w 156"/>
              <a:gd name="T19" fmla="*/ 2147483647 h 79"/>
              <a:gd name="T20" fmla="*/ 0 w 156"/>
              <a:gd name="T21" fmla="*/ 2147483647 h 79"/>
              <a:gd name="T22" fmla="*/ 2147483647 w 156"/>
              <a:gd name="T23" fmla="*/ 2147483647 h 79"/>
              <a:gd name="T24" fmla="*/ 2147483647 w 156"/>
              <a:gd name="T25" fmla="*/ 2147483647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6"/>
              <a:gd name="T40" fmla="*/ 0 h 79"/>
              <a:gd name="T41" fmla="*/ 156 w 156"/>
              <a:gd name="T42" fmla="*/ 79 h 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6" h="79">
                <a:moveTo>
                  <a:pt x="20" y="17"/>
                </a:moveTo>
                <a:lnTo>
                  <a:pt x="45" y="14"/>
                </a:lnTo>
                <a:lnTo>
                  <a:pt x="108" y="2"/>
                </a:lnTo>
                <a:lnTo>
                  <a:pt x="147" y="0"/>
                </a:lnTo>
                <a:lnTo>
                  <a:pt x="153" y="3"/>
                </a:lnTo>
                <a:lnTo>
                  <a:pt x="156" y="22"/>
                </a:lnTo>
                <a:lnTo>
                  <a:pt x="148" y="33"/>
                </a:lnTo>
                <a:lnTo>
                  <a:pt x="124" y="54"/>
                </a:lnTo>
                <a:lnTo>
                  <a:pt x="21" y="79"/>
                </a:lnTo>
                <a:lnTo>
                  <a:pt x="15" y="75"/>
                </a:lnTo>
                <a:lnTo>
                  <a:pt x="0" y="47"/>
                </a:lnTo>
                <a:lnTo>
                  <a:pt x="5" y="22"/>
                </a:lnTo>
                <a:lnTo>
                  <a:pt x="20" y="17"/>
                </a:lnTo>
              </a:path>
            </a:pathLst>
          </a:custGeom>
          <a:ln w="12700">
            <a:solidFill>
              <a:schemeClr val="bg1"/>
            </a:solidFill>
            <a:headEnd/>
            <a:tailEnd/>
          </a:ln>
        </p:spPr>
        <p:style>
          <a:lnRef idx="3">
            <a:schemeClr val="lt1"/>
          </a:lnRef>
          <a:fillRef idx="1">
            <a:schemeClr val="accent6"/>
          </a:fillRef>
          <a:effectRef idx="1">
            <a:schemeClr val="accent6"/>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55" name="Freeform 58"/>
          <p:cNvSpPr>
            <a:spLocks noChangeArrowheads="1"/>
          </p:cNvSpPr>
          <p:nvPr/>
        </p:nvSpPr>
        <p:spPr bwMode="auto">
          <a:xfrm>
            <a:off x="5230023" y="3185384"/>
            <a:ext cx="250825" cy="195262"/>
          </a:xfrm>
          <a:custGeom>
            <a:avLst/>
            <a:gdLst>
              <a:gd name="T0" fmla="*/ 2147483647 w 349"/>
              <a:gd name="T1" fmla="*/ 0 h 350"/>
              <a:gd name="T2" fmla="*/ 2147483647 w 349"/>
              <a:gd name="T3" fmla="*/ 2147483647 h 350"/>
              <a:gd name="T4" fmla="*/ 2147483647 w 349"/>
              <a:gd name="T5" fmla="*/ 2147483647 h 350"/>
              <a:gd name="T6" fmla="*/ 2147483647 w 349"/>
              <a:gd name="T7" fmla="*/ 2147483647 h 350"/>
              <a:gd name="T8" fmla="*/ 2147483647 w 349"/>
              <a:gd name="T9" fmla="*/ 2147483647 h 350"/>
              <a:gd name="T10" fmla="*/ 2147483647 w 349"/>
              <a:gd name="T11" fmla="*/ 2147483647 h 350"/>
              <a:gd name="T12" fmla="*/ 2147483647 w 349"/>
              <a:gd name="T13" fmla="*/ 2147483647 h 350"/>
              <a:gd name="T14" fmla="*/ 2147483647 w 349"/>
              <a:gd name="T15" fmla="*/ 2147483647 h 350"/>
              <a:gd name="T16" fmla="*/ 2147483647 w 349"/>
              <a:gd name="T17" fmla="*/ 2147483647 h 350"/>
              <a:gd name="T18" fmla="*/ 2147483647 w 349"/>
              <a:gd name="T19" fmla="*/ 2147483647 h 350"/>
              <a:gd name="T20" fmla="*/ 2147483647 w 349"/>
              <a:gd name="T21" fmla="*/ 2147483647 h 350"/>
              <a:gd name="T22" fmla="*/ 2147483647 w 349"/>
              <a:gd name="T23" fmla="*/ 2147483647 h 350"/>
              <a:gd name="T24" fmla="*/ 2147483647 w 349"/>
              <a:gd name="T25" fmla="*/ 2147483647 h 350"/>
              <a:gd name="T26" fmla="*/ 2147483647 w 349"/>
              <a:gd name="T27" fmla="*/ 2147483647 h 350"/>
              <a:gd name="T28" fmla="*/ 0 w 349"/>
              <a:gd name="T29" fmla="*/ 2147483647 h 350"/>
              <a:gd name="T30" fmla="*/ 2147483647 w 349"/>
              <a:gd name="T31" fmla="*/ 2147483647 h 350"/>
              <a:gd name="T32" fmla="*/ 2147483647 w 349"/>
              <a:gd name="T33" fmla="*/ 2147483647 h 350"/>
              <a:gd name="T34" fmla="*/ 2147483647 w 349"/>
              <a:gd name="T35" fmla="*/ 2147483647 h 350"/>
              <a:gd name="T36" fmla="*/ 2147483647 w 349"/>
              <a:gd name="T37" fmla="*/ 2147483647 h 350"/>
              <a:gd name="T38" fmla="*/ 2147483647 w 349"/>
              <a:gd name="T39" fmla="*/ 2147483647 h 350"/>
              <a:gd name="T40" fmla="*/ 2147483647 w 349"/>
              <a:gd name="T41" fmla="*/ 2147483647 h 350"/>
              <a:gd name="T42" fmla="*/ 2147483647 w 349"/>
              <a:gd name="T43" fmla="*/ 2147483647 h 350"/>
              <a:gd name="T44" fmla="*/ 2147483647 w 349"/>
              <a:gd name="T45" fmla="*/ 2147483647 h 350"/>
              <a:gd name="T46" fmla="*/ 2147483647 w 349"/>
              <a:gd name="T47" fmla="*/ 2147483647 h 350"/>
              <a:gd name="T48" fmla="*/ 2147483647 w 349"/>
              <a:gd name="T49" fmla="*/ 2147483647 h 350"/>
              <a:gd name="T50" fmla="*/ 2147483647 w 349"/>
              <a:gd name="T51" fmla="*/ 2147483647 h 350"/>
              <a:gd name="T52" fmla="*/ 2147483647 w 349"/>
              <a:gd name="T53" fmla="*/ 2147483647 h 350"/>
              <a:gd name="T54" fmla="*/ 2147483647 w 349"/>
              <a:gd name="T55" fmla="*/ 2147483647 h 350"/>
              <a:gd name="T56" fmla="*/ 2147483647 w 349"/>
              <a:gd name="T57" fmla="*/ 2147483647 h 350"/>
              <a:gd name="T58" fmla="*/ 2147483647 w 349"/>
              <a:gd name="T59" fmla="*/ 2147483647 h 350"/>
              <a:gd name="T60" fmla="*/ 2147483647 w 349"/>
              <a:gd name="T61" fmla="*/ 2147483647 h 350"/>
              <a:gd name="T62" fmla="*/ 2147483647 w 349"/>
              <a:gd name="T63" fmla="*/ 2147483647 h 350"/>
              <a:gd name="T64" fmla="*/ 2147483647 w 349"/>
              <a:gd name="T65" fmla="*/ 2147483647 h 350"/>
              <a:gd name="T66" fmla="*/ 2147483647 w 349"/>
              <a:gd name="T67" fmla="*/ 2147483647 h 350"/>
              <a:gd name="T68" fmla="*/ 2147483647 w 349"/>
              <a:gd name="T69" fmla="*/ 2147483647 h 350"/>
              <a:gd name="T70" fmla="*/ 2147483647 w 349"/>
              <a:gd name="T71" fmla="*/ 2147483647 h 350"/>
              <a:gd name="T72" fmla="*/ 2147483647 w 349"/>
              <a:gd name="T73" fmla="*/ 2147483647 h 350"/>
              <a:gd name="T74" fmla="*/ 2147483647 w 349"/>
              <a:gd name="T75" fmla="*/ 2147483647 h 350"/>
              <a:gd name="T76" fmla="*/ 2147483647 w 349"/>
              <a:gd name="T77" fmla="*/ 2147483647 h 350"/>
              <a:gd name="T78" fmla="*/ 2147483647 w 349"/>
              <a:gd name="T79" fmla="*/ 2147483647 h 350"/>
              <a:gd name="T80" fmla="*/ 2147483647 w 349"/>
              <a:gd name="T81" fmla="*/ 0 h 3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9"/>
              <a:gd name="T124" fmla="*/ 0 h 350"/>
              <a:gd name="T125" fmla="*/ 349 w 349"/>
              <a:gd name="T126" fmla="*/ 350 h 3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9" h="350">
                <a:moveTo>
                  <a:pt x="219" y="0"/>
                </a:moveTo>
                <a:lnTo>
                  <a:pt x="145" y="13"/>
                </a:lnTo>
                <a:lnTo>
                  <a:pt x="97" y="25"/>
                </a:lnTo>
                <a:lnTo>
                  <a:pt x="103" y="57"/>
                </a:lnTo>
                <a:lnTo>
                  <a:pt x="112" y="83"/>
                </a:lnTo>
                <a:lnTo>
                  <a:pt x="122" y="101"/>
                </a:lnTo>
                <a:lnTo>
                  <a:pt x="142" y="115"/>
                </a:lnTo>
                <a:lnTo>
                  <a:pt x="160" y="119"/>
                </a:lnTo>
                <a:lnTo>
                  <a:pt x="155" y="130"/>
                </a:lnTo>
                <a:lnTo>
                  <a:pt x="140" y="146"/>
                </a:lnTo>
                <a:lnTo>
                  <a:pt x="138" y="171"/>
                </a:lnTo>
                <a:lnTo>
                  <a:pt x="126" y="177"/>
                </a:lnTo>
                <a:lnTo>
                  <a:pt x="18" y="190"/>
                </a:lnTo>
                <a:lnTo>
                  <a:pt x="4" y="202"/>
                </a:lnTo>
                <a:lnTo>
                  <a:pt x="0" y="226"/>
                </a:lnTo>
                <a:lnTo>
                  <a:pt x="3" y="245"/>
                </a:lnTo>
                <a:lnTo>
                  <a:pt x="11" y="266"/>
                </a:lnTo>
                <a:lnTo>
                  <a:pt x="5" y="297"/>
                </a:lnTo>
                <a:lnTo>
                  <a:pt x="55" y="323"/>
                </a:lnTo>
                <a:lnTo>
                  <a:pt x="91" y="335"/>
                </a:lnTo>
                <a:lnTo>
                  <a:pt x="132" y="339"/>
                </a:lnTo>
                <a:lnTo>
                  <a:pt x="191" y="350"/>
                </a:lnTo>
                <a:lnTo>
                  <a:pt x="197" y="335"/>
                </a:lnTo>
                <a:lnTo>
                  <a:pt x="208" y="323"/>
                </a:lnTo>
                <a:lnTo>
                  <a:pt x="221" y="315"/>
                </a:lnTo>
                <a:lnTo>
                  <a:pt x="239" y="308"/>
                </a:lnTo>
                <a:lnTo>
                  <a:pt x="259" y="299"/>
                </a:lnTo>
                <a:lnTo>
                  <a:pt x="270" y="288"/>
                </a:lnTo>
                <a:lnTo>
                  <a:pt x="265" y="240"/>
                </a:lnTo>
                <a:lnTo>
                  <a:pt x="281" y="212"/>
                </a:lnTo>
                <a:lnTo>
                  <a:pt x="306" y="197"/>
                </a:lnTo>
                <a:lnTo>
                  <a:pt x="342" y="182"/>
                </a:lnTo>
                <a:lnTo>
                  <a:pt x="349" y="167"/>
                </a:lnTo>
                <a:lnTo>
                  <a:pt x="325" y="166"/>
                </a:lnTo>
                <a:lnTo>
                  <a:pt x="305" y="152"/>
                </a:lnTo>
                <a:lnTo>
                  <a:pt x="290" y="149"/>
                </a:lnTo>
                <a:lnTo>
                  <a:pt x="277" y="164"/>
                </a:lnTo>
                <a:lnTo>
                  <a:pt x="253" y="167"/>
                </a:lnTo>
                <a:lnTo>
                  <a:pt x="250" y="160"/>
                </a:lnTo>
                <a:lnTo>
                  <a:pt x="234" y="74"/>
                </a:lnTo>
                <a:lnTo>
                  <a:pt x="219" y="0"/>
                </a:lnTo>
                <a:close/>
              </a:path>
            </a:pathLst>
          </a:custGeom>
          <a:solidFill>
            <a:srgbClr val="00B0F0"/>
          </a:solidFill>
          <a:ln w="12700">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56" name="Freeform 60"/>
          <p:cNvSpPr>
            <a:spLocks noChangeArrowheads="1"/>
          </p:cNvSpPr>
          <p:nvPr/>
        </p:nvSpPr>
        <p:spPr bwMode="auto">
          <a:xfrm>
            <a:off x="5407818" y="3336196"/>
            <a:ext cx="93662" cy="50800"/>
          </a:xfrm>
          <a:custGeom>
            <a:avLst/>
            <a:gdLst>
              <a:gd name="T0" fmla="*/ 0 w 206"/>
              <a:gd name="T1" fmla="*/ 2147483647 h 106"/>
              <a:gd name="T2" fmla="*/ 2147483647 w 206"/>
              <a:gd name="T3" fmla="*/ 2147483647 h 106"/>
              <a:gd name="T4" fmla="*/ 2147483647 w 206"/>
              <a:gd name="T5" fmla="*/ 2147483647 h 106"/>
              <a:gd name="T6" fmla="*/ 2147483647 w 206"/>
              <a:gd name="T7" fmla="*/ 2147483647 h 106"/>
              <a:gd name="T8" fmla="*/ 2147483647 w 206"/>
              <a:gd name="T9" fmla="*/ 2147483647 h 106"/>
              <a:gd name="T10" fmla="*/ 2147483647 w 206"/>
              <a:gd name="T11" fmla="*/ 2147483647 h 106"/>
              <a:gd name="T12" fmla="*/ 2147483647 w 206"/>
              <a:gd name="T13" fmla="*/ 2147483647 h 106"/>
              <a:gd name="T14" fmla="*/ 2147483647 w 206"/>
              <a:gd name="T15" fmla="*/ 2147483647 h 106"/>
              <a:gd name="T16" fmla="*/ 2147483647 w 206"/>
              <a:gd name="T17" fmla="*/ 2147483647 h 106"/>
              <a:gd name="T18" fmla="*/ 2147483647 w 206"/>
              <a:gd name="T19" fmla="*/ 2147483647 h 106"/>
              <a:gd name="T20" fmla="*/ 2147483647 w 206"/>
              <a:gd name="T21" fmla="*/ 2147483647 h 106"/>
              <a:gd name="T22" fmla="*/ 2147483647 w 206"/>
              <a:gd name="T23" fmla="*/ 0 h 106"/>
              <a:gd name="T24" fmla="*/ 2147483647 w 206"/>
              <a:gd name="T25" fmla="*/ 2147483647 h 106"/>
              <a:gd name="T26" fmla="*/ 2147483647 w 206"/>
              <a:gd name="T27" fmla="*/ 2147483647 h 106"/>
              <a:gd name="T28" fmla="*/ 2147483647 w 206"/>
              <a:gd name="T29" fmla="*/ 2147483647 h 106"/>
              <a:gd name="T30" fmla="*/ 2147483647 w 206"/>
              <a:gd name="T31" fmla="*/ 2147483647 h 106"/>
              <a:gd name="T32" fmla="*/ 2147483647 w 206"/>
              <a:gd name="T33" fmla="*/ 2147483647 h 106"/>
              <a:gd name="T34" fmla="*/ 0 w 206"/>
              <a:gd name="T35" fmla="*/ 2147483647 h 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106"/>
              <a:gd name="T56" fmla="*/ 206 w 206"/>
              <a:gd name="T57" fmla="*/ 106 h 1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106">
                <a:moveTo>
                  <a:pt x="0" y="64"/>
                </a:moveTo>
                <a:lnTo>
                  <a:pt x="29" y="71"/>
                </a:lnTo>
                <a:lnTo>
                  <a:pt x="63" y="81"/>
                </a:lnTo>
                <a:lnTo>
                  <a:pt x="105" y="93"/>
                </a:lnTo>
                <a:lnTo>
                  <a:pt x="143" y="106"/>
                </a:lnTo>
                <a:lnTo>
                  <a:pt x="173" y="102"/>
                </a:lnTo>
                <a:lnTo>
                  <a:pt x="193" y="88"/>
                </a:lnTo>
                <a:lnTo>
                  <a:pt x="206" y="83"/>
                </a:lnTo>
                <a:lnTo>
                  <a:pt x="194" y="36"/>
                </a:lnTo>
                <a:lnTo>
                  <a:pt x="177" y="18"/>
                </a:lnTo>
                <a:lnTo>
                  <a:pt x="135" y="5"/>
                </a:lnTo>
                <a:lnTo>
                  <a:pt x="80" y="0"/>
                </a:lnTo>
                <a:lnTo>
                  <a:pt x="67" y="13"/>
                </a:lnTo>
                <a:lnTo>
                  <a:pt x="47" y="22"/>
                </a:lnTo>
                <a:lnTo>
                  <a:pt x="30" y="31"/>
                </a:lnTo>
                <a:lnTo>
                  <a:pt x="17" y="39"/>
                </a:lnTo>
                <a:lnTo>
                  <a:pt x="6" y="50"/>
                </a:lnTo>
                <a:lnTo>
                  <a:pt x="0" y="64"/>
                </a:lnTo>
                <a:close/>
              </a:path>
            </a:pathLst>
          </a:custGeom>
          <a:ln w="12700">
            <a:solidFill>
              <a:schemeClr val="bg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57" name="Freeform 61"/>
          <p:cNvSpPr>
            <a:spLocks noChangeArrowheads="1"/>
          </p:cNvSpPr>
          <p:nvPr/>
        </p:nvSpPr>
        <p:spPr bwMode="auto">
          <a:xfrm>
            <a:off x="5296689" y="3304446"/>
            <a:ext cx="204787" cy="84138"/>
          </a:xfrm>
          <a:custGeom>
            <a:avLst/>
            <a:gdLst>
              <a:gd name="T0" fmla="*/ 0 w 206"/>
              <a:gd name="T1" fmla="*/ 2147483647 h 106"/>
              <a:gd name="T2" fmla="*/ 2147483647 w 206"/>
              <a:gd name="T3" fmla="*/ 2147483647 h 106"/>
              <a:gd name="T4" fmla="*/ 2147483647 w 206"/>
              <a:gd name="T5" fmla="*/ 2147483647 h 106"/>
              <a:gd name="T6" fmla="*/ 2147483647 w 206"/>
              <a:gd name="T7" fmla="*/ 2147483647 h 106"/>
              <a:gd name="T8" fmla="*/ 2147483647 w 206"/>
              <a:gd name="T9" fmla="*/ 2147483647 h 106"/>
              <a:gd name="T10" fmla="*/ 2147483647 w 206"/>
              <a:gd name="T11" fmla="*/ 2147483647 h 106"/>
              <a:gd name="T12" fmla="*/ 2147483647 w 206"/>
              <a:gd name="T13" fmla="*/ 2147483647 h 106"/>
              <a:gd name="T14" fmla="*/ 2147483647 w 206"/>
              <a:gd name="T15" fmla="*/ 2147483647 h 106"/>
              <a:gd name="T16" fmla="*/ 2147483647 w 206"/>
              <a:gd name="T17" fmla="*/ 2147483647 h 106"/>
              <a:gd name="T18" fmla="*/ 2147483647 w 206"/>
              <a:gd name="T19" fmla="*/ 2147483647 h 106"/>
              <a:gd name="T20" fmla="*/ 2147483647 w 206"/>
              <a:gd name="T21" fmla="*/ 2147483647 h 106"/>
              <a:gd name="T22" fmla="*/ 2147483647 w 206"/>
              <a:gd name="T23" fmla="*/ 0 h 106"/>
              <a:gd name="T24" fmla="*/ 2147483647 w 206"/>
              <a:gd name="T25" fmla="*/ 2147483647 h 106"/>
              <a:gd name="T26" fmla="*/ 2147483647 w 206"/>
              <a:gd name="T27" fmla="*/ 2147483647 h 106"/>
              <a:gd name="T28" fmla="*/ 2147483647 w 206"/>
              <a:gd name="T29" fmla="*/ 2147483647 h 106"/>
              <a:gd name="T30" fmla="*/ 2147483647 w 206"/>
              <a:gd name="T31" fmla="*/ 2147483647 h 106"/>
              <a:gd name="T32" fmla="*/ 2147483647 w 206"/>
              <a:gd name="T33" fmla="*/ 2147483647 h 106"/>
              <a:gd name="T34" fmla="*/ 0 w 206"/>
              <a:gd name="T35" fmla="*/ 2147483647 h 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106"/>
              <a:gd name="T56" fmla="*/ 206 w 206"/>
              <a:gd name="T57" fmla="*/ 106 h 1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106">
                <a:moveTo>
                  <a:pt x="0" y="64"/>
                </a:moveTo>
                <a:lnTo>
                  <a:pt x="29" y="71"/>
                </a:lnTo>
                <a:lnTo>
                  <a:pt x="63" y="81"/>
                </a:lnTo>
                <a:lnTo>
                  <a:pt x="105" y="93"/>
                </a:lnTo>
                <a:lnTo>
                  <a:pt x="143" y="106"/>
                </a:lnTo>
                <a:lnTo>
                  <a:pt x="173" y="102"/>
                </a:lnTo>
                <a:lnTo>
                  <a:pt x="193" y="88"/>
                </a:lnTo>
                <a:lnTo>
                  <a:pt x="206" y="83"/>
                </a:lnTo>
                <a:lnTo>
                  <a:pt x="194" y="36"/>
                </a:lnTo>
                <a:lnTo>
                  <a:pt x="177" y="18"/>
                </a:lnTo>
                <a:lnTo>
                  <a:pt x="135" y="5"/>
                </a:lnTo>
                <a:lnTo>
                  <a:pt x="80" y="0"/>
                </a:lnTo>
                <a:lnTo>
                  <a:pt x="67" y="13"/>
                </a:lnTo>
                <a:lnTo>
                  <a:pt x="47" y="22"/>
                </a:lnTo>
                <a:lnTo>
                  <a:pt x="30" y="31"/>
                </a:lnTo>
                <a:lnTo>
                  <a:pt x="17" y="39"/>
                </a:lnTo>
                <a:lnTo>
                  <a:pt x="6" y="50"/>
                </a:lnTo>
                <a:lnTo>
                  <a:pt x="0" y="64"/>
                </a:lnTo>
              </a:path>
            </a:pathLst>
          </a:custGeom>
          <a:solidFill>
            <a:srgbClr val="00B0F0"/>
          </a:solidFill>
          <a:ln w="12700">
            <a:solidFill>
              <a:schemeClr val="bg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58" name="Freeform 62"/>
          <p:cNvSpPr>
            <a:spLocks noChangeArrowheads="1"/>
          </p:cNvSpPr>
          <p:nvPr/>
        </p:nvSpPr>
        <p:spPr bwMode="auto">
          <a:xfrm>
            <a:off x="5412580" y="3236202"/>
            <a:ext cx="220663" cy="149225"/>
          </a:xfrm>
          <a:custGeom>
            <a:avLst/>
            <a:gdLst>
              <a:gd name="T0" fmla="*/ 2147483647 w 475"/>
              <a:gd name="T1" fmla="*/ 2147483647 h 309"/>
              <a:gd name="T2" fmla="*/ 2147483647 w 475"/>
              <a:gd name="T3" fmla="*/ 2147483647 h 309"/>
              <a:gd name="T4" fmla="*/ 2147483647 w 475"/>
              <a:gd name="T5" fmla="*/ 2147483647 h 309"/>
              <a:gd name="T6" fmla="*/ 2147483647 w 475"/>
              <a:gd name="T7" fmla="*/ 2147483647 h 309"/>
              <a:gd name="T8" fmla="*/ 2147483647 w 475"/>
              <a:gd name="T9" fmla="*/ 2147483647 h 309"/>
              <a:gd name="T10" fmla="*/ 2147483647 w 475"/>
              <a:gd name="T11" fmla="*/ 0 h 309"/>
              <a:gd name="T12" fmla="*/ 2147483647 w 475"/>
              <a:gd name="T13" fmla="*/ 2147483647 h 309"/>
              <a:gd name="T14" fmla="*/ 2147483647 w 475"/>
              <a:gd name="T15" fmla="*/ 2147483647 h 309"/>
              <a:gd name="T16" fmla="*/ 2147483647 w 475"/>
              <a:gd name="T17" fmla="*/ 2147483647 h 309"/>
              <a:gd name="T18" fmla="*/ 2147483647 w 475"/>
              <a:gd name="T19" fmla="*/ 2147483647 h 309"/>
              <a:gd name="T20" fmla="*/ 2147483647 w 475"/>
              <a:gd name="T21" fmla="*/ 2147483647 h 309"/>
              <a:gd name="T22" fmla="*/ 2147483647 w 475"/>
              <a:gd name="T23" fmla="*/ 2147483647 h 309"/>
              <a:gd name="T24" fmla="*/ 2147483647 w 475"/>
              <a:gd name="T25" fmla="*/ 2147483647 h 309"/>
              <a:gd name="T26" fmla="*/ 2147483647 w 475"/>
              <a:gd name="T27" fmla="*/ 2147483647 h 309"/>
              <a:gd name="T28" fmla="*/ 2147483647 w 475"/>
              <a:gd name="T29" fmla="*/ 2147483647 h 309"/>
              <a:gd name="T30" fmla="*/ 2147483647 w 475"/>
              <a:gd name="T31" fmla="*/ 2147483647 h 309"/>
              <a:gd name="T32" fmla="*/ 2147483647 w 475"/>
              <a:gd name="T33" fmla="*/ 2147483647 h 309"/>
              <a:gd name="T34" fmla="*/ 2147483647 w 475"/>
              <a:gd name="T35" fmla="*/ 2147483647 h 309"/>
              <a:gd name="T36" fmla="*/ 2147483647 w 475"/>
              <a:gd name="T37" fmla="*/ 2147483647 h 309"/>
              <a:gd name="T38" fmla="*/ 2147483647 w 475"/>
              <a:gd name="T39" fmla="*/ 2147483647 h 309"/>
              <a:gd name="T40" fmla="*/ 2147483647 w 475"/>
              <a:gd name="T41" fmla="*/ 2147483647 h 309"/>
              <a:gd name="T42" fmla="*/ 2147483647 w 475"/>
              <a:gd name="T43" fmla="*/ 2147483647 h 309"/>
              <a:gd name="T44" fmla="*/ 2147483647 w 475"/>
              <a:gd name="T45" fmla="*/ 2147483647 h 309"/>
              <a:gd name="T46" fmla="*/ 2147483647 w 475"/>
              <a:gd name="T47" fmla="*/ 2147483647 h 309"/>
              <a:gd name="T48" fmla="*/ 2147483647 w 475"/>
              <a:gd name="T49" fmla="*/ 2147483647 h 309"/>
              <a:gd name="T50" fmla="*/ 2147483647 w 475"/>
              <a:gd name="T51" fmla="*/ 2147483647 h 309"/>
              <a:gd name="T52" fmla="*/ 2147483647 w 475"/>
              <a:gd name="T53" fmla="*/ 2147483647 h 309"/>
              <a:gd name="T54" fmla="*/ 2147483647 w 475"/>
              <a:gd name="T55" fmla="*/ 2147483647 h 309"/>
              <a:gd name="T56" fmla="*/ 2147483647 w 475"/>
              <a:gd name="T57" fmla="*/ 2147483647 h 309"/>
              <a:gd name="T58" fmla="*/ 2147483647 w 475"/>
              <a:gd name="T59" fmla="*/ 2147483647 h 309"/>
              <a:gd name="T60" fmla="*/ 2147483647 w 475"/>
              <a:gd name="T61" fmla="*/ 2147483647 h 309"/>
              <a:gd name="T62" fmla="*/ 2147483647 w 475"/>
              <a:gd name="T63" fmla="*/ 2147483647 h 309"/>
              <a:gd name="T64" fmla="*/ 2147483647 w 475"/>
              <a:gd name="T65" fmla="*/ 2147483647 h 309"/>
              <a:gd name="T66" fmla="*/ 2147483647 w 475"/>
              <a:gd name="T67" fmla="*/ 2147483647 h 309"/>
              <a:gd name="T68" fmla="*/ 2147483647 w 475"/>
              <a:gd name="T69" fmla="*/ 2147483647 h 309"/>
              <a:gd name="T70" fmla="*/ 2147483647 w 475"/>
              <a:gd name="T71" fmla="*/ 2147483647 h 309"/>
              <a:gd name="T72" fmla="*/ 0 w 475"/>
              <a:gd name="T73" fmla="*/ 2147483647 h 309"/>
              <a:gd name="T74" fmla="*/ 2147483647 w 475"/>
              <a:gd name="T75" fmla="*/ 2147483647 h 309"/>
              <a:gd name="T76" fmla="*/ 2147483647 w 475"/>
              <a:gd name="T77" fmla="*/ 2147483647 h 309"/>
              <a:gd name="T78" fmla="*/ 2147483647 w 475"/>
              <a:gd name="T79" fmla="*/ 2147483647 h 309"/>
              <a:gd name="T80" fmla="*/ 2147483647 w 475"/>
              <a:gd name="T81" fmla="*/ 2147483647 h 3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75"/>
              <a:gd name="T124" fmla="*/ 0 h 309"/>
              <a:gd name="T125" fmla="*/ 475 w 475"/>
              <a:gd name="T126" fmla="*/ 309 h 30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75" h="309">
                <a:moveTo>
                  <a:pt x="84" y="71"/>
                </a:moveTo>
                <a:lnTo>
                  <a:pt x="152" y="58"/>
                </a:lnTo>
                <a:lnTo>
                  <a:pt x="182" y="44"/>
                </a:lnTo>
                <a:lnTo>
                  <a:pt x="204" y="30"/>
                </a:lnTo>
                <a:lnTo>
                  <a:pt x="298" y="14"/>
                </a:lnTo>
                <a:lnTo>
                  <a:pt x="393" y="0"/>
                </a:lnTo>
                <a:lnTo>
                  <a:pt x="413" y="7"/>
                </a:lnTo>
                <a:lnTo>
                  <a:pt x="411" y="19"/>
                </a:lnTo>
                <a:lnTo>
                  <a:pt x="401" y="24"/>
                </a:lnTo>
                <a:lnTo>
                  <a:pt x="407" y="36"/>
                </a:lnTo>
                <a:lnTo>
                  <a:pt x="420" y="39"/>
                </a:lnTo>
                <a:lnTo>
                  <a:pt x="444" y="36"/>
                </a:lnTo>
                <a:lnTo>
                  <a:pt x="462" y="41"/>
                </a:lnTo>
                <a:lnTo>
                  <a:pt x="475" y="55"/>
                </a:lnTo>
                <a:lnTo>
                  <a:pt x="462" y="65"/>
                </a:lnTo>
                <a:lnTo>
                  <a:pt x="452" y="83"/>
                </a:lnTo>
                <a:lnTo>
                  <a:pt x="422" y="107"/>
                </a:lnTo>
                <a:lnTo>
                  <a:pt x="400" y="111"/>
                </a:lnTo>
                <a:lnTo>
                  <a:pt x="345" y="105"/>
                </a:lnTo>
                <a:lnTo>
                  <a:pt x="327" y="113"/>
                </a:lnTo>
                <a:lnTo>
                  <a:pt x="322" y="150"/>
                </a:lnTo>
                <a:lnTo>
                  <a:pt x="319" y="166"/>
                </a:lnTo>
                <a:lnTo>
                  <a:pt x="306" y="173"/>
                </a:lnTo>
                <a:lnTo>
                  <a:pt x="274" y="179"/>
                </a:lnTo>
                <a:lnTo>
                  <a:pt x="232" y="187"/>
                </a:lnTo>
                <a:lnTo>
                  <a:pt x="218" y="203"/>
                </a:lnTo>
                <a:lnTo>
                  <a:pt x="214" y="231"/>
                </a:lnTo>
                <a:lnTo>
                  <a:pt x="207" y="267"/>
                </a:lnTo>
                <a:lnTo>
                  <a:pt x="187" y="288"/>
                </a:lnTo>
                <a:lnTo>
                  <a:pt x="152" y="309"/>
                </a:lnTo>
                <a:lnTo>
                  <a:pt x="149" y="285"/>
                </a:lnTo>
                <a:lnTo>
                  <a:pt x="134" y="273"/>
                </a:lnTo>
                <a:lnTo>
                  <a:pt x="121" y="228"/>
                </a:lnTo>
                <a:lnTo>
                  <a:pt x="104" y="209"/>
                </a:lnTo>
                <a:lnTo>
                  <a:pt x="63" y="196"/>
                </a:lnTo>
                <a:lnTo>
                  <a:pt x="5" y="191"/>
                </a:lnTo>
                <a:lnTo>
                  <a:pt x="0" y="144"/>
                </a:lnTo>
                <a:lnTo>
                  <a:pt x="16" y="116"/>
                </a:lnTo>
                <a:lnTo>
                  <a:pt x="41" y="102"/>
                </a:lnTo>
                <a:lnTo>
                  <a:pt x="77" y="87"/>
                </a:lnTo>
                <a:lnTo>
                  <a:pt x="84" y="71"/>
                </a:lnTo>
                <a:close/>
              </a:path>
            </a:pathLst>
          </a:custGeom>
          <a:solidFill>
            <a:srgbClr val="00B0F0"/>
          </a:solidFill>
          <a:ln w="12700">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59" name="Freeform 64"/>
          <p:cNvSpPr>
            <a:spLocks noChangeArrowheads="1"/>
          </p:cNvSpPr>
          <p:nvPr/>
        </p:nvSpPr>
        <p:spPr bwMode="auto">
          <a:xfrm>
            <a:off x="5444326" y="3269521"/>
            <a:ext cx="158750" cy="190500"/>
          </a:xfrm>
          <a:custGeom>
            <a:avLst/>
            <a:gdLst>
              <a:gd name="T0" fmla="*/ 2147483647 w 340"/>
              <a:gd name="T1" fmla="*/ 2147483647 h 399"/>
              <a:gd name="T2" fmla="*/ 2147483647 w 340"/>
              <a:gd name="T3" fmla="*/ 2147483647 h 399"/>
              <a:gd name="T4" fmla="*/ 2147483647 w 340"/>
              <a:gd name="T5" fmla="*/ 2147483647 h 399"/>
              <a:gd name="T6" fmla="*/ 2147483647 w 340"/>
              <a:gd name="T7" fmla="*/ 2147483647 h 399"/>
              <a:gd name="T8" fmla="*/ 2147483647 w 340"/>
              <a:gd name="T9" fmla="*/ 2147483647 h 399"/>
              <a:gd name="T10" fmla="*/ 2147483647 w 340"/>
              <a:gd name="T11" fmla="*/ 2147483647 h 399"/>
              <a:gd name="T12" fmla="*/ 2147483647 w 340"/>
              <a:gd name="T13" fmla="*/ 2147483647 h 399"/>
              <a:gd name="T14" fmla="*/ 2147483647 w 340"/>
              <a:gd name="T15" fmla="*/ 2147483647 h 399"/>
              <a:gd name="T16" fmla="*/ 2147483647 w 340"/>
              <a:gd name="T17" fmla="*/ 2147483647 h 399"/>
              <a:gd name="T18" fmla="*/ 2147483647 w 340"/>
              <a:gd name="T19" fmla="*/ 2147483647 h 399"/>
              <a:gd name="T20" fmla="*/ 2147483647 w 340"/>
              <a:gd name="T21" fmla="*/ 2147483647 h 399"/>
              <a:gd name="T22" fmla="*/ 2147483647 w 340"/>
              <a:gd name="T23" fmla="*/ 2147483647 h 399"/>
              <a:gd name="T24" fmla="*/ 2147483647 w 340"/>
              <a:gd name="T25" fmla="*/ 2147483647 h 399"/>
              <a:gd name="T26" fmla="*/ 2147483647 w 340"/>
              <a:gd name="T27" fmla="*/ 0 h 399"/>
              <a:gd name="T28" fmla="*/ 2147483647 w 340"/>
              <a:gd name="T29" fmla="*/ 2147483647 h 399"/>
              <a:gd name="T30" fmla="*/ 2147483647 w 340"/>
              <a:gd name="T31" fmla="*/ 2147483647 h 399"/>
              <a:gd name="T32" fmla="*/ 2147483647 w 340"/>
              <a:gd name="T33" fmla="*/ 2147483647 h 399"/>
              <a:gd name="T34" fmla="*/ 2147483647 w 340"/>
              <a:gd name="T35" fmla="*/ 2147483647 h 399"/>
              <a:gd name="T36" fmla="*/ 2147483647 w 340"/>
              <a:gd name="T37" fmla="*/ 2147483647 h 399"/>
              <a:gd name="T38" fmla="*/ 2147483647 w 340"/>
              <a:gd name="T39" fmla="*/ 2147483647 h 399"/>
              <a:gd name="T40" fmla="*/ 2147483647 w 340"/>
              <a:gd name="T41" fmla="*/ 2147483647 h 399"/>
              <a:gd name="T42" fmla="*/ 2147483647 w 340"/>
              <a:gd name="T43" fmla="*/ 2147483647 h 399"/>
              <a:gd name="T44" fmla="*/ 2147483647 w 340"/>
              <a:gd name="T45" fmla="*/ 2147483647 h 399"/>
              <a:gd name="T46" fmla="*/ 2147483647 w 340"/>
              <a:gd name="T47" fmla="*/ 2147483647 h 399"/>
              <a:gd name="T48" fmla="*/ 2147483647 w 340"/>
              <a:gd name="T49" fmla="*/ 2147483647 h 399"/>
              <a:gd name="T50" fmla="*/ 2147483647 w 340"/>
              <a:gd name="T51" fmla="*/ 2147483647 h 399"/>
              <a:gd name="T52" fmla="*/ 2147483647 w 340"/>
              <a:gd name="T53" fmla="*/ 2147483647 h 399"/>
              <a:gd name="T54" fmla="*/ 2147483647 w 340"/>
              <a:gd name="T55" fmla="*/ 2147483647 h 399"/>
              <a:gd name="T56" fmla="*/ 2147483647 w 340"/>
              <a:gd name="T57" fmla="*/ 2147483647 h 399"/>
              <a:gd name="T58" fmla="*/ 2147483647 w 340"/>
              <a:gd name="T59" fmla="*/ 2147483647 h 399"/>
              <a:gd name="T60" fmla="*/ 0 w 340"/>
              <a:gd name="T61" fmla="*/ 2147483647 h 399"/>
              <a:gd name="T62" fmla="*/ 2147483647 w 340"/>
              <a:gd name="T63" fmla="*/ 2147483647 h 399"/>
              <a:gd name="T64" fmla="*/ 2147483647 w 340"/>
              <a:gd name="T65" fmla="*/ 2147483647 h 399"/>
              <a:gd name="T66" fmla="*/ 2147483647 w 340"/>
              <a:gd name="T67" fmla="*/ 2147483647 h 399"/>
              <a:gd name="T68" fmla="*/ 2147483647 w 340"/>
              <a:gd name="T69" fmla="*/ 2147483647 h 399"/>
              <a:gd name="T70" fmla="*/ 2147483647 w 340"/>
              <a:gd name="T71" fmla="*/ 2147483647 h 399"/>
              <a:gd name="T72" fmla="*/ 2147483647 w 340"/>
              <a:gd name="T73" fmla="*/ 2147483647 h 399"/>
              <a:gd name="T74" fmla="*/ 2147483647 w 340"/>
              <a:gd name="T75" fmla="*/ 2147483647 h 399"/>
              <a:gd name="T76" fmla="*/ 2147483647 w 340"/>
              <a:gd name="T77" fmla="*/ 2147483647 h 399"/>
              <a:gd name="T78" fmla="*/ 2147483647 w 340"/>
              <a:gd name="T79" fmla="*/ 2147483647 h 399"/>
              <a:gd name="T80" fmla="*/ 2147483647 w 340"/>
              <a:gd name="T81" fmla="*/ 2147483647 h 399"/>
              <a:gd name="T82" fmla="*/ 2147483647 w 340"/>
              <a:gd name="T83" fmla="*/ 2147483647 h 399"/>
              <a:gd name="T84" fmla="*/ 2147483647 w 340"/>
              <a:gd name="T85" fmla="*/ 2147483647 h 399"/>
              <a:gd name="T86" fmla="*/ 2147483647 w 340"/>
              <a:gd name="T87" fmla="*/ 2147483647 h 39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0"/>
              <a:gd name="T133" fmla="*/ 0 h 399"/>
              <a:gd name="T134" fmla="*/ 340 w 340"/>
              <a:gd name="T135" fmla="*/ 399 h 39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0" h="399">
                <a:moveTo>
                  <a:pt x="319" y="378"/>
                </a:moveTo>
                <a:lnTo>
                  <a:pt x="320" y="335"/>
                </a:lnTo>
                <a:lnTo>
                  <a:pt x="309" y="309"/>
                </a:lnTo>
                <a:lnTo>
                  <a:pt x="310" y="283"/>
                </a:lnTo>
                <a:lnTo>
                  <a:pt x="317" y="272"/>
                </a:lnTo>
                <a:lnTo>
                  <a:pt x="330" y="260"/>
                </a:lnTo>
                <a:lnTo>
                  <a:pt x="338" y="240"/>
                </a:lnTo>
                <a:lnTo>
                  <a:pt x="328" y="211"/>
                </a:lnTo>
                <a:lnTo>
                  <a:pt x="323" y="167"/>
                </a:lnTo>
                <a:lnTo>
                  <a:pt x="327" y="118"/>
                </a:lnTo>
                <a:lnTo>
                  <a:pt x="338" y="84"/>
                </a:lnTo>
                <a:lnTo>
                  <a:pt x="339" y="51"/>
                </a:lnTo>
                <a:lnTo>
                  <a:pt x="340" y="20"/>
                </a:lnTo>
                <a:lnTo>
                  <a:pt x="326" y="0"/>
                </a:lnTo>
                <a:lnTo>
                  <a:pt x="314" y="10"/>
                </a:lnTo>
                <a:lnTo>
                  <a:pt x="304" y="29"/>
                </a:lnTo>
                <a:lnTo>
                  <a:pt x="274" y="53"/>
                </a:lnTo>
                <a:lnTo>
                  <a:pt x="252" y="57"/>
                </a:lnTo>
                <a:lnTo>
                  <a:pt x="198" y="49"/>
                </a:lnTo>
                <a:lnTo>
                  <a:pt x="179" y="59"/>
                </a:lnTo>
                <a:lnTo>
                  <a:pt x="174" y="96"/>
                </a:lnTo>
                <a:lnTo>
                  <a:pt x="171" y="112"/>
                </a:lnTo>
                <a:lnTo>
                  <a:pt x="158" y="119"/>
                </a:lnTo>
                <a:lnTo>
                  <a:pt x="126" y="123"/>
                </a:lnTo>
                <a:lnTo>
                  <a:pt x="84" y="132"/>
                </a:lnTo>
                <a:lnTo>
                  <a:pt x="70" y="149"/>
                </a:lnTo>
                <a:lnTo>
                  <a:pt x="66" y="175"/>
                </a:lnTo>
                <a:lnTo>
                  <a:pt x="58" y="213"/>
                </a:lnTo>
                <a:lnTo>
                  <a:pt x="39" y="233"/>
                </a:lnTo>
                <a:lnTo>
                  <a:pt x="4" y="254"/>
                </a:lnTo>
                <a:lnTo>
                  <a:pt x="0" y="260"/>
                </a:lnTo>
                <a:lnTo>
                  <a:pt x="3" y="274"/>
                </a:lnTo>
                <a:lnTo>
                  <a:pt x="15" y="284"/>
                </a:lnTo>
                <a:lnTo>
                  <a:pt x="81" y="326"/>
                </a:lnTo>
                <a:lnTo>
                  <a:pt x="105" y="349"/>
                </a:lnTo>
                <a:lnTo>
                  <a:pt x="142" y="372"/>
                </a:lnTo>
                <a:lnTo>
                  <a:pt x="164" y="399"/>
                </a:lnTo>
                <a:lnTo>
                  <a:pt x="206" y="379"/>
                </a:lnTo>
                <a:lnTo>
                  <a:pt x="222" y="366"/>
                </a:lnTo>
                <a:lnTo>
                  <a:pt x="240" y="359"/>
                </a:lnTo>
                <a:lnTo>
                  <a:pt x="261" y="365"/>
                </a:lnTo>
                <a:lnTo>
                  <a:pt x="276" y="377"/>
                </a:lnTo>
                <a:lnTo>
                  <a:pt x="292" y="380"/>
                </a:lnTo>
                <a:lnTo>
                  <a:pt x="319" y="378"/>
                </a:lnTo>
                <a:close/>
              </a:path>
            </a:pathLst>
          </a:custGeom>
          <a:solidFill>
            <a:srgbClr val="00B0F0"/>
          </a:solidFill>
          <a:ln w="12700">
            <a:solidFill>
              <a:schemeClr val="bg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60" name="Freeform 66"/>
          <p:cNvSpPr>
            <a:spLocks noChangeArrowheads="1"/>
          </p:cNvSpPr>
          <p:nvPr/>
        </p:nvSpPr>
        <p:spPr bwMode="auto">
          <a:xfrm>
            <a:off x="5574508" y="3364778"/>
            <a:ext cx="127397" cy="195263"/>
          </a:xfrm>
          <a:custGeom>
            <a:avLst/>
            <a:gdLst>
              <a:gd name="T0" fmla="*/ 2147483647 w 272"/>
              <a:gd name="T1" fmla="*/ 2147483647 h 264"/>
              <a:gd name="T2" fmla="*/ 0 w 272"/>
              <a:gd name="T3" fmla="*/ 2147483647 h 264"/>
              <a:gd name="T4" fmla="*/ 2147483647 w 272"/>
              <a:gd name="T5" fmla="*/ 2147483647 h 264"/>
              <a:gd name="T6" fmla="*/ 2147483647 w 272"/>
              <a:gd name="T7" fmla="*/ 2147483647 h 264"/>
              <a:gd name="T8" fmla="*/ 2147483647 w 272"/>
              <a:gd name="T9" fmla="*/ 2147483647 h 264"/>
              <a:gd name="T10" fmla="*/ 2147483647 w 272"/>
              <a:gd name="T11" fmla="*/ 2147483647 h 264"/>
              <a:gd name="T12" fmla="*/ 2147483647 w 272"/>
              <a:gd name="T13" fmla="*/ 2147483647 h 264"/>
              <a:gd name="T14" fmla="*/ 2147483647 w 272"/>
              <a:gd name="T15" fmla="*/ 2147483647 h 264"/>
              <a:gd name="T16" fmla="*/ 2147483647 w 272"/>
              <a:gd name="T17" fmla="*/ 2147483647 h 264"/>
              <a:gd name="T18" fmla="*/ 2147483647 w 272"/>
              <a:gd name="T19" fmla="*/ 2147483647 h 264"/>
              <a:gd name="T20" fmla="*/ 2147483647 w 272"/>
              <a:gd name="T21" fmla="*/ 2147483647 h 264"/>
              <a:gd name="T22" fmla="*/ 2147483647 w 272"/>
              <a:gd name="T23" fmla="*/ 2147483647 h 264"/>
              <a:gd name="T24" fmla="*/ 2147483647 w 272"/>
              <a:gd name="T25" fmla="*/ 2147483647 h 264"/>
              <a:gd name="T26" fmla="*/ 2147483647 w 272"/>
              <a:gd name="T27" fmla="*/ 2147483647 h 264"/>
              <a:gd name="T28" fmla="*/ 2147483647 w 272"/>
              <a:gd name="T29" fmla="*/ 2147483647 h 264"/>
              <a:gd name="T30" fmla="*/ 2147483647 w 272"/>
              <a:gd name="T31" fmla="*/ 2147483647 h 264"/>
              <a:gd name="T32" fmla="*/ 2147483647 w 272"/>
              <a:gd name="T33" fmla="*/ 2147483647 h 264"/>
              <a:gd name="T34" fmla="*/ 2147483647 w 272"/>
              <a:gd name="T35" fmla="*/ 2147483647 h 264"/>
              <a:gd name="T36" fmla="*/ 2147483647 w 272"/>
              <a:gd name="T37" fmla="*/ 2147483647 h 264"/>
              <a:gd name="T38" fmla="*/ 2147483647 w 272"/>
              <a:gd name="T39" fmla="*/ 2147483647 h 264"/>
              <a:gd name="T40" fmla="*/ 2147483647 w 272"/>
              <a:gd name="T41" fmla="*/ 2147483647 h 264"/>
              <a:gd name="T42" fmla="*/ 2147483647 w 272"/>
              <a:gd name="T43" fmla="*/ 2147483647 h 264"/>
              <a:gd name="T44" fmla="*/ 2147483647 w 272"/>
              <a:gd name="T45" fmla="*/ 2147483647 h 264"/>
              <a:gd name="T46" fmla="*/ 2147483647 w 272"/>
              <a:gd name="T47" fmla="*/ 2147483647 h 264"/>
              <a:gd name="T48" fmla="*/ 2147483647 w 272"/>
              <a:gd name="T49" fmla="*/ 2147483647 h 264"/>
              <a:gd name="T50" fmla="*/ 2147483647 w 272"/>
              <a:gd name="T51" fmla="*/ 2147483647 h 264"/>
              <a:gd name="T52" fmla="*/ 2147483647 w 272"/>
              <a:gd name="T53" fmla="*/ 2147483647 h 264"/>
              <a:gd name="T54" fmla="*/ 2147483647 w 272"/>
              <a:gd name="T55" fmla="*/ 2147483647 h 264"/>
              <a:gd name="T56" fmla="*/ 2147483647 w 272"/>
              <a:gd name="T57" fmla="*/ 2147483647 h 264"/>
              <a:gd name="T58" fmla="*/ 2147483647 w 272"/>
              <a:gd name="T59" fmla="*/ 2147483647 h 264"/>
              <a:gd name="T60" fmla="*/ 2147483647 w 272"/>
              <a:gd name="T61" fmla="*/ 0 h 264"/>
              <a:gd name="T62" fmla="*/ 2147483647 w 272"/>
              <a:gd name="T63" fmla="*/ 2147483647 h 264"/>
              <a:gd name="T64" fmla="*/ 2147483647 w 272"/>
              <a:gd name="T65" fmla="*/ 2147483647 h 264"/>
              <a:gd name="T66" fmla="*/ 2147483647 w 272"/>
              <a:gd name="T67" fmla="*/ 2147483647 h 2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2"/>
              <a:gd name="T103" fmla="*/ 0 h 264"/>
              <a:gd name="T104" fmla="*/ 272 w 272"/>
              <a:gd name="T105" fmla="*/ 264 h 2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2" h="264">
                <a:moveTo>
                  <a:pt x="5" y="40"/>
                </a:moveTo>
                <a:lnTo>
                  <a:pt x="0" y="80"/>
                </a:lnTo>
                <a:lnTo>
                  <a:pt x="5" y="106"/>
                </a:lnTo>
                <a:lnTo>
                  <a:pt x="35" y="122"/>
                </a:lnTo>
                <a:lnTo>
                  <a:pt x="54" y="127"/>
                </a:lnTo>
                <a:lnTo>
                  <a:pt x="73" y="121"/>
                </a:lnTo>
                <a:lnTo>
                  <a:pt x="90" y="130"/>
                </a:lnTo>
                <a:lnTo>
                  <a:pt x="101" y="166"/>
                </a:lnTo>
                <a:lnTo>
                  <a:pt x="115" y="154"/>
                </a:lnTo>
                <a:lnTo>
                  <a:pt x="160" y="175"/>
                </a:lnTo>
                <a:lnTo>
                  <a:pt x="195" y="206"/>
                </a:lnTo>
                <a:lnTo>
                  <a:pt x="202" y="235"/>
                </a:lnTo>
                <a:lnTo>
                  <a:pt x="213" y="249"/>
                </a:lnTo>
                <a:lnTo>
                  <a:pt x="235" y="248"/>
                </a:lnTo>
                <a:lnTo>
                  <a:pt x="260" y="257"/>
                </a:lnTo>
                <a:lnTo>
                  <a:pt x="272" y="264"/>
                </a:lnTo>
                <a:lnTo>
                  <a:pt x="260" y="257"/>
                </a:lnTo>
                <a:lnTo>
                  <a:pt x="249" y="230"/>
                </a:lnTo>
                <a:lnTo>
                  <a:pt x="248" y="206"/>
                </a:lnTo>
                <a:lnTo>
                  <a:pt x="253" y="197"/>
                </a:lnTo>
                <a:lnTo>
                  <a:pt x="261" y="189"/>
                </a:lnTo>
                <a:lnTo>
                  <a:pt x="258" y="175"/>
                </a:lnTo>
                <a:lnTo>
                  <a:pt x="241" y="160"/>
                </a:lnTo>
                <a:lnTo>
                  <a:pt x="260" y="124"/>
                </a:lnTo>
                <a:lnTo>
                  <a:pt x="265" y="116"/>
                </a:lnTo>
                <a:lnTo>
                  <a:pt x="233" y="90"/>
                </a:lnTo>
                <a:lnTo>
                  <a:pt x="160" y="19"/>
                </a:lnTo>
                <a:lnTo>
                  <a:pt x="133" y="20"/>
                </a:lnTo>
                <a:lnTo>
                  <a:pt x="118" y="18"/>
                </a:lnTo>
                <a:lnTo>
                  <a:pt x="102" y="5"/>
                </a:lnTo>
                <a:lnTo>
                  <a:pt x="81" y="0"/>
                </a:lnTo>
                <a:lnTo>
                  <a:pt x="64" y="7"/>
                </a:lnTo>
                <a:lnTo>
                  <a:pt x="48" y="20"/>
                </a:lnTo>
                <a:lnTo>
                  <a:pt x="5" y="40"/>
                </a:lnTo>
                <a:close/>
              </a:path>
            </a:pathLst>
          </a:custGeom>
          <a:solidFill>
            <a:schemeClr val="accent6">
              <a:lumMod val="75000"/>
            </a:schemeClr>
          </a:solidFill>
          <a:ln w="12700">
            <a:headEnd/>
            <a:tailEnd/>
          </a:ln>
        </p:spPr>
        <p:style>
          <a:lnRef idx="3">
            <a:schemeClr val="lt1"/>
          </a:lnRef>
          <a:fillRef idx="1">
            <a:schemeClr val="accent6"/>
          </a:fillRef>
          <a:effectRef idx="1">
            <a:schemeClr val="accent6"/>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61" name="Freeform 68"/>
          <p:cNvSpPr>
            <a:spLocks noChangeArrowheads="1"/>
          </p:cNvSpPr>
          <p:nvPr/>
        </p:nvSpPr>
        <p:spPr bwMode="auto">
          <a:xfrm>
            <a:off x="5696739" y="3488596"/>
            <a:ext cx="239712" cy="96838"/>
          </a:xfrm>
          <a:custGeom>
            <a:avLst/>
            <a:gdLst>
              <a:gd name="T0" fmla="*/ 2147483647 w 514"/>
              <a:gd name="T1" fmla="*/ 2147483647 h 200"/>
              <a:gd name="T2" fmla="*/ 2147483647 w 514"/>
              <a:gd name="T3" fmla="*/ 2147483647 h 200"/>
              <a:gd name="T4" fmla="*/ 2147483647 w 514"/>
              <a:gd name="T5" fmla="*/ 2147483647 h 200"/>
              <a:gd name="T6" fmla="*/ 2147483647 w 514"/>
              <a:gd name="T7" fmla="*/ 2147483647 h 200"/>
              <a:gd name="T8" fmla="*/ 2147483647 w 514"/>
              <a:gd name="T9" fmla="*/ 2147483647 h 200"/>
              <a:gd name="T10" fmla="*/ 2147483647 w 514"/>
              <a:gd name="T11" fmla="*/ 2147483647 h 200"/>
              <a:gd name="T12" fmla="*/ 2147483647 w 514"/>
              <a:gd name="T13" fmla="*/ 2147483647 h 200"/>
              <a:gd name="T14" fmla="*/ 2147483647 w 514"/>
              <a:gd name="T15" fmla="*/ 2147483647 h 200"/>
              <a:gd name="T16" fmla="*/ 2147483647 w 514"/>
              <a:gd name="T17" fmla="*/ 2147483647 h 200"/>
              <a:gd name="T18" fmla="*/ 2147483647 w 514"/>
              <a:gd name="T19" fmla="*/ 2147483647 h 200"/>
              <a:gd name="T20" fmla="*/ 2147483647 w 514"/>
              <a:gd name="T21" fmla="*/ 2147483647 h 200"/>
              <a:gd name="T22" fmla="*/ 2147483647 w 514"/>
              <a:gd name="T23" fmla="*/ 0 h 200"/>
              <a:gd name="T24" fmla="*/ 2147483647 w 514"/>
              <a:gd name="T25" fmla="*/ 2147483647 h 200"/>
              <a:gd name="T26" fmla="*/ 2147483647 w 514"/>
              <a:gd name="T27" fmla="*/ 2147483647 h 200"/>
              <a:gd name="T28" fmla="*/ 2147483647 w 514"/>
              <a:gd name="T29" fmla="*/ 2147483647 h 200"/>
              <a:gd name="T30" fmla="*/ 2147483647 w 514"/>
              <a:gd name="T31" fmla="*/ 2147483647 h 200"/>
              <a:gd name="T32" fmla="*/ 2147483647 w 514"/>
              <a:gd name="T33" fmla="*/ 2147483647 h 200"/>
              <a:gd name="T34" fmla="*/ 2147483647 w 514"/>
              <a:gd name="T35" fmla="*/ 2147483647 h 200"/>
              <a:gd name="T36" fmla="*/ 2147483647 w 514"/>
              <a:gd name="T37" fmla="*/ 2147483647 h 200"/>
              <a:gd name="T38" fmla="*/ 2147483647 w 514"/>
              <a:gd name="T39" fmla="*/ 2147483647 h 200"/>
              <a:gd name="T40" fmla="*/ 2147483647 w 514"/>
              <a:gd name="T41" fmla="*/ 2147483647 h 200"/>
              <a:gd name="T42" fmla="*/ 2147483647 w 514"/>
              <a:gd name="T43" fmla="*/ 2147483647 h 200"/>
              <a:gd name="T44" fmla="*/ 2147483647 w 514"/>
              <a:gd name="T45" fmla="*/ 2147483647 h 200"/>
              <a:gd name="T46" fmla="*/ 2147483647 w 514"/>
              <a:gd name="T47" fmla="*/ 2147483647 h 200"/>
              <a:gd name="T48" fmla="*/ 2147483647 w 514"/>
              <a:gd name="T49" fmla="*/ 2147483647 h 200"/>
              <a:gd name="T50" fmla="*/ 2147483647 w 514"/>
              <a:gd name="T51" fmla="*/ 2147483647 h 200"/>
              <a:gd name="T52" fmla="*/ 2147483647 w 514"/>
              <a:gd name="T53" fmla="*/ 2147483647 h 200"/>
              <a:gd name="T54" fmla="*/ 2147483647 w 514"/>
              <a:gd name="T55" fmla="*/ 2147483647 h 200"/>
              <a:gd name="T56" fmla="*/ 2147483647 w 514"/>
              <a:gd name="T57" fmla="*/ 2147483647 h 200"/>
              <a:gd name="T58" fmla="*/ 2147483647 w 514"/>
              <a:gd name="T59" fmla="*/ 2147483647 h 200"/>
              <a:gd name="T60" fmla="*/ 2147483647 w 514"/>
              <a:gd name="T61" fmla="*/ 2147483647 h 200"/>
              <a:gd name="T62" fmla="*/ 2147483647 w 514"/>
              <a:gd name="T63" fmla="*/ 2147483647 h 200"/>
              <a:gd name="T64" fmla="*/ 2147483647 w 514"/>
              <a:gd name="T65" fmla="*/ 2147483647 h 200"/>
              <a:gd name="T66" fmla="*/ 2147483647 w 514"/>
              <a:gd name="T67" fmla="*/ 2147483647 h 200"/>
              <a:gd name="T68" fmla="*/ 2147483647 w 514"/>
              <a:gd name="T69" fmla="*/ 2147483647 h 200"/>
              <a:gd name="T70" fmla="*/ 2147483647 w 514"/>
              <a:gd name="T71" fmla="*/ 2147483647 h 200"/>
              <a:gd name="T72" fmla="*/ 2147483647 w 514"/>
              <a:gd name="T73" fmla="*/ 2147483647 h 200"/>
              <a:gd name="T74" fmla="*/ 2147483647 w 514"/>
              <a:gd name="T75" fmla="*/ 2147483647 h 200"/>
              <a:gd name="T76" fmla="*/ 2147483647 w 514"/>
              <a:gd name="T77" fmla="*/ 2147483647 h 200"/>
              <a:gd name="T78" fmla="*/ 2147483647 w 514"/>
              <a:gd name="T79" fmla="*/ 2147483647 h 200"/>
              <a:gd name="T80" fmla="*/ 2147483647 w 514"/>
              <a:gd name="T81" fmla="*/ 2147483647 h 200"/>
              <a:gd name="T82" fmla="*/ 2147483647 w 514"/>
              <a:gd name="T83" fmla="*/ 2147483647 h 200"/>
              <a:gd name="T84" fmla="*/ 2147483647 w 514"/>
              <a:gd name="T85" fmla="*/ 2147483647 h 200"/>
              <a:gd name="T86" fmla="*/ 2147483647 w 514"/>
              <a:gd name="T87" fmla="*/ 2147483647 h 200"/>
              <a:gd name="T88" fmla="*/ 2147483647 w 514"/>
              <a:gd name="T89" fmla="*/ 2147483647 h 200"/>
              <a:gd name="T90" fmla="*/ 2147483647 w 514"/>
              <a:gd name="T91" fmla="*/ 2147483647 h 200"/>
              <a:gd name="T92" fmla="*/ 2147483647 w 514"/>
              <a:gd name="T93" fmla="*/ 2147483647 h 200"/>
              <a:gd name="T94" fmla="*/ 2147483647 w 514"/>
              <a:gd name="T95" fmla="*/ 2147483647 h 200"/>
              <a:gd name="T96" fmla="*/ 2147483647 w 514"/>
              <a:gd name="T97" fmla="*/ 2147483647 h 200"/>
              <a:gd name="T98" fmla="*/ 2147483647 w 514"/>
              <a:gd name="T99" fmla="*/ 2147483647 h 200"/>
              <a:gd name="T100" fmla="*/ 2147483647 w 514"/>
              <a:gd name="T101" fmla="*/ 2147483647 h 200"/>
              <a:gd name="T102" fmla="*/ 2147483647 w 514"/>
              <a:gd name="T103" fmla="*/ 2147483647 h 200"/>
              <a:gd name="T104" fmla="*/ 2147483647 w 514"/>
              <a:gd name="T105" fmla="*/ 2147483647 h 200"/>
              <a:gd name="T106" fmla="*/ 2147483647 w 514"/>
              <a:gd name="T107" fmla="*/ 2147483647 h 200"/>
              <a:gd name="T108" fmla="*/ 2147483647 w 514"/>
              <a:gd name="T109" fmla="*/ 2147483647 h 200"/>
              <a:gd name="T110" fmla="*/ 2147483647 w 514"/>
              <a:gd name="T111" fmla="*/ 2147483647 h 200"/>
              <a:gd name="T112" fmla="*/ 2147483647 w 514"/>
              <a:gd name="T113" fmla="*/ 2147483647 h 200"/>
              <a:gd name="T114" fmla="*/ 2147483647 w 514"/>
              <a:gd name="T115" fmla="*/ 2147483647 h 200"/>
              <a:gd name="T116" fmla="*/ 2147483647 w 514"/>
              <a:gd name="T117" fmla="*/ 2147483647 h 200"/>
              <a:gd name="T118" fmla="*/ 2147483647 w 514"/>
              <a:gd name="T119" fmla="*/ 2147483647 h 200"/>
              <a:gd name="T120" fmla="*/ 0 w 514"/>
              <a:gd name="T121" fmla="*/ 2147483647 h 200"/>
              <a:gd name="T122" fmla="*/ 2147483647 w 514"/>
              <a:gd name="T123" fmla="*/ 2147483647 h 200"/>
              <a:gd name="T124" fmla="*/ 2147483647 w 514"/>
              <a:gd name="T125" fmla="*/ 2147483647 h 2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14"/>
              <a:gd name="T190" fmla="*/ 0 h 200"/>
              <a:gd name="T191" fmla="*/ 514 w 514"/>
              <a:gd name="T192" fmla="*/ 200 h 2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14" h="200">
                <a:moveTo>
                  <a:pt x="24" y="17"/>
                </a:moveTo>
                <a:lnTo>
                  <a:pt x="64" y="44"/>
                </a:lnTo>
                <a:lnTo>
                  <a:pt x="85" y="75"/>
                </a:lnTo>
                <a:lnTo>
                  <a:pt x="112" y="73"/>
                </a:lnTo>
                <a:lnTo>
                  <a:pt x="144" y="81"/>
                </a:lnTo>
                <a:lnTo>
                  <a:pt x="197" y="66"/>
                </a:lnTo>
                <a:lnTo>
                  <a:pt x="221" y="43"/>
                </a:lnTo>
                <a:lnTo>
                  <a:pt x="248" y="32"/>
                </a:lnTo>
                <a:lnTo>
                  <a:pt x="272" y="14"/>
                </a:lnTo>
                <a:lnTo>
                  <a:pt x="300" y="3"/>
                </a:lnTo>
                <a:lnTo>
                  <a:pt x="328" y="8"/>
                </a:lnTo>
                <a:lnTo>
                  <a:pt x="369" y="0"/>
                </a:lnTo>
                <a:lnTo>
                  <a:pt x="440" y="28"/>
                </a:lnTo>
                <a:lnTo>
                  <a:pt x="491" y="57"/>
                </a:lnTo>
                <a:lnTo>
                  <a:pt x="507" y="63"/>
                </a:lnTo>
                <a:lnTo>
                  <a:pt x="514" y="72"/>
                </a:lnTo>
                <a:lnTo>
                  <a:pt x="510" y="77"/>
                </a:lnTo>
                <a:lnTo>
                  <a:pt x="486" y="85"/>
                </a:lnTo>
                <a:lnTo>
                  <a:pt x="489" y="99"/>
                </a:lnTo>
                <a:lnTo>
                  <a:pt x="507" y="116"/>
                </a:lnTo>
                <a:lnTo>
                  <a:pt x="510" y="134"/>
                </a:lnTo>
                <a:lnTo>
                  <a:pt x="505" y="150"/>
                </a:lnTo>
                <a:lnTo>
                  <a:pt x="487" y="150"/>
                </a:lnTo>
                <a:lnTo>
                  <a:pt x="461" y="146"/>
                </a:lnTo>
                <a:lnTo>
                  <a:pt x="432" y="150"/>
                </a:lnTo>
                <a:lnTo>
                  <a:pt x="424" y="132"/>
                </a:lnTo>
                <a:lnTo>
                  <a:pt x="421" y="109"/>
                </a:lnTo>
                <a:lnTo>
                  <a:pt x="434" y="87"/>
                </a:lnTo>
                <a:lnTo>
                  <a:pt x="443" y="75"/>
                </a:lnTo>
                <a:lnTo>
                  <a:pt x="442" y="72"/>
                </a:lnTo>
                <a:lnTo>
                  <a:pt x="420" y="60"/>
                </a:lnTo>
                <a:lnTo>
                  <a:pt x="371" y="58"/>
                </a:lnTo>
                <a:lnTo>
                  <a:pt x="355" y="51"/>
                </a:lnTo>
                <a:lnTo>
                  <a:pt x="322" y="46"/>
                </a:lnTo>
                <a:lnTo>
                  <a:pt x="297" y="47"/>
                </a:lnTo>
                <a:lnTo>
                  <a:pt x="289" y="53"/>
                </a:lnTo>
                <a:lnTo>
                  <a:pt x="289" y="74"/>
                </a:lnTo>
                <a:lnTo>
                  <a:pt x="287" y="87"/>
                </a:lnTo>
                <a:lnTo>
                  <a:pt x="256" y="102"/>
                </a:lnTo>
                <a:lnTo>
                  <a:pt x="252" y="118"/>
                </a:lnTo>
                <a:lnTo>
                  <a:pt x="284" y="142"/>
                </a:lnTo>
                <a:lnTo>
                  <a:pt x="292" y="165"/>
                </a:lnTo>
                <a:lnTo>
                  <a:pt x="284" y="186"/>
                </a:lnTo>
                <a:lnTo>
                  <a:pt x="255" y="200"/>
                </a:lnTo>
                <a:lnTo>
                  <a:pt x="227" y="185"/>
                </a:lnTo>
                <a:lnTo>
                  <a:pt x="200" y="156"/>
                </a:lnTo>
                <a:lnTo>
                  <a:pt x="181" y="159"/>
                </a:lnTo>
                <a:lnTo>
                  <a:pt x="174" y="166"/>
                </a:lnTo>
                <a:lnTo>
                  <a:pt x="134" y="140"/>
                </a:lnTo>
                <a:lnTo>
                  <a:pt x="98" y="124"/>
                </a:lnTo>
                <a:lnTo>
                  <a:pt x="85" y="126"/>
                </a:lnTo>
                <a:lnTo>
                  <a:pt x="58" y="140"/>
                </a:lnTo>
                <a:lnTo>
                  <a:pt x="43" y="158"/>
                </a:lnTo>
                <a:lnTo>
                  <a:pt x="31" y="165"/>
                </a:lnTo>
                <a:lnTo>
                  <a:pt x="19" y="158"/>
                </a:lnTo>
                <a:lnTo>
                  <a:pt x="8" y="132"/>
                </a:lnTo>
                <a:lnTo>
                  <a:pt x="7" y="107"/>
                </a:lnTo>
                <a:lnTo>
                  <a:pt x="12" y="99"/>
                </a:lnTo>
                <a:lnTo>
                  <a:pt x="20" y="90"/>
                </a:lnTo>
                <a:lnTo>
                  <a:pt x="17" y="77"/>
                </a:lnTo>
                <a:lnTo>
                  <a:pt x="0" y="61"/>
                </a:lnTo>
                <a:lnTo>
                  <a:pt x="19" y="25"/>
                </a:lnTo>
                <a:lnTo>
                  <a:pt x="24" y="17"/>
                </a:lnTo>
                <a:close/>
              </a:path>
            </a:pathLst>
          </a:custGeom>
          <a:ln w="12700">
            <a:solidFill>
              <a:schemeClr val="bg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62" name="Freeform 69"/>
          <p:cNvSpPr>
            <a:spLocks noChangeArrowheads="1"/>
          </p:cNvSpPr>
          <p:nvPr/>
        </p:nvSpPr>
        <p:spPr bwMode="auto">
          <a:xfrm>
            <a:off x="5682451" y="3488596"/>
            <a:ext cx="249238" cy="96838"/>
          </a:xfrm>
          <a:custGeom>
            <a:avLst/>
            <a:gdLst>
              <a:gd name="T0" fmla="*/ 2147483647 w 514"/>
              <a:gd name="T1" fmla="*/ 2147483647 h 200"/>
              <a:gd name="T2" fmla="*/ 2147483647 w 514"/>
              <a:gd name="T3" fmla="*/ 2147483647 h 200"/>
              <a:gd name="T4" fmla="*/ 2147483647 w 514"/>
              <a:gd name="T5" fmla="*/ 2147483647 h 200"/>
              <a:gd name="T6" fmla="*/ 2147483647 w 514"/>
              <a:gd name="T7" fmla="*/ 2147483647 h 200"/>
              <a:gd name="T8" fmla="*/ 2147483647 w 514"/>
              <a:gd name="T9" fmla="*/ 2147483647 h 200"/>
              <a:gd name="T10" fmla="*/ 2147483647 w 514"/>
              <a:gd name="T11" fmla="*/ 2147483647 h 200"/>
              <a:gd name="T12" fmla="*/ 2147483647 w 514"/>
              <a:gd name="T13" fmla="*/ 2147483647 h 200"/>
              <a:gd name="T14" fmla="*/ 2147483647 w 514"/>
              <a:gd name="T15" fmla="*/ 2147483647 h 200"/>
              <a:gd name="T16" fmla="*/ 2147483647 w 514"/>
              <a:gd name="T17" fmla="*/ 2147483647 h 200"/>
              <a:gd name="T18" fmla="*/ 2147483647 w 514"/>
              <a:gd name="T19" fmla="*/ 2147483647 h 200"/>
              <a:gd name="T20" fmla="*/ 2147483647 w 514"/>
              <a:gd name="T21" fmla="*/ 2147483647 h 200"/>
              <a:gd name="T22" fmla="*/ 2147483647 w 514"/>
              <a:gd name="T23" fmla="*/ 0 h 200"/>
              <a:gd name="T24" fmla="*/ 2147483647 w 514"/>
              <a:gd name="T25" fmla="*/ 2147483647 h 200"/>
              <a:gd name="T26" fmla="*/ 2147483647 w 514"/>
              <a:gd name="T27" fmla="*/ 2147483647 h 200"/>
              <a:gd name="T28" fmla="*/ 2147483647 w 514"/>
              <a:gd name="T29" fmla="*/ 2147483647 h 200"/>
              <a:gd name="T30" fmla="*/ 2147483647 w 514"/>
              <a:gd name="T31" fmla="*/ 2147483647 h 200"/>
              <a:gd name="T32" fmla="*/ 2147483647 w 514"/>
              <a:gd name="T33" fmla="*/ 2147483647 h 200"/>
              <a:gd name="T34" fmla="*/ 2147483647 w 514"/>
              <a:gd name="T35" fmla="*/ 2147483647 h 200"/>
              <a:gd name="T36" fmla="*/ 2147483647 w 514"/>
              <a:gd name="T37" fmla="*/ 2147483647 h 200"/>
              <a:gd name="T38" fmla="*/ 2147483647 w 514"/>
              <a:gd name="T39" fmla="*/ 2147483647 h 200"/>
              <a:gd name="T40" fmla="*/ 2147483647 w 514"/>
              <a:gd name="T41" fmla="*/ 2147483647 h 200"/>
              <a:gd name="T42" fmla="*/ 2147483647 w 514"/>
              <a:gd name="T43" fmla="*/ 2147483647 h 200"/>
              <a:gd name="T44" fmla="*/ 2147483647 w 514"/>
              <a:gd name="T45" fmla="*/ 2147483647 h 200"/>
              <a:gd name="T46" fmla="*/ 2147483647 w 514"/>
              <a:gd name="T47" fmla="*/ 2147483647 h 200"/>
              <a:gd name="T48" fmla="*/ 2147483647 w 514"/>
              <a:gd name="T49" fmla="*/ 2147483647 h 200"/>
              <a:gd name="T50" fmla="*/ 2147483647 w 514"/>
              <a:gd name="T51" fmla="*/ 2147483647 h 200"/>
              <a:gd name="T52" fmla="*/ 2147483647 w 514"/>
              <a:gd name="T53" fmla="*/ 2147483647 h 200"/>
              <a:gd name="T54" fmla="*/ 2147483647 w 514"/>
              <a:gd name="T55" fmla="*/ 2147483647 h 200"/>
              <a:gd name="T56" fmla="*/ 2147483647 w 514"/>
              <a:gd name="T57" fmla="*/ 2147483647 h 200"/>
              <a:gd name="T58" fmla="*/ 2147483647 w 514"/>
              <a:gd name="T59" fmla="*/ 2147483647 h 200"/>
              <a:gd name="T60" fmla="*/ 2147483647 w 514"/>
              <a:gd name="T61" fmla="*/ 2147483647 h 200"/>
              <a:gd name="T62" fmla="*/ 2147483647 w 514"/>
              <a:gd name="T63" fmla="*/ 2147483647 h 200"/>
              <a:gd name="T64" fmla="*/ 2147483647 w 514"/>
              <a:gd name="T65" fmla="*/ 2147483647 h 200"/>
              <a:gd name="T66" fmla="*/ 2147483647 w 514"/>
              <a:gd name="T67" fmla="*/ 2147483647 h 200"/>
              <a:gd name="T68" fmla="*/ 2147483647 w 514"/>
              <a:gd name="T69" fmla="*/ 2147483647 h 200"/>
              <a:gd name="T70" fmla="*/ 2147483647 w 514"/>
              <a:gd name="T71" fmla="*/ 2147483647 h 200"/>
              <a:gd name="T72" fmla="*/ 2147483647 w 514"/>
              <a:gd name="T73" fmla="*/ 2147483647 h 200"/>
              <a:gd name="T74" fmla="*/ 2147483647 w 514"/>
              <a:gd name="T75" fmla="*/ 2147483647 h 200"/>
              <a:gd name="T76" fmla="*/ 2147483647 w 514"/>
              <a:gd name="T77" fmla="*/ 2147483647 h 200"/>
              <a:gd name="T78" fmla="*/ 2147483647 w 514"/>
              <a:gd name="T79" fmla="*/ 2147483647 h 200"/>
              <a:gd name="T80" fmla="*/ 2147483647 w 514"/>
              <a:gd name="T81" fmla="*/ 2147483647 h 200"/>
              <a:gd name="T82" fmla="*/ 2147483647 w 514"/>
              <a:gd name="T83" fmla="*/ 2147483647 h 200"/>
              <a:gd name="T84" fmla="*/ 2147483647 w 514"/>
              <a:gd name="T85" fmla="*/ 2147483647 h 200"/>
              <a:gd name="T86" fmla="*/ 2147483647 w 514"/>
              <a:gd name="T87" fmla="*/ 2147483647 h 200"/>
              <a:gd name="T88" fmla="*/ 2147483647 w 514"/>
              <a:gd name="T89" fmla="*/ 2147483647 h 200"/>
              <a:gd name="T90" fmla="*/ 2147483647 w 514"/>
              <a:gd name="T91" fmla="*/ 2147483647 h 200"/>
              <a:gd name="T92" fmla="*/ 2147483647 w 514"/>
              <a:gd name="T93" fmla="*/ 2147483647 h 200"/>
              <a:gd name="T94" fmla="*/ 2147483647 w 514"/>
              <a:gd name="T95" fmla="*/ 2147483647 h 200"/>
              <a:gd name="T96" fmla="*/ 2147483647 w 514"/>
              <a:gd name="T97" fmla="*/ 2147483647 h 200"/>
              <a:gd name="T98" fmla="*/ 2147483647 w 514"/>
              <a:gd name="T99" fmla="*/ 2147483647 h 200"/>
              <a:gd name="T100" fmla="*/ 2147483647 w 514"/>
              <a:gd name="T101" fmla="*/ 2147483647 h 200"/>
              <a:gd name="T102" fmla="*/ 2147483647 w 514"/>
              <a:gd name="T103" fmla="*/ 2147483647 h 200"/>
              <a:gd name="T104" fmla="*/ 2147483647 w 514"/>
              <a:gd name="T105" fmla="*/ 2147483647 h 200"/>
              <a:gd name="T106" fmla="*/ 2147483647 w 514"/>
              <a:gd name="T107" fmla="*/ 2147483647 h 200"/>
              <a:gd name="T108" fmla="*/ 2147483647 w 514"/>
              <a:gd name="T109" fmla="*/ 2147483647 h 200"/>
              <a:gd name="T110" fmla="*/ 2147483647 w 514"/>
              <a:gd name="T111" fmla="*/ 2147483647 h 200"/>
              <a:gd name="T112" fmla="*/ 2147483647 w 514"/>
              <a:gd name="T113" fmla="*/ 2147483647 h 200"/>
              <a:gd name="T114" fmla="*/ 2147483647 w 514"/>
              <a:gd name="T115" fmla="*/ 2147483647 h 200"/>
              <a:gd name="T116" fmla="*/ 2147483647 w 514"/>
              <a:gd name="T117" fmla="*/ 2147483647 h 200"/>
              <a:gd name="T118" fmla="*/ 2147483647 w 514"/>
              <a:gd name="T119" fmla="*/ 2147483647 h 200"/>
              <a:gd name="T120" fmla="*/ 0 w 514"/>
              <a:gd name="T121" fmla="*/ 2147483647 h 200"/>
              <a:gd name="T122" fmla="*/ 2147483647 w 514"/>
              <a:gd name="T123" fmla="*/ 2147483647 h 200"/>
              <a:gd name="T124" fmla="*/ 2147483647 w 514"/>
              <a:gd name="T125" fmla="*/ 2147483647 h 2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14"/>
              <a:gd name="T190" fmla="*/ 0 h 200"/>
              <a:gd name="T191" fmla="*/ 514 w 514"/>
              <a:gd name="T192" fmla="*/ 200 h 2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14" h="200">
                <a:moveTo>
                  <a:pt x="24" y="17"/>
                </a:moveTo>
                <a:lnTo>
                  <a:pt x="64" y="44"/>
                </a:lnTo>
                <a:lnTo>
                  <a:pt x="85" y="75"/>
                </a:lnTo>
                <a:lnTo>
                  <a:pt x="112" y="73"/>
                </a:lnTo>
                <a:lnTo>
                  <a:pt x="144" y="81"/>
                </a:lnTo>
                <a:lnTo>
                  <a:pt x="197" y="66"/>
                </a:lnTo>
                <a:lnTo>
                  <a:pt x="221" y="43"/>
                </a:lnTo>
                <a:lnTo>
                  <a:pt x="248" y="32"/>
                </a:lnTo>
                <a:lnTo>
                  <a:pt x="272" y="14"/>
                </a:lnTo>
                <a:lnTo>
                  <a:pt x="300" y="3"/>
                </a:lnTo>
                <a:lnTo>
                  <a:pt x="328" y="8"/>
                </a:lnTo>
                <a:lnTo>
                  <a:pt x="369" y="0"/>
                </a:lnTo>
                <a:lnTo>
                  <a:pt x="440" y="28"/>
                </a:lnTo>
                <a:lnTo>
                  <a:pt x="491" y="57"/>
                </a:lnTo>
                <a:lnTo>
                  <a:pt x="507" y="63"/>
                </a:lnTo>
                <a:lnTo>
                  <a:pt x="514" y="72"/>
                </a:lnTo>
                <a:lnTo>
                  <a:pt x="510" y="77"/>
                </a:lnTo>
                <a:lnTo>
                  <a:pt x="486" y="85"/>
                </a:lnTo>
                <a:lnTo>
                  <a:pt x="489" y="99"/>
                </a:lnTo>
                <a:lnTo>
                  <a:pt x="507" y="116"/>
                </a:lnTo>
                <a:lnTo>
                  <a:pt x="510" y="134"/>
                </a:lnTo>
                <a:lnTo>
                  <a:pt x="505" y="150"/>
                </a:lnTo>
                <a:lnTo>
                  <a:pt x="487" y="150"/>
                </a:lnTo>
                <a:lnTo>
                  <a:pt x="461" y="146"/>
                </a:lnTo>
                <a:lnTo>
                  <a:pt x="432" y="150"/>
                </a:lnTo>
                <a:lnTo>
                  <a:pt x="424" y="132"/>
                </a:lnTo>
                <a:lnTo>
                  <a:pt x="421" y="109"/>
                </a:lnTo>
                <a:lnTo>
                  <a:pt x="434" y="87"/>
                </a:lnTo>
                <a:lnTo>
                  <a:pt x="443" y="75"/>
                </a:lnTo>
                <a:lnTo>
                  <a:pt x="442" y="72"/>
                </a:lnTo>
                <a:lnTo>
                  <a:pt x="420" y="60"/>
                </a:lnTo>
                <a:lnTo>
                  <a:pt x="371" y="58"/>
                </a:lnTo>
                <a:lnTo>
                  <a:pt x="355" y="51"/>
                </a:lnTo>
                <a:lnTo>
                  <a:pt x="322" y="46"/>
                </a:lnTo>
                <a:lnTo>
                  <a:pt x="297" y="47"/>
                </a:lnTo>
                <a:lnTo>
                  <a:pt x="289" y="53"/>
                </a:lnTo>
                <a:lnTo>
                  <a:pt x="289" y="74"/>
                </a:lnTo>
                <a:lnTo>
                  <a:pt x="287" y="87"/>
                </a:lnTo>
                <a:lnTo>
                  <a:pt x="256" y="102"/>
                </a:lnTo>
                <a:lnTo>
                  <a:pt x="252" y="118"/>
                </a:lnTo>
                <a:lnTo>
                  <a:pt x="284" y="142"/>
                </a:lnTo>
                <a:lnTo>
                  <a:pt x="292" y="165"/>
                </a:lnTo>
                <a:lnTo>
                  <a:pt x="284" y="186"/>
                </a:lnTo>
                <a:lnTo>
                  <a:pt x="255" y="200"/>
                </a:lnTo>
                <a:lnTo>
                  <a:pt x="227" y="185"/>
                </a:lnTo>
                <a:lnTo>
                  <a:pt x="200" y="156"/>
                </a:lnTo>
                <a:lnTo>
                  <a:pt x="181" y="159"/>
                </a:lnTo>
                <a:lnTo>
                  <a:pt x="174" y="166"/>
                </a:lnTo>
                <a:lnTo>
                  <a:pt x="134" y="140"/>
                </a:lnTo>
                <a:lnTo>
                  <a:pt x="98" y="124"/>
                </a:lnTo>
                <a:lnTo>
                  <a:pt x="85" y="126"/>
                </a:lnTo>
                <a:lnTo>
                  <a:pt x="58" y="140"/>
                </a:lnTo>
                <a:lnTo>
                  <a:pt x="43" y="158"/>
                </a:lnTo>
                <a:lnTo>
                  <a:pt x="31" y="165"/>
                </a:lnTo>
                <a:lnTo>
                  <a:pt x="19" y="158"/>
                </a:lnTo>
                <a:lnTo>
                  <a:pt x="8" y="132"/>
                </a:lnTo>
                <a:lnTo>
                  <a:pt x="7" y="107"/>
                </a:lnTo>
                <a:lnTo>
                  <a:pt x="12" y="99"/>
                </a:lnTo>
                <a:lnTo>
                  <a:pt x="20" y="90"/>
                </a:lnTo>
                <a:lnTo>
                  <a:pt x="17" y="77"/>
                </a:lnTo>
                <a:lnTo>
                  <a:pt x="0" y="61"/>
                </a:lnTo>
                <a:lnTo>
                  <a:pt x="19" y="25"/>
                </a:lnTo>
                <a:lnTo>
                  <a:pt x="24" y="17"/>
                </a:lnTo>
              </a:path>
            </a:pathLst>
          </a:custGeom>
          <a:solidFill>
            <a:schemeClr val="accent4">
              <a:lumMod val="60000"/>
              <a:lumOff val="40000"/>
            </a:schemeClr>
          </a:solidFill>
          <a:ln w="12700">
            <a:solidFill>
              <a:schemeClr val="bg1"/>
            </a:solidFill>
            <a:headEnd/>
            <a:tailEnd/>
          </a:ln>
        </p:spPr>
        <p:style>
          <a:lnRef idx="3">
            <a:schemeClr val="lt1"/>
          </a:lnRef>
          <a:fillRef idx="1">
            <a:schemeClr val="accent6"/>
          </a:fillRef>
          <a:effectRef idx="1">
            <a:schemeClr val="accent6"/>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63" name="Freeform 70"/>
          <p:cNvSpPr>
            <a:spLocks noChangeArrowheads="1"/>
          </p:cNvSpPr>
          <p:nvPr/>
        </p:nvSpPr>
        <p:spPr bwMode="auto">
          <a:xfrm>
            <a:off x="5972967" y="3026634"/>
            <a:ext cx="134937" cy="93662"/>
          </a:xfrm>
          <a:custGeom>
            <a:avLst/>
            <a:gdLst>
              <a:gd name="T0" fmla="*/ 2147483647 w 288"/>
              <a:gd name="T1" fmla="*/ 0 h 196"/>
              <a:gd name="T2" fmla="*/ 2147483647 w 288"/>
              <a:gd name="T3" fmla="*/ 2147483647 h 196"/>
              <a:gd name="T4" fmla="*/ 2147483647 w 288"/>
              <a:gd name="T5" fmla="*/ 2147483647 h 196"/>
              <a:gd name="T6" fmla="*/ 2147483647 w 288"/>
              <a:gd name="T7" fmla="*/ 2147483647 h 196"/>
              <a:gd name="T8" fmla="*/ 2147483647 w 288"/>
              <a:gd name="T9" fmla="*/ 2147483647 h 196"/>
              <a:gd name="T10" fmla="*/ 2147483647 w 288"/>
              <a:gd name="T11" fmla="*/ 2147483647 h 196"/>
              <a:gd name="T12" fmla="*/ 2147483647 w 288"/>
              <a:gd name="T13" fmla="*/ 2147483647 h 196"/>
              <a:gd name="T14" fmla="*/ 2147483647 w 288"/>
              <a:gd name="T15" fmla="*/ 2147483647 h 196"/>
              <a:gd name="T16" fmla="*/ 2147483647 w 288"/>
              <a:gd name="T17" fmla="*/ 2147483647 h 196"/>
              <a:gd name="T18" fmla="*/ 2147483647 w 288"/>
              <a:gd name="T19" fmla="*/ 2147483647 h 196"/>
              <a:gd name="T20" fmla="*/ 2147483647 w 288"/>
              <a:gd name="T21" fmla="*/ 2147483647 h 196"/>
              <a:gd name="T22" fmla="*/ 2147483647 w 288"/>
              <a:gd name="T23" fmla="*/ 2147483647 h 196"/>
              <a:gd name="T24" fmla="*/ 2147483647 w 288"/>
              <a:gd name="T25" fmla="*/ 2147483647 h 196"/>
              <a:gd name="T26" fmla="*/ 2147483647 w 288"/>
              <a:gd name="T27" fmla="*/ 2147483647 h 196"/>
              <a:gd name="T28" fmla="*/ 2147483647 w 288"/>
              <a:gd name="T29" fmla="*/ 2147483647 h 196"/>
              <a:gd name="T30" fmla="*/ 2147483647 w 288"/>
              <a:gd name="T31" fmla="*/ 2147483647 h 196"/>
              <a:gd name="T32" fmla="*/ 2147483647 w 288"/>
              <a:gd name="T33" fmla="*/ 2147483647 h 196"/>
              <a:gd name="T34" fmla="*/ 2147483647 w 288"/>
              <a:gd name="T35" fmla="*/ 2147483647 h 196"/>
              <a:gd name="T36" fmla="*/ 2147483647 w 288"/>
              <a:gd name="T37" fmla="*/ 2147483647 h 196"/>
              <a:gd name="T38" fmla="*/ 0 w 288"/>
              <a:gd name="T39" fmla="*/ 2147483647 h 196"/>
              <a:gd name="T40" fmla="*/ 2147483647 w 288"/>
              <a:gd name="T41" fmla="*/ 2147483647 h 196"/>
              <a:gd name="T42" fmla="*/ 2147483647 w 288"/>
              <a:gd name="T43" fmla="*/ 2147483647 h 196"/>
              <a:gd name="T44" fmla="*/ 2147483647 w 288"/>
              <a:gd name="T45" fmla="*/ 2147483647 h 196"/>
              <a:gd name="T46" fmla="*/ 2147483647 w 288"/>
              <a:gd name="T47" fmla="*/ 2147483647 h 196"/>
              <a:gd name="T48" fmla="*/ 2147483647 w 288"/>
              <a:gd name="T49" fmla="*/ 2147483647 h 196"/>
              <a:gd name="T50" fmla="*/ 2147483647 w 288"/>
              <a:gd name="T51" fmla="*/ 2147483647 h 196"/>
              <a:gd name="T52" fmla="*/ 2147483647 w 288"/>
              <a:gd name="T53" fmla="*/ 2147483647 h 196"/>
              <a:gd name="T54" fmla="*/ 2147483647 w 288"/>
              <a:gd name="T55" fmla="*/ 2147483647 h 196"/>
              <a:gd name="T56" fmla="*/ 2147483647 w 288"/>
              <a:gd name="T57" fmla="*/ 2147483647 h 196"/>
              <a:gd name="T58" fmla="*/ 2147483647 w 288"/>
              <a:gd name="T59" fmla="*/ 2147483647 h 196"/>
              <a:gd name="T60" fmla="*/ 2147483647 w 288"/>
              <a:gd name="T61" fmla="*/ 2147483647 h 196"/>
              <a:gd name="T62" fmla="*/ 2147483647 w 288"/>
              <a:gd name="T63" fmla="*/ 2147483647 h 196"/>
              <a:gd name="T64" fmla="*/ 2147483647 w 288"/>
              <a:gd name="T65" fmla="*/ 2147483647 h 196"/>
              <a:gd name="T66" fmla="*/ 2147483647 w 288"/>
              <a:gd name="T67" fmla="*/ 2147483647 h 196"/>
              <a:gd name="T68" fmla="*/ 2147483647 w 288"/>
              <a:gd name="T69" fmla="*/ 2147483647 h 196"/>
              <a:gd name="T70" fmla="*/ 2147483647 w 288"/>
              <a:gd name="T71" fmla="*/ 2147483647 h 196"/>
              <a:gd name="T72" fmla="*/ 2147483647 w 288"/>
              <a:gd name="T73" fmla="*/ 2147483647 h 196"/>
              <a:gd name="T74" fmla="*/ 2147483647 w 288"/>
              <a:gd name="T75" fmla="*/ 2147483647 h 196"/>
              <a:gd name="T76" fmla="*/ 2147483647 w 288"/>
              <a:gd name="T77" fmla="*/ 2147483647 h 196"/>
              <a:gd name="T78" fmla="*/ 2147483647 w 288"/>
              <a:gd name="T79" fmla="*/ 2147483647 h 196"/>
              <a:gd name="T80" fmla="*/ 2147483647 w 288"/>
              <a:gd name="T81" fmla="*/ 2147483647 h 196"/>
              <a:gd name="T82" fmla="*/ 2147483647 w 288"/>
              <a:gd name="T83" fmla="*/ 2147483647 h 196"/>
              <a:gd name="T84" fmla="*/ 2147483647 w 288"/>
              <a:gd name="T85" fmla="*/ 0 h 1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8"/>
              <a:gd name="T130" fmla="*/ 0 h 196"/>
              <a:gd name="T131" fmla="*/ 288 w 288"/>
              <a:gd name="T132" fmla="*/ 196 h 1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8" h="196">
                <a:moveTo>
                  <a:pt x="222" y="0"/>
                </a:moveTo>
                <a:lnTo>
                  <a:pt x="175" y="11"/>
                </a:lnTo>
                <a:lnTo>
                  <a:pt x="122" y="12"/>
                </a:lnTo>
                <a:lnTo>
                  <a:pt x="96" y="17"/>
                </a:lnTo>
                <a:lnTo>
                  <a:pt x="84" y="33"/>
                </a:lnTo>
                <a:lnTo>
                  <a:pt x="86" y="48"/>
                </a:lnTo>
                <a:lnTo>
                  <a:pt x="93" y="58"/>
                </a:lnTo>
                <a:lnTo>
                  <a:pt x="111" y="68"/>
                </a:lnTo>
                <a:lnTo>
                  <a:pt x="144" y="71"/>
                </a:lnTo>
                <a:lnTo>
                  <a:pt x="166" y="91"/>
                </a:lnTo>
                <a:lnTo>
                  <a:pt x="170" y="108"/>
                </a:lnTo>
                <a:lnTo>
                  <a:pt x="166" y="115"/>
                </a:lnTo>
                <a:lnTo>
                  <a:pt x="120" y="118"/>
                </a:lnTo>
                <a:lnTo>
                  <a:pt x="82" y="122"/>
                </a:lnTo>
                <a:lnTo>
                  <a:pt x="48" y="122"/>
                </a:lnTo>
                <a:lnTo>
                  <a:pt x="16" y="128"/>
                </a:lnTo>
                <a:lnTo>
                  <a:pt x="4" y="140"/>
                </a:lnTo>
                <a:lnTo>
                  <a:pt x="1" y="171"/>
                </a:lnTo>
                <a:lnTo>
                  <a:pt x="3" y="180"/>
                </a:lnTo>
                <a:lnTo>
                  <a:pt x="0" y="186"/>
                </a:lnTo>
                <a:lnTo>
                  <a:pt x="15" y="192"/>
                </a:lnTo>
                <a:lnTo>
                  <a:pt x="20" y="196"/>
                </a:lnTo>
                <a:lnTo>
                  <a:pt x="133" y="182"/>
                </a:lnTo>
                <a:lnTo>
                  <a:pt x="169" y="181"/>
                </a:lnTo>
                <a:lnTo>
                  <a:pt x="204" y="165"/>
                </a:lnTo>
                <a:lnTo>
                  <a:pt x="232" y="159"/>
                </a:lnTo>
                <a:lnTo>
                  <a:pt x="261" y="176"/>
                </a:lnTo>
                <a:lnTo>
                  <a:pt x="285" y="192"/>
                </a:lnTo>
                <a:lnTo>
                  <a:pt x="288" y="166"/>
                </a:lnTo>
                <a:lnTo>
                  <a:pt x="265" y="140"/>
                </a:lnTo>
                <a:lnTo>
                  <a:pt x="240" y="129"/>
                </a:lnTo>
                <a:lnTo>
                  <a:pt x="229" y="126"/>
                </a:lnTo>
                <a:lnTo>
                  <a:pt x="228" y="115"/>
                </a:lnTo>
                <a:lnTo>
                  <a:pt x="236" y="105"/>
                </a:lnTo>
                <a:lnTo>
                  <a:pt x="247" y="93"/>
                </a:lnTo>
                <a:lnTo>
                  <a:pt x="248" y="82"/>
                </a:lnTo>
                <a:lnTo>
                  <a:pt x="239" y="75"/>
                </a:lnTo>
                <a:lnTo>
                  <a:pt x="224" y="60"/>
                </a:lnTo>
                <a:lnTo>
                  <a:pt x="228" y="45"/>
                </a:lnTo>
                <a:lnTo>
                  <a:pt x="236" y="36"/>
                </a:lnTo>
                <a:lnTo>
                  <a:pt x="237" y="25"/>
                </a:lnTo>
                <a:lnTo>
                  <a:pt x="233" y="10"/>
                </a:lnTo>
                <a:lnTo>
                  <a:pt x="222" y="0"/>
                </a:lnTo>
              </a:path>
            </a:pathLst>
          </a:custGeom>
          <a:solidFill>
            <a:srgbClr val="00B0F0"/>
          </a:solidFill>
          <a:ln w="12700">
            <a:solidFill>
              <a:schemeClr val="bg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64" name="Freeform 71"/>
          <p:cNvSpPr>
            <a:spLocks noChangeArrowheads="1"/>
          </p:cNvSpPr>
          <p:nvPr/>
        </p:nvSpPr>
        <p:spPr bwMode="auto">
          <a:xfrm>
            <a:off x="6076155" y="3017109"/>
            <a:ext cx="123825" cy="88900"/>
          </a:xfrm>
          <a:custGeom>
            <a:avLst/>
            <a:gdLst>
              <a:gd name="T0" fmla="*/ 0 w 261"/>
              <a:gd name="T1" fmla="*/ 2147483647 h 183"/>
              <a:gd name="T2" fmla="*/ 2147483647 w 261"/>
              <a:gd name="T3" fmla="*/ 0 h 183"/>
              <a:gd name="T4" fmla="*/ 2147483647 w 261"/>
              <a:gd name="T5" fmla="*/ 2147483647 h 183"/>
              <a:gd name="T6" fmla="*/ 2147483647 w 261"/>
              <a:gd name="T7" fmla="*/ 2147483647 h 183"/>
              <a:gd name="T8" fmla="*/ 2147483647 w 261"/>
              <a:gd name="T9" fmla="*/ 2147483647 h 183"/>
              <a:gd name="T10" fmla="*/ 2147483647 w 261"/>
              <a:gd name="T11" fmla="*/ 2147483647 h 183"/>
              <a:gd name="T12" fmla="*/ 2147483647 w 261"/>
              <a:gd name="T13" fmla="*/ 2147483647 h 183"/>
              <a:gd name="T14" fmla="*/ 2147483647 w 261"/>
              <a:gd name="T15" fmla="*/ 2147483647 h 183"/>
              <a:gd name="T16" fmla="*/ 2147483647 w 261"/>
              <a:gd name="T17" fmla="*/ 2147483647 h 183"/>
              <a:gd name="T18" fmla="*/ 2147483647 w 261"/>
              <a:gd name="T19" fmla="*/ 2147483647 h 183"/>
              <a:gd name="T20" fmla="*/ 2147483647 w 261"/>
              <a:gd name="T21" fmla="*/ 2147483647 h 183"/>
              <a:gd name="T22" fmla="*/ 2147483647 w 261"/>
              <a:gd name="T23" fmla="*/ 2147483647 h 183"/>
              <a:gd name="T24" fmla="*/ 2147483647 w 261"/>
              <a:gd name="T25" fmla="*/ 2147483647 h 183"/>
              <a:gd name="T26" fmla="*/ 2147483647 w 261"/>
              <a:gd name="T27" fmla="*/ 2147483647 h 183"/>
              <a:gd name="T28" fmla="*/ 2147483647 w 261"/>
              <a:gd name="T29" fmla="*/ 2147483647 h 183"/>
              <a:gd name="T30" fmla="*/ 2147483647 w 261"/>
              <a:gd name="T31" fmla="*/ 2147483647 h 183"/>
              <a:gd name="T32" fmla="*/ 2147483647 w 261"/>
              <a:gd name="T33" fmla="*/ 2147483647 h 183"/>
              <a:gd name="T34" fmla="*/ 2147483647 w 261"/>
              <a:gd name="T35" fmla="*/ 2147483647 h 183"/>
              <a:gd name="T36" fmla="*/ 2147483647 w 261"/>
              <a:gd name="T37" fmla="*/ 2147483647 h 183"/>
              <a:gd name="T38" fmla="*/ 2147483647 w 261"/>
              <a:gd name="T39" fmla="*/ 2147483647 h 183"/>
              <a:gd name="T40" fmla="*/ 2147483647 w 261"/>
              <a:gd name="T41" fmla="*/ 2147483647 h 183"/>
              <a:gd name="T42" fmla="*/ 2147483647 w 261"/>
              <a:gd name="T43" fmla="*/ 2147483647 h 183"/>
              <a:gd name="T44" fmla="*/ 2147483647 w 261"/>
              <a:gd name="T45" fmla="*/ 2147483647 h 183"/>
              <a:gd name="T46" fmla="*/ 2147483647 w 261"/>
              <a:gd name="T47" fmla="*/ 2147483647 h 183"/>
              <a:gd name="T48" fmla="*/ 2147483647 w 261"/>
              <a:gd name="T49" fmla="*/ 2147483647 h 183"/>
              <a:gd name="T50" fmla="*/ 2147483647 w 261"/>
              <a:gd name="T51" fmla="*/ 2147483647 h 183"/>
              <a:gd name="T52" fmla="*/ 2147483647 w 261"/>
              <a:gd name="T53" fmla="*/ 2147483647 h 183"/>
              <a:gd name="T54" fmla="*/ 2147483647 w 261"/>
              <a:gd name="T55" fmla="*/ 2147483647 h 183"/>
              <a:gd name="T56" fmla="*/ 2147483647 w 261"/>
              <a:gd name="T57" fmla="*/ 2147483647 h 183"/>
              <a:gd name="T58" fmla="*/ 2147483647 w 261"/>
              <a:gd name="T59" fmla="*/ 2147483647 h 183"/>
              <a:gd name="T60" fmla="*/ 2147483647 w 261"/>
              <a:gd name="T61" fmla="*/ 2147483647 h 183"/>
              <a:gd name="T62" fmla="*/ 2147483647 w 261"/>
              <a:gd name="T63" fmla="*/ 2147483647 h 183"/>
              <a:gd name="T64" fmla="*/ 2147483647 w 261"/>
              <a:gd name="T65" fmla="*/ 2147483647 h 183"/>
              <a:gd name="T66" fmla="*/ 2147483647 w 261"/>
              <a:gd name="T67" fmla="*/ 2147483647 h 183"/>
              <a:gd name="T68" fmla="*/ 0 w 261"/>
              <a:gd name="T69" fmla="*/ 2147483647 h 1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1"/>
              <a:gd name="T106" fmla="*/ 0 h 183"/>
              <a:gd name="T107" fmla="*/ 261 w 261"/>
              <a:gd name="T108" fmla="*/ 183 h 1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1" h="183">
                <a:moveTo>
                  <a:pt x="0" y="17"/>
                </a:moveTo>
                <a:lnTo>
                  <a:pt x="52" y="0"/>
                </a:lnTo>
                <a:lnTo>
                  <a:pt x="91" y="3"/>
                </a:lnTo>
                <a:lnTo>
                  <a:pt x="125" y="12"/>
                </a:lnTo>
                <a:lnTo>
                  <a:pt x="164" y="8"/>
                </a:lnTo>
                <a:lnTo>
                  <a:pt x="189" y="10"/>
                </a:lnTo>
                <a:lnTo>
                  <a:pt x="198" y="15"/>
                </a:lnTo>
                <a:lnTo>
                  <a:pt x="202" y="33"/>
                </a:lnTo>
                <a:lnTo>
                  <a:pt x="179" y="45"/>
                </a:lnTo>
                <a:lnTo>
                  <a:pt x="183" y="60"/>
                </a:lnTo>
                <a:lnTo>
                  <a:pt x="215" y="55"/>
                </a:lnTo>
                <a:lnTo>
                  <a:pt x="243" y="42"/>
                </a:lnTo>
                <a:lnTo>
                  <a:pt x="258" y="52"/>
                </a:lnTo>
                <a:lnTo>
                  <a:pt x="261" y="73"/>
                </a:lnTo>
                <a:lnTo>
                  <a:pt x="254" y="84"/>
                </a:lnTo>
                <a:lnTo>
                  <a:pt x="209" y="99"/>
                </a:lnTo>
                <a:lnTo>
                  <a:pt x="144" y="106"/>
                </a:lnTo>
                <a:lnTo>
                  <a:pt x="122" y="119"/>
                </a:lnTo>
                <a:lnTo>
                  <a:pt x="80" y="135"/>
                </a:lnTo>
                <a:lnTo>
                  <a:pt x="62" y="157"/>
                </a:lnTo>
                <a:lnTo>
                  <a:pt x="65" y="183"/>
                </a:lnTo>
                <a:lnTo>
                  <a:pt x="43" y="157"/>
                </a:lnTo>
                <a:lnTo>
                  <a:pt x="18" y="147"/>
                </a:lnTo>
                <a:lnTo>
                  <a:pt x="7" y="143"/>
                </a:lnTo>
                <a:lnTo>
                  <a:pt x="4" y="132"/>
                </a:lnTo>
                <a:lnTo>
                  <a:pt x="12" y="122"/>
                </a:lnTo>
                <a:lnTo>
                  <a:pt x="25" y="111"/>
                </a:lnTo>
                <a:lnTo>
                  <a:pt x="26" y="98"/>
                </a:lnTo>
                <a:lnTo>
                  <a:pt x="17" y="92"/>
                </a:lnTo>
                <a:lnTo>
                  <a:pt x="2" y="77"/>
                </a:lnTo>
                <a:lnTo>
                  <a:pt x="6" y="63"/>
                </a:lnTo>
                <a:lnTo>
                  <a:pt x="14" y="54"/>
                </a:lnTo>
                <a:lnTo>
                  <a:pt x="15" y="43"/>
                </a:lnTo>
                <a:lnTo>
                  <a:pt x="11" y="27"/>
                </a:lnTo>
                <a:lnTo>
                  <a:pt x="0" y="17"/>
                </a:lnTo>
                <a:close/>
              </a:path>
            </a:pathLst>
          </a:custGeom>
          <a:ln w="12700">
            <a:solidFill>
              <a:schemeClr val="bg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65" name="Freeform 72"/>
          <p:cNvSpPr>
            <a:spLocks noChangeArrowheads="1"/>
          </p:cNvSpPr>
          <p:nvPr/>
        </p:nvSpPr>
        <p:spPr bwMode="auto">
          <a:xfrm>
            <a:off x="6076155" y="3017109"/>
            <a:ext cx="123825" cy="88900"/>
          </a:xfrm>
          <a:custGeom>
            <a:avLst/>
            <a:gdLst>
              <a:gd name="T0" fmla="*/ 0 w 261"/>
              <a:gd name="T1" fmla="*/ 2147483647 h 183"/>
              <a:gd name="T2" fmla="*/ 2147483647 w 261"/>
              <a:gd name="T3" fmla="*/ 0 h 183"/>
              <a:gd name="T4" fmla="*/ 2147483647 w 261"/>
              <a:gd name="T5" fmla="*/ 2147483647 h 183"/>
              <a:gd name="T6" fmla="*/ 2147483647 w 261"/>
              <a:gd name="T7" fmla="*/ 2147483647 h 183"/>
              <a:gd name="T8" fmla="*/ 2147483647 w 261"/>
              <a:gd name="T9" fmla="*/ 2147483647 h 183"/>
              <a:gd name="T10" fmla="*/ 2147483647 w 261"/>
              <a:gd name="T11" fmla="*/ 2147483647 h 183"/>
              <a:gd name="T12" fmla="*/ 2147483647 w 261"/>
              <a:gd name="T13" fmla="*/ 2147483647 h 183"/>
              <a:gd name="T14" fmla="*/ 2147483647 w 261"/>
              <a:gd name="T15" fmla="*/ 2147483647 h 183"/>
              <a:gd name="T16" fmla="*/ 2147483647 w 261"/>
              <a:gd name="T17" fmla="*/ 2147483647 h 183"/>
              <a:gd name="T18" fmla="*/ 2147483647 w 261"/>
              <a:gd name="T19" fmla="*/ 2147483647 h 183"/>
              <a:gd name="T20" fmla="*/ 2147483647 w 261"/>
              <a:gd name="T21" fmla="*/ 2147483647 h 183"/>
              <a:gd name="T22" fmla="*/ 2147483647 w 261"/>
              <a:gd name="T23" fmla="*/ 2147483647 h 183"/>
              <a:gd name="T24" fmla="*/ 2147483647 w 261"/>
              <a:gd name="T25" fmla="*/ 2147483647 h 183"/>
              <a:gd name="T26" fmla="*/ 2147483647 w 261"/>
              <a:gd name="T27" fmla="*/ 2147483647 h 183"/>
              <a:gd name="T28" fmla="*/ 2147483647 w 261"/>
              <a:gd name="T29" fmla="*/ 2147483647 h 183"/>
              <a:gd name="T30" fmla="*/ 2147483647 w 261"/>
              <a:gd name="T31" fmla="*/ 2147483647 h 183"/>
              <a:gd name="T32" fmla="*/ 2147483647 w 261"/>
              <a:gd name="T33" fmla="*/ 2147483647 h 183"/>
              <a:gd name="T34" fmla="*/ 2147483647 w 261"/>
              <a:gd name="T35" fmla="*/ 2147483647 h 183"/>
              <a:gd name="T36" fmla="*/ 2147483647 w 261"/>
              <a:gd name="T37" fmla="*/ 2147483647 h 183"/>
              <a:gd name="T38" fmla="*/ 2147483647 w 261"/>
              <a:gd name="T39" fmla="*/ 2147483647 h 183"/>
              <a:gd name="T40" fmla="*/ 2147483647 w 261"/>
              <a:gd name="T41" fmla="*/ 2147483647 h 183"/>
              <a:gd name="T42" fmla="*/ 2147483647 w 261"/>
              <a:gd name="T43" fmla="*/ 2147483647 h 183"/>
              <a:gd name="T44" fmla="*/ 2147483647 w 261"/>
              <a:gd name="T45" fmla="*/ 2147483647 h 183"/>
              <a:gd name="T46" fmla="*/ 2147483647 w 261"/>
              <a:gd name="T47" fmla="*/ 2147483647 h 183"/>
              <a:gd name="T48" fmla="*/ 2147483647 w 261"/>
              <a:gd name="T49" fmla="*/ 2147483647 h 183"/>
              <a:gd name="T50" fmla="*/ 2147483647 w 261"/>
              <a:gd name="T51" fmla="*/ 2147483647 h 183"/>
              <a:gd name="T52" fmla="*/ 2147483647 w 261"/>
              <a:gd name="T53" fmla="*/ 2147483647 h 183"/>
              <a:gd name="T54" fmla="*/ 2147483647 w 261"/>
              <a:gd name="T55" fmla="*/ 2147483647 h 183"/>
              <a:gd name="T56" fmla="*/ 2147483647 w 261"/>
              <a:gd name="T57" fmla="*/ 2147483647 h 183"/>
              <a:gd name="T58" fmla="*/ 2147483647 w 261"/>
              <a:gd name="T59" fmla="*/ 2147483647 h 183"/>
              <a:gd name="T60" fmla="*/ 2147483647 w 261"/>
              <a:gd name="T61" fmla="*/ 2147483647 h 183"/>
              <a:gd name="T62" fmla="*/ 2147483647 w 261"/>
              <a:gd name="T63" fmla="*/ 2147483647 h 183"/>
              <a:gd name="T64" fmla="*/ 2147483647 w 261"/>
              <a:gd name="T65" fmla="*/ 2147483647 h 183"/>
              <a:gd name="T66" fmla="*/ 2147483647 w 261"/>
              <a:gd name="T67" fmla="*/ 2147483647 h 183"/>
              <a:gd name="T68" fmla="*/ 0 w 261"/>
              <a:gd name="T69" fmla="*/ 2147483647 h 1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1"/>
              <a:gd name="T106" fmla="*/ 0 h 183"/>
              <a:gd name="T107" fmla="*/ 261 w 261"/>
              <a:gd name="T108" fmla="*/ 183 h 1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1" h="183">
                <a:moveTo>
                  <a:pt x="0" y="17"/>
                </a:moveTo>
                <a:lnTo>
                  <a:pt x="52" y="0"/>
                </a:lnTo>
                <a:lnTo>
                  <a:pt x="91" y="3"/>
                </a:lnTo>
                <a:lnTo>
                  <a:pt x="125" y="12"/>
                </a:lnTo>
                <a:lnTo>
                  <a:pt x="164" y="8"/>
                </a:lnTo>
                <a:lnTo>
                  <a:pt x="189" y="10"/>
                </a:lnTo>
                <a:lnTo>
                  <a:pt x="198" y="15"/>
                </a:lnTo>
                <a:lnTo>
                  <a:pt x="202" y="33"/>
                </a:lnTo>
                <a:lnTo>
                  <a:pt x="179" y="45"/>
                </a:lnTo>
                <a:lnTo>
                  <a:pt x="183" y="60"/>
                </a:lnTo>
                <a:lnTo>
                  <a:pt x="215" y="55"/>
                </a:lnTo>
                <a:lnTo>
                  <a:pt x="243" y="42"/>
                </a:lnTo>
                <a:lnTo>
                  <a:pt x="258" y="52"/>
                </a:lnTo>
                <a:lnTo>
                  <a:pt x="261" y="73"/>
                </a:lnTo>
                <a:lnTo>
                  <a:pt x="254" y="84"/>
                </a:lnTo>
                <a:lnTo>
                  <a:pt x="209" y="99"/>
                </a:lnTo>
                <a:lnTo>
                  <a:pt x="144" y="106"/>
                </a:lnTo>
                <a:lnTo>
                  <a:pt x="122" y="119"/>
                </a:lnTo>
                <a:lnTo>
                  <a:pt x="80" y="135"/>
                </a:lnTo>
                <a:lnTo>
                  <a:pt x="62" y="157"/>
                </a:lnTo>
                <a:lnTo>
                  <a:pt x="65" y="183"/>
                </a:lnTo>
                <a:lnTo>
                  <a:pt x="43" y="157"/>
                </a:lnTo>
                <a:lnTo>
                  <a:pt x="18" y="147"/>
                </a:lnTo>
                <a:lnTo>
                  <a:pt x="7" y="143"/>
                </a:lnTo>
                <a:lnTo>
                  <a:pt x="4" y="132"/>
                </a:lnTo>
                <a:lnTo>
                  <a:pt x="12" y="122"/>
                </a:lnTo>
                <a:lnTo>
                  <a:pt x="25" y="111"/>
                </a:lnTo>
                <a:lnTo>
                  <a:pt x="26" y="98"/>
                </a:lnTo>
                <a:lnTo>
                  <a:pt x="17" y="92"/>
                </a:lnTo>
                <a:lnTo>
                  <a:pt x="2" y="77"/>
                </a:lnTo>
                <a:lnTo>
                  <a:pt x="6" y="63"/>
                </a:lnTo>
                <a:lnTo>
                  <a:pt x="14" y="54"/>
                </a:lnTo>
                <a:lnTo>
                  <a:pt x="15" y="43"/>
                </a:lnTo>
                <a:lnTo>
                  <a:pt x="11" y="27"/>
                </a:lnTo>
                <a:lnTo>
                  <a:pt x="0" y="17"/>
                </a:lnTo>
              </a:path>
            </a:pathLst>
          </a:custGeom>
          <a:solidFill>
            <a:srgbClr val="00B0F0"/>
          </a:solidFill>
          <a:ln w="12700">
            <a:solidFill>
              <a:schemeClr val="bg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66" name="Freeform 73"/>
          <p:cNvSpPr>
            <a:spLocks noChangeArrowheads="1"/>
          </p:cNvSpPr>
          <p:nvPr/>
        </p:nvSpPr>
        <p:spPr bwMode="auto">
          <a:xfrm>
            <a:off x="5072851" y="746984"/>
            <a:ext cx="88900" cy="44450"/>
          </a:xfrm>
          <a:custGeom>
            <a:avLst/>
            <a:gdLst>
              <a:gd name="T0" fmla="*/ 2147483647 w 189"/>
              <a:gd name="T1" fmla="*/ 2147483647 h 91"/>
              <a:gd name="T2" fmla="*/ 2147483647 w 189"/>
              <a:gd name="T3" fmla="*/ 2147483647 h 91"/>
              <a:gd name="T4" fmla="*/ 2147483647 w 189"/>
              <a:gd name="T5" fmla="*/ 0 h 91"/>
              <a:gd name="T6" fmla="*/ 2147483647 w 189"/>
              <a:gd name="T7" fmla="*/ 2147483647 h 91"/>
              <a:gd name="T8" fmla="*/ 2147483647 w 189"/>
              <a:gd name="T9" fmla="*/ 2147483647 h 91"/>
              <a:gd name="T10" fmla="*/ 2147483647 w 189"/>
              <a:gd name="T11" fmla="*/ 2147483647 h 91"/>
              <a:gd name="T12" fmla="*/ 2147483647 w 189"/>
              <a:gd name="T13" fmla="*/ 2147483647 h 91"/>
              <a:gd name="T14" fmla="*/ 2147483647 w 189"/>
              <a:gd name="T15" fmla="*/ 2147483647 h 91"/>
              <a:gd name="T16" fmla="*/ 2147483647 w 189"/>
              <a:gd name="T17" fmla="*/ 2147483647 h 91"/>
              <a:gd name="T18" fmla="*/ 2147483647 w 189"/>
              <a:gd name="T19" fmla="*/ 2147483647 h 91"/>
              <a:gd name="T20" fmla="*/ 2147483647 w 189"/>
              <a:gd name="T21" fmla="*/ 2147483647 h 91"/>
              <a:gd name="T22" fmla="*/ 0 w 189"/>
              <a:gd name="T23" fmla="*/ 2147483647 h 91"/>
              <a:gd name="T24" fmla="*/ 2147483647 w 189"/>
              <a:gd name="T25" fmla="*/ 2147483647 h 91"/>
              <a:gd name="T26" fmla="*/ 2147483647 w 189"/>
              <a:gd name="T27" fmla="*/ 2147483647 h 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9"/>
              <a:gd name="T43" fmla="*/ 0 h 91"/>
              <a:gd name="T44" fmla="*/ 189 w 189"/>
              <a:gd name="T45" fmla="*/ 91 h 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9" h="91">
                <a:moveTo>
                  <a:pt x="31" y="12"/>
                </a:moveTo>
                <a:lnTo>
                  <a:pt x="80" y="3"/>
                </a:lnTo>
                <a:lnTo>
                  <a:pt x="117" y="0"/>
                </a:lnTo>
                <a:lnTo>
                  <a:pt x="163" y="21"/>
                </a:lnTo>
                <a:lnTo>
                  <a:pt x="189" y="52"/>
                </a:lnTo>
                <a:lnTo>
                  <a:pt x="188" y="72"/>
                </a:lnTo>
                <a:lnTo>
                  <a:pt x="176" y="84"/>
                </a:lnTo>
                <a:lnTo>
                  <a:pt x="162" y="91"/>
                </a:lnTo>
                <a:lnTo>
                  <a:pt x="132" y="78"/>
                </a:lnTo>
                <a:lnTo>
                  <a:pt x="49" y="85"/>
                </a:lnTo>
                <a:lnTo>
                  <a:pt x="17" y="77"/>
                </a:lnTo>
                <a:lnTo>
                  <a:pt x="0" y="52"/>
                </a:lnTo>
                <a:lnTo>
                  <a:pt x="5" y="36"/>
                </a:lnTo>
                <a:lnTo>
                  <a:pt x="31" y="12"/>
                </a:lnTo>
                <a:close/>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en-US">
              <a:solidFill>
                <a:prstClr val="black"/>
              </a:solidFill>
              <a:latin typeface="Calibri"/>
              <a:ea typeface="+mn-ea"/>
              <a:cs typeface="+mn-cs"/>
            </a:endParaRPr>
          </a:p>
        </p:txBody>
      </p:sp>
      <p:sp>
        <p:nvSpPr>
          <p:cNvPr id="67" name="Freeform 74"/>
          <p:cNvSpPr>
            <a:spLocks noChangeArrowheads="1"/>
          </p:cNvSpPr>
          <p:nvPr/>
        </p:nvSpPr>
        <p:spPr bwMode="auto">
          <a:xfrm>
            <a:off x="5072851" y="746984"/>
            <a:ext cx="88900" cy="44450"/>
          </a:xfrm>
          <a:custGeom>
            <a:avLst/>
            <a:gdLst>
              <a:gd name="T0" fmla="*/ 2147483647 w 189"/>
              <a:gd name="T1" fmla="*/ 2147483647 h 91"/>
              <a:gd name="T2" fmla="*/ 2147483647 w 189"/>
              <a:gd name="T3" fmla="*/ 2147483647 h 91"/>
              <a:gd name="T4" fmla="*/ 2147483647 w 189"/>
              <a:gd name="T5" fmla="*/ 0 h 91"/>
              <a:gd name="T6" fmla="*/ 2147483647 w 189"/>
              <a:gd name="T7" fmla="*/ 2147483647 h 91"/>
              <a:gd name="T8" fmla="*/ 2147483647 w 189"/>
              <a:gd name="T9" fmla="*/ 2147483647 h 91"/>
              <a:gd name="T10" fmla="*/ 2147483647 w 189"/>
              <a:gd name="T11" fmla="*/ 2147483647 h 91"/>
              <a:gd name="T12" fmla="*/ 2147483647 w 189"/>
              <a:gd name="T13" fmla="*/ 2147483647 h 91"/>
              <a:gd name="T14" fmla="*/ 2147483647 w 189"/>
              <a:gd name="T15" fmla="*/ 2147483647 h 91"/>
              <a:gd name="T16" fmla="*/ 2147483647 w 189"/>
              <a:gd name="T17" fmla="*/ 2147483647 h 91"/>
              <a:gd name="T18" fmla="*/ 2147483647 w 189"/>
              <a:gd name="T19" fmla="*/ 2147483647 h 91"/>
              <a:gd name="T20" fmla="*/ 2147483647 w 189"/>
              <a:gd name="T21" fmla="*/ 2147483647 h 91"/>
              <a:gd name="T22" fmla="*/ 0 w 189"/>
              <a:gd name="T23" fmla="*/ 2147483647 h 91"/>
              <a:gd name="T24" fmla="*/ 2147483647 w 189"/>
              <a:gd name="T25" fmla="*/ 2147483647 h 91"/>
              <a:gd name="T26" fmla="*/ 2147483647 w 189"/>
              <a:gd name="T27" fmla="*/ 2147483647 h 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9"/>
              <a:gd name="T43" fmla="*/ 0 h 91"/>
              <a:gd name="T44" fmla="*/ 189 w 189"/>
              <a:gd name="T45" fmla="*/ 91 h 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9" h="91">
                <a:moveTo>
                  <a:pt x="31" y="12"/>
                </a:moveTo>
                <a:lnTo>
                  <a:pt x="80" y="3"/>
                </a:lnTo>
                <a:lnTo>
                  <a:pt x="117" y="0"/>
                </a:lnTo>
                <a:lnTo>
                  <a:pt x="163" y="21"/>
                </a:lnTo>
                <a:lnTo>
                  <a:pt x="189" y="52"/>
                </a:lnTo>
                <a:lnTo>
                  <a:pt x="188" y="72"/>
                </a:lnTo>
                <a:lnTo>
                  <a:pt x="176" y="84"/>
                </a:lnTo>
                <a:lnTo>
                  <a:pt x="162" y="91"/>
                </a:lnTo>
                <a:lnTo>
                  <a:pt x="132" y="78"/>
                </a:lnTo>
                <a:lnTo>
                  <a:pt x="49" y="85"/>
                </a:lnTo>
                <a:lnTo>
                  <a:pt x="17" y="77"/>
                </a:lnTo>
                <a:lnTo>
                  <a:pt x="0" y="52"/>
                </a:lnTo>
                <a:lnTo>
                  <a:pt x="5" y="36"/>
                </a:lnTo>
                <a:lnTo>
                  <a:pt x="31" y="12"/>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en-US">
              <a:solidFill>
                <a:prstClr val="black"/>
              </a:solidFill>
              <a:latin typeface="Calibri"/>
              <a:ea typeface="+mn-ea"/>
              <a:cs typeface="+mn-cs"/>
            </a:endParaRPr>
          </a:p>
        </p:txBody>
      </p:sp>
      <p:sp>
        <p:nvSpPr>
          <p:cNvPr id="68" name="Freeform 75"/>
          <p:cNvSpPr>
            <a:spLocks noChangeArrowheads="1"/>
          </p:cNvSpPr>
          <p:nvPr/>
        </p:nvSpPr>
        <p:spPr bwMode="auto">
          <a:xfrm>
            <a:off x="5233191" y="927959"/>
            <a:ext cx="58737" cy="74612"/>
          </a:xfrm>
          <a:custGeom>
            <a:avLst/>
            <a:gdLst>
              <a:gd name="T0" fmla="*/ 2147483647 w 123"/>
              <a:gd name="T1" fmla="*/ 2147483647 h 156"/>
              <a:gd name="T2" fmla="*/ 2147483647 w 123"/>
              <a:gd name="T3" fmla="*/ 2147483647 h 156"/>
              <a:gd name="T4" fmla="*/ 2147483647 w 123"/>
              <a:gd name="T5" fmla="*/ 2147483647 h 156"/>
              <a:gd name="T6" fmla="*/ 2147483647 w 123"/>
              <a:gd name="T7" fmla="*/ 2147483647 h 156"/>
              <a:gd name="T8" fmla="*/ 2147483647 w 123"/>
              <a:gd name="T9" fmla="*/ 2147483647 h 156"/>
              <a:gd name="T10" fmla="*/ 2147483647 w 123"/>
              <a:gd name="T11" fmla="*/ 2147483647 h 156"/>
              <a:gd name="T12" fmla="*/ 2147483647 w 123"/>
              <a:gd name="T13" fmla="*/ 0 h 156"/>
              <a:gd name="T14" fmla="*/ 2147483647 w 123"/>
              <a:gd name="T15" fmla="*/ 0 h 156"/>
              <a:gd name="T16" fmla="*/ 2147483647 w 123"/>
              <a:gd name="T17" fmla="*/ 2147483647 h 156"/>
              <a:gd name="T18" fmla="*/ 2147483647 w 123"/>
              <a:gd name="T19" fmla="*/ 2147483647 h 156"/>
              <a:gd name="T20" fmla="*/ 2147483647 w 123"/>
              <a:gd name="T21" fmla="*/ 2147483647 h 156"/>
              <a:gd name="T22" fmla="*/ 2147483647 w 123"/>
              <a:gd name="T23" fmla="*/ 2147483647 h 156"/>
              <a:gd name="T24" fmla="*/ 2147483647 w 123"/>
              <a:gd name="T25" fmla="*/ 2147483647 h 156"/>
              <a:gd name="T26" fmla="*/ 2147483647 w 123"/>
              <a:gd name="T27" fmla="*/ 2147483647 h 156"/>
              <a:gd name="T28" fmla="*/ 2147483647 w 123"/>
              <a:gd name="T29" fmla="*/ 2147483647 h 156"/>
              <a:gd name="T30" fmla="*/ 0 w 123"/>
              <a:gd name="T31" fmla="*/ 2147483647 h 156"/>
              <a:gd name="T32" fmla="*/ 2147483647 w 123"/>
              <a:gd name="T33" fmla="*/ 2147483647 h 156"/>
              <a:gd name="T34" fmla="*/ 2147483647 w 123"/>
              <a:gd name="T35" fmla="*/ 2147483647 h 156"/>
              <a:gd name="T36" fmla="*/ 2147483647 w 123"/>
              <a:gd name="T37" fmla="*/ 2147483647 h 156"/>
              <a:gd name="T38" fmla="*/ 2147483647 w 123"/>
              <a:gd name="T39" fmla="*/ 2147483647 h 156"/>
              <a:gd name="T40" fmla="*/ 2147483647 w 123"/>
              <a:gd name="T41" fmla="*/ 2147483647 h 156"/>
              <a:gd name="T42" fmla="*/ 2147483647 w 123"/>
              <a:gd name="T43" fmla="*/ 2147483647 h 156"/>
              <a:gd name="T44" fmla="*/ 2147483647 w 123"/>
              <a:gd name="T45" fmla="*/ 2147483647 h 156"/>
              <a:gd name="T46" fmla="*/ 2147483647 w 123"/>
              <a:gd name="T47" fmla="*/ 2147483647 h 1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3"/>
              <a:gd name="T73" fmla="*/ 0 h 156"/>
              <a:gd name="T74" fmla="*/ 123 w 123"/>
              <a:gd name="T75" fmla="*/ 156 h 1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3" h="156">
                <a:moveTo>
                  <a:pt x="122" y="104"/>
                </a:moveTo>
                <a:lnTo>
                  <a:pt x="107" y="79"/>
                </a:lnTo>
                <a:lnTo>
                  <a:pt x="101" y="76"/>
                </a:lnTo>
                <a:lnTo>
                  <a:pt x="99" y="63"/>
                </a:lnTo>
                <a:lnTo>
                  <a:pt x="107" y="54"/>
                </a:lnTo>
                <a:lnTo>
                  <a:pt x="123" y="17"/>
                </a:lnTo>
                <a:lnTo>
                  <a:pt x="106" y="0"/>
                </a:lnTo>
                <a:lnTo>
                  <a:pt x="78" y="0"/>
                </a:lnTo>
                <a:lnTo>
                  <a:pt x="61" y="8"/>
                </a:lnTo>
                <a:lnTo>
                  <a:pt x="65" y="56"/>
                </a:lnTo>
                <a:lnTo>
                  <a:pt x="63" y="65"/>
                </a:lnTo>
                <a:lnTo>
                  <a:pt x="32" y="71"/>
                </a:lnTo>
                <a:lnTo>
                  <a:pt x="25" y="64"/>
                </a:lnTo>
                <a:lnTo>
                  <a:pt x="7" y="48"/>
                </a:lnTo>
                <a:lnTo>
                  <a:pt x="4" y="54"/>
                </a:lnTo>
                <a:lnTo>
                  <a:pt x="0" y="89"/>
                </a:lnTo>
                <a:lnTo>
                  <a:pt x="31" y="120"/>
                </a:lnTo>
                <a:lnTo>
                  <a:pt x="55" y="148"/>
                </a:lnTo>
                <a:lnTo>
                  <a:pt x="65" y="156"/>
                </a:lnTo>
                <a:lnTo>
                  <a:pt x="98" y="155"/>
                </a:lnTo>
                <a:lnTo>
                  <a:pt x="113" y="136"/>
                </a:lnTo>
                <a:lnTo>
                  <a:pt x="116" y="128"/>
                </a:lnTo>
                <a:lnTo>
                  <a:pt x="117" y="131"/>
                </a:lnTo>
                <a:lnTo>
                  <a:pt x="122" y="104"/>
                </a:lnTo>
                <a:close/>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en-US">
              <a:solidFill>
                <a:prstClr val="black"/>
              </a:solidFill>
              <a:latin typeface="Calibri"/>
              <a:ea typeface="+mn-ea"/>
              <a:cs typeface="+mn-cs"/>
            </a:endParaRPr>
          </a:p>
        </p:txBody>
      </p:sp>
      <p:sp>
        <p:nvSpPr>
          <p:cNvPr id="69" name="Freeform 76"/>
          <p:cNvSpPr>
            <a:spLocks noChangeArrowheads="1"/>
          </p:cNvSpPr>
          <p:nvPr/>
        </p:nvSpPr>
        <p:spPr bwMode="auto">
          <a:xfrm>
            <a:off x="5233191" y="927959"/>
            <a:ext cx="58737" cy="74612"/>
          </a:xfrm>
          <a:custGeom>
            <a:avLst/>
            <a:gdLst>
              <a:gd name="T0" fmla="*/ 2147483647 w 123"/>
              <a:gd name="T1" fmla="*/ 2147483647 h 156"/>
              <a:gd name="T2" fmla="*/ 2147483647 w 123"/>
              <a:gd name="T3" fmla="*/ 2147483647 h 156"/>
              <a:gd name="T4" fmla="*/ 2147483647 w 123"/>
              <a:gd name="T5" fmla="*/ 2147483647 h 156"/>
              <a:gd name="T6" fmla="*/ 2147483647 w 123"/>
              <a:gd name="T7" fmla="*/ 2147483647 h 156"/>
              <a:gd name="T8" fmla="*/ 2147483647 w 123"/>
              <a:gd name="T9" fmla="*/ 2147483647 h 156"/>
              <a:gd name="T10" fmla="*/ 2147483647 w 123"/>
              <a:gd name="T11" fmla="*/ 2147483647 h 156"/>
              <a:gd name="T12" fmla="*/ 2147483647 w 123"/>
              <a:gd name="T13" fmla="*/ 0 h 156"/>
              <a:gd name="T14" fmla="*/ 2147483647 w 123"/>
              <a:gd name="T15" fmla="*/ 0 h 156"/>
              <a:gd name="T16" fmla="*/ 2147483647 w 123"/>
              <a:gd name="T17" fmla="*/ 2147483647 h 156"/>
              <a:gd name="T18" fmla="*/ 2147483647 w 123"/>
              <a:gd name="T19" fmla="*/ 2147483647 h 156"/>
              <a:gd name="T20" fmla="*/ 2147483647 w 123"/>
              <a:gd name="T21" fmla="*/ 2147483647 h 156"/>
              <a:gd name="T22" fmla="*/ 2147483647 w 123"/>
              <a:gd name="T23" fmla="*/ 2147483647 h 156"/>
              <a:gd name="T24" fmla="*/ 2147483647 w 123"/>
              <a:gd name="T25" fmla="*/ 2147483647 h 156"/>
              <a:gd name="T26" fmla="*/ 2147483647 w 123"/>
              <a:gd name="T27" fmla="*/ 2147483647 h 156"/>
              <a:gd name="T28" fmla="*/ 2147483647 w 123"/>
              <a:gd name="T29" fmla="*/ 2147483647 h 156"/>
              <a:gd name="T30" fmla="*/ 0 w 123"/>
              <a:gd name="T31" fmla="*/ 2147483647 h 156"/>
              <a:gd name="T32" fmla="*/ 2147483647 w 123"/>
              <a:gd name="T33" fmla="*/ 2147483647 h 156"/>
              <a:gd name="T34" fmla="*/ 2147483647 w 123"/>
              <a:gd name="T35" fmla="*/ 2147483647 h 156"/>
              <a:gd name="T36" fmla="*/ 2147483647 w 123"/>
              <a:gd name="T37" fmla="*/ 2147483647 h 156"/>
              <a:gd name="T38" fmla="*/ 2147483647 w 123"/>
              <a:gd name="T39" fmla="*/ 2147483647 h 156"/>
              <a:gd name="T40" fmla="*/ 2147483647 w 123"/>
              <a:gd name="T41" fmla="*/ 2147483647 h 156"/>
              <a:gd name="T42" fmla="*/ 2147483647 w 123"/>
              <a:gd name="T43" fmla="*/ 2147483647 h 156"/>
              <a:gd name="T44" fmla="*/ 2147483647 w 123"/>
              <a:gd name="T45" fmla="*/ 2147483647 h 156"/>
              <a:gd name="T46" fmla="*/ 2147483647 w 123"/>
              <a:gd name="T47" fmla="*/ 2147483647 h 1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3"/>
              <a:gd name="T73" fmla="*/ 0 h 156"/>
              <a:gd name="T74" fmla="*/ 123 w 123"/>
              <a:gd name="T75" fmla="*/ 156 h 1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3" h="156">
                <a:moveTo>
                  <a:pt x="122" y="104"/>
                </a:moveTo>
                <a:lnTo>
                  <a:pt x="107" y="79"/>
                </a:lnTo>
                <a:lnTo>
                  <a:pt x="101" y="76"/>
                </a:lnTo>
                <a:lnTo>
                  <a:pt x="99" y="63"/>
                </a:lnTo>
                <a:lnTo>
                  <a:pt x="107" y="54"/>
                </a:lnTo>
                <a:lnTo>
                  <a:pt x="123" y="17"/>
                </a:lnTo>
                <a:lnTo>
                  <a:pt x="106" y="0"/>
                </a:lnTo>
                <a:lnTo>
                  <a:pt x="78" y="0"/>
                </a:lnTo>
                <a:lnTo>
                  <a:pt x="61" y="8"/>
                </a:lnTo>
                <a:lnTo>
                  <a:pt x="65" y="56"/>
                </a:lnTo>
                <a:lnTo>
                  <a:pt x="63" y="65"/>
                </a:lnTo>
                <a:lnTo>
                  <a:pt x="32" y="71"/>
                </a:lnTo>
                <a:lnTo>
                  <a:pt x="25" y="64"/>
                </a:lnTo>
                <a:lnTo>
                  <a:pt x="7" y="48"/>
                </a:lnTo>
                <a:lnTo>
                  <a:pt x="4" y="54"/>
                </a:lnTo>
                <a:lnTo>
                  <a:pt x="0" y="89"/>
                </a:lnTo>
                <a:lnTo>
                  <a:pt x="31" y="120"/>
                </a:lnTo>
                <a:lnTo>
                  <a:pt x="55" y="148"/>
                </a:lnTo>
                <a:lnTo>
                  <a:pt x="65" y="156"/>
                </a:lnTo>
                <a:lnTo>
                  <a:pt x="98" y="155"/>
                </a:lnTo>
                <a:lnTo>
                  <a:pt x="113" y="136"/>
                </a:lnTo>
                <a:lnTo>
                  <a:pt x="116" y="128"/>
                </a:lnTo>
                <a:lnTo>
                  <a:pt x="117" y="131"/>
                </a:lnTo>
                <a:lnTo>
                  <a:pt x="122" y="104"/>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en-US">
              <a:solidFill>
                <a:prstClr val="black"/>
              </a:solidFill>
              <a:latin typeface="Calibri"/>
              <a:ea typeface="+mn-ea"/>
              <a:cs typeface="+mn-cs"/>
            </a:endParaRPr>
          </a:p>
        </p:txBody>
      </p:sp>
      <p:sp>
        <p:nvSpPr>
          <p:cNvPr id="70" name="Freeform 77"/>
          <p:cNvSpPr>
            <a:spLocks noChangeArrowheads="1"/>
          </p:cNvSpPr>
          <p:nvPr/>
        </p:nvSpPr>
        <p:spPr bwMode="auto">
          <a:xfrm>
            <a:off x="5233195" y="1086709"/>
            <a:ext cx="49212" cy="50800"/>
          </a:xfrm>
          <a:custGeom>
            <a:avLst/>
            <a:gdLst>
              <a:gd name="T0" fmla="*/ 2147483647 w 102"/>
              <a:gd name="T1" fmla="*/ 0 h 106"/>
              <a:gd name="T2" fmla="*/ 2147483647 w 102"/>
              <a:gd name="T3" fmla="*/ 0 h 106"/>
              <a:gd name="T4" fmla="*/ 2147483647 w 102"/>
              <a:gd name="T5" fmla="*/ 2147483647 h 106"/>
              <a:gd name="T6" fmla="*/ 2147483647 w 102"/>
              <a:gd name="T7" fmla="*/ 2147483647 h 106"/>
              <a:gd name="T8" fmla="*/ 2147483647 w 102"/>
              <a:gd name="T9" fmla="*/ 2147483647 h 106"/>
              <a:gd name="T10" fmla="*/ 2147483647 w 102"/>
              <a:gd name="T11" fmla="*/ 2147483647 h 106"/>
              <a:gd name="T12" fmla="*/ 2147483647 w 102"/>
              <a:gd name="T13" fmla="*/ 2147483647 h 106"/>
              <a:gd name="T14" fmla="*/ 2147483647 w 102"/>
              <a:gd name="T15" fmla="*/ 2147483647 h 106"/>
              <a:gd name="T16" fmla="*/ 0 w 102"/>
              <a:gd name="T17" fmla="*/ 2147483647 h 106"/>
              <a:gd name="T18" fmla="*/ 2147483647 w 102"/>
              <a:gd name="T19" fmla="*/ 2147483647 h 106"/>
              <a:gd name="T20" fmla="*/ 2147483647 w 102"/>
              <a:gd name="T21" fmla="*/ 2147483647 h 106"/>
              <a:gd name="T22" fmla="*/ 2147483647 w 102"/>
              <a:gd name="T23" fmla="*/ 0 h 1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
              <a:gd name="T37" fmla="*/ 0 h 106"/>
              <a:gd name="T38" fmla="*/ 102 w 102"/>
              <a:gd name="T39" fmla="*/ 106 h 1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 h="106">
                <a:moveTo>
                  <a:pt x="47" y="0"/>
                </a:moveTo>
                <a:lnTo>
                  <a:pt x="71" y="0"/>
                </a:lnTo>
                <a:lnTo>
                  <a:pt x="92" y="40"/>
                </a:lnTo>
                <a:lnTo>
                  <a:pt x="102" y="91"/>
                </a:lnTo>
                <a:lnTo>
                  <a:pt x="94" y="100"/>
                </a:lnTo>
                <a:lnTo>
                  <a:pt x="68" y="106"/>
                </a:lnTo>
                <a:lnTo>
                  <a:pt x="32" y="88"/>
                </a:lnTo>
                <a:lnTo>
                  <a:pt x="2" y="57"/>
                </a:lnTo>
                <a:lnTo>
                  <a:pt x="0" y="47"/>
                </a:lnTo>
                <a:lnTo>
                  <a:pt x="5" y="43"/>
                </a:lnTo>
                <a:lnTo>
                  <a:pt x="37" y="7"/>
                </a:lnTo>
                <a:lnTo>
                  <a:pt x="47" y="0"/>
                </a:lnTo>
                <a:close/>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en-US">
              <a:solidFill>
                <a:prstClr val="black"/>
              </a:solidFill>
              <a:latin typeface="Calibri"/>
              <a:ea typeface="+mn-ea"/>
              <a:cs typeface="+mn-cs"/>
            </a:endParaRPr>
          </a:p>
        </p:txBody>
      </p:sp>
      <p:sp>
        <p:nvSpPr>
          <p:cNvPr id="71" name="Freeform 78"/>
          <p:cNvSpPr>
            <a:spLocks noChangeArrowheads="1"/>
          </p:cNvSpPr>
          <p:nvPr/>
        </p:nvSpPr>
        <p:spPr bwMode="auto">
          <a:xfrm>
            <a:off x="5233195" y="1086709"/>
            <a:ext cx="49212" cy="50800"/>
          </a:xfrm>
          <a:custGeom>
            <a:avLst/>
            <a:gdLst>
              <a:gd name="T0" fmla="*/ 2147483647 w 102"/>
              <a:gd name="T1" fmla="*/ 0 h 106"/>
              <a:gd name="T2" fmla="*/ 2147483647 w 102"/>
              <a:gd name="T3" fmla="*/ 0 h 106"/>
              <a:gd name="T4" fmla="*/ 2147483647 w 102"/>
              <a:gd name="T5" fmla="*/ 2147483647 h 106"/>
              <a:gd name="T6" fmla="*/ 2147483647 w 102"/>
              <a:gd name="T7" fmla="*/ 2147483647 h 106"/>
              <a:gd name="T8" fmla="*/ 2147483647 w 102"/>
              <a:gd name="T9" fmla="*/ 2147483647 h 106"/>
              <a:gd name="T10" fmla="*/ 2147483647 w 102"/>
              <a:gd name="T11" fmla="*/ 2147483647 h 106"/>
              <a:gd name="T12" fmla="*/ 2147483647 w 102"/>
              <a:gd name="T13" fmla="*/ 2147483647 h 106"/>
              <a:gd name="T14" fmla="*/ 2147483647 w 102"/>
              <a:gd name="T15" fmla="*/ 2147483647 h 106"/>
              <a:gd name="T16" fmla="*/ 0 w 102"/>
              <a:gd name="T17" fmla="*/ 2147483647 h 106"/>
              <a:gd name="T18" fmla="*/ 2147483647 w 102"/>
              <a:gd name="T19" fmla="*/ 2147483647 h 106"/>
              <a:gd name="T20" fmla="*/ 2147483647 w 102"/>
              <a:gd name="T21" fmla="*/ 2147483647 h 106"/>
              <a:gd name="T22" fmla="*/ 2147483647 w 102"/>
              <a:gd name="T23" fmla="*/ 0 h 1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
              <a:gd name="T37" fmla="*/ 0 h 106"/>
              <a:gd name="T38" fmla="*/ 102 w 102"/>
              <a:gd name="T39" fmla="*/ 106 h 1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 h="106">
                <a:moveTo>
                  <a:pt x="47" y="0"/>
                </a:moveTo>
                <a:lnTo>
                  <a:pt x="71" y="0"/>
                </a:lnTo>
                <a:lnTo>
                  <a:pt x="92" y="40"/>
                </a:lnTo>
                <a:lnTo>
                  <a:pt x="102" y="91"/>
                </a:lnTo>
                <a:lnTo>
                  <a:pt x="94" y="100"/>
                </a:lnTo>
                <a:lnTo>
                  <a:pt x="68" y="106"/>
                </a:lnTo>
                <a:lnTo>
                  <a:pt x="32" y="88"/>
                </a:lnTo>
                <a:lnTo>
                  <a:pt x="2" y="57"/>
                </a:lnTo>
                <a:lnTo>
                  <a:pt x="0" y="47"/>
                </a:lnTo>
                <a:lnTo>
                  <a:pt x="5" y="43"/>
                </a:lnTo>
                <a:lnTo>
                  <a:pt x="37" y="7"/>
                </a:lnTo>
                <a:lnTo>
                  <a:pt x="47" y="0"/>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en-US">
              <a:solidFill>
                <a:prstClr val="black"/>
              </a:solidFill>
              <a:latin typeface="Calibri"/>
              <a:ea typeface="+mn-ea"/>
              <a:cs typeface="+mn-cs"/>
            </a:endParaRPr>
          </a:p>
        </p:txBody>
      </p:sp>
      <p:sp>
        <p:nvSpPr>
          <p:cNvPr id="72" name="Freeform 79"/>
          <p:cNvSpPr>
            <a:spLocks noChangeArrowheads="1"/>
          </p:cNvSpPr>
          <p:nvPr/>
        </p:nvSpPr>
        <p:spPr bwMode="auto">
          <a:xfrm>
            <a:off x="5585614" y="1120046"/>
            <a:ext cx="31750" cy="31750"/>
          </a:xfrm>
          <a:custGeom>
            <a:avLst/>
            <a:gdLst>
              <a:gd name="T0" fmla="*/ 2147483647 w 70"/>
              <a:gd name="T1" fmla="*/ 2147483647 h 67"/>
              <a:gd name="T2" fmla="*/ 2147483647 w 70"/>
              <a:gd name="T3" fmla="*/ 0 h 67"/>
              <a:gd name="T4" fmla="*/ 2147483647 w 70"/>
              <a:gd name="T5" fmla="*/ 2147483647 h 67"/>
              <a:gd name="T6" fmla="*/ 2147483647 w 70"/>
              <a:gd name="T7" fmla="*/ 2147483647 h 67"/>
              <a:gd name="T8" fmla="*/ 2147483647 w 70"/>
              <a:gd name="T9" fmla="*/ 2147483647 h 67"/>
              <a:gd name="T10" fmla="*/ 2147483647 w 70"/>
              <a:gd name="T11" fmla="*/ 2147483647 h 67"/>
              <a:gd name="T12" fmla="*/ 2147483647 w 70"/>
              <a:gd name="T13" fmla="*/ 2147483647 h 67"/>
              <a:gd name="T14" fmla="*/ 2147483647 w 70"/>
              <a:gd name="T15" fmla="*/ 2147483647 h 67"/>
              <a:gd name="T16" fmla="*/ 0 w 70"/>
              <a:gd name="T17" fmla="*/ 2147483647 h 67"/>
              <a:gd name="T18" fmla="*/ 2147483647 w 70"/>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67"/>
              <a:gd name="T32" fmla="*/ 70 w 70"/>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67">
                <a:moveTo>
                  <a:pt x="29" y="3"/>
                </a:moveTo>
                <a:lnTo>
                  <a:pt x="48" y="0"/>
                </a:lnTo>
                <a:lnTo>
                  <a:pt x="55" y="3"/>
                </a:lnTo>
                <a:lnTo>
                  <a:pt x="65" y="17"/>
                </a:lnTo>
                <a:lnTo>
                  <a:pt x="70" y="47"/>
                </a:lnTo>
                <a:lnTo>
                  <a:pt x="67" y="64"/>
                </a:lnTo>
                <a:lnTo>
                  <a:pt x="33" y="67"/>
                </a:lnTo>
                <a:lnTo>
                  <a:pt x="8" y="42"/>
                </a:lnTo>
                <a:lnTo>
                  <a:pt x="0" y="25"/>
                </a:lnTo>
                <a:lnTo>
                  <a:pt x="29" y="3"/>
                </a:lnTo>
                <a:close/>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en-US">
              <a:solidFill>
                <a:prstClr val="black"/>
              </a:solidFill>
              <a:latin typeface="Calibri"/>
              <a:ea typeface="+mn-ea"/>
              <a:cs typeface="+mn-cs"/>
            </a:endParaRPr>
          </a:p>
        </p:txBody>
      </p:sp>
      <p:sp>
        <p:nvSpPr>
          <p:cNvPr id="73" name="Freeform 80"/>
          <p:cNvSpPr>
            <a:spLocks noChangeArrowheads="1"/>
          </p:cNvSpPr>
          <p:nvPr/>
        </p:nvSpPr>
        <p:spPr bwMode="auto">
          <a:xfrm>
            <a:off x="5585614" y="1120046"/>
            <a:ext cx="31750" cy="31750"/>
          </a:xfrm>
          <a:custGeom>
            <a:avLst/>
            <a:gdLst>
              <a:gd name="T0" fmla="*/ 2147483647 w 70"/>
              <a:gd name="T1" fmla="*/ 2147483647 h 67"/>
              <a:gd name="T2" fmla="*/ 2147483647 w 70"/>
              <a:gd name="T3" fmla="*/ 0 h 67"/>
              <a:gd name="T4" fmla="*/ 2147483647 w 70"/>
              <a:gd name="T5" fmla="*/ 2147483647 h 67"/>
              <a:gd name="T6" fmla="*/ 2147483647 w 70"/>
              <a:gd name="T7" fmla="*/ 2147483647 h 67"/>
              <a:gd name="T8" fmla="*/ 2147483647 w 70"/>
              <a:gd name="T9" fmla="*/ 2147483647 h 67"/>
              <a:gd name="T10" fmla="*/ 2147483647 w 70"/>
              <a:gd name="T11" fmla="*/ 2147483647 h 67"/>
              <a:gd name="T12" fmla="*/ 2147483647 w 70"/>
              <a:gd name="T13" fmla="*/ 2147483647 h 67"/>
              <a:gd name="T14" fmla="*/ 2147483647 w 70"/>
              <a:gd name="T15" fmla="*/ 2147483647 h 67"/>
              <a:gd name="T16" fmla="*/ 0 w 70"/>
              <a:gd name="T17" fmla="*/ 2147483647 h 67"/>
              <a:gd name="T18" fmla="*/ 2147483647 w 70"/>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67"/>
              <a:gd name="T32" fmla="*/ 70 w 70"/>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67">
                <a:moveTo>
                  <a:pt x="29" y="3"/>
                </a:moveTo>
                <a:lnTo>
                  <a:pt x="48" y="0"/>
                </a:lnTo>
                <a:lnTo>
                  <a:pt x="55" y="3"/>
                </a:lnTo>
                <a:lnTo>
                  <a:pt x="65" y="17"/>
                </a:lnTo>
                <a:lnTo>
                  <a:pt x="70" y="47"/>
                </a:lnTo>
                <a:lnTo>
                  <a:pt x="67" y="64"/>
                </a:lnTo>
                <a:lnTo>
                  <a:pt x="33" y="67"/>
                </a:lnTo>
                <a:lnTo>
                  <a:pt x="8" y="42"/>
                </a:lnTo>
                <a:lnTo>
                  <a:pt x="0" y="25"/>
                </a:lnTo>
                <a:lnTo>
                  <a:pt x="29" y="3"/>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en-US">
              <a:solidFill>
                <a:prstClr val="black"/>
              </a:solidFill>
              <a:latin typeface="Calibri"/>
              <a:ea typeface="+mn-ea"/>
              <a:cs typeface="+mn-cs"/>
            </a:endParaRPr>
          </a:p>
        </p:txBody>
      </p:sp>
      <p:sp>
        <p:nvSpPr>
          <p:cNvPr id="74" name="Freeform 81"/>
          <p:cNvSpPr>
            <a:spLocks noChangeArrowheads="1"/>
          </p:cNvSpPr>
          <p:nvPr/>
        </p:nvSpPr>
        <p:spPr bwMode="auto">
          <a:xfrm>
            <a:off x="5582439" y="1239127"/>
            <a:ext cx="63500" cy="41275"/>
          </a:xfrm>
          <a:custGeom>
            <a:avLst/>
            <a:gdLst>
              <a:gd name="T0" fmla="*/ 0 w 135"/>
              <a:gd name="T1" fmla="*/ 2147483647 h 88"/>
              <a:gd name="T2" fmla="*/ 2147483647 w 135"/>
              <a:gd name="T3" fmla="*/ 2147483647 h 88"/>
              <a:gd name="T4" fmla="*/ 2147483647 w 135"/>
              <a:gd name="T5" fmla="*/ 2147483647 h 88"/>
              <a:gd name="T6" fmla="*/ 2147483647 w 135"/>
              <a:gd name="T7" fmla="*/ 0 h 88"/>
              <a:gd name="T8" fmla="*/ 2147483647 w 135"/>
              <a:gd name="T9" fmla="*/ 2147483647 h 88"/>
              <a:gd name="T10" fmla="*/ 2147483647 w 135"/>
              <a:gd name="T11" fmla="*/ 2147483647 h 88"/>
              <a:gd name="T12" fmla="*/ 2147483647 w 135"/>
              <a:gd name="T13" fmla="*/ 2147483647 h 88"/>
              <a:gd name="T14" fmla="*/ 2147483647 w 135"/>
              <a:gd name="T15" fmla="*/ 2147483647 h 88"/>
              <a:gd name="T16" fmla="*/ 2147483647 w 135"/>
              <a:gd name="T17" fmla="*/ 2147483647 h 88"/>
              <a:gd name="T18" fmla="*/ 2147483647 w 135"/>
              <a:gd name="T19" fmla="*/ 2147483647 h 88"/>
              <a:gd name="T20" fmla="*/ 2147483647 w 135"/>
              <a:gd name="T21" fmla="*/ 2147483647 h 88"/>
              <a:gd name="T22" fmla="*/ 2147483647 w 135"/>
              <a:gd name="T23" fmla="*/ 2147483647 h 88"/>
              <a:gd name="T24" fmla="*/ 2147483647 w 135"/>
              <a:gd name="T25" fmla="*/ 2147483647 h 88"/>
              <a:gd name="T26" fmla="*/ 2147483647 w 135"/>
              <a:gd name="T27" fmla="*/ 2147483647 h 88"/>
              <a:gd name="T28" fmla="*/ 2147483647 w 135"/>
              <a:gd name="T29" fmla="*/ 2147483647 h 88"/>
              <a:gd name="T30" fmla="*/ 0 w 135"/>
              <a:gd name="T31" fmla="*/ 2147483647 h 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5"/>
              <a:gd name="T49" fmla="*/ 0 h 88"/>
              <a:gd name="T50" fmla="*/ 135 w 135"/>
              <a:gd name="T51" fmla="*/ 88 h 8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5" h="88">
                <a:moveTo>
                  <a:pt x="0" y="51"/>
                </a:moveTo>
                <a:lnTo>
                  <a:pt x="5" y="26"/>
                </a:lnTo>
                <a:lnTo>
                  <a:pt x="17" y="8"/>
                </a:lnTo>
                <a:lnTo>
                  <a:pt x="35" y="0"/>
                </a:lnTo>
                <a:lnTo>
                  <a:pt x="61" y="7"/>
                </a:lnTo>
                <a:lnTo>
                  <a:pt x="103" y="11"/>
                </a:lnTo>
                <a:lnTo>
                  <a:pt x="115" y="25"/>
                </a:lnTo>
                <a:lnTo>
                  <a:pt x="119" y="28"/>
                </a:lnTo>
                <a:lnTo>
                  <a:pt x="135" y="66"/>
                </a:lnTo>
                <a:lnTo>
                  <a:pt x="127" y="73"/>
                </a:lnTo>
                <a:lnTo>
                  <a:pt x="86" y="81"/>
                </a:lnTo>
                <a:lnTo>
                  <a:pt x="73" y="88"/>
                </a:lnTo>
                <a:lnTo>
                  <a:pt x="47" y="88"/>
                </a:lnTo>
                <a:lnTo>
                  <a:pt x="10" y="81"/>
                </a:lnTo>
                <a:lnTo>
                  <a:pt x="3" y="69"/>
                </a:lnTo>
                <a:lnTo>
                  <a:pt x="0" y="51"/>
                </a:lnTo>
                <a:close/>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en-US">
              <a:solidFill>
                <a:prstClr val="black"/>
              </a:solidFill>
              <a:latin typeface="Calibri"/>
              <a:ea typeface="+mn-ea"/>
              <a:cs typeface="+mn-cs"/>
            </a:endParaRPr>
          </a:p>
        </p:txBody>
      </p:sp>
      <p:sp>
        <p:nvSpPr>
          <p:cNvPr id="75" name="Freeform 82"/>
          <p:cNvSpPr>
            <a:spLocks noChangeArrowheads="1"/>
          </p:cNvSpPr>
          <p:nvPr/>
        </p:nvSpPr>
        <p:spPr bwMode="auto">
          <a:xfrm>
            <a:off x="5582439" y="1239127"/>
            <a:ext cx="63500" cy="41275"/>
          </a:xfrm>
          <a:custGeom>
            <a:avLst/>
            <a:gdLst>
              <a:gd name="T0" fmla="*/ 0 w 135"/>
              <a:gd name="T1" fmla="*/ 2147483647 h 88"/>
              <a:gd name="T2" fmla="*/ 2147483647 w 135"/>
              <a:gd name="T3" fmla="*/ 2147483647 h 88"/>
              <a:gd name="T4" fmla="*/ 2147483647 w 135"/>
              <a:gd name="T5" fmla="*/ 2147483647 h 88"/>
              <a:gd name="T6" fmla="*/ 2147483647 w 135"/>
              <a:gd name="T7" fmla="*/ 0 h 88"/>
              <a:gd name="T8" fmla="*/ 2147483647 w 135"/>
              <a:gd name="T9" fmla="*/ 2147483647 h 88"/>
              <a:gd name="T10" fmla="*/ 2147483647 w 135"/>
              <a:gd name="T11" fmla="*/ 2147483647 h 88"/>
              <a:gd name="T12" fmla="*/ 2147483647 w 135"/>
              <a:gd name="T13" fmla="*/ 2147483647 h 88"/>
              <a:gd name="T14" fmla="*/ 2147483647 w 135"/>
              <a:gd name="T15" fmla="*/ 2147483647 h 88"/>
              <a:gd name="T16" fmla="*/ 2147483647 w 135"/>
              <a:gd name="T17" fmla="*/ 2147483647 h 88"/>
              <a:gd name="T18" fmla="*/ 2147483647 w 135"/>
              <a:gd name="T19" fmla="*/ 2147483647 h 88"/>
              <a:gd name="T20" fmla="*/ 2147483647 w 135"/>
              <a:gd name="T21" fmla="*/ 2147483647 h 88"/>
              <a:gd name="T22" fmla="*/ 2147483647 w 135"/>
              <a:gd name="T23" fmla="*/ 2147483647 h 88"/>
              <a:gd name="T24" fmla="*/ 2147483647 w 135"/>
              <a:gd name="T25" fmla="*/ 2147483647 h 88"/>
              <a:gd name="T26" fmla="*/ 2147483647 w 135"/>
              <a:gd name="T27" fmla="*/ 2147483647 h 88"/>
              <a:gd name="T28" fmla="*/ 2147483647 w 135"/>
              <a:gd name="T29" fmla="*/ 2147483647 h 88"/>
              <a:gd name="T30" fmla="*/ 0 w 135"/>
              <a:gd name="T31" fmla="*/ 2147483647 h 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5"/>
              <a:gd name="T49" fmla="*/ 0 h 88"/>
              <a:gd name="T50" fmla="*/ 135 w 135"/>
              <a:gd name="T51" fmla="*/ 88 h 8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5" h="88">
                <a:moveTo>
                  <a:pt x="0" y="51"/>
                </a:moveTo>
                <a:lnTo>
                  <a:pt x="5" y="26"/>
                </a:lnTo>
                <a:lnTo>
                  <a:pt x="17" y="8"/>
                </a:lnTo>
                <a:lnTo>
                  <a:pt x="35" y="0"/>
                </a:lnTo>
                <a:lnTo>
                  <a:pt x="61" y="7"/>
                </a:lnTo>
                <a:lnTo>
                  <a:pt x="103" y="11"/>
                </a:lnTo>
                <a:lnTo>
                  <a:pt x="115" y="25"/>
                </a:lnTo>
                <a:lnTo>
                  <a:pt x="119" y="28"/>
                </a:lnTo>
                <a:lnTo>
                  <a:pt x="135" y="66"/>
                </a:lnTo>
                <a:lnTo>
                  <a:pt x="127" y="73"/>
                </a:lnTo>
                <a:lnTo>
                  <a:pt x="86" y="81"/>
                </a:lnTo>
                <a:lnTo>
                  <a:pt x="73" y="88"/>
                </a:lnTo>
                <a:lnTo>
                  <a:pt x="47" y="88"/>
                </a:lnTo>
                <a:lnTo>
                  <a:pt x="10" y="81"/>
                </a:lnTo>
                <a:lnTo>
                  <a:pt x="3" y="69"/>
                </a:lnTo>
                <a:lnTo>
                  <a:pt x="0" y="51"/>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en-US">
              <a:solidFill>
                <a:prstClr val="black"/>
              </a:solidFill>
              <a:latin typeface="Calibri"/>
              <a:ea typeface="+mn-ea"/>
              <a:cs typeface="+mn-cs"/>
            </a:endParaRPr>
          </a:p>
        </p:txBody>
      </p:sp>
      <p:sp>
        <p:nvSpPr>
          <p:cNvPr id="76" name="Freeform 83"/>
          <p:cNvSpPr>
            <a:spLocks noChangeArrowheads="1"/>
          </p:cNvSpPr>
          <p:nvPr/>
        </p:nvSpPr>
        <p:spPr bwMode="auto">
          <a:xfrm>
            <a:off x="5125239" y="793021"/>
            <a:ext cx="104775" cy="85725"/>
          </a:xfrm>
          <a:custGeom>
            <a:avLst/>
            <a:gdLst>
              <a:gd name="T0" fmla="*/ 2147483647 w 225"/>
              <a:gd name="T1" fmla="*/ 2147483647 h 177"/>
              <a:gd name="T2" fmla="*/ 2147483647 w 225"/>
              <a:gd name="T3" fmla="*/ 2147483647 h 177"/>
              <a:gd name="T4" fmla="*/ 2147483647 w 225"/>
              <a:gd name="T5" fmla="*/ 2147483647 h 177"/>
              <a:gd name="T6" fmla="*/ 2147483647 w 225"/>
              <a:gd name="T7" fmla="*/ 2147483647 h 177"/>
              <a:gd name="T8" fmla="*/ 2147483647 w 225"/>
              <a:gd name="T9" fmla="*/ 2147483647 h 177"/>
              <a:gd name="T10" fmla="*/ 2147483647 w 225"/>
              <a:gd name="T11" fmla="*/ 2147483647 h 177"/>
              <a:gd name="T12" fmla="*/ 2147483647 w 225"/>
              <a:gd name="T13" fmla="*/ 2147483647 h 177"/>
              <a:gd name="T14" fmla="*/ 2147483647 w 225"/>
              <a:gd name="T15" fmla="*/ 2147483647 h 177"/>
              <a:gd name="T16" fmla="*/ 2147483647 w 225"/>
              <a:gd name="T17" fmla="*/ 2147483647 h 177"/>
              <a:gd name="T18" fmla="*/ 2147483647 w 225"/>
              <a:gd name="T19" fmla="*/ 2147483647 h 177"/>
              <a:gd name="T20" fmla="*/ 2147483647 w 225"/>
              <a:gd name="T21" fmla="*/ 2147483647 h 177"/>
              <a:gd name="T22" fmla="*/ 2147483647 w 225"/>
              <a:gd name="T23" fmla="*/ 2147483647 h 177"/>
              <a:gd name="T24" fmla="*/ 2147483647 w 225"/>
              <a:gd name="T25" fmla="*/ 2147483647 h 177"/>
              <a:gd name="T26" fmla="*/ 2147483647 w 225"/>
              <a:gd name="T27" fmla="*/ 2147483647 h 177"/>
              <a:gd name="T28" fmla="*/ 2147483647 w 225"/>
              <a:gd name="T29" fmla="*/ 0 h 177"/>
              <a:gd name="T30" fmla="*/ 2147483647 w 225"/>
              <a:gd name="T31" fmla="*/ 2147483647 h 177"/>
              <a:gd name="T32" fmla="*/ 2147483647 w 225"/>
              <a:gd name="T33" fmla="*/ 2147483647 h 177"/>
              <a:gd name="T34" fmla="*/ 2147483647 w 225"/>
              <a:gd name="T35" fmla="*/ 2147483647 h 177"/>
              <a:gd name="T36" fmla="*/ 2147483647 w 225"/>
              <a:gd name="T37" fmla="*/ 2147483647 h 177"/>
              <a:gd name="T38" fmla="*/ 2147483647 w 225"/>
              <a:gd name="T39" fmla="*/ 2147483647 h 177"/>
              <a:gd name="T40" fmla="*/ 2147483647 w 225"/>
              <a:gd name="T41" fmla="*/ 2147483647 h 177"/>
              <a:gd name="T42" fmla="*/ 2147483647 w 225"/>
              <a:gd name="T43" fmla="*/ 2147483647 h 177"/>
              <a:gd name="T44" fmla="*/ 2147483647 w 225"/>
              <a:gd name="T45" fmla="*/ 2147483647 h 177"/>
              <a:gd name="T46" fmla="*/ 2147483647 w 225"/>
              <a:gd name="T47" fmla="*/ 2147483647 h 177"/>
              <a:gd name="T48" fmla="*/ 2147483647 w 225"/>
              <a:gd name="T49" fmla="*/ 2147483647 h 177"/>
              <a:gd name="T50" fmla="*/ 0 w 225"/>
              <a:gd name="T51" fmla="*/ 2147483647 h 177"/>
              <a:gd name="T52" fmla="*/ 2147483647 w 225"/>
              <a:gd name="T53" fmla="*/ 2147483647 h 177"/>
              <a:gd name="T54" fmla="*/ 2147483647 w 225"/>
              <a:gd name="T55" fmla="*/ 2147483647 h 177"/>
              <a:gd name="T56" fmla="*/ 2147483647 w 225"/>
              <a:gd name="T57" fmla="*/ 2147483647 h 177"/>
              <a:gd name="T58" fmla="*/ 2147483647 w 225"/>
              <a:gd name="T59" fmla="*/ 2147483647 h 177"/>
              <a:gd name="T60" fmla="*/ 2147483647 w 225"/>
              <a:gd name="T61" fmla="*/ 2147483647 h 177"/>
              <a:gd name="T62" fmla="*/ 2147483647 w 225"/>
              <a:gd name="T63" fmla="*/ 2147483647 h 177"/>
              <a:gd name="T64" fmla="*/ 2147483647 w 225"/>
              <a:gd name="T65" fmla="*/ 2147483647 h 177"/>
              <a:gd name="T66" fmla="*/ 2147483647 w 225"/>
              <a:gd name="T67" fmla="*/ 2147483647 h 1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5"/>
              <a:gd name="T103" fmla="*/ 0 h 177"/>
              <a:gd name="T104" fmla="*/ 225 w 225"/>
              <a:gd name="T105" fmla="*/ 177 h 17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5" h="177">
                <a:moveTo>
                  <a:pt x="97" y="169"/>
                </a:moveTo>
                <a:lnTo>
                  <a:pt x="127" y="153"/>
                </a:lnTo>
                <a:lnTo>
                  <a:pt x="135" y="147"/>
                </a:lnTo>
                <a:lnTo>
                  <a:pt x="155" y="148"/>
                </a:lnTo>
                <a:lnTo>
                  <a:pt x="178" y="174"/>
                </a:lnTo>
                <a:lnTo>
                  <a:pt x="183" y="177"/>
                </a:lnTo>
                <a:lnTo>
                  <a:pt x="203" y="177"/>
                </a:lnTo>
                <a:lnTo>
                  <a:pt x="216" y="170"/>
                </a:lnTo>
                <a:lnTo>
                  <a:pt x="225" y="148"/>
                </a:lnTo>
                <a:lnTo>
                  <a:pt x="192" y="99"/>
                </a:lnTo>
                <a:lnTo>
                  <a:pt x="172" y="69"/>
                </a:lnTo>
                <a:lnTo>
                  <a:pt x="179" y="52"/>
                </a:lnTo>
                <a:lnTo>
                  <a:pt x="193" y="27"/>
                </a:lnTo>
                <a:lnTo>
                  <a:pt x="185" y="10"/>
                </a:lnTo>
                <a:lnTo>
                  <a:pt x="155" y="0"/>
                </a:lnTo>
                <a:lnTo>
                  <a:pt x="139" y="22"/>
                </a:lnTo>
                <a:lnTo>
                  <a:pt x="141" y="32"/>
                </a:lnTo>
                <a:lnTo>
                  <a:pt x="137" y="42"/>
                </a:lnTo>
                <a:lnTo>
                  <a:pt x="142" y="85"/>
                </a:lnTo>
                <a:lnTo>
                  <a:pt x="134" y="95"/>
                </a:lnTo>
                <a:lnTo>
                  <a:pt x="113" y="84"/>
                </a:lnTo>
                <a:lnTo>
                  <a:pt x="96" y="61"/>
                </a:lnTo>
                <a:lnTo>
                  <a:pt x="62" y="42"/>
                </a:lnTo>
                <a:lnTo>
                  <a:pt x="28" y="30"/>
                </a:lnTo>
                <a:lnTo>
                  <a:pt x="9" y="57"/>
                </a:lnTo>
                <a:lnTo>
                  <a:pt x="0" y="87"/>
                </a:lnTo>
                <a:lnTo>
                  <a:pt x="17" y="103"/>
                </a:lnTo>
                <a:lnTo>
                  <a:pt x="45" y="98"/>
                </a:lnTo>
                <a:lnTo>
                  <a:pt x="60" y="100"/>
                </a:lnTo>
                <a:lnTo>
                  <a:pt x="67" y="108"/>
                </a:lnTo>
                <a:lnTo>
                  <a:pt x="70" y="131"/>
                </a:lnTo>
                <a:lnTo>
                  <a:pt x="71" y="159"/>
                </a:lnTo>
                <a:lnTo>
                  <a:pt x="82" y="167"/>
                </a:lnTo>
                <a:lnTo>
                  <a:pt x="97" y="169"/>
                </a:lnTo>
                <a:close/>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en-US">
              <a:solidFill>
                <a:prstClr val="black"/>
              </a:solidFill>
              <a:latin typeface="Calibri"/>
              <a:ea typeface="+mn-ea"/>
              <a:cs typeface="+mn-cs"/>
            </a:endParaRPr>
          </a:p>
        </p:txBody>
      </p:sp>
      <p:sp>
        <p:nvSpPr>
          <p:cNvPr id="77" name="Freeform 84"/>
          <p:cNvSpPr>
            <a:spLocks noChangeArrowheads="1"/>
          </p:cNvSpPr>
          <p:nvPr/>
        </p:nvSpPr>
        <p:spPr bwMode="auto">
          <a:xfrm>
            <a:off x="5125239" y="793021"/>
            <a:ext cx="104775" cy="85725"/>
          </a:xfrm>
          <a:custGeom>
            <a:avLst/>
            <a:gdLst>
              <a:gd name="T0" fmla="*/ 2147483647 w 225"/>
              <a:gd name="T1" fmla="*/ 2147483647 h 177"/>
              <a:gd name="T2" fmla="*/ 2147483647 w 225"/>
              <a:gd name="T3" fmla="*/ 2147483647 h 177"/>
              <a:gd name="T4" fmla="*/ 2147483647 w 225"/>
              <a:gd name="T5" fmla="*/ 2147483647 h 177"/>
              <a:gd name="T6" fmla="*/ 2147483647 w 225"/>
              <a:gd name="T7" fmla="*/ 2147483647 h 177"/>
              <a:gd name="T8" fmla="*/ 2147483647 w 225"/>
              <a:gd name="T9" fmla="*/ 2147483647 h 177"/>
              <a:gd name="T10" fmla="*/ 2147483647 w 225"/>
              <a:gd name="T11" fmla="*/ 2147483647 h 177"/>
              <a:gd name="T12" fmla="*/ 2147483647 w 225"/>
              <a:gd name="T13" fmla="*/ 2147483647 h 177"/>
              <a:gd name="T14" fmla="*/ 2147483647 w 225"/>
              <a:gd name="T15" fmla="*/ 2147483647 h 177"/>
              <a:gd name="T16" fmla="*/ 2147483647 w 225"/>
              <a:gd name="T17" fmla="*/ 2147483647 h 177"/>
              <a:gd name="T18" fmla="*/ 2147483647 w 225"/>
              <a:gd name="T19" fmla="*/ 2147483647 h 177"/>
              <a:gd name="T20" fmla="*/ 2147483647 w 225"/>
              <a:gd name="T21" fmla="*/ 2147483647 h 177"/>
              <a:gd name="T22" fmla="*/ 2147483647 w 225"/>
              <a:gd name="T23" fmla="*/ 2147483647 h 177"/>
              <a:gd name="T24" fmla="*/ 2147483647 w 225"/>
              <a:gd name="T25" fmla="*/ 2147483647 h 177"/>
              <a:gd name="T26" fmla="*/ 2147483647 w 225"/>
              <a:gd name="T27" fmla="*/ 2147483647 h 177"/>
              <a:gd name="T28" fmla="*/ 2147483647 w 225"/>
              <a:gd name="T29" fmla="*/ 0 h 177"/>
              <a:gd name="T30" fmla="*/ 2147483647 w 225"/>
              <a:gd name="T31" fmla="*/ 2147483647 h 177"/>
              <a:gd name="T32" fmla="*/ 2147483647 w 225"/>
              <a:gd name="T33" fmla="*/ 2147483647 h 177"/>
              <a:gd name="T34" fmla="*/ 2147483647 w 225"/>
              <a:gd name="T35" fmla="*/ 2147483647 h 177"/>
              <a:gd name="T36" fmla="*/ 2147483647 w 225"/>
              <a:gd name="T37" fmla="*/ 2147483647 h 177"/>
              <a:gd name="T38" fmla="*/ 2147483647 w 225"/>
              <a:gd name="T39" fmla="*/ 2147483647 h 177"/>
              <a:gd name="T40" fmla="*/ 2147483647 w 225"/>
              <a:gd name="T41" fmla="*/ 2147483647 h 177"/>
              <a:gd name="T42" fmla="*/ 2147483647 w 225"/>
              <a:gd name="T43" fmla="*/ 2147483647 h 177"/>
              <a:gd name="T44" fmla="*/ 2147483647 w 225"/>
              <a:gd name="T45" fmla="*/ 2147483647 h 177"/>
              <a:gd name="T46" fmla="*/ 2147483647 w 225"/>
              <a:gd name="T47" fmla="*/ 2147483647 h 177"/>
              <a:gd name="T48" fmla="*/ 2147483647 w 225"/>
              <a:gd name="T49" fmla="*/ 2147483647 h 177"/>
              <a:gd name="T50" fmla="*/ 0 w 225"/>
              <a:gd name="T51" fmla="*/ 2147483647 h 177"/>
              <a:gd name="T52" fmla="*/ 2147483647 w 225"/>
              <a:gd name="T53" fmla="*/ 2147483647 h 177"/>
              <a:gd name="T54" fmla="*/ 2147483647 w 225"/>
              <a:gd name="T55" fmla="*/ 2147483647 h 177"/>
              <a:gd name="T56" fmla="*/ 2147483647 w 225"/>
              <a:gd name="T57" fmla="*/ 2147483647 h 177"/>
              <a:gd name="T58" fmla="*/ 2147483647 w 225"/>
              <a:gd name="T59" fmla="*/ 2147483647 h 177"/>
              <a:gd name="T60" fmla="*/ 2147483647 w 225"/>
              <a:gd name="T61" fmla="*/ 2147483647 h 177"/>
              <a:gd name="T62" fmla="*/ 2147483647 w 225"/>
              <a:gd name="T63" fmla="*/ 2147483647 h 177"/>
              <a:gd name="T64" fmla="*/ 2147483647 w 225"/>
              <a:gd name="T65" fmla="*/ 2147483647 h 177"/>
              <a:gd name="T66" fmla="*/ 2147483647 w 225"/>
              <a:gd name="T67" fmla="*/ 2147483647 h 1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5"/>
              <a:gd name="T103" fmla="*/ 0 h 177"/>
              <a:gd name="T104" fmla="*/ 225 w 225"/>
              <a:gd name="T105" fmla="*/ 177 h 17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5" h="177">
                <a:moveTo>
                  <a:pt x="97" y="169"/>
                </a:moveTo>
                <a:lnTo>
                  <a:pt x="127" y="153"/>
                </a:lnTo>
                <a:lnTo>
                  <a:pt x="135" y="147"/>
                </a:lnTo>
                <a:lnTo>
                  <a:pt x="155" y="148"/>
                </a:lnTo>
                <a:lnTo>
                  <a:pt x="178" y="174"/>
                </a:lnTo>
                <a:lnTo>
                  <a:pt x="183" y="177"/>
                </a:lnTo>
                <a:lnTo>
                  <a:pt x="203" y="177"/>
                </a:lnTo>
                <a:lnTo>
                  <a:pt x="216" y="170"/>
                </a:lnTo>
                <a:lnTo>
                  <a:pt x="225" y="148"/>
                </a:lnTo>
                <a:lnTo>
                  <a:pt x="192" y="99"/>
                </a:lnTo>
                <a:lnTo>
                  <a:pt x="172" y="69"/>
                </a:lnTo>
                <a:lnTo>
                  <a:pt x="179" y="52"/>
                </a:lnTo>
                <a:lnTo>
                  <a:pt x="193" y="27"/>
                </a:lnTo>
                <a:lnTo>
                  <a:pt x="185" y="10"/>
                </a:lnTo>
                <a:lnTo>
                  <a:pt x="155" y="0"/>
                </a:lnTo>
                <a:lnTo>
                  <a:pt x="139" y="22"/>
                </a:lnTo>
                <a:lnTo>
                  <a:pt x="141" y="32"/>
                </a:lnTo>
                <a:lnTo>
                  <a:pt x="137" y="42"/>
                </a:lnTo>
                <a:lnTo>
                  <a:pt x="142" y="85"/>
                </a:lnTo>
                <a:lnTo>
                  <a:pt x="134" y="95"/>
                </a:lnTo>
                <a:lnTo>
                  <a:pt x="113" y="84"/>
                </a:lnTo>
                <a:lnTo>
                  <a:pt x="96" y="61"/>
                </a:lnTo>
                <a:lnTo>
                  <a:pt x="62" y="42"/>
                </a:lnTo>
                <a:lnTo>
                  <a:pt x="28" y="30"/>
                </a:lnTo>
                <a:lnTo>
                  <a:pt x="9" y="57"/>
                </a:lnTo>
                <a:lnTo>
                  <a:pt x="0" y="87"/>
                </a:lnTo>
                <a:lnTo>
                  <a:pt x="17" y="103"/>
                </a:lnTo>
                <a:lnTo>
                  <a:pt x="45" y="98"/>
                </a:lnTo>
                <a:lnTo>
                  <a:pt x="60" y="100"/>
                </a:lnTo>
                <a:lnTo>
                  <a:pt x="67" y="108"/>
                </a:lnTo>
                <a:lnTo>
                  <a:pt x="70" y="131"/>
                </a:lnTo>
                <a:lnTo>
                  <a:pt x="71" y="159"/>
                </a:lnTo>
                <a:lnTo>
                  <a:pt x="82" y="167"/>
                </a:lnTo>
                <a:lnTo>
                  <a:pt x="97" y="169"/>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en-US">
              <a:solidFill>
                <a:prstClr val="black"/>
              </a:solidFill>
              <a:latin typeface="Calibri"/>
              <a:ea typeface="+mn-ea"/>
              <a:cs typeface="+mn-cs"/>
            </a:endParaRPr>
          </a:p>
        </p:txBody>
      </p:sp>
      <p:sp>
        <p:nvSpPr>
          <p:cNvPr id="78" name="Freeform 85"/>
          <p:cNvSpPr>
            <a:spLocks noChangeArrowheads="1"/>
          </p:cNvSpPr>
          <p:nvPr/>
        </p:nvSpPr>
        <p:spPr bwMode="auto">
          <a:xfrm>
            <a:off x="5325264" y="924786"/>
            <a:ext cx="55562" cy="41275"/>
          </a:xfrm>
          <a:custGeom>
            <a:avLst/>
            <a:gdLst>
              <a:gd name="T0" fmla="*/ 2147483647 w 121"/>
              <a:gd name="T1" fmla="*/ 2147483647 h 90"/>
              <a:gd name="T2" fmla="*/ 0 w 121"/>
              <a:gd name="T3" fmla="*/ 2147483647 h 90"/>
              <a:gd name="T4" fmla="*/ 2147483647 w 121"/>
              <a:gd name="T5" fmla="*/ 2147483647 h 90"/>
              <a:gd name="T6" fmla="*/ 2147483647 w 121"/>
              <a:gd name="T7" fmla="*/ 2147483647 h 90"/>
              <a:gd name="T8" fmla="*/ 2147483647 w 121"/>
              <a:gd name="T9" fmla="*/ 2147483647 h 90"/>
              <a:gd name="T10" fmla="*/ 2147483647 w 121"/>
              <a:gd name="T11" fmla="*/ 2147483647 h 90"/>
              <a:gd name="T12" fmla="*/ 2147483647 w 121"/>
              <a:gd name="T13" fmla="*/ 2147483647 h 90"/>
              <a:gd name="T14" fmla="*/ 2147483647 w 121"/>
              <a:gd name="T15" fmla="*/ 2147483647 h 90"/>
              <a:gd name="T16" fmla="*/ 2147483647 w 121"/>
              <a:gd name="T17" fmla="*/ 2147483647 h 90"/>
              <a:gd name="T18" fmla="*/ 2147483647 w 121"/>
              <a:gd name="T19" fmla="*/ 2147483647 h 90"/>
              <a:gd name="T20" fmla="*/ 2147483647 w 121"/>
              <a:gd name="T21" fmla="*/ 2147483647 h 90"/>
              <a:gd name="T22" fmla="*/ 2147483647 w 121"/>
              <a:gd name="T23" fmla="*/ 2147483647 h 90"/>
              <a:gd name="T24" fmla="*/ 2147483647 w 121"/>
              <a:gd name="T25" fmla="*/ 0 h 90"/>
              <a:gd name="T26" fmla="*/ 2147483647 w 121"/>
              <a:gd name="T27" fmla="*/ 2147483647 h 90"/>
              <a:gd name="T28" fmla="*/ 2147483647 w 121"/>
              <a:gd name="T29" fmla="*/ 2147483647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1"/>
              <a:gd name="T46" fmla="*/ 0 h 90"/>
              <a:gd name="T47" fmla="*/ 121 w 121"/>
              <a:gd name="T48" fmla="*/ 90 h 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1" h="90">
                <a:moveTo>
                  <a:pt x="18" y="26"/>
                </a:moveTo>
                <a:lnTo>
                  <a:pt x="0" y="68"/>
                </a:lnTo>
                <a:lnTo>
                  <a:pt x="3" y="87"/>
                </a:lnTo>
                <a:lnTo>
                  <a:pt x="8" y="90"/>
                </a:lnTo>
                <a:lnTo>
                  <a:pt x="67" y="85"/>
                </a:lnTo>
                <a:lnTo>
                  <a:pt x="92" y="70"/>
                </a:lnTo>
                <a:lnTo>
                  <a:pt x="111" y="61"/>
                </a:lnTo>
                <a:lnTo>
                  <a:pt x="117" y="50"/>
                </a:lnTo>
                <a:lnTo>
                  <a:pt x="121" y="44"/>
                </a:lnTo>
                <a:lnTo>
                  <a:pt x="118" y="27"/>
                </a:lnTo>
                <a:lnTo>
                  <a:pt x="111" y="17"/>
                </a:lnTo>
                <a:lnTo>
                  <a:pt x="70" y="8"/>
                </a:lnTo>
                <a:lnTo>
                  <a:pt x="65" y="0"/>
                </a:lnTo>
                <a:lnTo>
                  <a:pt x="37" y="5"/>
                </a:lnTo>
                <a:lnTo>
                  <a:pt x="18" y="26"/>
                </a:lnTo>
                <a:close/>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en-US">
              <a:solidFill>
                <a:prstClr val="black"/>
              </a:solidFill>
              <a:latin typeface="Calibri"/>
              <a:ea typeface="+mn-ea"/>
              <a:cs typeface="+mn-cs"/>
            </a:endParaRPr>
          </a:p>
        </p:txBody>
      </p:sp>
      <p:sp>
        <p:nvSpPr>
          <p:cNvPr id="79" name="Freeform 86"/>
          <p:cNvSpPr>
            <a:spLocks noChangeArrowheads="1"/>
          </p:cNvSpPr>
          <p:nvPr/>
        </p:nvSpPr>
        <p:spPr bwMode="auto">
          <a:xfrm>
            <a:off x="5325264" y="924786"/>
            <a:ext cx="55562" cy="41275"/>
          </a:xfrm>
          <a:custGeom>
            <a:avLst/>
            <a:gdLst>
              <a:gd name="T0" fmla="*/ 2147483647 w 121"/>
              <a:gd name="T1" fmla="*/ 2147483647 h 90"/>
              <a:gd name="T2" fmla="*/ 0 w 121"/>
              <a:gd name="T3" fmla="*/ 2147483647 h 90"/>
              <a:gd name="T4" fmla="*/ 2147483647 w 121"/>
              <a:gd name="T5" fmla="*/ 2147483647 h 90"/>
              <a:gd name="T6" fmla="*/ 2147483647 w 121"/>
              <a:gd name="T7" fmla="*/ 2147483647 h 90"/>
              <a:gd name="T8" fmla="*/ 2147483647 w 121"/>
              <a:gd name="T9" fmla="*/ 2147483647 h 90"/>
              <a:gd name="T10" fmla="*/ 2147483647 w 121"/>
              <a:gd name="T11" fmla="*/ 2147483647 h 90"/>
              <a:gd name="T12" fmla="*/ 2147483647 w 121"/>
              <a:gd name="T13" fmla="*/ 2147483647 h 90"/>
              <a:gd name="T14" fmla="*/ 2147483647 w 121"/>
              <a:gd name="T15" fmla="*/ 2147483647 h 90"/>
              <a:gd name="T16" fmla="*/ 2147483647 w 121"/>
              <a:gd name="T17" fmla="*/ 2147483647 h 90"/>
              <a:gd name="T18" fmla="*/ 2147483647 w 121"/>
              <a:gd name="T19" fmla="*/ 2147483647 h 90"/>
              <a:gd name="T20" fmla="*/ 2147483647 w 121"/>
              <a:gd name="T21" fmla="*/ 2147483647 h 90"/>
              <a:gd name="T22" fmla="*/ 2147483647 w 121"/>
              <a:gd name="T23" fmla="*/ 2147483647 h 90"/>
              <a:gd name="T24" fmla="*/ 2147483647 w 121"/>
              <a:gd name="T25" fmla="*/ 0 h 90"/>
              <a:gd name="T26" fmla="*/ 2147483647 w 121"/>
              <a:gd name="T27" fmla="*/ 2147483647 h 90"/>
              <a:gd name="T28" fmla="*/ 2147483647 w 121"/>
              <a:gd name="T29" fmla="*/ 2147483647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1"/>
              <a:gd name="T46" fmla="*/ 0 h 90"/>
              <a:gd name="T47" fmla="*/ 121 w 121"/>
              <a:gd name="T48" fmla="*/ 90 h 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1" h="90">
                <a:moveTo>
                  <a:pt x="18" y="26"/>
                </a:moveTo>
                <a:lnTo>
                  <a:pt x="0" y="68"/>
                </a:lnTo>
                <a:lnTo>
                  <a:pt x="3" y="87"/>
                </a:lnTo>
                <a:lnTo>
                  <a:pt x="8" y="90"/>
                </a:lnTo>
                <a:lnTo>
                  <a:pt x="67" y="85"/>
                </a:lnTo>
                <a:lnTo>
                  <a:pt x="92" y="70"/>
                </a:lnTo>
                <a:lnTo>
                  <a:pt x="111" y="61"/>
                </a:lnTo>
                <a:lnTo>
                  <a:pt x="117" y="50"/>
                </a:lnTo>
                <a:lnTo>
                  <a:pt x="121" y="44"/>
                </a:lnTo>
                <a:lnTo>
                  <a:pt x="118" y="27"/>
                </a:lnTo>
                <a:lnTo>
                  <a:pt x="111" y="17"/>
                </a:lnTo>
                <a:lnTo>
                  <a:pt x="70" y="8"/>
                </a:lnTo>
                <a:lnTo>
                  <a:pt x="65" y="0"/>
                </a:lnTo>
                <a:lnTo>
                  <a:pt x="37" y="5"/>
                </a:lnTo>
                <a:lnTo>
                  <a:pt x="18" y="26"/>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en-US">
              <a:solidFill>
                <a:prstClr val="black"/>
              </a:solidFill>
              <a:latin typeface="Calibri"/>
              <a:ea typeface="+mn-ea"/>
              <a:cs typeface="+mn-cs"/>
            </a:endParaRPr>
          </a:p>
        </p:txBody>
      </p:sp>
      <p:sp>
        <p:nvSpPr>
          <p:cNvPr id="80" name="Freeform 87"/>
          <p:cNvSpPr>
            <a:spLocks noChangeArrowheads="1"/>
          </p:cNvSpPr>
          <p:nvPr/>
        </p:nvSpPr>
        <p:spPr bwMode="auto">
          <a:xfrm>
            <a:off x="5912639" y="959709"/>
            <a:ext cx="38100" cy="42862"/>
          </a:xfrm>
          <a:custGeom>
            <a:avLst/>
            <a:gdLst>
              <a:gd name="T0" fmla="*/ 2147483647 w 85"/>
              <a:gd name="T1" fmla="*/ 0 h 92"/>
              <a:gd name="T2" fmla="*/ 2147483647 w 85"/>
              <a:gd name="T3" fmla="*/ 2147483647 h 92"/>
              <a:gd name="T4" fmla="*/ 2147483647 w 85"/>
              <a:gd name="T5" fmla="*/ 2147483647 h 92"/>
              <a:gd name="T6" fmla="*/ 2147483647 w 85"/>
              <a:gd name="T7" fmla="*/ 2147483647 h 92"/>
              <a:gd name="T8" fmla="*/ 2147483647 w 85"/>
              <a:gd name="T9" fmla="*/ 2147483647 h 92"/>
              <a:gd name="T10" fmla="*/ 2147483647 w 85"/>
              <a:gd name="T11" fmla="*/ 2147483647 h 92"/>
              <a:gd name="T12" fmla="*/ 2147483647 w 85"/>
              <a:gd name="T13" fmla="*/ 2147483647 h 92"/>
              <a:gd name="T14" fmla="*/ 2147483647 w 85"/>
              <a:gd name="T15" fmla="*/ 2147483647 h 92"/>
              <a:gd name="T16" fmla="*/ 2147483647 w 85"/>
              <a:gd name="T17" fmla="*/ 2147483647 h 92"/>
              <a:gd name="T18" fmla="*/ 2147483647 w 85"/>
              <a:gd name="T19" fmla="*/ 2147483647 h 92"/>
              <a:gd name="T20" fmla="*/ 0 w 85"/>
              <a:gd name="T21" fmla="*/ 2147483647 h 92"/>
              <a:gd name="T22" fmla="*/ 2147483647 w 85"/>
              <a:gd name="T23" fmla="*/ 2147483647 h 92"/>
              <a:gd name="T24" fmla="*/ 2147483647 w 85"/>
              <a:gd name="T25" fmla="*/ 2147483647 h 92"/>
              <a:gd name="T26" fmla="*/ 2147483647 w 85"/>
              <a:gd name="T27" fmla="*/ 0 h 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92"/>
              <a:gd name="T44" fmla="*/ 85 w 85"/>
              <a:gd name="T45" fmla="*/ 92 h 9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92">
                <a:moveTo>
                  <a:pt x="28" y="0"/>
                </a:moveTo>
                <a:lnTo>
                  <a:pt x="55" y="4"/>
                </a:lnTo>
                <a:lnTo>
                  <a:pt x="81" y="18"/>
                </a:lnTo>
                <a:lnTo>
                  <a:pt x="85" y="45"/>
                </a:lnTo>
                <a:lnTo>
                  <a:pt x="79" y="76"/>
                </a:lnTo>
                <a:lnTo>
                  <a:pt x="67" y="92"/>
                </a:lnTo>
                <a:lnTo>
                  <a:pt x="57" y="88"/>
                </a:lnTo>
                <a:lnTo>
                  <a:pt x="52" y="77"/>
                </a:lnTo>
                <a:lnTo>
                  <a:pt x="36" y="64"/>
                </a:lnTo>
                <a:lnTo>
                  <a:pt x="8" y="70"/>
                </a:lnTo>
                <a:lnTo>
                  <a:pt x="0" y="62"/>
                </a:lnTo>
                <a:lnTo>
                  <a:pt x="8" y="26"/>
                </a:lnTo>
                <a:lnTo>
                  <a:pt x="20" y="11"/>
                </a:lnTo>
                <a:lnTo>
                  <a:pt x="28" y="0"/>
                </a:lnTo>
                <a:close/>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en-US">
              <a:solidFill>
                <a:prstClr val="black"/>
              </a:solidFill>
              <a:latin typeface="Calibri"/>
              <a:ea typeface="+mn-ea"/>
              <a:cs typeface="+mn-cs"/>
            </a:endParaRPr>
          </a:p>
        </p:txBody>
      </p:sp>
      <p:sp>
        <p:nvSpPr>
          <p:cNvPr id="81" name="Freeform 88"/>
          <p:cNvSpPr>
            <a:spLocks noChangeArrowheads="1"/>
          </p:cNvSpPr>
          <p:nvPr/>
        </p:nvSpPr>
        <p:spPr bwMode="auto">
          <a:xfrm>
            <a:off x="5912639" y="959709"/>
            <a:ext cx="38100" cy="42862"/>
          </a:xfrm>
          <a:custGeom>
            <a:avLst/>
            <a:gdLst>
              <a:gd name="T0" fmla="*/ 2147483647 w 85"/>
              <a:gd name="T1" fmla="*/ 0 h 92"/>
              <a:gd name="T2" fmla="*/ 2147483647 w 85"/>
              <a:gd name="T3" fmla="*/ 2147483647 h 92"/>
              <a:gd name="T4" fmla="*/ 2147483647 w 85"/>
              <a:gd name="T5" fmla="*/ 2147483647 h 92"/>
              <a:gd name="T6" fmla="*/ 2147483647 w 85"/>
              <a:gd name="T7" fmla="*/ 2147483647 h 92"/>
              <a:gd name="T8" fmla="*/ 2147483647 w 85"/>
              <a:gd name="T9" fmla="*/ 2147483647 h 92"/>
              <a:gd name="T10" fmla="*/ 2147483647 w 85"/>
              <a:gd name="T11" fmla="*/ 2147483647 h 92"/>
              <a:gd name="T12" fmla="*/ 2147483647 w 85"/>
              <a:gd name="T13" fmla="*/ 2147483647 h 92"/>
              <a:gd name="T14" fmla="*/ 2147483647 w 85"/>
              <a:gd name="T15" fmla="*/ 2147483647 h 92"/>
              <a:gd name="T16" fmla="*/ 2147483647 w 85"/>
              <a:gd name="T17" fmla="*/ 2147483647 h 92"/>
              <a:gd name="T18" fmla="*/ 2147483647 w 85"/>
              <a:gd name="T19" fmla="*/ 2147483647 h 92"/>
              <a:gd name="T20" fmla="*/ 0 w 85"/>
              <a:gd name="T21" fmla="*/ 2147483647 h 92"/>
              <a:gd name="T22" fmla="*/ 2147483647 w 85"/>
              <a:gd name="T23" fmla="*/ 2147483647 h 92"/>
              <a:gd name="T24" fmla="*/ 2147483647 w 85"/>
              <a:gd name="T25" fmla="*/ 2147483647 h 92"/>
              <a:gd name="T26" fmla="*/ 2147483647 w 85"/>
              <a:gd name="T27" fmla="*/ 0 h 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92"/>
              <a:gd name="T44" fmla="*/ 85 w 85"/>
              <a:gd name="T45" fmla="*/ 92 h 9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92">
                <a:moveTo>
                  <a:pt x="28" y="0"/>
                </a:moveTo>
                <a:lnTo>
                  <a:pt x="55" y="4"/>
                </a:lnTo>
                <a:lnTo>
                  <a:pt x="81" y="18"/>
                </a:lnTo>
                <a:lnTo>
                  <a:pt x="85" y="45"/>
                </a:lnTo>
                <a:lnTo>
                  <a:pt x="79" y="76"/>
                </a:lnTo>
                <a:lnTo>
                  <a:pt x="67" y="92"/>
                </a:lnTo>
                <a:lnTo>
                  <a:pt x="57" y="88"/>
                </a:lnTo>
                <a:lnTo>
                  <a:pt x="52" y="77"/>
                </a:lnTo>
                <a:lnTo>
                  <a:pt x="36" y="64"/>
                </a:lnTo>
                <a:lnTo>
                  <a:pt x="8" y="70"/>
                </a:lnTo>
                <a:lnTo>
                  <a:pt x="0" y="62"/>
                </a:lnTo>
                <a:lnTo>
                  <a:pt x="8" y="26"/>
                </a:lnTo>
                <a:lnTo>
                  <a:pt x="20" y="11"/>
                </a:lnTo>
                <a:lnTo>
                  <a:pt x="28" y="0"/>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en-US">
              <a:solidFill>
                <a:prstClr val="black"/>
              </a:solidFill>
              <a:latin typeface="Calibri"/>
              <a:ea typeface="+mn-ea"/>
              <a:cs typeface="+mn-cs"/>
            </a:endParaRPr>
          </a:p>
        </p:txBody>
      </p:sp>
      <p:sp>
        <p:nvSpPr>
          <p:cNvPr id="82" name="Freeform 89"/>
          <p:cNvSpPr>
            <a:spLocks noChangeArrowheads="1"/>
          </p:cNvSpPr>
          <p:nvPr/>
        </p:nvSpPr>
        <p:spPr bwMode="auto">
          <a:xfrm>
            <a:off x="5425276" y="1243889"/>
            <a:ext cx="92075" cy="98425"/>
          </a:xfrm>
          <a:custGeom>
            <a:avLst/>
            <a:gdLst>
              <a:gd name="T0" fmla="*/ 2147483647 w 197"/>
              <a:gd name="T1" fmla="*/ 0 h 206"/>
              <a:gd name="T2" fmla="*/ 2147483647 w 197"/>
              <a:gd name="T3" fmla="*/ 2147483647 h 206"/>
              <a:gd name="T4" fmla="*/ 2147483647 w 197"/>
              <a:gd name="T5" fmla="*/ 2147483647 h 206"/>
              <a:gd name="T6" fmla="*/ 2147483647 w 197"/>
              <a:gd name="T7" fmla="*/ 2147483647 h 206"/>
              <a:gd name="T8" fmla="*/ 2147483647 w 197"/>
              <a:gd name="T9" fmla="*/ 2147483647 h 206"/>
              <a:gd name="T10" fmla="*/ 2147483647 w 197"/>
              <a:gd name="T11" fmla="*/ 2147483647 h 206"/>
              <a:gd name="T12" fmla="*/ 2147483647 w 197"/>
              <a:gd name="T13" fmla="*/ 2147483647 h 206"/>
              <a:gd name="T14" fmla="*/ 2147483647 w 197"/>
              <a:gd name="T15" fmla="*/ 2147483647 h 206"/>
              <a:gd name="T16" fmla="*/ 2147483647 w 197"/>
              <a:gd name="T17" fmla="*/ 2147483647 h 206"/>
              <a:gd name="T18" fmla="*/ 2147483647 w 197"/>
              <a:gd name="T19" fmla="*/ 2147483647 h 206"/>
              <a:gd name="T20" fmla="*/ 2147483647 w 197"/>
              <a:gd name="T21" fmla="*/ 2147483647 h 206"/>
              <a:gd name="T22" fmla="*/ 2147483647 w 197"/>
              <a:gd name="T23" fmla="*/ 2147483647 h 206"/>
              <a:gd name="T24" fmla="*/ 2147483647 w 197"/>
              <a:gd name="T25" fmla="*/ 2147483647 h 206"/>
              <a:gd name="T26" fmla="*/ 2147483647 w 197"/>
              <a:gd name="T27" fmla="*/ 2147483647 h 206"/>
              <a:gd name="T28" fmla="*/ 2147483647 w 197"/>
              <a:gd name="T29" fmla="*/ 2147483647 h 206"/>
              <a:gd name="T30" fmla="*/ 2147483647 w 197"/>
              <a:gd name="T31" fmla="*/ 2147483647 h 206"/>
              <a:gd name="T32" fmla="*/ 2147483647 w 197"/>
              <a:gd name="T33" fmla="*/ 2147483647 h 206"/>
              <a:gd name="T34" fmla="*/ 2147483647 w 197"/>
              <a:gd name="T35" fmla="*/ 2147483647 h 206"/>
              <a:gd name="T36" fmla="*/ 2147483647 w 197"/>
              <a:gd name="T37" fmla="*/ 2147483647 h 206"/>
              <a:gd name="T38" fmla="*/ 0 w 197"/>
              <a:gd name="T39" fmla="*/ 2147483647 h 206"/>
              <a:gd name="T40" fmla="*/ 2147483647 w 197"/>
              <a:gd name="T41" fmla="*/ 2147483647 h 206"/>
              <a:gd name="T42" fmla="*/ 2147483647 w 197"/>
              <a:gd name="T43" fmla="*/ 2147483647 h 206"/>
              <a:gd name="T44" fmla="*/ 2147483647 w 197"/>
              <a:gd name="T45" fmla="*/ 2147483647 h 206"/>
              <a:gd name="T46" fmla="*/ 2147483647 w 197"/>
              <a:gd name="T47" fmla="*/ 2147483647 h 206"/>
              <a:gd name="T48" fmla="*/ 2147483647 w 197"/>
              <a:gd name="T49" fmla="*/ 2147483647 h 206"/>
              <a:gd name="T50" fmla="*/ 2147483647 w 197"/>
              <a:gd name="T51" fmla="*/ 0 h 2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7"/>
              <a:gd name="T79" fmla="*/ 0 h 206"/>
              <a:gd name="T80" fmla="*/ 197 w 197"/>
              <a:gd name="T81" fmla="*/ 206 h 2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7" h="206">
                <a:moveTo>
                  <a:pt x="53" y="0"/>
                </a:moveTo>
                <a:lnTo>
                  <a:pt x="81" y="26"/>
                </a:lnTo>
                <a:lnTo>
                  <a:pt x="104" y="25"/>
                </a:lnTo>
                <a:lnTo>
                  <a:pt x="120" y="48"/>
                </a:lnTo>
                <a:lnTo>
                  <a:pt x="149" y="53"/>
                </a:lnTo>
                <a:lnTo>
                  <a:pt x="161" y="61"/>
                </a:lnTo>
                <a:lnTo>
                  <a:pt x="189" y="88"/>
                </a:lnTo>
                <a:lnTo>
                  <a:pt x="197" y="125"/>
                </a:lnTo>
                <a:lnTo>
                  <a:pt x="190" y="135"/>
                </a:lnTo>
                <a:lnTo>
                  <a:pt x="159" y="147"/>
                </a:lnTo>
                <a:lnTo>
                  <a:pt x="129" y="137"/>
                </a:lnTo>
                <a:lnTo>
                  <a:pt x="100" y="143"/>
                </a:lnTo>
                <a:lnTo>
                  <a:pt x="98" y="149"/>
                </a:lnTo>
                <a:lnTo>
                  <a:pt x="94" y="179"/>
                </a:lnTo>
                <a:lnTo>
                  <a:pt x="92" y="190"/>
                </a:lnTo>
                <a:lnTo>
                  <a:pt x="75" y="201"/>
                </a:lnTo>
                <a:lnTo>
                  <a:pt x="50" y="206"/>
                </a:lnTo>
                <a:lnTo>
                  <a:pt x="41" y="202"/>
                </a:lnTo>
                <a:lnTo>
                  <a:pt x="20" y="169"/>
                </a:lnTo>
                <a:lnTo>
                  <a:pt x="0" y="163"/>
                </a:lnTo>
                <a:lnTo>
                  <a:pt x="12" y="130"/>
                </a:lnTo>
                <a:lnTo>
                  <a:pt x="12" y="100"/>
                </a:lnTo>
                <a:lnTo>
                  <a:pt x="20" y="63"/>
                </a:lnTo>
                <a:lnTo>
                  <a:pt x="24" y="21"/>
                </a:lnTo>
                <a:lnTo>
                  <a:pt x="33" y="4"/>
                </a:lnTo>
                <a:lnTo>
                  <a:pt x="53" y="0"/>
                </a:lnTo>
                <a:close/>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en-US">
              <a:solidFill>
                <a:prstClr val="black"/>
              </a:solidFill>
              <a:latin typeface="Calibri"/>
              <a:ea typeface="+mn-ea"/>
              <a:cs typeface="+mn-cs"/>
            </a:endParaRPr>
          </a:p>
        </p:txBody>
      </p:sp>
      <p:sp>
        <p:nvSpPr>
          <p:cNvPr id="83" name="Freeform 90"/>
          <p:cNvSpPr>
            <a:spLocks noChangeArrowheads="1"/>
          </p:cNvSpPr>
          <p:nvPr/>
        </p:nvSpPr>
        <p:spPr bwMode="auto">
          <a:xfrm>
            <a:off x="5425276" y="1243889"/>
            <a:ext cx="92075" cy="98425"/>
          </a:xfrm>
          <a:custGeom>
            <a:avLst/>
            <a:gdLst>
              <a:gd name="T0" fmla="*/ 2147483647 w 197"/>
              <a:gd name="T1" fmla="*/ 0 h 206"/>
              <a:gd name="T2" fmla="*/ 2147483647 w 197"/>
              <a:gd name="T3" fmla="*/ 2147483647 h 206"/>
              <a:gd name="T4" fmla="*/ 2147483647 w 197"/>
              <a:gd name="T5" fmla="*/ 2147483647 h 206"/>
              <a:gd name="T6" fmla="*/ 2147483647 w 197"/>
              <a:gd name="T7" fmla="*/ 2147483647 h 206"/>
              <a:gd name="T8" fmla="*/ 2147483647 w 197"/>
              <a:gd name="T9" fmla="*/ 2147483647 h 206"/>
              <a:gd name="T10" fmla="*/ 2147483647 w 197"/>
              <a:gd name="T11" fmla="*/ 2147483647 h 206"/>
              <a:gd name="T12" fmla="*/ 2147483647 w 197"/>
              <a:gd name="T13" fmla="*/ 2147483647 h 206"/>
              <a:gd name="T14" fmla="*/ 2147483647 w 197"/>
              <a:gd name="T15" fmla="*/ 2147483647 h 206"/>
              <a:gd name="T16" fmla="*/ 2147483647 w 197"/>
              <a:gd name="T17" fmla="*/ 2147483647 h 206"/>
              <a:gd name="T18" fmla="*/ 2147483647 w 197"/>
              <a:gd name="T19" fmla="*/ 2147483647 h 206"/>
              <a:gd name="T20" fmla="*/ 2147483647 w 197"/>
              <a:gd name="T21" fmla="*/ 2147483647 h 206"/>
              <a:gd name="T22" fmla="*/ 2147483647 w 197"/>
              <a:gd name="T23" fmla="*/ 2147483647 h 206"/>
              <a:gd name="T24" fmla="*/ 2147483647 w 197"/>
              <a:gd name="T25" fmla="*/ 2147483647 h 206"/>
              <a:gd name="T26" fmla="*/ 2147483647 w 197"/>
              <a:gd name="T27" fmla="*/ 2147483647 h 206"/>
              <a:gd name="T28" fmla="*/ 2147483647 w 197"/>
              <a:gd name="T29" fmla="*/ 2147483647 h 206"/>
              <a:gd name="T30" fmla="*/ 2147483647 w 197"/>
              <a:gd name="T31" fmla="*/ 2147483647 h 206"/>
              <a:gd name="T32" fmla="*/ 2147483647 w 197"/>
              <a:gd name="T33" fmla="*/ 2147483647 h 206"/>
              <a:gd name="T34" fmla="*/ 2147483647 w 197"/>
              <a:gd name="T35" fmla="*/ 2147483647 h 206"/>
              <a:gd name="T36" fmla="*/ 2147483647 w 197"/>
              <a:gd name="T37" fmla="*/ 2147483647 h 206"/>
              <a:gd name="T38" fmla="*/ 0 w 197"/>
              <a:gd name="T39" fmla="*/ 2147483647 h 206"/>
              <a:gd name="T40" fmla="*/ 2147483647 w 197"/>
              <a:gd name="T41" fmla="*/ 2147483647 h 206"/>
              <a:gd name="T42" fmla="*/ 2147483647 w 197"/>
              <a:gd name="T43" fmla="*/ 2147483647 h 206"/>
              <a:gd name="T44" fmla="*/ 2147483647 w 197"/>
              <a:gd name="T45" fmla="*/ 2147483647 h 206"/>
              <a:gd name="T46" fmla="*/ 2147483647 w 197"/>
              <a:gd name="T47" fmla="*/ 2147483647 h 206"/>
              <a:gd name="T48" fmla="*/ 2147483647 w 197"/>
              <a:gd name="T49" fmla="*/ 2147483647 h 206"/>
              <a:gd name="T50" fmla="*/ 2147483647 w 197"/>
              <a:gd name="T51" fmla="*/ 0 h 2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7"/>
              <a:gd name="T79" fmla="*/ 0 h 206"/>
              <a:gd name="T80" fmla="*/ 197 w 197"/>
              <a:gd name="T81" fmla="*/ 206 h 2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7" h="206">
                <a:moveTo>
                  <a:pt x="53" y="0"/>
                </a:moveTo>
                <a:lnTo>
                  <a:pt x="81" y="26"/>
                </a:lnTo>
                <a:lnTo>
                  <a:pt x="104" y="25"/>
                </a:lnTo>
                <a:lnTo>
                  <a:pt x="120" y="48"/>
                </a:lnTo>
                <a:lnTo>
                  <a:pt x="149" y="53"/>
                </a:lnTo>
                <a:lnTo>
                  <a:pt x="161" y="61"/>
                </a:lnTo>
                <a:lnTo>
                  <a:pt x="189" y="88"/>
                </a:lnTo>
                <a:lnTo>
                  <a:pt x="197" y="125"/>
                </a:lnTo>
                <a:lnTo>
                  <a:pt x="190" y="135"/>
                </a:lnTo>
                <a:lnTo>
                  <a:pt x="159" y="147"/>
                </a:lnTo>
                <a:lnTo>
                  <a:pt x="129" y="137"/>
                </a:lnTo>
                <a:lnTo>
                  <a:pt x="100" y="143"/>
                </a:lnTo>
                <a:lnTo>
                  <a:pt x="98" y="149"/>
                </a:lnTo>
                <a:lnTo>
                  <a:pt x="94" y="179"/>
                </a:lnTo>
                <a:lnTo>
                  <a:pt x="92" y="190"/>
                </a:lnTo>
                <a:lnTo>
                  <a:pt x="75" y="201"/>
                </a:lnTo>
                <a:lnTo>
                  <a:pt x="50" y="206"/>
                </a:lnTo>
                <a:lnTo>
                  <a:pt x="41" y="202"/>
                </a:lnTo>
                <a:lnTo>
                  <a:pt x="20" y="169"/>
                </a:lnTo>
                <a:lnTo>
                  <a:pt x="0" y="163"/>
                </a:lnTo>
                <a:lnTo>
                  <a:pt x="12" y="130"/>
                </a:lnTo>
                <a:lnTo>
                  <a:pt x="12" y="100"/>
                </a:lnTo>
                <a:lnTo>
                  <a:pt x="20" y="63"/>
                </a:lnTo>
                <a:lnTo>
                  <a:pt x="24" y="21"/>
                </a:lnTo>
                <a:lnTo>
                  <a:pt x="33" y="4"/>
                </a:lnTo>
                <a:lnTo>
                  <a:pt x="53" y="0"/>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en-US">
              <a:solidFill>
                <a:prstClr val="black"/>
              </a:solidFill>
              <a:latin typeface="Calibri"/>
              <a:ea typeface="+mn-ea"/>
              <a:cs typeface="+mn-cs"/>
            </a:endParaRPr>
          </a:p>
        </p:txBody>
      </p:sp>
      <p:sp>
        <p:nvSpPr>
          <p:cNvPr id="84" name="Freeform 91"/>
          <p:cNvSpPr>
            <a:spLocks noChangeArrowheads="1"/>
          </p:cNvSpPr>
          <p:nvPr/>
        </p:nvSpPr>
        <p:spPr bwMode="auto">
          <a:xfrm>
            <a:off x="6147595" y="1851884"/>
            <a:ext cx="38100" cy="49212"/>
          </a:xfrm>
          <a:custGeom>
            <a:avLst/>
            <a:gdLst>
              <a:gd name="T0" fmla="*/ 2147483647 w 83"/>
              <a:gd name="T1" fmla="*/ 0 h 104"/>
              <a:gd name="T2" fmla="*/ 2147483647 w 83"/>
              <a:gd name="T3" fmla="*/ 2147483647 h 104"/>
              <a:gd name="T4" fmla="*/ 2147483647 w 83"/>
              <a:gd name="T5" fmla="*/ 2147483647 h 104"/>
              <a:gd name="T6" fmla="*/ 2147483647 w 83"/>
              <a:gd name="T7" fmla="*/ 2147483647 h 104"/>
              <a:gd name="T8" fmla="*/ 2147483647 w 83"/>
              <a:gd name="T9" fmla="*/ 2147483647 h 104"/>
              <a:gd name="T10" fmla="*/ 2147483647 w 83"/>
              <a:gd name="T11" fmla="*/ 2147483647 h 104"/>
              <a:gd name="T12" fmla="*/ 2147483647 w 83"/>
              <a:gd name="T13" fmla="*/ 2147483647 h 104"/>
              <a:gd name="T14" fmla="*/ 2147483647 w 83"/>
              <a:gd name="T15" fmla="*/ 2147483647 h 104"/>
              <a:gd name="T16" fmla="*/ 2147483647 w 83"/>
              <a:gd name="T17" fmla="*/ 2147483647 h 104"/>
              <a:gd name="T18" fmla="*/ 2147483647 w 83"/>
              <a:gd name="T19" fmla="*/ 2147483647 h 104"/>
              <a:gd name="T20" fmla="*/ 2147483647 w 83"/>
              <a:gd name="T21" fmla="*/ 2147483647 h 104"/>
              <a:gd name="T22" fmla="*/ 2147483647 w 83"/>
              <a:gd name="T23" fmla="*/ 2147483647 h 104"/>
              <a:gd name="T24" fmla="*/ 2147483647 w 83"/>
              <a:gd name="T25" fmla="*/ 2147483647 h 104"/>
              <a:gd name="T26" fmla="*/ 2147483647 w 83"/>
              <a:gd name="T27" fmla="*/ 2147483647 h 104"/>
              <a:gd name="T28" fmla="*/ 0 w 83"/>
              <a:gd name="T29" fmla="*/ 2147483647 h 104"/>
              <a:gd name="T30" fmla="*/ 2147483647 w 83"/>
              <a:gd name="T31" fmla="*/ 2147483647 h 104"/>
              <a:gd name="T32" fmla="*/ 2147483647 w 83"/>
              <a:gd name="T33" fmla="*/ 2147483647 h 104"/>
              <a:gd name="T34" fmla="*/ 2147483647 w 83"/>
              <a:gd name="T35" fmla="*/ 0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
              <a:gd name="T55" fmla="*/ 0 h 104"/>
              <a:gd name="T56" fmla="*/ 83 w 83"/>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 h="104">
                <a:moveTo>
                  <a:pt x="15" y="0"/>
                </a:moveTo>
                <a:lnTo>
                  <a:pt x="36" y="5"/>
                </a:lnTo>
                <a:lnTo>
                  <a:pt x="43" y="44"/>
                </a:lnTo>
                <a:lnTo>
                  <a:pt x="49" y="45"/>
                </a:lnTo>
                <a:lnTo>
                  <a:pt x="58" y="44"/>
                </a:lnTo>
                <a:lnTo>
                  <a:pt x="83" y="48"/>
                </a:lnTo>
                <a:lnTo>
                  <a:pt x="79" y="73"/>
                </a:lnTo>
                <a:lnTo>
                  <a:pt x="72" y="94"/>
                </a:lnTo>
                <a:lnTo>
                  <a:pt x="55" y="97"/>
                </a:lnTo>
                <a:lnTo>
                  <a:pt x="45" y="90"/>
                </a:lnTo>
                <a:lnTo>
                  <a:pt x="30" y="77"/>
                </a:lnTo>
                <a:lnTo>
                  <a:pt x="29" y="82"/>
                </a:lnTo>
                <a:lnTo>
                  <a:pt x="17" y="104"/>
                </a:lnTo>
                <a:lnTo>
                  <a:pt x="6" y="97"/>
                </a:lnTo>
                <a:lnTo>
                  <a:pt x="0" y="69"/>
                </a:lnTo>
                <a:lnTo>
                  <a:pt x="11" y="40"/>
                </a:lnTo>
                <a:lnTo>
                  <a:pt x="14" y="5"/>
                </a:lnTo>
                <a:lnTo>
                  <a:pt x="15" y="0"/>
                </a:lnTo>
                <a:close/>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en-US">
              <a:solidFill>
                <a:prstClr val="black"/>
              </a:solidFill>
              <a:latin typeface="Calibri"/>
              <a:ea typeface="+mn-ea"/>
              <a:cs typeface="+mn-cs"/>
            </a:endParaRPr>
          </a:p>
        </p:txBody>
      </p:sp>
      <p:sp>
        <p:nvSpPr>
          <p:cNvPr id="85" name="Freeform 92"/>
          <p:cNvSpPr>
            <a:spLocks noChangeArrowheads="1"/>
          </p:cNvSpPr>
          <p:nvPr/>
        </p:nvSpPr>
        <p:spPr bwMode="auto">
          <a:xfrm>
            <a:off x="6147595" y="1851884"/>
            <a:ext cx="38100" cy="49212"/>
          </a:xfrm>
          <a:custGeom>
            <a:avLst/>
            <a:gdLst>
              <a:gd name="T0" fmla="*/ 2147483647 w 83"/>
              <a:gd name="T1" fmla="*/ 0 h 104"/>
              <a:gd name="T2" fmla="*/ 2147483647 w 83"/>
              <a:gd name="T3" fmla="*/ 2147483647 h 104"/>
              <a:gd name="T4" fmla="*/ 2147483647 w 83"/>
              <a:gd name="T5" fmla="*/ 2147483647 h 104"/>
              <a:gd name="T6" fmla="*/ 2147483647 w 83"/>
              <a:gd name="T7" fmla="*/ 2147483647 h 104"/>
              <a:gd name="T8" fmla="*/ 2147483647 w 83"/>
              <a:gd name="T9" fmla="*/ 2147483647 h 104"/>
              <a:gd name="T10" fmla="*/ 2147483647 w 83"/>
              <a:gd name="T11" fmla="*/ 2147483647 h 104"/>
              <a:gd name="T12" fmla="*/ 2147483647 w 83"/>
              <a:gd name="T13" fmla="*/ 2147483647 h 104"/>
              <a:gd name="T14" fmla="*/ 2147483647 w 83"/>
              <a:gd name="T15" fmla="*/ 2147483647 h 104"/>
              <a:gd name="T16" fmla="*/ 2147483647 w 83"/>
              <a:gd name="T17" fmla="*/ 2147483647 h 104"/>
              <a:gd name="T18" fmla="*/ 2147483647 w 83"/>
              <a:gd name="T19" fmla="*/ 2147483647 h 104"/>
              <a:gd name="T20" fmla="*/ 2147483647 w 83"/>
              <a:gd name="T21" fmla="*/ 2147483647 h 104"/>
              <a:gd name="T22" fmla="*/ 2147483647 w 83"/>
              <a:gd name="T23" fmla="*/ 2147483647 h 104"/>
              <a:gd name="T24" fmla="*/ 2147483647 w 83"/>
              <a:gd name="T25" fmla="*/ 2147483647 h 104"/>
              <a:gd name="T26" fmla="*/ 2147483647 w 83"/>
              <a:gd name="T27" fmla="*/ 2147483647 h 104"/>
              <a:gd name="T28" fmla="*/ 0 w 83"/>
              <a:gd name="T29" fmla="*/ 2147483647 h 104"/>
              <a:gd name="T30" fmla="*/ 2147483647 w 83"/>
              <a:gd name="T31" fmla="*/ 2147483647 h 104"/>
              <a:gd name="T32" fmla="*/ 2147483647 w 83"/>
              <a:gd name="T33" fmla="*/ 2147483647 h 104"/>
              <a:gd name="T34" fmla="*/ 2147483647 w 83"/>
              <a:gd name="T35" fmla="*/ 0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
              <a:gd name="T55" fmla="*/ 0 h 104"/>
              <a:gd name="T56" fmla="*/ 83 w 83"/>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 h="104">
                <a:moveTo>
                  <a:pt x="15" y="0"/>
                </a:moveTo>
                <a:lnTo>
                  <a:pt x="36" y="5"/>
                </a:lnTo>
                <a:lnTo>
                  <a:pt x="43" y="44"/>
                </a:lnTo>
                <a:lnTo>
                  <a:pt x="49" y="45"/>
                </a:lnTo>
                <a:lnTo>
                  <a:pt x="58" y="44"/>
                </a:lnTo>
                <a:lnTo>
                  <a:pt x="83" y="48"/>
                </a:lnTo>
                <a:lnTo>
                  <a:pt x="79" y="73"/>
                </a:lnTo>
                <a:lnTo>
                  <a:pt x="72" y="94"/>
                </a:lnTo>
                <a:lnTo>
                  <a:pt x="55" y="97"/>
                </a:lnTo>
                <a:lnTo>
                  <a:pt x="45" y="90"/>
                </a:lnTo>
                <a:lnTo>
                  <a:pt x="30" y="77"/>
                </a:lnTo>
                <a:lnTo>
                  <a:pt x="29" y="82"/>
                </a:lnTo>
                <a:lnTo>
                  <a:pt x="17" y="104"/>
                </a:lnTo>
                <a:lnTo>
                  <a:pt x="6" y="97"/>
                </a:lnTo>
                <a:lnTo>
                  <a:pt x="0" y="69"/>
                </a:lnTo>
                <a:lnTo>
                  <a:pt x="11" y="40"/>
                </a:lnTo>
                <a:lnTo>
                  <a:pt x="14" y="5"/>
                </a:lnTo>
                <a:lnTo>
                  <a:pt x="15" y="0"/>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en-US">
              <a:solidFill>
                <a:prstClr val="black"/>
              </a:solidFill>
              <a:latin typeface="Calibri"/>
              <a:ea typeface="+mn-ea"/>
              <a:cs typeface="+mn-cs"/>
            </a:endParaRPr>
          </a:p>
        </p:txBody>
      </p:sp>
      <p:sp>
        <p:nvSpPr>
          <p:cNvPr id="86" name="Freeform 93"/>
          <p:cNvSpPr>
            <a:spLocks noChangeArrowheads="1"/>
          </p:cNvSpPr>
          <p:nvPr/>
        </p:nvSpPr>
        <p:spPr bwMode="auto">
          <a:xfrm>
            <a:off x="5853903" y="2164639"/>
            <a:ext cx="36513" cy="22225"/>
          </a:xfrm>
          <a:custGeom>
            <a:avLst/>
            <a:gdLst>
              <a:gd name="T0" fmla="*/ 2147483647 w 76"/>
              <a:gd name="T1" fmla="*/ 0 h 50"/>
              <a:gd name="T2" fmla="*/ 2147483647 w 76"/>
              <a:gd name="T3" fmla="*/ 2147483647 h 50"/>
              <a:gd name="T4" fmla="*/ 2147483647 w 76"/>
              <a:gd name="T5" fmla="*/ 2147483647 h 50"/>
              <a:gd name="T6" fmla="*/ 2147483647 w 76"/>
              <a:gd name="T7" fmla="*/ 2147483647 h 50"/>
              <a:gd name="T8" fmla="*/ 2147483647 w 76"/>
              <a:gd name="T9" fmla="*/ 2147483647 h 50"/>
              <a:gd name="T10" fmla="*/ 2147483647 w 76"/>
              <a:gd name="T11" fmla="*/ 2147483647 h 50"/>
              <a:gd name="T12" fmla="*/ 0 w 76"/>
              <a:gd name="T13" fmla="*/ 2147483647 h 50"/>
              <a:gd name="T14" fmla="*/ 2147483647 w 76"/>
              <a:gd name="T15" fmla="*/ 2147483647 h 50"/>
              <a:gd name="T16" fmla="*/ 2147483647 w 76"/>
              <a:gd name="T17" fmla="*/ 2147483647 h 50"/>
              <a:gd name="T18" fmla="*/ 2147483647 w 76"/>
              <a:gd name="T19" fmla="*/ 2147483647 h 50"/>
              <a:gd name="T20" fmla="*/ 2147483647 w 76"/>
              <a:gd name="T21" fmla="*/ 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50"/>
              <a:gd name="T35" fmla="*/ 76 w 76"/>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50">
                <a:moveTo>
                  <a:pt x="72" y="0"/>
                </a:moveTo>
                <a:lnTo>
                  <a:pt x="76" y="4"/>
                </a:lnTo>
                <a:lnTo>
                  <a:pt x="73" y="9"/>
                </a:lnTo>
                <a:lnTo>
                  <a:pt x="49" y="28"/>
                </a:lnTo>
                <a:lnTo>
                  <a:pt x="6" y="50"/>
                </a:lnTo>
                <a:lnTo>
                  <a:pt x="1" y="48"/>
                </a:lnTo>
                <a:lnTo>
                  <a:pt x="0" y="43"/>
                </a:lnTo>
                <a:lnTo>
                  <a:pt x="6" y="31"/>
                </a:lnTo>
                <a:lnTo>
                  <a:pt x="32" y="17"/>
                </a:lnTo>
                <a:lnTo>
                  <a:pt x="49" y="5"/>
                </a:lnTo>
                <a:lnTo>
                  <a:pt x="72" y="0"/>
                </a:lnTo>
                <a:close/>
              </a:path>
            </a:pathLst>
          </a:custGeom>
          <a:gradFill rotWithShape="0">
            <a:gsLst>
              <a:gs pos="0">
                <a:srgbClr val="FFCCFF"/>
              </a:gs>
              <a:gs pos="100000">
                <a:srgbClr val="755E75"/>
              </a:gs>
            </a:gsLst>
            <a:path path="rect">
              <a:fillToRect l="100000" t="100000"/>
            </a:path>
          </a:gradFill>
          <a:ln w="12700">
            <a:solidFill>
              <a:srgbClr val="FFFFFF"/>
            </a:solidFill>
            <a:round/>
            <a:headEnd/>
            <a:tailEnd/>
          </a:ln>
        </p:spPr>
        <p:txBody>
          <a:bodyPr wrap="none" anchor="ctr"/>
          <a:lstStyle/>
          <a:p>
            <a:pPr fontAlgn="auto">
              <a:spcBef>
                <a:spcPts val="0"/>
              </a:spcBef>
              <a:spcAft>
                <a:spcPts val="0"/>
              </a:spcAft>
            </a:pPr>
            <a:endParaRPr lang="en-US">
              <a:solidFill>
                <a:prstClr val="black"/>
              </a:solidFill>
              <a:latin typeface="Calibri"/>
              <a:ea typeface="+mn-ea"/>
              <a:cs typeface="+mn-cs"/>
            </a:endParaRPr>
          </a:p>
        </p:txBody>
      </p:sp>
      <p:sp>
        <p:nvSpPr>
          <p:cNvPr id="87" name="Freeform 94"/>
          <p:cNvSpPr>
            <a:spLocks noChangeArrowheads="1"/>
          </p:cNvSpPr>
          <p:nvPr/>
        </p:nvSpPr>
        <p:spPr bwMode="auto">
          <a:xfrm>
            <a:off x="5853903" y="2164639"/>
            <a:ext cx="36513" cy="22225"/>
          </a:xfrm>
          <a:custGeom>
            <a:avLst/>
            <a:gdLst>
              <a:gd name="T0" fmla="*/ 2147483647 w 76"/>
              <a:gd name="T1" fmla="*/ 0 h 50"/>
              <a:gd name="T2" fmla="*/ 2147483647 w 76"/>
              <a:gd name="T3" fmla="*/ 2147483647 h 50"/>
              <a:gd name="T4" fmla="*/ 2147483647 w 76"/>
              <a:gd name="T5" fmla="*/ 2147483647 h 50"/>
              <a:gd name="T6" fmla="*/ 2147483647 w 76"/>
              <a:gd name="T7" fmla="*/ 2147483647 h 50"/>
              <a:gd name="T8" fmla="*/ 2147483647 w 76"/>
              <a:gd name="T9" fmla="*/ 2147483647 h 50"/>
              <a:gd name="T10" fmla="*/ 2147483647 w 76"/>
              <a:gd name="T11" fmla="*/ 2147483647 h 50"/>
              <a:gd name="T12" fmla="*/ 0 w 76"/>
              <a:gd name="T13" fmla="*/ 2147483647 h 50"/>
              <a:gd name="T14" fmla="*/ 2147483647 w 76"/>
              <a:gd name="T15" fmla="*/ 2147483647 h 50"/>
              <a:gd name="T16" fmla="*/ 2147483647 w 76"/>
              <a:gd name="T17" fmla="*/ 2147483647 h 50"/>
              <a:gd name="T18" fmla="*/ 2147483647 w 76"/>
              <a:gd name="T19" fmla="*/ 2147483647 h 50"/>
              <a:gd name="T20" fmla="*/ 2147483647 w 76"/>
              <a:gd name="T21" fmla="*/ 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50"/>
              <a:gd name="T35" fmla="*/ 76 w 76"/>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50">
                <a:moveTo>
                  <a:pt x="72" y="0"/>
                </a:moveTo>
                <a:lnTo>
                  <a:pt x="76" y="4"/>
                </a:lnTo>
                <a:lnTo>
                  <a:pt x="73" y="9"/>
                </a:lnTo>
                <a:lnTo>
                  <a:pt x="49" y="28"/>
                </a:lnTo>
                <a:lnTo>
                  <a:pt x="6" y="50"/>
                </a:lnTo>
                <a:lnTo>
                  <a:pt x="1" y="48"/>
                </a:lnTo>
                <a:lnTo>
                  <a:pt x="0" y="43"/>
                </a:lnTo>
                <a:lnTo>
                  <a:pt x="6" y="31"/>
                </a:lnTo>
                <a:lnTo>
                  <a:pt x="32" y="17"/>
                </a:lnTo>
                <a:lnTo>
                  <a:pt x="49" y="5"/>
                </a:lnTo>
                <a:lnTo>
                  <a:pt x="72" y="0"/>
                </a:lnTo>
              </a:path>
            </a:pathLst>
          </a:custGeom>
          <a:gradFill rotWithShape="0">
            <a:gsLst>
              <a:gs pos="0">
                <a:srgbClr val="FFCCFF"/>
              </a:gs>
              <a:gs pos="100000">
                <a:srgbClr val="755E75"/>
              </a:gs>
            </a:gsLst>
            <a:path path="rect">
              <a:fillToRect l="100000" t="100000"/>
            </a:path>
          </a:gradFill>
          <a:ln w="12700">
            <a:solidFill>
              <a:srgbClr val="FFFFFF"/>
            </a:solidFill>
            <a:round/>
            <a:headEnd/>
            <a:tailEnd/>
          </a:ln>
        </p:spPr>
        <p:txBody>
          <a:bodyPr wrap="none" anchor="ctr"/>
          <a:lstStyle/>
          <a:p>
            <a:pPr fontAlgn="auto">
              <a:spcBef>
                <a:spcPts val="0"/>
              </a:spcBef>
              <a:spcAft>
                <a:spcPts val="0"/>
              </a:spcAft>
            </a:pPr>
            <a:endParaRPr lang="en-US">
              <a:solidFill>
                <a:prstClr val="black"/>
              </a:solidFill>
              <a:latin typeface="Calibri"/>
              <a:ea typeface="+mn-ea"/>
              <a:cs typeface="+mn-cs"/>
            </a:endParaRPr>
          </a:p>
        </p:txBody>
      </p:sp>
      <p:sp>
        <p:nvSpPr>
          <p:cNvPr id="88" name="Freeform 95"/>
          <p:cNvSpPr>
            <a:spLocks noChangeArrowheads="1"/>
          </p:cNvSpPr>
          <p:nvPr/>
        </p:nvSpPr>
        <p:spPr bwMode="auto">
          <a:xfrm>
            <a:off x="4385464" y="1397859"/>
            <a:ext cx="28575" cy="100012"/>
          </a:xfrm>
          <a:custGeom>
            <a:avLst/>
            <a:gdLst>
              <a:gd name="T0" fmla="*/ 2147483647 w 62"/>
              <a:gd name="T1" fmla="*/ 0 h 210"/>
              <a:gd name="T2" fmla="*/ 2147483647 w 62"/>
              <a:gd name="T3" fmla="*/ 2147483647 h 210"/>
              <a:gd name="T4" fmla="*/ 2147483647 w 62"/>
              <a:gd name="T5" fmla="*/ 2147483647 h 210"/>
              <a:gd name="T6" fmla="*/ 2147483647 w 62"/>
              <a:gd name="T7" fmla="*/ 2147483647 h 210"/>
              <a:gd name="T8" fmla="*/ 2147483647 w 62"/>
              <a:gd name="T9" fmla="*/ 2147483647 h 210"/>
              <a:gd name="T10" fmla="*/ 2147483647 w 62"/>
              <a:gd name="T11" fmla="*/ 2147483647 h 210"/>
              <a:gd name="T12" fmla="*/ 2147483647 w 62"/>
              <a:gd name="T13" fmla="*/ 2147483647 h 210"/>
              <a:gd name="T14" fmla="*/ 2147483647 w 62"/>
              <a:gd name="T15" fmla="*/ 2147483647 h 210"/>
              <a:gd name="T16" fmla="*/ 2147483647 w 62"/>
              <a:gd name="T17" fmla="*/ 2147483647 h 210"/>
              <a:gd name="T18" fmla="*/ 2147483647 w 62"/>
              <a:gd name="T19" fmla="*/ 2147483647 h 210"/>
              <a:gd name="T20" fmla="*/ 0 w 62"/>
              <a:gd name="T21" fmla="*/ 2147483647 h 210"/>
              <a:gd name="T22" fmla="*/ 2147483647 w 62"/>
              <a:gd name="T23" fmla="*/ 2147483647 h 210"/>
              <a:gd name="T24" fmla="*/ 2147483647 w 62"/>
              <a:gd name="T25" fmla="*/ 2147483647 h 210"/>
              <a:gd name="T26" fmla="*/ 2147483647 w 62"/>
              <a:gd name="T27" fmla="*/ 2147483647 h 210"/>
              <a:gd name="T28" fmla="*/ 2147483647 w 62"/>
              <a:gd name="T29" fmla="*/ 2147483647 h 210"/>
              <a:gd name="T30" fmla="*/ 2147483647 w 62"/>
              <a:gd name="T31" fmla="*/ 0 h 2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
              <a:gd name="T49" fmla="*/ 0 h 210"/>
              <a:gd name="T50" fmla="*/ 62 w 62"/>
              <a:gd name="T51" fmla="*/ 210 h 2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 h="210">
                <a:moveTo>
                  <a:pt x="30" y="0"/>
                </a:moveTo>
                <a:lnTo>
                  <a:pt x="54" y="3"/>
                </a:lnTo>
                <a:lnTo>
                  <a:pt x="59" y="35"/>
                </a:lnTo>
                <a:lnTo>
                  <a:pt x="62" y="92"/>
                </a:lnTo>
                <a:lnTo>
                  <a:pt x="54" y="122"/>
                </a:lnTo>
                <a:lnTo>
                  <a:pt x="55" y="150"/>
                </a:lnTo>
                <a:lnTo>
                  <a:pt x="45" y="180"/>
                </a:lnTo>
                <a:lnTo>
                  <a:pt x="38" y="191"/>
                </a:lnTo>
                <a:lnTo>
                  <a:pt x="22" y="210"/>
                </a:lnTo>
                <a:lnTo>
                  <a:pt x="1" y="169"/>
                </a:lnTo>
                <a:lnTo>
                  <a:pt x="0" y="141"/>
                </a:lnTo>
                <a:lnTo>
                  <a:pt x="3" y="110"/>
                </a:lnTo>
                <a:lnTo>
                  <a:pt x="13" y="81"/>
                </a:lnTo>
                <a:lnTo>
                  <a:pt x="7" y="56"/>
                </a:lnTo>
                <a:lnTo>
                  <a:pt x="19" y="19"/>
                </a:lnTo>
                <a:lnTo>
                  <a:pt x="30" y="0"/>
                </a:lnTo>
                <a:close/>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en-US">
              <a:solidFill>
                <a:prstClr val="black"/>
              </a:solidFill>
              <a:latin typeface="Calibri"/>
              <a:ea typeface="+mn-ea"/>
              <a:cs typeface="+mn-cs"/>
            </a:endParaRPr>
          </a:p>
        </p:txBody>
      </p:sp>
      <p:sp>
        <p:nvSpPr>
          <p:cNvPr id="89" name="Freeform 96"/>
          <p:cNvSpPr>
            <a:spLocks noChangeArrowheads="1"/>
          </p:cNvSpPr>
          <p:nvPr/>
        </p:nvSpPr>
        <p:spPr bwMode="auto">
          <a:xfrm>
            <a:off x="4385464" y="1397859"/>
            <a:ext cx="28575" cy="100012"/>
          </a:xfrm>
          <a:custGeom>
            <a:avLst/>
            <a:gdLst>
              <a:gd name="T0" fmla="*/ 2147483647 w 62"/>
              <a:gd name="T1" fmla="*/ 0 h 210"/>
              <a:gd name="T2" fmla="*/ 2147483647 w 62"/>
              <a:gd name="T3" fmla="*/ 2147483647 h 210"/>
              <a:gd name="T4" fmla="*/ 2147483647 w 62"/>
              <a:gd name="T5" fmla="*/ 2147483647 h 210"/>
              <a:gd name="T6" fmla="*/ 2147483647 w 62"/>
              <a:gd name="T7" fmla="*/ 2147483647 h 210"/>
              <a:gd name="T8" fmla="*/ 2147483647 w 62"/>
              <a:gd name="T9" fmla="*/ 2147483647 h 210"/>
              <a:gd name="T10" fmla="*/ 2147483647 w 62"/>
              <a:gd name="T11" fmla="*/ 2147483647 h 210"/>
              <a:gd name="T12" fmla="*/ 2147483647 w 62"/>
              <a:gd name="T13" fmla="*/ 2147483647 h 210"/>
              <a:gd name="T14" fmla="*/ 2147483647 w 62"/>
              <a:gd name="T15" fmla="*/ 2147483647 h 210"/>
              <a:gd name="T16" fmla="*/ 2147483647 w 62"/>
              <a:gd name="T17" fmla="*/ 2147483647 h 210"/>
              <a:gd name="T18" fmla="*/ 2147483647 w 62"/>
              <a:gd name="T19" fmla="*/ 2147483647 h 210"/>
              <a:gd name="T20" fmla="*/ 0 w 62"/>
              <a:gd name="T21" fmla="*/ 2147483647 h 210"/>
              <a:gd name="T22" fmla="*/ 2147483647 w 62"/>
              <a:gd name="T23" fmla="*/ 2147483647 h 210"/>
              <a:gd name="T24" fmla="*/ 2147483647 w 62"/>
              <a:gd name="T25" fmla="*/ 2147483647 h 210"/>
              <a:gd name="T26" fmla="*/ 2147483647 w 62"/>
              <a:gd name="T27" fmla="*/ 2147483647 h 210"/>
              <a:gd name="T28" fmla="*/ 2147483647 w 62"/>
              <a:gd name="T29" fmla="*/ 2147483647 h 210"/>
              <a:gd name="T30" fmla="*/ 2147483647 w 62"/>
              <a:gd name="T31" fmla="*/ 0 h 2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
              <a:gd name="T49" fmla="*/ 0 h 210"/>
              <a:gd name="T50" fmla="*/ 62 w 62"/>
              <a:gd name="T51" fmla="*/ 210 h 2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 h="210">
                <a:moveTo>
                  <a:pt x="30" y="0"/>
                </a:moveTo>
                <a:lnTo>
                  <a:pt x="54" y="3"/>
                </a:lnTo>
                <a:lnTo>
                  <a:pt x="59" y="35"/>
                </a:lnTo>
                <a:lnTo>
                  <a:pt x="62" y="92"/>
                </a:lnTo>
                <a:lnTo>
                  <a:pt x="54" y="122"/>
                </a:lnTo>
                <a:lnTo>
                  <a:pt x="55" y="150"/>
                </a:lnTo>
                <a:lnTo>
                  <a:pt x="45" y="180"/>
                </a:lnTo>
                <a:lnTo>
                  <a:pt x="38" y="191"/>
                </a:lnTo>
                <a:lnTo>
                  <a:pt x="22" y="210"/>
                </a:lnTo>
                <a:lnTo>
                  <a:pt x="1" y="169"/>
                </a:lnTo>
                <a:lnTo>
                  <a:pt x="0" y="141"/>
                </a:lnTo>
                <a:lnTo>
                  <a:pt x="3" y="110"/>
                </a:lnTo>
                <a:lnTo>
                  <a:pt x="13" y="81"/>
                </a:lnTo>
                <a:lnTo>
                  <a:pt x="7" y="56"/>
                </a:lnTo>
                <a:lnTo>
                  <a:pt x="19" y="19"/>
                </a:lnTo>
                <a:lnTo>
                  <a:pt x="30" y="0"/>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en-US">
              <a:solidFill>
                <a:prstClr val="black"/>
              </a:solidFill>
              <a:latin typeface="Calibri"/>
              <a:ea typeface="+mn-ea"/>
              <a:cs typeface="+mn-cs"/>
            </a:endParaRPr>
          </a:p>
        </p:txBody>
      </p:sp>
      <p:sp>
        <p:nvSpPr>
          <p:cNvPr id="90" name="Freeform 97"/>
          <p:cNvSpPr>
            <a:spLocks noChangeArrowheads="1"/>
          </p:cNvSpPr>
          <p:nvPr/>
        </p:nvSpPr>
        <p:spPr bwMode="auto">
          <a:xfrm>
            <a:off x="5893596" y="1805846"/>
            <a:ext cx="268287" cy="211138"/>
          </a:xfrm>
          <a:custGeom>
            <a:avLst/>
            <a:gdLst>
              <a:gd name="T0" fmla="*/ 2147483647 w 575"/>
              <a:gd name="T1" fmla="*/ 2147483647 h 441"/>
              <a:gd name="T2" fmla="*/ 2147483647 w 575"/>
              <a:gd name="T3" fmla="*/ 2147483647 h 441"/>
              <a:gd name="T4" fmla="*/ 2147483647 w 575"/>
              <a:gd name="T5" fmla="*/ 2147483647 h 441"/>
              <a:gd name="T6" fmla="*/ 2147483647 w 575"/>
              <a:gd name="T7" fmla="*/ 2147483647 h 441"/>
              <a:gd name="T8" fmla="*/ 2147483647 w 575"/>
              <a:gd name="T9" fmla="*/ 2147483647 h 441"/>
              <a:gd name="T10" fmla="*/ 0 w 575"/>
              <a:gd name="T11" fmla="*/ 2147483647 h 441"/>
              <a:gd name="T12" fmla="*/ 2147483647 w 575"/>
              <a:gd name="T13" fmla="*/ 2147483647 h 441"/>
              <a:gd name="T14" fmla="*/ 2147483647 w 575"/>
              <a:gd name="T15" fmla="*/ 2147483647 h 441"/>
              <a:gd name="T16" fmla="*/ 2147483647 w 575"/>
              <a:gd name="T17" fmla="*/ 2147483647 h 441"/>
              <a:gd name="T18" fmla="*/ 2147483647 w 575"/>
              <a:gd name="T19" fmla="*/ 2147483647 h 441"/>
              <a:gd name="T20" fmla="*/ 2147483647 w 575"/>
              <a:gd name="T21" fmla="*/ 0 h 441"/>
              <a:gd name="T22" fmla="*/ 2147483647 w 575"/>
              <a:gd name="T23" fmla="*/ 2147483647 h 441"/>
              <a:gd name="T24" fmla="*/ 2147483647 w 575"/>
              <a:gd name="T25" fmla="*/ 2147483647 h 441"/>
              <a:gd name="T26" fmla="*/ 2147483647 w 575"/>
              <a:gd name="T27" fmla="*/ 2147483647 h 441"/>
              <a:gd name="T28" fmla="*/ 2147483647 w 575"/>
              <a:gd name="T29" fmla="*/ 2147483647 h 441"/>
              <a:gd name="T30" fmla="*/ 2147483647 w 575"/>
              <a:gd name="T31" fmla="*/ 2147483647 h 441"/>
              <a:gd name="T32" fmla="*/ 2147483647 w 575"/>
              <a:gd name="T33" fmla="*/ 2147483647 h 441"/>
              <a:gd name="T34" fmla="*/ 2147483647 w 575"/>
              <a:gd name="T35" fmla="*/ 2147483647 h 441"/>
              <a:gd name="T36" fmla="*/ 2147483647 w 575"/>
              <a:gd name="T37" fmla="*/ 2147483647 h 441"/>
              <a:gd name="T38" fmla="*/ 2147483647 w 575"/>
              <a:gd name="T39" fmla="*/ 2147483647 h 441"/>
              <a:gd name="T40" fmla="*/ 2147483647 w 575"/>
              <a:gd name="T41" fmla="*/ 2147483647 h 441"/>
              <a:gd name="T42" fmla="*/ 2147483647 w 575"/>
              <a:gd name="T43" fmla="*/ 2147483647 h 441"/>
              <a:gd name="T44" fmla="*/ 2147483647 w 575"/>
              <a:gd name="T45" fmla="*/ 2147483647 h 441"/>
              <a:gd name="T46" fmla="*/ 2147483647 w 575"/>
              <a:gd name="T47" fmla="*/ 2147483647 h 441"/>
              <a:gd name="T48" fmla="*/ 2147483647 w 575"/>
              <a:gd name="T49" fmla="*/ 2147483647 h 441"/>
              <a:gd name="T50" fmla="*/ 2147483647 w 575"/>
              <a:gd name="T51" fmla="*/ 2147483647 h 441"/>
              <a:gd name="T52" fmla="*/ 2147483647 w 575"/>
              <a:gd name="T53" fmla="*/ 2147483647 h 441"/>
              <a:gd name="T54" fmla="*/ 2147483647 w 575"/>
              <a:gd name="T55" fmla="*/ 2147483647 h 441"/>
              <a:gd name="T56" fmla="*/ 2147483647 w 575"/>
              <a:gd name="T57" fmla="*/ 2147483647 h 441"/>
              <a:gd name="T58" fmla="*/ 2147483647 w 575"/>
              <a:gd name="T59" fmla="*/ 2147483647 h 441"/>
              <a:gd name="T60" fmla="*/ 2147483647 w 575"/>
              <a:gd name="T61" fmla="*/ 2147483647 h 441"/>
              <a:gd name="T62" fmla="*/ 2147483647 w 575"/>
              <a:gd name="T63" fmla="*/ 2147483647 h 441"/>
              <a:gd name="T64" fmla="*/ 2147483647 w 575"/>
              <a:gd name="T65" fmla="*/ 2147483647 h 441"/>
              <a:gd name="T66" fmla="*/ 2147483647 w 575"/>
              <a:gd name="T67" fmla="*/ 2147483647 h 441"/>
              <a:gd name="T68" fmla="*/ 2147483647 w 575"/>
              <a:gd name="T69" fmla="*/ 2147483647 h 441"/>
              <a:gd name="T70" fmla="*/ 2147483647 w 575"/>
              <a:gd name="T71" fmla="*/ 2147483647 h 441"/>
              <a:gd name="T72" fmla="*/ 2147483647 w 575"/>
              <a:gd name="T73" fmla="*/ 2147483647 h 4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75"/>
              <a:gd name="T112" fmla="*/ 0 h 441"/>
              <a:gd name="T113" fmla="*/ 575 w 575"/>
              <a:gd name="T114" fmla="*/ 441 h 4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75" h="441">
                <a:moveTo>
                  <a:pt x="226" y="354"/>
                </a:moveTo>
                <a:lnTo>
                  <a:pt x="209" y="342"/>
                </a:lnTo>
                <a:lnTo>
                  <a:pt x="194" y="332"/>
                </a:lnTo>
                <a:lnTo>
                  <a:pt x="168" y="308"/>
                </a:lnTo>
                <a:lnTo>
                  <a:pt x="141" y="256"/>
                </a:lnTo>
                <a:lnTo>
                  <a:pt x="136" y="228"/>
                </a:lnTo>
                <a:lnTo>
                  <a:pt x="109" y="180"/>
                </a:lnTo>
                <a:lnTo>
                  <a:pt x="79" y="176"/>
                </a:lnTo>
                <a:lnTo>
                  <a:pt x="50" y="192"/>
                </a:lnTo>
                <a:lnTo>
                  <a:pt x="28" y="217"/>
                </a:lnTo>
                <a:lnTo>
                  <a:pt x="13" y="245"/>
                </a:lnTo>
                <a:lnTo>
                  <a:pt x="0" y="244"/>
                </a:lnTo>
                <a:lnTo>
                  <a:pt x="10" y="222"/>
                </a:lnTo>
                <a:lnTo>
                  <a:pt x="12" y="208"/>
                </a:lnTo>
                <a:lnTo>
                  <a:pt x="39" y="144"/>
                </a:lnTo>
                <a:lnTo>
                  <a:pt x="84" y="88"/>
                </a:lnTo>
                <a:lnTo>
                  <a:pt x="111" y="58"/>
                </a:lnTo>
                <a:lnTo>
                  <a:pt x="115" y="52"/>
                </a:lnTo>
                <a:lnTo>
                  <a:pt x="142" y="39"/>
                </a:lnTo>
                <a:lnTo>
                  <a:pt x="172" y="18"/>
                </a:lnTo>
                <a:lnTo>
                  <a:pt x="205" y="7"/>
                </a:lnTo>
                <a:lnTo>
                  <a:pt x="270" y="0"/>
                </a:lnTo>
                <a:lnTo>
                  <a:pt x="289" y="14"/>
                </a:lnTo>
                <a:lnTo>
                  <a:pt x="291" y="41"/>
                </a:lnTo>
                <a:lnTo>
                  <a:pt x="282" y="59"/>
                </a:lnTo>
                <a:lnTo>
                  <a:pt x="267" y="74"/>
                </a:lnTo>
                <a:lnTo>
                  <a:pt x="216" y="87"/>
                </a:lnTo>
                <a:lnTo>
                  <a:pt x="212" y="99"/>
                </a:lnTo>
                <a:lnTo>
                  <a:pt x="217" y="112"/>
                </a:lnTo>
                <a:lnTo>
                  <a:pt x="229" y="124"/>
                </a:lnTo>
                <a:lnTo>
                  <a:pt x="270" y="109"/>
                </a:lnTo>
                <a:lnTo>
                  <a:pt x="285" y="110"/>
                </a:lnTo>
                <a:lnTo>
                  <a:pt x="290" y="122"/>
                </a:lnTo>
                <a:lnTo>
                  <a:pt x="273" y="139"/>
                </a:lnTo>
                <a:lnTo>
                  <a:pt x="274" y="151"/>
                </a:lnTo>
                <a:lnTo>
                  <a:pt x="295" y="163"/>
                </a:lnTo>
                <a:lnTo>
                  <a:pt x="303" y="170"/>
                </a:lnTo>
                <a:lnTo>
                  <a:pt x="312" y="203"/>
                </a:lnTo>
                <a:lnTo>
                  <a:pt x="339" y="219"/>
                </a:lnTo>
                <a:lnTo>
                  <a:pt x="362" y="241"/>
                </a:lnTo>
                <a:lnTo>
                  <a:pt x="441" y="230"/>
                </a:lnTo>
                <a:lnTo>
                  <a:pt x="475" y="219"/>
                </a:lnTo>
                <a:lnTo>
                  <a:pt x="522" y="214"/>
                </a:lnTo>
                <a:lnTo>
                  <a:pt x="554" y="228"/>
                </a:lnTo>
                <a:lnTo>
                  <a:pt x="575" y="229"/>
                </a:lnTo>
                <a:lnTo>
                  <a:pt x="573" y="235"/>
                </a:lnTo>
                <a:lnTo>
                  <a:pt x="550" y="253"/>
                </a:lnTo>
                <a:lnTo>
                  <a:pt x="514" y="265"/>
                </a:lnTo>
                <a:lnTo>
                  <a:pt x="488" y="279"/>
                </a:lnTo>
                <a:lnTo>
                  <a:pt x="459" y="294"/>
                </a:lnTo>
                <a:lnTo>
                  <a:pt x="429" y="320"/>
                </a:lnTo>
                <a:lnTo>
                  <a:pt x="410" y="341"/>
                </a:lnTo>
                <a:lnTo>
                  <a:pt x="395" y="379"/>
                </a:lnTo>
                <a:lnTo>
                  <a:pt x="386" y="408"/>
                </a:lnTo>
                <a:lnTo>
                  <a:pt x="374" y="429"/>
                </a:lnTo>
                <a:lnTo>
                  <a:pt x="356" y="438"/>
                </a:lnTo>
                <a:lnTo>
                  <a:pt x="329" y="441"/>
                </a:lnTo>
                <a:lnTo>
                  <a:pt x="306" y="424"/>
                </a:lnTo>
                <a:lnTo>
                  <a:pt x="295" y="392"/>
                </a:lnTo>
                <a:lnTo>
                  <a:pt x="301" y="360"/>
                </a:lnTo>
                <a:lnTo>
                  <a:pt x="323" y="334"/>
                </a:lnTo>
                <a:lnTo>
                  <a:pt x="352" y="319"/>
                </a:lnTo>
                <a:lnTo>
                  <a:pt x="407" y="300"/>
                </a:lnTo>
                <a:lnTo>
                  <a:pt x="415" y="294"/>
                </a:lnTo>
                <a:lnTo>
                  <a:pt x="413" y="281"/>
                </a:lnTo>
                <a:lnTo>
                  <a:pt x="402" y="276"/>
                </a:lnTo>
                <a:lnTo>
                  <a:pt x="363" y="289"/>
                </a:lnTo>
                <a:lnTo>
                  <a:pt x="362" y="267"/>
                </a:lnTo>
                <a:lnTo>
                  <a:pt x="347" y="266"/>
                </a:lnTo>
                <a:lnTo>
                  <a:pt x="319" y="283"/>
                </a:lnTo>
                <a:lnTo>
                  <a:pt x="293" y="304"/>
                </a:lnTo>
                <a:lnTo>
                  <a:pt x="268" y="305"/>
                </a:lnTo>
                <a:lnTo>
                  <a:pt x="253" y="320"/>
                </a:lnTo>
                <a:lnTo>
                  <a:pt x="226" y="354"/>
                </a:lnTo>
                <a:close/>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en-US">
              <a:solidFill>
                <a:prstClr val="black"/>
              </a:solidFill>
              <a:latin typeface="Calibri"/>
              <a:ea typeface="+mn-ea"/>
              <a:cs typeface="+mn-cs"/>
            </a:endParaRPr>
          </a:p>
        </p:txBody>
      </p:sp>
      <p:sp>
        <p:nvSpPr>
          <p:cNvPr id="91" name="Freeform 98"/>
          <p:cNvSpPr>
            <a:spLocks noChangeArrowheads="1"/>
          </p:cNvSpPr>
          <p:nvPr/>
        </p:nvSpPr>
        <p:spPr bwMode="auto">
          <a:xfrm>
            <a:off x="5893596" y="1805846"/>
            <a:ext cx="268287" cy="211138"/>
          </a:xfrm>
          <a:custGeom>
            <a:avLst/>
            <a:gdLst>
              <a:gd name="T0" fmla="*/ 2147483647 w 575"/>
              <a:gd name="T1" fmla="*/ 2147483647 h 441"/>
              <a:gd name="T2" fmla="*/ 2147483647 w 575"/>
              <a:gd name="T3" fmla="*/ 2147483647 h 441"/>
              <a:gd name="T4" fmla="*/ 2147483647 w 575"/>
              <a:gd name="T5" fmla="*/ 2147483647 h 441"/>
              <a:gd name="T6" fmla="*/ 2147483647 w 575"/>
              <a:gd name="T7" fmla="*/ 2147483647 h 441"/>
              <a:gd name="T8" fmla="*/ 2147483647 w 575"/>
              <a:gd name="T9" fmla="*/ 2147483647 h 441"/>
              <a:gd name="T10" fmla="*/ 0 w 575"/>
              <a:gd name="T11" fmla="*/ 2147483647 h 441"/>
              <a:gd name="T12" fmla="*/ 2147483647 w 575"/>
              <a:gd name="T13" fmla="*/ 2147483647 h 441"/>
              <a:gd name="T14" fmla="*/ 2147483647 w 575"/>
              <a:gd name="T15" fmla="*/ 2147483647 h 441"/>
              <a:gd name="T16" fmla="*/ 2147483647 w 575"/>
              <a:gd name="T17" fmla="*/ 2147483647 h 441"/>
              <a:gd name="T18" fmla="*/ 2147483647 w 575"/>
              <a:gd name="T19" fmla="*/ 2147483647 h 441"/>
              <a:gd name="T20" fmla="*/ 2147483647 w 575"/>
              <a:gd name="T21" fmla="*/ 0 h 441"/>
              <a:gd name="T22" fmla="*/ 2147483647 w 575"/>
              <a:gd name="T23" fmla="*/ 2147483647 h 441"/>
              <a:gd name="T24" fmla="*/ 2147483647 w 575"/>
              <a:gd name="T25" fmla="*/ 2147483647 h 441"/>
              <a:gd name="T26" fmla="*/ 2147483647 w 575"/>
              <a:gd name="T27" fmla="*/ 2147483647 h 441"/>
              <a:gd name="T28" fmla="*/ 2147483647 w 575"/>
              <a:gd name="T29" fmla="*/ 2147483647 h 441"/>
              <a:gd name="T30" fmla="*/ 2147483647 w 575"/>
              <a:gd name="T31" fmla="*/ 2147483647 h 441"/>
              <a:gd name="T32" fmla="*/ 2147483647 w 575"/>
              <a:gd name="T33" fmla="*/ 2147483647 h 441"/>
              <a:gd name="T34" fmla="*/ 2147483647 w 575"/>
              <a:gd name="T35" fmla="*/ 2147483647 h 441"/>
              <a:gd name="T36" fmla="*/ 2147483647 w 575"/>
              <a:gd name="T37" fmla="*/ 2147483647 h 441"/>
              <a:gd name="T38" fmla="*/ 2147483647 w 575"/>
              <a:gd name="T39" fmla="*/ 2147483647 h 441"/>
              <a:gd name="T40" fmla="*/ 2147483647 w 575"/>
              <a:gd name="T41" fmla="*/ 2147483647 h 441"/>
              <a:gd name="T42" fmla="*/ 2147483647 w 575"/>
              <a:gd name="T43" fmla="*/ 2147483647 h 441"/>
              <a:gd name="T44" fmla="*/ 2147483647 w 575"/>
              <a:gd name="T45" fmla="*/ 2147483647 h 441"/>
              <a:gd name="T46" fmla="*/ 2147483647 w 575"/>
              <a:gd name="T47" fmla="*/ 2147483647 h 441"/>
              <a:gd name="T48" fmla="*/ 2147483647 w 575"/>
              <a:gd name="T49" fmla="*/ 2147483647 h 441"/>
              <a:gd name="T50" fmla="*/ 2147483647 w 575"/>
              <a:gd name="T51" fmla="*/ 2147483647 h 441"/>
              <a:gd name="T52" fmla="*/ 2147483647 w 575"/>
              <a:gd name="T53" fmla="*/ 2147483647 h 441"/>
              <a:gd name="T54" fmla="*/ 2147483647 w 575"/>
              <a:gd name="T55" fmla="*/ 2147483647 h 441"/>
              <a:gd name="T56" fmla="*/ 2147483647 w 575"/>
              <a:gd name="T57" fmla="*/ 2147483647 h 441"/>
              <a:gd name="T58" fmla="*/ 2147483647 w 575"/>
              <a:gd name="T59" fmla="*/ 2147483647 h 441"/>
              <a:gd name="T60" fmla="*/ 2147483647 w 575"/>
              <a:gd name="T61" fmla="*/ 2147483647 h 441"/>
              <a:gd name="T62" fmla="*/ 2147483647 w 575"/>
              <a:gd name="T63" fmla="*/ 2147483647 h 441"/>
              <a:gd name="T64" fmla="*/ 2147483647 w 575"/>
              <a:gd name="T65" fmla="*/ 2147483647 h 441"/>
              <a:gd name="T66" fmla="*/ 2147483647 w 575"/>
              <a:gd name="T67" fmla="*/ 2147483647 h 441"/>
              <a:gd name="T68" fmla="*/ 2147483647 w 575"/>
              <a:gd name="T69" fmla="*/ 2147483647 h 441"/>
              <a:gd name="T70" fmla="*/ 2147483647 w 575"/>
              <a:gd name="T71" fmla="*/ 2147483647 h 441"/>
              <a:gd name="T72" fmla="*/ 2147483647 w 575"/>
              <a:gd name="T73" fmla="*/ 2147483647 h 4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75"/>
              <a:gd name="T112" fmla="*/ 0 h 441"/>
              <a:gd name="T113" fmla="*/ 575 w 575"/>
              <a:gd name="T114" fmla="*/ 441 h 4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75" h="441">
                <a:moveTo>
                  <a:pt x="226" y="354"/>
                </a:moveTo>
                <a:lnTo>
                  <a:pt x="209" y="342"/>
                </a:lnTo>
                <a:lnTo>
                  <a:pt x="194" y="332"/>
                </a:lnTo>
                <a:lnTo>
                  <a:pt x="168" y="308"/>
                </a:lnTo>
                <a:lnTo>
                  <a:pt x="141" y="256"/>
                </a:lnTo>
                <a:lnTo>
                  <a:pt x="136" y="228"/>
                </a:lnTo>
                <a:lnTo>
                  <a:pt x="109" y="180"/>
                </a:lnTo>
                <a:lnTo>
                  <a:pt x="79" y="176"/>
                </a:lnTo>
                <a:lnTo>
                  <a:pt x="50" y="192"/>
                </a:lnTo>
                <a:lnTo>
                  <a:pt x="28" y="217"/>
                </a:lnTo>
                <a:lnTo>
                  <a:pt x="13" y="245"/>
                </a:lnTo>
                <a:lnTo>
                  <a:pt x="0" y="244"/>
                </a:lnTo>
                <a:lnTo>
                  <a:pt x="10" y="222"/>
                </a:lnTo>
                <a:lnTo>
                  <a:pt x="12" y="208"/>
                </a:lnTo>
                <a:lnTo>
                  <a:pt x="39" y="144"/>
                </a:lnTo>
                <a:lnTo>
                  <a:pt x="84" y="88"/>
                </a:lnTo>
                <a:lnTo>
                  <a:pt x="111" y="58"/>
                </a:lnTo>
                <a:lnTo>
                  <a:pt x="115" y="52"/>
                </a:lnTo>
                <a:lnTo>
                  <a:pt x="142" y="39"/>
                </a:lnTo>
                <a:lnTo>
                  <a:pt x="172" y="18"/>
                </a:lnTo>
                <a:lnTo>
                  <a:pt x="205" y="7"/>
                </a:lnTo>
                <a:lnTo>
                  <a:pt x="270" y="0"/>
                </a:lnTo>
                <a:lnTo>
                  <a:pt x="289" y="14"/>
                </a:lnTo>
                <a:lnTo>
                  <a:pt x="291" y="41"/>
                </a:lnTo>
                <a:lnTo>
                  <a:pt x="282" y="59"/>
                </a:lnTo>
                <a:lnTo>
                  <a:pt x="267" y="74"/>
                </a:lnTo>
                <a:lnTo>
                  <a:pt x="216" y="87"/>
                </a:lnTo>
                <a:lnTo>
                  <a:pt x="212" y="99"/>
                </a:lnTo>
                <a:lnTo>
                  <a:pt x="217" y="112"/>
                </a:lnTo>
                <a:lnTo>
                  <a:pt x="229" y="124"/>
                </a:lnTo>
                <a:lnTo>
                  <a:pt x="270" y="109"/>
                </a:lnTo>
                <a:lnTo>
                  <a:pt x="285" y="110"/>
                </a:lnTo>
                <a:lnTo>
                  <a:pt x="290" y="122"/>
                </a:lnTo>
                <a:lnTo>
                  <a:pt x="273" y="139"/>
                </a:lnTo>
                <a:lnTo>
                  <a:pt x="274" y="151"/>
                </a:lnTo>
                <a:lnTo>
                  <a:pt x="295" y="163"/>
                </a:lnTo>
                <a:lnTo>
                  <a:pt x="303" y="170"/>
                </a:lnTo>
                <a:lnTo>
                  <a:pt x="312" y="203"/>
                </a:lnTo>
                <a:lnTo>
                  <a:pt x="339" y="219"/>
                </a:lnTo>
                <a:lnTo>
                  <a:pt x="362" y="241"/>
                </a:lnTo>
                <a:lnTo>
                  <a:pt x="441" y="230"/>
                </a:lnTo>
                <a:lnTo>
                  <a:pt x="475" y="219"/>
                </a:lnTo>
                <a:lnTo>
                  <a:pt x="522" y="214"/>
                </a:lnTo>
                <a:lnTo>
                  <a:pt x="554" y="228"/>
                </a:lnTo>
                <a:lnTo>
                  <a:pt x="575" y="229"/>
                </a:lnTo>
                <a:lnTo>
                  <a:pt x="573" y="235"/>
                </a:lnTo>
                <a:lnTo>
                  <a:pt x="550" y="253"/>
                </a:lnTo>
                <a:lnTo>
                  <a:pt x="514" y="265"/>
                </a:lnTo>
                <a:lnTo>
                  <a:pt x="488" y="279"/>
                </a:lnTo>
                <a:lnTo>
                  <a:pt x="459" y="294"/>
                </a:lnTo>
                <a:lnTo>
                  <a:pt x="429" y="320"/>
                </a:lnTo>
                <a:lnTo>
                  <a:pt x="410" y="341"/>
                </a:lnTo>
                <a:lnTo>
                  <a:pt x="395" y="379"/>
                </a:lnTo>
                <a:lnTo>
                  <a:pt x="386" y="408"/>
                </a:lnTo>
                <a:lnTo>
                  <a:pt x="374" y="429"/>
                </a:lnTo>
                <a:lnTo>
                  <a:pt x="356" y="438"/>
                </a:lnTo>
                <a:lnTo>
                  <a:pt x="329" y="441"/>
                </a:lnTo>
                <a:lnTo>
                  <a:pt x="306" y="424"/>
                </a:lnTo>
                <a:lnTo>
                  <a:pt x="295" y="392"/>
                </a:lnTo>
                <a:lnTo>
                  <a:pt x="301" y="360"/>
                </a:lnTo>
                <a:lnTo>
                  <a:pt x="323" y="334"/>
                </a:lnTo>
                <a:lnTo>
                  <a:pt x="352" y="319"/>
                </a:lnTo>
                <a:lnTo>
                  <a:pt x="407" y="300"/>
                </a:lnTo>
                <a:lnTo>
                  <a:pt x="415" y="294"/>
                </a:lnTo>
                <a:lnTo>
                  <a:pt x="413" y="281"/>
                </a:lnTo>
                <a:lnTo>
                  <a:pt x="402" y="276"/>
                </a:lnTo>
                <a:lnTo>
                  <a:pt x="363" y="289"/>
                </a:lnTo>
                <a:lnTo>
                  <a:pt x="362" y="267"/>
                </a:lnTo>
                <a:lnTo>
                  <a:pt x="347" y="266"/>
                </a:lnTo>
                <a:lnTo>
                  <a:pt x="319" y="283"/>
                </a:lnTo>
                <a:lnTo>
                  <a:pt x="293" y="304"/>
                </a:lnTo>
                <a:lnTo>
                  <a:pt x="268" y="305"/>
                </a:lnTo>
                <a:lnTo>
                  <a:pt x="253" y="320"/>
                </a:lnTo>
                <a:lnTo>
                  <a:pt x="226" y="354"/>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en-US">
              <a:solidFill>
                <a:prstClr val="black"/>
              </a:solidFill>
              <a:latin typeface="Calibri"/>
              <a:ea typeface="+mn-ea"/>
              <a:cs typeface="+mn-cs"/>
            </a:endParaRPr>
          </a:p>
        </p:txBody>
      </p:sp>
      <p:sp>
        <p:nvSpPr>
          <p:cNvPr id="92" name="Freeform 99"/>
          <p:cNvSpPr>
            <a:spLocks noChangeArrowheads="1"/>
          </p:cNvSpPr>
          <p:nvPr/>
        </p:nvSpPr>
        <p:spPr bwMode="auto">
          <a:xfrm>
            <a:off x="4409285" y="873988"/>
            <a:ext cx="1774825" cy="1317625"/>
          </a:xfrm>
          <a:custGeom>
            <a:avLst/>
            <a:gdLst>
              <a:gd name="T0" fmla="*/ 2147483647 w 3811"/>
              <a:gd name="T1" fmla="*/ 2147483647 h 2748"/>
              <a:gd name="T2" fmla="*/ 2147483647 w 3811"/>
              <a:gd name="T3" fmla="*/ 2147483647 h 2748"/>
              <a:gd name="T4" fmla="*/ 2147483647 w 3811"/>
              <a:gd name="T5" fmla="*/ 2147483647 h 2748"/>
              <a:gd name="T6" fmla="*/ 2147483647 w 3811"/>
              <a:gd name="T7" fmla="*/ 2147483647 h 2748"/>
              <a:gd name="T8" fmla="*/ 2147483647 w 3811"/>
              <a:gd name="T9" fmla="*/ 2147483647 h 2748"/>
              <a:gd name="T10" fmla="*/ 2147483647 w 3811"/>
              <a:gd name="T11" fmla="*/ 2147483647 h 2748"/>
              <a:gd name="T12" fmla="*/ 2147483647 w 3811"/>
              <a:gd name="T13" fmla="*/ 2147483647 h 2748"/>
              <a:gd name="T14" fmla="*/ 2147483647 w 3811"/>
              <a:gd name="T15" fmla="*/ 2147483647 h 2748"/>
              <a:gd name="T16" fmla="*/ 2147483647 w 3811"/>
              <a:gd name="T17" fmla="*/ 2147483647 h 2748"/>
              <a:gd name="T18" fmla="*/ 2147483647 w 3811"/>
              <a:gd name="T19" fmla="*/ 2147483647 h 2748"/>
              <a:gd name="T20" fmla="*/ 2147483647 w 3811"/>
              <a:gd name="T21" fmla="*/ 2147483647 h 2748"/>
              <a:gd name="T22" fmla="*/ 2147483647 w 3811"/>
              <a:gd name="T23" fmla="*/ 2147483647 h 2748"/>
              <a:gd name="T24" fmla="*/ 0 w 3811"/>
              <a:gd name="T25" fmla="*/ 2147483647 h 2748"/>
              <a:gd name="T26" fmla="*/ 2147483647 w 3811"/>
              <a:gd name="T27" fmla="*/ 2147483647 h 2748"/>
              <a:gd name="T28" fmla="*/ 2147483647 w 3811"/>
              <a:gd name="T29" fmla="*/ 2147483647 h 2748"/>
              <a:gd name="T30" fmla="*/ 2147483647 w 3811"/>
              <a:gd name="T31" fmla="*/ 2147483647 h 2748"/>
              <a:gd name="T32" fmla="*/ 2147483647 w 3811"/>
              <a:gd name="T33" fmla="*/ 2147483647 h 2748"/>
              <a:gd name="T34" fmla="*/ 2147483647 w 3811"/>
              <a:gd name="T35" fmla="*/ 2147483647 h 2748"/>
              <a:gd name="T36" fmla="*/ 2147483647 w 3811"/>
              <a:gd name="T37" fmla="*/ 2147483647 h 2748"/>
              <a:gd name="T38" fmla="*/ 2147483647 w 3811"/>
              <a:gd name="T39" fmla="*/ 2147483647 h 2748"/>
              <a:gd name="T40" fmla="*/ 2147483647 w 3811"/>
              <a:gd name="T41" fmla="*/ 2147483647 h 2748"/>
              <a:gd name="T42" fmla="*/ 2147483647 w 3811"/>
              <a:gd name="T43" fmla="*/ 2147483647 h 2748"/>
              <a:gd name="T44" fmla="*/ 2147483647 w 3811"/>
              <a:gd name="T45" fmla="*/ 2147483647 h 2748"/>
              <a:gd name="T46" fmla="*/ 2147483647 w 3811"/>
              <a:gd name="T47" fmla="*/ 2147483647 h 2748"/>
              <a:gd name="T48" fmla="*/ 2147483647 w 3811"/>
              <a:gd name="T49" fmla="*/ 2147483647 h 2748"/>
              <a:gd name="T50" fmla="*/ 2147483647 w 3811"/>
              <a:gd name="T51" fmla="*/ 2147483647 h 2748"/>
              <a:gd name="T52" fmla="*/ 2147483647 w 3811"/>
              <a:gd name="T53" fmla="*/ 2147483647 h 2748"/>
              <a:gd name="T54" fmla="*/ 2147483647 w 3811"/>
              <a:gd name="T55" fmla="*/ 2147483647 h 2748"/>
              <a:gd name="T56" fmla="*/ 2147483647 w 3811"/>
              <a:gd name="T57" fmla="*/ 2147483647 h 2748"/>
              <a:gd name="T58" fmla="*/ 2147483647 w 3811"/>
              <a:gd name="T59" fmla="*/ 2147483647 h 2748"/>
              <a:gd name="T60" fmla="*/ 2147483647 w 3811"/>
              <a:gd name="T61" fmla="*/ 2147483647 h 2748"/>
              <a:gd name="T62" fmla="*/ 2147483647 w 3811"/>
              <a:gd name="T63" fmla="*/ 2147483647 h 2748"/>
              <a:gd name="T64" fmla="*/ 2147483647 w 3811"/>
              <a:gd name="T65" fmla="*/ 2147483647 h 2748"/>
              <a:gd name="T66" fmla="*/ 2147483647 w 3811"/>
              <a:gd name="T67" fmla="*/ 2147483647 h 2748"/>
              <a:gd name="T68" fmla="*/ 2147483647 w 3811"/>
              <a:gd name="T69" fmla="*/ 2147483647 h 2748"/>
              <a:gd name="T70" fmla="*/ 2147483647 w 3811"/>
              <a:gd name="T71" fmla="*/ 2147483647 h 2748"/>
              <a:gd name="T72" fmla="*/ 2147483647 w 3811"/>
              <a:gd name="T73" fmla="*/ 2147483647 h 2748"/>
              <a:gd name="T74" fmla="*/ 2147483647 w 3811"/>
              <a:gd name="T75" fmla="*/ 2147483647 h 2748"/>
              <a:gd name="T76" fmla="*/ 2147483647 w 3811"/>
              <a:gd name="T77" fmla="*/ 2147483647 h 2748"/>
              <a:gd name="T78" fmla="*/ 2147483647 w 3811"/>
              <a:gd name="T79" fmla="*/ 2147483647 h 2748"/>
              <a:gd name="T80" fmla="*/ 2147483647 w 3811"/>
              <a:gd name="T81" fmla="*/ 2147483647 h 2748"/>
              <a:gd name="T82" fmla="*/ 2147483647 w 3811"/>
              <a:gd name="T83" fmla="*/ 2147483647 h 2748"/>
              <a:gd name="T84" fmla="*/ 2147483647 w 3811"/>
              <a:gd name="T85" fmla="*/ 2147483647 h 2748"/>
              <a:gd name="T86" fmla="*/ 2147483647 w 3811"/>
              <a:gd name="T87" fmla="*/ 2147483647 h 2748"/>
              <a:gd name="T88" fmla="*/ 2147483647 w 3811"/>
              <a:gd name="T89" fmla="*/ 2147483647 h 2748"/>
              <a:gd name="T90" fmla="*/ 2147483647 w 3811"/>
              <a:gd name="T91" fmla="*/ 2147483647 h 2748"/>
              <a:gd name="T92" fmla="*/ 2147483647 w 3811"/>
              <a:gd name="T93" fmla="*/ 2147483647 h 2748"/>
              <a:gd name="T94" fmla="*/ 2147483647 w 3811"/>
              <a:gd name="T95" fmla="*/ 2147483647 h 2748"/>
              <a:gd name="T96" fmla="*/ 2147483647 w 3811"/>
              <a:gd name="T97" fmla="*/ 2147483647 h 2748"/>
              <a:gd name="T98" fmla="*/ 2147483647 w 3811"/>
              <a:gd name="T99" fmla="*/ 2147483647 h 2748"/>
              <a:gd name="T100" fmla="*/ 2147483647 w 3811"/>
              <a:gd name="T101" fmla="*/ 2147483647 h 2748"/>
              <a:gd name="T102" fmla="*/ 2147483647 w 3811"/>
              <a:gd name="T103" fmla="*/ 2147483647 h 2748"/>
              <a:gd name="T104" fmla="*/ 2147483647 w 3811"/>
              <a:gd name="T105" fmla="*/ 2147483647 h 2748"/>
              <a:gd name="T106" fmla="*/ 2147483647 w 3811"/>
              <a:gd name="T107" fmla="*/ 2147483647 h 2748"/>
              <a:gd name="T108" fmla="*/ 2147483647 w 3811"/>
              <a:gd name="T109" fmla="*/ 2147483647 h 2748"/>
              <a:gd name="T110" fmla="*/ 2147483647 w 3811"/>
              <a:gd name="T111" fmla="*/ 2147483647 h 2748"/>
              <a:gd name="T112" fmla="*/ 2147483647 w 3811"/>
              <a:gd name="T113" fmla="*/ 2147483647 h 2748"/>
              <a:gd name="T114" fmla="*/ 2147483647 w 3811"/>
              <a:gd name="T115" fmla="*/ 2147483647 h 2748"/>
              <a:gd name="T116" fmla="*/ 2147483647 w 3811"/>
              <a:gd name="T117" fmla="*/ 2147483647 h 2748"/>
              <a:gd name="T118" fmla="*/ 2147483647 w 3811"/>
              <a:gd name="T119" fmla="*/ 2147483647 h 2748"/>
              <a:gd name="T120" fmla="*/ 2147483647 w 3811"/>
              <a:gd name="T121" fmla="*/ 2147483647 h 2748"/>
              <a:gd name="T122" fmla="*/ 2147483647 w 3811"/>
              <a:gd name="T123" fmla="*/ 2147483647 h 27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11"/>
              <a:gd name="T187" fmla="*/ 0 h 2748"/>
              <a:gd name="T188" fmla="*/ 3811 w 3811"/>
              <a:gd name="T189" fmla="*/ 2748 h 274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11" h="2748">
                <a:moveTo>
                  <a:pt x="3197" y="2194"/>
                </a:moveTo>
                <a:lnTo>
                  <a:pt x="3190" y="2231"/>
                </a:lnTo>
                <a:lnTo>
                  <a:pt x="3185" y="2263"/>
                </a:lnTo>
                <a:lnTo>
                  <a:pt x="3166" y="2298"/>
                </a:lnTo>
                <a:lnTo>
                  <a:pt x="3131" y="2340"/>
                </a:lnTo>
                <a:lnTo>
                  <a:pt x="3084" y="2365"/>
                </a:lnTo>
                <a:lnTo>
                  <a:pt x="3029" y="2372"/>
                </a:lnTo>
                <a:lnTo>
                  <a:pt x="2994" y="2366"/>
                </a:lnTo>
                <a:lnTo>
                  <a:pt x="2956" y="2374"/>
                </a:lnTo>
                <a:lnTo>
                  <a:pt x="2917" y="2396"/>
                </a:lnTo>
                <a:lnTo>
                  <a:pt x="2886" y="2431"/>
                </a:lnTo>
                <a:lnTo>
                  <a:pt x="2863" y="2476"/>
                </a:lnTo>
                <a:lnTo>
                  <a:pt x="2853" y="2508"/>
                </a:lnTo>
                <a:lnTo>
                  <a:pt x="2834" y="2525"/>
                </a:lnTo>
                <a:lnTo>
                  <a:pt x="2738" y="2564"/>
                </a:lnTo>
                <a:lnTo>
                  <a:pt x="2695" y="2585"/>
                </a:lnTo>
                <a:lnTo>
                  <a:pt x="2715" y="2625"/>
                </a:lnTo>
                <a:lnTo>
                  <a:pt x="2667" y="2642"/>
                </a:lnTo>
                <a:lnTo>
                  <a:pt x="2610" y="2668"/>
                </a:lnTo>
                <a:lnTo>
                  <a:pt x="2565" y="2692"/>
                </a:lnTo>
                <a:lnTo>
                  <a:pt x="2519" y="2721"/>
                </a:lnTo>
                <a:lnTo>
                  <a:pt x="2481" y="2745"/>
                </a:lnTo>
                <a:lnTo>
                  <a:pt x="2463" y="2748"/>
                </a:lnTo>
                <a:lnTo>
                  <a:pt x="2445" y="2726"/>
                </a:lnTo>
                <a:lnTo>
                  <a:pt x="2443" y="2717"/>
                </a:lnTo>
                <a:lnTo>
                  <a:pt x="2463" y="2679"/>
                </a:lnTo>
                <a:lnTo>
                  <a:pt x="2475" y="2638"/>
                </a:lnTo>
                <a:lnTo>
                  <a:pt x="2480" y="2591"/>
                </a:lnTo>
                <a:lnTo>
                  <a:pt x="2473" y="2551"/>
                </a:lnTo>
                <a:lnTo>
                  <a:pt x="2453" y="2515"/>
                </a:lnTo>
                <a:lnTo>
                  <a:pt x="2430" y="2459"/>
                </a:lnTo>
                <a:lnTo>
                  <a:pt x="2398" y="2411"/>
                </a:lnTo>
                <a:lnTo>
                  <a:pt x="2360" y="2367"/>
                </a:lnTo>
                <a:lnTo>
                  <a:pt x="2337" y="2343"/>
                </a:lnTo>
                <a:lnTo>
                  <a:pt x="2284" y="2307"/>
                </a:lnTo>
                <a:lnTo>
                  <a:pt x="2223" y="2274"/>
                </a:lnTo>
                <a:lnTo>
                  <a:pt x="2168" y="2237"/>
                </a:lnTo>
                <a:lnTo>
                  <a:pt x="2099" y="2202"/>
                </a:lnTo>
                <a:lnTo>
                  <a:pt x="2085" y="2204"/>
                </a:lnTo>
                <a:lnTo>
                  <a:pt x="2060" y="2224"/>
                </a:lnTo>
                <a:lnTo>
                  <a:pt x="2012" y="2227"/>
                </a:lnTo>
                <a:lnTo>
                  <a:pt x="1968" y="2222"/>
                </a:lnTo>
                <a:lnTo>
                  <a:pt x="1903" y="2224"/>
                </a:lnTo>
                <a:lnTo>
                  <a:pt x="1863" y="2213"/>
                </a:lnTo>
                <a:lnTo>
                  <a:pt x="1839" y="2186"/>
                </a:lnTo>
                <a:lnTo>
                  <a:pt x="1824" y="2182"/>
                </a:lnTo>
                <a:lnTo>
                  <a:pt x="1787" y="2191"/>
                </a:lnTo>
                <a:lnTo>
                  <a:pt x="1331" y="2154"/>
                </a:lnTo>
                <a:lnTo>
                  <a:pt x="850" y="2095"/>
                </a:lnTo>
                <a:lnTo>
                  <a:pt x="446" y="2031"/>
                </a:lnTo>
                <a:lnTo>
                  <a:pt x="190" y="1976"/>
                </a:lnTo>
                <a:lnTo>
                  <a:pt x="162" y="1908"/>
                </a:lnTo>
                <a:lnTo>
                  <a:pt x="148" y="1883"/>
                </a:lnTo>
                <a:lnTo>
                  <a:pt x="154" y="1837"/>
                </a:lnTo>
                <a:lnTo>
                  <a:pt x="148" y="1806"/>
                </a:lnTo>
                <a:lnTo>
                  <a:pt x="133" y="1778"/>
                </a:lnTo>
                <a:lnTo>
                  <a:pt x="101" y="1761"/>
                </a:lnTo>
                <a:lnTo>
                  <a:pt x="66" y="1733"/>
                </a:lnTo>
                <a:lnTo>
                  <a:pt x="39" y="1705"/>
                </a:lnTo>
                <a:lnTo>
                  <a:pt x="21" y="1690"/>
                </a:lnTo>
                <a:lnTo>
                  <a:pt x="20" y="1662"/>
                </a:lnTo>
                <a:lnTo>
                  <a:pt x="50" y="1626"/>
                </a:lnTo>
                <a:lnTo>
                  <a:pt x="62" y="1586"/>
                </a:lnTo>
                <a:lnTo>
                  <a:pt x="61" y="1577"/>
                </a:lnTo>
                <a:lnTo>
                  <a:pt x="65" y="1547"/>
                </a:lnTo>
                <a:lnTo>
                  <a:pt x="77" y="1515"/>
                </a:lnTo>
                <a:lnTo>
                  <a:pt x="92" y="1474"/>
                </a:lnTo>
                <a:lnTo>
                  <a:pt x="62" y="1441"/>
                </a:lnTo>
                <a:lnTo>
                  <a:pt x="52" y="1434"/>
                </a:lnTo>
                <a:lnTo>
                  <a:pt x="49" y="1397"/>
                </a:lnTo>
                <a:lnTo>
                  <a:pt x="63" y="1364"/>
                </a:lnTo>
                <a:lnTo>
                  <a:pt x="82" y="1321"/>
                </a:lnTo>
                <a:lnTo>
                  <a:pt x="95" y="1287"/>
                </a:lnTo>
                <a:lnTo>
                  <a:pt x="93" y="1255"/>
                </a:lnTo>
                <a:lnTo>
                  <a:pt x="98" y="1231"/>
                </a:lnTo>
                <a:lnTo>
                  <a:pt x="103" y="1202"/>
                </a:lnTo>
                <a:lnTo>
                  <a:pt x="110" y="1171"/>
                </a:lnTo>
                <a:lnTo>
                  <a:pt x="123" y="1135"/>
                </a:lnTo>
                <a:lnTo>
                  <a:pt x="125" y="1102"/>
                </a:lnTo>
                <a:lnTo>
                  <a:pt x="128" y="1062"/>
                </a:lnTo>
                <a:lnTo>
                  <a:pt x="136" y="1031"/>
                </a:lnTo>
                <a:lnTo>
                  <a:pt x="137" y="987"/>
                </a:lnTo>
                <a:lnTo>
                  <a:pt x="135" y="955"/>
                </a:lnTo>
                <a:lnTo>
                  <a:pt x="129" y="927"/>
                </a:lnTo>
                <a:lnTo>
                  <a:pt x="115" y="901"/>
                </a:lnTo>
                <a:lnTo>
                  <a:pt x="95" y="875"/>
                </a:lnTo>
                <a:lnTo>
                  <a:pt x="66" y="848"/>
                </a:lnTo>
                <a:lnTo>
                  <a:pt x="55" y="787"/>
                </a:lnTo>
                <a:lnTo>
                  <a:pt x="34" y="732"/>
                </a:lnTo>
                <a:lnTo>
                  <a:pt x="14" y="703"/>
                </a:lnTo>
                <a:lnTo>
                  <a:pt x="0" y="678"/>
                </a:lnTo>
                <a:lnTo>
                  <a:pt x="0" y="658"/>
                </a:lnTo>
                <a:lnTo>
                  <a:pt x="655" y="0"/>
                </a:lnTo>
                <a:lnTo>
                  <a:pt x="666" y="32"/>
                </a:lnTo>
                <a:lnTo>
                  <a:pt x="675" y="83"/>
                </a:lnTo>
                <a:lnTo>
                  <a:pt x="688" y="119"/>
                </a:lnTo>
                <a:lnTo>
                  <a:pt x="701" y="142"/>
                </a:lnTo>
                <a:lnTo>
                  <a:pt x="720" y="145"/>
                </a:lnTo>
                <a:lnTo>
                  <a:pt x="730" y="123"/>
                </a:lnTo>
                <a:lnTo>
                  <a:pt x="747" y="110"/>
                </a:lnTo>
                <a:lnTo>
                  <a:pt x="773" y="115"/>
                </a:lnTo>
                <a:lnTo>
                  <a:pt x="789" y="121"/>
                </a:lnTo>
                <a:lnTo>
                  <a:pt x="797" y="138"/>
                </a:lnTo>
                <a:lnTo>
                  <a:pt x="799" y="159"/>
                </a:lnTo>
                <a:lnTo>
                  <a:pt x="839" y="162"/>
                </a:lnTo>
                <a:lnTo>
                  <a:pt x="870" y="152"/>
                </a:lnTo>
                <a:lnTo>
                  <a:pt x="909" y="150"/>
                </a:lnTo>
                <a:lnTo>
                  <a:pt x="940" y="157"/>
                </a:lnTo>
                <a:lnTo>
                  <a:pt x="953" y="146"/>
                </a:lnTo>
                <a:lnTo>
                  <a:pt x="966" y="142"/>
                </a:lnTo>
                <a:lnTo>
                  <a:pt x="979" y="157"/>
                </a:lnTo>
                <a:lnTo>
                  <a:pt x="1002" y="213"/>
                </a:lnTo>
                <a:lnTo>
                  <a:pt x="1012" y="244"/>
                </a:lnTo>
                <a:lnTo>
                  <a:pt x="1021" y="238"/>
                </a:lnTo>
                <a:lnTo>
                  <a:pt x="1039" y="211"/>
                </a:lnTo>
                <a:lnTo>
                  <a:pt x="1054" y="218"/>
                </a:lnTo>
                <a:lnTo>
                  <a:pt x="1065" y="240"/>
                </a:lnTo>
                <a:lnTo>
                  <a:pt x="1058" y="255"/>
                </a:lnTo>
                <a:lnTo>
                  <a:pt x="1058" y="282"/>
                </a:lnTo>
                <a:lnTo>
                  <a:pt x="1113" y="278"/>
                </a:lnTo>
                <a:lnTo>
                  <a:pt x="1140" y="288"/>
                </a:lnTo>
                <a:lnTo>
                  <a:pt x="1155" y="312"/>
                </a:lnTo>
                <a:lnTo>
                  <a:pt x="1172" y="352"/>
                </a:lnTo>
                <a:lnTo>
                  <a:pt x="1195" y="378"/>
                </a:lnTo>
                <a:lnTo>
                  <a:pt x="1235" y="407"/>
                </a:lnTo>
                <a:lnTo>
                  <a:pt x="1251" y="426"/>
                </a:lnTo>
                <a:lnTo>
                  <a:pt x="1257" y="443"/>
                </a:lnTo>
                <a:lnTo>
                  <a:pt x="1256" y="467"/>
                </a:lnTo>
                <a:lnTo>
                  <a:pt x="1237" y="494"/>
                </a:lnTo>
                <a:lnTo>
                  <a:pt x="1253" y="509"/>
                </a:lnTo>
                <a:lnTo>
                  <a:pt x="1295" y="516"/>
                </a:lnTo>
                <a:lnTo>
                  <a:pt x="1345" y="528"/>
                </a:lnTo>
                <a:lnTo>
                  <a:pt x="1390" y="550"/>
                </a:lnTo>
                <a:lnTo>
                  <a:pt x="1418" y="577"/>
                </a:lnTo>
                <a:lnTo>
                  <a:pt x="1434" y="621"/>
                </a:lnTo>
                <a:lnTo>
                  <a:pt x="1440" y="633"/>
                </a:lnTo>
                <a:lnTo>
                  <a:pt x="1450" y="635"/>
                </a:lnTo>
                <a:lnTo>
                  <a:pt x="1455" y="629"/>
                </a:lnTo>
                <a:lnTo>
                  <a:pt x="1448" y="569"/>
                </a:lnTo>
                <a:lnTo>
                  <a:pt x="1458" y="552"/>
                </a:lnTo>
                <a:lnTo>
                  <a:pt x="1487" y="541"/>
                </a:lnTo>
                <a:lnTo>
                  <a:pt x="1514" y="541"/>
                </a:lnTo>
                <a:lnTo>
                  <a:pt x="1518" y="536"/>
                </a:lnTo>
                <a:lnTo>
                  <a:pt x="1517" y="531"/>
                </a:lnTo>
                <a:lnTo>
                  <a:pt x="1506" y="524"/>
                </a:lnTo>
                <a:lnTo>
                  <a:pt x="1477" y="521"/>
                </a:lnTo>
                <a:lnTo>
                  <a:pt x="1470" y="509"/>
                </a:lnTo>
                <a:lnTo>
                  <a:pt x="1473" y="501"/>
                </a:lnTo>
                <a:lnTo>
                  <a:pt x="1541" y="485"/>
                </a:lnTo>
                <a:lnTo>
                  <a:pt x="1560" y="492"/>
                </a:lnTo>
                <a:lnTo>
                  <a:pt x="1588" y="537"/>
                </a:lnTo>
                <a:lnTo>
                  <a:pt x="1613" y="561"/>
                </a:lnTo>
                <a:lnTo>
                  <a:pt x="1642" y="560"/>
                </a:lnTo>
                <a:lnTo>
                  <a:pt x="1657" y="568"/>
                </a:lnTo>
                <a:lnTo>
                  <a:pt x="1689" y="597"/>
                </a:lnTo>
                <a:lnTo>
                  <a:pt x="1784" y="585"/>
                </a:lnTo>
                <a:lnTo>
                  <a:pt x="1806" y="574"/>
                </a:lnTo>
                <a:lnTo>
                  <a:pt x="1821" y="576"/>
                </a:lnTo>
                <a:lnTo>
                  <a:pt x="1823" y="611"/>
                </a:lnTo>
                <a:lnTo>
                  <a:pt x="1816" y="647"/>
                </a:lnTo>
                <a:lnTo>
                  <a:pt x="1821" y="679"/>
                </a:lnTo>
                <a:lnTo>
                  <a:pt x="1827" y="683"/>
                </a:lnTo>
                <a:lnTo>
                  <a:pt x="1846" y="679"/>
                </a:lnTo>
                <a:lnTo>
                  <a:pt x="1853" y="669"/>
                </a:lnTo>
                <a:lnTo>
                  <a:pt x="1855" y="648"/>
                </a:lnTo>
                <a:lnTo>
                  <a:pt x="1849" y="621"/>
                </a:lnTo>
                <a:lnTo>
                  <a:pt x="1856" y="610"/>
                </a:lnTo>
                <a:lnTo>
                  <a:pt x="1891" y="589"/>
                </a:lnTo>
                <a:lnTo>
                  <a:pt x="1917" y="575"/>
                </a:lnTo>
                <a:lnTo>
                  <a:pt x="1938" y="555"/>
                </a:lnTo>
                <a:lnTo>
                  <a:pt x="1944" y="532"/>
                </a:lnTo>
                <a:lnTo>
                  <a:pt x="1936" y="523"/>
                </a:lnTo>
                <a:lnTo>
                  <a:pt x="1906" y="511"/>
                </a:lnTo>
                <a:lnTo>
                  <a:pt x="1899" y="504"/>
                </a:lnTo>
                <a:lnTo>
                  <a:pt x="1900" y="489"/>
                </a:lnTo>
                <a:lnTo>
                  <a:pt x="1912" y="473"/>
                </a:lnTo>
                <a:lnTo>
                  <a:pt x="1913" y="464"/>
                </a:lnTo>
                <a:lnTo>
                  <a:pt x="1886" y="418"/>
                </a:lnTo>
                <a:lnTo>
                  <a:pt x="1882" y="393"/>
                </a:lnTo>
                <a:lnTo>
                  <a:pt x="1888" y="362"/>
                </a:lnTo>
                <a:lnTo>
                  <a:pt x="1912" y="330"/>
                </a:lnTo>
                <a:lnTo>
                  <a:pt x="1919" y="299"/>
                </a:lnTo>
                <a:lnTo>
                  <a:pt x="1943" y="274"/>
                </a:lnTo>
                <a:lnTo>
                  <a:pt x="1981" y="267"/>
                </a:lnTo>
                <a:lnTo>
                  <a:pt x="1991" y="280"/>
                </a:lnTo>
                <a:lnTo>
                  <a:pt x="2003" y="312"/>
                </a:lnTo>
                <a:lnTo>
                  <a:pt x="2016" y="331"/>
                </a:lnTo>
                <a:lnTo>
                  <a:pt x="2022" y="361"/>
                </a:lnTo>
                <a:lnTo>
                  <a:pt x="2042" y="374"/>
                </a:lnTo>
                <a:lnTo>
                  <a:pt x="2054" y="382"/>
                </a:lnTo>
                <a:lnTo>
                  <a:pt x="2055" y="395"/>
                </a:lnTo>
                <a:lnTo>
                  <a:pt x="2042" y="411"/>
                </a:lnTo>
                <a:lnTo>
                  <a:pt x="2024" y="415"/>
                </a:lnTo>
                <a:lnTo>
                  <a:pt x="2016" y="422"/>
                </a:lnTo>
                <a:lnTo>
                  <a:pt x="2016" y="441"/>
                </a:lnTo>
                <a:lnTo>
                  <a:pt x="2050" y="473"/>
                </a:lnTo>
                <a:lnTo>
                  <a:pt x="2056" y="506"/>
                </a:lnTo>
                <a:lnTo>
                  <a:pt x="2063" y="540"/>
                </a:lnTo>
                <a:lnTo>
                  <a:pt x="2081" y="567"/>
                </a:lnTo>
                <a:lnTo>
                  <a:pt x="2104" y="570"/>
                </a:lnTo>
                <a:lnTo>
                  <a:pt x="2116" y="543"/>
                </a:lnTo>
                <a:lnTo>
                  <a:pt x="2112" y="520"/>
                </a:lnTo>
                <a:lnTo>
                  <a:pt x="2096" y="498"/>
                </a:lnTo>
                <a:lnTo>
                  <a:pt x="2097" y="477"/>
                </a:lnTo>
                <a:lnTo>
                  <a:pt x="2113" y="476"/>
                </a:lnTo>
                <a:lnTo>
                  <a:pt x="2129" y="487"/>
                </a:lnTo>
                <a:lnTo>
                  <a:pt x="2152" y="536"/>
                </a:lnTo>
                <a:lnTo>
                  <a:pt x="2153" y="585"/>
                </a:lnTo>
                <a:lnTo>
                  <a:pt x="2164" y="613"/>
                </a:lnTo>
                <a:lnTo>
                  <a:pt x="2175" y="621"/>
                </a:lnTo>
                <a:lnTo>
                  <a:pt x="2209" y="613"/>
                </a:lnTo>
                <a:lnTo>
                  <a:pt x="2220" y="596"/>
                </a:lnTo>
                <a:lnTo>
                  <a:pt x="2226" y="567"/>
                </a:lnTo>
                <a:lnTo>
                  <a:pt x="2246" y="543"/>
                </a:lnTo>
                <a:lnTo>
                  <a:pt x="2248" y="517"/>
                </a:lnTo>
                <a:lnTo>
                  <a:pt x="2240" y="458"/>
                </a:lnTo>
                <a:lnTo>
                  <a:pt x="2246" y="442"/>
                </a:lnTo>
                <a:lnTo>
                  <a:pt x="2255" y="433"/>
                </a:lnTo>
                <a:lnTo>
                  <a:pt x="2274" y="432"/>
                </a:lnTo>
                <a:lnTo>
                  <a:pt x="2292" y="439"/>
                </a:lnTo>
                <a:lnTo>
                  <a:pt x="2306" y="449"/>
                </a:lnTo>
                <a:lnTo>
                  <a:pt x="2318" y="485"/>
                </a:lnTo>
                <a:lnTo>
                  <a:pt x="2341" y="473"/>
                </a:lnTo>
                <a:lnTo>
                  <a:pt x="2355" y="474"/>
                </a:lnTo>
                <a:lnTo>
                  <a:pt x="2363" y="481"/>
                </a:lnTo>
                <a:lnTo>
                  <a:pt x="2362" y="495"/>
                </a:lnTo>
                <a:lnTo>
                  <a:pt x="2341" y="508"/>
                </a:lnTo>
                <a:lnTo>
                  <a:pt x="2328" y="526"/>
                </a:lnTo>
                <a:lnTo>
                  <a:pt x="2323" y="568"/>
                </a:lnTo>
                <a:lnTo>
                  <a:pt x="2337" y="573"/>
                </a:lnTo>
                <a:lnTo>
                  <a:pt x="2334" y="595"/>
                </a:lnTo>
                <a:lnTo>
                  <a:pt x="2354" y="595"/>
                </a:lnTo>
                <a:lnTo>
                  <a:pt x="2369" y="612"/>
                </a:lnTo>
                <a:lnTo>
                  <a:pt x="2382" y="622"/>
                </a:lnTo>
                <a:lnTo>
                  <a:pt x="2385" y="632"/>
                </a:lnTo>
                <a:lnTo>
                  <a:pt x="2343" y="691"/>
                </a:lnTo>
                <a:lnTo>
                  <a:pt x="2329" y="702"/>
                </a:lnTo>
                <a:lnTo>
                  <a:pt x="2313" y="697"/>
                </a:lnTo>
                <a:lnTo>
                  <a:pt x="2298" y="680"/>
                </a:lnTo>
                <a:lnTo>
                  <a:pt x="2283" y="694"/>
                </a:lnTo>
                <a:lnTo>
                  <a:pt x="2263" y="715"/>
                </a:lnTo>
                <a:lnTo>
                  <a:pt x="2251" y="717"/>
                </a:lnTo>
                <a:lnTo>
                  <a:pt x="2217" y="702"/>
                </a:lnTo>
                <a:lnTo>
                  <a:pt x="2200" y="703"/>
                </a:lnTo>
                <a:lnTo>
                  <a:pt x="2193" y="712"/>
                </a:lnTo>
                <a:lnTo>
                  <a:pt x="2201" y="727"/>
                </a:lnTo>
                <a:lnTo>
                  <a:pt x="2216" y="741"/>
                </a:lnTo>
                <a:lnTo>
                  <a:pt x="2205" y="753"/>
                </a:lnTo>
                <a:lnTo>
                  <a:pt x="2170" y="773"/>
                </a:lnTo>
                <a:lnTo>
                  <a:pt x="2131" y="772"/>
                </a:lnTo>
                <a:lnTo>
                  <a:pt x="2101" y="753"/>
                </a:lnTo>
                <a:lnTo>
                  <a:pt x="2075" y="746"/>
                </a:lnTo>
                <a:lnTo>
                  <a:pt x="2053" y="756"/>
                </a:lnTo>
                <a:lnTo>
                  <a:pt x="2055" y="787"/>
                </a:lnTo>
                <a:lnTo>
                  <a:pt x="2094" y="812"/>
                </a:lnTo>
                <a:lnTo>
                  <a:pt x="2122" y="820"/>
                </a:lnTo>
                <a:lnTo>
                  <a:pt x="2138" y="845"/>
                </a:lnTo>
                <a:lnTo>
                  <a:pt x="2118" y="882"/>
                </a:lnTo>
                <a:lnTo>
                  <a:pt x="2038" y="930"/>
                </a:lnTo>
                <a:lnTo>
                  <a:pt x="2002" y="931"/>
                </a:lnTo>
                <a:lnTo>
                  <a:pt x="1975" y="926"/>
                </a:lnTo>
                <a:lnTo>
                  <a:pt x="1963" y="934"/>
                </a:lnTo>
                <a:lnTo>
                  <a:pt x="1958" y="953"/>
                </a:lnTo>
                <a:lnTo>
                  <a:pt x="1972" y="964"/>
                </a:lnTo>
                <a:lnTo>
                  <a:pt x="1986" y="978"/>
                </a:lnTo>
                <a:lnTo>
                  <a:pt x="1978" y="995"/>
                </a:lnTo>
                <a:lnTo>
                  <a:pt x="1891" y="1069"/>
                </a:lnTo>
                <a:lnTo>
                  <a:pt x="1878" y="1088"/>
                </a:lnTo>
                <a:lnTo>
                  <a:pt x="1879" y="1097"/>
                </a:lnTo>
                <a:lnTo>
                  <a:pt x="1861" y="1126"/>
                </a:lnTo>
                <a:lnTo>
                  <a:pt x="1838" y="1149"/>
                </a:lnTo>
                <a:lnTo>
                  <a:pt x="1813" y="1177"/>
                </a:lnTo>
                <a:lnTo>
                  <a:pt x="1783" y="1193"/>
                </a:lnTo>
                <a:lnTo>
                  <a:pt x="1784" y="1202"/>
                </a:lnTo>
                <a:lnTo>
                  <a:pt x="1799" y="1228"/>
                </a:lnTo>
                <a:lnTo>
                  <a:pt x="1792" y="1259"/>
                </a:lnTo>
                <a:lnTo>
                  <a:pt x="1789" y="1298"/>
                </a:lnTo>
                <a:lnTo>
                  <a:pt x="1806" y="1313"/>
                </a:lnTo>
                <a:lnTo>
                  <a:pt x="1850" y="1314"/>
                </a:lnTo>
                <a:lnTo>
                  <a:pt x="1864" y="1317"/>
                </a:lnTo>
                <a:lnTo>
                  <a:pt x="1872" y="1325"/>
                </a:lnTo>
                <a:lnTo>
                  <a:pt x="1887" y="1385"/>
                </a:lnTo>
                <a:lnTo>
                  <a:pt x="1891" y="1423"/>
                </a:lnTo>
                <a:lnTo>
                  <a:pt x="1897" y="1451"/>
                </a:lnTo>
                <a:lnTo>
                  <a:pt x="1913" y="1467"/>
                </a:lnTo>
                <a:lnTo>
                  <a:pt x="1937" y="1463"/>
                </a:lnTo>
                <a:lnTo>
                  <a:pt x="1963" y="1444"/>
                </a:lnTo>
                <a:lnTo>
                  <a:pt x="1979" y="1441"/>
                </a:lnTo>
                <a:lnTo>
                  <a:pt x="2011" y="1453"/>
                </a:lnTo>
                <a:lnTo>
                  <a:pt x="2049" y="1479"/>
                </a:lnTo>
                <a:lnTo>
                  <a:pt x="2078" y="1482"/>
                </a:lnTo>
                <a:lnTo>
                  <a:pt x="2106" y="1497"/>
                </a:lnTo>
                <a:lnTo>
                  <a:pt x="2127" y="1516"/>
                </a:lnTo>
                <a:lnTo>
                  <a:pt x="2134" y="1549"/>
                </a:lnTo>
                <a:lnTo>
                  <a:pt x="2145" y="1555"/>
                </a:lnTo>
                <a:lnTo>
                  <a:pt x="2204" y="1563"/>
                </a:lnTo>
                <a:lnTo>
                  <a:pt x="2271" y="1565"/>
                </a:lnTo>
                <a:lnTo>
                  <a:pt x="2306" y="1578"/>
                </a:lnTo>
                <a:lnTo>
                  <a:pt x="2365" y="1590"/>
                </a:lnTo>
                <a:lnTo>
                  <a:pt x="2394" y="1589"/>
                </a:lnTo>
                <a:lnTo>
                  <a:pt x="2411" y="1597"/>
                </a:lnTo>
                <a:lnTo>
                  <a:pt x="2423" y="1605"/>
                </a:lnTo>
                <a:lnTo>
                  <a:pt x="2426" y="1623"/>
                </a:lnTo>
                <a:lnTo>
                  <a:pt x="2422" y="1635"/>
                </a:lnTo>
                <a:lnTo>
                  <a:pt x="2406" y="1648"/>
                </a:lnTo>
                <a:lnTo>
                  <a:pt x="2406" y="1663"/>
                </a:lnTo>
                <a:lnTo>
                  <a:pt x="2407" y="1678"/>
                </a:lnTo>
                <a:lnTo>
                  <a:pt x="2426" y="1704"/>
                </a:lnTo>
                <a:lnTo>
                  <a:pt x="2435" y="1748"/>
                </a:lnTo>
                <a:lnTo>
                  <a:pt x="2465" y="1833"/>
                </a:lnTo>
                <a:lnTo>
                  <a:pt x="2496" y="1858"/>
                </a:lnTo>
                <a:lnTo>
                  <a:pt x="2529" y="1915"/>
                </a:lnTo>
                <a:lnTo>
                  <a:pt x="2559" y="1913"/>
                </a:lnTo>
                <a:lnTo>
                  <a:pt x="2580" y="1881"/>
                </a:lnTo>
                <a:lnTo>
                  <a:pt x="2591" y="1911"/>
                </a:lnTo>
                <a:lnTo>
                  <a:pt x="2621" y="1906"/>
                </a:lnTo>
                <a:lnTo>
                  <a:pt x="2643" y="1879"/>
                </a:lnTo>
                <a:lnTo>
                  <a:pt x="2649" y="1819"/>
                </a:lnTo>
                <a:lnTo>
                  <a:pt x="2642" y="1781"/>
                </a:lnTo>
                <a:lnTo>
                  <a:pt x="2581" y="1684"/>
                </a:lnTo>
                <a:lnTo>
                  <a:pt x="2573" y="1645"/>
                </a:lnTo>
                <a:lnTo>
                  <a:pt x="2588" y="1623"/>
                </a:lnTo>
                <a:lnTo>
                  <a:pt x="2628" y="1598"/>
                </a:lnTo>
                <a:lnTo>
                  <a:pt x="2666" y="1542"/>
                </a:lnTo>
                <a:lnTo>
                  <a:pt x="2675" y="1472"/>
                </a:lnTo>
                <a:lnTo>
                  <a:pt x="2659" y="1416"/>
                </a:lnTo>
                <a:lnTo>
                  <a:pt x="2632" y="1373"/>
                </a:lnTo>
                <a:lnTo>
                  <a:pt x="2599" y="1335"/>
                </a:lnTo>
                <a:lnTo>
                  <a:pt x="2570" y="1320"/>
                </a:lnTo>
                <a:lnTo>
                  <a:pt x="2561" y="1306"/>
                </a:lnTo>
                <a:lnTo>
                  <a:pt x="2561" y="1274"/>
                </a:lnTo>
                <a:lnTo>
                  <a:pt x="2572" y="1246"/>
                </a:lnTo>
                <a:lnTo>
                  <a:pt x="2612" y="1232"/>
                </a:lnTo>
                <a:lnTo>
                  <a:pt x="2625" y="1209"/>
                </a:lnTo>
                <a:lnTo>
                  <a:pt x="2621" y="1181"/>
                </a:lnTo>
                <a:lnTo>
                  <a:pt x="2608" y="1155"/>
                </a:lnTo>
                <a:lnTo>
                  <a:pt x="2585" y="1128"/>
                </a:lnTo>
                <a:lnTo>
                  <a:pt x="2577" y="1113"/>
                </a:lnTo>
                <a:lnTo>
                  <a:pt x="2572" y="1082"/>
                </a:lnTo>
                <a:lnTo>
                  <a:pt x="2570" y="1047"/>
                </a:lnTo>
                <a:lnTo>
                  <a:pt x="2551" y="1007"/>
                </a:lnTo>
                <a:lnTo>
                  <a:pt x="2559" y="968"/>
                </a:lnTo>
                <a:lnTo>
                  <a:pt x="2578" y="960"/>
                </a:lnTo>
                <a:lnTo>
                  <a:pt x="2599" y="967"/>
                </a:lnTo>
                <a:lnTo>
                  <a:pt x="2628" y="982"/>
                </a:lnTo>
                <a:lnTo>
                  <a:pt x="2649" y="985"/>
                </a:lnTo>
                <a:lnTo>
                  <a:pt x="2680" y="977"/>
                </a:lnTo>
                <a:lnTo>
                  <a:pt x="2701" y="959"/>
                </a:lnTo>
                <a:lnTo>
                  <a:pt x="2727" y="957"/>
                </a:lnTo>
                <a:lnTo>
                  <a:pt x="2756" y="967"/>
                </a:lnTo>
                <a:lnTo>
                  <a:pt x="2779" y="986"/>
                </a:lnTo>
                <a:lnTo>
                  <a:pt x="2804" y="1019"/>
                </a:lnTo>
                <a:lnTo>
                  <a:pt x="2824" y="1039"/>
                </a:lnTo>
                <a:lnTo>
                  <a:pt x="2858" y="1051"/>
                </a:lnTo>
                <a:lnTo>
                  <a:pt x="2890" y="1052"/>
                </a:lnTo>
                <a:lnTo>
                  <a:pt x="2931" y="1041"/>
                </a:lnTo>
                <a:lnTo>
                  <a:pt x="2941" y="1059"/>
                </a:lnTo>
                <a:lnTo>
                  <a:pt x="2945" y="1074"/>
                </a:lnTo>
                <a:lnTo>
                  <a:pt x="2931" y="1098"/>
                </a:lnTo>
                <a:lnTo>
                  <a:pt x="2956" y="1139"/>
                </a:lnTo>
                <a:lnTo>
                  <a:pt x="2966" y="1159"/>
                </a:lnTo>
                <a:lnTo>
                  <a:pt x="2961" y="1209"/>
                </a:lnTo>
                <a:lnTo>
                  <a:pt x="2977" y="1220"/>
                </a:lnTo>
                <a:lnTo>
                  <a:pt x="3007" y="1215"/>
                </a:lnTo>
                <a:lnTo>
                  <a:pt x="3044" y="1243"/>
                </a:lnTo>
                <a:lnTo>
                  <a:pt x="3071" y="1246"/>
                </a:lnTo>
                <a:lnTo>
                  <a:pt x="3106" y="1240"/>
                </a:lnTo>
                <a:lnTo>
                  <a:pt x="3140" y="1209"/>
                </a:lnTo>
                <a:lnTo>
                  <a:pt x="3153" y="1167"/>
                </a:lnTo>
                <a:lnTo>
                  <a:pt x="3138" y="1130"/>
                </a:lnTo>
                <a:lnTo>
                  <a:pt x="3115" y="1118"/>
                </a:lnTo>
                <a:lnTo>
                  <a:pt x="3122" y="1085"/>
                </a:lnTo>
                <a:lnTo>
                  <a:pt x="3140" y="1054"/>
                </a:lnTo>
                <a:lnTo>
                  <a:pt x="3145" y="1030"/>
                </a:lnTo>
                <a:lnTo>
                  <a:pt x="3174" y="1045"/>
                </a:lnTo>
                <a:lnTo>
                  <a:pt x="3196" y="1066"/>
                </a:lnTo>
                <a:lnTo>
                  <a:pt x="3226" y="1080"/>
                </a:lnTo>
                <a:lnTo>
                  <a:pt x="3276" y="1132"/>
                </a:lnTo>
                <a:lnTo>
                  <a:pt x="3343" y="1170"/>
                </a:lnTo>
                <a:lnTo>
                  <a:pt x="3366" y="1230"/>
                </a:lnTo>
                <a:lnTo>
                  <a:pt x="3409" y="1266"/>
                </a:lnTo>
                <a:lnTo>
                  <a:pt x="3418" y="1341"/>
                </a:lnTo>
                <a:lnTo>
                  <a:pt x="3467" y="1355"/>
                </a:lnTo>
                <a:lnTo>
                  <a:pt x="3514" y="1394"/>
                </a:lnTo>
                <a:lnTo>
                  <a:pt x="3532" y="1399"/>
                </a:lnTo>
                <a:lnTo>
                  <a:pt x="3573" y="1384"/>
                </a:lnTo>
                <a:lnTo>
                  <a:pt x="3616" y="1387"/>
                </a:lnTo>
                <a:lnTo>
                  <a:pt x="3631" y="1378"/>
                </a:lnTo>
                <a:lnTo>
                  <a:pt x="3635" y="1377"/>
                </a:lnTo>
                <a:lnTo>
                  <a:pt x="3652" y="1385"/>
                </a:lnTo>
                <a:lnTo>
                  <a:pt x="3654" y="1398"/>
                </a:lnTo>
                <a:lnTo>
                  <a:pt x="3641" y="1429"/>
                </a:lnTo>
                <a:lnTo>
                  <a:pt x="3616" y="1443"/>
                </a:lnTo>
                <a:lnTo>
                  <a:pt x="3587" y="1474"/>
                </a:lnTo>
                <a:lnTo>
                  <a:pt x="3575" y="1504"/>
                </a:lnTo>
                <a:lnTo>
                  <a:pt x="3581" y="1525"/>
                </a:lnTo>
                <a:lnTo>
                  <a:pt x="3594" y="1530"/>
                </a:lnTo>
                <a:lnTo>
                  <a:pt x="3622" y="1503"/>
                </a:lnTo>
                <a:lnTo>
                  <a:pt x="3648" y="1472"/>
                </a:lnTo>
                <a:lnTo>
                  <a:pt x="3677" y="1436"/>
                </a:lnTo>
                <a:lnTo>
                  <a:pt x="3698" y="1428"/>
                </a:lnTo>
                <a:lnTo>
                  <a:pt x="3707" y="1432"/>
                </a:lnTo>
                <a:lnTo>
                  <a:pt x="3709" y="1452"/>
                </a:lnTo>
                <a:lnTo>
                  <a:pt x="3713" y="1460"/>
                </a:lnTo>
                <a:lnTo>
                  <a:pt x="3727" y="1463"/>
                </a:lnTo>
                <a:lnTo>
                  <a:pt x="3743" y="1444"/>
                </a:lnTo>
                <a:lnTo>
                  <a:pt x="3753" y="1443"/>
                </a:lnTo>
                <a:lnTo>
                  <a:pt x="3765" y="1450"/>
                </a:lnTo>
                <a:lnTo>
                  <a:pt x="3774" y="1474"/>
                </a:lnTo>
                <a:lnTo>
                  <a:pt x="3787" y="1506"/>
                </a:lnTo>
                <a:lnTo>
                  <a:pt x="3805" y="1517"/>
                </a:lnTo>
                <a:lnTo>
                  <a:pt x="3811" y="1557"/>
                </a:lnTo>
                <a:lnTo>
                  <a:pt x="3807" y="1584"/>
                </a:lnTo>
                <a:lnTo>
                  <a:pt x="3795" y="1606"/>
                </a:lnTo>
                <a:lnTo>
                  <a:pt x="3770" y="1631"/>
                </a:lnTo>
                <a:lnTo>
                  <a:pt x="3744" y="1640"/>
                </a:lnTo>
                <a:lnTo>
                  <a:pt x="3733" y="1675"/>
                </a:lnTo>
                <a:lnTo>
                  <a:pt x="3706" y="1740"/>
                </a:lnTo>
                <a:lnTo>
                  <a:pt x="3678" y="1767"/>
                </a:lnTo>
                <a:lnTo>
                  <a:pt x="3606" y="1791"/>
                </a:lnTo>
                <a:lnTo>
                  <a:pt x="3543" y="1808"/>
                </a:lnTo>
                <a:lnTo>
                  <a:pt x="3502" y="1817"/>
                </a:lnTo>
                <a:lnTo>
                  <a:pt x="3421" y="1839"/>
                </a:lnTo>
                <a:lnTo>
                  <a:pt x="3316" y="1863"/>
                </a:lnTo>
                <a:lnTo>
                  <a:pt x="3289" y="1903"/>
                </a:lnTo>
                <a:lnTo>
                  <a:pt x="3287" y="1936"/>
                </a:lnTo>
                <a:lnTo>
                  <a:pt x="3263" y="1960"/>
                </a:lnTo>
                <a:lnTo>
                  <a:pt x="3240" y="1980"/>
                </a:lnTo>
                <a:lnTo>
                  <a:pt x="3228" y="2001"/>
                </a:lnTo>
                <a:lnTo>
                  <a:pt x="3221" y="2035"/>
                </a:lnTo>
                <a:lnTo>
                  <a:pt x="3212" y="2066"/>
                </a:lnTo>
                <a:lnTo>
                  <a:pt x="3180" y="2121"/>
                </a:lnTo>
                <a:lnTo>
                  <a:pt x="3153" y="2185"/>
                </a:lnTo>
                <a:lnTo>
                  <a:pt x="3151" y="2194"/>
                </a:lnTo>
                <a:lnTo>
                  <a:pt x="3156" y="2203"/>
                </a:lnTo>
                <a:lnTo>
                  <a:pt x="3162" y="2206"/>
                </a:lnTo>
                <a:lnTo>
                  <a:pt x="3173" y="2204"/>
                </a:lnTo>
                <a:lnTo>
                  <a:pt x="3184" y="2193"/>
                </a:lnTo>
                <a:lnTo>
                  <a:pt x="3197" y="2194"/>
                </a:lnTo>
                <a:close/>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en-US">
              <a:solidFill>
                <a:prstClr val="black"/>
              </a:solidFill>
              <a:latin typeface="Calibri"/>
              <a:ea typeface="+mn-ea"/>
              <a:cs typeface="+mn-cs"/>
            </a:endParaRPr>
          </a:p>
        </p:txBody>
      </p:sp>
      <p:sp>
        <p:nvSpPr>
          <p:cNvPr id="93" name="Freeform 100"/>
          <p:cNvSpPr>
            <a:spLocks noChangeArrowheads="1"/>
          </p:cNvSpPr>
          <p:nvPr/>
        </p:nvSpPr>
        <p:spPr bwMode="auto">
          <a:xfrm>
            <a:off x="4409285" y="873988"/>
            <a:ext cx="1774825" cy="1317625"/>
          </a:xfrm>
          <a:custGeom>
            <a:avLst/>
            <a:gdLst>
              <a:gd name="T0" fmla="*/ 2147483647 w 3811"/>
              <a:gd name="T1" fmla="*/ 2147483647 h 2748"/>
              <a:gd name="T2" fmla="*/ 2147483647 w 3811"/>
              <a:gd name="T3" fmla="*/ 2147483647 h 2748"/>
              <a:gd name="T4" fmla="*/ 2147483647 w 3811"/>
              <a:gd name="T5" fmla="*/ 2147483647 h 2748"/>
              <a:gd name="T6" fmla="*/ 2147483647 w 3811"/>
              <a:gd name="T7" fmla="*/ 2147483647 h 2748"/>
              <a:gd name="T8" fmla="*/ 2147483647 w 3811"/>
              <a:gd name="T9" fmla="*/ 2147483647 h 2748"/>
              <a:gd name="T10" fmla="*/ 2147483647 w 3811"/>
              <a:gd name="T11" fmla="*/ 2147483647 h 2748"/>
              <a:gd name="T12" fmla="*/ 2147483647 w 3811"/>
              <a:gd name="T13" fmla="*/ 2147483647 h 2748"/>
              <a:gd name="T14" fmla="*/ 2147483647 w 3811"/>
              <a:gd name="T15" fmla="*/ 2147483647 h 2748"/>
              <a:gd name="T16" fmla="*/ 2147483647 w 3811"/>
              <a:gd name="T17" fmla="*/ 2147483647 h 2748"/>
              <a:gd name="T18" fmla="*/ 2147483647 w 3811"/>
              <a:gd name="T19" fmla="*/ 2147483647 h 2748"/>
              <a:gd name="T20" fmla="*/ 2147483647 w 3811"/>
              <a:gd name="T21" fmla="*/ 2147483647 h 2748"/>
              <a:gd name="T22" fmla="*/ 2147483647 w 3811"/>
              <a:gd name="T23" fmla="*/ 2147483647 h 2748"/>
              <a:gd name="T24" fmla="*/ 0 w 3811"/>
              <a:gd name="T25" fmla="*/ 2147483647 h 2748"/>
              <a:gd name="T26" fmla="*/ 2147483647 w 3811"/>
              <a:gd name="T27" fmla="*/ 2147483647 h 2748"/>
              <a:gd name="T28" fmla="*/ 2147483647 w 3811"/>
              <a:gd name="T29" fmla="*/ 2147483647 h 2748"/>
              <a:gd name="T30" fmla="*/ 2147483647 w 3811"/>
              <a:gd name="T31" fmla="*/ 2147483647 h 2748"/>
              <a:gd name="T32" fmla="*/ 2147483647 w 3811"/>
              <a:gd name="T33" fmla="*/ 2147483647 h 2748"/>
              <a:gd name="T34" fmla="*/ 2147483647 w 3811"/>
              <a:gd name="T35" fmla="*/ 2147483647 h 2748"/>
              <a:gd name="T36" fmla="*/ 2147483647 w 3811"/>
              <a:gd name="T37" fmla="*/ 2147483647 h 2748"/>
              <a:gd name="T38" fmla="*/ 2147483647 w 3811"/>
              <a:gd name="T39" fmla="*/ 2147483647 h 2748"/>
              <a:gd name="T40" fmla="*/ 2147483647 w 3811"/>
              <a:gd name="T41" fmla="*/ 2147483647 h 2748"/>
              <a:gd name="T42" fmla="*/ 2147483647 w 3811"/>
              <a:gd name="T43" fmla="*/ 2147483647 h 2748"/>
              <a:gd name="T44" fmla="*/ 2147483647 w 3811"/>
              <a:gd name="T45" fmla="*/ 2147483647 h 2748"/>
              <a:gd name="T46" fmla="*/ 2147483647 w 3811"/>
              <a:gd name="T47" fmla="*/ 2147483647 h 2748"/>
              <a:gd name="T48" fmla="*/ 2147483647 w 3811"/>
              <a:gd name="T49" fmla="*/ 2147483647 h 2748"/>
              <a:gd name="T50" fmla="*/ 2147483647 w 3811"/>
              <a:gd name="T51" fmla="*/ 2147483647 h 2748"/>
              <a:gd name="T52" fmla="*/ 2147483647 w 3811"/>
              <a:gd name="T53" fmla="*/ 2147483647 h 2748"/>
              <a:gd name="T54" fmla="*/ 2147483647 w 3811"/>
              <a:gd name="T55" fmla="*/ 2147483647 h 2748"/>
              <a:gd name="T56" fmla="*/ 2147483647 w 3811"/>
              <a:gd name="T57" fmla="*/ 2147483647 h 2748"/>
              <a:gd name="T58" fmla="*/ 2147483647 w 3811"/>
              <a:gd name="T59" fmla="*/ 2147483647 h 2748"/>
              <a:gd name="T60" fmla="*/ 2147483647 w 3811"/>
              <a:gd name="T61" fmla="*/ 2147483647 h 2748"/>
              <a:gd name="T62" fmla="*/ 2147483647 w 3811"/>
              <a:gd name="T63" fmla="*/ 2147483647 h 2748"/>
              <a:gd name="T64" fmla="*/ 2147483647 w 3811"/>
              <a:gd name="T65" fmla="*/ 2147483647 h 2748"/>
              <a:gd name="T66" fmla="*/ 2147483647 w 3811"/>
              <a:gd name="T67" fmla="*/ 2147483647 h 2748"/>
              <a:gd name="T68" fmla="*/ 2147483647 w 3811"/>
              <a:gd name="T69" fmla="*/ 2147483647 h 2748"/>
              <a:gd name="T70" fmla="*/ 2147483647 w 3811"/>
              <a:gd name="T71" fmla="*/ 2147483647 h 2748"/>
              <a:gd name="T72" fmla="*/ 2147483647 w 3811"/>
              <a:gd name="T73" fmla="*/ 2147483647 h 2748"/>
              <a:gd name="T74" fmla="*/ 2147483647 w 3811"/>
              <a:gd name="T75" fmla="*/ 2147483647 h 2748"/>
              <a:gd name="T76" fmla="*/ 2147483647 w 3811"/>
              <a:gd name="T77" fmla="*/ 2147483647 h 2748"/>
              <a:gd name="T78" fmla="*/ 2147483647 w 3811"/>
              <a:gd name="T79" fmla="*/ 2147483647 h 2748"/>
              <a:gd name="T80" fmla="*/ 2147483647 w 3811"/>
              <a:gd name="T81" fmla="*/ 2147483647 h 2748"/>
              <a:gd name="T82" fmla="*/ 2147483647 w 3811"/>
              <a:gd name="T83" fmla="*/ 2147483647 h 2748"/>
              <a:gd name="T84" fmla="*/ 2147483647 w 3811"/>
              <a:gd name="T85" fmla="*/ 2147483647 h 2748"/>
              <a:gd name="T86" fmla="*/ 2147483647 w 3811"/>
              <a:gd name="T87" fmla="*/ 2147483647 h 2748"/>
              <a:gd name="T88" fmla="*/ 2147483647 w 3811"/>
              <a:gd name="T89" fmla="*/ 2147483647 h 2748"/>
              <a:gd name="T90" fmla="*/ 2147483647 w 3811"/>
              <a:gd name="T91" fmla="*/ 2147483647 h 2748"/>
              <a:gd name="T92" fmla="*/ 2147483647 w 3811"/>
              <a:gd name="T93" fmla="*/ 2147483647 h 2748"/>
              <a:gd name="T94" fmla="*/ 2147483647 w 3811"/>
              <a:gd name="T95" fmla="*/ 2147483647 h 2748"/>
              <a:gd name="T96" fmla="*/ 2147483647 w 3811"/>
              <a:gd name="T97" fmla="*/ 2147483647 h 2748"/>
              <a:gd name="T98" fmla="*/ 2147483647 w 3811"/>
              <a:gd name="T99" fmla="*/ 2147483647 h 2748"/>
              <a:gd name="T100" fmla="*/ 2147483647 w 3811"/>
              <a:gd name="T101" fmla="*/ 2147483647 h 2748"/>
              <a:gd name="T102" fmla="*/ 2147483647 w 3811"/>
              <a:gd name="T103" fmla="*/ 2147483647 h 2748"/>
              <a:gd name="T104" fmla="*/ 2147483647 w 3811"/>
              <a:gd name="T105" fmla="*/ 2147483647 h 2748"/>
              <a:gd name="T106" fmla="*/ 2147483647 w 3811"/>
              <a:gd name="T107" fmla="*/ 2147483647 h 2748"/>
              <a:gd name="T108" fmla="*/ 2147483647 w 3811"/>
              <a:gd name="T109" fmla="*/ 2147483647 h 2748"/>
              <a:gd name="T110" fmla="*/ 2147483647 w 3811"/>
              <a:gd name="T111" fmla="*/ 2147483647 h 2748"/>
              <a:gd name="T112" fmla="*/ 2147483647 w 3811"/>
              <a:gd name="T113" fmla="*/ 2147483647 h 2748"/>
              <a:gd name="T114" fmla="*/ 2147483647 w 3811"/>
              <a:gd name="T115" fmla="*/ 2147483647 h 2748"/>
              <a:gd name="T116" fmla="*/ 2147483647 w 3811"/>
              <a:gd name="T117" fmla="*/ 2147483647 h 2748"/>
              <a:gd name="T118" fmla="*/ 2147483647 w 3811"/>
              <a:gd name="T119" fmla="*/ 2147483647 h 2748"/>
              <a:gd name="T120" fmla="*/ 2147483647 w 3811"/>
              <a:gd name="T121" fmla="*/ 2147483647 h 2748"/>
              <a:gd name="T122" fmla="*/ 2147483647 w 3811"/>
              <a:gd name="T123" fmla="*/ 2147483647 h 27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11"/>
              <a:gd name="T187" fmla="*/ 0 h 2748"/>
              <a:gd name="T188" fmla="*/ 3811 w 3811"/>
              <a:gd name="T189" fmla="*/ 2748 h 274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11" h="2748">
                <a:moveTo>
                  <a:pt x="3197" y="2194"/>
                </a:moveTo>
                <a:lnTo>
                  <a:pt x="3190" y="2231"/>
                </a:lnTo>
                <a:lnTo>
                  <a:pt x="3185" y="2263"/>
                </a:lnTo>
                <a:lnTo>
                  <a:pt x="3166" y="2298"/>
                </a:lnTo>
                <a:lnTo>
                  <a:pt x="3131" y="2340"/>
                </a:lnTo>
                <a:lnTo>
                  <a:pt x="3084" y="2365"/>
                </a:lnTo>
                <a:lnTo>
                  <a:pt x="3029" y="2372"/>
                </a:lnTo>
                <a:lnTo>
                  <a:pt x="2994" y="2366"/>
                </a:lnTo>
                <a:lnTo>
                  <a:pt x="2956" y="2374"/>
                </a:lnTo>
                <a:lnTo>
                  <a:pt x="2917" y="2396"/>
                </a:lnTo>
                <a:lnTo>
                  <a:pt x="2886" y="2431"/>
                </a:lnTo>
                <a:lnTo>
                  <a:pt x="2863" y="2476"/>
                </a:lnTo>
                <a:lnTo>
                  <a:pt x="2853" y="2508"/>
                </a:lnTo>
                <a:lnTo>
                  <a:pt x="2834" y="2525"/>
                </a:lnTo>
                <a:lnTo>
                  <a:pt x="2738" y="2564"/>
                </a:lnTo>
                <a:lnTo>
                  <a:pt x="2695" y="2585"/>
                </a:lnTo>
                <a:lnTo>
                  <a:pt x="2715" y="2625"/>
                </a:lnTo>
                <a:lnTo>
                  <a:pt x="2667" y="2642"/>
                </a:lnTo>
                <a:lnTo>
                  <a:pt x="2610" y="2668"/>
                </a:lnTo>
                <a:lnTo>
                  <a:pt x="2565" y="2692"/>
                </a:lnTo>
                <a:lnTo>
                  <a:pt x="2519" y="2721"/>
                </a:lnTo>
                <a:lnTo>
                  <a:pt x="2481" y="2745"/>
                </a:lnTo>
                <a:lnTo>
                  <a:pt x="2463" y="2748"/>
                </a:lnTo>
                <a:lnTo>
                  <a:pt x="2445" y="2726"/>
                </a:lnTo>
                <a:lnTo>
                  <a:pt x="2443" y="2717"/>
                </a:lnTo>
                <a:lnTo>
                  <a:pt x="2463" y="2679"/>
                </a:lnTo>
                <a:lnTo>
                  <a:pt x="2475" y="2638"/>
                </a:lnTo>
                <a:lnTo>
                  <a:pt x="2480" y="2591"/>
                </a:lnTo>
                <a:lnTo>
                  <a:pt x="2473" y="2551"/>
                </a:lnTo>
                <a:lnTo>
                  <a:pt x="2453" y="2515"/>
                </a:lnTo>
                <a:lnTo>
                  <a:pt x="2430" y="2459"/>
                </a:lnTo>
                <a:lnTo>
                  <a:pt x="2398" y="2411"/>
                </a:lnTo>
                <a:lnTo>
                  <a:pt x="2360" y="2367"/>
                </a:lnTo>
                <a:lnTo>
                  <a:pt x="2337" y="2343"/>
                </a:lnTo>
                <a:lnTo>
                  <a:pt x="2284" y="2307"/>
                </a:lnTo>
                <a:lnTo>
                  <a:pt x="2223" y="2274"/>
                </a:lnTo>
                <a:lnTo>
                  <a:pt x="2168" y="2237"/>
                </a:lnTo>
                <a:lnTo>
                  <a:pt x="2099" y="2202"/>
                </a:lnTo>
                <a:lnTo>
                  <a:pt x="2085" y="2204"/>
                </a:lnTo>
                <a:lnTo>
                  <a:pt x="2060" y="2224"/>
                </a:lnTo>
                <a:lnTo>
                  <a:pt x="2012" y="2227"/>
                </a:lnTo>
                <a:lnTo>
                  <a:pt x="1968" y="2222"/>
                </a:lnTo>
                <a:lnTo>
                  <a:pt x="1903" y="2224"/>
                </a:lnTo>
                <a:lnTo>
                  <a:pt x="1863" y="2213"/>
                </a:lnTo>
                <a:lnTo>
                  <a:pt x="1839" y="2186"/>
                </a:lnTo>
                <a:lnTo>
                  <a:pt x="1824" y="2182"/>
                </a:lnTo>
                <a:lnTo>
                  <a:pt x="1787" y="2191"/>
                </a:lnTo>
                <a:lnTo>
                  <a:pt x="1331" y="2154"/>
                </a:lnTo>
                <a:lnTo>
                  <a:pt x="850" y="2095"/>
                </a:lnTo>
                <a:lnTo>
                  <a:pt x="446" y="2031"/>
                </a:lnTo>
                <a:lnTo>
                  <a:pt x="190" y="1976"/>
                </a:lnTo>
                <a:lnTo>
                  <a:pt x="162" y="1908"/>
                </a:lnTo>
                <a:lnTo>
                  <a:pt x="148" y="1883"/>
                </a:lnTo>
                <a:lnTo>
                  <a:pt x="154" y="1837"/>
                </a:lnTo>
                <a:lnTo>
                  <a:pt x="148" y="1806"/>
                </a:lnTo>
                <a:lnTo>
                  <a:pt x="133" y="1778"/>
                </a:lnTo>
                <a:lnTo>
                  <a:pt x="101" y="1761"/>
                </a:lnTo>
                <a:lnTo>
                  <a:pt x="66" y="1733"/>
                </a:lnTo>
                <a:lnTo>
                  <a:pt x="39" y="1705"/>
                </a:lnTo>
                <a:lnTo>
                  <a:pt x="21" y="1690"/>
                </a:lnTo>
                <a:lnTo>
                  <a:pt x="20" y="1662"/>
                </a:lnTo>
                <a:lnTo>
                  <a:pt x="50" y="1626"/>
                </a:lnTo>
                <a:lnTo>
                  <a:pt x="62" y="1586"/>
                </a:lnTo>
                <a:lnTo>
                  <a:pt x="61" y="1577"/>
                </a:lnTo>
                <a:lnTo>
                  <a:pt x="65" y="1547"/>
                </a:lnTo>
                <a:lnTo>
                  <a:pt x="77" y="1515"/>
                </a:lnTo>
                <a:lnTo>
                  <a:pt x="92" y="1474"/>
                </a:lnTo>
                <a:lnTo>
                  <a:pt x="62" y="1441"/>
                </a:lnTo>
                <a:lnTo>
                  <a:pt x="52" y="1434"/>
                </a:lnTo>
                <a:lnTo>
                  <a:pt x="49" y="1397"/>
                </a:lnTo>
                <a:lnTo>
                  <a:pt x="63" y="1364"/>
                </a:lnTo>
                <a:lnTo>
                  <a:pt x="82" y="1321"/>
                </a:lnTo>
                <a:lnTo>
                  <a:pt x="95" y="1287"/>
                </a:lnTo>
                <a:lnTo>
                  <a:pt x="93" y="1255"/>
                </a:lnTo>
                <a:lnTo>
                  <a:pt x="98" y="1231"/>
                </a:lnTo>
                <a:lnTo>
                  <a:pt x="103" y="1202"/>
                </a:lnTo>
                <a:lnTo>
                  <a:pt x="110" y="1171"/>
                </a:lnTo>
                <a:lnTo>
                  <a:pt x="123" y="1135"/>
                </a:lnTo>
                <a:lnTo>
                  <a:pt x="125" y="1102"/>
                </a:lnTo>
                <a:lnTo>
                  <a:pt x="128" y="1062"/>
                </a:lnTo>
                <a:lnTo>
                  <a:pt x="136" y="1031"/>
                </a:lnTo>
                <a:lnTo>
                  <a:pt x="137" y="987"/>
                </a:lnTo>
                <a:lnTo>
                  <a:pt x="135" y="955"/>
                </a:lnTo>
                <a:lnTo>
                  <a:pt x="129" y="927"/>
                </a:lnTo>
                <a:lnTo>
                  <a:pt x="115" y="901"/>
                </a:lnTo>
                <a:lnTo>
                  <a:pt x="95" y="875"/>
                </a:lnTo>
                <a:lnTo>
                  <a:pt x="66" y="848"/>
                </a:lnTo>
                <a:lnTo>
                  <a:pt x="55" y="787"/>
                </a:lnTo>
                <a:lnTo>
                  <a:pt x="34" y="732"/>
                </a:lnTo>
                <a:lnTo>
                  <a:pt x="14" y="703"/>
                </a:lnTo>
                <a:lnTo>
                  <a:pt x="0" y="678"/>
                </a:lnTo>
                <a:lnTo>
                  <a:pt x="0" y="658"/>
                </a:lnTo>
                <a:lnTo>
                  <a:pt x="655" y="0"/>
                </a:lnTo>
                <a:lnTo>
                  <a:pt x="666" y="32"/>
                </a:lnTo>
                <a:lnTo>
                  <a:pt x="675" y="83"/>
                </a:lnTo>
                <a:lnTo>
                  <a:pt x="688" y="119"/>
                </a:lnTo>
                <a:lnTo>
                  <a:pt x="701" y="142"/>
                </a:lnTo>
                <a:lnTo>
                  <a:pt x="720" y="145"/>
                </a:lnTo>
                <a:lnTo>
                  <a:pt x="730" y="123"/>
                </a:lnTo>
                <a:lnTo>
                  <a:pt x="747" y="110"/>
                </a:lnTo>
                <a:lnTo>
                  <a:pt x="773" y="115"/>
                </a:lnTo>
                <a:lnTo>
                  <a:pt x="789" y="121"/>
                </a:lnTo>
                <a:lnTo>
                  <a:pt x="797" y="138"/>
                </a:lnTo>
                <a:lnTo>
                  <a:pt x="799" y="159"/>
                </a:lnTo>
                <a:lnTo>
                  <a:pt x="839" y="162"/>
                </a:lnTo>
                <a:lnTo>
                  <a:pt x="870" y="152"/>
                </a:lnTo>
                <a:lnTo>
                  <a:pt x="909" y="150"/>
                </a:lnTo>
                <a:lnTo>
                  <a:pt x="940" y="157"/>
                </a:lnTo>
                <a:lnTo>
                  <a:pt x="953" y="146"/>
                </a:lnTo>
                <a:lnTo>
                  <a:pt x="966" y="142"/>
                </a:lnTo>
                <a:lnTo>
                  <a:pt x="979" y="157"/>
                </a:lnTo>
                <a:lnTo>
                  <a:pt x="1002" y="213"/>
                </a:lnTo>
                <a:lnTo>
                  <a:pt x="1012" y="244"/>
                </a:lnTo>
                <a:lnTo>
                  <a:pt x="1021" y="238"/>
                </a:lnTo>
                <a:lnTo>
                  <a:pt x="1039" y="211"/>
                </a:lnTo>
                <a:lnTo>
                  <a:pt x="1054" y="218"/>
                </a:lnTo>
                <a:lnTo>
                  <a:pt x="1065" y="240"/>
                </a:lnTo>
                <a:lnTo>
                  <a:pt x="1058" y="255"/>
                </a:lnTo>
                <a:lnTo>
                  <a:pt x="1058" y="282"/>
                </a:lnTo>
                <a:lnTo>
                  <a:pt x="1113" y="278"/>
                </a:lnTo>
                <a:lnTo>
                  <a:pt x="1140" y="288"/>
                </a:lnTo>
                <a:lnTo>
                  <a:pt x="1155" y="312"/>
                </a:lnTo>
                <a:lnTo>
                  <a:pt x="1172" y="352"/>
                </a:lnTo>
                <a:lnTo>
                  <a:pt x="1195" y="378"/>
                </a:lnTo>
                <a:lnTo>
                  <a:pt x="1235" y="407"/>
                </a:lnTo>
                <a:lnTo>
                  <a:pt x="1251" y="426"/>
                </a:lnTo>
                <a:lnTo>
                  <a:pt x="1257" y="443"/>
                </a:lnTo>
                <a:lnTo>
                  <a:pt x="1256" y="467"/>
                </a:lnTo>
                <a:lnTo>
                  <a:pt x="1237" y="494"/>
                </a:lnTo>
                <a:lnTo>
                  <a:pt x="1253" y="509"/>
                </a:lnTo>
                <a:lnTo>
                  <a:pt x="1295" y="516"/>
                </a:lnTo>
                <a:lnTo>
                  <a:pt x="1345" y="528"/>
                </a:lnTo>
                <a:lnTo>
                  <a:pt x="1390" y="550"/>
                </a:lnTo>
                <a:lnTo>
                  <a:pt x="1418" y="577"/>
                </a:lnTo>
                <a:lnTo>
                  <a:pt x="1434" y="621"/>
                </a:lnTo>
                <a:lnTo>
                  <a:pt x="1440" y="633"/>
                </a:lnTo>
                <a:lnTo>
                  <a:pt x="1450" y="635"/>
                </a:lnTo>
                <a:lnTo>
                  <a:pt x="1455" y="629"/>
                </a:lnTo>
                <a:lnTo>
                  <a:pt x="1448" y="569"/>
                </a:lnTo>
                <a:lnTo>
                  <a:pt x="1458" y="552"/>
                </a:lnTo>
                <a:lnTo>
                  <a:pt x="1487" y="541"/>
                </a:lnTo>
                <a:lnTo>
                  <a:pt x="1514" y="541"/>
                </a:lnTo>
                <a:lnTo>
                  <a:pt x="1518" y="536"/>
                </a:lnTo>
                <a:lnTo>
                  <a:pt x="1517" y="531"/>
                </a:lnTo>
                <a:lnTo>
                  <a:pt x="1506" y="524"/>
                </a:lnTo>
                <a:lnTo>
                  <a:pt x="1477" y="521"/>
                </a:lnTo>
                <a:lnTo>
                  <a:pt x="1470" y="509"/>
                </a:lnTo>
                <a:lnTo>
                  <a:pt x="1473" y="501"/>
                </a:lnTo>
                <a:lnTo>
                  <a:pt x="1541" y="485"/>
                </a:lnTo>
                <a:lnTo>
                  <a:pt x="1560" y="492"/>
                </a:lnTo>
                <a:lnTo>
                  <a:pt x="1588" y="537"/>
                </a:lnTo>
                <a:lnTo>
                  <a:pt x="1613" y="561"/>
                </a:lnTo>
                <a:lnTo>
                  <a:pt x="1642" y="560"/>
                </a:lnTo>
                <a:lnTo>
                  <a:pt x="1657" y="568"/>
                </a:lnTo>
                <a:lnTo>
                  <a:pt x="1689" y="597"/>
                </a:lnTo>
                <a:lnTo>
                  <a:pt x="1784" y="585"/>
                </a:lnTo>
                <a:lnTo>
                  <a:pt x="1806" y="574"/>
                </a:lnTo>
                <a:lnTo>
                  <a:pt x="1821" y="576"/>
                </a:lnTo>
                <a:lnTo>
                  <a:pt x="1823" y="611"/>
                </a:lnTo>
                <a:lnTo>
                  <a:pt x="1816" y="647"/>
                </a:lnTo>
                <a:lnTo>
                  <a:pt x="1821" y="679"/>
                </a:lnTo>
                <a:lnTo>
                  <a:pt x="1827" y="683"/>
                </a:lnTo>
                <a:lnTo>
                  <a:pt x="1846" y="679"/>
                </a:lnTo>
                <a:lnTo>
                  <a:pt x="1853" y="669"/>
                </a:lnTo>
                <a:lnTo>
                  <a:pt x="1855" y="648"/>
                </a:lnTo>
                <a:lnTo>
                  <a:pt x="1849" y="621"/>
                </a:lnTo>
                <a:lnTo>
                  <a:pt x="1856" y="610"/>
                </a:lnTo>
                <a:lnTo>
                  <a:pt x="1891" y="589"/>
                </a:lnTo>
                <a:lnTo>
                  <a:pt x="1917" y="575"/>
                </a:lnTo>
                <a:lnTo>
                  <a:pt x="1938" y="555"/>
                </a:lnTo>
                <a:lnTo>
                  <a:pt x="1944" y="532"/>
                </a:lnTo>
                <a:lnTo>
                  <a:pt x="1936" y="523"/>
                </a:lnTo>
                <a:lnTo>
                  <a:pt x="1906" y="511"/>
                </a:lnTo>
                <a:lnTo>
                  <a:pt x="1899" y="504"/>
                </a:lnTo>
                <a:lnTo>
                  <a:pt x="1900" y="489"/>
                </a:lnTo>
                <a:lnTo>
                  <a:pt x="1912" y="473"/>
                </a:lnTo>
                <a:lnTo>
                  <a:pt x="1913" y="464"/>
                </a:lnTo>
                <a:lnTo>
                  <a:pt x="1886" y="418"/>
                </a:lnTo>
                <a:lnTo>
                  <a:pt x="1882" y="393"/>
                </a:lnTo>
                <a:lnTo>
                  <a:pt x="1888" y="362"/>
                </a:lnTo>
                <a:lnTo>
                  <a:pt x="1912" y="330"/>
                </a:lnTo>
                <a:lnTo>
                  <a:pt x="1919" y="299"/>
                </a:lnTo>
                <a:lnTo>
                  <a:pt x="1943" y="274"/>
                </a:lnTo>
                <a:lnTo>
                  <a:pt x="1981" y="267"/>
                </a:lnTo>
                <a:lnTo>
                  <a:pt x="1991" y="280"/>
                </a:lnTo>
                <a:lnTo>
                  <a:pt x="2003" y="312"/>
                </a:lnTo>
                <a:lnTo>
                  <a:pt x="2016" y="331"/>
                </a:lnTo>
                <a:lnTo>
                  <a:pt x="2022" y="361"/>
                </a:lnTo>
                <a:lnTo>
                  <a:pt x="2042" y="374"/>
                </a:lnTo>
                <a:lnTo>
                  <a:pt x="2054" y="382"/>
                </a:lnTo>
                <a:lnTo>
                  <a:pt x="2055" y="395"/>
                </a:lnTo>
                <a:lnTo>
                  <a:pt x="2042" y="411"/>
                </a:lnTo>
                <a:lnTo>
                  <a:pt x="2024" y="415"/>
                </a:lnTo>
                <a:lnTo>
                  <a:pt x="2016" y="422"/>
                </a:lnTo>
                <a:lnTo>
                  <a:pt x="2016" y="441"/>
                </a:lnTo>
                <a:lnTo>
                  <a:pt x="2050" y="473"/>
                </a:lnTo>
                <a:lnTo>
                  <a:pt x="2056" y="506"/>
                </a:lnTo>
                <a:lnTo>
                  <a:pt x="2063" y="540"/>
                </a:lnTo>
                <a:lnTo>
                  <a:pt x="2081" y="567"/>
                </a:lnTo>
                <a:lnTo>
                  <a:pt x="2104" y="570"/>
                </a:lnTo>
                <a:lnTo>
                  <a:pt x="2116" y="543"/>
                </a:lnTo>
                <a:lnTo>
                  <a:pt x="2112" y="520"/>
                </a:lnTo>
                <a:lnTo>
                  <a:pt x="2096" y="498"/>
                </a:lnTo>
                <a:lnTo>
                  <a:pt x="2097" y="477"/>
                </a:lnTo>
                <a:lnTo>
                  <a:pt x="2113" y="476"/>
                </a:lnTo>
                <a:lnTo>
                  <a:pt x="2129" y="487"/>
                </a:lnTo>
                <a:lnTo>
                  <a:pt x="2152" y="536"/>
                </a:lnTo>
                <a:lnTo>
                  <a:pt x="2153" y="585"/>
                </a:lnTo>
                <a:lnTo>
                  <a:pt x="2164" y="613"/>
                </a:lnTo>
                <a:lnTo>
                  <a:pt x="2175" y="621"/>
                </a:lnTo>
                <a:lnTo>
                  <a:pt x="2209" y="613"/>
                </a:lnTo>
                <a:lnTo>
                  <a:pt x="2220" y="596"/>
                </a:lnTo>
                <a:lnTo>
                  <a:pt x="2226" y="567"/>
                </a:lnTo>
                <a:lnTo>
                  <a:pt x="2246" y="543"/>
                </a:lnTo>
                <a:lnTo>
                  <a:pt x="2248" y="517"/>
                </a:lnTo>
                <a:lnTo>
                  <a:pt x="2240" y="458"/>
                </a:lnTo>
                <a:lnTo>
                  <a:pt x="2246" y="442"/>
                </a:lnTo>
                <a:lnTo>
                  <a:pt x="2255" y="433"/>
                </a:lnTo>
                <a:lnTo>
                  <a:pt x="2274" y="432"/>
                </a:lnTo>
                <a:lnTo>
                  <a:pt x="2292" y="439"/>
                </a:lnTo>
                <a:lnTo>
                  <a:pt x="2306" y="449"/>
                </a:lnTo>
                <a:lnTo>
                  <a:pt x="2318" y="485"/>
                </a:lnTo>
                <a:lnTo>
                  <a:pt x="2341" y="473"/>
                </a:lnTo>
                <a:lnTo>
                  <a:pt x="2355" y="474"/>
                </a:lnTo>
                <a:lnTo>
                  <a:pt x="2363" y="481"/>
                </a:lnTo>
                <a:lnTo>
                  <a:pt x="2362" y="495"/>
                </a:lnTo>
                <a:lnTo>
                  <a:pt x="2341" y="508"/>
                </a:lnTo>
                <a:lnTo>
                  <a:pt x="2328" y="526"/>
                </a:lnTo>
                <a:lnTo>
                  <a:pt x="2323" y="568"/>
                </a:lnTo>
                <a:lnTo>
                  <a:pt x="2337" y="573"/>
                </a:lnTo>
                <a:lnTo>
                  <a:pt x="2334" y="595"/>
                </a:lnTo>
                <a:lnTo>
                  <a:pt x="2354" y="595"/>
                </a:lnTo>
                <a:lnTo>
                  <a:pt x="2369" y="612"/>
                </a:lnTo>
                <a:lnTo>
                  <a:pt x="2382" y="622"/>
                </a:lnTo>
                <a:lnTo>
                  <a:pt x="2385" y="632"/>
                </a:lnTo>
                <a:lnTo>
                  <a:pt x="2343" y="691"/>
                </a:lnTo>
                <a:lnTo>
                  <a:pt x="2329" y="702"/>
                </a:lnTo>
                <a:lnTo>
                  <a:pt x="2313" y="697"/>
                </a:lnTo>
                <a:lnTo>
                  <a:pt x="2298" y="680"/>
                </a:lnTo>
                <a:lnTo>
                  <a:pt x="2283" y="694"/>
                </a:lnTo>
                <a:lnTo>
                  <a:pt x="2263" y="715"/>
                </a:lnTo>
                <a:lnTo>
                  <a:pt x="2251" y="717"/>
                </a:lnTo>
                <a:lnTo>
                  <a:pt x="2217" y="702"/>
                </a:lnTo>
                <a:lnTo>
                  <a:pt x="2200" y="703"/>
                </a:lnTo>
                <a:lnTo>
                  <a:pt x="2193" y="712"/>
                </a:lnTo>
                <a:lnTo>
                  <a:pt x="2201" y="727"/>
                </a:lnTo>
                <a:lnTo>
                  <a:pt x="2216" y="741"/>
                </a:lnTo>
                <a:lnTo>
                  <a:pt x="2205" y="753"/>
                </a:lnTo>
                <a:lnTo>
                  <a:pt x="2170" y="773"/>
                </a:lnTo>
                <a:lnTo>
                  <a:pt x="2131" y="772"/>
                </a:lnTo>
                <a:lnTo>
                  <a:pt x="2101" y="753"/>
                </a:lnTo>
                <a:lnTo>
                  <a:pt x="2075" y="746"/>
                </a:lnTo>
                <a:lnTo>
                  <a:pt x="2053" y="756"/>
                </a:lnTo>
                <a:lnTo>
                  <a:pt x="2055" y="787"/>
                </a:lnTo>
                <a:lnTo>
                  <a:pt x="2094" y="812"/>
                </a:lnTo>
                <a:lnTo>
                  <a:pt x="2122" y="820"/>
                </a:lnTo>
                <a:lnTo>
                  <a:pt x="2138" y="845"/>
                </a:lnTo>
                <a:lnTo>
                  <a:pt x="2118" y="882"/>
                </a:lnTo>
                <a:lnTo>
                  <a:pt x="2038" y="930"/>
                </a:lnTo>
                <a:lnTo>
                  <a:pt x="2002" y="931"/>
                </a:lnTo>
                <a:lnTo>
                  <a:pt x="1975" y="926"/>
                </a:lnTo>
                <a:lnTo>
                  <a:pt x="1963" y="934"/>
                </a:lnTo>
                <a:lnTo>
                  <a:pt x="1958" y="953"/>
                </a:lnTo>
                <a:lnTo>
                  <a:pt x="1972" y="964"/>
                </a:lnTo>
                <a:lnTo>
                  <a:pt x="1986" y="978"/>
                </a:lnTo>
                <a:lnTo>
                  <a:pt x="1978" y="995"/>
                </a:lnTo>
                <a:lnTo>
                  <a:pt x="1891" y="1069"/>
                </a:lnTo>
                <a:lnTo>
                  <a:pt x="1878" y="1088"/>
                </a:lnTo>
                <a:lnTo>
                  <a:pt x="1879" y="1097"/>
                </a:lnTo>
                <a:lnTo>
                  <a:pt x="1861" y="1126"/>
                </a:lnTo>
                <a:lnTo>
                  <a:pt x="1838" y="1149"/>
                </a:lnTo>
                <a:lnTo>
                  <a:pt x="1813" y="1177"/>
                </a:lnTo>
                <a:lnTo>
                  <a:pt x="1783" y="1193"/>
                </a:lnTo>
                <a:lnTo>
                  <a:pt x="1784" y="1202"/>
                </a:lnTo>
                <a:lnTo>
                  <a:pt x="1799" y="1228"/>
                </a:lnTo>
                <a:lnTo>
                  <a:pt x="1792" y="1259"/>
                </a:lnTo>
                <a:lnTo>
                  <a:pt x="1789" y="1298"/>
                </a:lnTo>
                <a:lnTo>
                  <a:pt x="1806" y="1313"/>
                </a:lnTo>
                <a:lnTo>
                  <a:pt x="1850" y="1314"/>
                </a:lnTo>
                <a:lnTo>
                  <a:pt x="1864" y="1317"/>
                </a:lnTo>
                <a:lnTo>
                  <a:pt x="1872" y="1325"/>
                </a:lnTo>
                <a:lnTo>
                  <a:pt x="1887" y="1385"/>
                </a:lnTo>
                <a:lnTo>
                  <a:pt x="1891" y="1423"/>
                </a:lnTo>
                <a:lnTo>
                  <a:pt x="1897" y="1451"/>
                </a:lnTo>
                <a:lnTo>
                  <a:pt x="1913" y="1467"/>
                </a:lnTo>
                <a:lnTo>
                  <a:pt x="1937" y="1463"/>
                </a:lnTo>
                <a:lnTo>
                  <a:pt x="1963" y="1444"/>
                </a:lnTo>
                <a:lnTo>
                  <a:pt x="1979" y="1441"/>
                </a:lnTo>
                <a:lnTo>
                  <a:pt x="2011" y="1453"/>
                </a:lnTo>
                <a:lnTo>
                  <a:pt x="2049" y="1479"/>
                </a:lnTo>
                <a:lnTo>
                  <a:pt x="2078" y="1482"/>
                </a:lnTo>
                <a:lnTo>
                  <a:pt x="2106" y="1497"/>
                </a:lnTo>
                <a:lnTo>
                  <a:pt x="2127" y="1516"/>
                </a:lnTo>
                <a:lnTo>
                  <a:pt x="2134" y="1549"/>
                </a:lnTo>
                <a:lnTo>
                  <a:pt x="2145" y="1555"/>
                </a:lnTo>
                <a:lnTo>
                  <a:pt x="2204" y="1563"/>
                </a:lnTo>
                <a:lnTo>
                  <a:pt x="2271" y="1565"/>
                </a:lnTo>
                <a:lnTo>
                  <a:pt x="2306" y="1578"/>
                </a:lnTo>
                <a:lnTo>
                  <a:pt x="2365" y="1590"/>
                </a:lnTo>
                <a:lnTo>
                  <a:pt x="2394" y="1589"/>
                </a:lnTo>
                <a:lnTo>
                  <a:pt x="2411" y="1597"/>
                </a:lnTo>
                <a:lnTo>
                  <a:pt x="2423" y="1605"/>
                </a:lnTo>
                <a:lnTo>
                  <a:pt x="2426" y="1623"/>
                </a:lnTo>
                <a:lnTo>
                  <a:pt x="2422" y="1635"/>
                </a:lnTo>
                <a:lnTo>
                  <a:pt x="2406" y="1648"/>
                </a:lnTo>
                <a:lnTo>
                  <a:pt x="2406" y="1663"/>
                </a:lnTo>
                <a:lnTo>
                  <a:pt x="2407" y="1678"/>
                </a:lnTo>
                <a:lnTo>
                  <a:pt x="2426" y="1704"/>
                </a:lnTo>
                <a:lnTo>
                  <a:pt x="2435" y="1748"/>
                </a:lnTo>
                <a:lnTo>
                  <a:pt x="2465" y="1833"/>
                </a:lnTo>
                <a:lnTo>
                  <a:pt x="2496" y="1858"/>
                </a:lnTo>
                <a:lnTo>
                  <a:pt x="2529" y="1915"/>
                </a:lnTo>
                <a:lnTo>
                  <a:pt x="2559" y="1913"/>
                </a:lnTo>
                <a:lnTo>
                  <a:pt x="2580" y="1881"/>
                </a:lnTo>
                <a:lnTo>
                  <a:pt x="2591" y="1911"/>
                </a:lnTo>
                <a:lnTo>
                  <a:pt x="2621" y="1906"/>
                </a:lnTo>
                <a:lnTo>
                  <a:pt x="2643" y="1879"/>
                </a:lnTo>
                <a:lnTo>
                  <a:pt x="2649" y="1819"/>
                </a:lnTo>
                <a:lnTo>
                  <a:pt x="2642" y="1781"/>
                </a:lnTo>
                <a:lnTo>
                  <a:pt x="2581" y="1684"/>
                </a:lnTo>
                <a:lnTo>
                  <a:pt x="2573" y="1645"/>
                </a:lnTo>
                <a:lnTo>
                  <a:pt x="2588" y="1623"/>
                </a:lnTo>
                <a:lnTo>
                  <a:pt x="2628" y="1598"/>
                </a:lnTo>
                <a:lnTo>
                  <a:pt x="2666" y="1542"/>
                </a:lnTo>
                <a:lnTo>
                  <a:pt x="2675" y="1472"/>
                </a:lnTo>
                <a:lnTo>
                  <a:pt x="2659" y="1416"/>
                </a:lnTo>
                <a:lnTo>
                  <a:pt x="2632" y="1373"/>
                </a:lnTo>
                <a:lnTo>
                  <a:pt x="2599" y="1335"/>
                </a:lnTo>
                <a:lnTo>
                  <a:pt x="2570" y="1320"/>
                </a:lnTo>
                <a:lnTo>
                  <a:pt x="2561" y="1306"/>
                </a:lnTo>
                <a:lnTo>
                  <a:pt x="2561" y="1274"/>
                </a:lnTo>
                <a:lnTo>
                  <a:pt x="2572" y="1246"/>
                </a:lnTo>
                <a:lnTo>
                  <a:pt x="2612" y="1232"/>
                </a:lnTo>
                <a:lnTo>
                  <a:pt x="2625" y="1209"/>
                </a:lnTo>
                <a:lnTo>
                  <a:pt x="2621" y="1181"/>
                </a:lnTo>
                <a:lnTo>
                  <a:pt x="2608" y="1155"/>
                </a:lnTo>
                <a:lnTo>
                  <a:pt x="2585" y="1128"/>
                </a:lnTo>
                <a:lnTo>
                  <a:pt x="2577" y="1113"/>
                </a:lnTo>
                <a:lnTo>
                  <a:pt x="2572" y="1082"/>
                </a:lnTo>
                <a:lnTo>
                  <a:pt x="2570" y="1047"/>
                </a:lnTo>
                <a:lnTo>
                  <a:pt x="2551" y="1007"/>
                </a:lnTo>
                <a:lnTo>
                  <a:pt x="2559" y="968"/>
                </a:lnTo>
                <a:lnTo>
                  <a:pt x="2578" y="960"/>
                </a:lnTo>
                <a:lnTo>
                  <a:pt x="2599" y="967"/>
                </a:lnTo>
                <a:lnTo>
                  <a:pt x="2628" y="982"/>
                </a:lnTo>
                <a:lnTo>
                  <a:pt x="2649" y="985"/>
                </a:lnTo>
                <a:lnTo>
                  <a:pt x="2680" y="977"/>
                </a:lnTo>
                <a:lnTo>
                  <a:pt x="2701" y="959"/>
                </a:lnTo>
                <a:lnTo>
                  <a:pt x="2727" y="957"/>
                </a:lnTo>
                <a:lnTo>
                  <a:pt x="2756" y="967"/>
                </a:lnTo>
                <a:lnTo>
                  <a:pt x="2779" y="986"/>
                </a:lnTo>
                <a:lnTo>
                  <a:pt x="2804" y="1019"/>
                </a:lnTo>
                <a:lnTo>
                  <a:pt x="2824" y="1039"/>
                </a:lnTo>
                <a:lnTo>
                  <a:pt x="2858" y="1051"/>
                </a:lnTo>
                <a:lnTo>
                  <a:pt x="2890" y="1052"/>
                </a:lnTo>
                <a:lnTo>
                  <a:pt x="2931" y="1041"/>
                </a:lnTo>
                <a:lnTo>
                  <a:pt x="2941" y="1059"/>
                </a:lnTo>
                <a:lnTo>
                  <a:pt x="2945" y="1074"/>
                </a:lnTo>
                <a:lnTo>
                  <a:pt x="2931" y="1098"/>
                </a:lnTo>
                <a:lnTo>
                  <a:pt x="2956" y="1139"/>
                </a:lnTo>
                <a:lnTo>
                  <a:pt x="2966" y="1159"/>
                </a:lnTo>
                <a:lnTo>
                  <a:pt x="2961" y="1209"/>
                </a:lnTo>
                <a:lnTo>
                  <a:pt x="2977" y="1220"/>
                </a:lnTo>
                <a:lnTo>
                  <a:pt x="3007" y="1215"/>
                </a:lnTo>
                <a:lnTo>
                  <a:pt x="3044" y="1243"/>
                </a:lnTo>
                <a:lnTo>
                  <a:pt x="3071" y="1246"/>
                </a:lnTo>
                <a:lnTo>
                  <a:pt x="3106" y="1240"/>
                </a:lnTo>
                <a:lnTo>
                  <a:pt x="3140" y="1209"/>
                </a:lnTo>
                <a:lnTo>
                  <a:pt x="3153" y="1167"/>
                </a:lnTo>
                <a:lnTo>
                  <a:pt x="3138" y="1130"/>
                </a:lnTo>
                <a:lnTo>
                  <a:pt x="3115" y="1118"/>
                </a:lnTo>
                <a:lnTo>
                  <a:pt x="3122" y="1085"/>
                </a:lnTo>
                <a:lnTo>
                  <a:pt x="3140" y="1054"/>
                </a:lnTo>
                <a:lnTo>
                  <a:pt x="3145" y="1030"/>
                </a:lnTo>
                <a:lnTo>
                  <a:pt x="3174" y="1045"/>
                </a:lnTo>
                <a:lnTo>
                  <a:pt x="3196" y="1066"/>
                </a:lnTo>
                <a:lnTo>
                  <a:pt x="3226" y="1080"/>
                </a:lnTo>
                <a:lnTo>
                  <a:pt x="3276" y="1132"/>
                </a:lnTo>
                <a:lnTo>
                  <a:pt x="3343" y="1170"/>
                </a:lnTo>
                <a:lnTo>
                  <a:pt x="3366" y="1230"/>
                </a:lnTo>
                <a:lnTo>
                  <a:pt x="3409" y="1266"/>
                </a:lnTo>
                <a:lnTo>
                  <a:pt x="3418" y="1341"/>
                </a:lnTo>
                <a:lnTo>
                  <a:pt x="3467" y="1355"/>
                </a:lnTo>
                <a:lnTo>
                  <a:pt x="3514" y="1394"/>
                </a:lnTo>
                <a:lnTo>
                  <a:pt x="3532" y="1399"/>
                </a:lnTo>
                <a:lnTo>
                  <a:pt x="3573" y="1384"/>
                </a:lnTo>
                <a:lnTo>
                  <a:pt x="3616" y="1387"/>
                </a:lnTo>
                <a:lnTo>
                  <a:pt x="3631" y="1378"/>
                </a:lnTo>
                <a:lnTo>
                  <a:pt x="3635" y="1377"/>
                </a:lnTo>
                <a:lnTo>
                  <a:pt x="3652" y="1385"/>
                </a:lnTo>
                <a:lnTo>
                  <a:pt x="3654" y="1398"/>
                </a:lnTo>
                <a:lnTo>
                  <a:pt x="3641" y="1429"/>
                </a:lnTo>
                <a:lnTo>
                  <a:pt x="3616" y="1443"/>
                </a:lnTo>
                <a:lnTo>
                  <a:pt x="3587" y="1474"/>
                </a:lnTo>
                <a:lnTo>
                  <a:pt x="3575" y="1504"/>
                </a:lnTo>
                <a:lnTo>
                  <a:pt x="3581" y="1525"/>
                </a:lnTo>
                <a:lnTo>
                  <a:pt x="3594" y="1530"/>
                </a:lnTo>
                <a:lnTo>
                  <a:pt x="3622" y="1503"/>
                </a:lnTo>
                <a:lnTo>
                  <a:pt x="3648" y="1472"/>
                </a:lnTo>
                <a:lnTo>
                  <a:pt x="3677" y="1436"/>
                </a:lnTo>
                <a:lnTo>
                  <a:pt x="3698" y="1428"/>
                </a:lnTo>
                <a:lnTo>
                  <a:pt x="3707" y="1432"/>
                </a:lnTo>
                <a:lnTo>
                  <a:pt x="3709" y="1452"/>
                </a:lnTo>
                <a:lnTo>
                  <a:pt x="3713" y="1460"/>
                </a:lnTo>
                <a:lnTo>
                  <a:pt x="3727" y="1463"/>
                </a:lnTo>
                <a:lnTo>
                  <a:pt x="3743" y="1444"/>
                </a:lnTo>
                <a:lnTo>
                  <a:pt x="3753" y="1443"/>
                </a:lnTo>
                <a:lnTo>
                  <a:pt x="3765" y="1450"/>
                </a:lnTo>
                <a:lnTo>
                  <a:pt x="3774" y="1474"/>
                </a:lnTo>
                <a:lnTo>
                  <a:pt x="3787" y="1506"/>
                </a:lnTo>
                <a:lnTo>
                  <a:pt x="3805" y="1517"/>
                </a:lnTo>
                <a:lnTo>
                  <a:pt x="3811" y="1557"/>
                </a:lnTo>
                <a:lnTo>
                  <a:pt x="3807" y="1584"/>
                </a:lnTo>
                <a:lnTo>
                  <a:pt x="3795" y="1606"/>
                </a:lnTo>
                <a:lnTo>
                  <a:pt x="3770" y="1631"/>
                </a:lnTo>
                <a:lnTo>
                  <a:pt x="3744" y="1640"/>
                </a:lnTo>
                <a:lnTo>
                  <a:pt x="3733" y="1675"/>
                </a:lnTo>
                <a:lnTo>
                  <a:pt x="3706" y="1740"/>
                </a:lnTo>
                <a:lnTo>
                  <a:pt x="3678" y="1767"/>
                </a:lnTo>
                <a:lnTo>
                  <a:pt x="3606" y="1791"/>
                </a:lnTo>
                <a:lnTo>
                  <a:pt x="3543" y="1808"/>
                </a:lnTo>
                <a:lnTo>
                  <a:pt x="3502" y="1817"/>
                </a:lnTo>
                <a:lnTo>
                  <a:pt x="3421" y="1839"/>
                </a:lnTo>
                <a:lnTo>
                  <a:pt x="3316" y="1863"/>
                </a:lnTo>
                <a:lnTo>
                  <a:pt x="3289" y="1903"/>
                </a:lnTo>
                <a:lnTo>
                  <a:pt x="3287" y="1936"/>
                </a:lnTo>
                <a:lnTo>
                  <a:pt x="3263" y="1960"/>
                </a:lnTo>
                <a:lnTo>
                  <a:pt x="3240" y="1980"/>
                </a:lnTo>
                <a:lnTo>
                  <a:pt x="3228" y="2001"/>
                </a:lnTo>
                <a:lnTo>
                  <a:pt x="3221" y="2035"/>
                </a:lnTo>
                <a:lnTo>
                  <a:pt x="3212" y="2066"/>
                </a:lnTo>
                <a:lnTo>
                  <a:pt x="3180" y="2121"/>
                </a:lnTo>
                <a:lnTo>
                  <a:pt x="3153" y="2185"/>
                </a:lnTo>
                <a:lnTo>
                  <a:pt x="3151" y="2194"/>
                </a:lnTo>
                <a:lnTo>
                  <a:pt x="3156" y="2203"/>
                </a:lnTo>
                <a:lnTo>
                  <a:pt x="3162" y="2206"/>
                </a:lnTo>
                <a:lnTo>
                  <a:pt x="3173" y="2204"/>
                </a:lnTo>
                <a:lnTo>
                  <a:pt x="3184" y="2193"/>
                </a:lnTo>
                <a:lnTo>
                  <a:pt x="3197" y="2194"/>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en-US">
              <a:solidFill>
                <a:prstClr val="black"/>
              </a:solidFill>
              <a:latin typeface="Calibri"/>
              <a:ea typeface="+mn-ea"/>
              <a:cs typeface="+mn-cs"/>
            </a:endParaRPr>
          </a:p>
        </p:txBody>
      </p:sp>
      <p:sp>
        <p:nvSpPr>
          <p:cNvPr id="94" name="Freeform 101"/>
          <p:cNvSpPr>
            <a:spLocks noChangeArrowheads="1"/>
          </p:cNvSpPr>
          <p:nvPr/>
        </p:nvSpPr>
        <p:spPr bwMode="auto">
          <a:xfrm>
            <a:off x="4936335" y="839059"/>
            <a:ext cx="150813" cy="107950"/>
          </a:xfrm>
          <a:custGeom>
            <a:avLst/>
            <a:gdLst>
              <a:gd name="T0" fmla="*/ 2147483647 w 324"/>
              <a:gd name="T1" fmla="*/ 2147483647 h 223"/>
              <a:gd name="T2" fmla="*/ 2147483647 w 324"/>
              <a:gd name="T3" fmla="*/ 2147483647 h 223"/>
              <a:gd name="T4" fmla="*/ 2147483647 w 324"/>
              <a:gd name="T5" fmla="*/ 0 h 223"/>
              <a:gd name="T6" fmla="*/ 2147483647 w 324"/>
              <a:gd name="T7" fmla="*/ 0 h 223"/>
              <a:gd name="T8" fmla="*/ 2147483647 w 324"/>
              <a:gd name="T9" fmla="*/ 2147483647 h 223"/>
              <a:gd name="T10" fmla="*/ 2147483647 w 324"/>
              <a:gd name="T11" fmla="*/ 2147483647 h 223"/>
              <a:gd name="T12" fmla="*/ 2147483647 w 324"/>
              <a:gd name="T13" fmla="*/ 2147483647 h 223"/>
              <a:gd name="T14" fmla="*/ 2147483647 w 324"/>
              <a:gd name="T15" fmla="*/ 2147483647 h 223"/>
              <a:gd name="T16" fmla="*/ 2147483647 w 324"/>
              <a:gd name="T17" fmla="*/ 2147483647 h 223"/>
              <a:gd name="T18" fmla="*/ 0 w 324"/>
              <a:gd name="T19" fmla="*/ 2147483647 h 223"/>
              <a:gd name="T20" fmla="*/ 2147483647 w 324"/>
              <a:gd name="T21" fmla="*/ 2147483647 h 223"/>
              <a:gd name="T22" fmla="*/ 2147483647 w 324"/>
              <a:gd name="T23" fmla="*/ 2147483647 h 223"/>
              <a:gd name="T24" fmla="*/ 2147483647 w 324"/>
              <a:gd name="T25" fmla="*/ 2147483647 h 223"/>
              <a:gd name="T26" fmla="*/ 2147483647 w 324"/>
              <a:gd name="T27" fmla="*/ 2147483647 h 223"/>
              <a:gd name="T28" fmla="*/ 2147483647 w 324"/>
              <a:gd name="T29" fmla="*/ 2147483647 h 223"/>
              <a:gd name="T30" fmla="*/ 2147483647 w 324"/>
              <a:gd name="T31" fmla="*/ 2147483647 h 223"/>
              <a:gd name="T32" fmla="*/ 2147483647 w 324"/>
              <a:gd name="T33" fmla="*/ 2147483647 h 223"/>
              <a:gd name="T34" fmla="*/ 2147483647 w 324"/>
              <a:gd name="T35" fmla="*/ 2147483647 h 223"/>
              <a:gd name="T36" fmla="*/ 2147483647 w 324"/>
              <a:gd name="T37" fmla="*/ 2147483647 h 223"/>
              <a:gd name="T38" fmla="*/ 2147483647 w 324"/>
              <a:gd name="T39" fmla="*/ 2147483647 h 223"/>
              <a:gd name="T40" fmla="*/ 2147483647 w 324"/>
              <a:gd name="T41" fmla="*/ 2147483647 h 223"/>
              <a:gd name="T42" fmla="*/ 2147483647 w 324"/>
              <a:gd name="T43" fmla="*/ 2147483647 h 2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4"/>
              <a:gd name="T67" fmla="*/ 0 h 223"/>
              <a:gd name="T68" fmla="*/ 324 w 324"/>
              <a:gd name="T69" fmla="*/ 223 h 2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4" h="223">
                <a:moveTo>
                  <a:pt x="280" y="40"/>
                </a:moveTo>
                <a:lnTo>
                  <a:pt x="239" y="13"/>
                </a:lnTo>
                <a:lnTo>
                  <a:pt x="222" y="0"/>
                </a:lnTo>
                <a:lnTo>
                  <a:pt x="175" y="0"/>
                </a:lnTo>
                <a:lnTo>
                  <a:pt x="122" y="23"/>
                </a:lnTo>
                <a:lnTo>
                  <a:pt x="83" y="63"/>
                </a:lnTo>
                <a:lnTo>
                  <a:pt x="58" y="97"/>
                </a:lnTo>
                <a:lnTo>
                  <a:pt x="28" y="118"/>
                </a:lnTo>
                <a:lnTo>
                  <a:pt x="2" y="136"/>
                </a:lnTo>
                <a:lnTo>
                  <a:pt x="0" y="171"/>
                </a:lnTo>
                <a:lnTo>
                  <a:pt x="18" y="196"/>
                </a:lnTo>
                <a:lnTo>
                  <a:pt x="53" y="223"/>
                </a:lnTo>
                <a:lnTo>
                  <a:pt x="81" y="217"/>
                </a:lnTo>
                <a:lnTo>
                  <a:pt x="110" y="197"/>
                </a:lnTo>
                <a:lnTo>
                  <a:pt x="133" y="168"/>
                </a:lnTo>
                <a:lnTo>
                  <a:pt x="179" y="156"/>
                </a:lnTo>
                <a:lnTo>
                  <a:pt x="225" y="151"/>
                </a:lnTo>
                <a:lnTo>
                  <a:pt x="240" y="133"/>
                </a:lnTo>
                <a:lnTo>
                  <a:pt x="286" y="115"/>
                </a:lnTo>
                <a:lnTo>
                  <a:pt x="321" y="111"/>
                </a:lnTo>
                <a:lnTo>
                  <a:pt x="324" y="97"/>
                </a:lnTo>
                <a:lnTo>
                  <a:pt x="280" y="40"/>
                </a:lnTo>
                <a:close/>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en-US">
              <a:solidFill>
                <a:prstClr val="black"/>
              </a:solidFill>
              <a:latin typeface="Calibri"/>
              <a:ea typeface="+mn-ea"/>
              <a:cs typeface="+mn-cs"/>
            </a:endParaRPr>
          </a:p>
        </p:txBody>
      </p:sp>
      <p:sp>
        <p:nvSpPr>
          <p:cNvPr id="95" name="Freeform 102"/>
          <p:cNvSpPr>
            <a:spLocks noChangeArrowheads="1"/>
          </p:cNvSpPr>
          <p:nvPr/>
        </p:nvSpPr>
        <p:spPr bwMode="auto">
          <a:xfrm>
            <a:off x="4936335" y="839059"/>
            <a:ext cx="150813" cy="107950"/>
          </a:xfrm>
          <a:custGeom>
            <a:avLst/>
            <a:gdLst>
              <a:gd name="T0" fmla="*/ 2147483647 w 324"/>
              <a:gd name="T1" fmla="*/ 2147483647 h 223"/>
              <a:gd name="T2" fmla="*/ 2147483647 w 324"/>
              <a:gd name="T3" fmla="*/ 2147483647 h 223"/>
              <a:gd name="T4" fmla="*/ 2147483647 w 324"/>
              <a:gd name="T5" fmla="*/ 0 h 223"/>
              <a:gd name="T6" fmla="*/ 2147483647 w 324"/>
              <a:gd name="T7" fmla="*/ 0 h 223"/>
              <a:gd name="T8" fmla="*/ 2147483647 w 324"/>
              <a:gd name="T9" fmla="*/ 2147483647 h 223"/>
              <a:gd name="T10" fmla="*/ 2147483647 w 324"/>
              <a:gd name="T11" fmla="*/ 2147483647 h 223"/>
              <a:gd name="T12" fmla="*/ 2147483647 w 324"/>
              <a:gd name="T13" fmla="*/ 2147483647 h 223"/>
              <a:gd name="T14" fmla="*/ 2147483647 w 324"/>
              <a:gd name="T15" fmla="*/ 2147483647 h 223"/>
              <a:gd name="T16" fmla="*/ 2147483647 w 324"/>
              <a:gd name="T17" fmla="*/ 2147483647 h 223"/>
              <a:gd name="T18" fmla="*/ 0 w 324"/>
              <a:gd name="T19" fmla="*/ 2147483647 h 223"/>
              <a:gd name="T20" fmla="*/ 2147483647 w 324"/>
              <a:gd name="T21" fmla="*/ 2147483647 h 223"/>
              <a:gd name="T22" fmla="*/ 2147483647 w 324"/>
              <a:gd name="T23" fmla="*/ 2147483647 h 223"/>
              <a:gd name="T24" fmla="*/ 2147483647 w 324"/>
              <a:gd name="T25" fmla="*/ 2147483647 h 223"/>
              <a:gd name="T26" fmla="*/ 2147483647 w 324"/>
              <a:gd name="T27" fmla="*/ 2147483647 h 223"/>
              <a:gd name="T28" fmla="*/ 2147483647 w 324"/>
              <a:gd name="T29" fmla="*/ 2147483647 h 223"/>
              <a:gd name="T30" fmla="*/ 2147483647 w 324"/>
              <a:gd name="T31" fmla="*/ 2147483647 h 223"/>
              <a:gd name="T32" fmla="*/ 2147483647 w 324"/>
              <a:gd name="T33" fmla="*/ 2147483647 h 223"/>
              <a:gd name="T34" fmla="*/ 2147483647 w 324"/>
              <a:gd name="T35" fmla="*/ 2147483647 h 223"/>
              <a:gd name="T36" fmla="*/ 2147483647 w 324"/>
              <a:gd name="T37" fmla="*/ 2147483647 h 223"/>
              <a:gd name="T38" fmla="*/ 2147483647 w 324"/>
              <a:gd name="T39" fmla="*/ 2147483647 h 223"/>
              <a:gd name="T40" fmla="*/ 2147483647 w 324"/>
              <a:gd name="T41" fmla="*/ 2147483647 h 223"/>
              <a:gd name="T42" fmla="*/ 2147483647 w 324"/>
              <a:gd name="T43" fmla="*/ 2147483647 h 2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4"/>
              <a:gd name="T67" fmla="*/ 0 h 223"/>
              <a:gd name="T68" fmla="*/ 324 w 324"/>
              <a:gd name="T69" fmla="*/ 223 h 2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4" h="223">
                <a:moveTo>
                  <a:pt x="280" y="40"/>
                </a:moveTo>
                <a:lnTo>
                  <a:pt x="239" y="13"/>
                </a:lnTo>
                <a:lnTo>
                  <a:pt x="222" y="0"/>
                </a:lnTo>
                <a:lnTo>
                  <a:pt x="175" y="0"/>
                </a:lnTo>
                <a:lnTo>
                  <a:pt x="122" y="23"/>
                </a:lnTo>
                <a:lnTo>
                  <a:pt x="83" y="63"/>
                </a:lnTo>
                <a:lnTo>
                  <a:pt x="58" y="97"/>
                </a:lnTo>
                <a:lnTo>
                  <a:pt x="28" y="118"/>
                </a:lnTo>
                <a:lnTo>
                  <a:pt x="2" y="136"/>
                </a:lnTo>
                <a:lnTo>
                  <a:pt x="0" y="171"/>
                </a:lnTo>
                <a:lnTo>
                  <a:pt x="18" y="196"/>
                </a:lnTo>
                <a:lnTo>
                  <a:pt x="53" y="223"/>
                </a:lnTo>
                <a:lnTo>
                  <a:pt x="81" y="217"/>
                </a:lnTo>
                <a:lnTo>
                  <a:pt x="110" y="197"/>
                </a:lnTo>
                <a:lnTo>
                  <a:pt x="133" y="168"/>
                </a:lnTo>
                <a:lnTo>
                  <a:pt x="179" y="156"/>
                </a:lnTo>
                <a:lnTo>
                  <a:pt x="225" y="151"/>
                </a:lnTo>
                <a:lnTo>
                  <a:pt x="240" y="133"/>
                </a:lnTo>
                <a:lnTo>
                  <a:pt x="286" y="115"/>
                </a:lnTo>
                <a:lnTo>
                  <a:pt x="321" y="111"/>
                </a:lnTo>
                <a:lnTo>
                  <a:pt x="324" y="97"/>
                </a:lnTo>
                <a:lnTo>
                  <a:pt x="280" y="40"/>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en-US">
              <a:solidFill>
                <a:prstClr val="black"/>
              </a:solidFill>
              <a:latin typeface="Calibri"/>
              <a:ea typeface="+mn-ea"/>
              <a:cs typeface="+mn-cs"/>
            </a:endParaRPr>
          </a:p>
        </p:txBody>
      </p:sp>
      <p:sp>
        <p:nvSpPr>
          <p:cNvPr id="96" name="Freeform 103"/>
          <p:cNvSpPr>
            <a:spLocks noChangeArrowheads="1"/>
          </p:cNvSpPr>
          <p:nvPr/>
        </p:nvSpPr>
        <p:spPr bwMode="auto">
          <a:xfrm>
            <a:off x="5376064" y="845409"/>
            <a:ext cx="139700" cy="57150"/>
          </a:xfrm>
          <a:custGeom>
            <a:avLst/>
            <a:gdLst>
              <a:gd name="T0" fmla="*/ 2147483647 w 302"/>
              <a:gd name="T1" fmla="*/ 2147483647 h 122"/>
              <a:gd name="T2" fmla="*/ 2147483647 w 302"/>
              <a:gd name="T3" fmla="*/ 2147483647 h 122"/>
              <a:gd name="T4" fmla="*/ 2147483647 w 302"/>
              <a:gd name="T5" fmla="*/ 2147483647 h 122"/>
              <a:gd name="T6" fmla="*/ 2147483647 w 302"/>
              <a:gd name="T7" fmla="*/ 2147483647 h 122"/>
              <a:gd name="T8" fmla="*/ 2147483647 w 302"/>
              <a:gd name="T9" fmla="*/ 0 h 122"/>
              <a:gd name="T10" fmla="*/ 2147483647 w 302"/>
              <a:gd name="T11" fmla="*/ 2147483647 h 122"/>
              <a:gd name="T12" fmla="*/ 2147483647 w 302"/>
              <a:gd name="T13" fmla="*/ 2147483647 h 122"/>
              <a:gd name="T14" fmla="*/ 2147483647 w 302"/>
              <a:gd name="T15" fmla="*/ 2147483647 h 122"/>
              <a:gd name="T16" fmla="*/ 2147483647 w 302"/>
              <a:gd name="T17" fmla="*/ 2147483647 h 122"/>
              <a:gd name="T18" fmla="*/ 2147483647 w 302"/>
              <a:gd name="T19" fmla="*/ 2147483647 h 122"/>
              <a:gd name="T20" fmla="*/ 2147483647 w 302"/>
              <a:gd name="T21" fmla="*/ 2147483647 h 122"/>
              <a:gd name="T22" fmla="*/ 2147483647 w 302"/>
              <a:gd name="T23" fmla="*/ 2147483647 h 122"/>
              <a:gd name="T24" fmla="*/ 2147483647 w 302"/>
              <a:gd name="T25" fmla="*/ 2147483647 h 122"/>
              <a:gd name="T26" fmla="*/ 2147483647 w 302"/>
              <a:gd name="T27" fmla="*/ 2147483647 h 122"/>
              <a:gd name="T28" fmla="*/ 2147483647 w 302"/>
              <a:gd name="T29" fmla="*/ 2147483647 h 122"/>
              <a:gd name="T30" fmla="*/ 2147483647 w 302"/>
              <a:gd name="T31" fmla="*/ 2147483647 h 122"/>
              <a:gd name="T32" fmla="*/ 2147483647 w 302"/>
              <a:gd name="T33" fmla="*/ 2147483647 h 122"/>
              <a:gd name="T34" fmla="*/ 2147483647 w 302"/>
              <a:gd name="T35" fmla="*/ 2147483647 h 122"/>
              <a:gd name="T36" fmla="*/ 2147483647 w 302"/>
              <a:gd name="T37" fmla="*/ 2147483647 h 122"/>
              <a:gd name="T38" fmla="*/ 2147483647 w 302"/>
              <a:gd name="T39" fmla="*/ 2147483647 h 122"/>
              <a:gd name="T40" fmla="*/ 2147483647 w 302"/>
              <a:gd name="T41" fmla="*/ 2147483647 h 122"/>
              <a:gd name="T42" fmla="*/ 0 w 302"/>
              <a:gd name="T43" fmla="*/ 2147483647 h 122"/>
              <a:gd name="T44" fmla="*/ 2147483647 w 302"/>
              <a:gd name="T45" fmla="*/ 2147483647 h 122"/>
              <a:gd name="T46" fmla="*/ 2147483647 w 302"/>
              <a:gd name="T47" fmla="*/ 2147483647 h 122"/>
              <a:gd name="T48" fmla="*/ 2147483647 w 302"/>
              <a:gd name="T49" fmla="*/ 2147483647 h 1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2"/>
              <a:gd name="T76" fmla="*/ 0 h 122"/>
              <a:gd name="T77" fmla="*/ 302 w 302"/>
              <a:gd name="T78" fmla="*/ 122 h 1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2" h="122">
                <a:moveTo>
                  <a:pt x="48" y="7"/>
                </a:moveTo>
                <a:lnTo>
                  <a:pt x="82" y="3"/>
                </a:lnTo>
                <a:lnTo>
                  <a:pt x="142" y="11"/>
                </a:lnTo>
                <a:lnTo>
                  <a:pt x="200" y="6"/>
                </a:lnTo>
                <a:lnTo>
                  <a:pt x="244" y="0"/>
                </a:lnTo>
                <a:lnTo>
                  <a:pt x="276" y="18"/>
                </a:lnTo>
                <a:lnTo>
                  <a:pt x="299" y="41"/>
                </a:lnTo>
                <a:lnTo>
                  <a:pt x="302" y="55"/>
                </a:lnTo>
                <a:lnTo>
                  <a:pt x="298" y="84"/>
                </a:lnTo>
                <a:lnTo>
                  <a:pt x="293" y="91"/>
                </a:lnTo>
                <a:lnTo>
                  <a:pt x="271" y="116"/>
                </a:lnTo>
                <a:lnTo>
                  <a:pt x="233" y="122"/>
                </a:lnTo>
                <a:lnTo>
                  <a:pt x="201" y="109"/>
                </a:lnTo>
                <a:lnTo>
                  <a:pt x="180" y="113"/>
                </a:lnTo>
                <a:lnTo>
                  <a:pt x="142" y="120"/>
                </a:lnTo>
                <a:lnTo>
                  <a:pt x="130" y="121"/>
                </a:lnTo>
                <a:lnTo>
                  <a:pt x="91" y="102"/>
                </a:lnTo>
                <a:lnTo>
                  <a:pt x="55" y="98"/>
                </a:lnTo>
                <a:lnTo>
                  <a:pt x="32" y="109"/>
                </a:lnTo>
                <a:lnTo>
                  <a:pt x="20" y="107"/>
                </a:lnTo>
                <a:lnTo>
                  <a:pt x="8" y="89"/>
                </a:lnTo>
                <a:lnTo>
                  <a:pt x="0" y="68"/>
                </a:lnTo>
                <a:lnTo>
                  <a:pt x="13" y="37"/>
                </a:lnTo>
                <a:lnTo>
                  <a:pt x="30" y="17"/>
                </a:lnTo>
                <a:lnTo>
                  <a:pt x="48" y="7"/>
                </a:lnTo>
                <a:close/>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en-US">
              <a:solidFill>
                <a:prstClr val="black"/>
              </a:solidFill>
              <a:latin typeface="Calibri"/>
              <a:ea typeface="+mn-ea"/>
              <a:cs typeface="+mn-cs"/>
            </a:endParaRPr>
          </a:p>
        </p:txBody>
      </p:sp>
      <p:sp>
        <p:nvSpPr>
          <p:cNvPr id="97" name="Freeform 104"/>
          <p:cNvSpPr>
            <a:spLocks noChangeArrowheads="1"/>
          </p:cNvSpPr>
          <p:nvPr/>
        </p:nvSpPr>
        <p:spPr bwMode="auto">
          <a:xfrm>
            <a:off x="5376064" y="845409"/>
            <a:ext cx="139700" cy="57150"/>
          </a:xfrm>
          <a:custGeom>
            <a:avLst/>
            <a:gdLst>
              <a:gd name="T0" fmla="*/ 2147483647 w 302"/>
              <a:gd name="T1" fmla="*/ 2147483647 h 122"/>
              <a:gd name="T2" fmla="*/ 2147483647 w 302"/>
              <a:gd name="T3" fmla="*/ 2147483647 h 122"/>
              <a:gd name="T4" fmla="*/ 2147483647 w 302"/>
              <a:gd name="T5" fmla="*/ 2147483647 h 122"/>
              <a:gd name="T6" fmla="*/ 2147483647 w 302"/>
              <a:gd name="T7" fmla="*/ 2147483647 h 122"/>
              <a:gd name="T8" fmla="*/ 2147483647 w 302"/>
              <a:gd name="T9" fmla="*/ 0 h 122"/>
              <a:gd name="T10" fmla="*/ 2147483647 w 302"/>
              <a:gd name="T11" fmla="*/ 2147483647 h 122"/>
              <a:gd name="T12" fmla="*/ 2147483647 w 302"/>
              <a:gd name="T13" fmla="*/ 2147483647 h 122"/>
              <a:gd name="T14" fmla="*/ 2147483647 w 302"/>
              <a:gd name="T15" fmla="*/ 2147483647 h 122"/>
              <a:gd name="T16" fmla="*/ 2147483647 w 302"/>
              <a:gd name="T17" fmla="*/ 2147483647 h 122"/>
              <a:gd name="T18" fmla="*/ 2147483647 w 302"/>
              <a:gd name="T19" fmla="*/ 2147483647 h 122"/>
              <a:gd name="T20" fmla="*/ 2147483647 w 302"/>
              <a:gd name="T21" fmla="*/ 2147483647 h 122"/>
              <a:gd name="T22" fmla="*/ 2147483647 w 302"/>
              <a:gd name="T23" fmla="*/ 2147483647 h 122"/>
              <a:gd name="T24" fmla="*/ 2147483647 w 302"/>
              <a:gd name="T25" fmla="*/ 2147483647 h 122"/>
              <a:gd name="T26" fmla="*/ 2147483647 w 302"/>
              <a:gd name="T27" fmla="*/ 2147483647 h 122"/>
              <a:gd name="T28" fmla="*/ 2147483647 w 302"/>
              <a:gd name="T29" fmla="*/ 2147483647 h 122"/>
              <a:gd name="T30" fmla="*/ 2147483647 w 302"/>
              <a:gd name="T31" fmla="*/ 2147483647 h 122"/>
              <a:gd name="T32" fmla="*/ 2147483647 w 302"/>
              <a:gd name="T33" fmla="*/ 2147483647 h 122"/>
              <a:gd name="T34" fmla="*/ 2147483647 w 302"/>
              <a:gd name="T35" fmla="*/ 2147483647 h 122"/>
              <a:gd name="T36" fmla="*/ 2147483647 w 302"/>
              <a:gd name="T37" fmla="*/ 2147483647 h 122"/>
              <a:gd name="T38" fmla="*/ 2147483647 w 302"/>
              <a:gd name="T39" fmla="*/ 2147483647 h 122"/>
              <a:gd name="T40" fmla="*/ 2147483647 w 302"/>
              <a:gd name="T41" fmla="*/ 2147483647 h 122"/>
              <a:gd name="T42" fmla="*/ 0 w 302"/>
              <a:gd name="T43" fmla="*/ 2147483647 h 122"/>
              <a:gd name="T44" fmla="*/ 2147483647 w 302"/>
              <a:gd name="T45" fmla="*/ 2147483647 h 122"/>
              <a:gd name="T46" fmla="*/ 2147483647 w 302"/>
              <a:gd name="T47" fmla="*/ 2147483647 h 122"/>
              <a:gd name="T48" fmla="*/ 2147483647 w 302"/>
              <a:gd name="T49" fmla="*/ 2147483647 h 1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2"/>
              <a:gd name="T76" fmla="*/ 0 h 122"/>
              <a:gd name="T77" fmla="*/ 302 w 302"/>
              <a:gd name="T78" fmla="*/ 122 h 1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2" h="122">
                <a:moveTo>
                  <a:pt x="48" y="7"/>
                </a:moveTo>
                <a:lnTo>
                  <a:pt x="82" y="3"/>
                </a:lnTo>
                <a:lnTo>
                  <a:pt x="142" y="11"/>
                </a:lnTo>
                <a:lnTo>
                  <a:pt x="200" y="6"/>
                </a:lnTo>
                <a:lnTo>
                  <a:pt x="244" y="0"/>
                </a:lnTo>
                <a:lnTo>
                  <a:pt x="276" y="18"/>
                </a:lnTo>
                <a:lnTo>
                  <a:pt x="299" y="41"/>
                </a:lnTo>
                <a:lnTo>
                  <a:pt x="302" y="55"/>
                </a:lnTo>
                <a:lnTo>
                  <a:pt x="298" y="84"/>
                </a:lnTo>
                <a:lnTo>
                  <a:pt x="293" y="91"/>
                </a:lnTo>
                <a:lnTo>
                  <a:pt x="271" y="116"/>
                </a:lnTo>
                <a:lnTo>
                  <a:pt x="233" y="122"/>
                </a:lnTo>
                <a:lnTo>
                  <a:pt x="201" y="109"/>
                </a:lnTo>
                <a:lnTo>
                  <a:pt x="180" y="113"/>
                </a:lnTo>
                <a:lnTo>
                  <a:pt x="142" y="120"/>
                </a:lnTo>
                <a:lnTo>
                  <a:pt x="130" y="121"/>
                </a:lnTo>
                <a:lnTo>
                  <a:pt x="91" y="102"/>
                </a:lnTo>
                <a:lnTo>
                  <a:pt x="55" y="98"/>
                </a:lnTo>
                <a:lnTo>
                  <a:pt x="32" y="109"/>
                </a:lnTo>
                <a:lnTo>
                  <a:pt x="20" y="107"/>
                </a:lnTo>
                <a:lnTo>
                  <a:pt x="8" y="89"/>
                </a:lnTo>
                <a:lnTo>
                  <a:pt x="0" y="68"/>
                </a:lnTo>
                <a:lnTo>
                  <a:pt x="13" y="37"/>
                </a:lnTo>
                <a:lnTo>
                  <a:pt x="30" y="17"/>
                </a:lnTo>
                <a:lnTo>
                  <a:pt x="48" y="7"/>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en-US">
              <a:solidFill>
                <a:prstClr val="black"/>
              </a:solidFill>
              <a:latin typeface="Calibri"/>
              <a:ea typeface="+mn-ea"/>
              <a:cs typeface="+mn-cs"/>
            </a:endParaRPr>
          </a:p>
        </p:txBody>
      </p:sp>
      <p:sp>
        <p:nvSpPr>
          <p:cNvPr id="98" name="Freeform 105"/>
          <p:cNvSpPr>
            <a:spLocks noChangeArrowheads="1"/>
          </p:cNvSpPr>
          <p:nvPr/>
        </p:nvSpPr>
        <p:spPr bwMode="auto">
          <a:xfrm>
            <a:off x="4993485" y="918434"/>
            <a:ext cx="227013" cy="196850"/>
          </a:xfrm>
          <a:custGeom>
            <a:avLst/>
            <a:gdLst>
              <a:gd name="T0" fmla="*/ 2147483647 w 489"/>
              <a:gd name="T1" fmla="*/ 2147483647 h 410"/>
              <a:gd name="T2" fmla="*/ 2147483647 w 489"/>
              <a:gd name="T3" fmla="*/ 2147483647 h 410"/>
              <a:gd name="T4" fmla="*/ 0 w 489"/>
              <a:gd name="T5" fmla="*/ 2147483647 h 410"/>
              <a:gd name="T6" fmla="*/ 2147483647 w 489"/>
              <a:gd name="T7" fmla="*/ 2147483647 h 410"/>
              <a:gd name="T8" fmla="*/ 2147483647 w 489"/>
              <a:gd name="T9" fmla="*/ 2147483647 h 410"/>
              <a:gd name="T10" fmla="*/ 2147483647 w 489"/>
              <a:gd name="T11" fmla="*/ 2147483647 h 410"/>
              <a:gd name="T12" fmla="*/ 2147483647 w 489"/>
              <a:gd name="T13" fmla="*/ 2147483647 h 410"/>
              <a:gd name="T14" fmla="*/ 2147483647 w 489"/>
              <a:gd name="T15" fmla="*/ 2147483647 h 410"/>
              <a:gd name="T16" fmla="*/ 2147483647 w 489"/>
              <a:gd name="T17" fmla="*/ 2147483647 h 410"/>
              <a:gd name="T18" fmla="*/ 2147483647 w 489"/>
              <a:gd name="T19" fmla="*/ 2147483647 h 410"/>
              <a:gd name="T20" fmla="*/ 2147483647 w 489"/>
              <a:gd name="T21" fmla="*/ 2147483647 h 410"/>
              <a:gd name="T22" fmla="*/ 2147483647 w 489"/>
              <a:gd name="T23" fmla="*/ 2147483647 h 410"/>
              <a:gd name="T24" fmla="*/ 2147483647 w 489"/>
              <a:gd name="T25" fmla="*/ 2147483647 h 410"/>
              <a:gd name="T26" fmla="*/ 2147483647 w 489"/>
              <a:gd name="T27" fmla="*/ 2147483647 h 410"/>
              <a:gd name="T28" fmla="*/ 2147483647 w 489"/>
              <a:gd name="T29" fmla="*/ 2147483647 h 410"/>
              <a:gd name="T30" fmla="*/ 2147483647 w 489"/>
              <a:gd name="T31" fmla="*/ 2147483647 h 410"/>
              <a:gd name="T32" fmla="*/ 2147483647 w 489"/>
              <a:gd name="T33" fmla="*/ 2147483647 h 410"/>
              <a:gd name="T34" fmla="*/ 2147483647 w 489"/>
              <a:gd name="T35" fmla="*/ 2147483647 h 410"/>
              <a:gd name="T36" fmla="*/ 2147483647 w 489"/>
              <a:gd name="T37" fmla="*/ 2147483647 h 410"/>
              <a:gd name="T38" fmla="*/ 2147483647 w 489"/>
              <a:gd name="T39" fmla="*/ 2147483647 h 410"/>
              <a:gd name="T40" fmla="*/ 2147483647 w 489"/>
              <a:gd name="T41" fmla="*/ 2147483647 h 410"/>
              <a:gd name="T42" fmla="*/ 2147483647 w 489"/>
              <a:gd name="T43" fmla="*/ 2147483647 h 410"/>
              <a:gd name="T44" fmla="*/ 2147483647 w 489"/>
              <a:gd name="T45" fmla="*/ 2147483647 h 410"/>
              <a:gd name="T46" fmla="*/ 2147483647 w 489"/>
              <a:gd name="T47" fmla="*/ 2147483647 h 410"/>
              <a:gd name="T48" fmla="*/ 2147483647 w 489"/>
              <a:gd name="T49" fmla="*/ 2147483647 h 410"/>
              <a:gd name="T50" fmla="*/ 2147483647 w 489"/>
              <a:gd name="T51" fmla="*/ 2147483647 h 410"/>
              <a:gd name="T52" fmla="*/ 2147483647 w 489"/>
              <a:gd name="T53" fmla="*/ 2147483647 h 410"/>
              <a:gd name="T54" fmla="*/ 2147483647 w 489"/>
              <a:gd name="T55" fmla="*/ 2147483647 h 410"/>
              <a:gd name="T56" fmla="*/ 2147483647 w 489"/>
              <a:gd name="T57" fmla="*/ 2147483647 h 410"/>
              <a:gd name="T58" fmla="*/ 2147483647 w 489"/>
              <a:gd name="T59" fmla="*/ 2147483647 h 410"/>
              <a:gd name="T60" fmla="*/ 2147483647 w 489"/>
              <a:gd name="T61" fmla="*/ 0 h 410"/>
              <a:gd name="T62" fmla="*/ 2147483647 w 489"/>
              <a:gd name="T63" fmla="*/ 2147483647 h 410"/>
              <a:gd name="T64" fmla="*/ 2147483647 w 489"/>
              <a:gd name="T65" fmla="*/ 2147483647 h 410"/>
              <a:gd name="T66" fmla="*/ 2147483647 w 489"/>
              <a:gd name="T67" fmla="*/ 2147483647 h 410"/>
              <a:gd name="T68" fmla="*/ 2147483647 w 489"/>
              <a:gd name="T69" fmla="*/ 2147483647 h 410"/>
              <a:gd name="T70" fmla="*/ 2147483647 w 489"/>
              <a:gd name="T71" fmla="*/ 2147483647 h 410"/>
              <a:gd name="T72" fmla="*/ 2147483647 w 489"/>
              <a:gd name="T73" fmla="*/ 2147483647 h 410"/>
              <a:gd name="T74" fmla="*/ 2147483647 w 489"/>
              <a:gd name="T75" fmla="*/ 2147483647 h 410"/>
              <a:gd name="T76" fmla="*/ 2147483647 w 489"/>
              <a:gd name="T77" fmla="*/ 2147483647 h 410"/>
              <a:gd name="T78" fmla="*/ 2147483647 w 489"/>
              <a:gd name="T79" fmla="*/ 2147483647 h 410"/>
              <a:gd name="T80" fmla="*/ 2147483647 w 489"/>
              <a:gd name="T81" fmla="*/ 2147483647 h 410"/>
              <a:gd name="T82" fmla="*/ 2147483647 w 489"/>
              <a:gd name="T83" fmla="*/ 2147483647 h 4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89"/>
              <a:gd name="T127" fmla="*/ 0 h 410"/>
              <a:gd name="T128" fmla="*/ 489 w 489"/>
              <a:gd name="T129" fmla="*/ 410 h 4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89" h="410">
                <a:moveTo>
                  <a:pt x="121" y="262"/>
                </a:moveTo>
                <a:lnTo>
                  <a:pt x="76" y="233"/>
                </a:lnTo>
                <a:lnTo>
                  <a:pt x="41" y="220"/>
                </a:lnTo>
                <a:lnTo>
                  <a:pt x="31" y="217"/>
                </a:lnTo>
                <a:lnTo>
                  <a:pt x="9" y="226"/>
                </a:lnTo>
                <a:lnTo>
                  <a:pt x="0" y="237"/>
                </a:lnTo>
                <a:lnTo>
                  <a:pt x="16" y="264"/>
                </a:lnTo>
                <a:lnTo>
                  <a:pt x="44" y="288"/>
                </a:lnTo>
                <a:lnTo>
                  <a:pt x="66" y="301"/>
                </a:lnTo>
                <a:lnTo>
                  <a:pt x="65" y="342"/>
                </a:lnTo>
                <a:lnTo>
                  <a:pt x="72" y="358"/>
                </a:lnTo>
                <a:lnTo>
                  <a:pt x="101" y="368"/>
                </a:lnTo>
                <a:lnTo>
                  <a:pt x="158" y="361"/>
                </a:lnTo>
                <a:lnTo>
                  <a:pt x="211" y="355"/>
                </a:lnTo>
                <a:lnTo>
                  <a:pt x="248" y="353"/>
                </a:lnTo>
                <a:lnTo>
                  <a:pt x="280" y="356"/>
                </a:lnTo>
                <a:lnTo>
                  <a:pt x="323" y="354"/>
                </a:lnTo>
                <a:lnTo>
                  <a:pt x="344" y="379"/>
                </a:lnTo>
                <a:lnTo>
                  <a:pt x="359" y="388"/>
                </a:lnTo>
                <a:lnTo>
                  <a:pt x="395" y="407"/>
                </a:lnTo>
                <a:lnTo>
                  <a:pt x="405" y="409"/>
                </a:lnTo>
                <a:lnTo>
                  <a:pt x="420" y="410"/>
                </a:lnTo>
                <a:lnTo>
                  <a:pt x="433" y="404"/>
                </a:lnTo>
                <a:lnTo>
                  <a:pt x="434" y="385"/>
                </a:lnTo>
                <a:lnTo>
                  <a:pt x="411" y="361"/>
                </a:lnTo>
                <a:lnTo>
                  <a:pt x="405" y="356"/>
                </a:lnTo>
                <a:lnTo>
                  <a:pt x="404" y="351"/>
                </a:lnTo>
                <a:lnTo>
                  <a:pt x="429" y="342"/>
                </a:lnTo>
                <a:lnTo>
                  <a:pt x="452" y="353"/>
                </a:lnTo>
                <a:lnTo>
                  <a:pt x="485" y="347"/>
                </a:lnTo>
                <a:lnTo>
                  <a:pt x="489" y="340"/>
                </a:lnTo>
                <a:lnTo>
                  <a:pt x="479" y="317"/>
                </a:lnTo>
                <a:lnTo>
                  <a:pt x="449" y="289"/>
                </a:lnTo>
                <a:lnTo>
                  <a:pt x="419" y="282"/>
                </a:lnTo>
                <a:lnTo>
                  <a:pt x="403" y="270"/>
                </a:lnTo>
                <a:lnTo>
                  <a:pt x="395" y="232"/>
                </a:lnTo>
                <a:lnTo>
                  <a:pt x="404" y="202"/>
                </a:lnTo>
                <a:lnTo>
                  <a:pt x="403" y="174"/>
                </a:lnTo>
                <a:lnTo>
                  <a:pt x="407" y="144"/>
                </a:lnTo>
                <a:lnTo>
                  <a:pt x="415" y="114"/>
                </a:lnTo>
                <a:lnTo>
                  <a:pt x="401" y="44"/>
                </a:lnTo>
                <a:lnTo>
                  <a:pt x="396" y="40"/>
                </a:lnTo>
                <a:lnTo>
                  <a:pt x="378" y="44"/>
                </a:lnTo>
                <a:lnTo>
                  <a:pt x="371" y="54"/>
                </a:lnTo>
                <a:lnTo>
                  <a:pt x="368" y="93"/>
                </a:lnTo>
                <a:lnTo>
                  <a:pt x="374" y="122"/>
                </a:lnTo>
                <a:lnTo>
                  <a:pt x="366" y="132"/>
                </a:lnTo>
                <a:lnTo>
                  <a:pt x="358" y="134"/>
                </a:lnTo>
                <a:lnTo>
                  <a:pt x="356" y="126"/>
                </a:lnTo>
                <a:lnTo>
                  <a:pt x="357" y="81"/>
                </a:lnTo>
                <a:lnTo>
                  <a:pt x="353" y="62"/>
                </a:lnTo>
                <a:lnTo>
                  <a:pt x="346" y="49"/>
                </a:lnTo>
                <a:lnTo>
                  <a:pt x="324" y="45"/>
                </a:lnTo>
                <a:lnTo>
                  <a:pt x="308" y="58"/>
                </a:lnTo>
                <a:lnTo>
                  <a:pt x="279" y="102"/>
                </a:lnTo>
                <a:lnTo>
                  <a:pt x="264" y="105"/>
                </a:lnTo>
                <a:lnTo>
                  <a:pt x="254" y="97"/>
                </a:lnTo>
                <a:lnTo>
                  <a:pt x="268" y="66"/>
                </a:lnTo>
                <a:lnTo>
                  <a:pt x="257" y="39"/>
                </a:lnTo>
                <a:lnTo>
                  <a:pt x="228" y="31"/>
                </a:lnTo>
                <a:lnTo>
                  <a:pt x="209" y="4"/>
                </a:lnTo>
                <a:lnTo>
                  <a:pt x="203" y="0"/>
                </a:lnTo>
                <a:lnTo>
                  <a:pt x="176" y="5"/>
                </a:lnTo>
                <a:lnTo>
                  <a:pt x="117" y="52"/>
                </a:lnTo>
                <a:lnTo>
                  <a:pt x="91" y="62"/>
                </a:lnTo>
                <a:lnTo>
                  <a:pt x="87" y="62"/>
                </a:lnTo>
                <a:lnTo>
                  <a:pt x="64" y="71"/>
                </a:lnTo>
                <a:lnTo>
                  <a:pt x="70" y="80"/>
                </a:lnTo>
                <a:lnTo>
                  <a:pt x="94" y="99"/>
                </a:lnTo>
                <a:lnTo>
                  <a:pt x="125" y="117"/>
                </a:lnTo>
                <a:lnTo>
                  <a:pt x="128" y="126"/>
                </a:lnTo>
                <a:lnTo>
                  <a:pt x="123" y="132"/>
                </a:lnTo>
                <a:lnTo>
                  <a:pt x="96" y="137"/>
                </a:lnTo>
                <a:lnTo>
                  <a:pt x="65" y="128"/>
                </a:lnTo>
                <a:lnTo>
                  <a:pt x="47" y="132"/>
                </a:lnTo>
                <a:lnTo>
                  <a:pt x="50" y="147"/>
                </a:lnTo>
                <a:lnTo>
                  <a:pt x="95" y="177"/>
                </a:lnTo>
                <a:lnTo>
                  <a:pt x="135" y="192"/>
                </a:lnTo>
                <a:lnTo>
                  <a:pt x="168" y="213"/>
                </a:lnTo>
                <a:lnTo>
                  <a:pt x="179" y="229"/>
                </a:lnTo>
                <a:lnTo>
                  <a:pt x="183" y="244"/>
                </a:lnTo>
                <a:lnTo>
                  <a:pt x="177" y="261"/>
                </a:lnTo>
                <a:lnTo>
                  <a:pt x="160" y="268"/>
                </a:lnTo>
                <a:lnTo>
                  <a:pt x="140" y="269"/>
                </a:lnTo>
                <a:lnTo>
                  <a:pt x="121" y="262"/>
                </a:lnTo>
                <a:close/>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en-US">
              <a:solidFill>
                <a:prstClr val="black"/>
              </a:solidFill>
              <a:latin typeface="Calibri"/>
              <a:ea typeface="+mn-ea"/>
              <a:cs typeface="+mn-cs"/>
            </a:endParaRPr>
          </a:p>
        </p:txBody>
      </p:sp>
      <p:sp>
        <p:nvSpPr>
          <p:cNvPr id="99" name="Freeform 106"/>
          <p:cNvSpPr>
            <a:spLocks noChangeArrowheads="1"/>
          </p:cNvSpPr>
          <p:nvPr/>
        </p:nvSpPr>
        <p:spPr bwMode="auto">
          <a:xfrm>
            <a:off x="4993485" y="945421"/>
            <a:ext cx="227013" cy="196850"/>
          </a:xfrm>
          <a:custGeom>
            <a:avLst/>
            <a:gdLst>
              <a:gd name="T0" fmla="*/ 2147483647 w 489"/>
              <a:gd name="T1" fmla="*/ 2147483647 h 410"/>
              <a:gd name="T2" fmla="*/ 2147483647 w 489"/>
              <a:gd name="T3" fmla="*/ 2147483647 h 410"/>
              <a:gd name="T4" fmla="*/ 0 w 489"/>
              <a:gd name="T5" fmla="*/ 2147483647 h 410"/>
              <a:gd name="T6" fmla="*/ 2147483647 w 489"/>
              <a:gd name="T7" fmla="*/ 2147483647 h 410"/>
              <a:gd name="T8" fmla="*/ 2147483647 w 489"/>
              <a:gd name="T9" fmla="*/ 2147483647 h 410"/>
              <a:gd name="T10" fmla="*/ 2147483647 w 489"/>
              <a:gd name="T11" fmla="*/ 2147483647 h 410"/>
              <a:gd name="T12" fmla="*/ 2147483647 w 489"/>
              <a:gd name="T13" fmla="*/ 2147483647 h 410"/>
              <a:gd name="T14" fmla="*/ 2147483647 w 489"/>
              <a:gd name="T15" fmla="*/ 2147483647 h 410"/>
              <a:gd name="T16" fmla="*/ 2147483647 w 489"/>
              <a:gd name="T17" fmla="*/ 2147483647 h 410"/>
              <a:gd name="T18" fmla="*/ 2147483647 w 489"/>
              <a:gd name="T19" fmla="*/ 2147483647 h 410"/>
              <a:gd name="T20" fmla="*/ 2147483647 w 489"/>
              <a:gd name="T21" fmla="*/ 2147483647 h 410"/>
              <a:gd name="T22" fmla="*/ 2147483647 w 489"/>
              <a:gd name="T23" fmla="*/ 2147483647 h 410"/>
              <a:gd name="T24" fmla="*/ 2147483647 w 489"/>
              <a:gd name="T25" fmla="*/ 2147483647 h 410"/>
              <a:gd name="T26" fmla="*/ 2147483647 w 489"/>
              <a:gd name="T27" fmla="*/ 2147483647 h 410"/>
              <a:gd name="T28" fmla="*/ 2147483647 w 489"/>
              <a:gd name="T29" fmla="*/ 2147483647 h 410"/>
              <a:gd name="T30" fmla="*/ 2147483647 w 489"/>
              <a:gd name="T31" fmla="*/ 2147483647 h 410"/>
              <a:gd name="T32" fmla="*/ 2147483647 w 489"/>
              <a:gd name="T33" fmla="*/ 2147483647 h 410"/>
              <a:gd name="T34" fmla="*/ 2147483647 w 489"/>
              <a:gd name="T35" fmla="*/ 2147483647 h 410"/>
              <a:gd name="T36" fmla="*/ 2147483647 w 489"/>
              <a:gd name="T37" fmla="*/ 2147483647 h 410"/>
              <a:gd name="T38" fmla="*/ 2147483647 w 489"/>
              <a:gd name="T39" fmla="*/ 2147483647 h 410"/>
              <a:gd name="T40" fmla="*/ 2147483647 w 489"/>
              <a:gd name="T41" fmla="*/ 2147483647 h 410"/>
              <a:gd name="T42" fmla="*/ 2147483647 w 489"/>
              <a:gd name="T43" fmla="*/ 2147483647 h 410"/>
              <a:gd name="T44" fmla="*/ 2147483647 w 489"/>
              <a:gd name="T45" fmla="*/ 2147483647 h 410"/>
              <a:gd name="T46" fmla="*/ 2147483647 w 489"/>
              <a:gd name="T47" fmla="*/ 2147483647 h 410"/>
              <a:gd name="T48" fmla="*/ 2147483647 w 489"/>
              <a:gd name="T49" fmla="*/ 2147483647 h 410"/>
              <a:gd name="T50" fmla="*/ 2147483647 w 489"/>
              <a:gd name="T51" fmla="*/ 2147483647 h 410"/>
              <a:gd name="T52" fmla="*/ 2147483647 w 489"/>
              <a:gd name="T53" fmla="*/ 2147483647 h 410"/>
              <a:gd name="T54" fmla="*/ 2147483647 w 489"/>
              <a:gd name="T55" fmla="*/ 2147483647 h 410"/>
              <a:gd name="T56" fmla="*/ 2147483647 w 489"/>
              <a:gd name="T57" fmla="*/ 2147483647 h 410"/>
              <a:gd name="T58" fmla="*/ 2147483647 w 489"/>
              <a:gd name="T59" fmla="*/ 2147483647 h 410"/>
              <a:gd name="T60" fmla="*/ 2147483647 w 489"/>
              <a:gd name="T61" fmla="*/ 0 h 410"/>
              <a:gd name="T62" fmla="*/ 2147483647 w 489"/>
              <a:gd name="T63" fmla="*/ 2147483647 h 410"/>
              <a:gd name="T64" fmla="*/ 2147483647 w 489"/>
              <a:gd name="T65" fmla="*/ 2147483647 h 410"/>
              <a:gd name="T66" fmla="*/ 2147483647 w 489"/>
              <a:gd name="T67" fmla="*/ 2147483647 h 410"/>
              <a:gd name="T68" fmla="*/ 2147483647 w 489"/>
              <a:gd name="T69" fmla="*/ 2147483647 h 410"/>
              <a:gd name="T70" fmla="*/ 2147483647 w 489"/>
              <a:gd name="T71" fmla="*/ 2147483647 h 410"/>
              <a:gd name="T72" fmla="*/ 2147483647 w 489"/>
              <a:gd name="T73" fmla="*/ 2147483647 h 410"/>
              <a:gd name="T74" fmla="*/ 2147483647 w 489"/>
              <a:gd name="T75" fmla="*/ 2147483647 h 410"/>
              <a:gd name="T76" fmla="*/ 2147483647 w 489"/>
              <a:gd name="T77" fmla="*/ 2147483647 h 410"/>
              <a:gd name="T78" fmla="*/ 2147483647 w 489"/>
              <a:gd name="T79" fmla="*/ 2147483647 h 410"/>
              <a:gd name="T80" fmla="*/ 2147483647 w 489"/>
              <a:gd name="T81" fmla="*/ 2147483647 h 410"/>
              <a:gd name="T82" fmla="*/ 2147483647 w 489"/>
              <a:gd name="T83" fmla="*/ 2147483647 h 4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89"/>
              <a:gd name="T127" fmla="*/ 0 h 410"/>
              <a:gd name="T128" fmla="*/ 489 w 489"/>
              <a:gd name="T129" fmla="*/ 410 h 4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89" h="410">
                <a:moveTo>
                  <a:pt x="121" y="262"/>
                </a:moveTo>
                <a:lnTo>
                  <a:pt x="76" y="233"/>
                </a:lnTo>
                <a:lnTo>
                  <a:pt x="41" y="220"/>
                </a:lnTo>
                <a:lnTo>
                  <a:pt x="31" y="217"/>
                </a:lnTo>
                <a:lnTo>
                  <a:pt x="9" y="226"/>
                </a:lnTo>
                <a:lnTo>
                  <a:pt x="0" y="237"/>
                </a:lnTo>
                <a:lnTo>
                  <a:pt x="16" y="264"/>
                </a:lnTo>
                <a:lnTo>
                  <a:pt x="44" y="288"/>
                </a:lnTo>
                <a:lnTo>
                  <a:pt x="66" y="301"/>
                </a:lnTo>
                <a:lnTo>
                  <a:pt x="65" y="342"/>
                </a:lnTo>
                <a:lnTo>
                  <a:pt x="72" y="358"/>
                </a:lnTo>
                <a:lnTo>
                  <a:pt x="101" y="368"/>
                </a:lnTo>
                <a:lnTo>
                  <a:pt x="158" y="361"/>
                </a:lnTo>
                <a:lnTo>
                  <a:pt x="211" y="355"/>
                </a:lnTo>
                <a:lnTo>
                  <a:pt x="248" y="353"/>
                </a:lnTo>
                <a:lnTo>
                  <a:pt x="280" y="356"/>
                </a:lnTo>
                <a:lnTo>
                  <a:pt x="323" y="354"/>
                </a:lnTo>
                <a:lnTo>
                  <a:pt x="344" y="379"/>
                </a:lnTo>
                <a:lnTo>
                  <a:pt x="359" y="388"/>
                </a:lnTo>
                <a:lnTo>
                  <a:pt x="395" y="407"/>
                </a:lnTo>
                <a:lnTo>
                  <a:pt x="405" y="409"/>
                </a:lnTo>
                <a:lnTo>
                  <a:pt x="420" y="410"/>
                </a:lnTo>
                <a:lnTo>
                  <a:pt x="433" y="404"/>
                </a:lnTo>
                <a:lnTo>
                  <a:pt x="434" y="385"/>
                </a:lnTo>
                <a:lnTo>
                  <a:pt x="411" y="361"/>
                </a:lnTo>
                <a:lnTo>
                  <a:pt x="405" y="356"/>
                </a:lnTo>
                <a:lnTo>
                  <a:pt x="404" y="351"/>
                </a:lnTo>
                <a:lnTo>
                  <a:pt x="429" y="342"/>
                </a:lnTo>
                <a:lnTo>
                  <a:pt x="452" y="353"/>
                </a:lnTo>
                <a:lnTo>
                  <a:pt x="485" y="347"/>
                </a:lnTo>
                <a:lnTo>
                  <a:pt x="489" y="340"/>
                </a:lnTo>
                <a:lnTo>
                  <a:pt x="479" y="317"/>
                </a:lnTo>
                <a:lnTo>
                  <a:pt x="449" y="289"/>
                </a:lnTo>
                <a:lnTo>
                  <a:pt x="419" y="282"/>
                </a:lnTo>
                <a:lnTo>
                  <a:pt x="403" y="270"/>
                </a:lnTo>
                <a:lnTo>
                  <a:pt x="395" y="232"/>
                </a:lnTo>
                <a:lnTo>
                  <a:pt x="404" y="202"/>
                </a:lnTo>
                <a:lnTo>
                  <a:pt x="403" y="174"/>
                </a:lnTo>
                <a:lnTo>
                  <a:pt x="407" y="144"/>
                </a:lnTo>
                <a:lnTo>
                  <a:pt x="415" y="114"/>
                </a:lnTo>
                <a:lnTo>
                  <a:pt x="401" y="44"/>
                </a:lnTo>
                <a:lnTo>
                  <a:pt x="396" y="40"/>
                </a:lnTo>
                <a:lnTo>
                  <a:pt x="378" y="44"/>
                </a:lnTo>
                <a:lnTo>
                  <a:pt x="371" y="54"/>
                </a:lnTo>
                <a:lnTo>
                  <a:pt x="368" y="93"/>
                </a:lnTo>
                <a:lnTo>
                  <a:pt x="374" y="122"/>
                </a:lnTo>
                <a:lnTo>
                  <a:pt x="366" y="132"/>
                </a:lnTo>
                <a:lnTo>
                  <a:pt x="358" y="134"/>
                </a:lnTo>
                <a:lnTo>
                  <a:pt x="356" y="126"/>
                </a:lnTo>
                <a:lnTo>
                  <a:pt x="357" y="81"/>
                </a:lnTo>
                <a:lnTo>
                  <a:pt x="353" y="62"/>
                </a:lnTo>
                <a:lnTo>
                  <a:pt x="346" y="49"/>
                </a:lnTo>
                <a:lnTo>
                  <a:pt x="324" y="45"/>
                </a:lnTo>
                <a:lnTo>
                  <a:pt x="308" y="58"/>
                </a:lnTo>
                <a:lnTo>
                  <a:pt x="279" y="102"/>
                </a:lnTo>
                <a:lnTo>
                  <a:pt x="264" y="105"/>
                </a:lnTo>
                <a:lnTo>
                  <a:pt x="254" y="97"/>
                </a:lnTo>
                <a:lnTo>
                  <a:pt x="268" y="66"/>
                </a:lnTo>
                <a:lnTo>
                  <a:pt x="257" y="39"/>
                </a:lnTo>
                <a:lnTo>
                  <a:pt x="228" y="31"/>
                </a:lnTo>
                <a:lnTo>
                  <a:pt x="209" y="4"/>
                </a:lnTo>
                <a:lnTo>
                  <a:pt x="203" y="0"/>
                </a:lnTo>
                <a:lnTo>
                  <a:pt x="176" y="5"/>
                </a:lnTo>
                <a:lnTo>
                  <a:pt x="117" y="52"/>
                </a:lnTo>
                <a:lnTo>
                  <a:pt x="91" y="62"/>
                </a:lnTo>
                <a:lnTo>
                  <a:pt x="87" y="62"/>
                </a:lnTo>
                <a:lnTo>
                  <a:pt x="64" y="71"/>
                </a:lnTo>
                <a:lnTo>
                  <a:pt x="70" y="80"/>
                </a:lnTo>
                <a:lnTo>
                  <a:pt x="94" y="99"/>
                </a:lnTo>
                <a:lnTo>
                  <a:pt x="125" y="117"/>
                </a:lnTo>
                <a:lnTo>
                  <a:pt x="128" y="126"/>
                </a:lnTo>
                <a:lnTo>
                  <a:pt x="123" y="132"/>
                </a:lnTo>
                <a:lnTo>
                  <a:pt x="96" y="137"/>
                </a:lnTo>
                <a:lnTo>
                  <a:pt x="65" y="128"/>
                </a:lnTo>
                <a:lnTo>
                  <a:pt x="47" y="132"/>
                </a:lnTo>
                <a:lnTo>
                  <a:pt x="50" y="147"/>
                </a:lnTo>
                <a:lnTo>
                  <a:pt x="95" y="177"/>
                </a:lnTo>
                <a:lnTo>
                  <a:pt x="135" y="192"/>
                </a:lnTo>
                <a:lnTo>
                  <a:pt x="168" y="213"/>
                </a:lnTo>
                <a:lnTo>
                  <a:pt x="179" y="229"/>
                </a:lnTo>
                <a:lnTo>
                  <a:pt x="183" y="244"/>
                </a:lnTo>
                <a:lnTo>
                  <a:pt x="177" y="261"/>
                </a:lnTo>
                <a:lnTo>
                  <a:pt x="160" y="268"/>
                </a:lnTo>
                <a:lnTo>
                  <a:pt x="140" y="269"/>
                </a:lnTo>
                <a:lnTo>
                  <a:pt x="121" y="262"/>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en-US">
              <a:solidFill>
                <a:prstClr val="black"/>
              </a:solidFill>
              <a:latin typeface="Calibri"/>
              <a:ea typeface="+mn-ea"/>
              <a:cs typeface="+mn-cs"/>
            </a:endParaRPr>
          </a:p>
        </p:txBody>
      </p:sp>
      <p:sp>
        <p:nvSpPr>
          <p:cNvPr id="100" name="Freeform 109"/>
          <p:cNvSpPr>
            <a:spLocks noChangeArrowheads="1"/>
          </p:cNvSpPr>
          <p:nvPr/>
        </p:nvSpPr>
        <p:spPr bwMode="auto">
          <a:xfrm>
            <a:off x="5391940" y="927959"/>
            <a:ext cx="460375" cy="404812"/>
          </a:xfrm>
          <a:custGeom>
            <a:avLst/>
            <a:gdLst>
              <a:gd name="T0" fmla="*/ 2147483647 w 984"/>
              <a:gd name="T1" fmla="*/ 2147483647 h 845"/>
              <a:gd name="T2" fmla="*/ 2147483647 w 984"/>
              <a:gd name="T3" fmla="*/ 2147483647 h 845"/>
              <a:gd name="T4" fmla="*/ 2147483647 w 984"/>
              <a:gd name="T5" fmla="*/ 2147483647 h 845"/>
              <a:gd name="T6" fmla="*/ 2147483647 w 984"/>
              <a:gd name="T7" fmla="*/ 2147483647 h 845"/>
              <a:gd name="T8" fmla="*/ 2147483647 w 984"/>
              <a:gd name="T9" fmla="*/ 2147483647 h 845"/>
              <a:gd name="T10" fmla="*/ 2147483647 w 984"/>
              <a:gd name="T11" fmla="*/ 2147483647 h 845"/>
              <a:gd name="T12" fmla="*/ 2147483647 w 984"/>
              <a:gd name="T13" fmla="*/ 2147483647 h 845"/>
              <a:gd name="T14" fmla="*/ 2147483647 w 984"/>
              <a:gd name="T15" fmla="*/ 2147483647 h 845"/>
              <a:gd name="T16" fmla="*/ 2147483647 w 984"/>
              <a:gd name="T17" fmla="*/ 2147483647 h 845"/>
              <a:gd name="T18" fmla="*/ 2147483647 w 984"/>
              <a:gd name="T19" fmla="*/ 2147483647 h 845"/>
              <a:gd name="T20" fmla="*/ 2147483647 w 984"/>
              <a:gd name="T21" fmla="*/ 2147483647 h 845"/>
              <a:gd name="T22" fmla="*/ 2147483647 w 984"/>
              <a:gd name="T23" fmla="*/ 2147483647 h 845"/>
              <a:gd name="T24" fmla="*/ 2147483647 w 984"/>
              <a:gd name="T25" fmla="*/ 2147483647 h 845"/>
              <a:gd name="T26" fmla="*/ 2147483647 w 984"/>
              <a:gd name="T27" fmla="*/ 2147483647 h 845"/>
              <a:gd name="T28" fmla="*/ 2147483647 w 984"/>
              <a:gd name="T29" fmla="*/ 2147483647 h 845"/>
              <a:gd name="T30" fmla="*/ 2147483647 w 984"/>
              <a:gd name="T31" fmla="*/ 0 h 845"/>
              <a:gd name="T32" fmla="*/ 2147483647 w 984"/>
              <a:gd name="T33" fmla="*/ 2147483647 h 845"/>
              <a:gd name="T34" fmla="*/ 2147483647 w 984"/>
              <a:gd name="T35" fmla="*/ 2147483647 h 845"/>
              <a:gd name="T36" fmla="*/ 2147483647 w 984"/>
              <a:gd name="T37" fmla="*/ 2147483647 h 845"/>
              <a:gd name="T38" fmla="*/ 2147483647 w 984"/>
              <a:gd name="T39" fmla="*/ 2147483647 h 845"/>
              <a:gd name="T40" fmla="*/ 2147483647 w 984"/>
              <a:gd name="T41" fmla="*/ 2147483647 h 845"/>
              <a:gd name="T42" fmla="*/ 2147483647 w 984"/>
              <a:gd name="T43" fmla="*/ 2147483647 h 845"/>
              <a:gd name="T44" fmla="*/ 2147483647 w 984"/>
              <a:gd name="T45" fmla="*/ 2147483647 h 845"/>
              <a:gd name="T46" fmla="*/ 2147483647 w 984"/>
              <a:gd name="T47" fmla="*/ 2147483647 h 845"/>
              <a:gd name="T48" fmla="*/ 2147483647 w 984"/>
              <a:gd name="T49" fmla="*/ 2147483647 h 845"/>
              <a:gd name="T50" fmla="*/ 2147483647 w 984"/>
              <a:gd name="T51" fmla="*/ 2147483647 h 845"/>
              <a:gd name="T52" fmla="*/ 2147483647 w 984"/>
              <a:gd name="T53" fmla="*/ 2147483647 h 845"/>
              <a:gd name="T54" fmla="*/ 2147483647 w 984"/>
              <a:gd name="T55" fmla="*/ 2147483647 h 845"/>
              <a:gd name="T56" fmla="*/ 2147483647 w 984"/>
              <a:gd name="T57" fmla="*/ 2147483647 h 845"/>
              <a:gd name="T58" fmla="*/ 2147483647 w 984"/>
              <a:gd name="T59" fmla="*/ 2147483647 h 845"/>
              <a:gd name="T60" fmla="*/ 2147483647 w 984"/>
              <a:gd name="T61" fmla="*/ 2147483647 h 845"/>
              <a:gd name="T62" fmla="*/ 2147483647 w 984"/>
              <a:gd name="T63" fmla="*/ 2147483647 h 845"/>
              <a:gd name="T64" fmla="*/ 2147483647 w 984"/>
              <a:gd name="T65" fmla="*/ 2147483647 h 845"/>
              <a:gd name="T66" fmla="*/ 2147483647 w 984"/>
              <a:gd name="T67" fmla="*/ 2147483647 h 845"/>
              <a:gd name="T68" fmla="*/ 2147483647 w 984"/>
              <a:gd name="T69" fmla="*/ 2147483647 h 845"/>
              <a:gd name="T70" fmla="*/ 2147483647 w 984"/>
              <a:gd name="T71" fmla="*/ 2147483647 h 845"/>
              <a:gd name="T72" fmla="*/ 2147483647 w 984"/>
              <a:gd name="T73" fmla="*/ 2147483647 h 845"/>
              <a:gd name="T74" fmla="*/ 2147483647 w 984"/>
              <a:gd name="T75" fmla="*/ 2147483647 h 845"/>
              <a:gd name="T76" fmla="*/ 2147483647 w 984"/>
              <a:gd name="T77" fmla="*/ 2147483647 h 845"/>
              <a:gd name="T78" fmla="*/ 2147483647 w 984"/>
              <a:gd name="T79" fmla="*/ 2147483647 h 845"/>
              <a:gd name="T80" fmla="*/ 2147483647 w 984"/>
              <a:gd name="T81" fmla="*/ 2147483647 h 845"/>
              <a:gd name="T82" fmla="*/ 2147483647 w 984"/>
              <a:gd name="T83" fmla="*/ 2147483647 h 845"/>
              <a:gd name="T84" fmla="*/ 2147483647 w 984"/>
              <a:gd name="T85" fmla="*/ 2147483647 h 845"/>
              <a:gd name="T86" fmla="*/ 2147483647 w 984"/>
              <a:gd name="T87" fmla="*/ 2147483647 h 845"/>
              <a:gd name="T88" fmla="*/ 2147483647 w 984"/>
              <a:gd name="T89" fmla="*/ 2147483647 h 8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84"/>
              <a:gd name="T136" fmla="*/ 0 h 845"/>
              <a:gd name="T137" fmla="*/ 984 w 984"/>
              <a:gd name="T138" fmla="*/ 845 h 84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84" h="845">
                <a:moveTo>
                  <a:pt x="865" y="838"/>
                </a:moveTo>
                <a:lnTo>
                  <a:pt x="841" y="830"/>
                </a:lnTo>
                <a:lnTo>
                  <a:pt x="812" y="830"/>
                </a:lnTo>
                <a:lnTo>
                  <a:pt x="782" y="802"/>
                </a:lnTo>
                <a:lnTo>
                  <a:pt x="777" y="794"/>
                </a:lnTo>
                <a:lnTo>
                  <a:pt x="762" y="793"/>
                </a:lnTo>
                <a:lnTo>
                  <a:pt x="714" y="787"/>
                </a:lnTo>
                <a:lnTo>
                  <a:pt x="708" y="784"/>
                </a:lnTo>
                <a:lnTo>
                  <a:pt x="692" y="757"/>
                </a:lnTo>
                <a:lnTo>
                  <a:pt x="680" y="721"/>
                </a:lnTo>
                <a:lnTo>
                  <a:pt x="640" y="705"/>
                </a:lnTo>
                <a:lnTo>
                  <a:pt x="611" y="695"/>
                </a:lnTo>
                <a:lnTo>
                  <a:pt x="567" y="671"/>
                </a:lnTo>
                <a:lnTo>
                  <a:pt x="561" y="638"/>
                </a:lnTo>
                <a:lnTo>
                  <a:pt x="563" y="628"/>
                </a:lnTo>
                <a:lnTo>
                  <a:pt x="557" y="601"/>
                </a:lnTo>
                <a:lnTo>
                  <a:pt x="575" y="568"/>
                </a:lnTo>
                <a:lnTo>
                  <a:pt x="603" y="542"/>
                </a:lnTo>
                <a:lnTo>
                  <a:pt x="622" y="515"/>
                </a:lnTo>
                <a:lnTo>
                  <a:pt x="605" y="432"/>
                </a:lnTo>
                <a:lnTo>
                  <a:pt x="583" y="383"/>
                </a:lnTo>
                <a:lnTo>
                  <a:pt x="549" y="365"/>
                </a:lnTo>
                <a:lnTo>
                  <a:pt x="515" y="358"/>
                </a:lnTo>
                <a:lnTo>
                  <a:pt x="482" y="364"/>
                </a:lnTo>
                <a:lnTo>
                  <a:pt x="466" y="353"/>
                </a:lnTo>
                <a:lnTo>
                  <a:pt x="471" y="323"/>
                </a:lnTo>
                <a:lnTo>
                  <a:pt x="456" y="301"/>
                </a:lnTo>
                <a:lnTo>
                  <a:pt x="451" y="298"/>
                </a:lnTo>
                <a:lnTo>
                  <a:pt x="415" y="309"/>
                </a:lnTo>
                <a:lnTo>
                  <a:pt x="409" y="310"/>
                </a:lnTo>
                <a:lnTo>
                  <a:pt x="387" y="291"/>
                </a:lnTo>
                <a:lnTo>
                  <a:pt x="380" y="263"/>
                </a:lnTo>
                <a:lnTo>
                  <a:pt x="361" y="254"/>
                </a:lnTo>
                <a:lnTo>
                  <a:pt x="332" y="270"/>
                </a:lnTo>
                <a:lnTo>
                  <a:pt x="318" y="290"/>
                </a:lnTo>
                <a:lnTo>
                  <a:pt x="265" y="295"/>
                </a:lnTo>
                <a:lnTo>
                  <a:pt x="230" y="292"/>
                </a:lnTo>
                <a:lnTo>
                  <a:pt x="200" y="279"/>
                </a:lnTo>
                <a:lnTo>
                  <a:pt x="158" y="283"/>
                </a:lnTo>
                <a:lnTo>
                  <a:pt x="127" y="275"/>
                </a:lnTo>
                <a:lnTo>
                  <a:pt x="48" y="212"/>
                </a:lnTo>
                <a:lnTo>
                  <a:pt x="18" y="183"/>
                </a:lnTo>
                <a:lnTo>
                  <a:pt x="0" y="160"/>
                </a:lnTo>
                <a:lnTo>
                  <a:pt x="0" y="131"/>
                </a:lnTo>
                <a:lnTo>
                  <a:pt x="34" y="89"/>
                </a:lnTo>
                <a:lnTo>
                  <a:pt x="58" y="42"/>
                </a:lnTo>
                <a:lnTo>
                  <a:pt x="97" y="2"/>
                </a:lnTo>
                <a:lnTo>
                  <a:pt x="126" y="0"/>
                </a:lnTo>
                <a:lnTo>
                  <a:pt x="134" y="18"/>
                </a:lnTo>
                <a:lnTo>
                  <a:pt x="132" y="33"/>
                </a:lnTo>
                <a:lnTo>
                  <a:pt x="115" y="62"/>
                </a:lnTo>
                <a:lnTo>
                  <a:pt x="90" y="84"/>
                </a:lnTo>
                <a:lnTo>
                  <a:pt x="91" y="93"/>
                </a:lnTo>
                <a:lnTo>
                  <a:pt x="106" y="120"/>
                </a:lnTo>
                <a:lnTo>
                  <a:pt x="103" y="150"/>
                </a:lnTo>
                <a:lnTo>
                  <a:pt x="105" y="211"/>
                </a:lnTo>
                <a:lnTo>
                  <a:pt x="130" y="242"/>
                </a:lnTo>
                <a:lnTo>
                  <a:pt x="146" y="218"/>
                </a:lnTo>
                <a:lnTo>
                  <a:pt x="156" y="176"/>
                </a:lnTo>
                <a:lnTo>
                  <a:pt x="150" y="145"/>
                </a:lnTo>
                <a:lnTo>
                  <a:pt x="147" y="107"/>
                </a:lnTo>
                <a:lnTo>
                  <a:pt x="146" y="79"/>
                </a:lnTo>
                <a:lnTo>
                  <a:pt x="159" y="47"/>
                </a:lnTo>
                <a:lnTo>
                  <a:pt x="165" y="36"/>
                </a:lnTo>
                <a:lnTo>
                  <a:pt x="233" y="13"/>
                </a:lnTo>
                <a:lnTo>
                  <a:pt x="239" y="17"/>
                </a:lnTo>
                <a:lnTo>
                  <a:pt x="254" y="71"/>
                </a:lnTo>
                <a:lnTo>
                  <a:pt x="251" y="102"/>
                </a:lnTo>
                <a:lnTo>
                  <a:pt x="269" y="122"/>
                </a:lnTo>
                <a:lnTo>
                  <a:pt x="298" y="129"/>
                </a:lnTo>
                <a:lnTo>
                  <a:pt x="335" y="137"/>
                </a:lnTo>
                <a:lnTo>
                  <a:pt x="368" y="116"/>
                </a:lnTo>
                <a:lnTo>
                  <a:pt x="404" y="106"/>
                </a:lnTo>
                <a:lnTo>
                  <a:pt x="424" y="115"/>
                </a:lnTo>
                <a:lnTo>
                  <a:pt x="439" y="142"/>
                </a:lnTo>
                <a:lnTo>
                  <a:pt x="464" y="166"/>
                </a:lnTo>
                <a:lnTo>
                  <a:pt x="519" y="155"/>
                </a:lnTo>
                <a:lnTo>
                  <a:pt x="540" y="162"/>
                </a:lnTo>
                <a:lnTo>
                  <a:pt x="556" y="172"/>
                </a:lnTo>
                <a:lnTo>
                  <a:pt x="569" y="198"/>
                </a:lnTo>
                <a:lnTo>
                  <a:pt x="593" y="218"/>
                </a:lnTo>
                <a:lnTo>
                  <a:pt x="608" y="225"/>
                </a:lnTo>
                <a:lnTo>
                  <a:pt x="635" y="213"/>
                </a:lnTo>
                <a:lnTo>
                  <a:pt x="651" y="220"/>
                </a:lnTo>
                <a:lnTo>
                  <a:pt x="666" y="247"/>
                </a:lnTo>
                <a:lnTo>
                  <a:pt x="657" y="277"/>
                </a:lnTo>
                <a:lnTo>
                  <a:pt x="703" y="326"/>
                </a:lnTo>
                <a:lnTo>
                  <a:pt x="725" y="356"/>
                </a:lnTo>
                <a:lnTo>
                  <a:pt x="753" y="379"/>
                </a:lnTo>
                <a:lnTo>
                  <a:pt x="851" y="371"/>
                </a:lnTo>
                <a:lnTo>
                  <a:pt x="882" y="382"/>
                </a:lnTo>
                <a:lnTo>
                  <a:pt x="887" y="387"/>
                </a:lnTo>
                <a:lnTo>
                  <a:pt x="889" y="396"/>
                </a:lnTo>
                <a:lnTo>
                  <a:pt x="946" y="394"/>
                </a:lnTo>
                <a:lnTo>
                  <a:pt x="972" y="404"/>
                </a:lnTo>
                <a:lnTo>
                  <a:pt x="984" y="445"/>
                </a:lnTo>
                <a:lnTo>
                  <a:pt x="981" y="449"/>
                </a:lnTo>
                <a:lnTo>
                  <a:pt x="961" y="472"/>
                </a:lnTo>
                <a:lnTo>
                  <a:pt x="980" y="509"/>
                </a:lnTo>
                <a:lnTo>
                  <a:pt x="976" y="514"/>
                </a:lnTo>
                <a:lnTo>
                  <a:pt x="947" y="520"/>
                </a:lnTo>
                <a:lnTo>
                  <a:pt x="939" y="530"/>
                </a:lnTo>
                <a:lnTo>
                  <a:pt x="944" y="558"/>
                </a:lnTo>
                <a:lnTo>
                  <a:pt x="940" y="564"/>
                </a:lnTo>
                <a:lnTo>
                  <a:pt x="922" y="567"/>
                </a:lnTo>
                <a:lnTo>
                  <a:pt x="901" y="557"/>
                </a:lnTo>
                <a:lnTo>
                  <a:pt x="889" y="545"/>
                </a:lnTo>
                <a:lnTo>
                  <a:pt x="863" y="522"/>
                </a:lnTo>
                <a:lnTo>
                  <a:pt x="799" y="496"/>
                </a:lnTo>
                <a:lnTo>
                  <a:pt x="781" y="499"/>
                </a:lnTo>
                <a:lnTo>
                  <a:pt x="777" y="504"/>
                </a:lnTo>
                <a:lnTo>
                  <a:pt x="776" y="523"/>
                </a:lnTo>
                <a:lnTo>
                  <a:pt x="807" y="556"/>
                </a:lnTo>
                <a:lnTo>
                  <a:pt x="829" y="580"/>
                </a:lnTo>
                <a:lnTo>
                  <a:pt x="864" y="604"/>
                </a:lnTo>
                <a:lnTo>
                  <a:pt x="895" y="622"/>
                </a:lnTo>
                <a:lnTo>
                  <a:pt x="901" y="625"/>
                </a:lnTo>
                <a:lnTo>
                  <a:pt x="925" y="654"/>
                </a:lnTo>
                <a:lnTo>
                  <a:pt x="930" y="677"/>
                </a:lnTo>
                <a:lnTo>
                  <a:pt x="926" y="706"/>
                </a:lnTo>
                <a:lnTo>
                  <a:pt x="946" y="732"/>
                </a:lnTo>
                <a:lnTo>
                  <a:pt x="937" y="763"/>
                </a:lnTo>
                <a:lnTo>
                  <a:pt x="932" y="764"/>
                </a:lnTo>
                <a:lnTo>
                  <a:pt x="892" y="748"/>
                </a:lnTo>
                <a:lnTo>
                  <a:pt x="843" y="722"/>
                </a:lnTo>
                <a:lnTo>
                  <a:pt x="791" y="725"/>
                </a:lnTo>
                <a:lnTo>
                  <a:pt x="786" y="729"/>
                </a:lnTo>
                <a:lnTo>
                  <a:pt x="810" y="743"/>
                </a:lnTo>
                <a:lnTo>
                  <a:pt x="842" y="762"/>
                </a:lnTo>
                <a:lnTo>
                  <a:pt x="918" y="809"/>
                </a:lnTo>
                <a:lnTo>
                  <a:pt x="931" y="831"/>
                </a:lnTo>
                <a:lnTo>
                  <a:pt x="925" y="843"/>
                </a:lnTo>
                <a:lnTo>
                  <a:pt x="910" y="845"/>
                </a:lnTo>
                <a:lnTo>
                  <a:pt x="889" y="839"/>
                </a:lnTo>
                <a:lnTo>
                  <a:pt x="865" y="838"/>
                </a:lnTo>
                <a:close/>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en-US">
              <a:solidFill>
                <a:prstClr val="black"/>
              </a:solidFill>
              <a:latin typeface="Calibri"/>
              <a:ea typeface="+mn-ea"/>
              <a:cs typeface="+mn-cs"/>
            </a:endParaRPr>
          </a:p>
        </p:txBody>
      </p:sp>
      <p:sp>
        <p:nvSpPr>
          <p:cNvPr id="101" name="Freeform 110"/>
          <p:cNvSpPr>
            <a:spLocks noChangeArrowheads="1"/>
          </p:cNvSpPr>
          <p:nvPr/>
        </p:nvSpPr>
        <p:spPr bwMode="auto">
          <a:xfrm>
            <a:off x="5391940" y="927959"/>
            <a:ext cx="460375" cy="404812"/>
          </a:xfrm>
          <a:custGeom>
            <a:avLst/>
            <a:gdLst>
              <a:gd name="T0" fmla="*/ 2147483647 w 984"/>
              <a:gd name="T1" fmla="*/ 2147483647 h 845"/>
              <a:gd name="T2" fmla="*/ 2147483647 w 984"/>
              <a:gd name="T3" fmla="*/ 2147483647 h 845"/>
              <a:gd name="T4" fmla="*/ 2147483647 w 984"/>
              <a:gd name="T5" fmla="*/ 2147483647 h 845"/>
              <a:gd name="T6" fmla="*/ 2147483647 w 984"/>
              <a:gd name="T7" fmla="*/ 2147483647 h 845"/>
              <a:gd name="T8" fmla="*/ 2147483647 w 984"/>
              <a:gd name="T9" fmla="*/ 2147483647 h 845"/>
              <a:gd name="T10" fmla="*/ 2147483647 w 984"/>
              <a:gd name="T11" fmla="*/ 2147483647 h 845"/>
              <a:gd name="T12" fmla="*/ 2147483647 w 984"/>
              <a:gd name="T13" fmla="*/ 2147483647 h 845"/>
              <a:gd name="T14" fmla="*/ 2147483647 w 984"/>
              <a:gd name="T15" fmla="*/ 2147483647 h 845"/>
              <a:gd name="T16" fmla="*/ 2147483647 w 984"/>
              <a:gd name="T17" fmla="*/ 2147483647 h 845"/>
              <a:gd name="T18" fmla="*/ 2147483647 w 984"/>
              <a:gd name="T19" fmla="*/ 2147483647 h 845"/>
              <a:gd name="T20" fmla="*/ 2147483647 w 984"/>
              <a:gd name="T21" fmla="*/ 2147483647 h 845"/>
              <a:gd name="T22" fmla="*/ 2147483647 w 984"/>
              <a:gd name="T23" fmla="*/ 2147483647 h 845"/>
              <a:gd name="T24" fmla="*/ 2147483647 w 984"/>
              <a:gd name="T25" fmla="*/ 2147483647 h 845"/>
              <a:gd name="T26" fmla="*/ 2147483647 w 984"/>
              <a:gd name="T27" fmla="*/ 2147483647 h 845"/>
              <a:gd name="T28" fmla="*/ 2147483647 w 984"/>
              <a:gd name="T29" fmla="*/ 2147483647 h 845"/>
              <a:gd name="T30" fmla="*/ 2147483647 w 984"/>
              <a:gd name="T31" fmla="*/ 0 h 845"/>
              <a:gd name="T32" fmla="*/ 2147483647 w 984"/>
              <a:gd name="T33" fmla="*/ 2147483647 h 845"/>
              <a:gd name="T34" fmla="*/ 2147483647 w 984"/>
              <a:gd name="T35" fmla="*/ 2147483647 h 845"/>
              <a:gd name="T36" fmla="*/ 2147483647 w 984"/>
              <a:gd name="T37" fmla="*/ 2147483647 h 845"/>
              <a:gd name="T38" fmla="*/ 2147483647 w 984"/>
              <a:gd name="T39" fmla="*/ 2147483647 h 845"/>
              <a:gd name="T40" fmla="*/ 2147483647 w 984"/>
              <a:gd name="T41" fmla="*/ 2147483647 h 845"/>
              <a:gd name="T42" fmla="*/ 2147483647 w 984"/>
              <a:gd name="T43" fmla="*/ 2147483647 h 845"/>
              <a:gd name="T44" fmla="*/ 2147483647 w 984"/>
              <a:gd name="T45" fmla="*/ 2147483647 h 845"/>
              <a:gd name="T46" fmla="*/ 2147483647 w 984"/>
              <a:gd name="T47" fmla="*/ 2147483647 h 845"/>
              <a:gd name="T48" fmla="*/ 2147483647 w 984"/>
              <a:gd name="T49" fmla="*/ 2147483647 h 845"/>
              <a:gd name="T50" fmla="*/ 2147483647 w 984"/>
              <a:gd name="T51" fmla="*/ 2147483647 h 845"/>
              <a:gd name="T52" fmla="*/ 2147483647 w 984"/>
              <a:gd name="T53" fmla="*/ 2147483647 h 845"/>
              <a:gd name="T54" fmla="*/ 2147483647 w 984"/>
              <a:gd name="T55" fmla="*/ 2147483647 h 845"/>
              <a:gd name="T56" fmla="*/ 2147483647 w 984"/>
              <a:gd name="T57" fmla="*/ 2147483647 h 845"/>
              <a:gd name="T58" fmla="*/ 2147483647 w 984"/>
              <a:gd name="T59" fmla="*/ 2147483647 h 845"/>
              <a:gd name="T60" fmla="*/ 2147483647 w 984"/>
              <a:gd name="T61" fmla="*/ 2147483647 h 845"/>
              <a:gd name="T62" fmla="*/ 2147483647 w 984"/>
              <a:gd name="T63" fmla="*/ 2147483647 h 845"/>
              <a:gd name="T64" fmla="*/ 2147483647 w 984"/>
              <a:gd name="T65" fmla="*/ 2147483647 h 845"/>
              <a:gd name="T66" fmla="*/ 2147483647 w 984"/>
              <a:gd name="T67" fmla="*/ 2147483647 h 845"/>
              <a:gd name="T68" fmla="*/ 2147483647 w 984"/>
              <a:gd name="T69" fmla="*/ 2147483647 h 845"/>
              <a:gd name="T70" fmla="*/ 2147483647 w 984"/>
              <a:gd name="T71" fmla="*/ 2147483647 h 845"/>
              <a:gd name="T72" fmla="*/ 2147483647 w 984"/>
              <a:gd name="T73" fmla="*/ 2147483647 h 845"/>
              <a:gd name="T74" fmla="*/ 2147483647 w 984"/>
              <a:gd name="T75" fmla="*/ 2147483647 h 845"/>
              <a:gd name="T76" fmla="*/ 2147483647 w 984"/>
              <a:gd name="T77" fmla="*/ 2147483647 h 845"/>
              <a:gd name="T78" fmla="*/ 2147483647 w 984"/>
              <a:gd name="T79" fmla="*/ 2147483647 h 845"/>
              <a:gd name="T80" fmla="*/ 2147483647 w 984"/>
              <a:gd name="T81" fmla="*/ 2147483647 h 845"/>
              <a:gd name="T82" fmla="*/ 2147483647 w 984"/>
              <a:gd name="T83" fmla="*/ 2147483647 h 845"/>
              <a:gd name="T84" fmla="*/ 2147483647 w 984"/>
              <a:gd name="T85" fmla="*/ 2147483647 h 845"/>
              <a:gd name="T86" fmla="*/ 2147483647 w 984"/>
              <a:gd name="T87" fmla="*/ 2147483647 h 845"/>
              <a:gd name="T88" fmla="*/ 2147483647 w 984"/>
              <a:gd name="T89" fmla="*/ 2147483647 h 8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84"/>
              <a:gd name="T136" fmla="*/ 0 h 845"/>
              <a:gd name="T137" fmla="*/ 984 w 984"/>
              <a:gd name="T138" fmla="*/ 845 h 84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84" h="845">
                <a:moveTo>
                  <a:pt x="865" y="838"/>
                </a:moveTo>
                <a:lnTo>
                  <a:pt x="841" y="830"/>
                </a:lnTo>
                <a:lnTo>
                  <a:pt x="812" y="830"/>
                </a:lnTo>
                <a:lnTo>
                  <a:pt x="782" y="802"/>
                </a:lnTo>
                <a:lnTo>
                  <a:pt x="777" y="794"/>
                </a:lnTo>
                <a:lnTo>
                  <a:pt x="762" y="793"/>
                </a:lnTo>
                <a:lnTo>
                  <a:pt x="714" y="787"/>
                </a:lnTo>
                <a:lnTo>
                  <a:pt x="708" y="784"/>
                </a:lnTo>
                <a:lnTo>
                  <a:pt x="692" y="757"/>
                </a:lnTo>
                <a:lnTo>
                  <a:pt x="680" y="721"/>
                </a:lnTo>
                <a:lnTo>
                  <a:pt x="640" y="705"/>
                </a:lnTo>
                <a:lnTo>
                  <a:pt x="611" y="695"/>
                </a:lnTo>
                <a:lnTo>
                  <a:pt x="567" y="671"/>
                </a:lnTo>
                <a:lnTo>
                  <a:pt x="561" y="638"/>
                </a:lnTo>
                <a:lnTo>
                  <a:pt x="563" y="628"/>
                </a:lnTo>
                <a:lnTo>
                  <a:pt x="557" y="601"/>
                </a:lnTo>
                <a:lnTo>
                  <a:pt x="575" y="568"/>
                </a:lnTo>
                <a:lnTo>
                  <a:pt x="603" y="542"/>
                </a:lnTo>
                <a:lnTo>
                  <a:pt x="622" y="515"/>
                </a:lnTo>
                <a:lnTo>
                  <a:pt x="605" y="432"/>
                </a:lnTo>
                <a:lnTo>
                  <a:pt x="583" y="383"/>
                </a:lnTo>
                <a:lnTo>
                  <a:pt x="549" y="365"/>
                </a:lnTo>
                <a:lnTo>
                  <a:pt x="515" y="358"/>
                </a:lnTo>
                <a:lnTo>
                  <a:pt x="482" y="364"/>
                </a:lnTo>
                <a:lnTo>
                  <a:pt x="466" y="353"/>
                </a:lnTo>
                <a:lnTo>
                  <a:pt x="471" y="323"/>
                </a:lnTo>
                <a:lnTo>
                  <a:pt x="456" y="301"/>
                </a:lnTo>
                <a:lnTo>
                  <a:pt x="451" y="298"/>
                </a:lnTo>
                <a:lnTo>
                  <a:pt x="415" y="309"/>
                </a:lnTo>
                <a:lnTo>
                  <a:pt x="409" y="310"/>
                </a:lnTo>
                <a:lnTo>
                  <a:pt x="387" y="291"/>
                </a:lnTo>
                <a:lnTo>
                  <a:pt x="380" y="263"/>
                </a:lnTo>
                <a:lnTo>
                  <a:pt x="361" y="254"/>
                </a:lnTo>
                <a:lnTo>
                  <a:pt x="332" y="270"/>
                </a:lnTo>
                <a:lnTo>
                  <a:pt x="318" y="290"/>
                </a:lnTo>
                <a:lnTo>
                  <a:pt x="265" y="295"/>
                </a:lnTo>
                <a:lnTo>
                  <a:pt x="230" y="292"/>
                </a:lnTo>
                <a:lnTo>
                  <a:pt x="200" y="279"/>
                </a:lnTo>
                <a:lnTo>
                  <a:pt x="158" y="283"/>
                </a:lnTo>
                <a:lnTo>
                  <a:pt x="127" y="275"/>
                </a:lnTo>
                <a:lnTo>
                  <a:pt x="48" y="212"/>
                </a:lnTo>
                <a:lnTo>
                  <a:pt x="18" y="183"/>
                </a:lnTo>
                <a:lnTo>
                  <a:pt x="0" y="160"/>
                </a:lnTo>
                <a:lnTo>
                  <a:pt x="0" y="131"/>
                </a:lnTo>
                <a:lnTo>
                  <a:pt x="34" y="89"/>
                </a:lnTo>
                <a:lnTo>
                  <a:pt x="58" y="42"/>
                </a:lnTo>
                <a:lnTo>
                  <a:pt x="97" y="2"/>
                </a:lnTo>
                <a:lnTo>
                  <a:pt x="126" y="0"/>
                </a:lnTo>
                <a:lnTo>
                  <a:pt x="134" y="18"/>
                </a:lnTo>
                <a:lnTo>
                  <a:pt x="132" y="33"/>
                </a:lnTo>
                <a:lnTo>
                  <a:pt x="115" y="62"/>
                </a:lnTo>
                <a:lnTo>
                  <a:pt x="90" y="84"/>
                </a:lnTo>
                <a:lnTo>
                  <a:pt x="91" y="93"/>
                </a:lnTo>
                <a:lnTo>
                  <a:pt x="106" y="120"/>
                </a:lnTo>
                <a:lnTo>
                  <a:pt x="103" y="150"/>
                </a:lnTo>
                <a:lnTo>
                  <a:pt x="105" y="211"/>
                </a:lnTo>
                <a:lnTo>
                  <a:pt x="130" y="242"/>
                </a:lnTo>
                <a:lnTo>
                  <a:pt x="146" y="218"/>
                </a:lnTo>
                <a:lnTo>
                  <a:pt x="156" y="176"/>
                </a:lnTo>
                <a:lnTo>
                  <a:pt x="150" y="145"/>
                </a:lnTo>
                <a:lnTo>
                  <a:pt x="147" y="107"/>
                </a:lnTo>
                <a:lnTo>
                  <a:pt x="146" y="79"/>
                </a:lnTo>
                <a:lnTo>
                  <a:pt x="159" y="47"/>
                </a:lnTo>
                <a:lnTo>
                  <a:pt x="165" y="36"/>
                </a:lnTo>
                <a:lnTo>
                  <a:pt x="233" y="13"/>
                </a:lnTo>
                <a:lnTo>
                  <a:pt x="239" y="17"/>
                </a:lnTo>
                <a:lnTo>
                  <a:pt x="254" y="71"/>
                </a:lnTo>
                <a:lnTo>
                  <a:pt x="251" y="102"/>
                </a:lnTo>
                <a:lnTo>
                  <a:pt x="269" y="122"/>
                </a:lnTo>
                <a:lnTo>
                  <a:pt x="298" y="129"/>
                </a:lnTo>
                <a:lnTo>
                  <a:pt x="335" y="137"/>
                </a:lnTo>
                <a:lnTo>
                  <a:pt x="368" y="116"/>
                </a:lnTo>
                <a:lnTo>
                  <a:pt x="404" y="106"/>
                </a:lnTo>
                <a:lnTo>
                  <a:pt x="424" y="115"/>
                </a:lnTo>
                <a:lnTo>
                  <a:pt x="439" y="142"/>
                </a:lnTo>
                <a:lnTo>
                  <a:pt x="464" y="166"/>
                </a:lnTo>
                <a:lnTo>
                  <a:pt x="519" y="155"/>
                </a:lnTo>
                <a:lnTo>
                  <a:pt x="540" y="162"/>
                </a:lnTo>
                <a:lnTo>
                  <a:pt x="556" y="172"/>
                </a:lnTo>
                <a:lnTo>
                  <a:pt x="569" y="198"/>
                </a:lnTo>
                <a:lnTo>
                  <a:pt x="593" y="218"/>
                </a:lnTo>
                <a:lnTo>
                  <a:pt x="608" y="225"/>
                </a:lnTo>
                <a:lnTo>
                  <a:pt x="635" y="213"/>
                </a:lnTo>
                <a:lnTo>
                  <a:pt x="651" y="220"/>
                </a:lnTo>
                <a:lnTo>
                  <a:pt x="666" y="247"/>
                </a:lnTo>
                <a:lnTo>
                  <a:pt x="657" y="277"/>
                </a:lnTo>
                <a:lnTo>
                  <a:pt x="703" y="326"/>
                </a:lnTo>
                <a:lnTo>
                  <a:pt x="725" y="356"/>
                </a:lnTo>
                <a:lnTo>
                  <a:pt x="753" y="379"/>
                </a:lnTo>
                <a:lnTo>
                  <a:pt x="851" y="371"/>
                </a:lnTo>
                <a:lnTo>
                  <a:pt x="882" y="382"/>
                </a:lnTo>
                <a:lnTo>
                  <a:pt x="887" y="387"/>
                </a:lnTo>
                <a:lnTo>
                  <a:pt x="889" y="396"/>
                </a:lnTo>
                <a:lnTo>
                  <a:pt x="946" y="394"/>
                </a:lnTo>
                <a:lnTo>
                  <a:pt x="972" y="404"/>
                </a:lnTo>
                <a:lnTo>
                  <a:pt x="984" y="445"/>
                </a:lnTo>
                <a:lnTo>
                  <a:pt x="981" y="449"/>
                </a:lnTo>
                <a:lnTo>
                  <a:pt x="961" y="472"/>
                </a:lnTo>
                <a:lnTo>
                  <a:pt x="980" y="509"/>
                </a:lnTo>
                <a:lnTo>
                  <a:pt x="976" y="514"/>
                </a:lnTo>
                <a:lnTo>
                  <a:pt x="947" y="520"/>
                </a:lnTo>
                <a:lnTo>
                  <a:pt x="939" y="530"/>
                </a:lnTo>
                <a:lnTo>
                  <a:pt x="944" y="558"/>
                </a:lnTo>
                <a:lnTo>
                  <a:pt x="940" y="564"/>
                </a:lnTo>
                <a:lnTo>
                  <a:pt x="922" y="567"/>
                </a:lnTo>
                <a:lnTo>
                  <a:pt x="901" y="557"/>
                </a:lnTo>
                <a:lnTo>
                  <a:pt x="889" y="545"/>
                </a:lnTo>
                <a:lnTo>
                  <a:pt x="863" y="522"/>
                </a:lnTo>
                <a:lnTo>
                  <a:pt x="799" y="496"/>
                </a:lnTo>
                <a:lnTo>
                  <a:pt x="781" y="499"/>
                </a:lnTo>
                <a:lnTo>
                  <a:pt x="777" y="504"/>
                </a:lnTo>
                <a:lnTo>
                  <a:pt x="776" y="523"/>
                </a:lnTo>
                <a:lnTo>
                  <a:pt x="807" y="556"/>
                </a:lnTo>
                <a:lnTo>
                  <a:pt x="829" y="580"/>
                </a:lnTo>
                <a:lnTo>
                  <a:pt x="864" y="604"/>
                </a:lnTo>
                <a:lnTo>
                  <a:pt x="895" y="622"/>
                </a:lnTo>
                <a:lnTo>
                  <a:pt x="901" y="625"/>
                </a:lnTo>
                <a:lnTo>
                  <a:pt x="925" y="654"/>
                </a:lnTo>
                <a:lnTo>
                  <a:pt x="930" y="677"/>
                </a:lnTo>
                <a:lnTo>
                  <a:pt x="926" y="706"/>
                </a:lnTo>
                <a:lnTo>
                  <a:pt x="946" y="732"/>
                </a:lnTo>
                <a:lnTo>
                  <a:pt x="937" y="763"/>
                </a:lnTo>
                <a:lnTo>
                  <a:pt x="932" y="764"/>
                </a:lnTo>
                <a:lnTo>
                  <a:pt x="892" y="748"/>
                </a:lnTo>
                <a:lnTo>
                  <a:pt x="843" y="722"/>
                </a:lnTo>
                <a:lnTo>
                  <a:pt x="791" y="725"/>
                </a:lnTo>
                <a:lnTo>
                  <a:pt x="786" y="729"/>
                </a:lnTo>
                <a:lnTo>
                  <a:pt x="810" y="743"/>
                </a:lnTo>
                <a:lnTo>
                  <a:pt x="842" y="762"/>
                </a:lnTo>
                <a:lnTo>
                  <a:pt x="918" y="809"/>
                </a:lnTo>
                <a:lnTo>
                  <a:pt x="931" y="831"/>
                </a:lnTo>
                <a:lnTo>
                  <a:pt x="925" y="843"/>
                </a:lnTo>
                <a:lnTo>
                  <a:pt x="910" y="845"/>
                </a:lnTo>
                <a:lnTo>
                  <a:pt x="889" y="839"/>
                </a:lnTo>
                <a:lnTo>
                  <a:pt x="865" y="838"/>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en-US">
              <a:solidFill>
                <a:prstClr val="black"/>
              </a:solidFill>
              <a:latin typeface="Calibri"/>
              <a:ea typeface="+mn-ea"/>
              <a:cs typeface="+mn-cs"/>
            </a:endParaRPr>
          </a:p>
        </p:txBody>
      </p:sp>
      <p:sp>
        <p:nvSpPr>
          <p:cNvPr id="102" name="Freeform 111"/>
          <p:cNvSpPr>
            <a:spLocks noChangeArrowheads="1"/>
          </p:cNvSpPr>
          <p:nvPr/>
        </p:nvSpPr>
        <p:spPr bwMode="auto">
          <a:xfrm>
            <a:off x="6185690" y="1635984"/>
            <a:ext cx="168275" cy="171450"/>
          </a:xfrm>
          <a:custGeom>
            <a:avLst/>
            <a:gdLst>
              <a:gd name="T0" fmla="*/ 2147483647 w 362"/>
              <a:gd name="T1" fmla="*/ 2147483647 h 358"/>
              <a:gd name="T2" fmla="*/ 2147483647 w 362"/>
              <a:gd name="T3" fmla="*/ 2147483647 h 358"/>
              <a:gd name="T4" fmla="*/ 2147483647 w 362"/>
              <a:gd name="T5" fmla="*/ 2147483647 h 358"/>
              <a:gd name="T6" fmla="*/ 2147483647 w 362"/>
              <a:gd name="T7" fmla="*/ 2147483647 h 358"/>
              <a:gd name="T8" fmla="*/ 2147483647 w 362"/>
              <a:gd name="T9" fmla="*/ 2147483647 h 358"/>
              <a:gd name="T10" fmla="*/ 2147483647 w 362"/>
              <a:gd name="T11" fmla="*/ 2147483647 h 358"/>
              <a:gd name="T12" fmla="*/ 2147483647 w 362"/>
              <a:gd name="T13" fmla="*/ 2147483647 h 358"/>
              <a:gd name="T14" fmla="*/ 2147483647 w 362"/>
              <a:gd name="T15" fmla="*/ 2147483647 h 358"/>
              <a:gd name="T16" fmla="*/ 2147483647 w 362"/>
              <a:gd name="T17" fmla="*/ 2147483647 h 358"/>
              <a:gd name="T18" fmla="*/ 2147483647 w 362"/>
              <a:gd name="T19" fmla="*/ 2147483647 h 358"/>
              <a:gd name="T20" fmla="*/ 2147483647 w 362"/>
              <a:gd name="T21" fmla="*/ 2147483647 h 358"/>
              <a:gd name="T22" fmla="*/ 2147483647 w 362"/>
              <a:gd name="T23" fmla="*/ 2147483647 h 358"/>
              <a:gd name="T24" fmla="*/ 2147483647 w 362"/>
              <a:gd name="T25" fmla="*/ 2147483647 h 358"/>
              <a:gd name="T26" fmla="*/ 2147483647 w 362"/>
              <a:gd name="T27" fmla="*/ 2147483647 h 358"/>
              <a:gd name="T28" fmla="*/ 2147483647 w 362"/>
              <a:gd name="T29" fmla="*/ 2147483647 h 358"/>
              <a:gd name="T30" fmla="*/ 2147483647 w 362"/>
              <a:gd name="T31" fmla="*/ 2147483647 h 358"/>
              <a:gd name="T32" fmla="*/ 2147483647 w 362"/>
              <a:gd name="T33" fmla="*/ 2147483647 h 358"/>
              <a:gd name="T34" fmla="*/ 2147483647 w 362"/>
              <a:gd name="T35" fmla="*/ 2147483647 h 358"/>
              <a:gd name="T36" fmla="*/ 2147483647 w 362"/>
              <a:gd name="T37" fmla="*/ 2147483647 h 358"/>
              <a:gd name="T38" fmla="*/ 2147483647 w 362"/>
              <a:gd name="T39" fmla="*/ 2147483647 h 358"/>
              <a:gd name="T40" fmla="*/ 2147483647 w 362"/>
              <a:gd name="T41" fmla="*/ 2147483647 h 358"/>
              <a:gd name="T42" fmla="*/ 2147483647 w 362"/>
              <a:gd name="T43" fmla="*/ 2147483647 h 358"/>
              <a:gd name="T44" fmla="*/ 2147483647 w 362"/>
              <a:gd name="T45" fmla="*/ 2147483647 h 358"/>
              <a:gd name="T46" fmla="*/ 2147483647 w 362"/>
              <a:gd name="T47" fmla="*/ 2147483647 h 358"/>
              <a:gd name="T48" fmla="*/ 2147483647 w 362"/>
              <a:gd name="T49" fmla="*/ 2147483647 h 358"/>
              <a:gd name="T50" fmla="*/ 2147483647 w 362"/>
              <a:gd name="T51" fmla="*/ 2147483647 h 358"/>
              <a:gd name="T52" fmla="*/ 2147483647 w 362"/>
              <a:gd name="T53" fmla="*/ 2147483647 h 358"/>
              <a:gd name="T54" fmla="*/ 2147483647 w 362"/>
              <a:gd name="T55" fmla="*/ 2147483647 h 358"/>
              <a:gd name="T56" fmla="*/ 2147483647 w 362"/>
              <a:gd name="T57" fmla="*/ 2147483647 h 358"/>
              <a:gd name="T58" fmla="*/ 2147483647 w 362"/>
              <a:gd name="T59" fmla="*/ 2147483647 h 358"/>
              <a:gd name="T60" fmla="*/ 2147483647 w 362"/>
              <a:gd name="T61" fmla="*/ 2147483647 h 358"/>
              <a:gd name="T62" fmla="*/ 2147483647 w 362"/>
              <a:gd name="T63" fmla="*/ 2147483647 h 358"/>
              <a:gd name="T64" fmla="*/ 0 w 362"/>
              <a:gd name="T65" fmla="*/ 2147483647 h 358"/>
              <a:gd name="T66" fmla="*/ 2147483647 w 362"/>
              <a:gd name="T67" fmla="*/ 2147483647 h 3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2"/>
              <a:gd name="T103" fmla="*/ 0 h 358"/>
              <a:gd name="T104" fmla="*/ 362 w 362"/>
              <a:gd name="T105" fmla="*/ 358 h 3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2" h="358">
                <a:moveTo>
                  <a:pt x="13" y="196"/>
                </a:moveTo>
                <a:lnTo>
                  <a:pt x="16" y="225"/>
                </a:lnTo>
                <a:lnTo>
                  <a:pt x="10" y="266"/>
                </a:lnTo>
                <a:lnTo>
                  <a:pt x="16" y="282"/>
                </a:lnTo>
                <a:lnTo>
                  <a:pt x="4" y="314"/>
                </a:lnTo>
                <a:lnTo>
                  <a:pt x="11" y="327"/>
                </a:lnTo>
                <a:lnTo>
                  <a:pt x="16" y="356"/>
                </a:lnTo>
                <a:lnTo>
                  <a:pt x="37" y="358"/>
                </a:lnTo>
                <a:lnTo>
                  <a:pt x="53" y="343"/>
                </a:lnTo>
                <a:lnTo>
                  <a:pt x="77" y="319"/>
                </a:lnTo>
                <a:lnTo>
                  <a:pt x="105" y="309"/>
                </a:lnTo>
                <a:lnTo>
                  <a:pt x="129" y="313"/>
                </a:lnTo>
                <a:lnTo>
                  <a:pt x="156" y="291"/>
                </a:lnTo>
                <a:lnTo>
                  <a:pt x="189" y="284"/>
                </a:lnTo>
                <a:lnTo>
                  <a:pt x="201" y="290"/>
                </a:lnTo>
                <a:lnTo>
                  <a:pt x="211" y="313"/>
                </a:lnTo>
                <a:lnTo>
                  <a:pt x="207" y="320"/>
                </a:lnTo>
                <a:lnTo>
                  <a:pt x="207" y="332"/>
                </a:lnTo>
                <a:lnTo>
                  <a:pt x="218" y="329"/>
                </a:lnTo>
                <a:lnTo>
                  <a:pt x="225" y="320"/>
                </a:lnTo>
                <a:lnTo>
                  <a:pt x="230" y="295"/>
                </a:lnTo>
                <a:lnTo>
                  <a:pt x="243" y="262"/>
                </a:lnTo>
                <a:lnTo>
                  <a:pt x="255" y="255"/>
                </a:lnTo>
                <a:lnTo>
                  <a:pt x="277" y="270"/>
                </a:lnTo>
                <a:lnTo>
                  <a:pt x="287" y="289"/>
                </a:lnTo>
                <a:lnTo>
                  <a:pt x="295" y="316"/>
                </a:lnTo>
                <a:lnTo>
                  <a:pt x="300" y="314"/>
                </a:lnTo>
                <a:lnTo>
                  <a:pt x="318" y="307"/>
                </a:lnTo>
                <a:lnTo>
                  <a:pt x="325" y="317"/>
                </a:lnTo>
                <a:lnTo>
                  <a:pt x="347" y="334"/>
                </a:lnTo>
                <a:lnTo>
                  <a:pt x="362" y="312"/>
                </a:lnTo>
                <a:lnTo>
                  <a:pt x="359" y="274"/>
                </a:lnTo>
                <a:lnTo>
                  <a:pt x="344" y="243"/>
                </a:lnTo>
                <a:lnTo>
                  <a:pt x="333" y="236"/>
                </a:lnTo>
                <a:lnTo>
                  <a:pt x="296" y="243"/>
                </a:lnTo>
                <a:lnTo>
                  <a:pt x="287" y="241"/>
                </a:lnTo>
                <a:lnTo>
                  <a:pt x="283" y="223"/>
                </a:lnTo>
                <a:lnTo>
                  <a:pt x="289" y="215"/>
                </a:lnTo>
                <a:lnTo>
                  <a:pt x="290" y="207"/>
                </a:lnTo>
                <a:lnTo>
                  <a:pt x="285" y="193"/>
                </a:lnTo>
                <a:lnTo>
                  <a:pt x="261" y="187"/>
                </a:lnTo>
                <a:lnTo>
                  <a:pt x="239" y="173"/>
                </a:lnTo>
                <a:lnTo>
                  <a:pt x="225" y="151"/>
                </a:lnTo>
                <a:lnTo>
                  <a:pt x="219" y="118"/>
                </a:lnTo>
                <a:lnTo>
                  <a:pt x="212" y="111"/>
                </a:lnTo>
                <a:lnTo>
                  <a:pt x="200" y="113"/>
                </a:lnTo>
                <a:lnTo>
                  <a:pt x="189" y="122"/>
                </a:lnTo>
                <a:lnTo>
                  <a:pt x="178" y="151"/>
                </a:lnTo>
                <a:lnTo>
                  <a:pt x="162" y="165"/>
                </a:lnTo>
                <a:lnTo>
                  <a:pt x="129" y="156"/>
                </a:lnTo>
                <a:lnTo>
                  <a:pt x="122" y="132"/>
                </a:lnTo>
                <a:lnTo>
                  <a:pt x="127" y="113"/>
                </a:lnTo>
                <a:lnTo>
                  <a:pt x="116" y="104"/>
                </a:lnTo>
                <a:lnTo>
                  <a:pt x="90" y="111"/>
                </a:lnTo>
                <a:lnTo>
                  <a:pt x="75" y="141"/>
                </a:lnTo>
                <a:lnTo>
                  <a:pt x="68" y="155"/>
                </a:lnTo>
                <a:lnTo>
                  <a:pt x="57" y="154"/>
                </a:lnTo>
                <a:lnTo>
                  <a:pt x="50" y="141"/>
                </a:lnTo>
                <a:lnTo>
                  <a:pt x="49" y="108"/>
                </a:lnTo>
                <a:lnTo>
                  <a:pt x="49" y="79"/>
                </a:lnTo>
                <a:lnTo>
                  <a:pt x="52" y="41"/>
                </a:lnTo>
                <a:lnTo>
                  <a:pt x="49" y="4"/>
                </a:lnTo>
                <a:lnTo>
                  <a:pt x="39" y="0"/>
                </a:lnTo>
                <a:lnTo>
                  <a:pt x="18" y="8"/>
                </a:lnTo>
                <a:lnTo>
                  <a:pt x="4" y="46"/>
                </a:lnTo>
                <a:lnTo>
                  <a:pt x="0" y="92"/>
                </a:lnTo>
                <a:lnTo>
                  <a:pt x="18" y="137"/>
                </a:lnTo>
                <a:lnTo>
                  <a:pt x="7" y="173"/>
                </a:lnTo>
                <a:lnTo>
                  <a:pt x="13" y="196"/>
                </a:lnTo>
                <a:close/>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en-US">
              <a:solidFill>
                <a:prstClr val="black"/>
              </a:solidFill>
              <a:latin typeface="Calibri"/>
              <a:ea typeface="+mn-ea"/>
              <a:cs typeface="+mn-cs"/>
            </a:endParaRPr>
          </a:p>
        </p:txBody>
      </p:sp>
      <p:sp>
        <p:nvSpPr>
          <p:cNvPr id="103" name="Freeform 112"/>
          <p:cNvSpPr>
            <a:spLocks noChangeArrowheads="1"/>
          </p:cNvSpPr>
          <p:nvPr/>
        </p:nvSpPr>
        <p:spPr bwMode="auto">
          <a:xfrm>
            <a:off x="6185690" y="1635984"/>
            <a:ext cx="168275" cy="171450"/>
          </a:xfrm>
          <a:custGeom>
            <a:avLst/>
            <a:gdLst>
              <a:gd name="T0" fmla="*/ 2147483647 w 362"/>
              <a:gd name="T1" fmla="*/ 2147483647 h 358"/>
              <a:gd name="T2" fmla="*/ 2147483647 w 362"/>
              <a:gd name="T3" fmla="*/ 2147483647 h 358"/>
              <a:gd name="T4" fmla="*/ 2147483647 w 362"/>
              <a:gd name="T5" fmla="*/ 2147483647 h 358"/>
              <a:gd name="T6" fmla="*/ 2147483647 w 362"/>
              <a:gd name="T7" fmla="*/ 2147483647 h 358"/>
              <a:gd name="T8" fmla="*/ 2147483647 w 362"/>
              <a:gd name="T9" fmla="*/ 2147483647 h 358"/>
              <a:gd name="T10" fmla="*/ 2147483647 w 362"/>
              <a:gd name="T11" fmla="*/ 2147483647 h 358"/>
              <a:gd name="T12" fmla="*/ 2147483647 w 362"/>
              <a:gd name="T13" fmla="*/ 2147483647 h 358"/>
              <a:gd name="T14" fmla="*/ 2147483647 w 362"/>
              <a:gd name="T15" fmla="*/ 2147483647 h 358"/>
              <a:gd name="T16" fmla="*/ 2147483647 w 362"/>
              <a:gd name="T17" fmla="*/ 2147483647 h 358"/>
              <a:gd name="T18" fmla="*/ 2147483647 w 362"/>
              <a:gd name="T19" fmla="*/ 2147483647 h 358"/>
              <a:gd name="T20" fmla="*/ 2147483647 w 362"/>
              <a:gd name="T21" fmla="*/ 2147483647 h 358"/>
              <a:gd name="T22" fmla="*/ 2147483647 w 362"/>
              <a:gd name="T23" fmla="*/ 2147483647 h 358"/>
              <a:gd name="T24" fmla="*/ 2147483647 w 362"/>
              <a:gd name="T25" fmla="*/ 2147483647 h 358"/>
              <a:gd name="T26" fmla="*/ 2147483647 w 362"/>
              <a:gd name="T27" fmla="*/ 2147483647 h 358"/>
              <a:gd name="T28" fmla="*/ 2147483647 w 362"/>
              <a:gd name="T29" fmla="*/ 2147483647 h 358"/>
              <a:gd name="T30" fmla="*/ 2147483647 w 362"/>
              <a:gd name="T31" fmla="*/ 2147483647 h 358"/>
              <a:gd name="T32" fmla="*/ 2147483647 w 362"/>
              <a:gd name="T33" fmla="*/ 2147483647 h 358"/>
              <a:gd name="T34" fmla="*/ 2147483647 w 362"/>
              <a:gd name="T35" fmla="*/ 2147483647 h 358"/>
              <a:gd name="T36" fmla="*/ 2147483647 w 362"/>
              <a:gd name="T37" fmla="*/ 2147483647 h 358"/>
              <a:gd name="T38" fmla="*/ 2147483647 w 362"/>
              <a:gd name="T39" fmla="*/ 2147483647 h 358"/>
              <a:gd name="T40" fmla="*/ 2147483647 w 362"/>
              <a:gd name="T41" fmla="*/ 2147483647 h 358"/>
              <a:gd name="T42" fmla="*/ 2147483647 w 362"/>
              <a:gd name="T43" fmla="*/ 2147483647 h 358"/>
              <a:gd name="T44" fmla="*/ 2147483647 w 362"/>
              <a:gd name="T45" fmla="*/ 2147483647 h 358"/>
              <a:gd name="T46" fmla="*/ 2147483647 w 362"/>
              <a:gd name="T47" fmla="*/ 2147483647 h 358"/>
              <a:gd name="T48" fmla="*/ 2147483647 w 362"/>
              <a:gd name="T49" fmla="*/ 2147483647 h 358"/>
              <a:gd name="T50" fmla="*/ 2147483647 w 362"/>
              <a:gd name="T51" fmla="*/ 2147483647 h 358"/>
              <a:gd name="T52" fmla="*/ 2147483647 w 362"/>
              <a:gd name="T53" fmla="*/ 2147483647 h 358"/>
              <a:gd name="T54" fmla="*/ 2147483647 w 362"/>
              <a:gd name="T55" fmla="*/ 2147483647 h 358"/>
              <a:gd name="T56" fmla="*/ 2147483647 w 362"/>
              <a:gd name="T57" fmla="*/ 2147483647 h 358"/>
              <a:gd name="T58" fmla="*/ 2147483647 w 362"/>
              <a:gd name="T59" fmla="*/ 2147483647 h 358"/>
              <a:gd name="T60" fmla="*/ 2147483647 w 362"/>
              <a:gd name="T61" fmla="*/ 2147483647 h 358"/>
              <a:gd name="T62" fmla="*/ 2147483647 w 362"/>
              <a:gd name="T63" fmla="*/ 2147483647 h 358"/>
              <a:gd name="T64" fmla="*/ 0 w 362"/>
              <a:gd name="T65" fmla="*/ 2147483647 h 358"/>
              <a:gd name="T66" fmla="*/ 2147483647 w 362"/>
              <a:gd name="T67" fmla="*/ 2147483647 h 3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2"/>
              <a:gd name="T103" fmla="*/ 0 h 358"/>
              <a:gd name="T104" fmla="*/ 362 w 362"/>
              <a:gd name="T105" fmla="*/ 358 h 3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2" h="358">
                <a:moveTo>
                  <a:pt x="13" y="196"/>
                </a:moveTo>
                <a:lnTo>
                  <a:pt x="16" y="225"/>
                </a:lnTo>
                <a:lnTo>
                  <a:pt x="10" y="266"/>
                </a:lnTo>
                <a:lnTo>
                  <a:pt x="16" y="282"/>
                </a:lnTo>
                <a:lnTo>
                  <a:pt x="4" y="314"/>
                </a:lnTo>
                <a:lnTo>
                  <a:pt x="11" y="327"/>
                </a:lnTo>
                <a:lnTo>
                  <a:pt x="16" y="356"/>
                </a:lnTo>
                <a:lnTo>
                  <a:pt x="37" y="358"/>
                </a:lnTo>
                <a:lnTo>
                  <a:pt x="53" y="343"/>
                </a:lnTo>
                <a:lnTo>
                  <a:pt x="77" y="319"/>
                </a:lnTo>
                <a:lnTo>
                  <a:pt x="105" y="309"/>
                </a:lnTo>
                <a:lnTo>
                  <a:pt x="129" y="313"/>
                </a:lnTo>
                <a:lnTo>
                  <a:pt x="156" y="291"/>
                </a:lnTo>
                <a:lnTo>
                  <a:pt x="189" y="284"/>
                </a:lnTo>
                <a:lnTo>
                  <a:pt x="201" y="290"/>
                </a:lnTo>
                <a:lnTo>
                  <a:pt x="211" y="313"/>
                </a:lnTo>
                <a:lnTo>
                  <a:pt x="207" y="320"/>
                </a:lnTo>
                <a:lnTo>
                  <a:pt x="207" y="332"/>
                </a:lnTo>
                <a:lnTo>
                  <a:pt x="218" y="329"/>
                </a:lnTo>
                <a:lnTo>
                  <a:pt x="225" y="320"/>
                </a:lnTo>
                <a:lnTo>
                  <a:pt x="230" y="295"/>
                </a:lnTo>
                <a:lnTo>
                  <a:pt x="243" y="262"/>
                </a:lnTo>
                <a:lnTo>
                  <a:pt x="255" y="255"/>
                </a:lnTo>
                <a:lnTo>
                  <a:pt x="277" y="270"/>
                </a:lnTo>
                <a:lnTo>
                  <a:pt x="287" y="289"/>
                </a:lnTo>
                <a:lnTo>
                  <a:pt x="295" y="316"/>
                </a:lnTo>
                <a:lnTo>
                  <a:pt x="300" y="314"/>
                </a:lnTo>
                <a:lnTo>
                  <a:pt x="318" y="307"/>
                </a:lnTo>
                <a:lnTo>
                  <a:pt x="325" y="317"/>
                </a:lnTo>
                <a:lnTo>
                  <a:pt x="347" y="334"/>
                </a:lnTo>
                <a:lnTo>
                  <a:pt x="362" y="312"/>
                </a:lnTo>
                <a:lnTo>
                  <a:pt x="359" y="274"/>
                </a:lnTo>
                <a:lnTo>
                  <a:pt x="344" y="243"/>
                </a:lnTo>
                <a:lnTo>
                  <a:pt x="333" y="236"/>
                </a:lnTo>
                <a:lnTo>
                  <a:pt x="296" y="243"/>
                </a:lnTo>
                <a:lnTo>
                  <a:pt x="287" y="241"/>
                </a:lnTo>
                <a:lnTo>
                  <a:pt x="283" y="223"/>
                </a:lnTo>
                <a:lnTo>
                  <a:pt x="289" y="215"/>
                </a:lnTo>
                <a:lnTo>
                  <a:pt x="290" y="207"/>
                </a:lnTo>
                <a:lnTo>
                  <a:pt x="285" y="193"/>
                </a:lnTo>
                <a:lnTo>
                  <a:pt x="261" y="187"/>
                </a:lnTo>
                <a:lnTo>
                  <a:pt x="239" y="173"/>
                </a:lnTo>
                <a:lnTo>
                  <a:pt x="225" y="151"/>
                </a:lnTo>
                <a:lnTo>
                  <a:pt x="219" y="118"/>
                </a:lnTo>
                <a:lnTo>
                  <a:pt x="212" y="111"/>
                </a:lnTo>
                <a:lnTo>
                  <a:pt x="200" y="113"/>
                </a:lnTo>
                <a:lnTo>
                  <a:pt x="189" y="122"/>
                </a:lnTo>
                <a:lnTo>
                  <a:pt x="178" y="151"/>
                </a:lnTo>
                <a:lnTo>
                  <a:pt x="162" y="165"/>
                </a:lnTo>
                <a:lnTo>
                  <a:pt x="129" y="156"/>
                </a:lnTo>
                <a:lnTo>
                  <a:pt x="122" y="132"/>
                </a:lnTo>
                <a:lnTo>
                  <a:pt x="127" y="113"/>
                </a:lnTo>
                <a:lnTo>
                  <a:pt x="116" y="104"/>
                </a:lnTo>
                <a:lnTo>
                  <a:pt x="90" y="111"/>
                </a:lnTo>
                <a:lnTo>
                  <a:pt x="75" y="141"/>
                </a:lnTo>
                <a:lnTo>
                  <a:pt x="68" y="155"/>
                </a:lnTo>
                <a:lnTo>
                  <a:pt x="57" y="154"/>
                </a:lnTo>
                <a:lnTo>
                  <a:pt x="50" y="141"/>
                </a:lnTo>
                <a:lnTo>
                  <a:pt x="49" y="108"/>
                </a:lnTo>
                <a:lnTo>
                  <a:pt x="49" y="79"/>
                </a:lnTo>
                <a:lnTo>
                  <a:pt x="52" y="41"/>
                </a:lnTo>
                <a:lnTo>
                  <a:pt x="49" y="4"/>
                </a:lnTo>
                <a:lnTo>
                  <a:pt x="39" y="0"/>
                </a:lnTo>
                <a:lnTo>
                  <a:pt x="18" y="8"/>
                </a:lnTo>
                <a:lnTo>
                  <a:pt x="4" y="46"/>
                </a:lnTo>
                <a:lnTo>
                  <a:pt x="0" y="92"/>
                </a:lnTo>
                <a:lnTo>
                  <a:pt x="18" y="137"/>
                </a:lnTo>
                <a:lnTo>
                  <a:pt x="7" y="173"/>
                </a:lnTo>
                <a:lnTo>
                  <a:pt x="13" y="196"/>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en-US">
              <a:solidFill>
                <a:prstClr val="black"/>
              </a:solidFill>
              <a:latin typeface="Calibri"/>
              <a:ea typeface="+mn-ea"/>
              <a:cs typeface="+mn-cs"/>
            </a:endParaRPr>
          </a:p>
        </p:txBody>
      </p:sp>
      <p:sp>
        <p:nvSpPr>
          <p:cNvPr id="104" name="Freeform 113"/>
          <p:cNvSpPr>
            <a:spLocks noChangeArrowheads="1"/>
          </p:cNvSpPr>
          <p:nvPr/>
        </p:nvSpPr>
        <p:spPr bwMode="auto">
          <a:xfrm>
            <a:off x="6015835" y="1759810"/>
            <a:ext cx="74613" cy="26987"/>
          </a:xfrm>
          <a:custGeom>
            <a:avLst/>
            <a:gdLst>
              <a:gd name="T0" fmla="*/ 2147483647 w 159"/>
              <a:gd name="T1" fmla="*/ 2147483647 h 58"/>
              <a:gd name="T2" fmla="*/ 2147483647 w 159"/>
              <a:gd name="T3" fmla="*/ 0 h 58"/>
              <a:gd name="T4" fmla="*/ 2147483647 w 159"/>
              <a:gd name="T5" fmla="*/ 2147483647 h 58"/>
              <a:gd name="T6" fmla="*/ 2147483647 w 159"/>
              <a:gd name="T7" fmla="*/ 2147483647 h 58"/>
              <a:gd name="T8" fmla="*/ 2147483647 w 159"/>
              <a:gd name="T9" fmla="*/ 2147483647 h 58"/>
              <a:gd name="T10" fmla="*/ 2147483647 w 159"/>
              <a:gd name="T11" fmla="*/ 2147483647 h 58"/>
              <a:gd name="T12" fmla="*/ 2147483647 w 159"/>
              <a:gd name="T13" fmla="*/ 2147483647 h 58"/>
              <a:gd name="T14" fmla="*/ 2147483647 w 159"/>
              <a:gd name="T15" fmla="*/ 2147483647 h 58"/>
              <a:gd name="T16" fmla="*/ 2147483647 w 159"/>
              <a:gd name="T17" fmla="*/ 2147483647 h 58"/>
              <a:gd name="T18" fmla="*/ 2147483647 w 159"/>
              <a:gd name="T19" fmla="*/ 2147483647 h 58"/>
              <a:gd name="T20" fmla="*/ 0 w 159"/>
              <a:gd name="T21" fmla="*/ 2147483647 h 58"/>
              <a:gd name="T22" fmla="*/ 2147483647 w 159"/>
              <a:gd name="T23" fmla="*/ 2147483647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9"/>
              <a:gd name="T37" fmla="*/ 0 h 58"/>
              <a:gd name="T38" fmla="*/ 159 w 159"/>
              <a:gd name="T39" fmla="*/ 58 h 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9" h="58">
                <a:moveTo>
                  <a:pt x="7" y="11"/>
                </a:moveTo>
                <a:lnTo>
                  <a:pt x="66" y="0"/>
                </a:lnTo>
                <a:lnTo>
                  <a:pt x="94" y="1"/>
                </a:lnTo>
                <a:lnTo>
                  <a:pt x="136" y="16"/>
                </a:lnTo>
                <a:lnTo>
                  <a:pt x="159" y="45"/>
                </a:lnTo>
                <a:lnTo>
                  <a:pt x="155" y="51"/>
                </a:lnTo>
                <a:lnTo>
                  <a:pt x="125" y="57"/>
                </a:lnTo>
                <a:lnTo>
                  <a:pt x="92" y="58"/>
                </a:lnTo>
                <a:lnTo>
                  <a:pt x="19" y="47"/>
                </a:lnTo>
                <a:lnTo>
                  <a:pt x="14" y="44"/>
                </a:lnTo>
                <a:lnTo>
                  <a:pt x="0" y="24"/>
                </a:lnTo>
                <a:lnTo>
                  <a:pt x="7" y="11"/>
                </a:lnTo>
                <a:close/>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en-US">
              <a:solidFill>
                <a:prstClr val="black"/>
              </a:solidFill>
              <a:latin typeface="Calibri"/>
              <a:ea typeface="+mn-ea"/>
              <a:cs typeface="+mn-cs"/>
            </a:endParaRPr>
          </a:p>
        </p:txBody>
      </p:sp>
      <p:sp>
        <p:nvSpPr>
          <p:cNvPr id="105" name="Freeform 114"/>
          <p:cNvSpPr>
            <a:spLocks noChangeArrowheads="1"/>
          </p:cNvSpPr>
          <p:nvPr/>
        </p:nvSpPr>
        <p:spPr bwMode="auto">
          <a:xfrm>
            <a:off x="6015835" y="1743934"/>
            <a:ext cx="100013" cy="42862"/>
          </a:xfrm>
          <a:custGeom>
            <a:avLst/>
            <a:gdLst>
              <a:gd name="T0" fmla="*/ 2147483647 w 159"/>
              <a:gd name="T1" fmla="*/ 2147483647 h 58"/>
              <a:gd name="T2" fmla="*/ 2147483647 w 159"/>
              <a:gd name="T3" fmla="*/ 0 h 58"/>
              <a:gd name="T4" fmla="*/ 2147483647 w 159"/>
              <a:gd name="T5" fmla="*/ 2147483647 h 58"/>
              <a:gd name="T6" fmla="*/ 2147483647 w 159"/>
              <a:gd name="T7" fmla="*/ 2147483647 h 58"/>
              <a:gd name="T8" fmla="*/ 2147483647 w 159"/>
              <a:gd name="T9" fmla="*/ 2147483647 h 58"/>
              <a:gd name="T10" fmla="*/ 2147483647 w 159"/>
              <a:gd name="T11" fmla="*/ 2147483647 h 58"/>
              <a:gd name="T12" fmla="*/ 2147483647 w 159"/>
              <a:gd name="T13" fmla="*/ 2147483647 h 58"/>
              <a:gd name="T14" fmla="*/ 2147483647 w 159"/>
              <a:gd name="T15" fmla="*/ 2147483647 h 58"/>
              <a:gd name="T16" fmla="*/ 2147483647 w 159"/>
              <a:gd name="T17" fmla="*/ 2147483647 h 58"/>
              <a:gd name="T18" fmla="*/ 2147483647 w 159"/>
              <a:gd name="T19" fmla="*/ 2147483647 h 58"/>
              <a:gd name="T20" fmla="*/ 0 w 159"/>
              <a:gd name="T21" fmla="*/ 2147483647 h 58"/>
              <a:gd name="T22" fmla="*/ 2147483647 w 159"/>
              <a:gd name="T23" fmla="*/ 2147483647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9"/>
              <a:gd name="T37" fmla="*/ 0 h 58"/>
              <a:gd name="T38" fmla="*/ 159 w 159"/>
              <a:gd name="T39" fmla="*/ 58 h 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9" h="58">
                <a:moveTo>
                  <a:pt x="7" y="11"/>
                </a:moveTo>
                <a:lnTo>
                  <a:pt x="66" y="0"/>
                </a:lnTo>
                <a:lnTo>
                  <a:pt x="94" y="1"/>
                </a:lnTo>
                <a:lnTo>
                  <a:pt x="136" y="16"/>
                </a:lnTo>
                <a:lnTo>
                  <a:pt x="159" y="45"/>
                </a:lnTo>
                <a:lnTo>
                  <a:pt x="155" y="51"/>
                </a:lnTo>
                <a:lnTo>
                  <a:pt x="125" y="57"/>
                </a:lnTo>
                <a:lnTo>
                  <a:pt x="92" y="58"/>
                </a:lnTo>
                <a:lnTo>
                  <a:pt x="19" y="47"/>
                </a:lnTo>
                <a:lnTo>
                  <a:pt x="14" y="44"/>
                </a:lnTo>
                <a:lnTo>
                  <a:pt x="0" y="24"/>
                </a:lnTo>
                <a:lnTo>
                  <a:pt x="7" y="11"/>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en-US">
              <a:solidFill>
                <a:prstClr val="black"/>
              </a:solidFill>
              <a:latin typeface="Calibri"/>
              <a:ea typeface="+mn-ea"/>
              <a:cs typeface="+mn-cs"/>
            </a:endParaRPr>
          </a:p>
        </p:txBody>
      </p:sp>
      <p:sp>
        <p:nvSpPr>
          <p:cNvPr id="106" name="Freeform 115"/>
          <p:cNvSpPr>
            <a:spLocks noChangeArrowheads="1"/>
          </p:cNvSpPr>
          <p:nvPr/>
        </p:nvSpPr>
        <p:spPr bwMode="auto">
          <a:xfrm>
            <a:off x="6063460" y="1870935"/>
            <a:ext cx="66675" cy="28575"/>
          </a:xfrm>
          <a:custGeom>
            <a:avLst/>
            <a:gdLst>
              <a:gd name="T0" fmla="*/ 2147483647 w 142"/>
              <a:gd name="T1" fmla="*/ 2147483647 h 62"/>
              <a:gd name="T2" fmla="*/ 2147483647 w 142"/>
              <a:gd name="T3" fmla="*/ 2147483647 h 62"/>
              <a:gd name="T4" fmla="*/ 2147483647 w 142"/>
              <a:gd name="T5" fmla="*/ 2147483647 h 62"/>
              <a:gd name="T6" fmla="*/ 2147483647 w 142"/>
              <a:gd name="T7" fmla="*/ 2147483647 h 62"/>
              <a:gd name="T8" fmla="*/ 2147483647 w 142"/>
              <a:gd name="T9" fmla="*/ 0 h 62"/>
              <a:gd name="T10" fmla="*/ 2147483647 w 142"/>
              <a:gd name="T11" fmla="*/ 2147483647 h 62"/>
              <a:gd name="T12" fmla="*/ 2147483647 w 142"/>
              <a:gd name="T13" fmla="*/ 2147483647 h 62"/>
              <a:gd name="T14" fmla="*/ 2147483647 w 142"/>
              <a:gd name="T15" fmla="*/ 2147483647 h 62"/>
              <a:gd name="T16" fmla="*/ 2147483647 w 142"/>
              <a:gd name="T17" fmla="*/ 2147483647 h 62"/>
              <a:gd name="T18" fmla="*/ 2147483647 w 142"/>
              <a:gd name="T19" fmla="*/ 2147483647 h 62"/>
              <a:gd name="T20" fmla="*/ 2147483647 w 142"/>
              <a:gd name="T21" fmla="*/ 2147483647 h 62"/>
              <a:gd name="T22" fmla="*/ 2147483647 w 142"/>
              <a:gd name="T23" fmla="*/ 2147483647 h 62"/>
              <a:gd name="T24" fmla="*/ 0 w 142"/>
              <a:gd name="T25" fmla="*/ 2147483647 h 62"/>
              <a:gd name="T26" fmla="*/ 2147483647 w 142"/>
              <a:gd name="T27" fmla="*/ 2147483647 h 62"/>
              <a:gd name="T28" fmla="*/ 2147483647 w 142"/>
              <a:gd name="T29" fmla="*/ 2147483647 h 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2"/>
              <a:gd name="T46" fmla="*/ 0 h 62"/>
              <a:gd name="T47" fmla="*/ 142 w 142"/>
              <a:gd name="T48" fmla="*/ 62 h 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2" h="62">
                <a:moveTo>
                  <a:pt x="25" y="13"/>
                </a:moveTo>
                <a:lnTo>
                  <a:pt x="57" y="27"/>
                </a:lnTo>
                <a:lnTo>
                  <a:pt x="79" y="22"/>
                </a:lnTo>
                <a:lnTo>
                  <a:pt x="102" y="4"/>
                </a:lnTo>
                <a:lnTo>
                  <a:pt x="120" y="0"/>
                </a:lnTo>
                <a:lnTo>
                  <a:pt x="141" y="4"/>
                </a:lnTo>
                <a:lnTo>
                  <a:pt x="142" y="9"/>
                </a:lnTo>
                <a:lnTo>
                  <a:pt x="133" y="35"/>
                </a:lnTo>
                <a:lnTo>
                  <a:pt x="116" y="48"/>
                </a:lnTo>
                <a:lnTo>
                  <a:pt x="73" y="62"/>
                </a:lnTo>
                <a:lnTo>
                  <a:pt x="43" y="57"/>
                </a:lnTo>
                <a:lnTo>
                  <a:pt x="7" y="41"/>
                </a:lnTo>
                <a:lnTo>
                  <a:pt x="0" y="27"/>
                </a:lnTo>
                <a:lnTo>
                  <a:pt x="3" y="23"/>
                </a:lnTo>
                <a:lnTo>
                  <a:pt x="25" y="13"/>
                </a:lnTo>
                <a:close/>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en-US">
              <a:solidFill>
                <a:prstClr val="black"/>
              </a:solidFill>
              <a:latin typeface="Calibri"/>
              <a:ea typeface="+mn-ea"/>
              <a:cs typeface="+mn-cs"/>
            </a:endParaRPr>
          </a:p>
        </p:txBody>
      </p:sp>
      <p:sp>
        <p:nvSpPr>
          <p:cNvPr id="107" name="Freeform 116"/>
          <p:cNvSpPr>
            <a:spLocks noChangeArrowheads="1"/>
          </p:cNvSpPr>
          <p:nvPr/>
        </p:nvSpPr>
        <p:spPr bwMode="auto">
          <a:xfrm>
            <a:off x="6063460" y="1870935"/>
            <a:ext cx="66675" cy="28575"/>
          </a:xfrm>
          <a:custGeom>
            <a:avLst/>
            <a:gdLst>
              <a:gd name="T0" fmla="*/ 2147483647 w 142"/>
              <a:gd name="T1" fmla="*/ 2147483647 h 62"/>
              <a:gd name="T2" fmla="*/ 2147483647 w 142"/>
              <a:gd name="T3" fmla="*/ 2147483647 h 62"/>
              <a:gd name="T4" fmla="*/ 2147483647 w 142"/>
              <a:gd name="T5" fmla="*/ 2147483647 h 62"/>
              <a:gd name="T6" fmla="*/ 2147483647 w 142"/>
              <a:gd name="T7" fmla="*/ 2147483647 h 62"/>
              <a:gd name="T8" fmla="*/ 2147483647 w 142"/>
              <a:gd name="T9" fmla="*/ 0 h 62"/>
              <a:gd name="T10" fmla="*/ 2147483647 w 142"/>
              <a:gd name="T11" fmla="*/ 2147483647 h 62"/>
              <a:gd name="T12" fmla="*/ 2147483647 w 142"/>
              <a:gd name="T13" fmla="*/ 2147483647 h 62"/>
              <a:gd name="T14" fmla="*/ 2147483647 w 142"/>
              <a:gd name="T15" fmla="*/ 2147483647 h 62"/>
              <a:gd name="T16" fmla="*/ 2147483647 w 142"/>
              <a:gd name="T17" fmla="*/ 2147483647 h 62"/>
              <a:gd name="T18" fmla="*/ 2147483647 w 142"/>
              <a:gd name="T19" fmla="*/ 2147483647 h 62"/>
              <a:gd name="T20" fmla="*/ 2147483647 w 142"/>
              <a:gd name="T21" fmla="*/ 2147483647 h 62"/>
              <a:gd name="T22" fmla="*/ 2147483647 w 142"/>
              <a:gd name="T23" fmla="*/ 2147483647 h 62"/>
              <a:gd name="T24" fmla="*/ 0 w 142"/>
              <a:gd name="T25" fmla="*/ 2147483647 h 62"/>
              <a:gd name="T26" fmla="*/ 2147483647 w 142"/>
              <a:gd name="T27" fmla="*/ 2147483647 h 62"/>
              <a:gd name="T28" fmla="*/ 2147483647 w 142"/>
              <a:gd name="T29" fmla="*/ 2147483647 h 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2"/>
              <a:gd name="T46" fmla="*/ 0 h 62"/>
              <a:gd name="T47" fmla="*/ 142 w 142"/>
              <a:gd name="T48" fmla="*/ 62 h 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2" h="62">
                <a:moveTo>
                  <a:pt x="25" y="13"/>
                </a:moveTo>
                <a:lnTo>
                  <a:pt x="57" y="27"/>
                </a:lnTo>
                <a:lnTo>
                  <a:pt x="79" y="22"/>
                </a:lnTo>
                <a:lnTo>
                  <a:pt x="102" y="4"/>
                </a:lnTo>
                <a:lnTo>
                  <a:pt x="120" y="0"/>
                </a:lnTo>
                <a:lnTo>
                  <a:pt x="141" y="4"/>
                </a:lnTo>
                <a:lnTo>
                  <a:pt x="142" y="9"/>
                </a:lnTo>
                <a:lnTo>
                  <a:pt x="133" y="35"/>
                </a:lnTo>
                <a:lnTo>
                  <a:pt x="116" y="48"/>
                </a:lnTo>
                <a:lnTo>
                  <a:pt x="73" y="62"/>
                </a:lnTo>
                <a:lnTo>
                  <a:pt x="43" y="57"/>
                </a:lnTo>
                <a:lnTo>
                  <a:pt x="7" y="41"/>
                </a:lnTo>
                <a:lnTo>
                  <a:pt x="0" y="27"/>
                </a:lnTo>
                <a:lnTo>
                  <a:pt x="3" y="23"/>
                </a:lnTo>
                <a:lnTo>
                  <a:pt x="25" y="13"/>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en-US">
              <a:solidFill>
                <a:prstClr val="black"/>
              </a:solidFill>
              <a:latin typeface="Calibri"/>
              <a:ea typeface="+mn-ea"/>
              <a:cs typeface="+mn-cs"/>
            </a:endParaRPr>
          </a:p>
        </p:txBody>
      </p:sp>
      <p:sp>
        <p:nvSpPr>
          <p:cNvPr id="108" name="Freeform 117"/>
          <p:cNvSpPr>
            <a:spLocks noChangeArrowheads="1"/>
          </p:cNvSpPr>
          <p:nvPr/>
        </p:nvSpPr>
        <p:spPr bwMode="auto">
          <a:xfrm>
            <a:off x="4393401" y="1688373"/>
            <a:ext cx="88900" cy="155575"/>
          </a:xfrm>
          <a:custGeom>
            <a:avLst/>
            <a:gdLst>
              <a:gd name="T0" fmla="*/ 2147483647 w 190"/>
              <a:gd name="T1" fmla="*/ 2147483647 h 323"/>
              <a:gd name="T2" fmla="*/ 2147483647 w 190"/>
              <a:gd name="T3" fmla="*/ 2147483647 h 323"/>
              <a:gd name="T4" fmla="*/ 2147483647 w 190"/>
              <a:gd name="T5" fmla="*/ 2147483647 h 323"/>
              <a:gd name="T6" fmla="*/ 2147483647 w 190"/>
              <a:gd name="T7" fmla="*/ 2147483647 h 323"/>
              <a:gd name="T8" fmla="*/ 2147483647 w 190"/>
              <a:gd name="T9" fmla="*/ 2147483647 h 323"/>
              <a:gd name="T10" fmla="*/ 2147483647 w 190"/>
              <a:gd name="T11" fmla="*/ 2147483647 h 323"/>
              <a:gd name="T12" fmla="*/ 2147483647 w 190"/>
              <a:gd name="T13" fmla="*/ 0 h 323"/>
              <a:gd name="T14" fmla="*/ 0 w 190"/>
              <a:gd name="T15" fmla="*/ 2147483647 h 323"/>
              <a:gd name="T16" fmla="*/ 0 w 190"/>
              <a:gd name="T17" fmla="*/ 2147483647 h 323"/>
              <a:gd name="T18" fmla="*/ 2147483647 w 190"/>
              <a:gd name="T19" fmla="*/ 2147483647 h 323"/>
              <a:gd name="T20" fmla="*/ 2147483647 w 190"/>
              <a:gd name="T21" fmla="*/ 2147483647 h 323"/>
              <a:gd name="T22" fmla="*/ 2147483647 w 190"/>
              <a:gd name="T23" fmla="*/ 2147483647 h 323"/>
              <a:gd name="T24" fmla="*/ 2147483647 w 190"/>
              <a:gd name="T25" fmla="*/ 2147483647 h 323"/>
              <a:gd name="T26" fmla="*/ 2147483647 w 190"/>
              <a:gd name="T27" fmla="*/ 2147483647 h 323"/>
              <a:gd name="T28" fmla="*/ 2147483647 w 190"/>
              <a:gd name="T29" fmla="*/ 2147483647 h 323"/>
              <a:gd name="T30" fmla="*/ 2147483647 w 190"/>
              <a:gd name="T31" fmla="*/ 2147483647 h 323"/>
              <a:gd name="T32" fmla="*/ 2147483647 w 190"/>
              <a:gd name="T33" fmla="*/ 2147483647 h 323"/>
              <a:gd name="T34" fmla="*/ 2147483647 w 190"/>
              <a:gd name="T35" fmla="*/ 2147483647 h 323"/>
              <a:gd name="T36" fmla="*/ 2147483647 w 190"/>
              <a:gd name="T37" fmla="*/ 2147483647 h 323"/>
              <a:gd name="T38" fmla="*/ 2147483647 w 190"/>
              <a:gd name="T39" fmla="*/ 2147483647 h 323"/>
              <a:gd name="T40" fmla="*/ 2147483647 w 190"/>
              <a:gd name="T41" fmla="*/ 2147483647 h 323"/>
              <a:gd name="T42" fmla="*/ 2147483647 w 190"/>
              <a:gd name="T43" fmla="*/ 2147483647 h 323"/>
              <a:gd name="T44" fmla="*/ 2147483647 w 190"/>
              <a:gd name="T45" fmla="*/ 2147483647 h 323"/>
              <a:gd name="T46" fmla="*/ 2147483647 w 190"/>
              <a:gd name="T47" fmla="*/ 2147483647 h 323"/>
              <a:gd name="T48" fmla="*/ 2147483647 w 190"/>
              <a:gd name="T49" fmla="*/ 2147483647 h 323"/>
              <a:gd name="T50" fmla="*/ 2147483647 w 190"/>
              <a:gd name="T51" fmla="*/ 2147483647 h 323"/>
              <a:gd name="T52" fmla="*/ 2147483647 w 190"/>
              <a:gd name="T53" fmla="*/ 2147483647 h 3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0"/>
              <a:gd name="T82" fmla="*/ 0 h 323"/>
              <a:gd name="T83" fmla="*/ 190 w 190"/>
              <a:gd name="T84" fmla="*/ 323 h 32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0" h="323">
                <a:moveTo>
                  <a:pt x="110" y="117"/>
                </a:moveTo>
                <a:lnTo>
                  <a:pt x="98" y="92"/>
                </a:lnTo>
                <a:lnTo>
                  <a:pt x="80" y="81"/>
                </a:lnTo>
                <a:lnTo>
                  <a:pt x="64" y="66"/>
                </a:lnTo>
                <a:lnTo>
                  <a:pt x="54" y="48"/>
                </a:lnTo>
                <a:lnTo>
                  <a:pt x="23" y="2"/>
                </a:lnTo>
                <a:lnTo>
                  <a:pt x="8" y="0"/>
                </a:lnTo>
                <a:lnTo>
                  <a:pt x="0" y="9"/>
                </a:lnTo>
                <a:lnTo>
                  <a:pt x="0" y="30"/>
                </a:lnTo>
                <a:lnTo>
                  <a:pt x="16" y="35"/>
                </a:lnTo>
                <a:lnTo>
                  <a:pt x="21" y="48"/>
                </a:lnTo>
                <a:lnTo>
                  <a:pt x="10" y="60"/>
                </a:lnTo>
                <a:lnTo>
                  <a:pt x="9" y="74"/>
                </a:lnTo>
                <a:lnTo>
                  <a:pt x="36" y="101"/>
                </a:lnTo>
                <a:lnTo>
                  <a:pt x="62" y="142"/>
                </a:lnTo>
                <a:lnTo>
                  <a:pt x="93" y="206"/>
                </a:lnTo>
                <a:lnTo>
                  <a:pt x="98" y="223"/>
                </a:lnTo>
                <a:lnTo>
                  <a:pt x="126" y="290"/>
                </a:lnTo>
                <a:lnTo>
                  <a:pt x="140" y="308"/>
                </a:lnTo>
                <a:lnTo>
                  <a:pt x="158" y="323"/>
                </a:lnTo>
                <a:lnTo>
                  <a:pt x="183" y="318"/>
                </a:lnTo>
                <a:lnTo>
                  <a:pt x="190" y="302"/>
                </a:lnTo>
                <a:lnTo>
                  <a:pt x="169" y="272"/>
                </a:lnTo>
                <a:lnTo>
                  <a:pt x="156" y="259"/>
                </a:lnTo>
                <a:lnTo>
                  <a:pt x="136" y="220"/>
                </a:lnTo>
                <a:lnTo>
                  <a:pt x="121" y="147"/>
                </a:lnTo>
                <a:lnTo>
                  <a:pt x="110" y="117"/>
                </a:lnTo>
                <a:close/>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en-US">
              <a:solidFill>
                <a:prstClr val="black"/>
              </a:solidFill>
              <a:latin typeface="Calibri"/>
              <a:ea typeface="+mn-ea"/>
              <a:cs typeface="+mn-cs"/>
            </a:endParaRPr>
          </a:p>
        </p:txBody>
      </p:sp>
      <p:sp>
        <p:nvSpPr>
          <p:cNvPr id="109" name="Freeform 118"/>
          <p:cNvSpPr>
            <a:spLocks noChangeArrowheads="1"/>
          </p:cNvSpPr>
          <p:nvPr/>
        </p:nvSpPr>
        <p:spPr bwMode="auto">
          <a:xfrm>
            <a:off x="4393401" y="1688373"/>
            <a:ext cx="88900" cy="155575"/>
          </a:xfrm>
          <a:custGeom>
            <a:avLst/>
            <a:gdLst>
              <a:gd name="T0" fmla="*/ 2147483647 w 190"/>
              <a:gd name="T1" fmla="*/ 2147483647 h 323"/>
              <a:gd name="T2" fmla="*/ 2147483647 w 190"/>
              <a:gd name="T3" fmla="*/ 2147483647 h 323"/>
              <a:gd name="T4" fmla="*/ 2147483647 w 190"/>
              <a:gd name="T5" fmla="*/ 2147483647 h 323"/>
              <a:gd name="T6" fmla="*/ 2147483647 w 190"/>
              <a:gd name="T7" fmla="*/ 2147483647 h 323"/>
              <a:gd name="T8" fmla="*/ 2147483647 w 190"/>
              <a:gd name="T9" fmla="*/ 2147483647 h 323"/>
              <a:gd name="T10" fmla="*/ 2147483647 w 190"/>
              <a:gd name="T11" fmla="*/ 2147483647 h 323"/>
              <a:gd name="T12" fmla="*/ 2147483647 w 190"/>
              <a:gd name="T13" fmla="*/ 0 h 323"/>
              <a:gd name="T14" fmla="*/ 0 w 190"/>
              <a:gd name="T15" fmla="*/ 2147483647 h 323"/>
              <a:gd name="T16" fmla="*/ 0 w 190"/>
              <a:gd name="T17" fmla="*/ 2147483647 h 323"/>
              <a:gd name="T18" fmla="*/ 2147483647 w 190"/>
              <a:gd name="T19" fmla="*/ 2147483647 h 323"/>
              <a:gd name="T20" fmla="*/ 2147483647 w 190"/>
              <a:gd name="T21" fmla="*/ 2147483647 h 323"/>
              <a:gd name="T22" fmla="*/ 2147483647 w 190"/>
              <a:gd name="T23" fmla="*/ 2147483647 h 323"/>
              <a:gd name="T24" fmla="*/ 2147483647 w 190"/>
              <a:gd name="T25" fmla="*/ 2147483647 h 323"/>
              <a:gd name="T26" fmla="*/ 2147483647 w 190"/>
              <a:gd name="T27" fmla="*/ 2147483647 h 323"/>
              <a:gd name="T28" fmla="*/ 2147483647 w 190"/>
              <a:gd name="T29" fmla="*/ 2147483647 h 323"/>
              <a:gd name="T30" fmla="*/ 2147483647 w 190"/>
              <a:gd name="T31" fmla="*/ 2147483647 h 323"/>
              <a:gd name="T32" fmla="*/ 2147483647 w 190"/>
              <a:gd name="T33" fmla="*/ 2147483647 h 323"/>
              <a:gd name="T34" fmla="*/ 2147483647 w 190"/>
              <a:gd name="T35" fmla="*/ 2147483647 h 323"/>
              <a:gd name="T36" fmla="*/ 2147483647 w 190"/>
              <a:gd name="T37" fmla="*/ 2147483647 h 323"/>
              <a:gd name="T38" fmla="*/ 2147483647 w 190"/>
              <a:gd name="T39" fmla="*/ 2147483647 h 323"/>
              <a:gd name="T40" fmla="*/ 2147483647 w 190"/>
              <a:gd name="T41" fmla="*/ 2147483647 h 323"/>
              <a:gd name="T42" fmla="*/ 2147483647 w 190"/>
              <a:gd name="T43" fmla="*/ 2147483647 h 323"/>
              <a:gd name="T44" fmla="*/ 2147483647 w 190"/>
              <a:gd name="T45" fmla="*/ 2147483647 h 323"/>
              <a:gd name="T46" fmla="*/ 2147483647 w 190"/>
              <a:gd name="T47" fmla="*/ 2147483647 h 323"/>
              <a:gd name="T48" fmla="*/ 2147483647 w 190"/>
              <a:gd name="T49" fmla="*/ 2147483647 h 323"/>
              <a:gd name="T50" fmla="*/ 2147483647 w 190"/>
              <a:gd name="T51" fmla="*/ 2147483647 h 323"/>
              <a:gd name="T52" fmla="*/ 2147483647 w 190"/>
              <a:gd name="T53" fmla="*/ 2147483647 h 3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0"/>
              <a:gd name="T82" fmla="*/ 0 h 323"/>
              <a:gd name="T83" fmla="*/ 190 w 190"/>
              <a:gd name="T84" fmla="*/ 323 h 32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0" h="323">
                <a:moveTo>
                  <a:pt x="110" y="117"/>
                </a:moveTo>
                <a:lnTo>
                  <a:pt x="98" y="92"/>
                </a:lnTo>
                <a:lnTo>
                  <a:pt x="80" y="81"/>
                </a:lnTo>
                <a:lnTo>
                  <a:pt x="64" y="66"/>
                </a:lnTo>
                <a:lnTo>
                  <a:pt x="54" y="48"/>
                </a:lnTo>
                <a:lnTo>
                  <a:pt x="23" y="2"/>
                </a:lnTo>
                <a:lnTo>
                  <a:pt x="8" y="0"/>
                </a:lnTo>
                <a:lnTo>
                  <a:pt x="0" y="9"/>
                </a:lnTo>
                <a:lnTo>
                  <a:pt x="0" y="30"/>
                </a:lnTo>
                <a:lnTo>
                  <a:pt x="16" y="35"/>
                </a:lnTo>
                <a:lnTo>
                  <a:pt x="21" y="48"/>
                </a:lnTo>
                <a:lnTo>
                  <a:pt x="10" y="60"/>
                </a:lnTo>
                <a:lnTo>
                  <a:pt x="9" y="74"/>
                </a:lnTo>
                <a:lnTo>
                  <a:pt x="36" y="101"/>
                </a:lnTo>
                <a:lnTo>
                  <a:pt x="62" y="142"/>
                </a:lnTo>
                <a:lnTo>
                  <a:pt x="93" y="206"/>
                </a:lnTo>
                <a:lnTo>
                  <a:pt x="98" y="223"/>
                </a:lnTo>
                <a:lnTo>
                  <a:pt x="126" y="290"/>
                </a:lnTo>
                <a:lnTo>
                  <a:pt x="140" y="308"/>
                </a:lnTo>
                <a:lnTo>
                  <a:pt x="158" y="323"/>
                </a:lnTo>
                <a:lnTo>
                  <a:pt x="183" y="318"/>
                </a:lnTo>
                <a:lnTo>
                  <a:pt x="190" y="302"/>
                </a:lnTo>
                <a:lnTo>
                  <a:pt x="169" y="272"/>
                </a:lnTo>
                <a:lnTo>
                  <a:pt x="156" y="259"/>
                </a:lnTo>
                <a:lnTo>
                  <a:pt x="136" y="220"/>
                </a:lnTo>
                <a:lnTo>
                  <a:pt x="121" y="147"/>
                </a:lnTo>
                <a:lnTo>
                  <a:pt x="110" y="117"/>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en-US">
              <a:solidFill>
                <a:prstClr val="black"/>
              </a:solidFill>
              <a:latin typeface="Calibri"/>
              <a:ea typeface="+mn-ea"/>
              <a:cs typeface="+mn-cs"/>
            </a:endParaRPr>
          </a:p>
        </p:txBody>
      </p:sp>
      <p:sp>
        <p:nvSpPr>
          <p:cNvPr id="110" name="Freeform 119"/>
          <p:cNvSpPr>
            <a:spLocks noChangeArrowheads="1"/>
          </p:cNvSpPr>
          <p:nvPr/>
        </p:nvSpPr>
        <p:spPr bwMode="auto">
          <a:xfrm>
            <a:off x="4348960" y="1521684"/>
            <a:ext cx="23813" cy="44450"/>
          </a:xfrm>
          <a:custGeom>
            <a:avLst/>
            <a:gdLst>
              <a:gd name="T0" fmla="*/ 2147483647 w 54"/>
              <a:gd name="T1" fmla="*/ 0 h 91"/>
              <a:gd name="T2" fmla="*/ 2147483647 w 54"/>
              <a:gd name="T3" fmla="*/ 0 h 91"/>
              <a:gd name="T4" fmla="*/ 2147483647 w 54"/>
              <a:gd name="T5" fmla="*/ 2147483647 h 91"/>
              <a:gd name="T6" fmla="*/ 2147483647 w 54"/>
              <a:gd name="T7" fmla="*/ 2147483647 h 91"/>
              <a:gd name="T8" fmla="*/ 2147483647 w 54"/>
              <a:gd name="T9" fmla="*/ 2147483647 h 91"/>
              <a:gd name="T10" fmla="*/ 2147483647 w 54"/>
              <a:gd name="T11" fmla="*/ 2147483647 h 91"/>
              <a:gd name="T12" fmla="*/ 2147483647 w 54"/>
              <a:gd name="T13" fmla="*/ 2147483647 h 91"/>
              <a:gd name="T14" fmla="*/ 2147483647 w 54"/>
              <a:gd name="T15" fmla="*/ 2147483647 h 91"/>
              <a:gd name="T16" fmla="*/ 0 w 54"/>
              <a:gd name="T17" fmla="*/ 2147483647 h 91"/>
              <a:gd name="T18" fmla="*/ 2147483647 w 54"/>
              <a:gd name="T19" fmla="*/ 2147483647 h 91"/>
              <a:gd name="T20" fmla="*/ 2147483647 w 54"/>
              <a:gd name="T21" fmla="*/ 0 h 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91"/>
              <a:gd name="T35" fmla="*/ 54 w 54"/>
              <a:gd name="T36" fmla="*/ 91 h 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91">
                <a:moveTo>
                  <a:pt x="10" y="0"/>
                </a:moveTo>
                <a:lnTo>
                  <a:pt x="37" y="0"/>
                </a:lnTo>
                <a:lnTo>
                  <a:pt x="51" y="30"/>
                </a:lnTo>
                <a:lnTo>
                  <a:pt x="54" y="59"/>
                </a:lnTo>
                <a:lnTo>
                  <a:pt x="46" y="87"/>
                </a:lnTo>
                <a:lnTo>
                  <a:pt x="27" y="91"/>
                </a:lnTo>
                <a:lnTo>
                  <a:pt x="17" y="88"/>
                </a:lnTo>
                <a:lnTo>
                  <a:pt x="11" y="81"/>
                </a:lnTo>
                <a:lnTo>
                  <a:pt x="0" y="58"/>
                </a:lnTo>
                <a:lnTo>
                  <a:pt x="3" y="16"/>
                </a:lnTo>
                <a:lnTo>
                  <a:pt x="10" y="0"/>
                </a:lnTo>
                <a:close/>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en-US">
              <a:solidFill>
                <a:prstClr val="black"/>
              </a:solidFill>
              <a:latin typeface="Calibri"/>
              <a:ea typeface="+mn-ea"/>
              <a:cs typeface="+mn-cs"/>
            </a:endParaRPr>
          </a:p>
        </p:txBody>
      </p:sp>
      <p:sp>
        <p:nvSpPr>
          <p:cNvPr id="111" name="Freeform 120"/>
          <p:cNvSpPr>
            <a:spLocks noChangeArrowheads="1"/>
          </p:cNvSpPr>
          <p:nvPr/>
        </p:nvSpPr>
        <p:spPr bwMode="auto">
          <a:xfrm>
            <a:off x="4348960" y="1521684"/>
            <a:ext cx="23813" cy="44450"/>
          </a:xfrm>
          <a:custGeom>
            <a:avLst/>
            <a:gdLst>
              <a:gd name="T0" fmla="*/ 2147483647 w 54"/>
              <a:gd name="T1" fmla="*/ 0 h 91"/>
              <a:gd name="T2" fmla="*/ 2147483647 w 54"/>
              <a:gd name="T3" fmla="*/ 0 h 91"/>
              <a:gd name="T4" fmla="*/ 2147483647 w 54"/>
              <a:gd name="T5" fmla="*/ 2147483647 h 91"/>
              <a:gd name="T6" fmla="*/ 2147483647 w 54"/>
              <a:gd name="T7" fmla="*/ 2147483647 h 91"/>
              <a:gd name="T8" fmla="*/ 2147483647 w 54"/>
              <a:gd name="T9" fmla="*/ 2147483647 h 91"/>
              <a:gd name="T10" fmla="*/ 2147483647 w 54"/>
              <a:gd name="T11" fmla="*/ 2147483647 h 91"/>
              <a:gd name="T12" fmla="*/ 2147483647 w 54"/>
              <a:gd name="T13" fmla="*/ 2147483647 h 91"/>
              <a:gd name="T14" fmla="*/ 2147483647 w 54"/>
              <a:gd name="T15" fmla="*/ 2147483647 h 91"/>
              <a:gd name="T16" fmla="*/ 0 w 54"/>
              <a:gd name="T17" fmla="*/ 2147483647 h 91"/>
              <a:gd name="T18" fmla="*/ 2147483647 w 54"/>
              <a:gd name="T19" fmla="*/ 2147483647 h 91"/>
              <a:gd name="T20" fmla="*/ 2147483647 w 54"/>
              <a:gd name="T21" fmla="*/ 0 h 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91"/>
              <a:gd name="T35" fmla="*/ 54 w 54"/>
              <a:gd name="T36" fmla="*/ 91 h 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91">
                <a:moveTo>
                  <a:pt x="10" y="0"/>
                </a:moveTo>
                <a:lnTo>
                  <a:pt x="37" y="0"/>
                </a:lnTo>
                <a:lnTo>
                  <a:pt x="51" y="30"/>
                </a:lnTo>
                <a:lnTo>
                  <a:pt x="54" y="59"/>
                </a:lnTo>
                <a:lnTo>
                  <a:pt x="46" y="87"/>
                </a:lnTo>
                <a:lnTo>
                  <a:pt x="27" y="91"/>
                </a:lnTo>
                <a:lnTo>
                  <a:pt x="17" y="88"/>
                </a:lnTo>
                <a:lnTo>
                  <a:pt x="11" y="81"/>
                </a:lnTo>
                <a:lnTo>
                  <a:pt x="0" y="58"/>
                </a:lnTo>
                <a:lnTo>
                  <a:pt x="3" y="16"/>
                </a:lnTo>
                <a:lnTo>
                  <a:pt x="10" y="0"/>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en-US">
              <a:solidFill>
                <a:prstClr val="black"/>
              </a:solidFill>
              <a:latin typeface="Calibri"/>
              <a:ea typeface="+mn-ea"/>
              <a:cs typeface="+mn-cs"/>
            </a:endParaRPr>
          </a:p>
        </p:txBody>
      </p:sp>
      <p:sp>
        <p:nvSpPr>
          <p:cNvPr id="112" name="Freeform 121"/>
          <p:cNvSpPr>
            <a:spLocks noChangeArrowheads="1"/>
          </p:cNvSpPr>
          <p:nvPr/>
        </p:nvSpPr>
        <p:spPr bwMode="auto">
          <a:xfrm>
            <a:off x="4337839" y="1569327"/>
            <a:ext cx="31750" cy="71437"/>
          </a:xfrm>
          <a:custGeom>
            <a:avLst/>
            <a:gdLst>
              <a:gd name="T0" fmla="*/ 0 w 72"/>
              <a:gd name="T1" fmla="*/ 0 h 148"/>
              <a:gd name="T2" fmla="*/ 2147483647 w 72"/>
              <a:gd name="T3" fmla="*/ 2147483647 h 148"/>
              <a:gd name="T4" fmla="*/ 2147483647 w 72"/>
              <a:gd name="T5" fmla="*/ 2147483647 h 148"/>
              <a:gd name="T6" fmla="*/ 2147483647 w 72"/>
              <a:gd name="T7" fmla="*/ 2147483647 h 148"/>
              <a:gd name="T8" fmla="*/ 2147483647 w 72"/>
              <a:gd name="T9" fmla="*/ 2147483647 h 148"/>
              <a:gd name="T10" fmla="*/ 2147483647 w 72"/>
              <a:gd name="T11" fmla="*/ 2147483647 h 148"/>
              <a:gd name="T12" fmla="*/ 2147483647 w 72"/>
              <a:gd name="T13" fmla="*/ 2147483647 h 148"/>
              <a:gd name="T14" fmla="*/ 2147483647 w 72"/>
              <a:gd name="T15" fmla="*/ 2147483647 h 148"/>
              <a:gd name="T16" fmla="*/ 2147483647 w 72"/>
              <a:gd name="T17" fmla="*/ 2147483647 h 148"/>
              <a:gd name="T18" fmla="*/ 2147483647 w 72"/>
              <a:gd name="T19" fmla="*/ 2147483647 h 148"/>
              <a:gd name="T20" fmla="*/ 2147483647 w 72"/>
              <a:gd name="T21" fmla="*/ 2147483647 h 148"/>
              <a:gd name="T22" fmla="*/ 0 w 72"/>
              <a:gd name="T23" fmla="*/ 0 h 1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
              <a:gd name="T37" fmla="*/ 0 h 148"/>
              <a:gd name="T38" fmla="*/ 72 w 72"/>
              <a:gd name="T39" fmla="*/ 148 h 1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 h="148">
                <a:moveTo>
                  <a:pt x="0" y="0"/>
                </a:moveTo>
                <a:lnTo>
                  <a:pt x="41" y="16"/>
                </a:lnTo>
                <a:lnTo>
                  <a:pt x="64" y="62"/>
                </a:lnTo>
                <a:lnTo>
                  <a:pt x="71" y="100"/>
                </a:lnTo>
                <a:lnTo>
                  <a:pt x="72" y="130"/>
                </a:lnTo>
                <a:lnTo>
                  <a:pt x="65" y="141"/>
                </a:lnTo>
                <a:lnTo>
                  <a:pt x="51" y="148"/>
                </a:lnTo>
                <a:lnTo>
                  <a:pt x="41" y="141"/>
                </a:lnTo>
                <a:lnTo>
                  <a:pt x="20" y="92"/>
                </a:lnTo>
                <a:lnTo>
                  <a:pt x="9" y="47"/>
                </a:lnTo>
                <a:lnTo>
                  <a:pt x="6" y="18"/>
                </a:lnTo>
                <a:lnTo>
                  <a:pt x="0" y="0"/>
                </a:lnTo>
                <a:close/>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en-US">
              <a:solidFill>
                <a:prstClr val="black"/>
              </a:solidFill>
              <a:latin typeface="Calibri"/>
              <a:ea typeface="+mn-ea"/>
              <a:cs typeface="+mn-cs"/>
            </a:endParaRPr>
          </a:p>
        </p:txBody>
      </p:sp>
      <p:sp>
        <p:nvSpPr>
          <p:cNvPr id="113" name="Freeform 122"/>
          <p:cNvSpPr>
            <a:spLocks noChangeArrowheads="1"/>
          </p:cNvSpPr>
          <p:nvPr/>
        </p:nvSpPr>
        <p:spPr bwMode="auto">
          <a:xfrm>
            <a:off x="4337839" y="1569327"/>
            <a:ext cx="31750" cy="71437"/>
          </a:xfrm>
          <a:custGeom>
            <a:avLst/>
            <a:gdLst>
              <a:gd name="T0" fmla="*/ 0 w 72"/>
              <a:gd name="T1" fmla="*/ 0 h 148"/>
              <a:gd name="T2" fmla="*/ 2147483647 w 72"/>
              <a:gd name="T3" fmla="*/ 2147483647 h 148"/>
              <a:gd name="T4" fmla="*/ 2147483647 w 72"/>
              <a:gd name="T5" fmla="*/ 2147483647 h 148"/>
              <a:gd name="T6" fmla="*/ 2147483647 w 72"/>
              <a:gd name="T7" fmla="*/ 2147483647 h 148"/>
              <a:gd name="T8" fmla="*/ 2147483647 w 72"/>
              <a:gd name="T9" fmla="*/ 2147483647 h 148"/>
              <a:gd name="T10" fmla="*/ 2147483647 w 72"/>
              <a:gd name="T11" fmla="*/ 2147483647 h 148"/>
              <a:gd name="T12" fmla="*/ 2147483647 w 72"/>
              <a:gd name="T13" fmla="*/ 2147483647 h 148"/>
              <a:gd name="T14" fmla="*/ 2147483647 w 72"/>
              <a:gd name="T15" fmla="*/ 2147483647 h 148"/>
              <a:gd name="T16" fmla="*/ 2147483647 w 72"/>
              <a:gd name="T17" fmla="*/ 2147483647 h 148"/>
              <a:gd name="T18" fmla="*/ 2147483647 w 72"/>
              <a:gd name="T19" fmla="*/ 2147483647 h 148"/>
              <a:gd name="T20" fmla="*/ 2147483647 w 72"/>
              <a:gd name="T21" fmla="*/ 2147483647 h 148"/>
              <a:gd name="T22" fmla="*/ 0 w 72"/>
              <a:gd name="T23" fmla="*/ 0 h 1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
              <a:gd name="T37" fmla="*/ 0 h 148"/>
              <a:gd name="T38" fmla="*/ 72 w 72"/>
              <a:gd name="T39" fmla="*/ 148 h 1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 h="148">
                <a:moveTo>
                  <a:pt x="0" y="0"/>
                </a:moveTo>
                <a:lnTo>
                  <a:pt x="41" y="16"/>
                </a:lnTo>
                <a:lnTo>
                  <a:pt x="64" y="62"/>
                </a:lnTo>
                <a:lnTo>
                  <a:pt x="71" y="100"/>
                </a:lnTo>
                <a:lnTo>
                  <a:pt x="72" y="130"/>
                </a:lnTo>
                <a:lnTo>
                  <a:pt x="65" y="141"/>
                </a:lnTo>
                <a:lnTo>
                  <a:pt x="51" y="148"/>
                </a:lnTo>
                <a:lnTo>
                  <a:pt x="41" y="141"/>
                </a:lnTo>
                <a:lnTo>
                  <a:pt x="20" y="92"/>
                </a:lnTo>
                <a:lnTo>
                  <a:pt x="9" y="47"/>
                </a:lnTo>
                <a:lnTo>
                  <a:pt x="6" y="18"/>
                </a:lnTo>
                <a:lnTo>
                  <a:pt x="0" y="0"/>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en-US">
              <a:solidFill>
                <a:prstClr val="black"/>
              </a:solidFill>
              <a:latin typeface="Calibri"/>
              <a:ea typeface="+mn-ea"/>
              <a:cs typeface="+mn-cs"/>
            </a:endParaRPr>
          </a:p>
        </p:txBody>
      </p:sp>
      <p:sp>
        <p:nvSpPr>
          <p:cNvPr id="114" name="Freeform 124"/>
          <p:cNvSpPr>
            <a:spLocks noChangeArrowheads="1"/>
          </p:cNvSpPr>
          <p:nvPr/>
        </p:nvSpPr>
        <p:spPr bwMode="auto">
          <a:xfrm>
            <a:off x="3929851" y="689840"/>
            <a:ext cx="788988" cy="808037"/>
          </a:xfrm>
          <a:custGeom>
            <a:avLst/>
            <a:gdLst>
              <a:gd name="T0" fmla="*/ 2147483647 w 1694"/>
              <a:gd name="T1" fmla="*/ 2147483647 h 1683"/>
              <a:gd name="T2" fmla="*/ 2147483647 w 1694"/>
              <a:gd name="T3" fmla="*/ 2147483647 h 1683"/>
              <a:gd name="T4" fmla="*/ 2147483647 w 1694"/>
              <a:gd name="T5" fmla="*/ 2147483647 h 1683"/>
              <a:gd name="T6" fmla="*/ 2147483647 w 1694"/>
              <a:gd name="T7" fmla="*/ 2147483647 h 1683"/>
              <a:gd name="T8" fmla="*/ 2147483647 w 1694"/>
              <a:gd name="T9" fmla="*/ 2147483647 h 1683"/>
              <a:gd name="T10" fmla="*/ 2147483647 w 1694"/>
              <a:gd name="T11" fmla="*/ 2147483647 h 1683"/>
              <a:gd name="T12" fmla="*/ 2147483647 w 1694"/>
              <a:gd name="T13" fmla="*/ 2147483647 h 1683"/>
              <a:gd name="T14" fmla="*/ 2147483647 w 1694"/>
              <a:gd name="T15" fmla="*/ 2147483647 h 1683"/>
              <a:gd name="T16" fmla="*/ 2147483647 w 1694"/>
              <a:gd name="T17" fmla="*/ 2147483647 h 1683"/>
              <a:gd name="T18" fmla="*/ 2147483647 w 1694"/>
              <a:gd name="T19" fmla="*/ 2147483647 h 1683"/>
              <a:gd name="T20" fmla="*/ 2147483647 w 1694"/>
              <a:gd name="T21" fmla="*/ 2147483647 h 1683"/>
              <a:gd name="T22" fmla="*/ 2147483647 w 1694"/>
              <a:gd name="T23" fmla="*/ 2147483647 h 1683"/>
              <a:gd name="T24" fmla="*/ 2147483647 w 1694"/>
              <a:gd name="T25" fmla="*/ 2147483647 h 1683"/>
              <a:gd name="T26" fmla="*/ 2147483647 w 1694"/>
              <a:gd name="T27" fmla="*/ 2147483647 h 1683"/>
              <a:gd name="T28" fmla="*/ 0 w 1694"/>
              <a:gd name="T29" fmla="*/ 2147483647 h 1683"/>
              <a:gd name="T30" fmla="*/ 2147483647 w 1694"/>
              <a:gd name="T31" fmla="*/ 2147483647 h 1683"/>
              <a:gd name="T32" fmla="*/ 2147483647 w 1694"/>
              <a:gd name="T33" fmla="*/ 2147483647 h 1683"/>
              <a:gd name="T34" fmla="*/ 2147483647 w 1694"/>
              <a:gd name="T35" fmla="*/ 2147483647 h 1683"/>
              <a:gd name="T36" fmla="*/ 2147483647 w 1694"/>
              <a:gd name="T37" fmla="*/ 2147483647 h 1683"/>
              <a:gd name="T38" fmla="*/ 2147483647 w 1694"/>
              <a:gd name="T39" fmla="*/ 2147483647 h 1683"/>
              <a:gd name="T40" fmla="*/ 2147483647 w 1694"/>
              <a:gd name="T41" fmla="*/ 2147483647 h 1683"/>
              <a:gd name="T42" fmla="*/ 2147483647 w 1694"/>
              <a:gd name="T43" fmla="*/ 2147483647 h 1683"/>
              <a:gd name="T44" fmla="*/ 2147483647 w 1694"/>
              <a:gd name="T45" fmla="*/ 2147483647 h 1683"/>
              <a:gd name="T46" fmla="*/ 2147483647 w 1694"/>
              <a:gd name="T47" fmla="*/ 2147483647 h 1683"/>
              <a:gd name="T48" fmla="*/ 2147483647 w 1694"/>
              <a:gd name="T49" fmla="*/ 2147483647 h 1683"/>
              <a:gd name="T50" fmla="*/ 2147483647 w 1694"/>
              <a:gd name="T51" fmla="*/ 2147483647 h 1683"/>
              <a:gd name="T52" fmla="*/ 2147483647 w 1694"/>
              <a:gd name="T53" fmla="*/ 2147483647 h 1683"/>
              <a:gd name="T54" fmla="*/ 2147483647 w 1694"/>
              <a:gd name="T55" fmla="*/ 2147483647 h 1683"/>
              <a:gd name="T56" fmla="*/ 2147483647 w 1694"/>
              <a:gd name="T57" fmla="*/ 2147483647 h 1683"/>
              <a:gd name="T58" fmla="*/ 2147483647 w 1694"/>
              <a:gd name="T59" fmla="*/ 2147483647 h 1683"/>
              <a:gd name="T60" fmla="*/ 2147483647 w 1694"/>
              <a:gd name="T61" fmla="*/ 2147483647 h 1683"/>
              <a:gd name="T62" fmla="*/ 2147483647 w 1694"/>
              <a:gd name="T63" fmla="*/ 2147483647 h 1683"/>
              <a:gd name="T64" fmla="*/ 2147483647 w 1694"/>
              <a:gd name="T65" fmla="*/ 2147483647 h 1683"/>
              <a:gd name="T66" fmla="*/ 2147483647 w 1694"/>
              <a:gd name="T67" fmla="*/ 2147483647 h 1683"/>
              <a:gd name="T68" fmla="*/ 2147483647 w 1694"/>
              <a:gd name="T69" fmla="*/ 2147483647 h 1683"/>
              <a:gd name="T70" fmla="*/ 2147483647 w 1694"/>
              <a:gd name="T71" fmla="*/ 2147483647 h 1683"/>
              <a:gd name="T72" fmla="*/ 2147483647 w 1694"/>
              <a:gd name="T73" fmla="*/ 2147483647 h 1683"/>
              <a:gd name="T74" fmla="*/ 2147483647 w 1694"/>
              <a:gd name="T75" fmla="*/ 2147483647 h 1683"/>
              <a:gd name="T76" fmla="*/ 2147483647 w 1694"/>
              <a:gd name="T77" fmla="*/ 2147483647 h 1683"/>
              <a:gd name="T78" fmla="*/ 2147483647 w 1694"/>
              <a:gd name="T79" fmla="*/ 2147483647 h 1683"/>
              <a:gd name="T80" fmla="*/ 2147483647 w 1694"/>
              <a:gd name="T81" fmla="*/ 2147483647 h 1683"/>
              <a:gd name="T82" fmla="*/ 2147483647 w 1694"/>
              <a:gd name="T83" fmla="*/ 2147483647 h 1683"/>
              <a:gd name="T84" fmla="*/ 2147483647 w 1694"/>
              <a:gd name="T85" fmla="*/ 2147483647 h 1683"/>
              <a:gd name="T86" fmla="*/ 2147483647 w 1694"/>
              <a:gd name="T87" fmla="*/ 2147483647 h 1683"/>
              <a:gd name="T88" fmla="*/ 2147483647 w 1694"/>
              <a:gd name="T89" fmla="*/ 2147483647 h 1683"/>
              <a:gd name="T90" fmla="*/ 2147483647 w 1694"/>
              <a:gd name="T91" fmla="*/ 2147483647 h 1683"/>
              <a:gd name="T92" fmla="*/ 2147483647 w 1694"/>
              <a:gd name="T93" fmla="*/ 2147483647 h 1683"/>
              <a:gd name="T94" fmla="*/ 2147483647 w 1694"/>
              <a:gd name="T95" fmla="*/ 2147483647 h 1683"/>
              <a:gd name="T96" fmla="*/ 2147483647 w 1694"/>
              <a:gd name="T97" fmla="*/ 2147483647 h 16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94"/>
              <a:gd name="T148" fmla="*/ 0 h 1683"/>
              <a:gd name="T149" fmla="*/ 1694 w 1694"/>
              <a:gd name="T150" fmla="*/ 1683 h 168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94" h="1683">
                <a:moveTo>
                  <a:pt x="1131" y="1683"/>
                </a:moveTo>
                <a:lnTo>
                  <a:pt x="1114" y="1676"/>
                </a:lnTo>
                <a:lnTo>
                  <a:pt x="1109" y="1653"/>
                </a:lnTo>
                <a:lnTo>
                  <a:pt x="1123" y="1619"/>
                </a:lnTo>
                <a:lnTo>
                  <a:pt x="1105" y="1568"/>
                </a:lnTo>
                <a:lnTo>
                  <a:pt x="1107" y="1540"/>
                </a:lnTo>
                <a:lnTo>
                  <a:pt x="1118" y="1485"/>
                </a:lnTo>
                <a:lnTo>
                  <a:pt x="1137" y="1466"/>
                </a:lnTo>
                <a:lnTo>
                  <a:pt x="1145" y="1394"/>
                </a:lnTo>
                <a:lnTo>
                  <a:pt x="1129" y="1378"/>
                </a:lnTo>
                <a:lnTo>
                  <a:pt x="1124" y="1354"/>
                </a:lnTo>
                <a:lnTo>
                  <a:pt x="1084" y="1355"/>
                </a:lnTo>
                <a:lnTo>
                  <a:pt x="1075" y="1348"/>
                </a:lnTo>
                <a:lnTo>
                  <a:pt x="1079" y="1313"/>
                </a:lnTo>
                <a:lnTo>
                  <a:pt x="1067" y="1281"/>
                </a:lnTo>
                <a:lnTo>
                  <a:pt x="1054" y="1269"/>
                </a:lnTo>
                <a:lnTo>
                  <a:pt x="1026" y="1262"/>
                </a:lnTo>
                <a:lnTo>
                  <a:pt x="1011" y="1240"/>
                </a:lnTo>
                <a:lnTo>
                  <a:pt x="1020" y="1210"/>
                </a:lnTo>
                <a:lnTo>
                  <a:pt x="1049" y="1189"/>
                </a:lnTo>
                <a:lnTo>
                  <a:pt x="1057" y="1175"/>
                </a:lnTo>
                <a:lnTo>
                  <a:pt x="1050" y="1158"/>
                </a:lnTo>
                <a:lnTo>
                  <a:pt x="1028" y="1155"/>
                </a:lnTo>
                <a:lnTo>
                  <a:pt x="998" y="1150"/>
                </a:lnTo>
                <a:lnTo>
                  <a:pt x="993" y="1148"/>
                </a:lnTo>
                <a:lnTo>
                  <a:pt x="975" y="1122"/>
                </a:lnTo>
                <a:lnTo>
                  <a:pt x="949" y="1092"/>
                </a:lnTo>
                <a:lnTo>
                  <a:pt x="934" y="1059"/>
                </a:lnTo>
                <a:lnTo>
                  <a:pt x="912" y="1023"/>
                </a:lnTo>
                <a:lnTo>
                  <a:pt x="921" y="991"/>
                </a:lnTo>
                <a:lnTo>
                  <a:pt x="920" y="983"/>
                </a:lnTo>
                <a:lnTo>
                  <a:pt x="899" y="958"/>
                </a:lnTo>
                <a:lnTo>
                  <a:pt x="897" y="943"/>
                </a:lnTo>
                <a:lnTo>
                  <a:pt x="905" y="908"/>
                </a:lnTo>
                <a:lnTo>
                  <a:pt x="875" y="881"/>
                </a:lnTo>
                <a:lnTo>
                  <a:pt x="857" y="870"/>
                </a:lnTo>
                <a:lnTo>
                  <a:pt x="864" y="849"/>
                </a:lnTo>
                <a:lnTo>
                  <a:pt x="872" y="843"/>
                </a:lnTo>
                <a:lnTo>
                  <a:pt x="871" y="816"/>
                </a:lnTo>
                <a:lnTo>
                  <a:pt x="849" y="805"/>
                </a:lnTo>
                <a:lnTo>
                  <a:pt x="797" y="820"/>
                </a:lnTo>
                <a:lnTo>
                  <a:pt x="693" y="831"/>
                </a:lnTo>
                <a:lnTo>
                  <a:pt x="665" y="825"/>
                </a:lnTo>
                <a:lnTo>
                  <a:pt x="648" y="840"/>
                </a:lnTo>
                <a:lnTo>
                  <a:pt x="635" y="876"/>
                </a:lnTo>
                <a:lnTo>
                  <a:pt x="611" y="899"/>
                </a:lnTo>
                <a:lnTo>
                  <a:pt x="521" y="925"/>
                </a:lnTo>
                <a:lnTo>
                  <a:pt x="413" y="961"/>
                </a:lnTo>
                <a:lnTo>
                  <a:pt x="320" y="986"/>
                </a:lnTo>
                <a:lnTo>
                  <a:pt x="297" y="984"/>
                </a:lnTo>
                <a:lnTo>
                  <a:pt x="266" y="961"/>
                </a:lnTo>
                <a:lnTo>
                  <a:pt x="242" y="956"/>
                </a:lnTo>
                <a:lnTo>
                  <a:pt x="169" y="958"/>
                </a:lnTo>
                <a:lnTo>
                  <a:pt x="153" y="951"/>
                </a:lnTo>
                <a:lnTo>
                  <a:pt x="116" y="921"/>
                </a:lnTo>
                <a:lnTo>
                  <a:pt x="90" y="915"/>
                </a:lnTo>
                <a:lnTo>
                  <a:pt x="55" y="919"/>
                </a:lnTo>
                <a:lnTo>
                  <a:pt x="17" y="908"/>
                </a:lnTo>
                <a:lnTo>
                  <a:pt x="5" y="893"/>
                </a:lnTo>
                <a:lnTo>
                  <a:pt x="0" y="873"/>
                </a:lnTo>
                <a:lnTo>
                  <a:pt x="13" y="861"/>
                </a:lnTo>
                <a:lnTo>
                  <a:pt x="45" y="843"/>
                </a:lnTo>
                <a:lnTo>
                  <a:pt x="72" y="873"/>
                </a:lnTo>
                <a:lnTo>
                  <a:pt x="145" y="881"/>
                </a:lnTo>
                <a:lnTo>
                  <a:pt x="163" y="895"/>
                </a:lnTo>
                <a:lnTo>
                  <a:pt x="178" y="922"/>
                </a:lnTo>
                <a:lnTo>
                  <a:pt x="230" y="905"/>
                </a:lnTo>
                <a:lnTo>
                  <a:pt x="259" y="900"/>
                </a:lnTo>
                <a:lnTo>
                  <a:pt x="283" y="910"/>
                </a:lnTo>
                <a:lnTo>
                  <a:pt x="359" y="906"/>
                </a:lnTo>
                <a:lnTo>
                  <a:pt x="393" y="884"/>
                </a:lnTo>
                <a:lnTo>
                  <a:pt x="420" y="843"/>
                </a:lnTo>
                <a:lnTo>
                  <a:pt x="444" y="820"/>
                </a:lnTo>
                <a:lnTo>
                  <a:pt x="481" y="818"/>
                </a:lnTo>
                <a:lnTo>
                  <a:pt x="545" y="801"/>
                </a:lnTo>
                <a:lnTo>
                  <a:pt x="547" y="787"/>
                </a:lnTo>
                <a:lnTo>
                  <a:pt x="480" y="779"/>
                </a:lnTo>
                <a:lnTo>
                  <a:pt x="467" y="766"/>
                </a:lnTo>
                <a:lnTo>
                  <a:pt x="467" y="748"/>
                </a:lnTo>
                <a:lnTo>
                  <a:pt x="474" y="733"/>
                </a:lnTo>
                <a:lnTo>
                  <a:pt x="465" y="709"/>
                </a:lnTo>
                <a:lnTo>
                  <a:pt x="444" y="700"/>
                </a:lnTo>
                <a:lnTo>
                  <a:pt x="407" y="708"/>
                </a:lnTo>
                <a:lnTo>
                  <a:pt x="394" y="694"/>
                </a:lnTo>
                <a:lnTo>
                  <a:pt x="405" y="686"/>
                </a:lnTo>
                <a:lnTo>
                  <a:pt x="447" y="670"/>
                </a:lnTo>
                <a:lnTo>
                  <a:pt x="440" y="652"/>
                </a:lnTo>
                <a:lnTo>
                  <a:pt x="444" y="627"/>
                </a:lnTo>
                <a:lnTo>
                  <a:pt x="465" y="610"/>
                </a:lnTo>
                <a:lnTo>
                  <a:pt x="492" y="595"/>
                </a:lnTo>
                <a:lnTo>
                  <a:pt x="522" y="589"/>
                </a:lnTo>
                <a:lnTo>
                  <a:pt x="532" y="567"/>
                </a:lnTo>
                <a:lnTo>
                  <a:pt x="493" y="559"/>
                </a:lnTo>
                <a:lnTo>
                  <a:pt x="470" y="559"/>
                </a:lnTo>
                <a:lnTo>
                  <a:pt x="458" y="548"/>
                </a:lnTo>
                <a:lnTo>
                  <a:pt x="480" y="534"/>
                </a:lnTo>
                <a:lnTo>
                  <a:pt x="485" y="493"/>
                </a:lnTo>
                <a:lnTo>
                  <a:pt x="496" y="478"/>
                </a:lnTo>
                <a:lnTo>
                  <a:pt x="511" y="483"/>
                </a:lnTo>
                <a:lnTo>
                  <a:pt x="531" y="510"/>
                </a:lnTo>
                <a:lnTo>
                  <a:pt x="559" y="510"/>
                </a:lnTo>
                <a:lnTo>
                  <a:pt x="569" y="493"/>
                </a:lnTo>
                <a:lnTo>
                  <a:pt x="559" y="460"/>
                </a:lnTo>
                <a:lnTo>
                  <a:pt x="552" y="424"/>
                </a:lnTo>
                <a:lnTo>
                  <a:pt x="555" y="393"/>
                </a:lnTo>
                <a:lnTo>
                  <a:pt x="567" y="376"/>
                </a:lnTo>
                <a:lnTo>
                  <a:pt x="606" y="361"/>
                </a:lnTo>
                <a:lnTo>
                  <a:pt x="718" y="341"/>
                </a:lnTo>
                <a:lnTo>
                  <a:pt x="730" y="374"/>
                </a:lnTo>
                <a:lnTo>
                  <a:pt x="760" y="371"/>
                </a:lnTo>
                <a:lnTo>
                  <a:pt x="772" y="376"/>
                </a:lnTo>
                <a:lnTo>
                  <a:pt x="789" y="394"/>
                </a:lnTo>
                <a:lnTo>
                  <a:pt x="829" y="400"/>
                </a:lnTo>
                <a:lnTo>
                  <a:pt x="872" y="390"/>
                </a:lnTo>
                <a:lnTo>
                  <a:pt x="895" y="368"/>
                </a:lnTo>
                <a:lnTo>
                  <a:pt x="901" y="335"/>
                </a:lnTo>
                <a:lnTo>
                  <a:pt x="942" y="334"/>
                </a:lnTo>
                <a:lnTo>
                  <a:pt x="960" y="326"/>
                </a:lnTo>
                <a:lnTo>
                  <a:pt x="959" y="309"/>
                </a:lnTo>
                <a:lnTo>
                  <a:pt x="923" y="294"/>
                </a:lnTo>
                <a:lnTo>
                  <a:pt x="898" y="269"/>
                </a:lnTo>
                <a:lnTo>
                  <a:pt x="863" y="216"/>
                </a:lnTo>
                <a:lnTo>
                  <a:pt x="863" y="192"/>
                </a:lnTo>
                <a:lnTo>
                  <a:pt x="870" y="164"/>
                </a:lnTo>
                <a:lnTo>
                  <a:pt x="886" y="177"/>
                </a:lnTo>
                <a:lnTo>
                  <a:pt x="904" y="203"/>
                </a:lnTo>
                <a:lnTo>
                  <a:pt x="927" y="205"/>
                </a:lnTo>
                <a:lnTo>
                  <a:pt x="939" y="187"/>
                </a:lnTo>
                <a:lnTo>
                  <a:pt x="939" y="163"/>
                </a:lnTo>
                <a:lnTo>
                  <a:pt x="926" y="124"/>
                </a:lnTo>
                <a:lnTo>
                  <a:pt x="927" y="85"/>
                </a:lnTo>
                <a:lnTo>
                  <a:pt x="947" y="96"/>
                </a:lnTo>
                <a:lnTo>
                  <a:pt x="972" y="131"/>
                </a:lnTo>
                <a:lnTo>
                  <a:pt x="1005" y="134"/>
                </a:lnTo>
                <a:lnTo>
                  <a:pt x="1041" y="146"/>
                </a:lnTo>
                <a:lnTo>
                  <a:pt x="1048" y="154"/>
                </a:lnTo>
                <a:lnTo>
                  <a:pt x="1059" y="179"/>
                </a:lnTo>
                <a:lnTo>
                  <a:pt x="1037" y="199"/>
                </a:lnTo>
                <a:lnTo>
                  <a:pt x="1027" y="217"/>
                </a:lnTo>
                <a:lnTo>
                  <a:pt x="1037" y="239"/>
                </a:lnTo>
                <a:lnTo>
                  <a:pt x="1053" y="250"/>
                </a:lnTo>
                <a:lnTo>
                  <a:pt x="1083" y="240"/>
                </a:lnTo>
                <a:lnTo>
                  <a:pt x="1118" y="227"/>
                </a:lnTo>
                <a:lnTo>
                  <a:pt x="1126" y="210"/>
                </a:lnTo>
                <a:lnTo>
                  <a:pt x="1122" y="180"/>
                </a:lnTo>
                <a:lnTo>
                  <a:pt x="1101" y="158"/>
                </a:lnTo>
                <a:lnTo>
                  <a:pt x="1121" y="131"/>
                </a:lnTo>
                <a:lnTo>
                  <a:pt x="1148" y="106"/>
                </a:lnTo>
                <a:lnTo>
                  <a:pt x="1160" y="94"/>
                </a:lnTo>
                <a:lnTo>
                  <a:pt x="1172" y="61"/>
                </a:lnTo>
                <a:lnTo>
                  <a:pt x="1177" y="29"/>
                </a:lnTo>
                <a:lnTo>
                  <a:pt x="1194" y="16"/>
                </a:lnTo>
                <a:lnTo>
                  <a:pt x="1230" y="0"/>
                </a:lnTo>
                <a:lnTo>
                  <a:pt x="1249" y="6"/>
                </a:lnTo>
                <a:lnTo>
                  <a:pt x="1260" y="16"/>
                </a:lnTo>
                <a:lnTo>
                  <a:pt x="1270" y="45"/>
                </a:lnTo>
                <a:lnTo>
                  <a:pt x="1288" y="47"/>
                </a:lnTo>
                <a:lnTo>
                  <a:pt x="1362" y="31"/>
                </a:lnTo>
                <a:lnTo>
                  <a:pt x="1400" y="32"/>
                </a:lnTo>
                <a:lnTo>
                  <a:pt x="1479" y="70"/>
                </a:lnTo>
                <a:lnTo>
                  <a:pt x="1535" y="81"/>
                </a:lnTo>
                <a:lnTo>
                  <a:pt x="1546" y="90"/>
                </a:lnTo>
                <a:lnTo>
                  <a:pt x="1549" y="128"/>
                </a:lnTo>
                <a:lnTo>
                  <a:pt x="1572" y="140"/>
                </a:lnTo>
                <a:lnTo>
                  <a:pt x="1579" y="158"/>
                </a:lnTo>
                <a:lnTo>
                  <a:pt x="1586" y="229"/>
                </a:lnTo>
                <a:lnTo>
                  <a:pt x="1599" y="232"/>
                </a:lnTo>
                <a:lnTo>
                  <a:pt x="1609" y="245"/>
                </a:lnTo>
                <a:lnTo>
                  <a:pt x="1607" y="251"/>
                </a:lnTo>
                <a:lnTo>
                  <a:pt x="1581" y="265"/>
                </a:lnTo>
                <a:lnTo>
                  <a:pt x="1579" y="283"/>
                </a:lnTo>
                <a:lnTo>
                  <a:pt x="1586" y="290"/>
                </a:lnTo>
                <a:lnTo>
                  <a:pt x="1620" y="298"/>
                </a:lnTo>
                <a:lnTo>
                  <a:pt x="1629" y="324"/>
                </a:lnTo>
                <a:lnTo>
                  <a:pt x="1656" y="333"/>
                </a:lnTo>
                <a:lnTo>
                  <a:pt x="1674" y="359"/>
                </a:lnTo>
                <a:lnTo>
                  <a:pt x="1694" y="427"/>
                </a:lnTo>
                <a:lnTo>
                  <a:pt x="1038" y="1085"/>
                </a:lnTo>
                <a:lnTo>
                  <a:pt x="1039" y="1105"/>
                </a:lnTo>
                <a:lnTo>
                  <a:pt x="1052" y="1131"/>
                </a:lnTo>
                <a:lnTo>
                  <a:pt x="1071" y="1160"/>
                </a:lnTo>
                <a:lnTo>
                  <a:pt x="1092" y="1214"/>
                </a:lnTo>
                <a:lnTo>
                  <a:pt x="1105" y="1275"/>
                </a:lnTo>
                <a:lnTo>
                  <a:pt x="1134" y="1303"/>
                </a:lnTo>
                <a:lnTo>
                  <a:pt x="1152" y="1328"/>
                </a:lnTo>
                <a:lnTo>
                  <a:pt x="1167" y="1354"/>
                </a:lnTo>
                <a:lnTo>
                  <a:pt x="1172" y="1381"/>
                </a:lnTo>
                <a:lnTo>
                  <a:pt x="1174" y="1415"/>
                </a:lnTo>
                <a:lnTo>
                  <a:pt x="1173" y="1458"/>
                </a:lnTo>
                <a:lnTo>
                  <a:pt x="1165" y="1489"/>
                </a:lnTo>
                <a:lnTo>
                  <a:pt x="1163" y="1528"/>
                </a:lnTo>
                <a:lnTo>
                  <a:pt x="1160" y="1562"/>
                </a:lnTo>
                <a:lnTo>
                  <a:pt x="1148" y="1599"/>
                </a:lnTo>
                <a:lnTo>
                  <a:pt x="1141" y="1629"/>
                </a:lnTo>
                <a:lnTo>
                  <a:pt x="1136" y="1659"/>
                </a:lnTo>
                <a:lnTo>
                  <a:pt x="1131" y="1683"/>
                </a:lnTo>
              </a:path>
            </a:pathLst>
          </a:custGeom>
          <a:solidFill>
            <a:schemeClr val="accent6">
              <a:lumMod val="75000"/>
            </a:schemeClr>
          </a:solidFill>
          <a:ln w="12700">
            <a:headEnd/>
            <a:tailEnd/>
          </a:ln>
        </p:spPr>
        <p:style>
          <a:lnRef idx="3">
            <a:schemeClr val="lt1"/>
          </a:lnRef>
          <a:fillRef idx="1">
            <a:schemeClr val="accent6"/>
          </a:fillRef>
          <a:effectRef idx="1">
            <a:schemeClr val="accent6"/>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115" name="Freeform 125"/>
          <p:cNvSpPr>
            <a:spLocks noChangeArrowheads="1"/>
          </p:cNvSpPr>
          <p:nvPr/>
        </p:nvSpPr>
        <p:spPr bwMode="auto">
          <a:xfrm>
            <a:off x="4312444" y="1821722"/>
            <a:ext cx="1690687" cy="1058863"/>
          </a:xfrm>
          <a:custGeom>
            <a:avLst/>
            <a:gdLst>
              <a:gd name="T0" fmla="*/ 2147483647 w 3631"/>
              <a:gd name="T1" fmla="*/ 2147483647 h 2213"/>
              <a:gd name="T2" fmla="*/ 2147483647 w 3631"/>
              <a:gd name="T3" fmla="*/ 2147483647 h 2213"/>
              <a:gd name="T4" fmla="*/ 2147483647 w 3631"/>
              <a:gd name="T5" fmla="*/ 2147483647 h 2213"/>
              <a:gd name="T6" fmla="*/ 2147483647 w 3631"/>
              <a:gd name="T7" fmla="*/ 2147483647 h 2213"/>
              <a:gd name="T8" fmla="*/ 2147483647 w 3631"/>
              <a:gd name="T9" fmla="*/ 2147483647 h 2213"/>
              <a:gd name="T10" fmla="*/ 2147483647 w 3631"/>
              <a:gd name="T11" fmla="*/ 2147483647 h 2213"/>
              <a:gd name="T12" fmla="*/ 2147483647 w 3631"/>
              <a:gd name="T13" fmla="*/ 2147483647 h 2213"/>
              <a:gd name="T14" fmla="*/ 2147483647 w 3631"/>
              <a:gd name="T15" fmla="*/ 2147483647 h 2213"/>
              <a:gd name="T16" fmla="*/ 2147483647 w 3631"/>
              <a:gd name="T17" fmla="*/ 2147483647 h 2213"/>
              <a:gd name="T18" fmla="*/ 2147483647 w 3631"/>
              <a:gd name="T19" fmla="*/ 2147483647 h 2213"/>
              <a:gd name="T20" fmla="*/ 2147483647 w 3631"/>
              <a:gd name="T21" fmla="*/ 2147483647 h 2213"/>
              <a:gd name="T22" fmla="*/ 2147483647 w 3631"/>
              <a:gd name="T23" fmla="*/ 2147483647 h 2213"/>
              <a:gd name="T24" fmla="*/ 2147483647 w 3631"/>
              <a:gd name="T25" fmla="*/ 2147483647 h 2213"/>
              <a:gd name="T26" fmla="*/ 2147483647 w 3631"/>
              <a:gd name="T27" fmla="*/ 2147483647 h 2213"/>
              <a:gd name="T28" fmla="*/ 2147483647 w 3631"/>
              <a:gd name="T29" fmla="*/ 2147483647 h 2213"/>
              <a:gd name="T30" fmla="*/ 2147483647 w 3631"/>
              <a:gd name="T31" fmla="*/ 2147483647 h 2213"/>
              <a:gd name="T32" fmla="*/ 2147483647 w 3631"/>
              <a:gd name="T33" fmla="*/ 2147483647 h 2213"/>
              <a:gd name="T34" fmla="*/ 2147483647 w 3631"/>
              <a:gd name="T35" fmla="*/ 2147483647 h 2213"/>
              <a:gd name="T36" fmla="*/ 2147483647 w 3631"/>
              <a:gd name="T37" fmla="*/ 2147483647 h 2213"/>
              <a:gd name="T38" fmla="*/ 2147483647 w 3631"/>
              <a:gd name="T39" fmla="*/ 2147483647 h 2213"/>
              <a:gd name="T40" fmla="*/ 2147483647 w 3631"/>
              <a:gd name="T41" fmla="*/ 2147483647 h 2213"/>
              <a:gd name="T42" fmla="*/ 2147483647 w 3631"/>
              <a:gd name="T43" fmla="*/ 2147483647 h 2213"/>
              <a:gd name="T44" fmla="*/ 2147483647 w 3631"/>
              <a:gd name="T45" fmla="*/ 2147483647 h 2213"/>
              <a:gd name="T46" fmla="*/ 2147483647 w 3631"/>
              <a:gd name="T47" fmla="*/ 2147483647 h 2213"/>
              <a:gd name="T48" fmla="*/ 2147483647 w 3631"/>
              <a:gd name="T49" fmla="*/ 2147483647 h 2213"/>
              <a:gd name="T50" fmla="*/ 2147483647 w 3631"/>
              <a:gd name="T51" fmla="*/ 2147483647 h 2213"/>
              <a:gd name="T52" fmla="*/ 2147483647 w 3631"/>
              <a:gd name="T53" fmla="*/ 2147483647 h 2213"/>
              <a:gd name="T54" fmla="*/ 2147483647 w 3631"/>
              <a:gd name="T55" fmla="*/ 2147483647 h 2213"/>
              <a:gd name="T56" fmla="*/ 2147483647 w 3631"/>
              <a:gd name="T57" fmla="*/ 2147483647 h 2213"/>
              <a:gd name="T58" fmla="*/ 2147483647 w 3631"/>
              <a:gd name="T59" fmla="*/ 2147483647 h 2213"/>
              <a:gd name="T60" fmla="*/ 2147483647 w 3631"/>
              <a:gd name="T61" fmla="*/ 2147483647 h 2213"/>
              <a:gd name="T62" fmla="*/ 2147483647 w 3631"/>
              <a:gd name="T63" fmla="*/ 2147483647 h 2213"/>
              <a:gd name="T64" fmla="*/ 2147483647 w 3631"/>
              <a:gd name="T65" fmla="*/ 2147483647 h 2213"/>
              <a:gd name="T66" fmla="*/ 2147483647 w 3631"/>
              <a:gd name="T67" fmla="*/ 2147483647 h 2213"/>
              <a:gd name="T68" fmla="*/ 2147483647 w 3631"/>
              <a:gd name="T69" fmla="*/ 2147483647 h 2213"/>
              <a:gd name="T70" fmla="*/ 2147483647 w 3631"/>
              <a:gd name="T71" fmla="*/ 2147483647 h 2213"/>
              <a:gd name="T72" fmla="*/ 2147483647 w 3631"/>
              <a:gd name="T73" fmla="*/ 2147483647 h 2213"/>
              <a:gd name="T74" fmla="*/ 2147483647 w 3631"/>
              <a:gd name="T75" fmla="*/ 2147483647 h 2213"/>
              <a:gd name="T76" fmla="*/ 2147483647 w 3631"/>
              <a:gd name="T77" fmla="*/ 2147483647 h 2213"/>
              <a:gd name="T78" fmla="*/ 2147483647 w 3631"/>
              <a:gd name="T79" fmla="*/ 2147483647 h 2213"/>
              <a:gd name="T80" fmla="*/ 2147483647 w 3631"/>
              <a:gd name="T81" fmla="*/ 2147483647 h 2213"/>
              <a:gd name="T82" fmla="*/ 2147483647 w 3631"/>
              <a:gd name="T83" fmla="*/ 2147483647 h 2213"/>
              <a:gd name="T84" fmla="*/ 2147483647 w 3631"/>
              <a:gd name="T85" fmla="*/ 2147483647 h 2213"/>
              <a:gd name="T86" fmla="*/ 2147483647 w 3631"/>
              <a:gd name="T87" fmla="*/ 2147483647 h 2213"/>
              <a:gd name="T88" fmla="*/ 2147483647 w 3631"/>
              <a:gd name="T89" fmla="*/ 2147483647 h 2213"/>
              <a:gd name="T90" fmla="*/ 2147483647 w 3631"/>
              <a:gd name="T91" fmla="*/ 2147483647 h 2213"/>
              <a:gd name="T92" fmla="*/ 2147483647 w 3631"/>
              <a:gd name="T93" fmla="*/ 2147483647 h 2213"/>
              <a:gd name="T94" fmla="*/ 2147483647 w 3631"/>
              <a:gd name="T95" fmla="*/ 2147483647 h 2213"/>
              <a:gd name="T96" fmla="*/ 2147483647 w 3631"/>
              <a:gd name="T97" fmla="*/ 2147483647 h 2213"/>
              <a:gd name="T98" fmla="*/ 2147483647 w 3631"/>
              <a:gd name="T99" fmla="*/ 2147483647 h 2213"/>
              <a:gd name="T100" fmla="*/ 2147483647 w 3631"/>
              <a:gd name="T101" fmla="*/ 2147483647 h 2213"/>
              <a:gd name="T102" fmla="*/ 2147483647 w 3631"/>
              <a:gd name="T103" fmla="*/ 2147483647 h 2213"/>
              <a:gd name="T104" fmla="*/ 2147483647 w 3631"/>
              <a:gd name="T105" fmla="*/ 2147483647 h 2213"/>
              <a:gd name="T106" fmla="*/ 2147483647 w 3631"/>
              <a:gd name="T107" fmla="*/ 2147483647 h 2213"/>
              <a:gd name="T108" fmla="*/ 2147483647 w 3631"/>
              <a:gd name="T109" fmla="*/ 2147483647 h 2213"/>
              <a:gd name="T110" fmla="*/ 2147483647 w 3631"/>
              <a:gd name="T111" fmla="*/ 2147483647 h 221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31"/>
              <a:gd name="T169" fmla="*/ 0 h 2213"/>
              <a:gd name="T170" fmla="*/ 3631 w 3631"/>
              <a:gd name="T171" fmla="*/ 2213 h 221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31" h="2213">
                <a:moveTo>
                  <a:pt x="2307" y="1776"/>
                </a:moveTo>
                <a:lnTo>
                  <a:pt x="2368" y="1761"/>
                </a:lnTo>
                <a:lnTo>
                  <a:pt x="2383" y="1774"/>
                </a:lnTo>
                <a:lnTo>
                  <a:pt x="2401" y="1778"/>
                </a:lnTo>
                <a:lnTo>
                  <a:pt x="2515" y="1759"/>
                </a:lnTo>
                <a:lnTo>
                  <a:pt x="2550" y="1782"/>
                </a:lnTo>
                <a:lnTo>
                  <a:pt x="2573" y="1816"/>
                </a:lnTo>
                <a:lnTo>
                  <a:pt x="2596" y="1824"/>
                </a:lnTo>
                <a:lnTo>
                  <a:pt x="2632" y="1817"/>
                </a:lnTo>
                <a:lnTo>
                  <a:pt x="2649" y="1789"/>
                </a:lnTo>
                <a:lnTo>
                  <a:pt x="2666" y="1776"/>
                </a:lnTo>
                <a:lnTo>
                  <a:pt x="2686" y="1782"/>
                </a:lnTo>
                <a:lnTo>
                  <a:pt x="2719" y="1803"/>
                </a:lnTo>
                <a:lnTo>
                  <a:pt x="2761" y="1840"/>
                </a:lnTo>
                <a:lnTo>
                  <a:pt x="2779" y="1869"/>
                </a:lnTo>
                <a:lnTo>
                  <a:pt x="2785" y="1897"/>
                </a:lnTo>
                <a:lnTo>
                  <a:pt x="2799" y="1947"/>
                </a:lnTo>
                <a:lnTo>
                  <a:pt x="2807" y="1950"/>
                </a:lnTo>
                <a:lnTo>
                  <a:pt x="2822" y="1944"/>
                </a:lnTo>
                <a:lnTo>
                  <a:pt x="2836" y="1953"/>
                </a:lnTo>
                <a:lnTo>
                  <a:pt x="2837" y="1966"/>
                </a:lnTo>
                <a:lnTo>
                  <a:pt x="2821" y="1987"/>
                </a:lnTo>
                <a:lnTo>
                  <a:pt x="2824" y="2001"/>
                </a:lnTo>
                <a:lnTo>
                  <a:pt x="2839" y="2028"/>
                </a:lnTo>
                <a:lnTo>
                  <a:pt x="2867" y="2034"/>
                </a:lnTo>
                <a:lnTo>
                  <a:pt x="2881" y="2047"/>
                </a:lnTo>
                <a:lnTo>
                  <a:pt x="2898" y="2088"/>
                </a:lnTo>
                <a:lnTo>
                  <a:pt x="2923" y="2111"/>
                </a:lnTo>
                <a:lnTo>
                  <a:pt x="2941" y="2131"/>
                </a:lnTo>
                <a:lnTo>
                  <a:pt x="2955" y="2163"/>
                </a:lnTo>
                <a:lnTo>
                  <a:pt x="2992" y="2179"/>
                </a:lnTo>
                <a:lnTo>
                  <a:pt x="3007" y="2176"/>
                </a:lnTo>
                <a:lnTo>
                  <a:pt x="3023" y="2144"/>
                </a:lnTo>
                <a:lnTo>
                  <a:pt x="3027" y="2114"/>
                </a:lnTo>
                <a:lnTo>
                  <a:pt x="3034" y="2062"/>
                </a:lnTo>
                <a:lnTo>
                  <a:pt x="3030" y="2028"/>
                </a:lnTo>
                <a:lnTo>
                  <a:pt x="3001" y="1952"/>
                </a:lnTo>
                <a:lnTo>
                  <a:pt x="2971" y="1900"/>
                </a:lnTo>
                <a:lnTo>
                  <a:pt x="2957" y="1854"/>
                </a:lnTo>
                <a:lnTo>
                  <a:pt x="2943" y="1804"/>
                </a:lnTo>
                <a:lnTo>
                  <a:pt x="2927" y="1763"/>
                </a:lnTo>
                <a:lnTo>
                  <a:pt x="2910" y="1729"/>
                </a:lnTo>
                <a:lnTo>
                  <a:pt x="2890" y="1702"/>
                </a:lnTo>
                <a:lnTo>
                  <a:pt x="2870" y="1673"/>
                </a:lnTo>
                <a:lnTo>
                  <a:pt x="2874" y="1643"/>
                </a:lnTo>
                <a:lnTo>
                  <a:pt x="2882" y="1608"/>
                </a:lnTo>
                <a:lnTo>
                  <a:pt x="2899" y="1576"/>
                </a:lnTo>
                <a:lnTo>
                  <a:pt x="2917" y="1549"/>
                </a:lnTo>
                <a:lnTo>
                  <a:pt x="2961" y="1532"/>
                </a:lnTo>
                <a:lnTo>
                  <a:pt x="2982" y="1515"/>
                </a:lnTo>
                <a:lnTo>
                  <a:pt x="3001" y="1484"/>
                </a:lnTo>
                <a:lnTo>
                  <a:pt x="3046" y="1421"/>
                </a:lnTo>
                <a:lnTo>
                  <a:pt x="3045" y="1410"/>
                </a:lnTo>
                <a:lnTo>
                  <a:pt x="3054" y="1393"/>
                </a:lnTo>
                <a:lnTo>
                  <a:pt x="3079" y="1397"/>
                </a:lnTo>
                <a:lnTo>
                  <a:pt x="3108" y="1370"/>
                </a:lnTo>
                <a:lnTo>
                  <a:pt x="3127" y="1330"/>
                </a:lnTo>
                <a:lnTo>
                  <a:pt x="3152" y="1306"/>
                </a:lnTo>
                <a:lnTo>
                  <a:pt x="3179" y="1300"/>
                </a:lnTo>
                <a:lnTo>
                  <a:pt x="3187" y="1274"/>
                </a:lnTo>
                <a:lnTo>
                  <a:pt x="3167" y="1258"/>
                </a:lnTo>
                <a:lnTo>
                  <a:pt x="3175" y="1241"/>
                </a:lnTo>
                <a:lnTo>
                  <a:pt x="3196" y="1234"/>
                </a:lnTo>
                <a:lnTo>
                  <a:pt x="3197" y="1215"/>
                </a:lnTo>
                <a:lnTo>
                  <a:pt x="3189" y="1196"/>
                </a:lnTo>
                <a:lnTo>
                  <a:pt x="3175" y="1192"/>
                </a:lnTo>
                <a:lnTo>
                  <a:pt x="3176" y="1178"/>
                </a:lnTo>
                <a:lnTo>
                  <a:pt x="3183" y="1168"/>
                </a:lnTo>
                <a:lnTo>
                  <a:pt x="3164" y="1124"/>
                </a:lnTo>
                <a:lnTo>
                  <a:pt x="3146" y="1100"/>
                </a:lnTo>
                <a:lnTo>
                  <a:pt x="3140" y="1072"/>
                </a:lnTo>
                <a:lnTo>
                  <a:pt x="3130" y="1045"/>
                </a:lnTo>
                <a:lnTo>
                  <a:pt x="3111" y="1020"/>
                </a:lnTo>
                <a:lnTo>
                  <a:pt x="3104" y="987"/>
                </a:lnTo>
                <a:lnTo>
                  <a:pt x="3112" y="976"/>
                </a:lnTo>
                <a:lnTo>
                  <a:pt x="3120" y="969"/>
                </a:lnTo>
                <a:lnTo>
                  <a:pt x="3128" y="972"/>
                </a:lnTo>
                <a:lnTo>
                  <a:pt x="3145" y="980"/>
                </a:lnTo>
                <a:lnTo>
                  <a:pt x="3155" y="1011"/>
                </a:lnTo>
                <a:lnTo>
                  <a:pt x="3160" y="1037"/>
                </a:lnTo>
                <a:lnTo>
                  <a:pt x="3164" y="1080"/>
                </a:lnTo>
                <a:lnTo>
                  <a:pt x="3170" y="1089"/>
                </a:lnTo>
                <a:lnTo>
                  <a:pt x="3186" y="1091"/>
                </a:lnTo>
                <a:lnTo>
                  <a:pt x="3198" y="1071"/>
                </a:lnTo>
                <a:lnTo>
                  <a:pt x="3194" y="1036"/>
                </a:lnTo>
                <a:lnTo>
                  <a:pt x="3207" y="1005"/>
                </a:lnTo>
                <a:lnTo>
                  <a:pt x="3207" y="980"/>
                </a:lnTo>
                <a:lnTo>
                  <a:pt x="3192" y="955"/>
                </a:lnTo>
                <a:lnTo>
                  <a:pt x="3183" y="949"/>
                </a:lnTo>
                <a:lnTo>
                  <a:pt x="3177" y="918"/>
                </a:lnTo>
                <a:lnTo>
                  <a:pt x="3185" y="906"/>
                </a:lnTo>
                <a:lnTo>
                  <a:pt x="3196" y="911"/>
                </a:lnTo>
                <a:lnTo>
                  <a:pt x="3212" y="936"/>
                </a:lnTo>
                <a:lnTo>
                  <a:pt x="3221" y="941"/>
                </a:lnTo>
                <a:lnTo>
                  <a:pt x="3237" y="930"/>
                </a:lnTo>
                <a:lnTo>
                  <a:pt x="3251" y="912"/>
                </a:lnTo>
                <a:lnTo>
                  <a:pt x="3250" y="876"/>
                </a:lnTo>
                <a:lnTo>
                  <a:pt x="3272" y="847"/>
                </a:lnTo>
                <a:lnTo>
                  <a:pt x="3281" y="816"/>
                </a:lnTo>
                <a:lnTo>
                  <a:pt x="3267" y="800"/>
                </a:lnTo>
                <a:lnTo>
                  <a:pt x="3272" y="771"/>
                </a:lnTo>
                <a:lnTo>
                  <a:pt x="3294" y="739"/>
                </a:lnTo>
                <a:lnTo>
                  <a:pt x="3319" y="718"/>
                </a:lnTo>
                <a:lnTo>
                  <a:pt x="3346" y="709"/>
                </a:lnTo>
                <a:lnTo>
                  <a:pt x="3374" y="682"/>
                </a:lnTo>
                <a:lnTo>
                  <a:pt x="3401" y="676"/>
                </a:lnTo>
                <a:lnTo>
                  <a:pt x="3428" y="668"/>
                </a:lnTo>
                <a:lnTo>
                  <a:pt x="3452" y="650"/>
                </a:lnTo>
                <a:lnTo>
                  <a:pt x="3460" y="630"/>
                </a:lnTo>
                <a:lnTo>
                  <a:pt x="3451" y="610"/>
                </a:lnTo>
                <a:lnTo>
                  <a:pt x="3435" y="599"/>
                </a:lnTo>
                <a:lnTo>
                  <a:pt x="3436" y="581"/>
                </a:lnTo>
                <a:lnTo>
                  <a:pt x="3443" y="564"/>
                </a:lnTo>
                <a:lnTo>
                  <a:pt x="3433" y="523"/>
                </a:lnTo>
                <a:lnTo>
                  <a:pt x="3441" y="488"/>
                </a:lnTo>
                <a:lnTo>
                  <a:pt x="3467" y="449"/>
                </a:lnTo>
                <a:lnTo>
                  <a:pt x="3496" y="429"/>
                </a:lnTo>
                <a:lnTo>
                  <a:pt x="3519" y="405"/>
                </a:lnTo>
                <a:lnTo>
                  <a:pt x="3550" y="388"/>
                </a:lnTo>
                <a:lnTo>
                  <a:pt x="3575" y="375"/>
                </a:lnTo>
                <a:lnTo>
                  <a:pt x="3606" y="359"/>
                </a:lnTo>
                <a:lnTo>
                  <a:pt x="3625" y="356"/>
                </a:lnTo>
                <a:lnTo>
                  <a:pt x="3628" y="350"/>
                </a:lnTo>
                <a:lnTo>
                  <a:pt x="3631" y="329"/>
                </a:lnTo>
                <a:lnTo>
                  <a:pt x="3624" y="326"/>
                </a:lnTo>
                <a:lnTo>
                  <a:pt x="3606" y="315"/>
                </a:lnTo>
                <a:lnTo>
                  <a:pt x="3591" y="304"/>
                </a:lnTo>
                <a:lnTo>
                  <a:pt x="3567" y="280"/>
                </a:lnTo>
                <a:lnTo>
                  <a:pt x="3539" y="228"/>
                </a:lnTo>
                <a:lnTo>
                  <a:pt x="3533" y="199"/>
                </a:lnTo>
                <a:lnTo>
                  <a:pt x="3507" y="153"/>
                </a:lnTo>
                <a:lnTo>
                  <a:pt x="3477" y="148"/>
                </a:lnTo>
                <a:lnTo>
                  <a:pt x="3449" y="165"/>
                </a:lnTo>
                <a:lnTo>
                  <a:pt x="3427" y="190"/>
                </a:lnTo>
                <a:lnTo>
                  <a:pt x="3411" y="218"/>
                </a:lnTo>
                <a:lnTo>
                  <a:pt x="3404" y="255"/>
                </a:lnTo>
                <a:lnTo>
                  <a:pt x="3398" y="287"/>
                </a:lnTo>
                <a:lnTo>
                  <a:pt x="3379" y="322"/>
                </a:lnTo>
                <a:lnTo>
                  <a:pt x="3344" y="364"/>
                </a:lnTo>
                <a:lnTo>
                  <a:pt x="3297" y="389"/>
                </a:lnTo>
                <a:lnTo>
                  <a:pt x="3243" y="396"/>
                </a:lnTo>
                <a:lnTo>
                  <a:pt x="3207" y="390"/>
                </a:lnTo>
                <a:lnTo>
                  <a:pt x="3169" y="397"/>
                </a:lnTo>
                <a:lnTo>
                  <a:pt x="3130" y="420"/>
                </a:lnTo>
                <a:lnTo>
                  <a:pt x="3098" y="455"/>
                </a:lnTo>
                <a:lnTo>
                  <a:pt x="3075" y="499"/>
                </a:lnTo>
                <a:lnTo>
                  <a:pt x="3067" y="531"/>
                </a:lnTo>
                <a:lnTo>
                  <a:pt x="3046" y="549"/>
                </a:lnTo>
                <a:lnTo>
                  <a:pt x="2950" y="587"/>
                </a:lnTo>
                <a:lnTo>
                  <a:pt x="2909" y="609"/>
                </a:lnTo>
                <a:lnTo>
                  <a:pt x="2928" y="650"/>
                </a:lnTo>
                <a:lnTo>
                  <a:pt x="2881" y="666"/>
                </a:lnTo>
                <a:lnTo>
                  <a:pt x="2823" y="692"/>
                </a:lnTo>
                <a:lnTo>
                  <a:pt x="2779" y="717"/>
                </a:lnTo>
                <a:lnTo>
                  <a:pt x="2733" y="746"/>
                </a:lnTo>
                <a:lnTo>
                  <a:pt x="2695" y="768"/>
                </a:lnTo>
                <a:lnTo>
                  <a:pt x="2676" y="772"/>
                </a:lnTo>
                <a:lnTo>
                  <a:pt x="2658" y="750"/>
                </a:lnTo>
                <a:lnTo>
                  <a:pt x="2656" y="740"/>
                </a:lnTo>
                <a:lnTo>
                  <a:pt x="2677" y="703"/>
                </a:lnTo>
                <a:lnTo>
                  <a:pt x="2688" y="662"/>
                </a:lnTo>
                <a:lnTo>
                  <a:pt x="2692" y="614"/>
                </a:lnTo>
                <a:lnTo>
                  <a:pt x="2685" y="575"/>
                </a:lnTo>
                <a:lnTo>
                  <a:pt x="2667" y="540"/>
                </a:lnTo>
                <a:lnTo>
                  <a:pt x="2643" y="483"/>
                </a:lnTo>
                <a:lnTo>
                  <a:pt x="2611" y="435"/>
                </a:lnTo>
                <a:lnTo>
                  <a:pt x="2574" y="391"/>
                </a:lnTo>
                <a:lnTo>
                  <a:pt x="2551" y="367"/>
                </a:lnTo>
                <a:lnTo>
                  <a:pt x="2498" y="331"/>
                </a:lnTo>
                <a:lnTo>
                  <a:pt x="2435" y="298"/>
                </a:lnTo>
                <a:lnTo>
                  <a:pt x="2381" y="260"/>
                </a:lnTo>
                <a:lnTo>
                  <a:pt x="2312" y="225"/>
                </a:lnTo>
                <a:lnTo>
                  <a:pt x="2299" y="228"/>
                </a:lnTo>
                <a:lnTo>
                  <a:pt x="2273" y="248"/>
                </a:lnTo>
                <a:lnTo>
                  <a:pt x="2225" y="251"/>
                </a:lnTo>
                <a:lnTo>
                  <a:pt x="2182" y="246"/>
                </a:lnTo>
                <a:lnTo>
                  <a:pt x="2116" y="248"/>
                </a:lnTo>
                <a:lnTo>
                  <a:pt x="2077" y="236"/>
                </a:lnTo>
                <a:lnTo>
                  <a:pt x="2052" y="210"/>
                </a:lnTo>
                <a:lnTo>
                  <a:pt x="2036" y="206"/>
                </a:lnTo>
                <a:lnTo>
                  <a:pt x="1999" y="216"/>
                </a:lnTo>
                <a:lnTo>
                  <a:pt x="1543" y="179"/>
                </a:lnTo>
                <a:lnTo>
                  <a:pt x="1062" y="120"/>
                </a:lnTo>
                <a:lnTo>
                  <a:pt x="658" y="55"/>
                </a:lnTo>
                <a:lnTo>
                  <a:pt x="403" y="0"/>
                </a:lnTo>
                <a:lnTo>
                  <a:pt x="406" y="32"/>
                </a:lnTo>
                <a:lnTo>
                  <a:pt x="406" y="36"/>
                </a:lnTo>
                <a:lnTo>
                  <a:pt x="402" y="68"/>
                </a:lnTo>
                <a:lnTo>
                  <a:pt x="393" y="98"/>
                </a:lnTo>
                <a:lnTo>
                  <a:pt x="380" y="124"/>
                </a:lnTo>
                <a:lnTo>
                  <a:pt x="355" y="147"/>
                </a:lnTo>
                <a:lnTo>
                  <a:pt x="351" y="148"/>
                </a:lnTo>
                <a:lnTo>
                  <a:pt x="328" y="144"/>
                </a:lnTo>
                <a:lnTo>
                  <a:pt x="314" y="117"/>
                </a:lnTo>
                <a:lnTo>
                  <a:pt x="318" y="94"/>
                </a:lnTo>
                <a:lnTo>
                  <a:pt x="332" y="78"/>
                </a:lnTo>
                <a:lnTo>
                  <a:pt x="332" y="65"/>
                </a:lnTo>
                <a:lnTo>
                  <a:pt x="302" y="36"/>
                </a:lnTo>
                <a:lnTo>
                  <a:pt x="279" y="25"/>
                </a:lnTo>
                <a:lnTo>
                  <a:pt x="264" y="24"/>
                </a:lnTo>
                <a:lnTo>
                  <a:pt x="255" y="43"/>
                </a:lnTo>
                <a:lnTo>
                  <a:pt x="258" y="61"/>
                </a:lnTo>
                <a:lnTo>
                  <a:pt x="262" y="105"/>
                </a:lnTo>
                <a:lnTo>
                  <a:pt x="255" y="135"/>
                </a:lnTo>
                <a:lnTo>
                  <a:pt x="251" y="168"/>
                </a:lnTo>
                <a:lnTo>
                  <a:pt x="248" y="198"/>
                </a:lnTo>
                <a:lnTo>
                  <a:pt x="234" y="229"/>
                </a:lnTo>
                <a:lnTo>
                  <a:pt x="220" y="257"/>
                </a:lnTo>
                <a:lnTo>
                  <a:pt x="198" y="290"/>
                </a:lnTo>
                <a:lnTo>
                  <a:pt x="162" y="326"/>
                </a:lnTo>
                <a:lnTo>
                  <a:pt x="145" y="361"/>
                </a:lnTo>
                <a:lnTo>
                  <a:pt x="147" y="397"/>
                </a:lnTo>
                <a:lnTo>
                  <a:pt x="126" y="439"/>
                </a:lnTo>
                <a:lnTo>
                  <a:pt x="110" y="470"/>
                </a:lnTo>
                <a:lnTo>
                  <a:pt x="87" y="499"/>
                </a:lnTo>
                <a:lnTo>
                  <a:pt x="81" y="521"/>
                </a:lnTo>
                <a:lnTo>
                  <a:pt x="88" y="538"/>
                </a:lnTo>
                <a:lnTo>
                  <a:pt x="87" y="553"/>
                </a:lnTo>
                <a:lnTo>
                  <a:pt x="56" y="629"/>
                </a:lnTo>
                <a:lnTo>
                  <a:pt x="38" y="696"/>
                </a:lnTo>
                <a:lnTo>
                  <a:pt x="21" y="712"/>
                </a:lnTo>
                <a:lnTo>
                  <a:pt x="6" y="726"/>
                </a:lnTo>
                <a:lnTo>
                  <a:pt x="0" y="747"/>
                </a:lnTo>
                <a:lnTo>
                  <a:pt x="8" y="761"/>
                </a:lnTo>
                <a:lnTo>
                  <a:pt x="23" y="815"/>
                </a:lnTo>
                <a:lnTo>
                  <a:pt x="21" y="853"/>
                </a:lnTo>
                <a:lnTo>
                  <a:pt x="17" y="883"/>
                </a:lnTo>
                <a:lnTo>
                  <a:pt x="23" y="912"/>
                </a:lnTo>
                <a:lnTo>
                  <a:pt x="33" y="934"/>
                </a:lnTo>
                <a:lnTo>
                  <a:pt x="58" y="948"/>
                </a:lnTo>
                <a:lnTo>
                  <a:pt x="63" y="967"/>
                </a:lnTo>
                <a:lnTo>
                  <a:pt x="54" y="978"/>
                </a:lnTo>
                <a:lnTo>
                  <a:pt x="24" y="993"/>
                </a:lnTo>
                <a:lnTo>
                  <a:pt x="28" y="1016"/>
                </a:lnTo>
                <a:lnTo>
                  <a:pt x="44" y="1043"/>
                </a:lnTo>
                <a:lnTo>
                  <a:pt x="53" y="1068"/>
                </a:lnTo>
                <a:lnTo>
                  <a:pt x="41" y="1082"/>
                </a:lnTo>
                <a:lnTo>
                  <a:pt x="44" y="1122"/>
                </a:lnTo>
                <a:lnTo>
                  <a:pt x="85" y="1219"/>
                </a:lnTo>
                <a:lnTo>
                  <a:pt x="96" y="1250"/>
                </a:lnTo>
                <a:lnTo>
                  <a:pt x="78" y="1270"/>
                </a:lnTo>
                <a:lnTo>
                  <a:pt x="85" y="1289"/>
                </a:lnTo>
                <a:lnTo>
                  <a:pt x="130" y="1312"/>
                </a:lnTo>
                <a:lnTo>
                  <a:pt x="170" y="1356"/>
                </a:lnTo>
                <a:lnTo>
                  <a:pt x="229" y="1410"/>
                </a:lnTo>
                <a:lnTo>
                  <a:pt x="235" y="1415"/>
                </a:lnTo>
                <a:lnTo>
                  <a:pt x="252" y="1455"/>
                </a:lnTo>
                <a:lnTo>
                  <a:pt x="272" y="1484"/>
                </a:lnTo>
                <a:lnTo>
                  <a:pt x="286" y="1525"/>
                </a:lnTo>
                <a:lnTo>
                  <a:pt x="324" y="1523"/>
                </a:lnTo>
                <a:lnTo>
                  <a:pt x="362" y="1525"/>
                </a:lnTo>
                <a:lnTo>
                  <a:pt x="420" y="1532"/>
                </a:lnTo>
                <a:lnTo>
                  <a:pt x="439" y="1549"/>
                </a:lnTo>
                <a:lnTo>
                  <a:pt x="463" y="1572"/>
                </a:lnTo>
                <a:lnTo>
                  <a:pt x="500" y="1599"/>
                </a:lnTo>
                <a:lnTo>
                  <a:pt x="531" y="1609"/>
                </a:lnTo>
                <a:lnTo>
                  <a:pt x="565" y="1620"/>
                </a:lnTo>
                <a:lnTo>
                  <a:pt x="604" y="1638"/>
                </a:lnTo>
                <a:lnTo>
                  <a:pt x="634" y="1646"/>
                </a:lnTo>
                <a:lnTo>
                  <a:pt x="664" y="1657"/>
                </a:lnTo>
                <a:lnTo>
                  <a:pt x="695" y="1667"/>
                </a:lnTo>
                <a:lnTo>
                  <a:pt x="738" y="1672"/>
                </a:lnTo>
                <a:lnTo>
                  <a:pt x="772" y="1687"/>
                </a:lnTo>
                <a:lnTo>
                  <a:pt x="800" y="1695"/>
                </a:lnTo>
                <a:lnTo>
                  <a:pt x="830" y="1698"/>
                </a:lnTo>
                <a:lnTo>
                  <a:pt x="857" y="1698"/>
                </a:lnTo>
                <a:lnTo>
                  <a:pt x="876" y="1662"/>
                </a:lnTo>
                <a:lnTo>
                  <a:pt x="897" y="1653"/>
                </a:lnTo>
                <a:lnTo>
                  <a:pt x="934" y="1650"/>
                </a:lnTo>
                <a:lnTo>
                  <a:pt x="965" y="1658"/>
                </a:lnTo>
                <a:lnTo>
                  <a:pt x="990" y="1663"/>
                </a:lnTo>
                <a:lnTo>
                  <a:pt x="999" y="1661"/>
                </a:lnTo>
                <a:lnTo>
                  <a:pt x="1039" y="1672"/>
                </a:lnTo>
                <a:lnTo>
                  <a:pt x="1068" y="1695"/>
                </a:lnTo>
                <a:lnTo>
                  <a:pt x="1091" y="1721"/>
                </a:lnTo>
                <a:lnTo>
                  <a:pt x="1105" y="1745"/>
                </a:lnTo>
                <a:lnTo>
                  <a:pt x="1126" y="1776"/>
                </a:lnTo>
                <a:lnTo>
                  <a:pt x="1145" y="1802"/>
                </a:lnTo>
                <a:lnTo>
                  <a:pt x="1159" y="1832"/>
                </a:lnTo>
                <a:lnTo>
                  <a:pt x="1176" y="1859"/>
                </a:lnTo>
                <a:lnTo>
                  <a:pt x="1206" y="1885"/>
                </a:lnTo>
                <a:lnTo>
                  <a:pt x="1229" y="1911"/>
                </a:lnTo>
                <a:lnTo>
                  <a:pt x="1263" y="1908"/>
                </a:lnTo>
                <a:lnTo>
                  <a:pt x="1273" y="1892"/>
                </a:lnTo>
                <a:lnTo>
                  <a:pt x="1296" y="1863"/>
                </a:lnTo>
                <a:lnTo>
                  <a:pt x="1321" y="1854"/>
                </a:lnTo>
                <a:lnTo>
                  <a:pt x="1365" y="1855"/>
                </a:lnTo>
                <a:lnTo>
                  <a:pt x="1377" y="1863"/>
                </a:lnTo>
                <a:lnTo>
                  <a:pt x="1415" y="1893"/>
                </a:lnTo>
                <a:lnTo>
                  <a:pt x="1429" y="1920"/>
                </a:lnTo>
                <a:lnTo>
                  <a:pt x="1444" y="1941"/>
                </a:lnTo>
                <a:lnTo>
                  <a:pt x="1508" y="2050"/>
                </a:lnTo>
                <a:lnTo>
                  <a:pt x="1519" y="2082"/>
                </a:lnTo>
                <a:lnTo>
                  <a:pt x="1547" y="2134"/>
                </a:lnTo>
                <a:lnTo>
                  <a:pt x="1615" y="2177"/>
                </a:lnTo>
                <a:lnTo>
                  <a:pt x="1629" y="2179"/>
                </a:lnTo>
                <a:lnTo>
                  <a:pt x="1664" y="2181"/>
                </a:lnTo>
                <a:lnTo>
                  <a:pt x="1668" y="2185"/>
                </a:lnTo>
                <a:lnTo>
                  <a:pt x="1687" y="2213"/>
                </a:lnTo>
                <a:lnTo>
                  <a:pt x="1692" y="2187"/>
                </a:lnTo>
                <a:lnTo>
                  <a:pt x="1686" y="2157"/>
                </a:lnTo>
                <a:lnTo>
                  <a:pt x="1672" y="2125"/>
                </a:lnTo>
                <a:lnTo>
                  <a:pt x="1670" y="2089"/>
                </a:lnTo>
                <a:lnTo>
                  <a:pt x="1681" y="2062"/>
                </a:lnTo>
                <a:lnTo>
                  <a:pt x="1704" y="2030"/>
                </a:lnTo>
                <a:lnTo>
                  <a:pt x="1731" y="2000"/>
                </a:lnTo>
                <a:lnTo>
                  <a:pt x="1764" y="1971"/>
                </a:lnTo>
                <a:lnTo>
                  <a:pt x="1804" y="1948"/>
                </a:lnTo>
                <a:lnTo>
                  <a:pt x="1862" y="1932"/>
                </a:lnTo>
                <a:lnTo>
                  <a:pt x="1874" y="1920"/>
                </a:lnTo>
                <a:lnTo>
                  <a:pt x="1869" y="1873"/>
                </a:lnTo>
                <a:lnTo>
                  <a:pt x="1870" y="1856"/>
                </a:lnTo>
                <a:lnTo>
                  <a:pt x="1878" y="1842"/>
                </a:lnTo>
                <a:lnTo>
                  <a:pt x="1896" y="1844"/>
                </a:lnTo>
                <a:lnTo>
                  <a:pt x="1903" y="1852"/>
                </a:lnTo>
                <a:lnTo>
                  <a:pt x="1914" y="1878"/>
                </a:lnTo>
                <a:lnTo>
                  <a:pt x="1946" y="1873"/>
                </a:lnTo>
                <a:lnTo>
                  <a:pt x="1982" y="1855"/>
                </a:lnTo>
                <a:lnTo>
                  <a:pt x="2017" y="1853"/>
                </a:lnTo>
                <a:lnTo>
                  <a:pt x="2058" y="1860"/>
                </a:lnTo>
                <a:lnTo>
                  <a:pt x="2084" y="1851"/>
                </a:lnTo>
                <a:lnTo>
                  <a:pt x="2107" y="1844"/>
                </a:lnTo>
                <a:lnTo>
                  <a:pt x="2128" y="1852"/>
                </a:lnTo>
                <a:lnTo>
                  <a:pt x="2135" y="1861"/>
                </a:lnTo>
                <a:lnTo>
                  <a:pt x="2145" y="1888"/>
                </a:lnTo>
                <a:lnTo>
                  <a:pt x="2150" y="1891"/>
                </a:lnTo>
                <a:lnTo>
                  <a:pt x="2180" y="1899"/>
                </a:lnTo>
                <a:lnTo>
                  <a:pt x="2208" y="1893"/>
                </a:lnTo>
                <a:lnTo>
                  <a:pt x="2263" y="1854"/>
                </a:lnTo>
                <a:lnTo>
                  <a:pt x="2289" y="1849"/>
                </a:lnTo>
                <a:lnTo>
                  <a:pt x="2292" y="1840"/>
                </a:lnTo>
                <a:lnTo>
                  <a:pt x="2287" y="1826"/>
                </a:lnTo>
                <a:lnTo>
                  <a:pt x="2271" y="1817"/>
                </a:lnTo>
                <a:lnTo>
                  <a:pt x="2221" y="1823"/>
                </a:lnTo>
                <a:lnTo>
                  <a:pt x="2210" y="1818"/>
                </a:lnTo>
                <a:lnTo>
                  <a:pt x="2216" y="1807"/>
                </a:lnTo>
                <a:lnTo>
                  <a:pt x="2232" y="1798"/>
                </a:lnTo>
                <a:lnTo>
                  <a:pt x="2307" y="1776"/>
                </a:lnTo>
                <a:close/>
              </a:path>
            </a:pathLst>
          </a:custGeom>
          <a:solidFill>
            <a:schemeClr val="accent6">
              <a:lumMod val="75000"/>
            </a:schemeClr>
          </a:solidFill>
          <a:ln w="12700">
            <a:headEnd/>
            <a:tailEnd/>
          </a:ln>
        </p:spPr>
        <p:style>
          <a:lnRef idx="3">
            <a:schemeClr val="lt1"/>
          </a:lnRef>
          <a:fillRef idx="1">
            <a:schemeClr val="accent6"/>
          </a:fillRef>
          <a:effectRef idx="1">
            <a:schemeClr val="accent6"/>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116" name="Freeform 127"/>
          <p:cNvSpPr>
            <a:spLocks noChangeArrowheads="1"/>
          </p:cNvSpPr>
          <p:nvPr/>
        </p:nvSpPr>
        <p:spPr bwMode="auto">
          <a:xfrm>
            <a:off x="4106065" y="1156577"/>
            <a:ext cx="60325" cy="46037"/>
          </a:xfrm>
          <a:custGeom>
            <a:avLst/>
            <a:gdLst>
              <a:gd name="T0" fmla="*/ 2147483647 w 128"/>
              <a:gd name="T1" fmla="*/ 2147483647 h 95"/>
              <a:gd name="T2" fmla="*/ 2147483647 w 128"/>
              <a:gd name="T3" fmla="*/ 2147483647 h 95"/>
              <a:gd name="T4" fmla="*/ 2147483647 w 128"/>
              <a:gd name="T5" fmla="*/ 0 h 95"/>
              <a:gd name="T6" fmla="*/ 2147483647 w 128"/>
              <a:gd name="T7" fmla="*/ 2147483647 h 95"/>
              <a:gd name="T8" fmla="*/ 2147483647 w 128"/>
              <a:gd name="T9" fmla="*/ 2147483647 h 95"/>
              <a:gd name="T10" fmla="*/ 2147483647 w 128"/>
              <a:gd name="T11" fmla="*/ 2147483647 h 95"/>
              <a:gd name="T12" fmla="*/ 2147483647 w 128"/>
              <a:gd name="T13" fmla="*/ 2147483647 h 95"/>
              <a:gd name="T14" fmla="*/ 2147483647 w 128"/>
              <a:gd name="T15" fmla="*/ 2147483647 h 95"/>
              <a:gd name="T16" fmla="*/ 2147483647 w 128"/>
              <a:gd name="T17" fmla="*/ 2147483647 h 95"/>
              <a:gd name="T18" fmla="*/ 2147483647 w 128"/>
              <a:gd name="T19" fmla="*/ 2147483647 h 95"/>
              <a:gd name="T20" fmla="*/ 2147483647 w 128"/>
              <a:gd name="T21" fmla="*/ 2147483647 h 95"/>
              <a:gd name="T22" fmla="*/ 2147483647 w 128"/>
              <a:gd name="T23" fmla="*/ 2147483647 h 95"/>
              <a:gd name="T24" fmla="*/ 0 w 128"/>
              <a:gd name="T25" fmla="*/ 2147483647 h 95"/>
              <a:gd name="T26" fmla="*/ 2147483647 w 128"/>
              <a:gd name="T27" fmla="*/ 2147483647 h 95"/>
              <a:gd name="T28" fmla="*/ 2147483647 w 128"/>
              <a:gd name="T29" fmla="*/ 2147483647 h 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8"/>
              <a:gd name="T46" fmla="*/ 0 h 95"/>
              <a:gd name="T47" fmla="*/ 128 w 128"/>
              <a:gd name="T48" fmla="*/ 95 h 9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8" h="95">
                <a:moveTo>
                  <a:pt x="37" y="2"/>
                </a:moveTo>
                <a:lnTo>
                  <a:pt x="70" y="10"/>
                </a:lnTo>
                <a:lnTo>
                  <a:pt x="93" y="0"/>
                </a:lnTo>
                <a:lnTo>
                  <a:pt x="111" y="3"/>
                </a:lnTo>
                <a:lnTo>
                  <a:pt x="128" y="15"/>
                </a:lnTo>
                <a:lnTo>
                  <a:pt x="128" y="33"/>
                </a:lnTo>
                <a:lnTo>
                  <a:pt x="113" y="55"/>
                </a:lnTo>
                <a:lnTo>
                  <a:pt x="74" y="62"/>
                </a:lnTo>
                <a:lnTo>
                  <a:pt x="51" y="74"/>
                </a:lnTo>
                <a:lnTo>
                  <a:pt x="44" y="87"/>
                </a:lnTo>
                <a:lnTo>
                  <a:pt x="25" y="95"/>
                </a:lnTo>
                <a:lnTo>
                  <a:pt x="6" y="84"/>
                </a:lnTo>
                <a:lnTo>
                  <a:pt x="0" y="46"/>
                </a:lnTo>
                <a:lnTo>
                  <a:pt x="15" y="13"/>
                </a:lnTo>
                <a:lnTo>
                  <a:pt x="37" y="2"/>
                </a:lnTo>
                <a:close/>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en-US">
              <a:solidFill>
                <a:prstClr val="black"/>
              </a:solidFill>
              <a:latin typeface="Calibri"/>
              <a:ea typeface="+mn-ea"/>
              <a:cs typeface="+mn-cs"/>
            </a:endParaRPr>
          </a:p>
        </p:txBody>
      </p:sp>
      <p:sp>
        <p:nvSpPr>
          <p:cNvPr id="117" name="Freeform 128"/>
          <p:cNvSpPr>
            <a:spLocks noChangeArrowheads="1"/>
          </p:cNvSpPr>
          <p:nvPr/>
        </p:nvSpPr>
        <p:spPr bwMode="auto">
          <a:xfrm>
            <a:off x="4106065" y="1156577"/>
            <a:ext cx="60325" cy="46037"/>
          </a:xfrm>
          <a:custGeom>
            <a:avLst/>
            <a:gdLst>
              <a:gd name="T0" fmla="*/ 2147483647 w 128"/>
              <a:gd name="T1" fmla="*/ 2147483647 h 95"/>
              <a:gd name="T2" fmla="*/ 2147483647 w 128"/>
              <a:gd name="T3" fmla="*/ 2147483647 h 95"/>
              <a:gd name="T4" fmla="*/ 2147483647 w 128"/>
              <a:gd name="T5" fmla="*/ 0 h 95"/>
              <a:gd name="T6" fmla="*/ 2147483647 w 128"/>
              <a:gd name="T7" fmla="*/ 2147483647 h 95"/>
              <a:gd name="T8" fmla="*/ 2147483647 w 128"/>
              <a:gd name="T9" fmla="*/ 2147483647 h 95"/>
              <a:gd name="T10" fmla="*/ 2147483647 w 128"/>
              <a:gd name="T11" fmla="*/ 2147483647 h 95"/>
              <a:gd name="T12" fmla="*/ 2147483647 w 128"/>
              <a:gd name="T13" fmla="*/ 2147483647 h 95"/>
              <a:gd name="T14" fmla="*/ 2147483647 w 128"/>
              <a:gd name="T15" fmla="*/ 2147483647 h 95"/>
              <a:gd name="T16" fmla="*/ 2147483647 w 128"/>
              <a:gd name="T17" fmla="*/ 2147483647 h 95"/>
              <a:gd name="T18" fmla="*/ 2147483647 w 128"/>
              <a:gd name="T19" fmla="*/ 2147483647 h 95"/>
              <a:gd name="T20" fmla="*/ 2147483647 w 128"/>
              <a:gd name="T21" fmla="*/ 2147483647 h 95"/>
              <a:gd name="T22" fmla="*/ 2147483647 w 128"/>
              <a:gd name="T23" fmla="*/ 2147483647 h 95"/>
              <a:gd name="T24" fmla="*/ 0 w 128"/>
              <a:gd name="T25" fmla="*/ 2147483647 h 95"/>
              <a:gd name="T26" fmla="*/ 2147483647 w 128"/>
              <a:gd name="T27" fmla="*/ 2147483647 h 95"/>
              <a:gd name="T28" fmla="*/ 2147483647 w 128"/>
              <a:gd name="T29" fmla="*/ 2147483647 h 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8"/>
              <a:gd name="T46" fmla="*/ 0 h 95"/>
              <a:gd name="T47" fmla="*/ 128 w 128"/>
              <a:gd name="T48" fmla="*/ 95 h 9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8" h="95">
                <a:moveTo>
                  <a:pt x="37" y="2"/>
                </a:moveTo>
                <a:lnTo>
                  <a:pt x="70" y="10"/>
                </a:lnTo>
                <a:lnTo>
                  <a:pt x="93" y="0"/>
                </a:lnTo>
                <a:lnTo>
                  <a:pt x="111" y="3"/>
                </a:lnTo>
                <a:lnTo>
                  <a:pt x="128" y="15"/>
                </a:lnTo>
                <a:lnTo>
                  <a:pt x="128" y="33"/>
                </a:lnTo>
                <a:lnTo>
                  <a:pt x="113" y="55"/>
                </a:lnTo>
                <a:lnTo>
                  <a:pt x="74" y="62"/>
                </a:lnTo>
                <a:lnTo>
                  <a:pt x="51" y="74"/>
                </a:lnTo>
                <a:lnTo>
                  <a:pt x="44" y="87"/>
                </a:lnTo>
                <a:lnTo>
                  <a:pt x="25" y="95"/>
                </a:lnTo>
                <a:lnTo>
                  <a:pt x="6" y="84"/>
                </a:lnTo>
                <a:lnTo>
                  <a:pt x="0" y="46"/>
                </a:lnTo>
                <a:lnTo>
                  <a:pt x="15" y="13"/>
                </a:lnTo>
                <a:lnTo>
                  <a:pt x="37" y="2"/>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en-US">
              <a:solidFill>
                <a:prstClr val="black"/>
              </a:solidFill>
              <a:latin typeface="Calibri"/>
              <a:ea typeface="+mn-ea"/>
              <a:cs typeface="+mn-cs"/>
            </a:endParaRPr>
          </a:p>
        </p:txBody>
      </p:sp>
      <p:sp>
        <p:nvSpPr>
          <p:cNvPr id="118" name="Freeform 129"/>
          <p:cNvSpPr>
            <a:spLocks noChangeArrowheads="1"/>
          </p:cNvSpPr>
          <p:nvPr/>
        </p:nvSpPr>
        <p:spPr bwMode="auto">
          <a:xfrm>
            <a:off x="4244176" y="1078771"/>
            <a:ext cx="79375" cy="46038"/>
          </a:xfrm>
          <a:custGeom>
            <a:avLst/>
            <a:gdLst>
              <a:gd name="T0" fmla="*/ 2147483647 w 170"/>
              <a:gd name="T1" fmla="*/ 2147483647 h 96"/>
              <a:gd name="T2" fmla="*/ 2147483647 w 170"/>
              <a:gd name="T3" fmla="*/ 0 h 96"/>
              <a:gd name="T4" fmla="*/ 2147483647 w 170"/>
              <a:gd name="T5" fmla="*/ 2147483647 h 96"/>
              <a:gd name="T6" fmla="*/ 2147483647 w 170"/>
              <a:gd name="T7" fmla="*/ 2147483647 h 96"/>
              <a:gd name="T8" fmla="*/ 2147483647 w 170"/>
              <a:gd name="T9" fmla="*/ 2147483647 h 96"/>
              <a:gd name="T10" fmla="*/ 2147483647 w 170"/>
              <a:gd name="T11" fmla="*/ 2147483647 h 96"/>
              <a:gd name="T12" fmla="*/ 2147483647 w 170"/>
              <a:gd name="T13" fmla="*/ 2147483647 h 96"/>
              <a:gd name="T14" fmla="*/ 2147483647 w 170"/>
              <a:gd name="T15" fmla="*/ 2147483647 h 96"/>
              <a:gd name="T16" fmla="*/ 2147483647 w 170"/>
              <a:gd name="T17" fmla="*/ 2147483647 h 96"/>
              <a:gd name="T18" fmla="*/ 2147483647 w 170"/>
              <a:gd name="T19" fmla="*/ 2147483647 h 96"/>
              <a:gd name="T20" fmla="*/ 2147483647 w 170"/>
              <a:gd name="T21" fmla="*/ 2147483647 h 96"/>
              <a:gd name="T22" fmla="*/ 2147483647 w 170"/>
              <a:gd name="T23" fmla="*/ 2147483647 h 96"/>
              <a:gd name="T24" fmla="*/ 0 w 170"/>
              <a:gd name="T25" fmla="*/ 2147483647 h 96"/>
              <a:gd name="T26" fmla="*/ 2147483647 w 170"/>
              <a:gd name="T27" fmla="*/ 2147483647 h 96"/>
              <a:gd name="T28" fmla="*/ 2147483647 w 170"/>
              <a:gd name="T29" fmla="*/ 2147483647 h 96"/>
              <a:gd name="T30" fmla="*/ 2147483647 w 170"/>
              <a:gd name="T31" fmla="*/ 2147483647 h 96"/>
              <a:gd name="T32" fmla="*/ 2147483647 w 170"/>
              <a:gd name="T33" fmla="*/ 2147483647 h 96"/>
              <a:gd name="T34" fmla="*/ 2147483647 w 170"/>
              <a:gd name="T35" fmla="*/ 2147483647 h 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0"/>
              <a:gd name="T55" fmla="*/ 0 h 96"/>
              <a:gd name="T56" fmla="*/ 170 w 170"/>
              <a:gd name="T57" fmla="*/ 96 h 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0" h="96">
                <a:moveTo>
                  <a:pt x="100" y="2"/>
                </a:moveTo>
                <a:lnTo>
                  <a:pt x="119" y="0"/>
                </a:lnTo>
                <a:lnTo>
                  <a:pt x="135" y="17"/>
                </a:lnTo>
                <a:lnTo>
                  <a:pt x="159" y="37"/>
                </a:lnTo>
                <a:lnTo>
                  <a:pt x="168" y="63"/>
                </a:lnTo>
                <a:lnTo>
                  <a:pt x="170" y="83"/>
                </a:lnTo>
                <a:lnTo>
                  <a:pt x="151" y="94"/>
                </a:lnTo>
                <a:lnTo>
                  <a:pt x="118" y="96"/>
                </a:lnTo>
                <a:lnTo>
                  <a:pt x="99" y="91"/>
                </a:lnTo>
                <a:lnTo>
                  <a:pt x="69" y="72"/>
                </a:lnTo>
                <a:lnTo>
                  <a:pt x="30" y="84"/>
                </a:lnTo>
                <a:lnTo>
                  <a:pt x="10" y="83"/>
                </a:lnTo>
                <a:lnTo>
                  <a:pt x="0" y="63"/>
                </a:lnTo>
                <a:lnTo>
                  <a:pt x="7" y="47"/>
                </a:lnTo>
                <a:lnTo>
                  <a:pt x="19" y="40"/>
                </a:lnTo>
                <a:lnTo>
                  <a:pt x="43" y="20"/>
                </a:lnTo>
                <a:lnTo>
                  <a:pt x="71" y="10"/>
                </a:lnTo>
                <a:lnTo>
                  <a:pt x="100" y="2"/>
                </a:lnTo>
                <a:close/>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en-US">
              <a:solidFill>
                <a:prstClr val="black"/>
              </a:solidFill>
              <a:latin typeface="Calibri"/>
              <a:ea typeface="+mn-ea"/>
              <a:cs typeface="+mn-cs"/>
            </a:endParaRPr>
          </a:p>
        </p:txBody>
      </p:sp>
      <p:sp>
        <p:nvSpPr>
          <p:cNvPr id="119" name="Freeform 130"/>
          <p:cNvSpPr>
            <a:spLocks noChangeArrowheads="1"/>
          </p:cNvSpPr>
          <p:nvPr/>
        </p:nvSpPr>
        <p:spPr bwMode="auto">
          <a:xfrm>
            <a:off x="4244176" y="1078771"/>
            <a:ext cx="79375" cy="46038"/>
          </a:xfrm>
          <a:custGeom>
            <a:avLst/>
            <a:gdLst>
              <a:gd name="T0" fmla="*/ 2147483647 w 170"/>
              <a:gd name="T1" fmla="*/ 2147483647 h 96"/>
              <a:gd name="T2" fmla="*/ 2147483647 w 170"/>
              <a:gd name="T3" fmla="*/ 0 h 96"/>
              <a:gd name="T4" fmla="*/ 2147483647 w 170"/>
              <a:gd name="T5" fmla="*/ 2147483647 h 96"/>
              <a:gd name="T6" fmla="*/ 2147483647 w 170"/>
              <a:gd name="T7" fmla="*/ 2147483647 h 96"/>
              <a:gd name="T8" fmla="*/ 2147483647 w 170"/>
              <a:gd name="T9" fmla="*/ 2147483647 h 96"/>
              <a:gd name="T10" fmla="*/ 2147483647 w 170"/>
              <a:gd name="T11" fmla="*/ 2147483647 h 96"/>
              <a:gd name="T12" fmla="*/ 2147483647 w 170"/>
              <a:gd name="T13" fmla="*/ 2147483647 h 96"/>
              <a:gd name="T14" fmla="*/ 2147483647 w 170"/>
              <a:gd name="T15" fmla="*/ 2147483647 h 96"/>
              <a:gd name="T16" fmla="*/ 2147483647 w 170"/>
              <a:gd name="T17" fmla="*/ 2147483647 h 96"/>
              <a:gd name="T18" fmla="*/ 2147483647 w 170"/>
              <a:gd name="T19" fmla="*/ 2147483647 h 96"/>
              <a:gd name="T20" fmla="*/ 2147483647 w 170"/>
              <a:gd name="T21" fmla="*/ 2147483647 h 96"/>
              <a:gd name="T22" fmla="*/ 2147483647 w 170"/>
              <a:gd name="T23" fmla="*/ 2147483647 h 96"/>
              <a:gd name="T24" fmla="*/ 0 w 170"/>
              <a:gd name="T25" fmla="*/ 2147483647 h 96"/>
              <a:gd name="T26" fmla="*/ 2147483647 w 170"/>
              <a:gd name="T27" fmla="*/ 2147483647 h 96"/>
              <a:gd name="T28" fmla="*/ 2147483647 w 170"/>
              <a:gd name="T29" fmla="*/ 2147483647 h 96"/>
              <a:gd name="T30" fmla="*/ 2147483647 w 170"/>
              <a:gd name="T31" fmla="*/ 2147483647 h 96"/>
              <a:gd name="T32" fmla="*/ 2147483647 w 170"/>
              <a:gd name="T33" fmla="*/ 2147483647 h 96"/>
              <a:gd name="T34" fmla="*/ 2147483647 w 170"/>
              <a:gd name="T35" fmla="*/ 2147483647 h 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0"/>
              <a:gd name="T55" fmla="*/ 0 h 96"/>
              <a:gd name="T56" fmla="*/ 170 w 170"/>
              <a:gd name="T57" fmla="*/ 96 h 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0" h="96">
                <a:moveTo>
                  <a:pt x="100" y="2"/>
                </a:moveTo>
                <a:lnTo>
                  <a:pt x="119" y="0"/>
                </a:lnTo>
                <a:lnTo>
                  <a:pt x="135" y="17"/>
                </a:lnTo>
                <a:lnTo>
                  <a:pt x="159" y="37"/>
                </a:lnTo>
                <a:lnTo>
                  <a:pt x="168" y="63"/>
                </a:lnTo>
                <a:lnTo>
                  <a:pt x="170" y="83"/>
                </a:lnTo>
                <a:lnTo>
                  <a:pt x="151" y="94"/>
                </a:lnTo>
                <a:lnTo>
                  <a:pt x="118" y="96"/>
                </a:lnTo>
                <a:lnTo>
                  <a:pt x="99" y="91"/>
                </a:lnTo>
                <a:lnTo>
                  <a:pt x="69" y="72"/>
                </a:lnTo>
                <a:lnTo>
                  <a:pt x="30" y="84"/>
                </a:lnTo>
                <a:lnTo>
                  <a:pt x="10" y="83"/>
                </a:lnTo>
                <a:lnTo>
                  <a:pt x="0" y="63"/>
                </a:lnTo>
                <a:lnTo>
                  <a:pt x="7" y="47"/>
                </a:lnTo>
                <a:lnTo>
                  <a:pt x="19" y="40"/>
                </a:lnTo>
                <a:lnTo>
                  <a:pt x="43" y="20"/>
                </a:lnTo>
                <a:lnTo>
                  <a:pt x="71" y="10"/>
                </a:lnTo>
                <a:lnTo>
                  <a:pt x="100" y="2"/>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en-US">
              <a:solidFill>
                <a:prstClr val="black"/>
              </a:solidFill>
              <a:latin typeface="Calibri"/>
              <a:ea typeface="+mn-ea"/>
              <a:cs typeface="+mn-cs"/>
            </a:endParaRPr>
          </a:p>
        </p:txBody>
      </p:sp>
      <p:sp>
        <p:nvSpPr>
          <p:cNvPr id="120" name="Freeform 131"/>
          <p:cNvSpPr>
            <a:spLocks noChangeArrowheads="1"/>
          </p:cNvSpPr>
          <p:nvPr/>
        </p:nvSpPr>
        <p:spPr bwMode="auto">
          <a:xfrm>
            <a:off x="5765010" y="3961679"/>
            <a:ext cx="639763" cy="836613"/>
          </a:xfrm>
          <a:custGeom>
            <a:avLst/>
            <a:gdLst>
              <a:gd name="T0" fmla="*/ 2147483647 w 1372"/>
              <a:gd name="T1" fmla="*/ 2147483647 h 1745"/>
              <a:gd name="T2" fmla="*/ 2147483647 w 1372"/>
              <a:gd name="T3" fmla="*/ 2147483647 h 1745"/>
              <a:gd name="T4" fmla="*/ 2147483647 w 1372"/>
              <a:gd name="T5" fmla="*/ 2147483647 h 1745"/>
              <a:gd name="T6" fmla="*/ 2147483647 w 1372"/>
              <a:gd name="T7" fmla="*/ 2147483647 h 1745"/>
              <a:gd name="T8" fmla="*/ 2147483647 w 1372"/>
              <a:gd name="T9" fmla="*/ 2147483647 h 1745"/>
              <a:gd name="T10" fmla="*/ 2147483647 w 1372"/>
              <a:gd name="T11" fmla="*/ 2147483647 h 1745"/>
              <a:gd name="T12" fmla="*/ 2147483647 w 1372"/>
              <a:gd name="T13" fmla="*/ 2147483647 h 1745"/>
              <a:gd name="T14" fmla="*/ 2147483647 w 1372"/>
              <a:gd name="T15" fmla="*/ 2147483647 h 1745"/>
              <a:gd name="T16" fmla="*/ 2147483647 w 1372"/>
              <a:gd name="T17" fmla="*/ 2147483647 h 1745"/>
              <a:gd name="T18" fmla="*/ 2147483647 w 1372"/>
              <a:gd name="T19" fmla="*/ 2147483647 h 1745"/>
              <a:gd name="T20" fmla="*/ 0 w 1372"/>
              <a:gd name="T21" fmla="*/ 2147483647 h 1745"/>
              <a:gd name="T22" fmla="*/ 2147483647 w 1372"/>
              <a:gd name="T23" fmla="*/ 2147483647 h 1745"/>
              <a:gd name="T24" fmla="*/ 2147483647 w 1372"/>
              <a:gd name="T25" fmla="*/ 2147483647 h 1745"/>
              <a:gd name="T26" fmla="*/ 2147483647 w 1372"/>
              <a:gd name="T27" fmla="*/ 2147483647 h 1745"/>
              <a:gd name="T28" fmla="*/ 2147483647 w 1372"/>
              <a:gd name="T29" fmla="*/ 2147483647 h 1745"/>
              <a:gd name="T30" fmla="*/ 2147483647 w 1372"/>
              <a:gd name="T31" fmla="*/ 2147483647 h 1745"/>
              <a:gd name="T32" fmla="*/ 2147483647 w 1372"/>
              <a:gd name="T33" fmla="*/ 2147483647 h 1745"/>
              <a:gd name="T34" fmla="*/ 2147483647 w 1372"/>
              <a:gd name="T35" fmla="*/ 2147483647 h 1745"/>
              <a:gd name="T36" fmla="*/ 2147483647 w 1372"/>
              <a:gd name="T37" fmla="*/ 2147483647 h 1745"/>
              <a:gd name="T38" fmla="*/ 2147483647 w 1372"/>
              <a:gd name="T39" fmla="*/ 2147483647 h 1745"/>
              <a:gd name="T40" fmla="*/ 2147483647 w 1372"/>
              <a:gd name="T41" fmla="*/ 2147483647 h 1745"/>
              <a:gd name="T42" fmla="*/ 2147483647 w 1372"/>
              <a:gd name="T43" fmla="*/ 2147483647 h 1745"/>
              <a:gd name="T44" fmla="*/ 2147483647 w 1372"/>
              <a:gd name="T45" fmla="*/ 2147483647 h 1745"/>
              <a:gd name="T46" fmla="*/ 2147483647 w 1372"/>
              <a:gd name="T47" fmla="*/ 2147483647 h 1745"/>
              <a:gd name="T48" fmla="*/ 2147483647 w 1372"/>
              <a:gd name="T49" fmla="*/ 2147483647 h 1745"/>
              <a:gd name="T50" fmla="*/ 2147483647 w 1372"/>
              <a:gd name="T51" fmla="*/ 2147483647 h 1745"/>
              <a:gd name="T52" fmla="*/ 2147483647 w 1372"/>
              <a:gd name="T53" fmla="*/ 2147483647 h 1745"/>
              <a:gd name="T54" fmla="*/ 2147483647 w 1372"/>
              <a:gd name="T55" fmla="*/ 2147483647 h 1745"/>
              <a:gd name="T56" fmla="*/ 2147483647 w 1372"/>
              <a:gd name="T57" fmla="*/ 2147483647 h 1745"/>
              <a:gd name="T58" fmla="*/ 2147483647 w 1372"/>
              <a:gd name="T59" fmla="*/ 2147483647 h 1745"/>
              <a:gd name="T60" fmla="*/ 2147483647 w 1372"/>
              <a:gd name="T61" fmla="*/ 2147483647 h 1745"/>
              <a:gd name="T62" fmla="*/ 2147483647 w 1372"/>
              <a:gd name="T63" fmla="*/ 2147483647 h 1745"/>
              <a:gd name="T64" fmla="*/ 2147483647 w 1372"/>
              <a:gd name="T65" fmla="*/ 2147483647 h 1745"/>
              <a:gd name="T66" fmla="*/ 2147483647 w 1372"/>
              <a:gd name="T67" fmla="*/ 2147483647 h 1745"/>
              <a:gd name="T68" fmla="*/ 2147483647 w 1372"/>
              <a:gd name="T69" fmla="*/ 2147483647 h 1745"/>
              <a:gd name="T70" fmla="*/ 2147483647 w 1372"/>
              <a:gd name="T71" fmla="*/ 2147483647 h 1745"/>
              <a:gd name="T72" fmla="*/ 2147483647 w 1372"/>
              <a:gd name="T73" fmla="*/ 2147483647 h 1745"/>
              <a:gd name="T74" fmla="*/ 2147483647 w 1372"/>
              <a:gd name="T75" fmla="*/ 2147483647 h 1745"/>
              <a:gd name="T76" fmla="*/ 2147483647 w 1372"/>
              <a:gd name="T77" fmla="*/ 2147483647 h 1745"/>
              <a:gd name="T78" fmla="*/ 2147483647 w 1372"/>
              <a:gd name="T79" fmla="*/ 2147483647 h 1745"/>
              <a:gd name="T80" fmla="*/ 2147483647 w 1372"/>
              <a:gd name="T81" fmla="*/ 2147483647 h 1745"/>
              <a:gd name="T82" fmla="*/ 2147483647 w 1372"/>
              <a:gd name="T83" fmla="*/ 2147483647 h 1745"/>
              <a:gd name="T84" fmla="*/ 2147483647 w 1372"/>
              <a:gd name="T85" fmla="*/ 2147483647 h 1745"/>
              <a:gd name="T86" fmla="*/ 2147483647 w 1372"/>
              <a:gd name="T87" fmla="*/ 2147483647 h 1745"/>
              <a:gd name="T88" fmla="*/ 2147483647 w 1372"/>
              <a:gd name="T89" fmla="*/ 2147483647 h 17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72"/>
              <a:gd name="T136" fmla="*/ 0 h 1745"/>
              <a:gd name="T137" fmla="*/ 1372 w 1372"/>
              <a:gd name="T138" fmla="*/ 1745 h 174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72" h="1745">
                <a:moveTo>
                  <a:pt x="1194" y="1745"/>
                </a:moveTo>
                <a:lnTo>
                  <a:pt x="1168" y="1706"/>
                </a:lnTo>
                <a:lnTo>
                  <a:pt x="1148" y="1683"/>
                </a:lnTo>
                <a:lnTo>
                  <a:pt x="1097" y="1640"/>
                </a:lnTo>
                <a:lnTo>
                  <a:pt x="1047" y="1609"/>
                </a:lnTo>
                <a:lnTo>
                  <a:pt x="958" y="1566"/>
                </a:lnTo>
                <a:lnTo>
                  <a:pt x="734" y="1474"/>
                </a:lnTo>
                <a:lnTo>
                  <a:pt x="632" y="1416"/>
                </a:lnTo>
                <a:lnTo>
                  <a:pt x="581" y="1365"/>
                </a:lnTo>
                <a:lnTo>
                  <a:pt x="566" y="1334"/>
                </a:lnTo>
                <a:lnTo>
                  <a:pt x="562" y="1304"/>
                </a:lnTo>
                <a:lnTo>
                  <a:pt x="556" y="1281"/>
                </a:lnTo>
                <a:lnTo>
                  <a:pt x="543" y="1268"/>
                </a:lnTo>
                <a:lnTo>
                  <a:pt x="513" y="1245"/>
                </a:lnTo>
                <a:lnTo>
                  <a:pt x="477" y="1194"/>
                </a:lnTo>
                <a:lnTo>
                  <a:pt x="426" y="1121"/>
                </a:lnTo>
                <a:lnTo>
                  <a:pt x="411" y="1078"/>
                </a:lnTo>
                <a:lnTo>
                  <a:pt x="388" y="1020"/>
                </a:lnTo>
                <a:lnTo>
                  <a:pt x="237" y="768"/>
                </a:lnTo>
                <a:lnTo>
                  <a:pt x="190" y="707"/>
                </a:lnTo>
                <a:lnTo>
                  <a:pt x="147" y="644"/>
                </a:lnTo>
                <a:lnTo>
                  <a:pt x="105" y="629"/>
                </a:lnTo>
                <a:lnTo>
                  <a:pt x="86" y="606"/>
                </a:lnTo>
                <a:lnTo>
                  <a:pt x="70" y="586"/>
                </a:lnTo>
                <a:lnTo>
                  <a:pt x="43" y="567"/>
                </a:lnTo>
                <a:lnTo>
                  <a:pt x="27" y="563"/>
                </a:lnTo>
                <a:lnTo>
                  <a:pt x="20" y="548"/>
                </a:lnTo>
                <a:lnTo>
                  <a:pt x="30" y="535"/>
                </a:lnTo>
                <a:lnTo>
                  <a:pt x="40" y="524"/>
                </a:lnTo>
                <a:lnTo>
                  <a:pt x="35" y="489"/>
                </a:lnTo>
                <a:lnTo>
                  <a:pt x="20" y="486"/>
                </a:lnTo>
                <a:lnTo>
                  <a:pt x="5" y="481"/>
                </a:lnTo>
                <a:lnTo>
                  <a:pt x="0" y="466"/>
                </a:lnTo>
                <a:lnTo>
                  <a:pt x="0" y="448"/>
                </a:lnTo>
                <a:lnTo>
                  <a:pt x="20" y="361"/>
                </a:lnTo>
                <a:lnTo>
                  <a:pt x="55" y="318"/>
                </a:lnTo>
                <a:lnTo>
                  <a:pt x="66" y="318"/>
                </a:lnTo>
                <a:lnTo>
                  <a:pt x="97" y="346"/>
                </a:lnTo>
                <a:lnTo>
                  <a:pt x="109" y="389"/>
                </a:lnTo>
                <a:lnTo>
                  <a:pt x="101" y="435"/>
                </a:lnTo>
                <a:lnTo>
                  <a:pt x="105" y="458"/>
                </a:lnTo>
                <a:lnTo>
                  <a:pt x="124" y="466"/>
                </a:lnTo>
                <a:lnTo>
                  <a:pt x="144" y="451"/>
                </a:lnTo>
                <a:lnTo>
                  <a:pt x="170" y="463"/>
                </a:lnTo>
                <a:lnTo>
                  <a:pt x="182" y="478"/>
                </a:lnTo>
                <a:lnTo>
                  <a:pt x="195" y="505"/>
                </a:lnTo>
                <a:lnTo>
                  <a:pt x="221" y="509"/>
                </a:lnTo>
                <a:lnTo>
                  <a:pt x="256" y="489"/>
                </a:lnTo>
                <a:lnTo>
                  <a:pt x="287" y="454"/>
                </a:lnTo>
                <a:lnTo>
                  <a:pt x="302" y="395"/>
                </a:lnTo>
                <a:lnTo>
                  <a:pt x="310" y="338"/>
                </a:lnTo>
                <a:lnTo>
                  <a:pt x="330" y="311"/>
                </a:lnTo>
                <a:lnTo>
                  <a:pt x="348" y="295"/>
                </a:lnTo>
                <a:lnTo>
                  <a:pt x="426" y="268"/>
                </a:lnTo>
                <a:lnTo>
                  <a:pt x="505" y="252"/>
                </a:lnTo>
                <a:lnTo>
                  <a:pt x="528" y="233"/>
                </a:lnTo>
                <a:lnTo>
                  <a:pt x="539" y="198"/>
                </a:lnTo>
                <a:lnTo>
                  <a:pt x="559" y="183"/>
                </a:lnTo>
                <a:lnTo>
                  <a:pt x="594" y="164"/>
                </a:lnTo>
                <a:lnTo>
                  <a:pt x="610" y="133"/>
                </a:lnTo>
                <a:lnTo>
                  <a:pt x="610" y="106"/>
                </a:lnTo>
                <a:lnTo>
                  <a:pt x="597" y="62"/>
                </a:lnTo>
                <a:lnTo>
                  <a:pt x="577" y="32"/>
                </a:lnTo>
                <a:lnTo>
                  <a:pt x="586" y="0"/>
                </a:lnTo>
                <a:lnTo>
                  <a:pt x="686" y="62"/>
                </a:lnTo>
                <a:lnTo>
                  <a:pt x="780" y="97"/>
                </a:lnTo>
                <a:lnTo>
                  <a:pt x="815" y="140"/>
                </a:lnTo>
                <a:lnTo>
                  <a:pt x="838" y="191"/>
                </a:lnTo>
                <a:lnTo>
                  <a:pt x="856" y="210"/>
                </a:lnTo>
                <a:lnTo>
                  <a:pt x="876" y="210"/>
                </a:lnTo>
                <a:lnTo>
                  <a:pt x="912" y="191"/>
                </a:lnTo>
                <a:lnTo>
                  <a:pt x="953" y="198"/>
                </a:lnTo>
                <a:lnTo>
                  <a:pt x="989" y="210"/>
                </a:lnTo>
                <a:lnTo>
                  <a:pt x="1009" y="210"/>
                </a:lnTo>
                <a:lnTo>
                  <a:pt x="1028" y="210"/>
                </a:lnTo>
                <a:lnTo>
                  <a:pt x="1044" y="191"/>
                </a:lnTo>
                <a:lnTo>
                  <a:pt x="1077" y="187"/>
                </a:lnTo>
                <a:lnTo>
                  <a:pt x="1102" y="187"/>
                </a:lnTo>
                <a:lnTo>
                  <a:pt x="1121" y="207"/>
                </a:lnTo>
                <a:lnTo>
                  <a:pt x="1151" y="221"/>
                </a:lnTo>
                <a:lnTo>
                  <a:pt x="1214" y="225"/>
                </a:lnTo>
                <a:lnTo>
                  <a:pt x="1217" y="280"/>
                </a:lnTo>
                <a:lnTo>
                  <a:pt x="1199" y="353"/>
                </a:lnTo>
                <a:lnTo>
                  <a:pt x="1174" y="380"/>
                </a:lnTo>
                <a:lnTo>
                  <a:pt x="1159" y="392"/>
                </a:lnTo>
                <a:lnTo>
                  <a:pt x="1148" y="395"/>
                </a:lnTo>
                <a:lnTo>
                  <a:pt x="1055" y="395"/>
                </a:lnTo>
                <a:lnTo>
                  <a:pt x="1009" y="405"/>
                </a:lnTo>
                <a:lnTo>
                  <a:pt x="970" y="428"/>
                </a:lnTo>
                <a:lnTo>
                  <a:pt x="938" y="454"/>
                </a:lnTo>
                <a:lnTo>
                  <a:pt x="892" y="473"/>
                </a:lnTo>
                <a:lnTo>
                  <a:pt x="876" y="516"/>
                </a:lnTo>
                <a:lnTo>
                  <a:pt x="884" y="574"/>
                </a:lnTo>
                <a:lnTo>
                  <a:pt x="899" y="613"/>
                </a:lnTo>
                <a:lnTo>
                  <a:pt x="892" y="625"/>
                </a:lnTo>
                <a:lnTo>
                  <a:pt x="861" y="633"/>
                </a:lnTo>
                <a:lnTo>
                  <a:pt x="818" y="644"/>
                </a:lnTo>
                <a:lnTo>
                  <a:pt x="795" y="675"/>
                </a:lnTo>
                <a:lnTo>
                  <a:pt x="788" y="725"/>
                </a:lnTo>
                <a:lnTo>
                  <a:pt x="802" y="776"/>
                </a:lnTo>
                <a:lnTo>
                  <a:pt x="831" y="804"/>
                </a:lnTo>
                <a:lnTo>
                  <a:pt x="876" y="814"/>
                </a:lnTo>
                <a:lnTo>
                  <a:pt x="889" y="824"/>
                </a:lnTo>
                <a:lnTo>
                  <a:pt x="866" y="862"/>
                </a:lnTo>
                <a:lnTo>
                  <a:pt x="876" y="888"/>
                </a:lnTo>
                <a:lnTo>
                  <a:pt x="904" y="892"/>
                </a:lnTo>
                <a:lnTo>
                  <a:pt x="947" y="900"/>
                </a:lnTo>
                <a:lnTo>
                  <a:pt x="970" y="944"/>
                </a:lnTo>
                <a:lnTo>
                  <a:pt x="1006" y="982"/>
                </a:lnTo>
                <a:lnTo>
                  <a:pt x="1063" y="982"/>
                </a:lnTo>
                <a:lnTo>
                  <a:pt x="1093" y="944"/>
                </a:lnTo>
                <a:lnTo>
                  <a:pt x="1117" y="944"/>
                </a:lnTo>
                <a:lnTo>
                  <a:pt x="1132" y="951"/>
                </a:lnTo>
                <a:lnTo>
                  <a:pt x="1136" y="989"/>
                </a:lnTo>
                <a:lnTo>
                  <a:pt x="1156" y="1045"/>
                </a:lnTo>
                <a:lnTo>
                  <a:pt x="1187" y="1067"/>
                </a:lnTo>
                <a:lnTo>
                  <a:pt x="1222" y="1052"/>
                </a:lnTo>
                <a:lnTo>
                  <a:pt x="1268" y="1045"/>
                </a:lnTo>
                <a:lnTo>
                  <a:pt x="1306" y="1083"/>
                </a:lnTo>
                <a:lnTo>
                  <a:pt x="1346" y="1156"/>
                </a:lnTo>
                <a:lnTo>
                  <a:pt x="1346" y="1194"/>
                </a:lnTo>
                <a:lnTo>
                  <a:pt x="1334" y="1226"/>
                </a:lnTo>
                <a:lnTo>
                  <a:pt x="1314" y="1256"/>
                </a:lnTo>
                <a:lnTo>
                  <a:pt x="1334" y="1320"/>
                </a:lnTo>
                <a:lnTo>
                  <a:pt x="1338" y="1354"/>
                </a:lnTo>
                <a:lnTo>
                  <a:pt x="1311" y="1404"/>
                </a:lnTo>
                <a:lnTo>
                  <a:pt x="1306" y="1447"/>
                </a:lnTo>
                <a:lnTo>
                  <a:pt x="1319" y="1485"/>
                </a:lnTo>
                <a:lnTo>
                  <a:pt x="1338" y="1509"/>
                </a:lnTo>
                <a:lnTo>
                  <a:pt x="1365" y="1544"/>
                </a:lnTo>
                <a:lnTo>
                  <a:pt x="1372" y="1575"/>
                </a:lnTo>
                <a:lnTo>
                  <a:pt x="1369" y="1599"/>
                </a:lnTo>
                <a:lnTo>
                  <a:pt x="1365" y="1602"/>
                </a:lnTo>
                <a:lnTo>
                  <a:pt x="1350" y="1609"/>
                </a:lnTo>
                <a:lnTo>
                  <a:pt x="1295" y="1617"/>
                </a:lnTo>
                <a:lnTo>
                  <a:pt x="1295" y="1672"/>
                </a:lnTo>
                <a:lnTo>
                  <a:pt x="1194" y="1745"/>
                </a:lnTo>
                <a:close/>
              </a:path>
            </a:pathLst>
          </a:custGeom>
          <a:solidFill>
            <a:srgbClr val="00B0F0"/>
          </a:solidFill>
          <a:ln w="12700">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121" name="Freeform 133"/>
          <p:cNvSpPr>
            <a:spLocks noChangeArrowheads="1"/>
          </p:cNvSpPr>
          <p:nvPr/>
        </p:nvSpPr>
        <p:spPr bwMode="auto">
          <a:xfrm>
            <a:off x="6174585" y="5392009"/>
            <a:ext cx="227013" cy="901700"/>
          </a:xfrm>
          <a:custGeom>
            <a:avLst/>
            <a:gdLst>
              <a:gd name="T0" fmla="*/ 2147483647 w 488"/>
              <a:gd name="T1" fmla="*/ 2147483647 h 1879"/>
              <a:gd name="T2" fmla="*/ 2147483647 w 488"/>
              <a:gd name="T3" fmla="*/ 2147483647 h 1879"/>
              <a:gd name="T4" fmla="*/ 2147483647 w 488"/>
              <a:gd name="T5" fmla="*/ 2147483647 h 1879"/>
              <a:gd name="T6" fmla="*/ 2147483647 w 488"/>
              <a:gd name="T7" fmla="*/ 2147483647 h 1879"/>
              <a:gd name="T8" fmla="*/ 2147483647 w 488"/>
              <a:gd name="T9" fmla="*/ 2147483647 h 1879"/>
              <a:gd name="T10" fmla="*/ 2147483647 w 488"/>
              <a:gd name="T11" fmla="*/ 2147483647 h 1879"/>
              <a:gd name="T12" fmla="*/ 2147483647 w 488"/>
              <a:gd name="T13" fmla="*/ 2147483647 h 1879"/>
              <a:gd name="T14" fmla="*/ 2147483647 w 488"/>
              <a:gd name="T15" fmla="*/ 2147483647 h 1879"/>
              <a:gd name="T16" fmla="*/ 2147483647 w 488"/>
              <a:gd name="T17" fmla="*/ 2147483647 h 1879"/>
              <a:gd name="T18" fmla="*/ 2147483647 w 488"/>
              <a:gd name="T19" fmla="*/ 2147483647 h 1879"/>
              <a:gd name="T20" fmla="*/ 2147483647 w 488"/>
              <a:gd name="T21" fmla="*/ 2147483647 h 1879"/>
              <a:gd name="T22" fmla="*/ 2147483647 w 488"/>
              <a:gd name="T23" fmla="*/ 2147483647 h 1879"/>
              <a:gd name="T24" fmla="*/ 2147483647 w 488"/>
              <a:gd name="T25" fmla="*/ 2147483647 h 1879"/>
              <a:gd name="T26" fmla="*/ 2147483647 w 488"/>
              <a:gd name="T27" fmla="*/ 2147483647 h 1879"/>
              <a:gd name="T28" fmla="*/ 2147483647 w 488"/>
              <a:gd name="T29" fmla="*/ 2147483647 h 1879"/>
              <a:gd name="T30" fmla="*/ 2147483647 w 488"/>
              <a:gd name="T31" fmla="*/ 2147483647 h 1879"/>
              <a:gd name="T32" fmla="*/ 2147483647 w 488"/>
              <a:gd name="T33" fmla="*/ 2147483647 h 1879"/>
              <a:gd name="T34" fmla="*/ 2147483647 w 488"/>
              <a:gd name="T35" fmla="*/ 2147483647 h 1879"/>
              <a:gd name="T36" fmla="*/ 2147483647 w 488"/>
              <a:gd name="T37" fmla="*/ 2147483647 h 1879"/>
              <a:gd name="T38" fmla="*/ 2147483647 w 488"/>
              <a:gd name="T39" fmla="*/ 2147483647 h 1879"/>
              <a:gd name="T40" fmla="*/ 2147483647 w 488"/>
              <a:gd name="T41" fmla="*/ 2147483647 h 1879"/>
              <a:gd name="T42" fmla="*/ 2147483647 w 488"/>
              <a:gd name="T43" fmla="*/ 2147483647 h 1879"/>
              <a:gd name="T44" fmla="*/ 2147483647 w 488"/>
              <a:gd name="T45" fmla="*/ 2147483647 h 1879"/>
              <a:gd name="T46" fmla="*/ 2147483647 w 488"/>
              <a:gd name="T47" fmla="*/ 2147483647 h 1879"/>
              <a:gd name="T48" fmla="*/ 2147483647 w 488"/>
              <a:gd name="T49" fmla="*/ 2147483647 h 1879"/>
              <a:gd name="T50" fmla="*/ 2147483647 w 488"/>
              <a:gd name="T51" fmla="*/ 2147483647 h 1879"/>
              <a:gd name="T52" fmla="*/ 2147483647 w 488"/>
              <a:gd name="T53" fmla="*/ 2147483647 h 1879"/>
              <a:gd name="T54" fmla="*/ 2147483647 w 488"/>
              <a:gd name="T55" fmla="*/ 2147483647 h 1879"/>
              <a:gd name="T56" fmla="*/ 2147483647 w 488"/>
              <a:gd name="T57" fmla="*/ 2147483647 h 1879"/>
              <a:gd name="T58" fmla="*/ 2147483647 w 488"/>
              <a:gd name="T59" fmla="*/ 2147483647 h 1879"/>
              <a:gd name="T60" fmla="*/ 2147483647 w 488"/>
              <a:gd name="T61" fmla="*/ 2147483647 h 1879"/>
              <a:gd name="T62" fmla="*/ 2147483647 w 488"/>
              <a:gd name="T63" fmla="*/ 2147483647 h 1879"/>
              <a:gd name="T64" fmla="*/ 2147483647 w 488"/>
              <a:gd name="T65" fmla="*/ 2147483647 h 1879"/>
              <a:gd name="T66" fmla="*/ 2147483647 w 488"/>
              <a:gd name="T67" fmla="*/ 2147483647 h 1879"/>
              <a:gd name="T68" fmla="*/ 2147483647 w 488"/>
              <a:gd name="T69" fmla="*/ 2147483647 h 1879"/>
              <a:gd name="T70" fmla="*/ 2147483647 w 488"/>
              <a:gd name="T71" fmla="*/ 2147483647 h 1879"/>
              <a:gd name="T72" fmla="*/ 2147483647 w 488"/>
              <a:gd name="T73" fmla="*/ 2147483647 h 1879"/>
              <a:gd name="T74" fmla="*/ 2147483647 w 488"/>
              <a:gd name="T75" fmla="*/ 2147483647 h 1879"/>
              <a:gd name="T76" fmla="*/ 2147483647 w 488"/>
              <a:gd name="T77" fmla="*/ 2147483647 h 1879"/>
              <a:gd name="T78" fmla="*/ 2147483647 w 488"/>
              <a:gd name="T79" fmla="*/ 2147483647 h 1879"/>
              <a:gd name="T80" fmla="*/ 2147483647 w 488"/>
              <a:gd name="T81" fmla="*/ 2147483647 h 1879"/>
              <a:gd name="T82" fmla="*/ 2147483647 w 488"/>
              <a:gd name="T83" fmla="*/ 2147483647 h 1879"/>
              <a:gd name="T84" fmla="*/ 2147483647 w 488"/>
              <a:gd name="T85" fmla="*/ 2147483647 h 1879"/>
              <a:gd name="T86" fmla="*/ 2147483647 w 488"/>
              <a:gd name="T87" fmla="*/ 2147483647 h 1879"/>
              <a:gd name="T88" fmla="*/ 2147483647 w 488"/>
              <a:gd name="T89" fmla="*/ 2147483647 h 1879"/>
              <a:gd name="T90" fmla="*/ 2147483647 w 488"/>
              <a:gd name="T91" fmla="*/ 2147483647 h 1879"/>
              <a:gd name="T92" fmla="*/ 2147483647 w 488"/>
              <a:gd name="T93" fmla="*/ 2147483647 h 1879"/>
              <a:gd name="T94" fmla="*/ 2147483647 w 488"/>
              <a:gd name="T95" fmla="*/ 2147483647 h 1879"/>
              <a:gd name="T96" fmla="*/ 2147483647 w 488"/>
              <a:gd name="T97" fmla="*/ 2147483647 h 1879"/>
              <a:gd name="T98" fmla="*/ 2147483647 w 488"/>
              <a:gd name="T99" fmla="*/ 2147483647 h 1879"/>
              <a:gd name="T100" fmla="*/ 2147483647 w 488"/>
              <a:gd name="T101" fmla="*/ 2147483647 h 1879"/>
              <a:gd name="T102" fmla="*/ 2147483647 w 488"/>
              <a:gd name="T103" fmla="*/ 2147483647 h 1879"/>
              <a:gd name="T104" fmla="*/ 2147483647 w 488"/>
              <a:gd name="T105" fmla="*/ 2147483647 h 1879"/>
              <a:gd name="T106" fmla="*/ 2147483647 w 488"/>
              <a:gd name="T107" fmla="*/ 2147483647 h 18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88"/>
              <a:gd name="T163" fmla="*/ 0 h 1879"/>
              <a:gd name="T164" fmla="*/ 488 w 488"/>
              <a:gd name="T165" fmla="*/ 1879 h 187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88" h="1879">
                <a:moveTo>
                  <a:pt x="422" y="0"/>
                </a:moveTo>
                <a:lnTo>
                  <a:pt x="425" y="88"/>
                </a:lnTo>
                <a:lnTo>
                  <a:pt x="461" y="147"/>
                </a:lnTo>
                <a:lnTo>
                  <a:pt x="472" y="170"/>
                </a:lnTo>
                <a:lnTo>
                  <a:pt x="476" y="190"/>
                </a:lnTo>
                <a:lnTo>
                  <a:pt x="468" y="217"/>
                </a:lnTo>
                <a:lnTo>
                  <a:pt x="445" y="255"/>
                </a:lnTo>
                <a:lnTo>
                  <a:pt x="445" y="375"/>
                </a:lnTo>
                <a:lnTo>
                  <a:pt x="399" y="383"/>
                </a:lnTo>
                <a:lnTo>
                  <a:pt x="367" y="403"/>
                </a:lnTo>
                <a:lnTo>
                  <a:pt x="356" y="415"/>
                </a:lnTo>
                <a:lnTo>
                  <a:pt x="351" y="438"/>
                </a:lnTo>
                <a:lnTo>
                  <a:pt x="351" y="453"/>
                </a:lnTo>
                <a:lnTo>
                  <a:pt x="364" y="472"/>
                </a:lnTo>
                <a:lnTo>
                  <a:pt x="391" y="511"/>
                </a:lnTo>
                <a:lnTo>
                  <a:pt x="395" y="558"/>
                </a:lnTo>
                <a:lnTo>
                  <a:pt x="371" y="597"/>
                </a:lnTo>
                <a:lnTo>
                  <a:pt x="336" y="627"/>
                </a:lnTo>
                <a:lnTo>
                  <a:pt x="325" y="659"/>
                </a:lnTo>
                <a:lnTo>
                  <a:pt x="318" y="701"/>
                </a:lnTo>
                <a:lnTo>
                  <a:pt x="325" y="748"/>
                </a:lnTo>
                <a:lnTo>
                  <a:pt x="321" y="799"/>
                </a:lnTo>
                <a:lnTo>
                  <a:pt x="305" y="822"/>
                </a:lnTo>
                <a:lnTo>
                  <a:pt x="285" y="837"/>
                </a:lnTo>
                <a:lnTo>
                  <a:pt x="278" y="856"/>
                </a:lnTo>
                <a:lnTo>
                  <a:pt x="282" y="876"/>
                </a:lnTo>
                <a:lnTo>
                  <a:pt x="302" y="896"/>
                </a:lnTo>
                <a:lnTo>
                  <a:pt x="305" y="914"/>
                </a:lnTo>
                <a:lnTo>
                  <a:pt x="302" y="929"/>
                </a:lnTo>
                <a:lnTo>
                  <a:pt x="285" y="957"/>
                </a:lnTo>
                <a:lnTo>
                  <a:pt x="278" y="997"/>
                </a:lnTo>
                <a:lnTo>
                  <a:pt x="290" y="1030"/>
                </a:lnTo>
                <a:lnTo>
                  <a:pt x="305" y="1046"/>
                </a:lnTo>
                <a:lnTo>
                  <a:pt x="305" y="1084"/>
                </a:lnTo>
                <a:lnTo>
                  <a:pt x="344" y="1088"/>
                </a:lnTo>
                <a:lnTo>
                  <a:pt x="364" y="1104"/>
                </a:lnTo>
                <a:lnTo>
                  <a:pt x="356" y="1140"/>
                </a:lnTo>
                <a:lnTo>
                  <a:pt x="341" y="1140"/>
                </a:lnTo>
                <a:lnTo>
                  <a:pt x="305" y="1124"/>
                </a:lnTo>
                <a:lnTo>
                  <a:pt x="278" y="1137"/>
                </a:lnTo>
                <a:lnTo>
                  <a:pt x="270" y="1162"/>
                </a:lnTo>
                <a:lnTo>
                  <a:pt x="274" y="1201"/>
                </a:lnTo>
                <a:lnTo>
                  <a:pt x="290" y="1237"/>
                </a:lnTo>
                <a:lnTo>
                  <a:pt x="328" y="1244"/>
                </a:lnTo>
                <a:lnTo>
                  <a:pt x="348" y="1275"/>
                </a:lnTo>
                <a:lnTo>
                  <a:pt x="341" y="1322"/>
                </a:lnTo>
                <a:lnTo>
                  <a:pt x="308" y="1353"/>
                </a:lnTo>
                <a:lnTo>
                  <a:pt x="270" y="1373"/>
                </a:lnTo>
                <a:lnTo>
                  <a:pt x="255" y="1411"/>
                </a:lnTo>
                <a:lnTo>
                  <a:pt x="255" y="1450"/>
                </a:lnTo>
                <a:lnTo>
                  <a:pt x="274" y="1473"/>
                </a:lnTo>
                <a:lnTo>
                  <a:pt x="274" y="1500"/>
                </a:lnTo>
                <a:lnTo>
                  <a:pt x="255" y="1523"/>
                </a:lnTo>
                <a:lnTo>
                  <a:pt x="224" y="1526"/>
                </a:lnTo>
                <a:lnTo>
                  <a:pt x="208" y="1543"/>
                </a:lnTo>
                <a:lnTo>
                  <a:pt x="201" y="1562"/>
                </a:lnTo>
                <a:lnTo>
                  <a:pt x="201" y="1620"/>
                </a:lnTo>
                <a:lnTo>
                  <a:pt x="204" y="1643"/>
                </a:lnTo>
                <a:lnTo>
                  <a:pt x="216" y="1658"/>
                </a:lnTo>
                <a:lnTo>
                  <a:pt x="224" y="1663"/>
                </a:lnTo>
                <a:lnTo>
                  <a:pt x="236" y="1658"/>
                </a:lnTo>
                <a:lnTo>
                  <a:pt x="255" y="1651"/>
                </a:lnTo>
                <a:lnTo>
                  <a:pt x="266" y="1658"/>
                </a:lnTo>
                <a:lnTo>
                  <a:pt x="274" y="1734"/>
                </a:lnTo>
                <a:lnTo>
                  <a:pt x="290" y="1752"/>
                </a:lnTo>
                <a:lnTo>
                  <a:pt x="364" y="1749"/>
                </a:lnTo>
                <a:lnTo>
                  <a:pt x="488" y="1752"/>
                </a:lnTo>
                <a:lnTo>
                  <a:pt x="488" y="1772"/>
                </a:lnTo>
                <a:lnTo>
                  <a:pt x="484" y="1787"/>
                </a:lnTo>
                <a:lnTo>
                  <a:pt x="468" y="1791"/>
                </a:lnTo>
                <a:lnTo>
                  <a:pt x="391" y="1818"/>
                </a:lnTo>
                <a:lnTo>
                  <a:pt x="367" y="1838"/>
                </a:lnTo>
                <a:lnTo>
                  <a:pt x="348" y="1856"/>
                </a:lnTo>
                <a:lnTo>
                  <a:pt x="328" y="1876"/>
                </a:lnTo>
                <a:lnTo>
                  <a:pt x="308" y="1879"/>
                </a:lnTo>
                <a:lnTo>
                  <a:pt x="270" y="1860"/>
                </a:lnTo>
                <a:lnTo>
                  <a:pt x="227" y="1856"/>
                </a:lnTo>
                <a:lnTo>
                  <a:pt x="204" y="1841"/>
                </a:lnTo>
                <a:lnTo>
                  <a:pt x="189" y="1834"/>
                </a:lnTo>
                <a:lnTo>
                  <a:pt x="186" y="1821"/>
                </a:lnTo>
                <a:lnTo>
                  <a:pt x="181" y="1798"/>
                </a:lnTo>
                <a:lnTo>
                  <a:pt x="165" y="1783"/>
                </a:lnTo>
                <a:lnTo>
                  <a:pt x="143" y="1775"/>
                </a:lnTo>
                <a:lnTo>
                  <a:pt x="123" y="1779"/>
                </a:lnTo>
                <a:lnTo>
                  <a:pt x="107" y="1760"/>
                </a:lnTo>
                <a:lnTo>
                  <a:pt x="100" y="1744"/>
                </a:lnTo>
                <a:lnTo>
                  <a:pt x="76" y="1724"/>
                </a:lnTo>
                <a:lnTo>
                  <a:pt x="66" y="1717"/>
                </a:lnTo>
                <a:lnTo>
                  <a:pt x="57" y="1683"/>
                </a:lnTo>
                <a:lnTo>
                  <a:pt x="57" y="1663"/>
                </a:lnTo>
                <a:lnTo>
                  <a:pt x="57" y="1640"/>
                </a:lnTo>
                <a:lnTo>
                  <a:pt x="53" y="1600"/>
                </a:lnTo>
                <a:lnTo>
                  <a:pt x="38" y="1577"/>
                </a:lnTo>
                <a:lnTo>
                  <a:pt x="41" y="1562"/>
                </a:lnTo>
                <a:lnTo>
                  <a:pt x="53" y="1558"/>
                </a:lnTo>
                <a:lnTo>
                  <a:pt x="72" y="1538"/>
                </a:lnTo>
                <a:lnTo>
                  <a:pt x="81" y="1523"/>
                </a:lnTo>
                <a:lnTo>
                  <a:pt x="84" y="1516"/>
                </a:lnTo>
                <a:lnTo>
                  <a:pt x="69" y="1500"/>
                </a:lnTo>
                <a:lnTo>
                  <a:pt x="66" y="1458"/>
                </a:lnTo>
                <a:lnTo>
                  <a:pt x="72" y="1434"/>
                </a:lnTo>
                <a:lnTo>
                  <a:pt x="87" y="1415"/>
                </a:lnTo>
                <a:lnTo>
                  <a:pt x="96" y="1399"/>
                </a:lnTo>
                <a:lnTo>
                  <a:pt x="104" y="1396"/>
                </a:lnTo>
                <a:lnTo>
                  <a:pt x="87" y="1379"/>
                </a:lnTo>
                <a:lnTo>
                  <a:pt x="69" y="1373"/>
                </a:lnTo>
                <a:lnTo>
                  <a:pt x="57" y="1353"/>
                </a:lnTo>
                <a:lnTo>
                  <a:pt x="84" y="1333"/>
                </a:lnTo>
                <a:lnTo>
                  <a:pt x="66" y="1314"/>
                </a:lnTo>
                <a:lnTo>
                  <a:pt x="26" y="1310"/>
                </a:lnTo>
                <a:lnTo>
                  <a:pt x="10" y="1305"/>
                </a:lnTo>
                <a:lnTo>
                  <a:pt x="3" y="1295"/>
                </a:lnTo>
                <a:lnTo>
                  <a:pt x="0" y="1275"/>
                </a:lnTo>
                <a:lnTo>
                  <a:pt x="3" y="1252"/>
                </a:lnTo>
                <a:lnTo>
                  <a:pt x="10" y="1237"/>
                </a:lnTo>
                <a:lnTo>
                  <a:pt x="23" y="1237"/>
                </a:lnTo>
                <a:lnTo>
                  <a:pt x="41" y="1237"/>
                </a:lnTo>
                <a:lnTo>
                  <a:pt x="49" y="1252"/>
                </a:lnTo>
                <a:lnTo>
                  <a:pt x="81" y="1252"/>
                </a:lnTo>
                <a:lnTo>
                  <a:pt x="104" y="1252"/>
                </a:lnTo>
                <a:lnTo>
                  <a:pt x="120" y="1244"/>
                </a:lnTo>
                <a:lnTo>
                  <a:pt x="123" y="1208"/>
                </a:lnTo>
                <a:lnTo>
                  <a:pt x="120" y="1167"/>
                </a:lnTo>
                <a:lnTo>
                  <a:pt x="123" y="1150"/>
                </a:lnTo>
                <a:lnTo>
                  <a:pt x="143" y="1124"/>
                </a:lnTo>
                <a:lnTo>
                  <a:pt x="158" y="1117"/>
                </a:lnTo>
                <a:lnTo>
                  <a:pt x="135" y="1074"/>
                </a:lnTo>
                <a:lnTo>
                  <a:pt x="130" y="1027"/>
                </a:lnTo>
                <a:lnTo>
                  <a:pt x="143" y="984"/>
                </a:lnTo>
                <a:lnTo>
                  <a:pt x="153" y="942"/>
                </a:lnTo>
                <a:lnTo>
                  <a:pt x="150" y="899"/>
                </a:lnTo>
                <a:lnTo>
                  <a:pt x="146" y="880"/>
                </a:lnTo>
                <a:lnTo>
                  <a:pt x="153" y="860"/>
                </a:lnTo>
                <a:lnTo>
                  <a:pt x="150" y="852"/>
                </a:lnTo>
                <a:lnTo>
                  <a:pt x="140" y="856"/>
                </a:lnTo>
                <a:lnTo>
                  <a:pt x="123" y="872"/>
                </a:lnTo>
                <a:lnTo>
                  <a:pt x="92" y="880"/>
                </a:lnTo>
                <a:lnTo>
                  <a:pt x="81" y="876"/>
                </a:lnTo>
                <a:lnTo>
                  <a:pt x="76" y="837"/>
                </a:lnTo>
                <a:lnTo>
                  <a:pt x="76" y="799"/>
                </a:lnTo>
                <a:lnTo>
                  <a:pt x="81" y="759"/>
                </a:lnTo>
                <a:lnTo>
                  <a:pt x="87" y="721"/>
                </a:lnTo>
                <a:lnTo>
                  <a:pt x="92" y="701"/>
                </a:lnTo>
                <a:lnTo>
                  <a:pt x="100" y="690"/>
                </a:lnTo>
                <a:lnTo>
                  <a:pt x="104" y="678"/>
                </a:lnTo>
                <a:lnTo>
                  <a:pt x="107" y="655"/>
                </a:lnTo>
                <a:lnTo>
                  <a:pt x="123" y="616"/>
                </a:lnTo>
                <a:lnTo>
                  <a:pt x="115" y="585"/>
                </a:lnTo>
                <a:lnTo>
                  <a:pt x="107" y="553"/>
                </a:lnTo>
                <a:lnTo>
                  <a:pt x="100" y="523"/>
                </a:lnTo>
                <a:lnTo>
                  <a:pt x="100" y="495"/>
                </a:lnTo>
                <a:lnTo>
                  <a:pt x="107" y="469"/>
                </a:lnTo>
                <a:lnTo>
                  <a:pt x="120" y="449"/>
                </a:lnTo>
                <a:lnTo>
                  <a:pt x="140" y="433"/>
                </a:lnTo>
                <a:lnTo>
                  <a:pt x="158" y="430"/>
                </a:lnTo>
                <a:lnTo>
                  <a:pt x="178" y="368"/>
                </a:lnTo>
                <a:lnTo>
                  <a:pt x="181" y="349"/>
                </a:lnTo>
                <a:lnTo>
                  <a:pt x="201" y="291"/>
                </a:lnTo>
                <a:lnTo>
                  <a:pt x="211" y="275"/>
                </a:lnTo>
                <a:lnTo>
                  <a:pt x="231" y="225"/>
                </a:lnTo>
                <a:lnTo>
                  <a:pt x="244" y="151"/>
                </a:lnTo>
                <a:lnTo>
                  <a:pt x="244" y="147"/>
                </a:lnTo>
                <a:lnTo>
                  <a:pt x="247" y="81"/>
                </a:lnTo>
                <a:lnTo>
                  <a:pt x="251" y="0"/>
                </a:lnTo>
              </a:path>
            </a:pathLst>
          </a:custGeom>
          <a:solidFill>
            <a:srgbClr val="00B0F0"/>
          </a:solidFill>
          <a:ln w="12700">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122" name="Freeform 134"/>
          <p:cNvSpPr>
            <a:spLocks noChangeArrowheads="1"/>
          </p:cNvSpPr>
          <p:nvPr/>
        </p:nvSpPr>
        <p:spPr bwMode="auto">
          <a:xfrm>
            <a:off x="6284114" y="4741152"/>
            <a:ext cx="225425" cy="668337"/>
          </a:xfrm>
          <a:custGeom>
            <a:avLst/>
            <a:gdLst>
              <a:gd name="T0" fmla="*/ 2147483647 w 482"/>
              <a:gd name="T1" fmla="*/ 2147483647 h 1396"/>
              <a:gd name="T2" fmla="*/ 2147483647 w 482"/>
              <a:gd name="T3" fmla="*/ 2147483647 h 1396"/>
              <a:gd name="T4" fmla="*/ 2147483647 w 482"/>
              <a:gd name="T5" fmla="*/ 2147483647 h 1396"/>
              <a:gd name="T6" fmla="*/ 2147483647 w 482"/>
              <a:gd name="T7" fmla="*/ 2147483647 h 1396"/>
              <a:gd name="T8" fmla="*/ 2147483647 w 482"/>
              <a:gd name="T9" fmla="*/ 2147483647 h 1396"/>
              <a:gd name="T10" fmla="*/ 0 w 482"/>
              <a:gd name="T11" fmla="*/ 2147483647 h 1396"/>
              <a:gd name="T12" fmla="*/ 2147483647 w 482"/>
              <a:gd name="T13" fmla="*/ 2147483647 h 1396"/>
              <a:gd name="T14" fmla="*/ 2147483647 w 482"/>
              <a:gd name="T15" fmla="*/ 2147483647 h 1396"/>
              <a:gd name="T16" fmla="*/ 2147483647 w 482"/>
              <a:gd name="T17" fmla="*/ 2147483647 h 1396"/>
              <a:gd name="T18" fmla="*/ 2147483647 w 482"/>
              <a:gd name="T19" fmla="*/ 2147483647 h 1396"/>
              <a:gd name="T20" fmla="*/ 2147483647 w 482"/>
              <a:gd name="T21" fmla="*/ 2147483647 h 1396"/>
              <a:gd name="T22" fmla="*/ 2147483647 w 482"/>
              <a:gd name="T23" fmla="*/ 0 h 1396"/>
              <a:gd name="T24" fmla="*/ 2147483647 w 482"/>
              <a:gd name="T25" fmla="*/ 2147483647 h 1396"/>
              <a:gd name="T26" fmla="*/ 2147483647 w 482"/>
              <a:gd name="T27" fmla="*/ 2147483647 h 1396"/>
              <a:gd name="T28" fmla="*/ 2147483647 w 482"/>
              <a:gd name="T29" fmla="*/ 2147483647 h 1396"/>
              <a:gd name="T30" fmla="*/ 2147483647 w 482"/>
              <a:gd name="T31" fmla="*/ 2147483647 h 1396"/>
              <a:gd name="T32" fmla="*/ 2147483647 w 482"/>
              <a:gd name="T33" fmla="*/ 2147483647 h 1396"/>
              <a:gd name="T34" fmla="*/ 2147483647 w 482"/>
              <a:gd name="T35" fmla="*/ 2147483647 h 1396"/>
              <a:gd name="T36" fmla="*/ 2147483647 w 482"/>
              <a:gd name="T37" fmla="*/ 2147483647 h 1396"/>
              <a:gd name="T38" fmla="*/ 2147483647 w 482"/>
              <a:gd name="T39" fmla="*/ 2147483647 h 1396"/>
              <a:gd name="T40" fmla="*/ 2147483647 w 482"/>
              <a:gd name="T41" fmla="*/ 2147483647 h 1396"/>
              <a:gd name="T42" fmla="*/ 2147483647 w 482"/>
              <a:gd name="T43" fmla="*/ 2147483647 h 1396"/>
              <a:gd name="T44" fmla="*/ 2147483647 w 482"/>
              <a:gd name="T45" fmla="*/ 2147483647 h 1396"/>
              <a:gd name="T46" fmla="*/ 2147483647 w 482"/>
              <a:gd name="T47" fmla="*/ 2147483647 h 1396"/>
              <a:gd name="T48" fmla="*/ 2147483647 w 482"/>
              <a:gd name="T49" fmla="*/ 2147483647 h 1396"/>
              <a:gd name="T50" fmla="*/ 2147483647 w 482"/>
              <a:gd name="T51" fmla="*/ 2147483647 h 1396"/>
              <a:gd name="T52" fmla="*/ 2147483647 w 482"/>
              <a:gd name="T53" fmla="*/ 2147483647 h 1396"/>
              <a:gd name="T54" fmla="*/ 2147483647 w 482"/>
              <a:gd name="T55" fmla="*/ 2147483647 h 1396"/>
              <a:gd name="T56" fmla="*/ 2147483647 w 482"/>
              <a:gd name="T57" fmla="*/ 2147483647 h 1396"/>
              <a:gd name="T58" fmla="*/ 2147483647 w 482"/>
              <a:gd name="T59" fmla="*/ 2147483647 h 1396"/>
              <a:gd name="T60" fmla="*/ 2147483647 w 482"/>
              <a:gd name="T61" fmla="*/ 2147483647 h 1396"/>
              <a:gd name="T62" fmla="*/ 2147483647 w 482"/>
              <a:gd name="T63" fmla="*/ 2147483647 h 1396"/>
              <a:gd name="T64" fmla="*/ 2147483647 w 482"/>
              <a:gd name="T65" fmla="*/ 2147483647 h 1396"/>
              <a:gd name="T66" fmla="*/ 2147483647 w 482"/>
              <a:gd name="T67" fmla="*/ 2147483647 h 1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2"/>
              <a:gd name="T103" fmla="*/ 0 h 1396"/>
              <a:gd name="T104" fmla="*/ 482 w 482"/>
              <a:gd name="T105" fmla="*/ 1396 h 1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2" h="1396">
                <a:moveTo>
                  <a:pt x="20" y="1396"/>
                </a:moveTo>
                <a:lnTo>
                  <a:pt x="13" y="1314"/>
                </a:lnTo>
                <a:lnTo>
                  <a:pt x="5" y="1271"/>
                </a:lnTo>
                <a:lnTo>
                  <a:pt x="13" y="1217"/>
                </a:lnTo>
                <a:lnTo>
                  <a:pt x="9" y="1217"/>
                </a:lnTo>
                <a:lnTo>
                  <a:pt x="24" y="1169"/>
                </a:lnTo>
                <a:lnTo>
                  <a:pt x="28" y="1154"/>
                </a:lnTo>
                <a:lnTo>
                  <a:pt x="31" y="1136"/>
                </a:lnTo>
                <a:lnTo>
                  <a:pt x="31" y="1112"/>
                </a:lnTo>
                <a:lnTo>
                  <a:pt x="28" y="1093"/>
                </a:lnTo>
                <a:lnTo>
                  <a:pt x="13" y="1070"/>
                </a:lnTo>
                <a:lnTo>
                  <a:pt x="0" y="1054"/>
                </a:lnTo>
                <a:lnTo>
                  <a:pt x="9" y="1031"/>
                </a:lnTo>
                <a:lnTo>
                  <a:pt x="16" y="1020"/>
                </a:lnTo>
                <a:lnTo>
                  <a:pt x="24" y="992"/>
                </a:lnTo>
                <a:lnTo>
                  <a:pt x="35" y="969"/>
                </a:lnTo>
                <a:lnTo>
                  <a:pt x="94" y="682"/>
                </a:lnTo>
                <a:lnTo>
                  <a:pt x="87" y="569"/>
                </a:lnTo>
                <a:lnTo>
                  <a:pt x="102" y="481"/>
                </a:lnTo>
                <a:lnTo>
                  <a:pt x="110" y="394"/>
                </a:lnTo>
                <a:lnTo>
                  <a:pt x="120" y="252"/>
                </a:lnTo>
                <a:lnTo>
                  <a:pt x="120" y="155"/>
                </a:lnTo>
                <a:lnTo>
                  <a:pt x="97" y="73"/>
                </a:lnTo>
                <a:lnTo>
                  <a:pt x="202" y="0"/>
                </a:lnTo>
                <a:lnTo>
                  <a:pt x="237" y="38"/>
                </a:lnTo>
                <a:lnTo>
                  <a:pt x="257" y="77"/>
                </a:lnTo>
                <a:lnTo>
                  <a:pt x="268" y="128"/>
                </a:lnTo>
                <a:lnTo>
                  <a:pt x="295" y="151"/>
                </a:lnTo>
                <a:lnTo>
                  <a:pt x="330" y="178"/>
                </a:lnTo>
                <a:lnTo>
                  <a:pt x="338" y="225"/>
                </a:lnTo>
                <a:lnTo>
                  <a:pt x="323" y="244"/>
                </a:lnTo>
                <a:lnTo>
                  <a:pt x="318" y="283"/>
                </a:lnTo>
                <a:lnTo>
                  <a:pt x="369" y="341"/>
                </a:lnTo>
                <a:lnTo>
                  <a:pt x="392" y="394"/>
                </a:lnTo>
                <a:lnTo>
                  <a:pt x="420" y="469"/>
                </a:lnTo>
                <a:lnTo>
                  <a:pt x="455" y="488"/>
                </a:lnTo>
                <a:lnTo>
                  <a:pt x="473" y="469"/>
                </a:lnTo>
                <a:lnTo>
                  <a:pt x="473" y="488"/>
                </a:lnTo>
                <a:lnTo>
                  <a:pt x="473" y="547"/>
                </a:lnTo>
                <a:lnTo>
                  <a:pt x="482" y="605"/>
                </a:lnTo>
                <a:lnTo>
                  <a:pt x="478" y="615"/>
                </a:lnTo>
                <a:lnTo>
                  <a:pt x="466" y="628"/>
                </a:lnTo>
                <a:lnTo>
                  <a:pt x="438" y="644"/>
                </a:lnTo>
                <a:lnTo>
                  <a:pt x="369" y="663"/>
                </a:lnTo>
                <a:lnTo>
                  <a:pt x="353" y="674"/>
                </a:lnTo>
                <a:lnTo>
                  <a:pt x="346" y="694"/>
                </a:lnTo>
                <a:lnTo>
                  <a:pt x="366" y="725"/>
                </a:lnTo>
                <a:lnTo>
                  <a:pt x="372" y="740"/>
                </a:lnTo>
                <a:lnTo>
                  <a:pt x="372" y="752"/>
                </a:lnTo>
                <a:lnTo>
                  <a:pt x="369" y="765"/>
                </a:lnTo>
                <a:lnTo>
                  <a:pt x="346" y="806"/>
                </a:lnTo>
                <a:lnTo>
                  <a:pt x="366" y="833"/>
                </a:lnTo>
                <a:lnTo>
                  <a:pt x="392" y="852"/>
                </a:lnTo>
                <a:lnTo>
                  <a:pt x="372" y="876"/>
                </a:lnTo>
                <a:lnTo>
                  <a:pt x="342" y="891"/>
                </a:lnTo>
                <a:lnTo>
                  <a:pt x="362" y="933"/>
                </a:lnTo>
                <a:lnTo>
                  <a:pt x="291" y="930"/>
                </a:lnTo>
                <a:lnTo>
                  <a:pt x="275" y="973"/>
                </a:lnTo>
                <a:lnTo>
                  <a:pt x="285" y="992"/>
                </a:lnTo>
                <a:lnTo>
                  <a:pt x="295" y="1016"/>
                </a:lnTo>
                <a:lnTo>
                  <a:pt x="295" y="1027"/>
                </a:lnTo>
                <a:lnTo>
                  <a:pt x="275" y="1047"/>
                </a:lnTo>
                <a:lnTo>
                  <a:pt x="257" y="1065"/>
                </a:lnTo>
                <a:lnTo>
                  <a:pt x="230" y="1085"/>
                </a:lnTo>
                <a:lnTo>
                  <a:pt x="217" y="1148"/>
                </a:lnTo>
                <a:lnTo>
                  <a:pt x="226" y="1232"/>
                </a:lnTo>
                <a:lnTo>
                  <a:pt x="206" y="1294"/>
                </a:lnTo>
                <a:lnTo>
                  <a:pt x="187" y="1396"/>
                </a:lnTo>
              </a:path>
            </a:pathLst>
          </a:custGeom>
          <a:solidFill>
            <a:srgbClr val="00B0F0"/>
          </a:solidFill>
          <a:ln w="12700">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123" name="Freeform 135"/>
          <p:cNvSpPr>
            <a:spLocks noChangeArrowheads="1"/>
          </p:cNvSpPr>
          <p:nvPr/>
        </p:nvSpPr>
        <p:spPr bwMode="auto">
          <a:xfrm>
            <a:off x="6107910" y="3315566"/>
            <a:ext cx="639763" cy="587375"/>
          </a:xfrm>
          <a:custGeom>
            <a:avLst/>
            <a:gdLst>
              <a:gd name="T0" fmla="*/ 2147483647 w 1372"/>
              <a:gd name="T1" fmla="*/ 2147483647 h 1225"/>
              <a:gd name="T2" fmla="*/ 2147483647 w 1372"/>
              <a:gd name="T3" fmla="*/ 2147483647 h 1225"/>
              <a:gd name="T4" fmla="*/ 2147483647 w 1372"/>
              <a:gd name="T5" fmla="*/ 2147483647 h 1225"/>
              <a:gd name="T6" fmla="*/ 2147483647 w 1372"/>
              <a:gd name="T7" fmla="*/ 2147483647 h 1225"/>
              <a:gd name="T8" fmla="*/ 2147483647 w 1372"/>
              <a:gd name="T9" fmla="*/ 2147483647 h 1225"/>
              <a:gd name="T10" fmla="*/ 2147483647 w 1372"/>
              <a:gd name="T11" fmla="*/ 2147483647 h 1225"/>
              <a:gd name="T12" fmla="*/ 2147483647 w 1372"/>
              <a:gd name="T13" fmla="*/ 2147483647 h 1225"/>
              <a:gd name="T14" fmla="*/ 2147483647 w 1372"/>
              <a:gd name="T15" fmla="*/ 2147483647 h 1225"/>
              <a:gd name="T16" fmla="*/ 2147483647 w 1372"/>
              <a:gd name="T17" fmla="*/ 2147483647 h 1225"/>
              <a:gd name="T18" fmla="*/ 2147483647 w 1372"/>
              <a:gd name="T19" fmla="*/ 2147483647 h 1225"/>
              <a:gd name="T20" fmla="*/ 2147483647 w 1372"/>
              <a:gd name="T21" fmla="*/ 2147483647 h 1225"/>
              <a:gd name="T22" fmla="*/ 2147483647 w 1372"/>
              <a:gd name="T23" fmla="*/ 2147483647 h 1225"/>
              <a:gd name="T24" fmla="*/ 2147483647 w 1372"/>
              <a:gd name="T25" fmla="*/ 2147483647 h 1225"/>
              <a:gd name="T26" fmla="*/ 2147483647 w 1372"/>
              <a:gd name="T27" fmla="*/ 2147483647 h 1225"/>
              <a:gd name="T28" fmla="*/ 2147483647 w 1372"/>
              <a:gd name="T29" fmla="*/ 2147483647 h 1225"/>
              <a:gd name="T30" fmla="*/ 2147483647 w 1372"/>
              <a:gd name="T31" fmla="*/ 2147483647 h 1225"/>
              <a:gd name="T32" fmla="*/ 2147483647 w 1372"/>
              <a:gd name="T33" fmla="*/ 2147483647 h 1225"/>
              <a:gd name="T34" fmla="*/ 2147483647 w 1372"/>
              <a:gd name="T35" fmla="*/ 2147483647 h 1225"/>
              <a:gd name="T36" fmla="*/ 2147483647 w 1372"/>
              <a:gd name="T37" fmla="*/ 2147483647 h 1225"/>
              <a:gd name="T38" fmla="*/ 2147483647 w 1372"/>
              <a:gd name="T39" fmla="*/ 2147483647 h 1225"/>
              <a:gd name="T40" fmla="*/ 2147483647 w 1372"/>
              <a:gd name="T41" fmla="*/ 2147483647 h 1225"/>
              <a:gd name="T42" fmla="*/ 2147483647 w 1372"/>
              <a:gd name="T43" fmla="*/ 2147483647 h 1225"/>
              <a:gd name="T44" fmla="*/ 2147483647 w 1372"/>
              <a:gd name="T45" fmla="*/ 2147483647 h 1225"/>
              <a:gd name="T46" fmla="*/ 2147483647 w 1372"/>
              <a:gd name="T47" fmla="*/ 2147483647 h 1225"/>
              <a:gd name="T48" fmla="*/ 2147483647 w 1372"/>
              <a:gd name="T49" fmla="*/ 2147483647 h 1225"/>
              <a:gd name="T50" fmla="*/ 2147483647 w 1372"/>
              <a:gd name="T51" fmla="*/ 2147483647 h 1225"/>
              <a:gd name="T52" fmla="*/ 2147483647 w 1372"/>
              <a:gd name="T53" fmla="*/ 2147483647 h 1225"/>
              <a:gd name="T54" fmla="*/ 2147483647 w 1372"/>
              <a:gd name="T55" fmla="*/ 2147483647 h 1225"/>
              <a:gd name="T56" fmla="*/ 0 w 1372"/>
              <a:gd name="T57" fmla="*/ 2147483647 h 1225"/>
              <a:gd name="T58" fmla="*/ 2147483647 w 1372"/>
              <a:gd name="T59" fmla="*/ 2147483647 h 1225"/>
              <a:gd name="T60" fmla="*/ 2147483647 w 1372"/>
              <a:gd name="T61" fmla="*/ 2147483647 h 1225"/>
              <a:gd name="T62" fmla="*/ 2147483647 w 1372"/>
              <a:gd name="T63" fmla="*/ 2147483647 h 1225"/>
              <a:gd name="T64" fmla="*/ 2147483647 w 1372"/>
              <a:gd name="T65" fmla="*/ 2147483647 h 1225"/>
              <a:gd name="T66" fmla="*/ 2147483647 w 1372"/>
              <a:gd name="T67" fmla="*/ 2147483647 h 1225"/>
              <a:gd name="T68" fmla="*/ 2147483647 w 1372"/>
              <a:gd name="T69" fmla="*/ 2147483647 h 1225"/>
              <a:gd name="T70" fmla="*/ 2147483647 w 1372"/>
              <a:gd name="T71" fmla="*/ 2147483647 h 1225"/>
              <a:gd name="T72" fmla="*/ 2147483647 w 1372"/>
              <a:gd name="T73" fmla="*/ 2147483647 h 1225"/>
              <a:gd name="T74" fmla="*/ 2147483647 w 1372"/>
              <a:gd name="T75" fmla="*/ 2147483647 h 1225"/>
              <a:gd name="T76" fmla="*/ 2147483647 w 1372"/>
              <a:gd name="T77" fmla="*/ 2147483647 h 1225"/>
              <a:gd name="T78" fmla="*/ 2147483647 w 1372"/>
              <a:gd name="T79" fmla="*/ 2147483647 h 1225"/>
              <a:gd name="T80" fmla="*/ 2147483647 w 1372"/>
              <a:gd name="T81" fmla="*/ 2147483647 h 1225"/>
              <a:gd name="T82" fmla="*/ 2147483647 w 1372"/>
              <a:gd name="T83" fmla="*/ 2147483647 h 1225"/>
              <a:gd name="T84" fmla="*/ 2147483647 w 1372"/>
              <a:gd name="T85" fmla="*/ 2147483647 h 1225"/>
              <a:gd name="T86" fmla="*/ 2147483647 w 1372"/>
              <a:gd name="T87" fmla="*/ 2147483647 h 1225"/>
              <a:gd name="T88" fmla="*/ 2147483647 w 1372"/>
              <a:gd name="T89" fmla="*/ 2147483647 h 1225"/>
              <a:gd name="T90" fmla="*/ 2147483647 w 1372"/>
              <a:gd name="T91" fmla="*/ 2147483647 h 1225"/>
              <a:gd name="T92" fmla="*/ 2147483647 w 1372"/>
              <a:gd name="T93" fmla="*/ 2147483647 h 1225"/>
              <a:gd name="T94" fmla="*/ 2147483647 w 1372"/>
              <a:gd name="T95" fmla="*/ 2147483647 h 1225"/>
              <a:gd name="T96" fmla="*/ 2147483647 w 1372"/>
              <a:gd name="T97" fmla="*/ 2147483647 h 1225"/>
              <a:gd name="T98" fmla="*/ 2147483647 w 1372"/>
              <a:gd name="T99" fmla="*/ 2147483647 h 1225"/>
              <a:gd name="T100" fmla="*/ 2147483647 w 1372"/>
              <a:gd name="T101" fmla="*/ 2147483647 h 1225"/>
              <a:gd name="T102" fmla="*/ 2147483647 w 1372"/>
              <a:gd name="T103" fmla="*/ 2147483647 h 1225"/>
              <a:gd name="T104" fmla="*/ 2147483647 w 1372"/>
              <a:gd name="T105" fmla="*/ 2147483647 h 1225"/>
              <a:gd name="T106" fmla="*/ 2147483647 w 1372"/>
              <a:gd name="T107" fmla="*/ 2147483647 h 1225"/>
              <a:gd name="T108" fmla="*/ 2147483647 w 1372"/>
              <a:gd name="T109" fmla="*/ 2147483647 h 1225"/>
              <a:gd name="T110" fmla="*/ 2147483647 w 1372"/>
              <a:gd name="T111" fmla="*/ 2147483647 h 1225"/>
              <a:gd name="T112" fmla="*/ 2147483647 w 1372"/>
              <a:gd name="T113" fmla="*/ 2147483647 h 1225"/>
              <a:gd name="T114" fmla="*/ 2147483647 w 1372"/>
              <a:gd name="T115" fmla="*/ 2147483647 h 1225"/>
              <a:gd name="T116" fmla="*/ 2147483647 w 1372"/>
              <a:gd name="T117" fmla="*/ 2147483647 h 1225"/>
              <a:gd name="T118" fmla="*/ 2147483647 w 1372"/>
              <a:gd name="T119" fmla="*/ 2147483647 h 1225"/>
              <a:gd name="T120" fmla="*/ 2147483647 w 1372"/>
              <a:gd name="T121" fmla="*/ 2147483647 h 1225"/>
              <a:gd name="T122" fmla="*/ 2147483647 w 1372"/>
              <a:gd name="T123" fmla="*/ 2147483647 h 12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72"/>
              <a:gd name="T187" fmla="*/ 0 h 1225"/>
              <a:gd name="T188" fmla="*/ 1372 w 1372"/>
              <a:gd name="T189" fmla="*/ 1225 h 122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72" h="1225">
                <a:moveTo>
                  <a:pt x="1337" y="679"/>
                </a:moveTo>
                <a:lnTo>
                  <a:pt x="1309" y="694"/>
                </a:lnTo>
                <a:lnTo>
                  <a:pt x="1326" y="722"/>
                </a:lnTo>
                <a:lnTo>
                  <a:pt x="1326" y="753"/>
                </a:lnTo>
                <a:lnTo>
                  <a:pt x="1306" y="771"/>
                </a:lnTo>
                <a:lnTo>
                  <a:pt x="1283" y="795"/>
                </a:lnTo>
                <a:lnTo>
                  <a:pt x="1268" y="845"/>
                </a:lnTo>
                <a:lnTo>
                  <a:pt x="1251" y="869"/>
                </a:lnTo>
                <a:lnTo>
                  <a:pt x="1212" y="885"/>
                </a:lnTo>
                <a:lnTo>
                  <a:pt x="1131" y="900"/>
                </a:lnTo>
                <a:lnTo>
                  <a:pt x="1054" y="900"/>
                </a:lnTo>
                <a:lnTo>
                  <a:pt x="992" y="880"/>
                </a:lnTo>
                <a:lnTo>
                  <a:pt x="988" y="896"/>
                </a:lnTo>
                <a:lnTo>
                  <a:pt x="996" y="930"/>
                </a:lnTo>
                <a:lnTo>
                  <a:pt x="1027" y="954"/>
                </a:lnTo>
                <a:lnTo>
                  <a:pt x="1062" y="962"/>
                </a:lnTo>
                <a:lnTo>
                  <a:pt x="1088" y="982"/>
                </a:lnTo>
                <a:lnTo>
                  <a:pt x="1096" y="1009"/>
                </a:lnTo>
                <a:lnTo>
                  <a:pt x="1077" y="1047"/>
                </a:lnTo>
                <a:lnTo>
                  <a:pt x="1024" y="1066"/>
                </a:lnTo>
                <a:lnTo>
                  <a:pt x="1004" y="1086"/>
                </a:lnTo>
                <a:lnTo>
                  <a:pt x="981" y="1117"/>
                </a:lnTo>
                <a:lnTo>
                  <a:pt x="953" y="1160"/>
                </a:lnTo>
                <a:lnTo>
                  <a:pt x="930" y="1180"/>
                </a:lnTo>
                <a:lnTo>
                  <a:pt x="884" y="1187"/>
                </a:lnTo>
                <a:lnTo>
                  <a:pt x="845" y="1202"/>
                </a:lnTo>
                <a:lnTo>
                  <a:pt x="813" y="1221"/>
                </a:lnTo>
                <a:lnTo>
                  <a:pt x="783" y="1225"/>
                </a:lnTo>
                <a:lnTo>
                  <a:pt x="752" y="1206"/>
                </a:lnTo>
                <a:lnTo>
                  <a:pt x="744" y="1164"/>
                </a:lnTo>
                <a:lnTo>
                  <a:pt x="735" y="1101"/>
                </a:lnTo>
                <a:lnTo>
                  <a:pt x="709" y="1050"/>
                </a:lnTo>
                <a:lnTo>
                  <a:pt x="673" y="1009"/>
                </a:lnTo>
                <a:lnTo>
                  <a:pt x="663" y="950"/>
                </a:lnTo>
                <a:lnTo>
                  <a:pt x="697" y="923"/>
                </a:lnTo>
                <a:lnTo>
                  <a:pt x="681" y="896"/>
                </a:lnTo>
                <a:lnTo>
                  <a:pt x="654" y="888"/>
                </a:lnTo>
                <a:lnTo>
                  <a:pt x="628" y="869"/>
                </a:lnTo>
                <a:lnTo>
                  <a:pt x="620" y="826"/>
                </a:lnTo>
                <a:lnTo>
                  <a:pt x="638" y="771"/>
                </a:lnTo>
                <a:lnTo>
                  <a:pt x="638" y="730"/>
                </a:lnTo>
                <a:lnTo>
                  <a:pt x="620" y="690"/>
                </a:lnTo>
                <a:lnTo>
                  <a:pt x="542" y="671"/>
                </a:lnTo>
                <a:lnTo>
                  <a:pt x="488" y="694"/>
                </a:lnTo>
                <a:lnTo>
                  <a:pt x="440" y="679"/>
                </a:lnTo>
                <a:lnTo>
                  <a:pt x="410" y="636"/>
                </a:lnTo>
                <a:lnTo>
                  <a:pt x="372" y="598"/>
                </a:lnTo>
                <a:lnTo>
                  <a:pt x="329" y="567"/>
                </a:lnTo>
                <a:lnTo>
                  <a:pt x="297" y="567"/>
                </a:lnTo>
                <a:lnTo>
                  <a:pt x="239" y="583"/>
                </a:lnTo>
                <a:lnTo>
                  <a:pt x="185" y="574"/>
                </a:lnTo>
                <a:lnTo>
                  <a:pt x="132" y="547"/>
                </a:lnTo>
                <a:lnTo>
                  <a:pt x="100" y="509"/>
                </a:lnTo>
                <a:lnTo>
                  <a:pt x="84" y="415"/>
                </a:lnTo>
                <a:lnTo>
                  <a:pt x="68" y="395"/>
                </a:lnTo>
                <a:lnTo>
                  <a:pt x="18" y="412"/>
                </a:lnTo>
                <a:lnTo>
                  <a:pt x="0" y="408"/>
                </a:lnTo>
                <a:lnTo>
                  <a:pt x="0" y="392"/>
                </a:lnTo>
                <a:lnTo>
                  <a:pt x="46" y="318"/>
                </a:lnTo>
                <a:lnTo>
                  <a:pt x="64" y="214"/>
                </a:lnTo>
                <a:lnTo>
                  <a:pt x="100" y="164"/>
                </a:lnTo>
                <a:lnTo>
                  <a:pt x="150" y="136"/>
                </a:lnTo>
                <a:lnTo>
                  <a:pt x="178" y="108"/>
                </a:lnTo>
                <a:lnTo>
                  <a:pt x="185" y="136"/>
                </a:lnTo>
                <a:lnTo>
                  <a:pt x="213" y="155"/>
                </a:lnTo>
                <a:lnTo>
                  <a:pt x="239" y="144"/>
                </a:lnTo>
                <a:lnTo>
                  <a:pt x="255" y="121"/>
                </a:lnTo>
                <a:lnTo>
                  <a:pt x="285" y="58"/>
                </a:lnTo>
                <a:lnTo>
                  <a:pt x="313" y="16"/>
                </a:lnTo>
                <a:lnTo>
                  <a:pt x="325" y="4"/>
                </a:lnTo>
                <a:lnTo>
                  <a:pt x="348" y="0"/>
                </a:lnTo>
                <a:lnTo>
                  <a:pt x="359" y="8"/>
                </a:lnTo>
                <a:lnTo>
                  <a:pt x="368" y="8"/>
                </a:lnTo>
                <a:lnTo>
                  <a:pt x="379" y="19"/>
                </a:lnTo>
                <a:lnTo>
                  <a:pt x="387" y="34"/>
                </a:lnTo>
                <a:lnTo>
                  <a:pt x="391" y="54"/>
                </a:lnTo>
                <a:lnTo>
                  <a:pt x="410" y="58"/>
                </a:lnTo>
                <a:lnTo>
                  <a:pt x="450" y="58"/>
                </a:lnTo>
                <a:lnTo>
                  <a:pt x="473" y="77"/>
                </a:lnTo>
                <a:lnTo>
                  <a:pt x="515" y="113"/>
                </a:lnTo>
                <a:lnTo>
                  <a:pt x="557" y="151"/>
                </a:lnTo>
                <a:lnTo>
                  <a:pt x="577" y="155"/>
                </a:lnTo>
                <a:lnTo>
                  <a:pt x="678" y="128"/>
                </a:lnTo>
                <a:lnTo>
                  <a:pt x="705" y="125"/>
                </a:lnTo>
                <a:lnTo>
                  <a:pt x="732" y="136"/>
                </a:lnTo>
                <a:lnTo>
                  <a:pt x="739" y="151"/>
                </a:lnTo>
                <a:lnTo>
                  <a:pt x="783" y="167"/>
                </a:lnTo>
                <a:lnTo>
                  <a:pt x="801" y="184"/>
                </a:lnTo>
                <a:lnTo>
                  <a:pt x="821" y="187"/>
                </a:lnTo>
                <a:lnTo>
                  <a:pt x="879" y="184"/>
                </a:lnTo>
                <a:lnTo>
                  <a:pt x="907" y="167"/>
                </a:lnTo>
                <a:lnTo>
                  <a:pt x="923" y="159"/>
                </a:lnTo>
                <a:lnTo>
                  <a:pt x="968" y="101"/>
                </a:lnTo>
                <a:lnTo>
                  <a:pt x="984" y="97"/>
                </a:lnTo>
                <a:lnTo>
                  <a:pt x="1085" y="97"/>
                </a:lnTo>
                <a:lnTo>
                  <a:pt x="1105" y="97"/>
                </a:lnTo>
                <a:lnTo>
                  <a:pt x="1121" y="117"/>
                </a:lnTo>
                <a:lnTo>
                  <a:pt x="1128" y="136"/>
                </a:lnTo>
                <a:lnTo>
                  <a:pt x="1124" y="155"/>
                </a:lnTo>
                <a:lnTo>
                  <a:pt x="1135" y="187"/>
                </a:lnTo>
                <a:lnTo>
                  <a:pt x="1169" y="194"/>
                </a:lnTo>
                <a:lnTo>
                  <a:pt x="1189" y="198"/>
                </a:lnTo>
                <a:lnTo>
                  <a:pt x="1228" y="198"/>
                </a:lnTo>
                <a:lnTo>
                  <a:pt x="1268" y="214"/>
                </a:lnTo>
                <a:lnTo>
                  <a:pt x="1290" y="233"/>
                </a:lnTo>
                <a:lnTo>
                  <a:pt x="1294" y="253"/>
                </a:lnTo>
                <a:lnTo>
                  <a:pt x="1306" y="272"/>
                </a:lnTo>
                <a:lnTo>
                  <a:pt x="1319" y="291"/>
                </a:lnTo>
                <a:lnTo>
                  <a:pt x="1372" y="299"/>
                </a:lnTo>
                <a:lnTo>
                  <a:pt x="1368" y="314"/>
                </a:lnTo>
                <a:lnTo>
                  <a:pt x="1368" y="357"/>
                </a:lnTo>
                <a:lnTo>
                  <a:pt x="1349" y="372"/>
                </a:lnTo>
                <a:lnTo>
                  <a:pt x="1322" y="384"/>
                </a:lnTo>
                <a:lnTo>
                  <a:pt x="1294" y="395"/>
                </a:lnTo>
                <a:lnTo>
                  <a:pt x="1286" y="420"/>
                </a:lnTo>
                <a:lnTo>
                  <a:pt x="1294" y="450"/>
                </a:lnTo>
                <a:lnTo>
                  <a:pt x="1352" y="469"/>
                </a:lnTo>
                <a:lnTo>
                  <a:pt x="1332" y="489"/>
                </a:lnTo>
                <a:lnTo>
                  <a:pt x="1275" y="489"/>
                </a:lnTo>
                <a:lnTo>
                  <a:pt x="1260" y="509"/>
                </a:lnTo>
                <a:lnTo>
                  <a:pt x="1279" y="527"/>
                </a:lnTo>
                <a:lnTo>
                  <a:pt x="1286" y="559"/>
                </a:lnTo>
                <a:lnTo>
                  <a:pt x="1279" y="605"/>
                </a:lnTo>
                <a:lnTo>
                  <a:pt x="1299" y="660"/>
                </a:lnTo>
                <a:lnTo>
                  <a:pt x="1337" y="679"/>
                </a:lnTo>
                <a:close/>
              </a:path>
            </a:pathLst>
          </a:custGeom>
          <a:solidFill>
            <a:srgbClr val="00B0F0"/>
          </a:solidFill>
          <a:ln w="12700">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124" name="Freeform 137"/>
          <p:cNvSpPr>
            <a:spLocks noChangeArrowheads="1"/>
          </p:cNvSpPr>
          <p:nvPr/>
        </p:nvSpPr>
        <p:spPr bwMode="auto">
          <a:xfrm>
            <a:off x="5787231" y="3866421"/>
            <a:ext cx="265113" cy="338138"/>
          </a:xfrm>
          <a:custGeom>
            <a:avLst/>
            <a:gdLst>
              <a:gd name="T0" fmla="*/ 2147483647 w 567"/>
              <a:gd name="T1" fmla="*/ 2147483647 h 707"/>
              <a:gd name="T2" fmla="*/ 2147483647 w 567"/>
              <a:gd name="T3" fmla="*/ 2147483647 h 707"/>
              <a:gd name="T4" fmla="*/ 2147483647 w 567"/>
              <a:gd name="T5" fmla="*/ 2147483647 h 707"/>
              <a:gd name="T6" fmla="*/ 2147483647 w 567"/>
              <a:gd name="T7" fmla="*/ 2147483647 h 707"/>
              <a:gd name="T8" fmla="*/ 2147483647 w 567"/>
              <a:gd name="T9" fmla="*/ 2147483647 h 707"/>
              <a:gd name="T10" fmla="*/ 2147483647 w 567"/>
              <a:gd name="T11" fmla="*/ 2147483647 h 707"/>
              <a:gd name="T12" fmla="*/ 0 w 567"/>
              <a:gd name="T13" fmla="*/ 2147483647 h 707"/>
              <a:gd name="T14" fmla="*/ 2147483647 w 567"/>
              <a:gd name="T15" fmla="*/ 2147483647 h 707"/>
              <a:gd name="T16" fmla="*/ 2147483647 w 567"/>
              <a:gd name="T17" fmla="*/ 2147483647 h 707"/>
              <a:gd name="T18" fmla="*/ 2147483647 w 567"/>
              <a:gd name="T19" fmla="*/ 2147483647 h 707"/>
              <a:gd name="T20" fmla="*/ 2147483647 w 567"/>
              <a:gd name="T21" fmla="*/ 2147483647 h 707"/>
              <a:gd name="T22" fmla="*/ 2147483647 w 567"/>
              <a:gd name="T23" fmla="*/ 2147483647 h 707"/>
              <a:gd name="T24" fmla="*/ 2147483647 w 567"/>
              <a:gd name="T25" fmla="*/ 2147483647 h 707"/>
              <a:gd name="T26" fmla="*/ 2147483647 w 567"/>
              <a:gd name="T27" fmla="*/ 2147483647 h 707"/>
              <a:gd name="T28" fmla="*/ 2147483647 w 567"/>
              <a:gd name="T29" fmla="*/ 2147483647 h 707"/>
              <a:gd name="T30" fmla="*/ 2147483647 w 567"/>
              <a:gd name="T31" fmla="*/ 2147483647 h 707"/>
              <a:gd name="T32" fmla="*/ 2147483647 w 567"/>
              <a:gd name="T33" fmla="*/ 2147483647 h 707"/>
              <a:gd name="T34" fmla="*/ 2147483647 w 567"/>
              <a:gd name="T35" fmla="*/ 2147483647 h 707"/>
              <a:gd name="T36" fmla="*/ 2147483647 w 567"/>
              <a:gd name="T37" fmla="*/ 2147483647 h 707"/>
              <a:gd name="T38" fmla="*/ 2147483647 w 567"/>
              <a:gd name="T39" fmla="*/ 2147483647 h 707"/>
              <a:gd name="T40" fmla="*/ 2147483647 w 567"/>
              <a:gd name="T41" fmla="*/ 2147483647 h 707"/>
              <a:gd name="T42" fmla="*/ 2147483647 w 567"/>
              <a:gd name="T43" fmla="*/ 2147483647 h 707"/>
              <a:gd name="T44" fmla="*/ 2147483647 w 567"/>
              <a:gd name="T45" fmla="*/ 2147483647 h 707"/>
              <a:gd name="T46" fmla="*/ 2147483647 w 567"/>
              <a:gd name="T47" fmla="*/ 2147483647 h 707"/>
              <a:gd name="T48" fmla="*/ 2147483647 w 567"/>
              <a:gd name="T49" fmla="*/ 2147483647 h 707"/>
              <a:gd name="T50" fmla="*/ 2147483647 w 567"/>
              <a:gd name="T51" fmla="*/ 2147483647 h 707"/>
              <a:gd name="T52" fmla="*/ 2147483647 w 567"/>
              <a:gd name="T53" fmla="*/ 2147483647 h 707"/>
              <a:gd name="T54" fmla="*/ 2147483647 w 567"/>
              <a:gd name="T55" fmla="*/ 2147483647 h 707"/>
              <a:gd name="T56" fmla="*/ 2147483647 w 567"/>
              <a:gd name="T57" fmla="*/ 2147483647 h 707"/>
              <a:gd name="T58" fmla="*/ 2147483647 w 567"/>
              <a:gd name="T59" fmla="*/ 2147483647 h 707"/>
              <a:gd name="T60" fmla="*/ 2147483647 w 567"/>
              <a:gd name="T61" fmla="*/ 2147483647 h 707"/>
              <a:gd name="T62" fmla="*/ 2147483647 w 567"/>
              <a:gd name="T63" fmla="*/ 2147483647 h 7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7"/>
              <a:gd name="T97" fmla="*/ 0 h 707"/>
              <a:gd name="T98" fmla="*/ 567 w 567"/>
              <a:gd name="T99" fmla="*/ 707 h 70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7" h="707">
                <a:moveTo>
                  <a:pt x="13" y="520"/>
                </a:moveTo>
                <a:lnTo>
                  <a:pt x="47" y="475"/>
                </a:lnTo>
                <a:lnTo>
                  <a:pt x="71" y="454"/>
                </a:lnTo>
                <a:lnTo>
                  <a:pt x="90" y="431"/>
                </a:lnTo>
                <a:lnTo>
                  <a:pt x="94" y="412"/>
                </a:lnTo>
                <a:lnTo>
                  <a:pt x="86" y="393"/>
                </a:lnTo>
                <a:lnTo>
                  <a:pt x="71" y="393"/>
                </a:lnTo>
                <a:lnTo>
                  <a:pt x="51" y="409"/>
                </a:lnTo>
                <a:lnTo>
                  <a:pt x="40" y="416"/>
                </a:lnTo>
                <a:lnTo>
                  <a:pt x="24" y="412"/>
                </a:lnTo>
                <a:lnTo>
                  <a:pt x="17" y="404"/>
                </a:lnTo>
                <a:lnTo>
                  <a:pt x="9" y="396"/>
                </a:lnTo>
                <a:lnTo>
                  <a:pt x="0" y="374"/>
                </a:lnTo>
                <a:lnTo>
                  <a:pt x="0" y="355"/>
                </a:lnTo>
                <a:lnTo>
                  <a:pt x="4" y="335"/>
                </a:lnTo>
                <a:lnTo>
                  <a:pt x="17" y="272"/>
                </a:lnTo>
                <a:lnTo>
                  <a:pt x="35" y="206"/>
                </a:lnTo>
                <a:lnTo>
                  <a:pt x="66" y="124"/>
                </a:lnTo>
                <a:lnTo>
                  <a:pt x="78" y="83"/>
                </a:lnTo>
                <a:lnTo>
                  <a:pt x="90" y="55"/>
                </a:lnTo>
                <a:lnTo>
                  <a:pt x="101" y="43"/>
                </a:lnTo>
                <a:lnTo>
                  <a:pt x="129" y="20"/>
                </a:lnTo>
                <a:lnTo>
                  <a:pt x="155" y="0"/>
                </a:lnTo>
                <a:lnTo>
                  <a:pt x="164" y="20"/>
                </a:lnTo>
                <a:lnTo>
                  <a:pt x="202" y="55"/>
                </a:lnTo>
                <a:lnTo>
                  <a:pt x="241" y="78"/>
                </a:lnTo>
                <a:lnTo>
                  <a:pt x="279" y="86"/>
                </a:lnTo>
                <a:lnTo>
                  <a:pt x="330" y="83"/>
                </a:lnTo>
                <a:lnTo>
                  <a:pt x="346" y="91"/>
                </a:lnTo>
                <a:lnTo>
                  <a:pt x="338" y="117"/>
                </a:lnTo>
                <a:lnTo>
                  <a:pt x="335" y="152"/>
                </a:lnTo>
                <a:lnTo>
                  <a:pt x="350" y="172"/>
                </a:lnTo>
                <a:lnTo>
                  <a:pt x="380" y="175"/>
                </a:lnTo>
                <a:lnTo>
                  <a:pt x="419" y="172"/>
                </a:lnTo>
                <a:lnTo>
                  <a:pt x="467" y="175"/>
                </a:lnTo>
                <a:lnTo>
                  <a:pt x="540" y="198"/>
                </a:lnTo>
                <a:lnTo>
                  <a:pt x="531" y="230"/>
                </a:lnTo>
                <a:lnTo>
                  <a:pt x="555" y="264"/>
                </a:lnTo>
                <a:lnTo>
                  <a:pt x="567" y="304"/>
                </a:lnTo>
                <a:lnTo>
                  <a:pt x="564" y="331"/>
                </a:lnTo>
                <a:lnTo>
                  <a:pt x="548" y="361"/>
                </a:lnTo>
                <a:lnTo>
                  <a:pt x="516" y="385"/>
                </a:lnTo>
                <a:lnTo>
                  <a:pt x="497" y="400"/>
                </a:lnTo>
                <a:lnTo>
                  <a:pt x="485" y="431"/>
                </a:lnTo>
                <a:lnTo>
                  <a:pt x="462" y="451"/>
                </a:lnTo>
                <a:lnTo>
                  <a:pt x="380" y="467"/>
                </a:lnTo>
                <a:lnTo>
                  <a:pt x="302" y="497"/>
                </a:lnTo>
                <a:lnTo>
                  <a:pt x="284" y="510"/>
                </a:lnTo>
                <a:lnTo>
                  <a:pt x="269" y="536"/>
                </a:lnTo>
                <a:lnTo>
                  <a:pt x="260" y="597"/>
                </a:lnTo>
                <a:lnTo>
                  <a:pt x="241" y="656"/>
                </a:lnTo>
                <a:lnTo>
                  <a:pt x="214" y="688"/>
                </a:lnTo>
                <a:lnTo>
                  <a:pt x="175" y="707"/>
                </a:lnTo>
                <a:lnTo>
                  <a:pt x="152" y="703"/>
                </a:lnTo>
                <a:lnTo>
                  <a:pt x="139" y="675"/>
                </a:lnTo>
                <a:lnTo>
                  <a:pt x="124" y="660"/>
                </a:lnTo>
                <a:lnTo>
                  <a:pt x="101" y="653"/>
                </a:lnTo>
                <a:lnTo>
                  <a:pt x="78" y="665"/>
                </a:lnTo>
                <a:lnTo>
                  <a:pt x="63" y="656"/>
                </a:lnTo>
                <a:lnTo>
                  <a:pt x="59" y="633"/>
                </a:lnTo>
                <a:lnTo>
                  <a:pt x="66" y="587"/>
                </a:lnTo>
                <a:lnTo>
                  <a:pt x="51" y="544"/>
                </a:lnTo>
                <a:lnTo>
                  <a:pt x="24" y="520"/>
                </a:lnTo>
                <a:lnTo>
                  <a:pt x="13" y="520"/>
                </a:lnTo>
              </a:path>
            </a:pathLst>
          </a:custGeom>
          <a:solidFill>
            <a:srgbClr val="00B0F0"/>
          </a:solidFill>
          <a:ln w="12700">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125" name="Freeform 138"/>
          <p:cNvSpPr>
            <a:spLocks noChangeArrowheads="1"/>
          </p:cNvSpPr>
          <p:nvPr/>
        </p:nvSpPr>
        <p:spPr bwMode="auto">
          <a:xfrm>
            <a:off x="6687348" y="3460021"/>
            <a:ext cx="219075" cy="371475"/>
          </a:xfrm>
          <a:custGeom>
            <a:avLst/>
            <a:gdLst>
              <a:gd name="T0" fmla="*/ 2147483647 w 473"/>
              <a:gd name="T1" fmla="*/ 0 h 775"/>
              <a:gd name="T2" fmla="*/ 2147483647 w 473"/>
              <a:gd name="T3" fmla="*/ 2147483647 h 775"/>
              <a:gd name="T4" fmla="*/ 2147483647 w 473"/>
              <a:gd name="T5" fmla="*/ 2147483647 h 775"/>
              <a:gd name="T6" fmla="*/ 2147483647 w 473"/>
              <a:gd name="T7" fmla="*/ 2147483647 h 775"/>
              <a:gd name="T8" fmla="*/ 2147483647 w 473"/>
              <a:gd name="T9" fmla="*/ 2147483647 h 775"/>
              <a:gd name="T10" fmla="*/ 2147483647 w 473"/>
              <a:gd name="T11" fmla="*/ 2147483647 h 775"/>
              <a:gd name="T12" fmla="*/ 2147483647 w 473"/>
              <a:gd name="T13" fmla="*/ 2147483647 h 775"/>
              <a:gd name="T14" fmla="*/ 2147483647 w 473"/>
              <a:gd name="T15" fmla="*/ 2147483647 h 775"/>
              <a:gd name="T16" fmla="*/ 2147483647 w 473"/>
              <a:gd name="T17" fmla="*/ 2147483647 h 775"/>
              <a:gd name="T18" fmla="*/ 2147483647 w 473"/>
              <a:gd name="T19" fmla="*/ 2147483647 h 775"/>
              <a:gd name="T20" fmla="*/ 2147483647 w 473"/>
              <a:gd name="T21" fmla="*/ 2147483647 h 775"/>
              <a:gd name="T22" fmla="*/ 2147483647 w 473"/>
              <a:gd name="T23" fmla="*/ 2147483647 h 775"/>
              <a:gd name="T24" fmla="*/ 2147483647 w 473"/>
              <a:gd name="T25" fmla="*/ 2147483647 h 775"/>
              <a:gd name="T26" fmla="*/ 2147483647 w 473"/>
              <a:gd name="T27" fmla="*/ 2147483647 h 775"/>
              <a:gd name="T28" fmla="*/ 2147483647 w 473"/>
              <a:gd name="T29" fmla="*/ 2147483647 h 775"/>
              <a:gd name="T30" fmla="*/ 2147483647 w 473"/>
              <a:gd name="T31" fmla="*/ 2147483647 h 775"/>
              <a:gd name="T32" fmla="*/ 2147483647 w 473"/>
              <a:gd name="T33" fmla="*/ 2147483647 h 775"/>
              <a:gd name="T34" fmla="*/ 2147483647 w 473"/>
              <a:gd name="T35" fmla="*/ 2147483647 h 775"/>
              <a:gd name="T36" fmla="*/ 2147483647 w 473"/>
              <a:gd name="T37" fmla="*/ 2147483647 h 775"/>
              <a:gd name="T38" fmla="*/ 2147483647 w 473"/>
              <a:gd name="T39" fmla="*/ 2147483647 h 775"/>
              <a:gd name="T40" fmla="*/ 2147483647 w 473"/>
              <a:gd name="T41" fmla="*/ 2147483647 h 775"/>
              <a:gd name="T42" fmla="*/ 2147483647 w 473"/>
              <a:gd name="T43" fmla="*/ 2147483647 h 775"/>
              <a:gd name="T44" fmla="*/ 2147483647 w 473"/>
              <a:gd name="T45" fmla="*/ 2147483647 h 775"/>
              <a:gd name="T46" fmla="*/ 2147483647 w 473"/>
              <a:gd name="T47" fmla="*/ 2147483647 h 775"/>
              <a:gd name="T48" fmla="*/ 2147483647 w 473"/>
              <a:gd name="T49" fmla="*/ 2147483647 h 775"/>
              <a:gd name="T50" fmla="*/ 2147483647 w 473"/>
              <a:gd name="T51" fmla="*/ 2147483647 h 775"/>
              <a:gd name="T52" fmla="*/ 2147483647 w 473"/>
              <a:gd name="T53" fmla="*/ 2147483647 h 775"/>
              <a:gd name="T54" fmla="*/ 2147483647 w 473"/>
              <a:gd name="T55" fmla="*/ 2147483647 h 775"/>
              <a:gd name="T56" fmla="*/ 2147483647 w 473"/>
              <a:gd name="T57" fmla="*/ 2147483647 h 775"/>
              <a:gd name="T58" fmla="*/ 2147483647 w 473"/>
              <a:gd name="T59" fmla="*/ 2147483647 h 775"/>
              <a:gd name="T60" fmla="*/ 2147483647 w 473"/>
              <a:gd name="T61" fmla="*/ 2147483647 h 775"/>
              <a:gd name="T62" fmla="*/ 2147483647 w 473"/>
              <a:gd name="T63" fmla="*/ 2147483647 h 775"/>
              <a:gd name="T64" fmla="*/ 2147483647 w 473"/>
              <a:gd name="T65" fmla="*/ 2147483647 h 775"/>
              <a:gd name="T66" fmla="*/ 2147483647 w 473"/>
              <a:gd name="T67" fmla="*/ 2147483647 h 775"/>
              <a:gd name="T68" fmla="*/ 2147483647 w 473"/>
              <a:gd name="T69" fmla="*/ 2147483647 h 775"/>
              <a:gd name="T70" fmla="*/ 2147483647 w 473"/>
              <a:gd name="T71" fmla="*/ 2147483647 h 775"/>
              <a:gd name="T72" fmla="*/ 2147483647 w 473"/>
              <a:gd name="T73" fmla="*/ 2147483647 h 775"/>
              <a:gd name="T74" fmla="*/ 2147483647 w 473"/>
              <a:gd name="T75" fmla="*/ 2147483647 h 775"/>
              <a:gd name="T76" fmla="*/ 2147483647 w 473"/>
              <a:gd name="T77" fmla="*/ 2147483647 h 775"/>
              <a:gd name="T78" fmla="*/ 2147483647 w 473"/>
              <a:gd name="T79" fmla="*/ 2147483647 h 775"/>
              <a:gd name="T80" fmla="*/ 2147483647 w 473"/>
              <a:gd name="T81" fmla="*/ 2147483647 h 775"/>
              <a:gd name="T82" fmla="*/ 2147483647 w 473"/>
              <a:gd name="T83" fmla="*/ 2147483647 h 775"/>
              <a:gd name="T84" fmla="*/ 2147483647 w 473"/>
              <a:gd name="T85" fmla="*/ 2147483647 h 775"/>
              <a:gd name="T86" fmla="*/ 2147483647 w 473"/>
              <a:gd name="T87" fmla="*/ 2147483647 h 775"/>
              <a:gd name="T88" fmla="*/ 2147483647 w 473"/>
              <a:gd name="T89" fmla="*/ 2147483647 h 775"/>
              <a:gd name="T90" fmla="*/ 2147483647 w 473"/>
              <a:gd name="T91" fmla="*/ 2147483647 h 775"/>
              <a:gd name="T92" fmla="*/ 2147483647 w 473"/>
              <a:gd name="T93" fmla="*/ 2147483647 h 775"/>
              <a:gd name="T94" fmla="*/ 2147483647 w 473"/>
              <a:gd name="T95" fmla="*/ 2147483647 h 775"/>
              <a:gd name="T96" fmla="*/ 2147483647 w 473"/>
              <a:gd name="T97" fmla="*/ 2147483647 h 775"/>
              <a:gd name="T98" fmla="*/ 0 w 473"/>
              <a:gd name="T99" fmla="*/ 2147483647 h 775"/>
              <a:gd name="T100" fmla="*/ 2147483647 w 473"/>
              <a:gd name="T101" fmla="*/ 2147483647 h 775"/>
              <a:gd name="T102" fmla="*/ 2147483647 w 473"/>
              <a:gd name="T103" fmla="*/ 2147483647 h 775"/>
              <a:gd name="T104" fmla="*/ 2147483647 w 473"/>
              <a:gd name="T105" fmla="*/ 2147483647 h 775"/>
              <a:gd name="T106" fmla="*/ 2147483647 w 473"/>
              <a:gd name="T107" fmla="*/ 2147483647 h 775"/>
              <a:gd name="T108" fmla="*/ 2147483647 w 473"/>
              <a:gd name="T109" fmla="*/ 2147483647 h 775"/>
              <a:gd name="T110" fmla="*/ 2147483647 w 473"/>
              <a:gd name="T111" fmla="*/ 2147483647 h 775"/>
              <a:gd name="T112" fmla="*/ 2147483647 w 473"/>
              <a:gd name="T113" fmla="*/ 2147483647 h 775"/>
              <a:gd name="T114" fmla="*/ 2147483647 w 473"/>
              <a:gd name="T115" fmla="*/ 2147483647 h 775"/>
              <a:gd name="T116" fmla="*/ 2147483647 w 473"/>
              <a:gd name="T117" fmla="*/ 2147483647 h 775"/>
              <a:gd name="T118" fmla="*/ 2147483647 w 473"/>
              <a:gd name="T119" fmla="*/ 2147483647 h 775"/>
              <a:gd name="T120" fmla="*/ 2147483647 w 473"/>
              <a:gd name="T121" fmla="*/ 0 h 7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3"/>
              <a:gd name="T184" fmla="*/ 0 h 775"/>
              <a:gd name="T185" fmla="*/ 473 w 473"/>
              <a:gd name="T186" fmla="*/ 775 h 7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3" h="775">
                <a:moveTo>
                  <a:pt x="116" y="0"/>
                </a:moveTo>
                <a:lnTo>
                  <a:pt x="181" y="3"/>
                </a:lnTo>
                <a:lnTo>
                  <a:pt x="201" y="7"/>
                </a:lnTo>
                <a:lnTo>
                  <a:pt x="229" y="15"/>
                </a:lnTo>
                <a:lnTo>
                  <a:pt x="240" y="26"/>
                </a:lnTo>
                <a:lnTo>
                  <a:pt x="286" y="89"/>
                </a:lnTo>
                <a:lnTo>
                  <a:pt x="305" y="109"/>
                </a:lnTo>
                <a:lnTo>
                  <a:pt x="328" y="131"/>
                </a:lnTo>
                <a:lnTo>
                  <a:pt x="341" y="155"/>
                </a:lnTo>
                <a:lnTo>
                  <a:pt x="352" y="183"/>
                </a:lnTo>
                <a:lnTo>
                  <a:pt x="372" y="209"/>
                </a:lnTo>
                <a:lnTo>
                  <a:pt x="379" y="217"/>
                </a:lnTo>
                <a:lnTo>
                  <a:pt x="392" y="228"/>
                </a:lnTo>
                <a:lnTo>
                  <a:pt x="415" y="244"/>
                </a:lnTo>
                <a:lnTo>
                  <a:pt x="402" y="251"/>
                </a:lnTo>
                <a:lnTo>
                  <a:pt x="387" y="313"/>
                </a:lnTo>
                <a:lnTo>
                  <a:pt x="379" y="338"/>
                </a:lnTo>
                <a:lnTo>
                  <a:pt x="361" y="357"/>
                </a:lnTo>
                <a:lnTo>
                  <a:pt x="344" y="368"/>
                </a:lnTo>
                <a:lnTo>
                  <a:pt x="325" y="371"/>
                </a:lnTo>
                <a:lnTo>
                  <a:pt x="314" y="391"/>
                </a:lnTo>
                <a:lnTo>
                  <a:pt x="325" y="415"/>
                </a:lnTo>
                <a:lnTo>
                  <a:pt x="334" y="442"/>
                </a:lnTo>
                <a:lnTo>
                  <a:pt x="334" y="481"/>
                </a:lnTo>
                <a:lnTo>
                  <a:pt x="364" y="523"/>
                </a:lnTo>
                <a:lnTo>
                  <a:pt x="410" y="559"/>
                </a:lnTo>
                <a:lnTo>
                  <a:pt x="435" y="593"/>
                </a:lnTo>
                <a:lnTo>
                  <a:pt x="442" y="640"/>
                </a:lnTo>
                <a:lnTo>
                  <a:pt x="473" y="659"/>
                </a:lnTo>
                <a:lnTo>
                  <a:pt x="406" y="698"/>
                </a:lnTo>
                <a:lnTo>
                  <a:pt x="352" y="757"/>
                </a:lnTo>
                <a:lnTo>
                  <a:pt x="321" y="775"/>
                </a:lnTo>
                <a:lnTo>
                  <a:pt x="255" y="775"/>
                </a:lnTo>
                <a:lnTo>
                  <a:pt x="197" y="760"/>
                </a:lnTo>
                <a:lnTo>
                  <a:pt x="178" y="732"/>
                </a:lnTo>
                <a:lnTo>
                  <a:pt x="159" y="663"/>
                </a:lnTo>
                <a:lnTo>
                  <a:pt x="143" y="627"/>
                </a:lnTo>
                <a:lnTo>
                  <a:pt x="120" y="608"/>
                </a:lnTo>
                <a:lnTo>
                  <a:pt x="123" y="582"/>
                </a:lnTo>
                <a:lnTo>
                  <a:pt x="138" y="542"/>
                </a:lnTo>
                <a:lnTo>
                  <a:pt x="146" y="496"/>
                </a:lnTo>
                <a:lnTo>
                  <a:pt x="131" y="450"/>
                </a:lnTo>
                <a:lnTo>
                  <a:pt x="128" y="407"/>
                </a:lnTo>
                <a:lnTo>
                  <a:pt x="108" y="380"/>
                </a:lnTo>
                <a:lnTo>
                  <a:pt x="77" y="380"/>
                </a:lnTo>
                <a:lnTo>
                  <a:pt x="42" y="361"/>
                </a:lnTo>
                <a:lnTo>
                  <a:pt x="23" y="302"/>
                </a:lnTo>
                <a:lnTo>
                  <a:pt x="26" y="260"/>
                </a:lnTo>
                <a:lnTo>
                  <a:pt x="19" y="228"/>
                </a:lnTo>
                <a:lnTo>
                  <a:pt x="0" y="209"/>
                </a:lnTo>
                <a:lnTo>
                  <a:pt x="19" y="190"/>
                </a:lnTo>
                <a:lnTo>
                  <a:pt x="77" y="186"/>
                </a:lnTo>
                <a:lnTo>
                  <a:pt x="97" y="166"/>
                </a:lnTo>
                <a:lnTo>
                  <a:pt x="39" y="150"/>
                </a:lnTo>
                <a:lnTo>
                  <a:pt x="26" y="117"/>
                </a:lnTo>
                <a:lnTo>
                  <a:pt x="34" y="92"/>
                </a:lnTo>
                <a:lnTo>
                  <a:pt x="62" y="81"/>
                </a:lnTo>
                <a:lnTo>
                  <a:pt x="92" y="73"/>
                </a:lnTo>
                <a:lnTo>
                  <a:pt x="108" y="59"/>
                </a:lnTo>
                <a:lnTo>
                  <a:pt x="112" y="15"/>
                </a:lnTo>
                <a:lnTo>
                  <a:pt x="116" y="0"/>
                </a:lnTo>
                <a:close/>
              </a:path>
            </a:pathLst>
          </a:custGeom>
          <a:solidFill>
            <a:srgbClr val="00B0F0"/>
          </a:solidFill>
          <a:ln w="12700">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126" name="Freeform 140"/>
          <p:cNvSpPr>
            <a:spLocks noChangeArrowheads="1"/>
          </p:cNvSpPr>
          <p:nvPr/>
        </p:nvSpPr>
        <p:spPr bwMode="auto">
          <a:xfrm>
            <a:off x="6838155" y="3560034"/>
            <a:ext cx="200025" cy="214312"/>
          </a:xfrm>
          <a:custGeom>
            <a:avLst/>
            <a:gdLst>
              <a:gd name="T0" fmla="*/ 2147483647 w 427"/>
              <a:gd name="T1" fmla="*/ 2147483647 h 450"/>
              <a:gd name="T2" fmla="*/ 2147483647 w 427"/>
              <a:gd name="T3" fmla="*/ 2147483647 h 450"/>
              <a:gd name="T4" fmla="*/ 2147483647 w 427"/>
              <a:gd name="T5" fmla="*/ 2147483647 h 450"/>
              <a:gd name="T6" fmla="*/ 2147483647 w 427"/>
              <a:gd name="T7" fmla="*/ 2147483647 h 450"/>
              <a:gd name="T8" fmla="*/ 2147483647 w 427"/>
              <a:gd name="T9" fmla="*/ 2147483647 h 450"/>
              <a:gd name="T10" fmla="*/ 2147483647 w 427"/>
              <a:gd name="T11" fmla="*/ 0 h 450"/>
              <a:gd name="T12" fmla="*/ 2147483647 w 427"/>
              <a:gd name="T13" fmla="*/ 0 h 450"/>
              <a:gd name="T14" fmla="*/ 2147483647 w 427"/>
              <a:gd name="T15" fmla="*/ 0 h 450"/>
              <a:gd name="T16" fmla="*/ 2147483647 w 427"/>
              <a:gd name="T17" fmla="*/ 2147483647 h 450"/>
              <a:gd name="T18" fmla="*/ 2147483647 w 427"/>
              <a:gd name="T19" fmla="*/ 2147483647 h 450"/>
              <a:gd name="T20" fmla="*/ 2147483647 w 427"/>
              <a:gd name="T21" fmla="*/ 2147483647 h 450"/>
              <a:gd name="T22" fmla="*/ 2147483647 w 427"/>
              <a:gd name="T23" fmla="*/ 2147483647 h 450"/>
              <a:gd name="T24" fmla="*/ 2147483647 w 427"/>
              <a:gd name="T25" fmla="*/ 2147483647 h 450"/>
              <a:gd name="T26" fmla="*/ 2147483647 w 427"/>
              <a:gd name="T27" fmla="*/ 2147483647 h 450"/>
              <a:gd name="T28" fmla="*/ 2147483647 w 427"/>
              <a:gd name="T29" fmla="*/ 2147483647 h 450"/>
              <a:gd name="T30" fmla="*/ 2147483647 w 427"/>
              <a:gd name="T31" fmla="*/ 2147483647 h 450"/>
              <a:gd name="T32" fmla="*/ 2147483647 w 427"/>
              <a:gd name="T33" fmla="*/ 2147483647 h 450"/>
              <a:gd name="T34" fmla="*/ 2147483647 w 427"/>
              <a:gd name="T35" fmla="*/ 2147483647 h 450"/>
              <a:gd name="T36" fmla="*/ 2147483647 w 427"/>
              <a:gd name="T37" fmla="*/ 2147483647 h 450"/>
              <a:gd name="T38" fmla="*/ 2147483647 w 427"/>
              <a:gd name="T39" fmla="*/ 2147483647 h 450"/>
              <a:gd name="T40" fmla="*/ 2147483647 w 427"/>
              <a:gd name="T41" fmla="*/ 2147483647 h 450"/>
              <a:gd name="T42" fmla="*/ 2147483647 w 427"/>
              <a:gd name="T43" fmla="*/ 2147483647 h 450"/>
              <a:gd name="T44" fmla="*/ 2147483647 w 427"/>
              <a:gd name="T45" fmla="*/ 2147483647 h 450"/>
              <a:gd name="T46" fmla="*/ 2147483647 w 427"/>
              <a:gd name="T47" fmla="*/ 2147483647 h 450"/>
              <a:gd name="T48" fmla="*/ 2147483647 w 427"/>
              <a:gd name="T49" fmla="*/ 2147483647 h 450"/>
              <a:gd name="T50" fmla="*/ 2147483647 w 427"/>
              <a:gd name="T51" fmla="*/ 2147483647 h 450"/>
              <a:gd name="T52" fmla="*/ 2147483647 w 427"/>
              <a:gd name="T53" fmla="*/ 2147483647 h 450"/>
              <a:gd name="T54" fmla="*/ 2147483647 w 427"/>
              <a:gd name="T55" fmla="*/ 2147483647 h 450"/>
              <a:gd name="T56" fmla="*/ 2147483647 w 427"/>
              <a:gd name="T57" fmla="*/ 2147483647 h 450"/>
              <a:gd name="T58" fmla="*/ 2147483647 w 427"/>
              <a:gd name="T59" fmla="*/ 2147483647 h 450"/>
              <a:gd name="T60" fmla="*/ 2147483647 w 427"/>
              <a:gd name="T61" fmla="*/ 2147483647 h 450"/>
              <a:gd name="T62" fmla="*/ 2147483647 w 427"/>
              <a:gd name="T63" fmla="*/ 2147483647 h 450"/>
              <a:gd name="T64" fmla="*/ 2147483647 w 427"/>
              <a:gd name="T65" fmla="*/ 2147483647 h 450"/>
              <a:gd name="T66" fmla="*/ 2147483647 w 427"/>
              <a:gd name="T67" fmla="*/ 2147483647 h 450"/>
              <a:gd name="T68" fmla="*/ 2147483647 w 427"/>
              <a:gd name="T69" fmla="*/ 2147483647 h 450"/>
              <a:gd name="T70" fmla="*/ 2147483647 w 427"/>
              <a:gd name="T71" fmla="*/ 2147483647 h 450"/>
              <a:gd name="T72" fmla="*/ 0 w 427"/>
              <a:gd name="T73" fmla="*/ 2147483647 h 450"/>
              <a:gd name="T74" fmla="*/ 2147483647 w 427"/>
              <a:gd name="T75" fmla="*/ 2147483647 h 450"/>
              <a:gd name="T76" fmla="*/ 2147483647 w 427"/>
              <a:gd name="T77" fmla="*/ 2147483647 h 450"/>
              <a:gd name="T78" fmla="*/ 2147483647 w 427"/>
              <a:gd name="T79" fmla="*/ 2147483647 h 450"/>
              <a:gd name="T80" fmla="*/ 2147483647 w 427"/>
              <a:gd name="T81" fmla="*/ 2147483647 h 450"/>
              <a:gd name="T82" fmla="*/ 2147483647 w 427"/>
              <a:gd name="T83" fmla="*/ 2147483647 h 450"/>
              <a:gd name="T84" fmla="*/ 2147483647 w 427"/>
              <a:gd name="T85" fmla="*/ 2147483647 h 450"/>
              <a:gd name="T86" fmla="*/ 2147483647 w 427"/>
              <a:gd name="T87" fmla="*/ 2147483647 h 4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7"/>
              <a:gd name="T133" fmla="*/ 0 h 450"/>
              <a:gd name="T134" fmla="*/ 427 w 427"/>
              <a:gd name="T135" fmla="*/ 450 h 4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7" h="450">
                <a:moveTo>
                  <a:pt x="100" y="34"/>
                </a:moveTo>
                <a:lnTo>
                  <a:pt x="143" y="41"/>
                </a:lnTo>
                <a:lnTo>
                  <a:pt x="202" y="22"/>
                </a:lnTo>
                <a:lnTo>
                  <a:pt x="224" y="22"/>
                </a:lnTo>
                <a:lnTo>
                  <a:pt x="283" y="15"/>
                </a:lnTo>
                <a:lnTo>
                  <a:pt x="344" y="0"/>
                </a:lnTo>
                <a:lnTo>
                  <a:pt x="427" y="0"/>
                </a:lnTo>
                <a:lnTo>
                  <a:pt x="414" y="0"/>
                </a:lnTo>
                <a:lnTo>
                  <a:pt x="395" y="22"/>
                </a:lnTo>
                <a:lnTo>
                  <a:pt x="368" y="77"/>
                </a:lnTo>
                <a:lnTo>
                  <a:pt x="361" y="96"/>
                </a:lnTo>
                <a:lnTo>
                  <a:pt x="361" y="115"/>
                </a:lnTo>
                <a:lnTo>
                  <a:pt x="361" y="135"/>
                </a:lnTo>
                <a:lnTo>
                  <a:pt x="372" y="158"/>
                </a:lnTo>
                <a:lnTo>
                  <a:pt x="395" y="201"/>
                </a:lnTo>
                <a:lnTo>
                  <a:pt x="410" y="236"/>
                </a:lnTo>
                <a:lnTo>
                  <a:pt x="407" y="271"/>
                </a:lnTo>
                <a:lnTo>
                  <a:pt x="387" y="305"/>
                </a:lnTo>
                <a:lnTo>
                  <a:pt x="344" y="363"/>
                </a:lnTo>
                <a:lnTo>
                  <a:pt x="337" y="348"/>
                </a:lnTo>
                <a:lnTo>
                  <a:pt x="318" y="353"/>
                </a:lnTo>
                <a:lnTo>
                  <a:pt x="298" y="353"/>
                </a:lnTo>
                <a:lnTo>
                  <a:pt x="293" y="383"/>
                </a:lnTo>
                <a:lnTo>
                  <a:pt x="271" y="395"/>
                </a:lnTo>
                <a:lnTo>
                  <a:pt x="252" y="371"/>
                </a:lnTo>
                <a:lnTo>
                  <a:pt x="224" y="371"/>
                </a:lnTo>
                <a:lnTo>
                  <a:pt x="206" y="411"/>
                </a:lnTo>
                <a:lnTo>
                  <a:pt x="189" y="437"/>
                </a:lnTo>
                <a:lnTo>
                  <a:pt x="163" y="450"/>
                </a:lnTo>
                <a:lnTo>
                  <a:pt x="132" y="430"/>
                </a:lnTo>
                <a:lnTo>
                  <a:pt x="125" y="383"/>
                </a:lnTo>
                <a:lnTo>
                  <a:pt x="100" y="348"/>
                </a:lnTo>
                <a:lnTo>
                  <a:pt x="54" y="317"/>
                </a:lnTo>
                <a:lnTo>
                  <a:pt x="24" y="271"/>
                </a:lnTo>
                <a:lnTo>
                  <a:pt x="24" y="236"/>
                </a:lnTo>
                <a:lnTo>
                  <a:pt x="11" y="205"/>
                </a:lnTo>
                <a:lnTo>
                  <a:pt x="0" y="185"/>
                </a:lnTo>
                <a:lnTo>
                  <a:pt x="11" y="165"/>
                </a:lnTo>
                <a:lnTo>
                  <a:pt x="34" y="158"/>
                </a:lnTo>
                <a:lnTo>
                  <a:pt x="51" y="151"/>
                </a:lnTo>
                <a:lnTo>
                  <a:pt x="69" y="127"/>
                </a:lnTo>
                <a:lnTo>
                  <a:pt x="74" y="104"/>
                </a:lnTo>
                <a:lnTo>
                  <a:pt x="92" y="41"/>
                </a:lnTo>
                <a:lnTo>
                  <a:pt x="100" y="34"/>
                </a:lnTo>
                <a:close/>
              </a:path>
            </a:pathLst>
          </a:custGeom>
          <a:solidFill>
            <a:srgbClr val="00B0F0"/>
          </a:solidFill>
          <a:ln w="12700">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127" name="Freeform 141"/>
          <p:cNvSpPr>
            <a:spLocks noChangeArrowheads="1"/>
          </p:cNvSpPr>
          <p:nvPr/>
        </p:nvSpPr>
        <p:spPr bwMode="auto">
          <a:xfrm>
            <a:off x="6838155" y="3560034"/>
            <a:ext cx="200025" cy="214312"/>
          </a:xfrm>
          <a:custGeom>
            <a:avLst/>
            <a:gdLst>
              <a:gd name="T0" fmla="*/ 2147483647 w 427"/>
              <a:gd name="T1" fmla="*/ 2147483647 h 450"/>
              <a:gd name="T2" fmla="*/ 2147483647 w 427"/>
              <a:gd name="T3" fmla="*/ 2147483647 h 450"/>
              <a:gd name="T4" fmla="*/ 2147483647 w 427"/>
              <a:gd name="T5" fmla="*/ 2147483647 h 450"/>
              <a:gd name="T6" fmla="*/ 2147483647 w 427"/>
              <a:gd name="T7" fmla="*/ 2147483647 h 450"/>
              <a:gd name="T8" fmla="*/ 2147483647 w 427"/>
              <a:gd name="T9" fmla="*/ 2147483647 h 450"/>
              <a:gd name="T10" fmla="*/ 2147483647 w 427"/>
              <a:gd name="T11" fmla="*/ 0 h 450"/>
              <a:gd name="T12" fmla="*/ 2147483647 w 427"/>
              <a:gd name="T13" fmla="*/ 0 h 450"/>
              <a:gd name="T14" fmla="*/ 2147483647 w 427"/>
              <a:gd name="T15" fmla="*/ 0 h 450"/>
              <a:gd name="T16" fmla="*/ 2147483647 w 427"/>
              <a:gd name="T17" fmla="*/ 2147483647 h 450"/>
              <a:gd name="T18" fmla="*/ 2147483647 w 427"/>
              <a:gd name="T19" fmla="*/ 2147483647 h 450"/>
              <a:gd name="T20" fmla="*/ 2147483647 w 427"/>
              <a:gd name="T21" fmla="*/ 2147483647 h 450"/>
              <a:gd name="T22" fmla="*/ 2147483647 w 427"/>
              <a:gd name="T23" fmla="*/ 2147483647 h 450"/>
              <a:gd name="T24" fmla="*/ 2147483647 w 427"/>
              <a:gd name="T25" fmla="*/ 2147483647 h 450"/>
              <a:gd name="T26" fmla="*/ 2147483647 w 427"/>
              <a:gd name="T27" fmla="*/ 2147483647 h 450"/>
              <a:gd name="T28" fmla="*/ 2147483647 w 427"/>
              <a:gd name="T29" fmla="*/ 2147483647 h 450"/>
              <a:gd name="T30" fmla="*/ 2147483647 w 427"/>
              <a:gd name="T31" fmla="*/ 2147483647 h 450"/>
              <a:gd name="T32" fmla="*/ 2147483647 w 427"/>
              <a:gd name="T33" fmla="*/ 2147483647 h 450"/>
              <a:gd name="T34" fmla="*/ 2147483647 w 427"/>
              <a:gd name="T35" fmla="*/ 2147483647 h 450"/>
              <a:gd name="T36" fmla="*/ 2147483647 w 427"/>
              <a:gd name="T37" fmla="*/ 2147483647 h 450"/>
              <a:gd name="T38" fmla="*/ 2147483647 w 427"/>
              <a:gd name="T39" fmla="*/ 2147483647 h 450"/>
              <a:gd name="T40" fmla="*/ 2147483647 w 427"/>
              <a:gd name="T41" fmla="*/ 2147483647 h 450"/>
              <a:gd name="T42" fmla="*/ 2147483647 w 427"/>
              <a:gd name="T43" fmla="*/ 2147483647 h 450"/>
              <a:gd name="T44" fmla="*/ 2147483647 w 427"/>
              <a:gd name="T45" fmla="*/ 2147483647 h 450"/>
              <a:gd name="T46" fmla="*/ 2147483647 w 427"/>
              <a:gd name="T47" fmla="*/ 2147483647 h 450"/>
              <a:gd name="T48" fmla="*/ 2147483647 w 427"/>
              <a:gd name="T49" fmla="*/ 2147483647 h 450"/>
              <a:gd name="T50" fmla="*/ 2147483647 w 427"/>
              <a:gd name="T51" fmla="*/ 2147483647 h 450"/>
              <a:gd name="T52" fmla="*/ 2147483647 w 427"/>
              <a:gd name="T53" fmla="*/ 2147483647 h 450"/>
              <a:gd name="T54" fmla="*/ 2147483647 w 427"/>
              <a:gd name="T55" fmla="*/ 2147483647 h 450"/>
              <a:gd name="T56" fmla="*/ 2147483647 w 427"/>
              <a:gd name="T57" fmla="*/ 2147483647 h 450"/>
              <a:gd name="T58" fmla="*/ 2147483647 w 427"/>
              <a:gd name="T59" fmla="*/ 2147483647 h 450"/>
              <a:gd name="T60" fmla="*/ 2147483647 w 427"/>
              <a:gd name="T61" fmla="*/ 2147483647 h 450"/>
              <a:gd name="T62" fmla="*/ 2147483647 w 427"/>
              <a:gd name="T63" fmla="*/ 2147483647 h 450"/>
              <a:gd name="T64" fmla="*/ 2147483647 w 427"/>
              <a:gd name="T65" fmla="*/ 2147483647 h 450"/>
              <a:gd name="T66" fmla="*/ 2147483647 w 427"/>
              <a:gd name="T67" fmla="*/ 2147483647 h 450"/>
              <a:gd name="T68" fmla="*/ 2147483647 w 427"/>
              <a:gd name="T69" fmla="*/ 2147483647 h 450"/>
              <a:gd name="T70" fmla="*/ 2147483647 w 427"/>
              <a:gd name="T71" fmla="*/ 2147483647 h 450"/>
              <a:gd name="T72" fmla="*/ 0 w 427"/>
              <a:gd name="T73" fmla="*/ 2147483647 h 450"/>
              <a:gd name="T74" fmla="*/ 2147483647 w 427"/>
              <a:gd name="T75" fmla="*/ 2147483647 h 450"/>
              <a:gd name="T76" fmla="*/ 2147483647 w 427"/>
              <a:gd name="T77" fmla="*/ 2147483647 h 450"/>
              <a:gd name="T78" fmla="*/ 2147483647 w 427"/>
              <a:gd name="T79" fmla="*/ 2147483647 h 450"/>
              <a:gd name="T80" fmla="*/ 2147483647 w 427"/>
              <a:gd name="T81" fmla="*/ 2147483647 h 450"/>
              <a:gd name="T82" fmla="*/ 2147483647 w 427"/>
              <a:gd name="T83" fmla="*/ 2147483647 h 450"/>
              <a:gd name="T84" fmla="*/ 2147483647 w 427"/>
              <a:gd name="T85" fmla="*/ 2147483647 h 450"/>
              <a:gd name="T86" fmla="*/ 2147483647 w 427"/>
              <a:gd name="T87" fmla="*/ 2147483647 h 4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7"/>
              <a:gd name="T133" fmla="*/ 0 h 450"/>
              <a:gd name="T134" fmla="*/ 427 w 427"/>
              <a:gd name="T135" fmla="*/ 450 h 4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7" h="450">
                <a:moveTo>
                  <a:pt x="100" y="34"/>
                </a:moveTo>
                <a:lnTo>
                  <a:pt x="143" y="41"/>
                </a:lnTo>
                <a:lnTo>
                  <a:pt x="202" y="22"/>
                </a:lnTo>
                <a:lnTo>
                  <a:pt x="224" y="22"/>
                </a:lnTo>
                <a:lnTo>
                  <a:pt x="283" y="15"/>
                </a:lnTo>
                <a:lnTo>
                  <a:pt x="344" y="0"/>
                </a:lnTo>
                <a:lnTo>
                  <a:pt x="427" y="0"/>
                </a:lnTo>
                <a:lnTo>
                  <a:pt x="414" y="0"/>
                </a:lnTo>
                <a:lnTo>
                  <a:pt x="395" y="22"/>
                </a:lnTo>
                <a:lnTo>
                  <a:pt x="368" y="77"/>
                </a:lnTo>
                <a:lnTo>
                  <a:pt x="361" y="96"/>
                </a:lnTo>
                <a:lnTo>
                  <a:pt x="361" y="115"/>
                </a:lnTo>
                <a:lnTo>
                  <a:pt x="361" y="135"/>
                </a:lnTo>
                <a:lnTo>
                  <a:pt x="372" y="158"/>
                </a:lnTo>
                <a:lnTo>
                  <a:pt x="395" y="201"/>
                </a:lnTo>
                <a:lnTo>
                  <a:pt x="410" y="236"/>
                </a:lnTo>
                <a:lnTo>
                  <a:pt x="407" y="271"/>
                </a:lnTo>
                <a:lnTo>
                  <a:pt x="387" y="305"/>
                </a:lnTo>
                <a:lnTo>
                  <a:pt x="344" y="363"/>
                </a:lnTo>
                <a:lnTo>
                  <a:pt x="337" y="348"/>
                </a:lnTo>
                <a:lnTo>
                  <a:pt x="318" y="353"/>
                </a:lnTo>
                <a:lnTo>
                  <a:pt x="298" y="353"/>
                </a:lnTo>
                <a:lnTo>
                  <a:pt x="293" y="383"/>
                </a:lnTo>
                <a:lnTo>
                  <a:pt x="271" y="395"/>
                </a:lnTo>
                <a:lnTo>
                  <a:pt x="252" y="371"/>
                </a:lnTo>
                <a:lnTo>
                  <a:pt x="224" y="371"/>
                </a:lnTo>
                <a:lnTo>
                  <a:pt x="206" y="411"/>
                </a:lnTo>
                <a:lnTo>
                  <a:pt x="189" y="437"/>
                </a:lnTo>
                <a:lnTo>
                  <a:pt x="163" y="450"/>
                </a:lnTo>
                <a:lnTo>
                  <a:pt x="132" y="430"/>
                </a:lnTo>
                <a:lnTo>
                  <a:pt x="125" y="383"/>
                </a:lnTo>
                <a:lnTo>
                  <a:pt x="100" y="348"/>
                </a:lnTo>
                <a:lnTo>
                  <a:pt x="54" y="317"/>
                </a:lnTo>
                <a:lnTo>
                  <a:pt x="24" y="271"/>
                </a:lnTo>
                <a:lnTo>
                  <a:pt x="24" y="236"/>
                </a:lnTo>
                <a:lnTo>
                  <a:pt x="11" y="205"/>
                </a:lnTo>
                <a:lnTo>
                  <a:pt x="0" y="185"/>
                </a:lnTo>
                <a:lnTo>
                  <a:pt x="11" y="165"/>
                </a:lnTo>
                <a:lnTo>
                  <a:pt x="34" y="158"/>
                </a:lnTo>
                <a:lnTo>
                  <a:pt x="51" y="151"/>
                </a:lnTo>
                <a:lnTo>
                  <a:pt x="69" y="127"/>
                </a:lnTo>
                <a:lnTo>
                  <a:pt x="74" y="104"/>
                </a:lnTo>
                <a:lnTo>
                  <a:pt x="92" y="41"/>
                </a:lnTo>
                <a:lnTo>
                  <a:pt x="100" y="34"/>
                </a:lnTo>
              </a:path>
            </a:pathLst>
          </a:custGeom>
          <a:solidFill>
            <a:srgbClr val="00B0F0"/>
          </a:solidFill>
          <a:ln w="12700">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128" name="Freeform 142"/>
          <p:cNvSpPr>
            <a:spLocks noChangeArrowheads="1"/>
          </p:cNvSpPr>
          <p:nvPr/>
        </p:nvSpPr>
        <p:spPr bwMode="auto">
          <a:xfrm>
            <a:off x="6993726" y="3560035"/>
            <a:ext cx="160338" cy="211137"/>
          </a:xfrm>
          <a:custGeom>
            <a:avLst/>
            <a:gdLst>
              <a:gd name="T0" fmla="*/ 2147483647 w 342"/>
              <a:gd name="T1" fmla="*/ 0 h 441"/>
              <a:gd name="T2" fmla="*/ 2147483647 w 342"/>
              <a:gd name="T3" fmla="*/ 2147483647 h 441"/>
              <a:gd name="T4" fmla="*/ 2147483647 w 342"/>
              <a:gd name="T5" fmla="*/ 2147483647 h 441"/>
              <a:gd name="T6" fmla="*/ 2147483647 w 342"/>
              <a:gd name="T7" fmla="*/ 2147483647 h 441"/>
              <a:gd name="T8" fmla="*/ 2147483647 w 342"/>
              <a:gd name="T9" fmla="*/ 2147483647 h 441"/>
              <a:gd name="T10" fmla="*/ 2147483647 w 342"/>
              <a:gd name="T11" fmla="*/ 2147483647 h 441"/>
              <a:gd name="T12" fmla="*/ 2147483647 w 342"/>
              <a:gd name="T13" fmla="*/ 2147483647 h 441"/>
              <a:gd name="T14" fmla="*/ 2147483647 w 342"/>
              <a:gd name="T15" fmla="*/ 2147483647 h 441"/>
              <a:gd name="T16" fmla="*/ 2147483647 w 342"/>
              <a:gd name="T17" fmla="*/ 2147483647 h 441"/>
              <a:gd name="T18" fmla="*/ 2147483647 w 342"/>
              <a:gd name="T19" fmla="*/ 2147483647 h 441"/>
              <a:gd name="T20" fmla="*/ 2147483647 w 342"/>
              <a:gd name="T21" fmla="*/ 2147483647 h 441"/>
              <a:gd name="T22" fmla="*/ 2147483647 w 342"/>
              <a:gd name="T23" fmla="*/ 2147483647 h 441"/>
              <a:gd name="T24" fmla="*/ 2147483647 w 342"/>
              <a:gd name="T25" fmla="*/ 2147483647 h 441"/>
              <a:gd name="T26" fmla="*/ 2147483647 w 342"/>
              <a:gd name="T27" fmla="*/ 2147483647 h 441"/>
              <a:gd name="T28" fmla="*/ 2147483647 w 342"/>
              <a:gd name="T29" fmla="*/ 2147483647 h 441"/>
              <a:gd name="T30" fmla="*/ 2147483647 w 342"/>
              <a:gd name="T31" fmla="*/ 2147483647 h 441"/>
              <a:gd name="T32" fmla="*/ 2147483647 w 342"/>
              <a:gd name="T33" fmla="*/ 2147483647 h 441"/>
              <a:gd name="T34" fmla="*/ 2147483647 w 342"/>
              <a:gd name="T35" fmla="*/ 2147483647 h 441"/>
              <a:gd name="T36" fmla="*/ 2147483647 w 342"/>
              <a:gd name="T37" fmla="*/ 2147483647 h 441"/>
              <a:gd name="T38" fmla="*/ 2147483647 w 342"/>
              <a:gd name="T39" fmla="*/ 2147483647 h 441"/>
              <a:gd name="T40" fmla="*/ 0 w 342"/>
              <a:gd name="T41" fmla="*/ 2147483647 h 441"/>
              <a:gd name="T42" fmla="*/ 2147483647 w 342"/>
              <a:gd name="T43" fmla="*/ 2147483647 h 441"/>
              <a:gd name="T44" fmla="*/ 2147483647 w 342"/>
              <a:gd name="T45" fmla="*/ 2147483647 h 441"/>
              <a:gd name="T46" fmla="*/ 2147483647 w 342"/>
              <a:gd name="T47" fmla="*/ 2147483647 h 441"/>
              <a:gd name="T48" fmla="*/ 2147483647 w 342"/>
              <a:gd name="T49" fmla="*/ 2147483647 h 441"/>
              <a:gd name="T50" fmla="*/ 2147483647 w 342"/>
              <a:gd name="T51" fmla="*/ 2147483647 h 441"/>
              <a:gd name="T52" fmla="*/ 2147483647 w 342"/>
              <a:gd name="T53" fmla="*/ 2147483647 h 441"/>
              <a:gd name="T54" fmla="*/ 2147483647 w 342"/>
              <a:gd name="T55" fmla="*/ 2147483647 h 441"/>
              <a:gd name="T56" fmla="*/ 2147483647 w 342"/>
              <a:gd name="T57" fmla="*/ 2147483647 h 441"/>
              <a:gd name="T58" fmla="*/ 2147483647 w 342"/>
              <a:gd name="T59" fmla="*/ 2147483647 h 441"/>
              <a:gd name="T60" fmla="*/ 2147483647 w 342"/>
              <a:gd name="T61" fmla="*/ 2147483647 h 441"/>
              <a:gd name="T62" fmla="*/ 2147483647 w 342"/>
              <a:gd name="T63" fmla="*/ 2147483647 h 441"/>
              <a:gd name="T64" fmla="*/ 2147483647 w 342"/>
              <a:gd name="T65" fmla="*/ 0 h 441"/>
              <a:gd name="T66" fmla="*/ 2147483647 w 342"/>
              <a:gd name="T67" fmla="*/ 0 h 44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2"/>
              <a:gd name="T103" fmla="*/ 0 h 441"/>
              <a:gd name="T104" fmla="*/ 342 w 342"/>
              <a:gd name="T105" fmla="*/ 441 h 44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2" h="441">
                <a:moveTo>
                  <a:pt x="94" y="0"/>
                </a:moveTo>
                <a:lnTo>
                  <a:pt x="214" y="7"/>
                </a:lnTo>
                <a:lnTo>
                  <a:pt x="236" y="7"/>
                </a:lnTo>
                <a:lnTo>
                  <a:pt x="255" y="22"/>
                </a:lnTo>
                <a:lnTo>
                  <a:pt x="298" y="58"/>
                </a:lnTo>
                <a:lnTo>
                  <a:pt x="318" y="65"/>
                </a:lnTo>
                <a:lnTo>
                  <a:pt x="336" y="81"/>
                </a:lnTo>
                <a:lnTo>
                  <a:pt x="342" y="96"/>
                </a:lnTo>
                <a:lnTo>
                  <a:pt x="314" y="142"/>
                </a:lnTo>
                <a:lnTo>
                  <a:pt x="268" y="193"/>
                </a:lnTo>
                <a:lnTo>
                  <a:pt x="255" y="236"/>
                </a:lnTo>
                <a:lnTo>
                  <a:pt x="255" y="305"/>
                </a:lnTo>
                <a:lnTo>
                  <a:pt x="236" y="371"/>
                </a:lnTo>
                <a:lnTo>
                  <a:pt x="194" y="441"/>
                </a:lnTo>
                <a:lnTo>
                  <a:pt x="171" y="441"/>
                </a:lnTo>
                <a:lnTo>
                  <a:pt x="148" y="411"/>
                </a:lnTo>
                <a:lnTo>
                  <a:pt x="116" y="387"/>
                </a:lnTo>
                <a:lnTo>
                  <a:pt x="94" y="395"/>
                </a:lnTo>
                <a:lnTo>
                  <a:pt x="54" y="417"/>
                </a:lnTo>
                <a:lnTo>
                  <a:pt x="23" y="430"/>
                </a:lnTo>
                <a:lnTo>
                  <a:pt x="0" y="414"/>
                </a:lnTo>
                <a:lnTo>
                  <a:pt x="16" y="368"/>
                </a:lnTo>
                <a:lnTo>
                  <a:pt x="54" y="305"/>
                </a:lnTo>
                <a:lnTo>
                  <a:pt x="77" y="275"/>
                </a:lnTo>
                <a:lnTo>
                  <a:pt x="81" y="236"/>
                </a:lnTo>
                <a:lnTo>
                  <a:pt x="62" y="205"/>
                </a:lnTo>
                <a:lnTo>
                  <a:pt x="39" y="162"/>
                </a:lnTo>
                <a:lnTo>
                  <a:pt x="31" y="139"/>
                </a:lnTo>
                <a:lnTo>
                  <a:pt x="28" y="120"/>
                </a:lnTo>
                <a:lnTo>
                  <a:pt x="28" y="100"/>
                </a:lnTo>
                <a:lnTo>
                  <a:pt x="35" y="81"/>
                </a:lnTo>
                <a:lnTo>
                  <a:pt x="62" y="26"/>
                </a:lnTo>
                <a:lnTo>
                  <a:pt x="81" y="0"/>
                </a:lnTo>
                <a:lnTo>
                  <a:pt x="94" y="0"/>
                </a:lnTo>
                <a:close/>
              </a:path>
            </a:pathLst>
          </a:custGeom>
          <a:solidFill>
            <a:schemeClr val="accent6">
              <a:lumMod val="75000"/>
            </a:schemeClr>
          </a:solidFill>
          <a:ln w="12700">
            <a:headEnd/>
            <a:tailEnd/>
          </a:ln>
        </p:spPr>
        <p:style>
          <a:lnRef idx="3">
            <a:schemeClr val="lt1"/>
          </a:lnRef>
          <a:fillRef idx="1">
            <a:schemeClr val="accent6"/>
          </a:fillRef>
          <a:effectRef idx="1">
            <a:schemeClr val="accent6"/>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129" name="Freeform 144"/>
          <p:cNvSpPr>
            <a:spLocks noChangeArrowheads="1"/>
          </p:cNvSpPr>
          <p:nvPr/>
        </p:nvSpPr>
        <p:spPr bwMode="auto">
          <a:xfrm>
            <a:off x="6876260" y="5282471"/>
            <a:ext cx="238125" cy="209550"/>
          </a:xfrm>
          <a:custGeom>
            <a:avLst/>
            <a:gdLst>
              <a:gd name="T0" fmla="*/ 0 w 512"/>
              <a:gd name="T1" fmla="*/ 2147483647 h 433"/>
              <a:gd name="T2" fmla="*/ 2147483647 w 512"/>
              <a:gd name="T3" fmla="*/ 2147483647 h 433"/>
              <a:gd name="T4" fmla="*/ 2147483647 w 512"/>
              <a:gd name="T5" fmla="*/ 2147483647 h 433"/>
              <a:gd name="T6" fmla="*/ 2147483647 w 512"/>
              <a:gd name="T7" fmla="*/ 2147483647 h 433"/>
              <a:gd name="T8" fmla="*/ 2147483647 w 512"/>
              <a:gd name="T9" fmla="*/ 2147483647 h 433"/>
              <a:gd name="T10" fmla="*/ 2147483647 w 512"/>
              <a:gd name="T11" fmla="*/ 2147483647 h 433"/>
              <a:gd name="T12" fmla="*/ 2147483647 w 512"/>
              <a:gd name="T13" fmla="*/ 2147483647 h 433"/>
              <a:gd name="T14" fmla="*/ 2147483647 w 512"/>
              <a:gd name="T15" fmla="*/ 2147483647 h 433"/>
              <a:gd name="T16" fmla="*/ 2147483647 w 512"/>
              <a:gd name="T17" fmla="*/ 2147483647 h 433"/>
              <a:gd name="T18" fmla="*/ 2147483647 w 512"/>
              <a:gd name="T19" fmla="*/ 2147483647 h 433"/>
              <a:gd name="T20" fmla="*/ 2147483647 w 512"/>
              <a:gd name="T21" fmla="*/ 2147483647 h 433"/>
              <a:gd name="T22" fmla="*/ 2147483647 w 512"/>
              <a:gd name="T23" fmla="*/ 2147483647 h 433"/>
              <a:gd name="T24" fmla="*/ 2147483647 w 512"/>
              <a:gd name="T25" fmla="*/ 2147483647 h 433"/>
              <a:gd name="T26" fmla="*/ 2147483647 w 512"/>
              <a:gd name="T27" fmla="*/ 2147483647 h 433"/>
              <a:gd name="T28" fmla="*/ 2147483647 w 512"/>
              <a:gd name="T29" fmla="*/ 2147483647 h 433"/>
              <a:gd name="T30" fmla="*/ 2147483647 w 512"/>
              <a:gd name="T31" fmla="*/ 2147483647 h 433"/>
              <a:gd name="T32" fmla="*/ 2147483647 w 512"/>
              <a:gd name="T33" fmla="*/ 2147483647 h 433"/>
              <a:gd name="T34" fmla="*/ 2147483647 w 512"/>
              <a:gd name="T35" fmla="*/ 2147483647 h 433"/>
              <a:gd name="T36" fmla="*/ 2147483647 w 512"/>
              <a:gd name="T37" fmla="*/ 2147483647 h 433"/>
              <a:gd name="T38" fmla="*/ 2147483647 w 512"/>
              <a:gd name="T39" fmla="*/ 2147483647 h 433"/>
              <a:gd name="T40" fmla="*/ 2147483647 w 512"/>
              <a:gd name="T41" fmla="*/ 2147483647 h 433"/>
              <a:gd name="T42" fmla="*/ 2147483647 w 512"/>
              <a:gd name="T43" fmla="*/ 2147483647 h 433"/>
              <a:gd name="T44" fmla="*/ 2147483647 w 512"/>
              <a:gd name="T45" fmla="*/ 2147483647 h 433"/>
              <a:gd name="T46" fmla="*/ 2147483647 w 512"/>
              <a:gd name="T47" fmla="*/ 2147483647 h 433"/>
              <a:gd name="T48" fmla="*/ 2147483647 w 512"/>
              <a:gd name="T49" fmla="*/ 0 h 433"/>
              <a:gd name="T50" fmla="*/ 2147483647 w 512"/>
              <a:gd name="T51" fmla="*/ 2147483647 h 433"/>
              <a:gd name="T52" fmla="*/ 2147483647 w 512"/>
              <a:gd name="T53" fmla="*/ 2147483647 h 433"/>
              <a:gd name="T54" fmla="*/ 2147483647 w 512"/>
              <a:gd name="T55" fmla="*/ 2147483647 h 433"/>
              <a:gd name="T56" fmla="*/ 2147483647 w 512"/>
              <a:gd name="T57" fmla="*/ 2147483647 h 433"/>
              <a:gd name="T58" fmla="*/ 2147483647 w 512"/>
              <a:gd name="T59" fmla="*/ 2147483647 h 433"/>
              <a:gd name="T60" fmla="*/ 2147483647 w 512"/>
              <a:gd name="T61" fmla="*/ 2147483647 h 433"/>
              <a:gd name="T62" fmla="*/ 0 w 512"/>
              <a:gd name="T63" fmla="*/ 2147483647 h 433"/>
              <a:gd name="T64" fmla="*/ 2147483647 w 512"/>
              <a:gd name="T65" fmla="*/ 2147483647 h 433"/>
              <a:gd name="T66" fmla="*/ 2147483647 w 512"/>
              <a:gd name="T67" fmla="*/ 2147483647 h 433"/>
              <a:gd name="T68" fmla="*/ 2147483647 w 512"/>
              <a:gd name="T69" fmla="*/ 2147483647 h 433"/>
              <a:gd name="T70" fmla="*/ 0 w 512"/>
              <a:gd name="T71" fmla="*/ 2147483647 h 4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2"/>
              <a:gd name="T109" fmla="*/ 0 h 433"/>
              <a:gd name="T110" fmla="*/ 512 w 512"/>
              <a:gd name="T111" fmla="*/ 433 h 4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2" h="433">
                <a:moveTo>
                  <a:pt x="0" y="403"/>
                </a:moveTo>
                <a:lnTo>
                  <a:pt x="8" y="400"/>
                </a:lnTo>
                <a:lnTo>
                  <a:pt x="32" y="400"/>
                </a:lnTo>
                <a:lnTo>
                  <a:pt x="70" y="410"/>
                </a:lnTo>
                <a:lnTo>
                  <a:pt x="112" y="414"/>
                </a:lnTo>
                <a:lnTo>
                  <a:pt x="152" y="423"/>
                </a:lnTo>
                <a:lnTo>
                  <a:pt x="233" y="430"/>
                </a:lnTo>
                <a:lnTo>
                  <a:pt x="280" y="433"/>
                </a:lnTo>
                <a:lnTo>
                  <a:pt x="338" y="430"/>
                </a:lnTo>
                <a:lnTo>
                  <a:pt x="396" y="410"/>
                </a:lnTo>
                <a:lnTo>
                  <a:pt x="443" y="387"/>
                </a:lnTo>
                <a:lnTo>
                  <a:pt x="482" y="364"/>
                </a:lnTo>
                <a:lnTo>
                  <a:pt x="512" y="344"/>
                </a:lnTo>
                <a:lnTo>
                  <a:pt x="482" y="265"/>
                </a:lnTo>
                <a:lnTo>
                  <a:pt x="488" y="206"/>
                </a:lnTo>
                <a:lnTo>
                  <a:pt x="478" y="179"/>
                </a:lnTo>
                <a:lnTo>
                  <a:pt x="440" y="179"/>
                </a:lnTo>
                <a:lnTo>
                  <a:pt x="424" y="159"/>
                </a:lnTo>
                <a:lnTo>
                  <a:pt x="416" y="128"/>
                </a:lnTo>
                <a:lnTo>
                  <a:pt x="388" y="93"/>
                </a:lnTo>
                <a:lnTo>
                  <a:pt x="345" y="72"/>
                </a:lnTo>
                <a:lnTo>
                  <a:pt x="284" y="72"/>
                </a:lnTo>
                <a:lnTo>
                  <a:pt x="256" y="57"/>
                </a:lnTo>
                <a:lnTo>
                  <a:pt x="222" y="11"/>
                </a:lnTo>
                <a:lnTo>
                  <a:pt x="187" y="0"/>
                </a:lnTo>
                <a:lnTo>
                  <a:pt x="97" y="4"/>
                </a:lnTo>
                <a:lnTo>
                  <a:pt x="109" y="4"/>
                </a:lnTo>
                <a:lnTo>
                  <a:pt x="58" y="97"/>
                </a:lnTo>
                <a:lnTo>
                  <a:pt x="43" y="179"/>
                </a:lnTo>
                <a:lnTo>
                  <a:pt x="55" y="252"/>
                </a:lnTo>
                <a:lnTo>
                  <a:pt x="35" y="272"/>
                </a:lnTo>
                <a:lnTo>
                  <a:pt x="0" y="272"/>
                </a:lnTo>
                <a:lnTo>
                  <a:pt x="15" y="299"/>
                </a:lnTo>
                <a:lnTo>
                  <a:pt x="20" y="353"/>
                </a:lnTo>
                <a:lnTo>
                  <a:pt x="5" y="403"/>
                </a:lnTo>
                <a:lnTo>
                  <a:pt x="0" y="403"/>
                </a:lnTo>
                <a:close/>
              </a:path>
            </a:pathLst>
          </a:custGeom>
          <a:solidFill>
            <a:schemeClr val="accent6">
              <a:lumMod val="75000"/>
            </a:schemeClr>
          </a:solidFill>
          <a:ln w="12700">
            <a:headEnd/>
            <a:tailEnd/>
          </a:ln>
        </p:spPr>
        <p:style>
          <a:lnRef idx="3">
            <a:schemeClr val="lt1"/>
          </a:lnRef>
          <a:fillRef idx="1">
            <a:schemeClr val="accent6"/>
          </a:fillRef>
          <a:effectRef idx="1">
            <a:schemeClr val="accent6"/>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130" name="Freeform 146"/>
          <p:cNvSpPr>
            <a:spLocks noChangeArrowheads="1"/>
          </p:cNvSpPr>
          <p:nvPr/>
        </p:nvSpPr>
        <p:spPr bwMode="auto">
          <a:xfrm>
            <a:off x="6711151" y="4764964"/>
            <a:ext cx="352425" cy="365125"/>
          </a:xfrm>
          <a:custGeom>
            <a:avLst/>
            <a:gdLst>
              <a:gd name="T0" fmla="*/ 2147483647 w 755"/>
              <a:gd name="T1" fmla="*/ 2147483647 h 760"/>
              <a:gd name="T2" fmla="*/ 2147483647 w 755"/>
              <a:gd name="T3" fmla="*/ 2147483647 h 760"/>
              <a:gd name="T4" fmla="*/ 2147483647 w 755"/>
              <a:gd name="T5" fmla="*/ 2147483647 h 760"/>
              <a:gd name="T6" fmla="*/ 2147483647 w 755"/>
              <a:gd name="T7" fmla="*/ 2147483647 h 760"/>
              <a:gd name="T8" fmla="*/ 2147483647 w 755"/>
              <a:gd name="T9" fmla="*/ 2147483647 h 760"/>
              <a:gd name="T10" fmla="*/ 2147483647 w 755"/>
              <a:gd name="T11" fmla="*/ 2147483647 h 760"/>
              <a:gd name="T12" fmla="*/ 2147483647 w 755"/>
              <a:gd name="T13" fmla="*/ 2147483647 h 760"/>
              <a:gd name="T14" fmla="*/ 2147483647 w 755"/>
              <a:gd name="T15" fmla="*/ 2147483647 h 760"/>
              <a:gd name="T16" fmla="*/ 2147483647 w 755"/>
              <a:gd name="T17" fmla="*/ 2147483647 h 760"/>
              <a:gd name="T18" fmla="*/ 2147483647 w 755"/>
              <a:gd name="T19" fmla="*/ 2147483647 h 760"/>
              <a:gd name="T20" fmla="*/ 2147483647 w 755"/>
              <a:gd name="T21" fmla="*/ 2147483647 h 760"/>
              <a:gd name="T22" fmla="*/ 2147483647 w 755"/>
              <a:gd name="T23" fmla="*/ 2147483647 h 760"/>
              <a:gd name="T24" fmla="*/ 2147483647 w 755"/>
              <a:gd name="T25" fmla="*/ 2147483647 h 760"/>
              <a:gd name="T26" fmla="*/ 2147483647 w 755"/>
              <a:gd name="T27" fmla="*/ 2147483647 h 760"/>
              <a:gd name="T28" fmla="*/ 2147483647 w 755"/>
              <a:gd name="T29" fmla="*/ 2147483647 h 760"/>
              <a:gd name="T30" fmla="*/ 2147483647 w 755"/>
              <a:gd name="T31" fmla="*/ 2147483647 h 760"/>
              <a:gd name="T32" fmla="*/ 2147483647 w 755"/>
              <a:gd name="T33" fmla="*/ 2147483647 h 760"/>
              <a:gd name="T34" fmla="*/ 2147483647 w 755"/>
              <a:gd name="T35" fmla="*/ 2147483647 h 760"/>
              <a:gd name="T36" fmla="*/ 2147483647 w 755"/>
              <a:gd name="T37" fmla="*/ 2147483647 h 760"/>
              <a:gd name="T38" fmla="*/ 2147483647 w 755"/>
              <a:gd name="T39" fmla="*/ 2147483647 h 760"/>
              <a:gd name="T40" fmla="*/ 2147483647 w 755"/>
              <a:gd name="T41" fmla="*/ 2147483647 h 760"/>
              <a:gd name="T42" fmla="*/ 2147483647 w 755"/>
              <a:gd name="T43" fmla="*/ 2147483647 h 760"/>
              <a:gd name="T44" fmla="*/ 2147483647 w 755"/>
              <a:gd name="T45" fmla="*/ 2147483647 h 760"/>
              <a:gd name="T46" fmla="*/ 2147483647 w 755"/>
              <a:gd name="T47" fmla="*/ 2147483647 h 760"/>
              <a:gd name="T48" fmla="*/ 0 w 755"/>
              <a:gd name="T49" fmla="*/ 2147483647 h 760"/>
              <a:gd name="T50" fmla="*/ 0 w 755"/>
              <a:gd name="T51" fmla="*/ 2147483647 h 760"/>
              <a:gd name="T52" fmla="*/ 2147483647 w 755"/>
              <a:gd name="T53" fmla="*/ 2147483647 h 760"/>
              <a:gd name="T54" fmla="*/ 2147483647 w 755"/>
              <a:gd name="T55" fmla="*/ 2147483647 h 760"/>
              <a:gd name="T56" fmla="*/ 2147483647 w 755"/>
              <a:gd name="T57" fmla="*/ 2147483647 h 760"/>
              <a:gd name="T58" fmla="*/ 2147483647 w 755"/>
              <a:gd name="T59" fmla="*/ 2147483647 h 760"/>
              <a:gd name="T60" fmla="*/ 2147483647 w 755"/>
              <a:gd name="T61" fmla="*/ 2147483647 h 760"/>
              <a:gd name="T62" fmla="*/ 2147483647 w 755"/>
              <a:gd name="T63" fmla="*/ 0 h 760"/>
              <a:gd name="T64" fmla="*/ 2147483647 w 755"/>
              <a:gd name="T65" fmla="*/ 2147483647 h 760"/>
              <a:gd name="T66" fmla="*/ 2147483647 w 755"/>
              <a:gd name="T67" fmla="*/ 2147483647 h 760"/>
              <a:gd name="T68" fmla="*/ 2147483647 w 755"/>
              <a:gd name="T69" fmla="*/ 2147483647 h 760"/>
              <a:gd name="T70" fmla="*/ 2147483647 w 755"/>
              <a:gd name="T71" fmla="*/ 2147483647 h 760"/>
              <a:gd name="T72" fmla="*/ 2147483647 w 755"/>
              <a:gd name="T73" fmla="*/ 2147483647 h 760"/>
              <a:gd name="T74" fmla="*/ 2147483647 w 755"/>
              <a:gd name="T75" fmla="*/ 2147483647 h 760"/>
              <a:gd name="T76" fmla="*/ 2147483647 w 755"/>
              <a:gd name="T77" fmla="*/ 2147483647 h 760"/>
              <a:gd name="T78" fmla="*/ 2147483647 w 755"/>
              <a:gd name="T79" fmla="*/ 2147483647 h 760"/>
              <a:gd name="T80" fmla="*/ 2147483647 w 755"/>
              <a:gd name="T81" fmla="*/ 2147483647 h 760"/>
              <a:gd name="T82" fmla="*/ 2147483647 w 755"/>
              <a:gd name="T83" fmla="*/ 2147483647 h 760"/>
              <a:gd name="T84" fmla="*/ 2147483647 w 755"/>
              <a:gd name="T85" fmla="*/ 2147483647 h 760"/>
              <a:gd name="T86" fmla="*/ 2147483647 w 755"/>
              <a:gd name="T87" fmla="*/ 2147483647 h 760"/>
              <a:gd name="T88" fmla="*/ 2147483647 w 755"/>
              <a:gd name="T89" fmla="*/ 2147483647 h 760"/>
              <a:gd name="T90" fmla="*/ 2147483647 w 755"/>
              <a:gd name="T91" fmla="*/ 2147483647 h 760"/>
              <a:gd name="T92" fmla="*/ 2147483647 w 755"/>
              <a:gd name="T93" fmla="*/ 2147483647 h 760"/>
              <a:gd name="T94" fmla="*/ 2147483647 w 755"/>
              <a:gd name="T95" fmla="*/ 2147483647 h 760"/>
              <a:gd name="T96" fmla="*/ 2147483647 w 755"/>
              <a:gd name="T97" fmla="*/ 2147483647 h 760"/>
              <a:gd name="T98" fmla="*/ 2147483647 w 755"/>
              <a:gd name="T99" fmla="*/ 2147483647 h 760"/>
              <a:gd name="T100" fmla="*/ 2147483647 w 755"/>
              <a:gd name="T101" fmla="*/ 2147483647 h 760"/>
              <a:gd name="T102" fmla="*/ 2147483647 w 755"/>
              <a:gd name="T103" fmla="*/ 2147483647 h 760"/>
              <a:gd name="T104" fmla="*/ 2147483647 w 755"/>
              <a:gd name="T105" fmla="*/ 2147483647 h 760"/>
              <a:gd name="T106" fmla="*/ 2147483647 w 755"/>
              <a:gd name="T107" fmla="*/ 2147483647 h 760"/>
              <a:gd name="T108" fmla="*/ 2147483647 w 755"/>
              <a:gd name="T109" fmla="*/ 2147483647 h 760"/>
              <a:gd name="T110" fmla="*/ 2147483647 w 755"/>
              <a:gd name="T111" fmla="*/ 2147483647 h 760"/>
              <a:gd name="T112" fmla="*/ 2147483647 w 755"/>
              <a:gd name="T113" fmla="*/ 2147483647 h 760"/>
              <a:gd name="T114" fmla="*/ 2147483647 w 755"/>
              <a:gd name="T115" fmla="*/ 2147483647 h 7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55"/>
              <a:gd name="T175" fmla="*/ 0 h 760"/>
              <a:gd name="T176" fmla="*/ 755 w 755"/>
              <a:gd name="T177" fmla="*/ 760 h 7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55" h="760">
                <a:moveTo>
                  <a:pt x="721" y="578"/>
                </a:moveTo>
                <a:lnTo>
                  <a:pt x="709" y="612"/>
                </a:lnTo>
                <a:lnTo>
                  <a:pt x="713" y="693"/>
                </a:lnTo>
                <a:lnTo>
                  <a:pt x="702" y="709"/>
                </a:lnTo>
                <a:lnTo>
                  <a:pt x="608" y="733"/>
                </a:lnTo>
                <a:lnTo>
                  <a:pt x="566" y="760"/>
                </a:lnTo>
                <a:lnTo>
                  <a:pt x="527" y="760"/>
                </a:lnTo>
                <a:lnTo>
                  <a:pt x="465" y="752"/>
                </a:lnTo>
                <a:lnTo>
                  <a:pt x="364" y="756"/>
                </a:lnTo>
                <a:lnTo>
                  <a:pt x="364" y="718"/>
                </a:lnTo>
                <a:lnTo>
                  <a:pt x="384" y="678"/>
                </a:lnTo>
                <a:lnTo>
                  <a:pt x="438" y="601"/>
                </a:lnTo>
                <a:lnTo>
                  <a:pt x="433" y="563"/>
                </a:lnTo>
                <a:lnTo>
                  <a:pt x="402" y="535"/>
                </a:lnTo>
                <a:lnTo>
                  <a:pt x="306" y="528"/>
                </a:lnTo>
                <a:lnTo>
                  <a:pt x="255" y="504"/>
                </a:lnTo>
                <a:lnTo>
                  <a:pt x="209" y="453"/>
                </a:lnTo>
                <a:lnTo>
                  <a:pt x="174" y="434"/>
                </a:lnTo>
                <a:lnTo>
                  <a:pt x="112" y="446"/>
                </a:lnTo>
                <a:lnTo>
                  <a:pt x="89" y="426"/>
                </a:lnTo>
                <a:lnTo>
                  <a:pt x="69" y="387"/>
                </a:lnTo>
                <a:lnTo>
                  <a:pt x="31" y="365"/>
                </a:lnTo>
                <a:lnTo>
                  <a:pt x="19" y="342"/>
                </a:lnTo>
                <a:lnTo>
                  <a:pt x="19" y="287"/>
                </a:lnTo>
                <a:lnTo>
                  <a:pt x="0" y="202"/>
                </a:lnTo>
                <a:lnTo>
                  <a:pt x="0" y="174"/>
                </a:lnTo>
                <a:lnTo>
                  <a:pt x="34" y="151"/>
                </a:lnTo>
                <a:lnTo>
                  <a:pt x="50" y="116"/>
                </a:lnTo>
                <a:lnTo>
                  <a:pt x="50" y="38"/>
                </a:lnTo>
                <a:lnTo>
                  <a:pt x="69" y="23"/>
                </a:lnTo>
                <a:lnTo>
                  <a:pt x="163" y="15"/>
                </a:lnTo>
                <a:lnTo>
                  <a:pt x="268" y="0"/>
                </a:lnTo>
                <a:lnTo>
                  <a:pt x="349" y="11"/>
                </a:lnTo>
                <a:lnTo>
                  <a:pt x="407" y="53"/>
                </a:lnTo>
                <a:lnTo>
                  <a:pt x="417" y="131"/>
                </a:lnTo>
                <a:lnTo>
                  <a:pt x="414" y="221"/>
                </a:lnTo>
                <a:lnTo>
                  <a:pt x="433" y="279"/>
                </a:lnTo>
                <a:lnTo>
                  <a:pt x="476" y="299"/>
                </a:lnTo>
                <a:lnTo>
                  <a:pt x="511" y="274"/>
                </a:lnTo>
                <a:lnTo>
                  <a:pt x="562" y="259"/>
                </a:lnTo>
                <a:lnTo>
                  <a:pt x="608" y="256"/>
                </a:lnTo>
                <a:lnTo>
                  <a:pt x="620" y="267"/>
                </a:lnTo>
                <a:lnTo>
                  <a:pt x="631" y="283"/>
                </a:lnTo>
                <a:lnTo>
                  <a:pt x="635" y="299"/>
                </a:lnTo>
                <a:lnTo>
                  <a:pt x="631" y="317"/>
                </a:lnTo>
                <a:lnTo>
                  <a:pt x="624" y="352"/>
                </a:lnTo>
                <a:lnTo>
                  <a:pt x="620" y="365"/>
                </a:lnTo>
                <a:lnTo>
                  <a:pt x="620" y="383"/>
                </a:lnTo>
                <a:lnTo>
                  <a:pt x="628" y="399"/>
                </a:lnTo>
                <a:lnTo>
                  <a:pt x="639" y="407"/>
                </a:lnTo>
                <a:lnTo>
                  <a:pt x="686" y="399"/>
                </a:lnTo>
                <a:lnTo>
                  <a:pt x="697" y="399"/>
                </a:lnTo>
                <a:lnTo>
                  <a:pt x="709" y="399"/>
                </a:lnTo>
                <a:lnTo>
                  <a:pt x="732" y="411"/>
                </a:lnTo>
                <a:lnTo>
                  <a:pt x="752" y="446"/>
                </a:lnTo>
                <a:lnTo>
                  <a:pt x="755" y="485"/>
                </a:lnTo>
                <a:lnTo>
                  <a:pt x="745" y="543"/>
                </a:lnTo>
                <a:lnTo>
                  <a:pt x="721" y="578"/>
                </a:lnTo>
                <a:close/>
              </a:path>
            </a:pathLst>
          </a:custGeom>
          <a:solidFill>
            <a:srgbClr val="00B0F0"/>
          </a:solidFill>
          <a:ln w="12700">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131" name="Freeform 148"/>
          <p:cNvSpPr>
            <a:spLocks noChangeArrowheads="1"/>
          </p:cNvSpPr>
          <p:nvPr/>
        </p:nvSpPr>
        <p:spPr bwMode="auto">
          <a:xfrm>
            <a:off x="6347623" y="4358546"/>
            <a:ext cx="585787" cy="636588"/>
          </a:xfrm>
          <a:custGeom>
            <a:avLst/>
            <a:gdLst>
              <a:gd name="T0" fmla="*/ 2147483647 w 1257"/>
              <a:gd name="T1" fmla="*/ 2147483647 h 1326"/>
              <a:gd name="T2" fmla="*/ 2147483647 w 1257"/>
              <a:gd name="T3" fmla="*/ 2147483647 h 1326"/>
              <a:gd name="T4" fmla="*/ 2147483647 w 1257"/>
              <a:gd name="T5" fmla="*/ 2147483647 h 1326"/>
              <a:gd name="T6" fmla="*/ 2147483647 w 1257"/>
              <a:gd name="T7" fmla="*/ 2147483647 h 1326"/>
              <a:gd name="T8" fmla="*/ 2147483647 w 1257"/>
              <a:gd name="T9" fmla="*/ 2147483647 h 1326"/>
              <a:gd name="T10" fmla="*/ 2147483647 w 1257"/>
              <a:gd name="T11" fmla="*/ 2147483647 h 1326"/>
              <a:gd name="T12" fmla="*/ 2147483647 w 1257"/>
              <a:gd name="T13" fmla="*/ 2147483647 h 1326"/>
              <a:gd name="T14" fmla="*/ 2147483647 w 1257"/>
              <a:gd name="T15" fmla="*/ 2147483647 h 1326"/>
              <a:gd name="T16" fmla="*/ 2147483647 w 1257"/>
              <a:gd name="T17" fmla="*/ 2147483647 h 1326"/>
              <a:gd name="T18" fmla="*/ 2147483647 w 1257"/>
              <a:gd name="T19" fmla="*/ 2147483647 h 1326"/>
              <a:gd name="T20" fmla="*/ 2147483647 w 1257"/>
              <a:gd name="T21" fmla="*/ 2147483647 h 1326"/>
              <a:gd name="T22" fmla="*/ 2147483647 w 1257"/>
              <a:gd name="T23" fmla="*/ 2147483647 h 1326"/>
              <a:gd name="T24" fmla="*/ 2147483647 w 1257"/>
              <a:gd name="T25" fmla="*/ 2147483647 h 1326"/>
              <a:gd name="T26" fmla="*/ 2147483647 w 1257"/>
              <a:gd name="T27" fmla="*/ 2147483647 h 1326"/>
              <a:gd name="T28" fmla="*/ 2147483647 w 1257"/>
              <a:gd name="T29" fmla="*/ 2147483647 h 1326"/>
              <a:gd name="T30" fmla="*/ 2147483647 w 1257"/>
              <a:gd name="T31" fmla="*/ 2147483647 h 1326"/>
              <a:gd name="T32" fmla="*/ 2147483647 w 1257"/>
              <a:gd name="T33" fmla="*/ 2147483647 h 1326"/>
              <a:gd name="T34" fmla="*/ 2147483647 w 1257"/>
              <a:gd name="T35" fmla="*/ 0 h 1326"/>
              <a:gd name="T36" fmla="*/ 2147483647 w 1257"/>
              <a:gd name="T37" fmla="*/ 2147483647 h 1326"/>
              <a:gd name="T38" fmla="*/ 2147483647 w 1257"/>
              <a:gd name="T39" fmla="*/ 2147483647 h 1326"/>
              <a:gd name="T40" fmla="*/ 2147483647 w 1257"/>
              <a:gd name="T41" fmla="*/ 2147483647 h 1326"/>
              <a:gd name="T42" fmla="*/ 2147483647 w 1257"/>
              <a:gd name="T43" fmla="*/ 2147483647 h 1326"/>
              <a:gd name="T44" fmla="*/ 2147483647 w 1257"/>
              <a:gd name="T45" fmla="*/ 2147483647 h 1326"/>
              <a:gd name="T46" fmla="*/ 2147483647 w 1257"/>
              <a:gd name="T47" fmla="*/ 2147483647 h 1326"/>
              <a:gd name="T48" fmla="*/ 2147483647 w 1257"/>
              <a:gd name="T49" fmla="*/ 2147483647 h 1326"/>
              <a:gd name="T50" fmla="*/ 0 w 1257"/>
              <a:gd name="T51" fmla="*/ 2147483647 h 1326"/>
              <a:gd name="T52" fmla="*/ 2147483647 w 1257"/>
              <a:gd name="T53" fmla="*/ 2147483647 h 1326"/>
              <a:gd name="T54" fmla="*/ 2147483647 w 1257"/>
              <a:gd name="T55" fmla="*/ 2147483647 h 1326"/>
              <a:gd name="T56" fmla="*/ 2147483647 w 1257"/>
              <a:gd name="T57" fmla="*/ 2147483647 h 1326"/>
              <a:gd name="T58" fmla="*/ 2147483647 w 1257"/>
              <a:gd name="T59" fmla="*/ 2147483647 h 1326"/>
              <a:gd name="T60" fmla="*/ 2147483647 w 1257"/>
              <a:gd name="T61" fmla="*/ 2147483647 h 1326"/>
              <a:gd name="T62" fmla="*/ 2147483647 w 1257"/>
              <a:gd name="T63" fmla="*/ 2147483647 h 1326"/>
              <a:gd name="T64" fmla="*/ 2147483647 w 1257"/>
              <a:gd name="T65" fmla="*/ 2147483647 h 1326"/>
              <a:gd name="T66" fmla="*/ 2147483647 w 1257"/>
              <a:gd name="T67" fmla="*/ 2147483647 h 1326"/>
              <a:gd name="T68" fmla="*/ 2147483647 w 1257"/>
              <a:gd name="T69" fmla="*/ 2147483647 h 1326"/>
              <a:gd name="T70" fmla="*/ 2147483647 w 1257"/>
              <a:gd name="T71" fmla="*/ 2147483647 h 1326"/>
              <a:gd name="T72" fmla="*/ 2147483647 w 1257"/>
              <a:gd name="T73" fmla="*/ 2147483647 h 1326"/>
              <a:gd name="T74" fmla="*/ 2147483647 w 1257"/>
              <a:gd name="T75" fmla="*/ 2147483647 h 1326"/>
              <a:gd name="T76" fmla="*/ 2147483647 w 1257"/>
              <a:gd name="T77" fmla="*/ 2147483647 h 1326"/>
              <a:gd name="T78" fmla="*/ 2147483647 w 1257"/>
              <a:gd name="T79" fmla="*/ 2147483647 h 1326"/>
              <a:gd name="T80" fmla="*/ 2147483647 w 1257"/>
              <a:gd name="T81" fmla="*/ 2147483647 h 1326"/>
              <a:gd name="T82" fmla="*/ 2147483647 w 1257"/>
              <a:gd name="T83" fmla="*/ 2147483647 h 1326"/>
              <a:gd name="T84" fmla="*/ 2147483647 w 1257"/>
              <a:gd name="T85" fmla="*/ 2147483647 h 1326"/>
              <a:gd name="T86" fmla="*/ 2147483647 w 1257"/>
              <a:gd name="T87" fmla="*/ 2147483647 h 1326"/>
              <a:gd name="T88" fmla="*/ 2147483647 w 1257"/>
              <a:gd name="T89" fmla="*/ 2147483647 h 1326"/>
              <a:gd name="T90" fmla="*/ 2147483647 w 1257"/>
              <a:gd name="T91" fmla="*/ 2147483647 h 1326"/>
              <a:gd name="T92" fmla="*/ 2147483647 w 1257"/>
              <a:gd name="T93" fmla="*/ 2147483647 h 1326"/>
              <a:gd name="T94" fmla="*/ 2147483647 w 1257"/>
              <a:gd name="T95" fmla="*/ 2147483647 h 1326"/>
              <a:gd name="T96" fmla="*/ 2147483647 w 1257"/>
              <a:gd name="T97" fmla="*/ 2147483647 h 1326"/>
              <a:gd name="T98" fmla="*/ 2147483647 w 1257"/>
              <a:gd name="T99" fmla="*/ 2147483647 h 1326"/>
              <a:gd name="T100" fmla="*/ 2147483647 w 1257"/>
              <a:gd name="T101" fmla="*/ 2147483647 h 1326"/>
              <a:gd name="T102" fmla="*/ 2147483647 w 1257"/>
              <a:gd name="T103" fmla="*/ 2147483647 h 1326"/>
              <a:gd name="T104" fmla="*/ 2147483647 w 1257"/>
              <a:gd name="T105" fmla="*/ 2147483647 h 1326"/>
              <a:gd name="T106" fmla="*/ 2147483647 w 1257"/>
              <a:gd name="T107" fmla="*/ 2147483647 h 1326"/>
              <a:gd name="T108" fmla="*/ 2147483647 w 1257"/>
              <a:gd name="T109" fmla="*/ 2147483647 h 1326"/>
              <a:gd name="T110" fmla="*/ 2147483647 w 1257"/>
              <a:gd name="T111" fmla="*/ 2147483647 h 1326"/>
              <a:gd name="T112" fmla="*/ 2147483647 w 1257"/>
              <a:gd name="T113" fmla="*/ 2147483647 h 1326"/>
              <a:gd name="T114" fmla="*/ 2147483647 w 1257"/>
              <a:gd name="T115" fmla="*/ 2147483647 h 13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57"/>
              <a:gd name="T175" fmla="*/ 0 h 1326"/>
              <a:gd name="T176" fmla="*/ 1257 w 1257"/>
              <a:gd name="T177" fmla="*/ 1326 h 13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57" h="1326">
                <a:moveTo>
                  <a:pt x="1202" y="938"/>
                </a:moveTo>
                <a:lnTo>
                  <a:pt x="1218" y="841"/>
                </a:lnTo>
                <a:lnTo>
                  <a:pt x="1245" y="783"/>
                </a:lnTo>
                <a:lnTo>
                  <a:pt x="1257" y="733"/>
                </a:lnTo>
                <a:lnTo>
                  <a:pt x="1233" y="705"/>
                </a:lnTo>
                <a:lnTo>
                  <a:pt x="1191" y="705"/>
                </a:lnTo>
                <a:lnTo>
                  <a:pt x="1179" y="671"/>
                </a:lnTo>
                <a:lnTo>
                  <a:pt x="1176" y="594"/>
                </a:lnTo>
                <a:lnTo>
                  <a:pt x="1161" y="573"/>
                </a:lnTo>
                <a:lnTo>
                  <a:pt x="1102" y="598"/>
                </a:lnTo>
                <a:lnTo>
                  <a:pt x="1028" y="598"/>
                </a:lnTo>
                <a:lnTo>
                  <a:pt x="989" y="582"/>
                </a:lnTo>
                <a:lnTo>
                  <a:pt x="970" y="524"/>
                </a:lnTo>
                <a:lnTo>
                  <a:pt x="912" y="484"/>
                </a:lnTo>
                <a:lnTo>
                  <a:pt x="915" y="477"/>
                </a:lnTo>
                <a:lnTo>
                  <a:pt x="966" y="465"/>
                </a:lnTo>
                <a:lnTo>
                  <a:pt x="970" y="442"/>
                </a:lnTo>
                <a:lnTo>
                  <a:pt x="943" y="410"/>
                </a:lnTo>
                <a:lnTo>
                  <a:pt x="930" y="348"/>
                </a:lnTo>
                <a:lnTo>
                  <a:pt x="872" y="352"/>
                </a:lnTo>
                <a:lnTo>
                  <a:pt x="854" y="337"/>
                </a:lnTo>
                <a:lnTo>
                  <a:pt x="815" y="334"/>
                </a:lnTo>
                <a:lnTo>
                  <a:pt x="760" y="352"/>
                </a:lnTo>
                <a:lnTo>
                  <a:pt x="745" y="344"/>
                </a:lnTo>
                <a:lnTo>
                  <a:pt x="706" y="287"/>
                </a:lnTo>
                <a:lnTo>
                  <a:pt x="675" y="267"/>
                </a:lnTo>
                <a:lnTo>
                  <a:pt x="613" y="283"/>
                </a:lnTo>
                <a:lnTo>
                  <a:pt x="590" y="275"/>
                </a:lnTo>
                <a:lnTo>
                  <a:pt x="571" y="237"/>
                </a:lnTo>
                <a:lnTo>
                  <a:pt x="551" y="221"/>
                </a:lnTo>
                <a:lnTo>
                  <a:pt x="450" y="214"/>
                </a:lnTo>
                <a:lnTo>
                  <a:pt x="419" y="182"/>
                </a:lnTo>
                <a:lnTo>
                  <a:pt x="416" y="131"/>
                </a:lnTo>
                <a:lnTo>
                  <a:pt x="439" y="46"/>
                </a:lnTo>
                <a:lnTo>
                  <a:pt x="431" y="16"/>
                </a:lnTo>
                <a:lnTo>
                  <a:pt x="396" y="0"/>
                </a:lnTo>
                <a:lnTo>
                  <a:pt x="341" y="16"/>
                </a:lnTo>
                <a:lnTo>
                  <a:pt x="276" y="59"/>
                </a:lnTo>
                <a:lnTo>
                  <a:pt x="264" y="136"/>
                </a:lnTo>
                <a:lnTo>
                  <a:pt x="259" y="159"/>
                </a:lnTo>
                <a:lnTo>
                  <a:pt x="249" y="174"/>
                </a:lnTo>
                <a:lnTo>
                  <a:pt x="234" y="170"/>
                </a:lnTo>
                <a:lnTo>
                  <a:pt x="195" y="156"/>
                </a:lnTo>
                <a:lnTo>
                  <a:pt x="171" y="156"/>
                </a:lnTo>
                <a:lnTo>
                  <a:pt x="163" y="182"/>
                </a:lnTo>
                <a:lnTo>
                  <a:pt x="159" y="199"/>
                </a:lnTo>
                <a:lnTo>
                  <a:pt x="152" y="214"/>
                </a:lnTo>
                <a:lnTo>
                  <a:pt x="136" y="217"/>
                </a:lnTo>
                <a:lnTo>
                  <a:pt x="114" y="217"/>
                </a:lnTo>
                <a:lnTo>
                  <a:pt x="97" y="214"/>
                </a:lnTo>
                <a:lnTo>
                  <a:pt x="59" y="194"/>
                </a:lnTo>
                <a:lnTo>
                  <a:pt x="0" y="199"/>
                </a:lnTo>
                <a:lnTo>
                  <a:pt x="43" y="232"/>
                </a:lnTo>
                <a:lnTo>
                  <a:pt x="78" y="310"/>
                </a:lnTo>
                <a:lnTo>
                  <a:pt x="82" y="344"/>
                </a:lnTo>
                <a:lnTo>
                  <a:pt x="70" y="377"/>
                </a:lnTo>
                <a:lnTo>
                  <a:pt x="51" y="407"/>
                </a:lnTo>
                <a:lnTo>
                  <a:pt x="70" y="474"/>
                </a:lnTo>
                <a:lnTo>
                  <a:pt x="74" y="508"/>
                </a:lnTo>
                <a:lnTo>
                  <a:pt x="46" y="558"/>
                </a:lnTo>
                <a:lnTo>
                  <a:pt x="43" y="598"/>
                </a:lnTo>
                <a:lnTo>
                  <a:pt x="55" y="639"/>
                </a:lnTo>
                <a:lnTo>
                  <a:pt x="74" y="659"/>
                </a:lnTo>
                <a:lnTo>
                  <a:pt x="101" y="694"/>
                </a:lnTo>
                <a:lnTo>
                  <a:pt x="109" y="724"/>
                </a:lnTo>
                <a:lnTo>
                  <a:pt x="104" y="748"/>
                </a:lnTo>
                <a:lnTo>
                  <a:pt x="101" y="756"/>
                </a:lnTo>
                <a:lnTo>
                  <a:pt x="86" y="760"/>
                </a:lnTo>
                <a:lnTo>
                  <a:pt x="31" y="767"/>
                </a:lnTo>
                <a:lnTo>
                  <a:pt x="31" y="826"/>
                </a:lnTo>
                <a:lnTo>
                  <a:pt x="70" y="860"/>
                </a:lnTo>
                <a:lnTo>
                  <a:pt x="89" y="899"/>
                </a:lnTo>
                <a:lnTo>
                  <a:pt x="97" y="954"/>
                </a:lnTo>
                <a:lnTo>
                  <a:pt x="129" y="974"/>
                </a:lnTo>
                <a:lnTo>
                  <a:pt x="163" y="999"/>
                </a:lnTo>
                <a:lnTo>
                  <a:pt x="171" y="1047"/>
                </a:lnTo>
                <a:lnTo>
                  <a:pt x="155" y="1066"/>
                </a:lnTo>
                <a:lnTo>
                  <a:pt x="152" y="1109"/>
                </a:lnTo>
                <a:lnTo>
                  <a:pt x="198" y="1167"/>
                </a:lnTo>
                <a:lnTo>
                  <a:pt x="225" y="1217"/>
                </a:lnTo>
                <a:lnTo>
                  <a:pt x="249" y="1295"/>
                </a:lnTo>
                <a:lnTo>
                  <a:pt x="287" y="1314"/>
                </a:lnTo>
                <a:lnTo>
                  <a:pt x="307" y="1295"/>
                </a:lnTo>
                <a:lnTo>
                  <a:pt x="322" y="1236"/>
                </a:lnTo>
                <a:lnTo>
                  <a:pt x="369" y="1213"/>
                </a:lnTo>
                <a:lnTo>
                  <a:pt x="399" y="1220"/>
                </a:lnTo>
                <a:lnTo>
                  <a:pt x="427" y="1249"/>
                </a:lnTo>
                <a:lnTo>
                  <a:pt x="454" y="1253"/>
                </a:lnTo>
                <a:lnTo>
                  <a:pt x="477" y="1217"/>
                </a:lnTo>
                <a:lnTo>
                  <a:pt x="513" y="1213"/>
                </a:lnTo>
                <a:lnTo>
                  <a:pt x="571" y="1271"/>
                </a:lnTo>
                <a:lnTo>
                  <a:pt x="582" y="1311"/>
                </a:lnTo>
                <a:lnTo>
                  <a:pt x="590" y="1326"/>
                </a:lnTo>
                <a:lnTo>
                  <a:pt x="594" y="1287"/>
                </a:lnTo>
                <a:lnTo>
                  <a:pt x="594" y="1230"/>
                </a:lnTo>
                <a:lnTo>
                  <a:pt x="605" y="1213"/>
                </a:lnTo>
                <a:lnTo>
                  <a:pt x="620" y="1233"/>
                </a:lnTo>
                <a:lnTo>
                  <a:pt x="625" y="1256"/>
                </a:lnTo>
                <a:lnTo>
                  <a:pt x="648" y="1253"/>
                </a:lnTo>
                <a:lnTo>
                  <a:pt x="652" y="1230"/>
                </a:lnTo>
                <a:lnTo>
                  <a:pt x="668" y="1202"/>
                </a:lnTo>
                <a:lnTo>
                  <a:pt x="709" y="1195"/>
                </a:lnTo>
                <a:lnTo>
                  <a:pt x="737" y="1210"/>
                </a:lnTo>
                <a:lnTo>
                  <a:pt x="756" y="1230"/>
                </a:lnTo>
                <a:lnTo>
                  <a:pt x="775" y="1233"/>
                </a:lnTo>
                <a:lnTo>
                  <a:pt x="815" y="1230"/>
                </a:lnTo>
                <a:lnTo>
                  <a:pt x="811" y="1171"/>
                </a:lnTo>
                <a:lnTo>
                  <a:pt x="792" y="1090"/>
                </a:lnTo>
                <a:lnTo>
                  <a:pt x="795" y="1062"/>
                </a:lnTo>
                <a:lnTo>
                  <a:pt x="830" y="1039"/>
                </a:lnTo>
                <a:lnTo>
                  <a:pt x="846" y="1004"/>
                </a:lnTo>
                <a:lnTo>
                  <a:pt x="842" y="926"/>
                </a:lnTo>
                <a:lnTo>
                  <a:pt x="864" y="911"/>
                </a:lnTo>
                <a:lnTo>
                  <a:pt x="958" y="903"/>
                </a:lnTo>
                <a:lnTo>
                  <a:pt x="1063" y="888"/>
                </a:lnTo>
                <a:lnTo>
                  <a:pt x="1144" y="899"/>
                </a:lnTo>
                <a:lnTo>
                  <a:pt x="1202" y="938"/>
                </a:lnTo>
                <a:close/>
              </a:path>
            </a:pathLst>
          </a:custGeom>
          <a:solidFill>
            <a:srgbClr val="00B0F0"/>
          </a:solidFill>
          <a:ln w="12700">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132" name="Freeform 150"/>
          <p:cNvSpPr>
            <a:spLocks noChangeArrowheads="1"/>
          </p:cNvSpPr>
          <p:nvPr/>
        </p:nvSpPr>
        <p:spPr bwMode="auto">
          <a:xfrm>
            <a:off x="5860251" y="3301271"/>
            <a:ext cx="596900" cy="768350"/>
          </a:xfrm>
          <a:custGeom>
            <a:avLst/>
            <a:gdLst>
              <a:gd name="T0" fmla="*/ 2147483647 w 1281"/>
              <a:gd name="T1" fmla="*/ 2147483647 h 1604"/>
              <a:gd name="T2" fmla="*/ 2147483647 w 1281"/>
              <a:gd name="T3" fmla="*/ 2147483647 h 1604"/>
              <a:gd name="T4" fmla="*/ 2147483647 w 1281"/>
              <a:gd name="T5" fmla="*/ 2147483647 h 1604"/>
              <a:gd name="T6" fmla="*/ 2147483647 w 1281"/>
              <a:gd name="T7" fmla="*/ 2147483647 h 1604"/>
              <a:gd name="T8" fmla="*/ 2147483647 w 1281"/>
              <a:gd name="T9" fmla="*/ 2147483647 h 1604"/>
              <a:gd name="T10" fmla="*/ 2147483647 w 1281"/>
              <a:gd name="T11" fmla="*/ 2147483647 h 1604"/>
              <a:gd name="T12" fmla="*/ 2147483647 w 1281"/>
              <a:gd name="T13" fmla="*/ 2147483647 h 1604"/>
              <a:gd name="T14" fmla="*/ 2147483647 w 1281"/>
              <a:gd name="T15" fmla="*/ 2147483647 h 1604"/>
              <a:gd name="T16" fmla="*/ 2147483647 w 1281"/>
              <a:gd name="T17" fmla="*/ 2147483647 h 1604"/>
              <a:gd name="T18" fmla="*/ 2147483647 w 1281"/>
              <a:gd name="T19" fmla="*/ 2147483647 h 1604"/>
              <a:gd name="T20" fmla="*/ 2147483647 w 1281"/>
              <a:gd name="T21" fmla="*/ 2147483647 h 1604"/>
              <a:gd name="T22" fmla="*/ 2147483647 w 1281"/>
              <a:gd name="T23" fmla="*/ 2147483647 h 1604"/>
              <a:gd name="T24" fmla="*/ 2147483647 w 1281"/>
              <a:gd name="T25" fmla="*/ 2147483647 h 1604"/>
              <a:gd name="T26" fmla="*/ 2147483647 w 1281"/>
              <a:gd name="T27" fmla="*/ 2147483647 h 1604"/>
              <a:gd name="T28" fmla="*/ 2147483647 w 1281"/>
              <a:gd name="T29" fmla="*/ 2147483647 h 1604"/>
              <a:gd name="T30" fmla="*/ 2147483647 w 1281"/>
              <a:gd name="T31" fmla="*/ 2147483647 h 1604"/>
              <a:gd name="T32" fmla="*/ 2147483647 w 1281"/>
              <a:gd name="T33" fmla="*/ 2147483647 h 1604"/>
              <a:gd name="T34" fmla="*/ 2147483647 w 1281"/>
              <a:gd name="T35" fmla="*/ 2147483647 h 1604"/>
              <a:gd name="T36" fmla="*/ 2147483647 w 1281"/>
              <a:gd name="T37" fmla="*/ 2147483647 h 1604"/>
              <a:gd name="T38" fmla="*/ 2147483647 w 1281"/>
              <a:gd name="T39" fmla="*/ 2147483647 h 1604"/>
              <a:gd name="T40" fmla="*/ 2147483647 w 1281"/>
              <a:gd name="T41" fmla="*/ 2147483647 h 1604"/>
              <a:gd name="T42" fmla="*/ 2147483647 w 1281"/>
              <a:gd name="T43" fmla="*/ 2147483647 h 1604"/>
              <a:gd name="T44" fmla="*/ 2147483647 w 1281"/>
              <a:gd name="T45" fmla="*/ 2147483647 h 1604"/>
              <a:gd name="T46" fmla="*/ 2147483647 w 1281"/>
              <a:gd name="T47" fmla="*/ 2147483647 h 1604"/>
              <a:gd name="T48" fmla="*/ 2147483647 w 1281"/>
              <a:gd name="T49" fmla="*/ 2147483647 h 1604"/>
              <a:gd name="T50" fmla="*/ 2147483647 w 1281"/>
              <a:gd name="T51" fmla="*/ 2147483647 h 1604"/>
              <a:gd name="T52" fmla="*/ 2147483647 w 1281"/>
              <a:gd name="T53" fmla="*/ 2147483647 h 1604"/>
              <a:gd name="T54" fmla="*/ 2147483647 w 1281"/>
              <a:gd name="T55" fmla="*/ 2147483647 h 1604"/>
              <a:gd name="T56" fmla="*/ 2147483647 w 1281"/>
              <a:gd name="T57" fmla="*/ 2147483647 h 1604"/>
              <a:gd name="T58" fmla="*/ 2147483647 w 1281"/>
              <a:gd name="T59" fmla="*/ 2147483647 h 1604"/>
              <a:gd name="T60" fmla="*/ 2147483647 w 1281"/>
              <a:gd name="T61" fmla="*/ 2147483647 h 1604"/>
              <a:gd name="T62" fmla="*/ 2147483647 w 1281"/>
              <a:gd name="T63" fmla="*/ 2147483647 h 1604"/>
              <a:gd name="T64" fmla="*/ 2147483647 w 1281"/>
              <a:gd name="T65" fmla="*/ 2147483647 h 1604"/>
              <a:gd name="T66" fmla="*/ 2147483647 w 1281"/>
              <a:gd name="T67" fmla="*/ 2147483647 h 1604"/>
              <a:gd name="T68" fmla="*/ 2147483647 w 1281"/>
              <a:gd name="T69" fmla="*/ 2147483647 h 1604"/>
              <a:gd name="T70" fmla="*/ 2147483647 w 1281"/>
              <a:gd name="T71" fmla="*/ 2147483647 h 1604"/>
              <a:gd name="T72" fmla="*/ 2147483647 w 1281"/>
              <a:gd name="T73" fmla="*/ 2147483647 h 1604"/>
              <a:gd name="T74" fmla="*/ 2147483647 w 1281"/>
              <a:gd name="T75" fmla="*/ 2147483647 h 1604"/>
              <a:gd name="T76" fmla="*/ 2147483647 w 1281"/>
              <a:gd name="T77" fmla="*/ 2147483647 h 1604"/>
              <a:gd name="T78" fmla="*/ 2147483647 w 1281"/>
              <a:gd name="T79" fmla="*/ 2147483647 h 1604"/>
              <a:gd name="T80" fmla="*/ 2147483647 w 1281"/>
              <a:gd name="T81" fmla="*/ 2147483647 h 1604"/>
              <a:gd name="T82" fmla="*/ 2147483647 w 1281"/>
              <a:gd name="T83" fmla="*/ 2147483647 h 1604"/>
              <a:gd name="T84" fmla="*/ 2147483647 w 1281"/>
              <a:gd name="T85" fmla="*/ 2147483647 h 1604"/>
              <a:gd name="T86" fmla="*/ 2147483647 w 1281"/>
              <a:gd name="T87" fmla="*/ 2147483647 h 1604"/>
              <a:gd name="T88" fmla="*/ 2147483647 w 1281"/>
              <a:gd name="T89" fmla="*/ 2147483647 h 1604"/>
              <a:gd name="T90" fmla="*/ 2147483647 w 1281"/>
              <a:gd name="T91" fmla="*/ 2147483647 h 1604"/>
              <a:gd name="T92" fmla="*/ 2147483647 w 1281"/>
              <a:gd name="T93" fmla="*/ 2147483647 h 1604"/>
              <a:gd name="T94" fmla="*/ 2147483647 w 1281"/>
              <a:gd name="T95" fmla="*/ 2147483647 h 1604"/>
              <a:gd name="T96" fmla="*/ 2147483647 w 1281"/>
              <a:gd name="T97" fmla="*/ 2147483647 h 1604"/>
              <a:gd name="T98" fmla="*/ 2147483647 w 1281"/>
              <a:gd name="T99" fmla="*/ 2147483647 h 1604"/>
              <a:gd name="T100" fmla="*/ 2147483647 w 1281"/>
              <a:gd name="T101" fmla="*/ 2147483647 h 16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81"/>
              <a:gd name="T154" fmla="*/ 0 h 1604"/>
              <a:gd name="T155" fmla="*/ 1281 w 1281"/>
              <a:gd name="T156" fmla="*/ 1604 h 16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81" h="1604">
                <a:moveTo>
                  <a:pt x="0" y="1177"/>
                </a:moveTo>
                <a:lnTo>
                  <a:pt x="9" y="1159"/>
                </a:lnTo>
                <a:lnTo>
                  <a:pt x="13" y="1139"/>
                </a:lnTo>
                <a:lnTo>
                  <a:pt x="24" y="1116"/>
                </a:lnTo>
                <a:lnTo>
                  <a:pt x="40" y="1096"/>
                </a:lnTo>
                <a:lnTo>
                  <a:pt x="79" y="1070"/>
                </a:lnTo>
                <a:lnTo>
                  <a:pt x="121" y="1050"/>
                </a:lnTo>
                <a:lnTo>
                  <a:pt x="147" y="1007"/>
                </a:lnTo>
                <a:lnTo>
                  <a:pt x="160" y="969"/>
                </a:lnTo>
                <a:lnTo>
                  <a:pt x="164" y="945"/>
                </a:lnTo>
                <a:lnTo>
                  <a:pt x="160" y="926"/>
                </a:lnTo>
                <a:lnTo>
                  <a:pt x="156" y="907"/>
                </a:lnTo>
                <a:lnTo>
                  <a:pt x="134" y="825"/>
                </a:lnTo>
                <a:lnTo>
                  <a:pt x="129" y="783"/>
                </a:lnTo>
                <a:lnTo>
                  <a:pt x="137" y="760"/>
                </a:lnTo>
                <a:lnTo>
                  <a:pt x="152" y="740"/>
                </a:lnTo>
                <a:lnTo>
                  <a:pt x="156" y="697"/>
                </a:lnTo>
                <a:lnTo>
                  <a:pt x="147" y="659"/>
                </a:lnTo>
                <a:lnTo>
                  <a:pt x="129" y="639"/>
                </a:lnTo>
                <a:lnTo>
                  <a:pt x="105" y="597"/>
                </a:lnTo>
                <a:lnTo>
                  <a:pt x="98" y="577"/>
                </a:lnTo>
                <a:lnTo>
                  <a:pt x="98" y="565"/>
                </a:lnTo>
                <a:lnTo>
                  <a:pt x="101" y="550"/>
                </a:lnTo>
                <a:lnTo>
                  <a:pt x="109" y="539"/>
                </a:lnTo>
                <a:lnTo>
                  <a:pt x="124" y="534"/>
                </a:lnTo>
                <a:lnTo>
                  <a:pt x="147" y="542"/>
                </a:lnTo>
                <a:lnTo>
                  <a:pt x="164" y="539"/>
                </a:lnTo>
                <a:lnTo>
                  <a:pt x="164" y="512"/>
                </a:lnTo>
                <a:lnTo>
                  <a:pt x="164" y="496"/>
                </a:lnTo>
                <a:lnTo>
                  <a:pt x="172" y="476"/>
                </a:lnTo>
                <a:lnTo>
                  <a:pt x="195" y="473"/>
                </a:lnTo>
                <a:lnTo>
                  <a:pt x="221" y="464"/>
                </a:lnTo>
                <a:lnTo>
                  <a:pt x="225" y="430"/>
                </a:lnTo>
                <a:lnTo>
                  <a:pt x="257" y="364"/>
                </a:lnTo>
                <a:lnTo>
                  <a:pt x="284" y="344"/>
                </a:lnTo>
                <a:lnTo>
                  <a:pt x="304" y="340"/>
                </a:lnTo>
                <a:lnTo>
                  <a:pt x="319" y="325"/>
                </a:lnTo>
                <a:lnTo>
                  <a:pt x="319" y="283"/>
                </a:lnTo>
                <a:lnTo>
                  <a:pt x="322" y="263"/>
                </a:lnTo>
                <a:lnTo>
                  <a:pt x="338" y="240"/>
                </a:lnTo>
                <a:lnTo>
                  <a:pt x="358" y="221"/>
                </a:lnTo>
                <a:lnTo>
                  <a:pt x="365" y="201"/>
                </a:lnTo>
                <a:lnTo>
                  <a:pt x="380" y="194"/>
                </a:lnTo>
                <a:lnTo>
                  <a:pt x="419" y="197"/>
                </a:lnTo>
                <a:lnTo>
                  <a:pt x="442" y="214"/>
                </a:lnTo>
                <a:lnTo>
                  <a:pt x="462" y="197"/>
                </a:lnTo>
                <a:lnTo>
                  <a:pt x="462" y="174"/>
                </a:lnTo>
                <a:lnTo>
                  <a:pt x="470" y="163"/>
                </a:lnTo>
                <a:lnTo>
                  <a:pt x="481" y="155"/>
                </a:lnTo>
                <a:lnTo>
                  <a:pt x="500" y="147"/>
                </a:lnTo>
                <a:lnTo>
                  <a:pt x="579" y="107"/>
                </a:lnTo>
                <a:lnTo>
                  <a:pt x="660" y="64"/>
                </a:lnTo>
                <a:lnTo>
                  <a:pt x="680" y="23"/>
                </a:lnTo>
                <a:lnTo>
                  <a:pt x="706" y="7"/>
                </a:lnTo>
                <a:lnTo>
                  <a:pt x="737" y="0"/>
                </a:lnTo>
                <a:lnTo>
                  <a:pt x="752" y="7"/>
                </a:lnTo>
                <a:lnTo>
                  <a:pt x="761" y="23"/>
                </a:lnTo>
                <a:lnTo>
                  <a:pt x="757" y="42"/>
                </a:lnTo>
                <a:lnTo>
                  <a:pt x="741" y="61"/>
                </a:lnTo>
                <a:lnTo>
                  <a:pt x="722" y="77"/>
                </a:lnTo>
                <a:lnTo>
                  <a:pt x="714" y="104"/>
                </a:lnTo>
                <a:lnTo>
                  <a:pt x="714" y="138"/>
                </a:lnTo>
                <a:lnTo>
                  <a:pt x="688" y="170"/>
                </a:lnTo>
                <a:lnTo>
                  <a:pt x="637" y="197"/>
                </a:lnTo>
                <a:lnTo>
                  <a:pt x="601" y="244"/>
                </a:lnTo>
                <a:lnTo>
                  <a:pt x="582" y="352"/>
                </a:lnTo>
                <a:lnTo>
                  <a:pt x="536" y="425"/>
                </a:lnTo>
                <a:lnTo>
                  <a:pt x="536" y="442"/>
                </a:lnTo>
                <a:lnTo>
                  <a:pt x="555" y="445"/>
                </a:lnTo>
                <a:lnTo>
                  <a:pt x="601" y="430"/>
                </a:lnTo>
                <a:lnTo>
                  <a:pt x="621" y="445"/>
                </a:lnTo>
                <a:lnTo>
                  <a:pt x="633" y="542"/>
                </a:lnTo>
                <a:lnTo>
                  <a:pt x="668" y="580"/>
                </a:lnTo>
                <a:lnTo>
                  <a:pt x="722" y="608"/>
                </a:lnTo>
                <a:lnTo>
                  <a:pt x="776" y="616"/>
                </a:lnTo>
                <a:lnTo>
                  <a:pt x="835" y="597"/>
                </a:lnTo>
                <a:lnTo>
                  <a:pt x="866" y="600"/>
                </a:lnTo>
                <a:lnTo>
                  <a:pt x="909" y="628"/>
                </a:lnTo>
                <a:lnTo>
                  <a:pt x="943" y="671"/>
                </a:lnTo>
                <a:lnTo>
                  <a:pt x="978" y="709"/>
                </a:lnTo>
                <a:lnTo>
                  <a:pt x="1021" y="729"/>
                </a:lnTo>
                <a:lnTo>
                  <a:pt x="1079" y="704"/>
                </a:lnTo>
                <a:lnTo>
                  <a:pt x="1156" y="724"/>
                </a:lnTo>
                <a:lnTo>
                  <a:pt x="1176" y="763"/>
                </a:lnTo>
                <a:lnTo>
                  <a:pt x="1171" y="806"/>
                </a:lnTo>
                <a:lnTo>
                  <a:pt x="1156" y="859"/>
                </a:lnTo>
                <a:lnTo>
                  <a:pt x="1164" y="902"/>
                </a:lnTo>
                <a:lnTo>
                  <a:pt x="1191" y="918"/>
                </a:lnTo>
                <a:lnTo>
                  <a:pt x="1219" y="930"/>
                </a:lnTo>
                <a:lnTo>
                  <a:pt x="1234" y="956"/>
                </a:lnTo>
                <a:lnTo>
                  <a:pt x="1199" y="984"/>
                </a:lnTo>
                <a:lnTo>
                  <a:pt x="1211" y="1042"/>
                </a:lnTo>
                <a:lnTo>
                  <a:pt x="1245" y="1085"/>
                </a:lnTo>
                <a:lnTo>
                  <a:pt x="1268" y="1136"/>
                </a:lnTo>
                <a:lnTo>
                  <a:pt x="1281" y="1197"/>
                </a:lnTo>
                <a:lnTo>
                  <a:pt x="1238" y="1210"/>
                </a:lnTo>
                <a:lnTo>
                  <a:pt x="1226" y="1194"/>
                </a:lnTo>
                <a:lnTo>
                  <a:pt x="1219" y="1151"/>
                </a:lnTo>
                <a:lnTo>
                  <a:pt x="1211" y="1131"/>
                </a:lnTo>
                <a:lnTo>
                  <a:pt x="1187" y="1143"/>
                </a:lnTo>
                <a:lnTo>
                  <a:pt x="1181" y="1162"/>
                </a:lnTo>
                <a:lnTo>
                  <a:pt x="1161" y="1162"/>
                </a:lnTo>
                <a:lnTo>
                  <a:pt x="1141" y="1143"/>
                </a:lnTo>
                <a:lnTo>
                  <a:pt x="1105" y="1155"/>
                </a:lnTo>
                <a:lnTo>
                  <a:pt x="1094" y="1181"/>
                </a:lnTo>
                <a:lnTo>
                  <a:pt x="1075" y="1190"/>
                </a:lnTo>
                <a:lnTo>
                  <a:pt x="1041" y="1174"/>
                </a:lnTo>
                <a:lnTo>
                  <a:pt x="1001" y="1177"/>
                </a:lnTo>
                <a:lnTo>
                  <a:pt x="983" y="1190"/>
                </a:lnTo>
                <a:lnTo>
                  <a:pt x="986" y="1201"/>
                </a:lnTo>
                <a:lnTo>
                  <a:pt x="1009" y="1205"/>
                </a:lnTo>
                <a:lnTo>
                  <a:pt x="1041" y="1213"/>
                </a:lnTo>
                <a:lnTo>
                  <a:pt x="1056" y="1228"/>
                </a:lnTo>
                <a:lnTo>
                  <a:pt x="1051" y="1251"/>
                </a:lnTo>
                <a:lnTo>
                  <a:pt x="993" y="1279"/>
                </a:lnTo>
                <a:lnTo>
                  <a:pt x="970" y="1298"/>
                </a:lnTo>
                <a:lnTo>
                  <a:pt x="963" y="1329"/>
                </a:lnTo>
                <a:lnTo>
                  <a:pt x="970" y="1368"/>
                </a:lnTo>
                <a:lnTo>
                  <a:pt x="998" y="1411"/>
                </a:lnTo>
                <a:lnTo>
                  <a:pt x="1032" y="1453"/>
                </a:lnTo>
                <a:lnTo>
                  <a:pt x="1044" y="1489"/>
                </a:lnTo>
                <a:lnTo>
                  <a:pt x="1041" y="1532"/>
                </a:lnTo>
                <a:lnTo>
                  <a:pt x="1026" y="1558"/>
                </a:lnTo>
                <a:lnTo>
                  <a:pt x="1016" y="1604"/>
                </a:lnTo>
                <a:lnTo>
                  <a:pt x="955" y="1600"/>
                </a:lnTo>
                <a:lnTo>
                  <a:pt x="924" y="1586"/>
                </a:lnTo>
                <a:lnTo>
                  <a:pt x="905" y="1566"/>
                </a:lnTo>
                <a:lnTo>
                  <a:pt x="876" y="1566"/>
                </a:lnTo>
                <a:lnTo>
                  <a:pt x="846" y="1570"/>
                </a:lnTo>
                <a:lnTo>
                  <a:pt x="830" y="1589"/>
                </a:lnTo>
                <a:lnTo>
                  <a:pt x="811" y="1589"/>
                </a:lnTo>
                <a:lnTo>
                  <a:pt x="792" y="1589"/>
                </a:lnTo>
                <a:lnTo>
                  <a:pt x="757" y="1577"/>
                </a:lnTo>
                <a:lnTo>
                  <a:pt x="714" y="1570"/>
                </a:lnTo>
                <a:lnTo>
                  <a:pt x="680" y="1589"/>
                </a:lnTo>
                <a:lnTo>
                  <a:pt x="660" y="1589"/>
                </a:lnTo>
                <a:lnTo>
                  <a:pt x="637" y="1570"/>
                </a:lnTo>
                <a:lnTo>
                  <a:pt x="614" y="1519"/>
                </a:lnTo>
                <a:lnTo>
                  <a:pt x="582" y="1476"/>
                </a:lnTo>
                <a:lnTo>
                  <a:pt x="485" y="1441"/>
                </a:lnTo>
                <a:lnTo>
                  <a:pt x="389" y="1379"/>
                </a:lnTo>
                <a:lnTo>
                  <a:pt x="312" y="1352"/>
                </a:lnTo>
                <a:lnTo>
                  <a:pt x="264" y="1349"/>
                </a:lnTo>
                <a:lnTo>
                  <a:pt x="225" y="1356"/>
                </a:lnTo>
                <a:lnTo>
                  <a:pt x="195" y="1352"/>
                </a:lnTo>
                <a:lnTo>
                  <a:pt x="183" y="1332"/>
                </a:lnTo>
                <a:lnTo>
                  <a:pt x="183" y="1298"/>
                </a:lnTo>
                <a:lnTo>
                  <a:pt x="191" y="1268"/>
                </a:lnTo>
                <a:lnTo>
                  <a:pt x="180" y="1263"/>
                </a:lnTo>
                <a:lnTo>
                  <a:pt x="124" y="1268"/>
                </a:lnTo>
                <a:lnTo>
                  <a:pt x="86" y="1260"/>
                </a:lnTo>
                <a:lnTo>
                  <a:pt x="47" y="1232"/>
                </a:lnTo>
                <a:lnTo>
                  <a:pt x="9" y="1201"/>
                </a:lnTo>
                <a:lnTo>
                  <a:pt x="0" y="1177"/>
                </a:lnTo>
                <a:close/>
              </a:path>
            </a:pathLst>
          </a:custGeom>
          <a:solidFill>
            <a:srgbClr val="00B0F0"/>
          </a:solidFill>
          <a:ln w="12700">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133" name="Rectangle 155"/>
          <p:cNvSpPr>
            <a:spLocks noChangeArrowheads="1"/>
          </p:cNvSpPr>
          <p:nvPr/>
        </p:nvSpPr>
        <p:spPr bwMode="auto">
          <a:xfrm>
            <a:off x="6312690" y="4056921"/>
            <a:ext cx="6350" cy="11113"/>
          </a:xfrm>
          <a:prstGeom prst="rect">
            <a:avLst/>
          </a:prstGeom>
          <a:solidFill>
            <a:srgbClr val="00B0F0"/>
          </a:solidFill>
          <a:ln w="12700">
            <a:headEnd/>
            <a:tailEnd/>
          </a:ln>
        </p:spPr>
        <p:style>
          <a:lnRef idx="3">
            <a:schemeClr val="lt1"/>
          </a:lnRef>
          <a:fillRef idx="1">
            <a:schemeClr val="accent1"/>
          </a:fillRef>
          <a:effectRef idx="1">
            <a:schemeClr val="accent1"/>
          </a:effectRef>
          <a:fontRef idx="minor">
            <a:schemeClr val="lt1"/>
          </a:fontRef>
        </p:style>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auto" hangingPunct="1">
              <a:spcBef>
                <a:spcPct val="0"/>
              </a:spcBef>
              <a:spcAft>
                <a:spcPts val="0"/>
              </a:spcAft>
              <a:buFontTx/>
              <a:buNone/>
            </a:pPr>
            <a:endParaRPr lang="es-ES" altLang="en-US" sz="2400">
              <a:solidFill>
                <a:prstClr val="black"/>
              </a:solidFill>
              <a:latin typeface="Zapf Dingbats" charset="2"/>
            </a:endParaRPr>
          </a:p>
        </p:txBody>
      </p:sp>
      <p:sp>
        <p:nvSpPr>
          <p:cNvPr id="134" name="Freeform 156"/>
          <p:cNvSpPr>
            <a:spLocks noChangeArrowheads="1"/>
          </p:cNvSpPr>
          <p:nvPr/>
        </p:nvSpPr>
        <p:spPr bwMode="auto">
          <a:xfrm>
            <a:off x="4391818" y="891445"/>
            <a:ext cx="1820862" cy="1273176"/>
          </a:xfrm>
          <a:custGeom>
            <a:avLst/>
            <a:gdLst>
              <a:gd name="T0" fmla="*/ 2147483647 w 3811"/>
              <a:gd name="T1" fmla="*/ 2147483647 h 2748"/>
              <a:gd name="T2" fmla="*/ 2147483647 w 3811"/>
              <a:gd name="T3" fmla="*/ 2147483647 h 2748"/>
              <a:gd name="T4" fmla="*/ 2147483647 w 3811"/>
              <a:gd name="T5" fmla="*/ 2147483647 h 2748"/>
              <a:gd name="T6" fmla="*/ 2147483647 w 3811"/>
              <a:gd name="T7" fmla="*/ 2147483647 h 2748"/>
              <a:gd name="T8" fmla="*/ 2147483647 w 3811"/>
              <a:gd name="T9" fmla="*/ 2147483647 h 2748"/>
              <a:gd name="T10" fmla="*/ 2147483647 w 3811"/>
              <a:gd name="T11" fmla="*/ 2147483647 h 2748"/>
              <a:gd name="T12" fmla="*/ 2147483647 w 3811"/>
              <a:gd name="T13" fmla="*/ 2147483647 h 2748"/>
              <a:gd name="T14" fmla="*/ 2147483647 w 3811"/>
              <a:gd name="T15" fmla="*/ 2147483647 h 2748"/>
              <a:gd name="T16" fmla="*/ 2147483647 w 3811"/>
              <a:gd name="T17" fmla="*/ 2147483647 h 2748"/>
              <a:gd name="T18" fmla="*/ 2147483647 w 3811"/>
              <a:gd name="T19" fmla="*/ 2147483647 h 2748"/>
              <a:gd name="T20" fmla="*/ 2147483647 w 3811"/>
              <a:gd name="T21" fmla="*/ 2147483647 h 2748"/>
              <a:gd name="T22" fmla="*/ 2147483647 w 3811"/>
              <a:gd name="T23" fmla="*/ 2147483647 h 2748"/>
              <a:gd name="T24" fmla="*/ 0 w 3811"/>
              <a:gd name="T25" fmla="*/ 2147483647 h 2748"/>
              <a:gd name="T26" fmla="*/ 2147483647 w 3811"/>
              <a:gd name="T27" fmla="*/ 2147483647 h 2748"/>
              <a:gd name="T28" fmla="*/ 2147483647 w 3811"/>
              <a:gd name="T29" fmla="*/ 2147483647 h 2748"/>
              <a:gd name="T30" fmla="*/ 2147483647 w 3811"/>
              <a:gd name="T31" fmla="*/ 2147483647 h 2748"/>
              <a:gd name="T32" fmla="*/ 2147483647 w 3811"/>
              <a:gd name="T33" fmla="*/ 2147483647 h 2748"/>
              <a:gd name="T34" fmla="*/ 2147483647 w 3811"/>
              <a:gd name="T35" fmla="*/ 2147483647 h 2748"/>
              <a:gd name="T36" fmla="*/ 2147483647 w 3811"/>
              <a:gd name="T37" fmla="*/ 2147483647 h 2748"/>
              <a:gd name="T38" fmla="*/ 2147483647 w 3811"/>
              <a:gd name="T39" fmla="*/ 2147483647 h 2748"/>
              <a:gd name="T40" fmla="*/ 2147483647 w 3811"/>
              <a:gd name="T41" fmla="*/ 2147483647 h 2748"/>
              <a:gd name="T42" fmla="*/ 2147483647 w 3811"/>
              <a:gd name="T43" fmla="*/ 2147483647 h 2748"/>
              <a:gd name="T44" fmla="*/ 2147483647 w 3811"/>
              <a:gd name="T45" fmla="*/ 2147483647 h 2748"/>
              <a:gd name="T46" fmla="*/ 2147483647 w 3811"/>
              <a:gd name="T47" fmla="*/ 2147483647 h 2748"/>
              <a:gd name="T48" fmla="*/ 2147483647 w 3811"/>
              <a:gd name="T49" fmla="*/ 2147483647 h 2748"/>
              <a:gd name="T50" fmla="*/ 2147483647 w 3811"/>
              <a:gd name="T51" fmla="*/ 2147483647 h 2748"/>
              <a:gd name="T52" fmla="*/ 2147483647 w 3811"/>
              <a:gd name="T53" fmla="*/ 2147483647 h 2748"/>
              <a:gd name="T54" fmla="*/ 2147483647 w 3811"/>
              <a:gd name="T55" fmla="*/ 2147483647 h 2748"/>
              <a:gd name="T56" fmla="*/ 2147483647 w 3811"/>
              <a:gd name="T57" fmla="*/ 2147483647 h 2748"/>
              <a:gd name="T58" fmla="*/ 2147483647 w 3811"/>
              <a:gd name="T59" fmla="*/ 2147483647 h 2748"/>
              <a:gd name="T60" fmla="*/ 2147483647 w 3811"/>
              <a:gd name="T61" fmla="*/ 2147483647 h 2748"/>
              <a:gd name="T62" fmla="*/ 2147483647 w 3811"/>
              <a:gd name="T63" fmla="*/ 2147483647 h 2748"/>
              <a:gd name="T64" fmla="*/ 2147483647 w 3811"/>
              <a:gd name="T65" fmla="*/ 2147483647 h 2748"/>
              <a:gd name="T66" fmla="*/ 2147483647 w 3811"/>
              <a:gd name="T67" fmla="*/ 2147483647 h 2748"/>
              <a:gd name="T68" fmla="*/ 2147483647 w 3811"/>
              <a:gd name="T69" fmla="*/ 2147483647 h 2748"/>
              <a:gd name="T70" fmla="*/ 2147483647 w 3811"/>
              <a:gd name="T71" fmla="*/ 2147483647 h 2748"/>
              <a:gd name="T72" fmla="*/ 2147483647 w 3811"/>
              <a:gd name="T73" fmla="*/ 2147483647 h 2748"/>
              <a:gd name="T74" fmla="*/ 2147483647 w 3811"/>
              <a:gd name="T75" fmla="*/ 2147483647 h 2748"/>
              <a:gd name="T76" fmla="*/ 2147483647 w 3811"/>
              <a:gd name="T77" fmla="*/ 2147483647 h 2748"/>
              <a:gd name="T78" fmla="*/ 2147483647 w 3811"/>
              <a:gd name="T79" fmla="*/ 2147483647 h 2748"/>
              <a:gd name="T80" fmla="*/ 2147483647 w 3811"/>
              <a:gd name="T81" fmla="*/ 2147483647 h 2748"/>
              <a:gd name="T82" fmla="*/ 2147483647 w 3811"/>
              <a:gd name="T83" fmla="*/ 2147483647 h 2748"/>
              <a:gd name="T84" fmla="*/ 2147483647 w 3811"/>
              <a:gd name="T85" fmla="*/ 2147483647 h 2748"/>
              <a:gd name="T86" fmla="*/ 2147483647 w 3811"/>
              <a:gd name="T87" fmla="*/ 2147483647 h 2748"/>
              <a:gd name="T88" fmla="*/ 2147483647 w 3811"/>
              <a:gd name="T89" fmla="*/ 2147483647 h 2748"/>
              <a:gd name="T90" fmla="*/ 2147483647 w 3811"/>
              <a:gd name="T91" fmla="*/ 2147483647 h 2748"/>
              <a:gd name="T92" fmla="*/ 2147483647 w 3811"/>
              <a:gd name="T93" fmla="*/ 2147483647 h 2748"/>
              <a:gd name="T94" fmla="*/ 2147483647 w 3811"/>
              <a:gd name="T95" fmla="*/ 2147483647 h 2748"/>
              <a:gd name="T96" fmla="*/ 2147483647 w 3811"/>
              <a:gd name="T97" fmla="*/ 2147483647 h 2748"/>
              <a:gd name="T98" fmla="*/ 2147483647 w 3811"/>
              <a:gd name="T99" fmla="*/ 2147483647 h 2748"/>
              <a:gd name="T100" fmla="*/ 2147483647 w 3811"/>
              <a:gd name="T101" fmla="*/ 2147483647 h 2748"/>
              <a:gd name="T102" fmla="*/ 2147483647 w 3811"/>
              <a:gd name="T103" fmla="*/ 2147483647 h 2748"/>
              <a:gd name="T104" fmla="*/ 2147483647 w 3811"/>
              <a:gd name="T105" fmla="*/ 2147483647 h 2748"/>
              <a:gd name="T106" fmla="*/ 2147483647 w 3811"/>
              <a:gd name="T107" fmla="*/ 2147483647 h 2748"/>
              <a:gd name="T108" fmla="*/ 2147483647 w 3811"/>
              <a:gd name="T109" fmla="*/ 2147483647 h 2748"/>
              <a:gd name="T110" fmla="*/ 2147483647 w 3811"/>
              <a:gd name="T111" fmla="*/ 2147483647 h 2748"/>
              <a:gd name="T112" fmla="*/ 2147483647 w 3811"/>
              <a:gd name="T113" fmla="*/ 2147483647 h 2748"/>
              <a:gd name="T114" fmla="*/ 2147483647 w 3811"/>
              <a:gd name="T115" fmla="*/ 2147483647 h 2748"/>
              <a:gd name="T116" fmla="*/ 2147483647 w 3811"/>
              <a:gd name="T117" fmla="*/ 2147483647 h 2748"/>
              <a:gd name="T118" fmla="*/ 2147483647 w 3811"/>
              <a:gd name="T119" fmla="*/ 2147483647 h 2748"/>
              <a:gd name="T120" fmla="*/ 2147483647 w 3811"/>
              <a:gd name="T121" fmla="*/ 2147483647 h 2748"/>
              <a:gd name="T122" fmla="*/ 2147483647 w 3811"/>
              <a:gd name="T123" fmla="*/ 2147483647 h 27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11"/>
              <a:gd name="T187" fmla="*/ 0 h 2748"/>
              <a:gd name="T188" fmla="*/ 3811 w 3811"/>
              <a:gd name="T189" fmla="*/ 2748 h 274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11" h="2748">
                <a:moveTo>
                  <a:pt x="3197" y="2194"/>
                </a:moveTo>
                <a:lnTo>
                  <a:pt x="3190" y="2231"/>
                </a:lnTo>
                <a:lnTo>
                  <a:pt x="3185" y="2263"/>
                </a:lnTo>
                <a:lnTo>
                  <a:pt x="3166" y="2298"/>
                </a:lnTo>
                <a:lnTo>
                  <a:pt x="3131" y="2340"/>
                </a:lnTo>
                <a:lnTo>
                  <a:pt x="3084" y="2365"/>
                </a:lnTo>
                <a:lnTo>
                  <a:pt x="3029" y="2372"/>
                </a:lnTo>
                <a:lnTo>
                  <a:pt x="2994" y="2366"/>
                </a:lnTo>
                <a:lnTo>
                  <a:pt x="2956" y="2374"/>
                </a:lnTo>
                <a:lnTo>
                  <a:pt x="2917" y="2396"/>
                </a:lnTo>
                <a:lnTo>
                  <a:pt x="2886" y="2431"/>
                </a:lnTo>
                <a:lnTo>
                  <a:pt x="2863" y="2476"/>
                </a:lnTo>
                <a:lnTo>
                  <a:pt x="2853" y="2508"/>
                </a:lnTo>
                <a:lnTo>
                  <a:pt x="2834" y="2525"/>
                </a:lnTo>
                <a:lnTo>
                  <a:pt x="2738" y="2564"/>
                </a:lnTo>
                <a:lnTo>
                  <a:pt x="2695" y="2585"/>
                </a:lnTo>
                <a:lnTo>
                  <a:pt x="2715" y="2625"/>
                </a:lnTo>
                <a:lnTo>
                  <a:pt x="2667" y="2642"/>
                </a:lnTo>
                <a:lnTo>
                  <a:pt x="2610" y="2668"/>
                </a:lnTo>
                <a:lnTo>
                  <a:pt x="2565" y="2692"/>
                </a:lnTo>
                <a:lnTo>
                  <a:pt x="2519" y="2721"/>
                </a:lnTo>
                <a:lnTo>
                  <a:pt x="2481" y="2745"/>
                </a:lnTo>
                <a:lnTo>
                  <a:pt x="2463" y="2748"/>
                </a:lnTo>
                <a:lnTo>
                  <a:pt x="2445" y="2726"/>
                </a:lnTo>
                <a:lnTo>
                  <a:pt x="2443" y="2717"/>
                </a:lnTo>
                <a:lnTo>
                  <a:pt x="2463" y="2679"/>
                </a:lnTo>
                <a:lnTo>
                  <a:pt x="2475" y="2638"/>
                </a:lnTo>
                <a:lnTo>
                  <a:pt x="2480" y="2591"/>
                </a:lnTo>
                <a:lnTo>
                  <a:pt x="2473" y="2551"/>
                </a:lnTo>
                <a:lnTo>
                  <a:pt x="2453" y="2515"/>
                </a:lnTo>
                <a:lnTo>
                  <a:pt x="2430" y="2459"/>
                </a:lnTo>
                <a:lnTo>
                  <a:pt x="2398" y="2411"/>
                </a:lnTo>
                <a:lnTo>
                  <a:pt x="2360" y="2367"/>
                </a:lnTo>
                <a:lnTo>
                  <a:pt x="2337" y="2343"/>
                </a:lnTo>
                <a:lnTo>
                  <a:pt x="2284" y="2307"/>
                </a:lnTo>
                <a:lnTo>
                  <a:pt x="2223" y="2274"/>
                </a:lnTo>
                <a:lnTo>
                  <a:pt x="2168" y="2237"/>
                </a:lnTo>
                <a:lnTo>
                  <a:pt x="2099" y="2202"/>
                </a:lnTo>
                <a:lnTo>
                  <a:pt x="2085" y="2204"/>
                </a:lnTo>
                <a:lnTo>
                  <a:pt x="2060" y="2224"/>
                </a:lnTo>
                <a:lnTo>
                  <a:pt x="2012" y="2227"/>
                </a:lnTo>
                <a:lnTo>
                  <a:pt x="1968" y="2222"/>
                </a:lnTo>
                <a:lnTo>
                  <a:pt x="1903" y="2224"/>
                </a:lnTo>
                <a:lnTo>
                  <a:pt x="1863" y="2213"/>
                </a:lnTo>
                <a:lnTo>
                  <a:pt x="1839" y="2186"/>
                </a:lnTo>
                <a:lnTo>
                  <a:pt x="1824" y="2182"/>
                </a:lnTo>
                <a:lnTo>
                  <a:pt x="1787" y="2191"/>
                </a:lnTo>
                <a:lnTo>
                  <a:pt x="1331" y="2154"/>
                </a:lnTo>
                <a:lnTo>
                  <a:pt x="850" y="2095"/>
                </a:lnTo>
                <a:lnTo>
                  <a:pt x="446" y="2031"/>
                </a:lnTo>
                <a:lnTo>
                  <a:pt x="190" y="1976"/>
                </a:lnTo>
                <a:lnTo>
                  <a:pt x="162" y="1908"/>
                </a:lnTo>
                <a:lnTo>
                  <a:pt x="148" y="1883"/>
                </a:lnTo>
                <a:lnTo>
                  <a:pt x="154" y="1837"/>
                </a:lnTo>
                <a:lnTo>
                  <a:pt x="148" y="1806"/>
                </a:lnTo>
                <a:lnTo>
                  <a:pt x="133" y="1778"/>
                </a:lnTo>
                <a:lnTo>
                  <a:pt x="101" y="1761"/>
                </a:lnTo>
                <a:lnTo>
                  <a:pt x="66" y="1733"/>
                </a:lnTo>
                <a:lnTo>
                  <a:pt x="39" y="1705"/>
                </a:lnTo>
                <a:lnTo>
                  <a:pt x="21" y="1690"/>
                </a:lnTo>
                <a:lnTo>
                  <a:pt x="20" y="1662"/>
                </a:lnTo>
                <a:lnTo>
                  <a:pt x="50" y="1626"/>
                </a:lnTo>
                <a:lnTo>
                  <a:pt x="62" y="1586"/>
                </a:lnTo>
                <a:lnTo>
                  <a:pt x="61" y="1577"/>
                </a:lnTo>
                <a:lnTo>
                  <a:pt x="65" y="1547"/>
                </a:lnTo>
                <a:lnTo>
                  <a:pt x="77" y="1515"/>
                </a:lnTo>
                <a:lnTo>
                  <a:pt x="92" y="1474"/>
                </a:lnTo>
                <a:lnTo>
                  <a:pt x="62" y="1441"/>
                </a:lnTo>
                <a:lnTo>
                  <a:pt x="52" y="1434"/>
                </a:lnTo>
                <a:lnTo>
                  <a:pt x="49" y="1397"/>
                </a:lnTo>
                <a:lnTo>
                  <a:pt x="63" y="1364"/>
                </a:lnTo>
                <a:lnTo>
                  <a:pt x="82" y="1321"/>
                </a:lnTo>
                <a:lnTo>
                  <a:pt x="95" y="1287"/>
                </a:lnTo>
                <a:lnTo>
                  <a:pt x="93" y="1255"/>
                </a:lnTo>
                <a:lnTo>
                  <a:pt x="98" y="1231"/>
                </a:lnTo>
                <a:lnTo>
                  <a:pt x="103" y="1202"/>
                </a:lnTo>
                <a:lnTo>
                  <a:pt x="110" y="1171"/>
                </a:lnTo>
                <a:lnTo>
                  <a:pt x="123" y="1135"/>
                </a:lnTo>
                <a:lnTo>
                  <a:pt x="125" y="1102"/>
                </a:lnTo>
                <a:lnTo>
                  <a:pt x="128" y="1062"/>
                </a:lnTo>
                <a:lnTo>
                  <a:pt x="136" y="1031"/>
                </a:lnTo>
                <a:lnTo>
                  <a:pt x="137" y="987"/>
                </a:lnTo>
                <a:lnTo>
                  <a:pt x="135" y="955"/>
                </a:lnTo>
                <a:lnTo>
                  <a:pt x="129" y="927"/>
                </a:lnTo>
                <a:lnTo>
                  <a:pt x="115" y="901"/>
                </a:lnTo>
                <a:lnTo>
                  <a:pt x="95" y="875"/>
                </a:lnTo>
                <a:lnTo>
                  <a:pt x="66" y="848"/>
                </a:lnTo>
                <a:lnTo>
                  <a:pt x="55" y="787"/>
                </a:lnTo>
                <a:lnTo>
                  <a:pt x="34" y="732"/>
                </a:lnTo>
                <a:lnTo>
                  <a:pt x="14" y="703"/>
                </a:lnTo>
                <a:lnTo>
                  <a:pt x="0" y="678"/>
                </a:lnTo>
                <a:lnTo>
                  <a:pt x="0" y="658"/>
                </a:lnTo>
                <a:lnTo>
                  <a:pt x="655" y="0"/>
                </a:lnTo>
                <a:lnTo>
                  <a:pt x="666" y="32"/>
                </a:lnTo>
                <a:lnTo>
                  <a:pt x="675" y="83"/>
                </a:lnTo>
                <a:lnTo>
                  <a:pt x="688" y="119"/>
                </a:lnTo>
                <a:lnTo>
                  <a:pt x="701" y="142"/>
                </a:lnTo>
                <a:lnTo>
                  <a:pt x="720" y="145"/>
                </a:lnTo>
                <a:lnTo>
                  <a:pt x="730" y="123"/>
                </a:lnTo>
                <a:lnTo>
                  <a:pt x="747" y="110"/>
                </a:lnTo>
                <a:lnTo>
                  <a:pt x="773" y="115"/>
                </a:lnTo>
                <a:lnTo>
                  <a:pt x="789" y="121"/>
                </a:lnTo>
                <a:lnTo>
                  <a:pt x="797" y="138"/>
                </a:lnTo>
                <a:lnTo>
                  <a:pt x="799" y="159"/>
                </a:lnTo>
                <a:lnTo>
                  <a:pt x="839" y="162"/>
                </a:lnTo>
                <a:lnTo>
                  <a:pt x="870" y="152"/>
                </a:lnTo>
                <a:lnTo>
                  <a:pt x="909" y="150"/>
                </a:lnTo>
                <a:lnTo>
                  <a:pt x="940" y="157"/>
                </a:lnTo>
                <a:lnTo>
                  <a:pt x="953" y="146"/>
                </a:lnTo>
                <a:lnTo>
                  <a:pt x="966" y="142"/>
                </a:lnTo>
                <a:lnTo>
                  <a:pt x="979" y="157"/>
                </a:lnTo>
                <a:lnTo>
                  <a:pt x="1002" y="213"/>
                </a:lnTo>
                <a:lnTo>
                  <a:pt x="1012" y="244"/>
                </a:lnTo>
                <a:lnTo>
                  <a:pt x="1021" y="238"/>
                </a:lnTo>
                <a:lnTo>
                  <a:pt x="1039" y="211"/>
                </a:lnTo>
                <a:lnTo>
                  <a:pt x="1054" y="218"/>
                </a:lnTo>
                <a:lnTo>
                  <a:pt x="1065" y="240"/>
                </a:lnTo>
                <a:lnTo>
                  <a:pt x="1058" y="255"/>
                </a:lnTo>
                <a:lnTo>
                  <a:pt x="1058" y="282"/>
                </a:lnTo>
                <a:lnTo>
                  <a:pt x="1113" y="278"/>
                </a:lnTo>
                <a:lnTo>
                  <a:pt x="1140" y="288"/>
                </a:lnTo>
                <a:lnTo>
                  <a:pt x="1155" y="312"/>
                </a:lnTo>
                <a:lnTo>
                  <a:pt x="1172" y="352"/>
                </a:lnTo>
                <a:lnTo>
                  <a:pt x="1195" y="378"/>
                </a:lnTo>
                <a:lnTo>
                  <a:pt x="1235" y="407"/>
                </a:lnTo>
                <a:lnTo>
                  <a:pt x="1251" y="426"/>
                </a:lnTo>
                <a:lnTo>
                  <a:pt x="1257" y="443"/>
                </a:lnTo>
                <a:lnTo>
                  <a:pt x="1256" y="467"/>
                </a:lnTo>
                <a:lnTo>
                  <a:pt x="1237" y="494"/>
                </a:lnTo>
                <a:lnTo>
                  <a:pt x="1253" y="509"/>
                </a:lnTo>
                <a:lnTo>
                  <a:pt x="1295" y="516"/>
                </a:lnTo>
                <a:lnTo>
                  <a:pt x="1345" y="528"/>
                </a:lnTo>
                <a:lnTo>
                  <a:pt x="1390" y="550"/>
                </a:lnTo>
                <a:lnTo>
                  <a:pt x="1418" y="577"/>
                </a:lnTo>
                <a:lnTo>
                  <a:pt x="1434" y="621"/>
                </a:lnTo>
                <a:lnTo>
                  <a:pt x="1440" y="633"/>
                </a:lnTo>
                <a:lnTo>
                  <a:pt x="1450" y="635"/>
                </a:lnTo>
                <a:lnTo>
                  <a:pt x="1455" y="629"/>
                </a:lnTo>
                <a:lnTo>
                  <a:pt x="1448" y="569"/>
                </a:lnTo>
                <a:lnTo>
                  <a:pt x="1458" y="552"/>
                </a:lnTo>
                <a:lnTo>
                  <a:pt x="1487" y="541"/>
                </a:lnTo>
                <a:lnTo>
                  <a:pt x="1514" y="541"/>
                </a:lnTo>
                <a:lnTo>
                  <a:pt x="1518" y="536"/>
                </a:lnTo>
                <a:lnTo>
                  <a:pt x="1517" y="531"/>
                </a:lnTo>
                <a:lnTo>
                  <a:pt x="1506" y="524"/>
                </a:lnTo>
                <a:lnTo>
                  <a:pt x="1477" y="521"/>
                </a:lnTo>
                <a:lnTo>
                  <a:pt x="1470" y="509"/>
                </a:lnTo>
                <a:lnTo>
                  <a:pt x="1473" y="501"/>
                </a:lnTo>
                <a:lnTo>
                  <a:pt x="1541" y="485"/>
                </a:lnTo>
                <a:lnTo>
                  <a:pt x="1560" y="492"/>
                </a:lnTo>
                <a:lnTo>
                  <a:pt x="1588" y="537"/>
                </a:lnTo>
                <a:lnTo>
                  <a:pt x="1613" y="561"/>
                </a:lnTo>
                <a:lnTo>
                  <a:pt x="1642" y="560"/>
                </a:lnTo>
                <a:lnTo>
                  <a:pt x="1657" y="568"/>
                </a:lnTo>
                <a:lnTo>
                  <a:pt x="1689" y="597"/>
                </a:lnTo>
                <a:lnTo>
                  <a:pt x="1784" y="585"/>
                </a:lnTo>
                <a:lnTo>
                  <a:pt x="1806" y="574"/>
                </a:lnTo>
                <a:lnTo>
                  <a:pt x="1821" y="576"/>
                </a:lnTo>
                <a:lnTo>
                  <a:pt x="1823" y="611"/>
                </a:lnTo>
                <a:lnTo>
                  <a:pt x="1816" y="647"/>
                </a:lnTo>
                <a:lnTo>
                  <a:pt x="1821" y="679"/>
                </a:lnTo>
                <a:lnTo>
                  <a:pt x="1827" y="683"/>
                </a:lnTo>
                <a:lnTo>
                  <a:pt x="1846" y="679"/>
                </a:lnTo>
                <a:lnTo>
                  <a:pt x="1853" y="669"/>
                </a:lnTo>
                <a:lnTo>
                  <a:pt x="1855" y="648"/>
                </a:lnTo>
                <a:lnTo>
                  <a:pt x="1849" y="621"/>
                </a:lnTo>
                <a:lnTo>
                  <a:pt x="1856" y="610"/>
                </a:lnTo>
                <a:lnTo>
                  <a:pt x="1891" y="589"/>
                </a:lnTo>
                <a:lnTo>
                  <a:pt x="1917" y="575"/>
                </a:lnTo>
                <a:lnTo>
                  <a:pt x="1938" y="555"/>
                </a:lnTo>
                <a:lnTo>
                  <a:pt x="1944" y="532"/>
                </a:lnTo>
                <a:lnTo>
                  <a:pt x="1936" y="523"/>
                </a:lnTo>
                <a:lnTo>
                  <a:pt x="1906" y="511"/>
                </a:lnTo>
                <a:lnTo>
                  <a:pt x="1899" y="504"/>
                </a:lnTo>
                <a:lnTo>
                  <a:pt x="1900" y="489"/>
                </a:lnTo>
                <a:lnTo>
                  <a:pt x="1912" y="473"/>
                </a:lnTo>
                <a:lnTo>
                  <a:pt x="1913" y="464"/>
                </a:lnTo>
                <a:lnTo>
                  <a:pt x="1886" y="418"/>
                </a:lnTo>
                <a:lnTo>
                  <a:pt x="1882" y="393"/>
                </a:lnTo>
                <a:lnTo>
                  <a:pt x="1888" y="362"/>
                </a:lnTo>
                <a:lnTo>
                  <a:pt x="1912" y="330"/>
                </a:lnTo>
                <a:lnTo>
                  <a:pt x="1919" y="299"/>
                </a:lnTo>
                <a:lnTo>
                  <a:pt x="1943" y="274"/>
                </a:lnTo>
                <a:lnTo>
                  <a:pt x="1981" y="267"/>
                </a:lnTo>
                <a:lnTo>
                  <a:pt x="1991" y="280"/>
                </a:lnTo>
                <a:lnTo>
                  <a:pt x="2003" y="312"/>
                </a:lnTo>
                <a:lnTo>
                  <a:pt x="2016" y="331"/>
                </a:lnTo>
                <a:lnTo>
                  <a:pt x="2022" y="361"/>
                </a:lnTo>
                <a:lnTo>
                  <a:pt x="2042" y="374"/>
                </a:lnTo>
                <a:lnTo>
                  <a:pt x="2054" y="382"/>
                </a:lnTo>
                <a:lnTo>
                  <a:pt x="2055" y="395"/>
                </a:lnTo>
                <a:lnTo>
                  <a:pt x="2042" y="411"/>
                </a:lnTo>
                <a:lnTo>
                  <a:pt x="2024" y="415"/>
                </a:lnTo>
                <a:lnTo>
                  <a:pt x="2016" y="422"/>
                </a:lnTo>
                <a:lnTo>
                  <a:pt x="2016" y="441"/>
                </a:lnTo>
                <a:lnTo>
                  <a:pt x="2050" y="473"/>
                </a:lnTo>
                <a:lnTo>
                  <a:pt x="2056" y="506"/>
                </a:lnTo>
                <a:lnTo>
                  <a:pt x="2063" y="540"/>
                </a:lnTo>
                <a:lnTo>
                  <a:pt x="2081" y="567"/>
                </a:lnTo>
                <a:lnTo>
                  <a:pt x="2104" y="570"/>
                </a:lnTo>
                <a:lnTo>
                  <a:pt x="2116" y="543"/>
                </a:lnTo>
                <a:lnTo>
                  <a:pt x="2112" y="520"/>
                </a:lnTo>
                <a:lnTo>
                  <a:pt x="2096" y="498"/>
                </a:lnTo>
                <a:lnTo>
                  <a:pt x="2097" y="477"/>
                </a:lnTo>
                <a:lnTo>
                  <a:pt x="2113" y="476"/>
                </a:lnTo>
                <a:lnTo>
                  <a:pt x="2129" y="487"/>
                </a:lnTo>
                <a:lnTo>
                  <a:pt x="2152" y="536"/>
                </a:lnTo>
                <a:lnTo>
                  <a:pt x="2153" y="585"/>
                </a:lnTo>
                <a:lnTo>
                  <a:pt x="2164" y="613"/>
                </a:lnTo>
                <a:lnTo>
                  <a:pt x="2175" y="621"/>
                </a:lnTo>
                <a:lnTo>
                  <a:pt x="2209" y="613"/>
                </a:lnTo>
                <a:lnTo>
                  <a:pt x="2220" y="596"/>
                </a:lnTo>
                <a:lnTo>
                  <a:pt x="2226" y="567"/>
                </a:lnTo>
                <a:lnTo>
                  <a:pt x="2246" y="543"/>
                </a:lnTo>
                <a:lnTo>
                  <a:pt x="2248" y="517"/>
                </a:lnTo>
                <a:lnTo>
                  <a:pt x="2240" y="458"/>
                </a:lnTo>
                <a:lnTo>
                  <a:pt x="2246" y="442"/>
                </a:lnTo>
                <a:lnTo>
                  <a:pt x="2255" y="433"/>
                </a:lnTo>
                <a:lnTo>
                  <a:pt x="2274" y="432"/>
                </a:lnTo>
                <a:lnTo>
                  <a:pt x="2292" y="439"/>
                </a:lnTo>
                <a:lnTo>
                  <a:pt x="2306" y="449"/>
                </a:lnTo>
                <a:lnTo>
                  <a:pt x="2318" y="485"/>
                </a:lnTo>
                <a:lnTo>
                  <a:pt x="2341" y="473"/>
                </a:lnTo>
                <a:lnTo>
                  <a:pt x="2355" y="474"/>
                </a:lnTo>
                <a:lnTo>
                  <a:pt x="2363" y="481"/>
                </a:lnTo>
                <a:lnTo>
                  <a:pt x="2362" y="495"/>
                </a:lnTo>
                <a:lnTo>
                  <a:pt x="2341" y="508"/>
                </a:lnTo>
                <a:lnTo>
                  <a:pt x="2328" y="526"/>
                </a:lnTo>
                <a:lnTo>
                  <a:pt x="2323" y="568"/>
                </a:lnTo>
                <a:lnTo>
                  <a:pt x="2337" y="573"/>
                </a:lnTo>
                <a:lnTo>
                  <a:pt x="2334" y="595"/>
                </a:lnTo>
                <a:lnTo>
                  <a:pt x="2354" y="595"/>
                </a:lnTo>
                <a:lnTo>
                  <a:pt x="2369" y="612"/>
                </a:lnTo>
                <a:lnTo>
                  <a:pt x="2382" y="622"/>
                </a:lnTo>
                <a:lnTo>
                  <a:pt x="2385" y="632"/>
                </a:lnTo>
                <a:lnTo>
                  <a:pt x="2343" y="691"/>
                </a:lnTo>
                <a:lnTo>
                  <a:pt x="2329" y="702"/>
                </a:lnTo>
                <a:lnTo>
                  <a:pt x="2313" y="697"/>
                </a:lnTo>
                <a:lnTo>
                  <a:pt x="2298" y="680"/>
                </a:lnTo>
                <a:lnTo>
                  <a:pt x="2283" y="694"/>
                </a:lnTo>
                <a:lnTo>
                  <a:pt x="2263" y="715"/>
                </a:lnTo>
                <a:lnTo>
                  <a:pt x="2251" y="717"/>
                </a:lnTo>
                <a:lnTo>
                  <a:pt x="2217" y="702"/>
                </a:lnTo>
                <a:lnTo>
                  <a:pt x="2200" y="703"/>
                </a:lnTo>
                <a:lnTo>
                  <a:pt x="2193" y="712"/>
                </a:lnTo>
                <a:lnTo>
                  <a:pt x="2201" y="727"/>
                </a:lnTo>
                <a:lnTo>
                  <a:pt x="2216" y="741"/>
                </a:lnTo>
                <a:lnTo>
                  <a:pt x="2205" y="753"/>
                </a:lnTo>
                <a:lnTo>
                  <a:pt x="2170" y="773"/>
                </a:lnTo>
                <a:lnTo>
                  <a:pt x="2131" y="772"/>
                </a:lnTo>
                <a:lnTo>
                  <a:pt x="2101" y="753"/>
                </a:lnTo>
                <a:lnTo>
                  <a:pt x="2075" y="746"/>
                </a:lnTo>
                <a:lnTo>
                  <a:pt x="2053" y="756"/>
                </a:lnTo>
                <a:lnTo>
                  <a:pt x="2055" y="787"/>
                </a:lnTo>
                <a:lnTo>
                  <a:pt x="2094" y="812"/>
                </a:lnTo>
                <a:lnTo>
                  <a:pt x="2122" y="820"/>
                </a:lnTo>
                <a:lnTo>
                  <a:pt x="2138" y="845"/>
                </a:lnTo>
                <a:lnTo>
                  <a:pt x="2118" y="882"/>
                </a:lnTo>
                <a:lnTo>
                  <a:pt x="2038" y="930"/>
                </a:lnTo>
                <a:lnTo>
                  <a:pt x="2002" y="931"/>
                </a:lnTo>
                <a:lnTo>
                  <a:pt x="1975" y="926"/>
                </a:lnTo>
                <a:lnTo>
                  <a:pt x="1963" y="934"/>
                </a:lnTo>
                <a:lnTo>
                  <a:pt x="1958" y="953"/>
                </a:lnTo>
                <a:lnTo>
                  <a:pt x="1972" y="964"/>
                </a:lnTo>
                <a:lnTo>
                  <a:pt x="1986" y="978"/>
                </a:lnTo>
                <a:lnTo>
                  <a:pt x="1978" y="995"/>
                </a:lnTo>
                <a:lnTo>
                  <a:pt x="1891" y="1069"/>
                </a:lnTo>
                <a:lnTo>
                  <a:pt x="1878" y="1088"/>
                </a:lnTo>
                <a:lnTo>
                  <a:pt x="1879" y="1097"/>
                </a:lnTo>
                <a:lnTo>
                  <a:pt x="1861" y="1126"/>
                </a:lnTo>
                <a:lnTo>
                  <a:pt x="1838" y="1149"/>
                </a:lnTo>
                <a:lnTo>
                  <a:pt x="1813" y="1177"/>
                </a:lnTo>
                <a:lnTo>
                  <a:pt x="1783" y="1193"/>
                </a:lnTo>
                <a:lnTo>
                  <a:pt x="1784" y="1202"/>
                </a:lnTo>
                <a:lnTo>
                  <a:pt x="1799" y="1228"/>
                </a:lnTo>
                <a:lnTo>
                  <a:pt x="1792" y="1259"/>
                </a:lnTo>
                <a:lnTo>
                  <a:pt x="1789" y="1298"/>
                </a:lnTo>
                <a:lnTo>
                  <a:pt x="1806" y="1313"/>
                </a:lnTo>
                <a:lnTo>
                  <a:pt x="1850" y="1314"/>
                </a:lnTo>
                <a:lnTo>
                  <a:pt x="1864" y="1317"/>
                </a:lnTo>
                <a:lnTo>
                  <a:pt x="1872" y="1325"/>
                </a:lnTo>
                <a:lnTo>
                  <a:pt x="1887" y="1385"/>
                </a:lnTo>
                <a:lnTo>
                  <a:pt x="1891" y="1423"/>
                </a:lnTo>
                <a:lnTo>
                  <a:pt x="1897" y="1451"/>
                </a:lnTo>
                <a:lnTo>
                  <a:pt x="1913" y="1467"/>
                </a:lnTo>
                <a:lnTo>
                  <a:pt x="1937" y="1463"/>
                </a:lnTo>
                <a:lnTo>
                  <a:pt x="1963" y="1444"/>
                </a:lnTo>
                <a:lnTo>
                  <a:pt x="1979" y="1441"/>
                </a:lnTo>
                <a:lnTo>
                  <a:pt x="2011" y="1453"/>
                </a:lnTo>
                <a:lnTo>
                  <a:pt x="2049" y="1479"/>
                </a:lnTo>
                <a:lnTo>
                  <a:pt x="2078" y="1482"/>
                </a:lnTo>
                <a:lnTo>
                  <a:pt x="2106" y="1497"/>
                </a:lnTo>
                <a:lnTo>
                  <a:pt x="2127" y="1516"/>
                </a:lnTo>
                <a:lnTo>
                  <a:pt x="2134" y="1549"/>
                </a:lnTo>
                <a:lnTo>
                  <a:pt x="2145" y="1555"/>
                </a:lnTo>
                <a:lnTo>
                  <a:pt x="2204" y="1563"/>
                </a:lnTo>
                <a:lnTo>
                  <a:pt x="2271" y="1565"/>
                </a:lnTo>
                <a:lnTo>
                  <a:pt x="2306" y="1578"/>
                </a:lnTo>
                <a:lnTo>
                  <a:pt x="2365" y="1590"/>
                </a:lnTo>
                <a:lnTo>
                  <a:pt x="2394" y="1589"/>
                </a:lnTo>
                <a:lnTo>
                  <a:pt x="2411" y="1597"/>
                </a:lnTo>
                <a:lnTo>
                  <a:pt x="2423" y="1605"/>
                </a:lnTo>
                <a:lnTo>
                  <a:pt x="2426" y="1623"/>
                </a:lnTo>
                <a:lnTo>
                  <a:pt x="2422" y="1635"/>
                </a:lnTo>
                <a:lnTo>
                  <a:pt x="2406" y="1648"/>
                </a:lnTo>
                <a:lnTo>
                  <a:pt x="2406" y="1663"/>
                </a:lnTo>
                <a:lnTo>
                  <a:pt x="2407" y="1678"/>
                </a:lnTo>
                <a:lnTo>
                  <a:pt x="2426" y="1704"/>
                </a:lnTo>
                <a:lnTo>
                  <a:pt x="2435" y="1748"/>
                </a:lnTo>
                <a:lnTo>
                  <a:pt x="2465" y="1833"/>
                </a:lnTo>
                <a:lnTo>
                  <a:pt x="2496" y="1858"/>
                </a:lnTo>
                <a:lnTo>
                  <a:pt x="2529" y="1915"/>
                </a:lnTo>
                <a:lnTo>
                  <a:pt x="2559" y="1913"/>
                </a:lnTo>
                <a:lnTo>
                  <a:pt x="2580" y="1881"/>
                </a:lnTo>
                <a:lnTo>
                  <a:pt x="2591" y="1911"/>
                </a:lnTo>
                <a:lnTo>
                  <a:pt x="2621" y="1906"/>
                </a:lnTo>
                <a:lnTo>
                  <a:pt x="2643" y="1879"/>
                </a:lnTo>
                <a:lnTo>
                  <a:pt x="2649" y="1819"/>
                </a:lnTo>
                <a:lnTo>
                  <a:pt x="2642" y="1781"/>
                </a:lnTo>
                <a:lnTo>
                  <a:pt x="2581" y="1684"/>
                </a:lnTo>
                <a:lnTo>
                  <a:pt x="2573" y="1645"/>
                </a:lnTo>
                <a:lnTo>
                  <a:pt x="2588" y="1623"/>
                </a:lnTo>
                <a:lnTo>
                  <a:pt x="2628" y="1598"/>
                </a:lnTo>
                <a:lnTo>
                  <a:pt x="2666" y="1542"/>
                </a:lnTo>
                <a:lnTo>
                  <a:pt x="2675" y="1472"/>
                </a:lnTo>
                <a:lnTo>
                  <a:pt x="2659" y="1416"/>
                </a:lnTo>
                <a:lnTo>
                  <a:pt x="2632" y="1373"/>
                </a:lnTo>
                <a:lnTo>
                  <a:pt x="2599" y="1335"/>
                </a:lnTo>
                <a:lnTo>
                  <a:pt x="2570" y="1320"/>
                </a:lnTo>
                <a:lnTo>
                  <a:pt x="2561" y="1306"/>
                </a:lnTo>
                <a:lnTo>
                  <a:pt x="2561" y="1274"/>
                </a:lnTo>
                <a:lnTo>
                  <a:pt x="2572" y="1246"/>
                </a:lnTo>
                <a:lnTo>
                  <a:pt x="2612" y="1232"/>
                </a:lnTo>
                <a:lnTo>
                  <a:pt x="2625" y="1209"/>
                </a:lnTo>
                <a:lnTo>
                  <a:pt x="2621" y="1181"/>
                </a:lnTo>
                <a:lnTo>
                  <a:pt x="2608" y="1155"/>
                </a:lnTo>
                <a:lnTo>
                  <a:pt x="2585" y="1128"/>
                </a:lnTo>
                <a:lnTo>
                  <a:pt x="2577" y="1113"/>
                </a:lnTo>
                <a:lnTo>
                  <a:pt x="2572" y="1082"/>
                </a:lnTo>
                <a:lnTo>
                  <a:pt x="2570" y="1047"/>
                </a:lnTo>
                <a:lnTo>
                  <a:pt x="2551" y="1007"/>
                </a:lnTo>
                <a:lnTo>
                  <a:pt x="2559" y="968"/>
                </a:lnTo>
                <a:lnTo>
                  <a:pt x="2578" y="960"/>
                </a:lnTo>
                <a:lnTo>
                  <a:pt x="2599" y="967"/>
                </a:lnTo>
                <a:lnTo>
                  <a:pt x="2628" y="982"/>
                </a:lnTo>
                <a:lnTo>
                  <a:pt x="2649" y="985"/>
                </a:lnTo>
                <a:lnTo>
                  <a:pt x="2680" y="977"/>
                </a:lnTo>
                <a:lnTo>
                  <a:pt x="2701" y="959"/>
                </a:lnTo>
                <a:lnTo>
                  <a:pt x="2727" y="957"/>
                </a:lnTo>
                <a:lnTo>
                  <a:pt x="2756" y="967"/>
                </a:lnTo>
                <a:lnTo>
                  <a:pt x="2779" y="986"/>
                </a:lnTo>
                <a:lnTo>
                  <a:pt x="2804" y="1019"/>
                </a:lnTo>
                <a:lnTo>
                  <a:pt x="2824" y="1039"/>
                </a:lnTo>
                <a:lnTo>
                  <a:pt x="2858" y="1051"/>
                </a:lnTo>
                <a:lnTo>
                  <a:pt x="2890" y="1052"/>
                </a:lnTo>
                <a:lnTo>
                  <a:pt x="2931" y="1041"/>
                </a:lnTo>
                <a:lnTo>
                  <a:pt x="2941" y="1059"/>
                </a:lnTo>
                <a:lnTo>
                  <a:pt x="2945" y="1074"/>
                </a:lnTo>
                <a:lnTo>
                  <a:pt x="2931" y="1098"/>
                </a:lnTo>
                <a:lnTo>
                  <a:pt x="2956" y="1139"/>
                </a:lnTo>
                <a:lnTo>
                  <a:pt x="2966" y="1159"/>
                </a:lnTo>
                <a:lnTo>
                  <a:pt x="2961" y="1209"/>
                </a:lnTo>
                <a:lnTo>
                  <a:pt x="2977" y="1220"/>
                </a:lnTo>
                <a:lnTo>
                  <a:pt x="3007" y="1215"/>
                </a:lnTo>
                <a:lnTo>
                  <a:pt x="3044" y="1243"/>
                </a:lnTo>
                <a:lnTo>
                  <a:pt x="3071" y="1246"/>
                </a:lnTo>
                <a:lnTo>
                  <a:pt x="3106" y="1240"/>
                </a:lnTo>
                <a:lnTo>
                  <a:pt x="3140" y="1209"/>
                </a:lnTo>
                <a:lnTo>
                  <a:pt x="3153" y="1167"/>
                </a:lnTo>
                <a:lnTo>
                  <a:pt x="3138" y="1130"/>
                </a:lnTo>
                <a:lnTo>
                  <a:pt x="3115" y="1118"/>
                </a:lnTo>
                <a:lnTo>
                  <a:pt x="3122" y="1085"/>
                </a:lnTo>
                <a:lnTo>
                  <a:pt x="3140" y="1054"/>
                </a:lnTo>
                <a:lnTo>
                  <a:pt x="3145" y="1030"/>
                </a:lnTo>
                <a:lnTo>
                  <a:pt x="3174" y="1045"/>
                </a:lnTo>
                <a:lnTo>
                  <a:pt x="3196" y="1066"/>
                </a:lnTo>
                <a:lnTo>
                  <a:pt x="3226" y="1080"/>
                </a:lnTo>
                <a:lnTo>
                  <a:pt x="3276" y="1132"/>
                </a:lnTo>
                <a:lnTo>
                  <a:pt x="3343" y="1170"/>
                </a:lnTo>
                <a:lnTo>
                  <a:pt x="3366" y="1230"/>
                </a:lnTo>
                <a:lnTo>
                  <a:pt x="3409" y="1266"/>
                </a:lnTo>
                <a:lnTo>
                  <a:pt x="3418" y="1341"/>
                </a:lnTo>
                <a:lnTo>
                  <a:pt x="3467" y="1355"/>
                </a:lnTo>
                <a:lnTo>
                  <a:pt x="3514" y="1394"/>
                </a:lnTo>
                <a:lnTo>
                  <a:pt x="3532" y="1399"/>
                </a:lnTo>
                <a:lnTo>
                  <a:pt x="3573" y="1384"/>
                </a:lnTo>
                <a:lnTo>
                  <a:pt x="3616" y="1387"/>
                </a:lnTo>
                <a:lnTo>
                  <a:pt x="3631" y="1378"/>
                </a:lnTo>
                <a:lnTo>
                  <a:pt x="3635" y="1377"/>
                </a:lnTo>
                <a:lnTo>
                  <a:pt x="3652" y="1385"/>
                </a:lnTo>
                <a:lnTo>
                  <a:pt x="3654" y="1398"/>
                </a:lnTo>
                <a:lnTo>
                  <a:pt x="3641" y="1429"/>
                </a:lnTo>
                <a:lnTo>
                  <a:pt x="3616" y="1443"/>
                </a:lnTo>
                <a:lnTo>
                  <a:pt x="3587" y="1474"/>
                </a:lnTo>
                <a:lnTo>
                  <a:pt x="3575" y="1504"/>
                </a:lnTo>
                <a:lnTo>
                  <a:pt x="3581" y="1525"/>
                </a:lnTo>
                <a:lnTo>
                  <a:pt x="3594" y="1530"/>
                </a:lnTo>
                <a:lnTo>
                  <a:pt x="3622" y="1503"/>
                </a:lnTo>
                <a:lnTo>
                  <a:pt x="3648" y="1472"/>
                </a:lnTo>
                <a:lnTo>
                  <a:pt x="3677" y="1436"/>
                </a:lnTo>
                <a:lnTo>
                  <a:pt x="3698" y="1428"/>
                </a:lnTo>
                <a:lnTo>
                  <a:pt x="3707" y="1432"/>
                </a:lnTo>
                <a:lnTo>
                  <a:pt x="3709" y="1452"/>
                </a:lnTo>
                <a:lnTo>
                  <a:pt x="3713" y="1460"/>
                </a:lnTo>
                <a:lnTo>
                  <a:pt x="3727" y="1463"/>
                </a:lnTo>
                <a:lnTo>
                  <a:pt x="3743" y="1444"/>
                </a:lnTo>
                <a:lnTo>
                  <a:pt x="3753" y="1443"/>
                </a:lnTo>
                <a:lnTo>
                  <a:pt x="3765" y="1450"/>
                </a:lnTo>
                <a:lnTo>
                  <a:pt x="3774" y="1474"/>
                </a:lnTo>
                <a:lnTo>
                  <a:pt x="3787" y="1506"/>
                </a:lnTo>
                <a:lnTo>
                  <a:pt x="3805" y="1517"/>
                </a:lnTo>
                <a:lnTo>
                  <a:pt x="3811" y="1557"/>
                </a:lnTo>
                <a:lnTo>
                  <a:pt x="3807" y="1584"/>
                </a:lnTo>
                <a:lnTo>
                  <a:pt x="3795" y="1606"/>
                </a:lnTo>
                <a:lnTo>
                  <a:pt x="3770" y="1631"/>
                </a:lnTo>
                <a:lnTo>
                  <a:pt x="3744" y="1640"/>
                </a:lnTo>
                <a:lnTo>
                  <a:pt x="3733" y="1675"/>
                </a:lnTo>
                <a:lnTo>
                  <a:pt x="3706" y="1740"/>
                </a:lnTo>
                <a:lnTo>
                  <a:pt x="3678" y="1767"/>
                </a:lnTo>
                <a:lnTo>
                  <a:pt x="3606" y="1791"/>
                </a:lnTo>
                <a:lnTo>
                  <a:pt x="3543" y="1808"/>
                </a:lnTo>
                <a:lnTo>
                  <a:pt x="3502" y="1817"/>
                </a:lnTo>
                <a:lnTo>
                  <a:pt x="3421" y="1839"/>
                </a:lnTo>
                <a:lnTo>
                  <a:pt x="3316" y="1863"/>
                </a:lnTo>
                <a:lnTo>
                  <a:pt x="3289" y="1903"/>
                </a:lnTo>
                <a:lnTo>
                  <a:pt x="3287" y="1936"/>
                </a:lnTo>
                <a:lnTo>
                  <a:pt x="3263" y="1960"/>
                </a:lnTo>
                <a:lnTo>
                  <a:pt x="3240" y="1980"/>
                </a:lnTo>
                <a:lnTo>
                  <a:pt x="3228" y="2001"/>
                </a:lnTo>
                <a:lnTo>
                  <a:pt x="3221" y="2035"/>
                </a:lnTo>
                <a:lnTo>
                  <a:pt x="3212" y="2066"/>
                </a:lnTo>
                <a:lnTo>
                  <a:pt x="3180" y="2121"/>
                </a:lnTo>
                <a:lnTo>
                  <a:pt x="3153" y="2185"/>
                </a:lnTo>
                <a:lnTo>
                  <a:pt x="3151" y="2194"/>
                </a:lnTo>
                <a:lnTo>
                  <a:pt x="3156" y="2203"/>
                </a:lnTo>
                <a:lnTo>
                  <a:pt x="3162" y="2206"/>
                </a:lnTo>
                <a:lnTo>
                  <a:pt x="3173" y="2204"/>
                </a:lnTo>
                <a:lnTo>
                  <a:pt x="3184" y="2193"/>
                </a:lnTo>
                <a:lnTo>
                  <a:pt x="3197" y="2194"/>
                </a:lnTo>
              </a:path>
            </a:pathLst>
          </a:custGeom>
          <a:solidFill>
            <a:schemeClr val="accent6">
              <a:lumMod val="75000"/>
            </a:schemeClr>
          </a:solidFill>
          <a:ln w="12700">
            <a:headEnd/>
            <a:tailEnd/>
          </a:ln>
        </p:spPr>
        <p:style>
          <a:lnRef idx="3">
            <a:schemeClr val="lt1"/>
          </a:lnRef>
          <a:fillRef idx="1">
            <a:schemeClr val="accent6"/>
          </a:fillRef>
          <a:effectRef idx="1">
            <a:schemeClr val="accent6"/>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135" name="Freeform 157"/>
          <p:cNvSpPr>
            <a:spLocks noChangeArrowheads="1"/>
          </p:cNvSpPr>
          <p:nvPr/>
        </p:nvSpPr>
        <p:spPr bwMode="auto">
          <a:xfrm>
            <a:off x="6066635" y="1864584"/>
            <a:ext cx="66675" cy="30162"/>
          </a:xfrm>
          <a:custGeom>
            <a:avLst/>
            <a:gdLst>
              <a:gd name="T0" fmla="*/ 2147483647 w 142"/>
              <a:gd name="T1" fmla="*/ 2147483647 h 62"/>
              <a:gd name="T2" fmla="*/ 2147483647 w 142"/>
              <a:gd name="T3" fmla="*/ 2147483647 h 62"/>
              <a:gd name="T4" fmla="*/ 2147483647 w 142"/>
              <a:gd name="T5" fmla="*/ 2147483647 h 62"/>
              <a:gd name="T6" fmla="*/ 2147483647 w 142"/>
              <a:gd name="T7" fmla="*/ 2147483647 h 62"/>
              <a:gd name="T8" fmla="*/ 2147483647 w 142"/>
              <a:gd name="T9" fmla="*/ 0 h 62"/>
              <a:gd name="T10" fmla="*/ 2147483647 w 142"/>
              <a:gd name="T11" fmla="*/ 2147483647 h 62"/>
              <a:gd name="T12" fmla="*/ 2147483647 w 142"/>
              <a:gd name="T13" fmla="*/ 2147483647 h 62"/>
              <a:gd name="T14" fmla="*/ 2147483647 w 142"/>
              <a:gd name="T15" fmla="*/ 2147483647 h 62"/>
              <a:gd name="T16" fmla="*/ 2147483647 w 142"/>
              <a:gd name="T17" fmla="*/ 2147483647 h 62"/>
              <a:gd name="T18" fmla="*/ 2147483647 w 142"/>
              <a:gd name="T19" fmla="*/ 2147483647 h 62"/>
              <a:gd name="T20" fmla="*/ 2147483647 w 142"/>
              <a:gd name="T21" fmla="*/ 2147483647 h 62"/>
              <a:gd name="T22" fmla="*/ 2147483647 w 142"/>
              <a:gd name="T23" fmla="*/ 2147483647 h 62"/>
              <a:gd name="T24" fmla="*/ 0 w 142"/>
              <a:gd name="T25" fmla="*/ 2147483647 h 62"/>
              <a:gd name="T26" fmla="*/ 2147483647 w 142"/>
              <a:gd name="T27" fmla="*/ 2147483647 h 62"/>
              <a:gd name="T28" fmla="*/ 2147483647 w 142"/>
              <a:gd name="T29" fmla="*/ 2147483647 h 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2"/>
              <a:gd name="T46" fmla="*/ 0 h 62"/>
              <a:gd name="T47" fmla="*/ 142 w 142"/>
              <a:gd name="T48" fmla="*/ 62 h 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2" h="62">
                <a:moveTo>
                  <a:pt x="25" y="13"/>
                </a:moveTo>
                <a:lnTo>
                  <a:pt x="57" y="27"/>
                </a:lnTo>
                <a:lnTo>
                  <a:pt x="79" y="22"/>
                </a:lnTo>
                <a:lnTo>
                  <a:pt x="102" y="4"/>
                </a:lnTo>
                <a:lnTo>
                  <a:pt x="120" y="0"/>
                </a:lnTo>
                <a:lnTo>
                  <a:pt x="141" y="4"/>
                </a:lnTo>
                <a:lnTo>
                  <a:pt x="142" y="9"/>
                </a:lnTo>
                <a:lnTo>
                  <a:pt x="133" y="35"/>
                </a:lnTo>
                <a:lnTo>
                  <a:pt x="116" y="48"/>
                </a:lnTo>
                <a:lnTo>
                  <a:pt x="73" y="62"/>
                </a:lnTo>
                <a:lnTo>
                  <a:pt x="43" y="57"/>
                </a:lnTo>
                <a:lnTo>
                  <a:pt x="7" y="41"/>
                </a:lnTo>
                <a:lnTo>
                  <a:pt x="0" y="27"/>
                </a:lnTo>
                <a:lnTo>
                  <a:pt x="3" y="23"/>
                </a:lnTo>
                <a:lnTo>
                  <a:pt x="25" y="13"/>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en-US">
              <a:solidFill>
                <a:prstClr val="black"/>
              </a:solidFill>
              <a:latin typeface="Calibri"/>
              <a:ea typeface="+mn-ea"/>
              <a:cs typeface="+mn-cs"/>
            </a:endParaRPr>
          </a:p>
        </p:txBody>
      </p:sp>
      <p:sp>
        <p:nvSpPr>
          <p:cNvPr id="136" name="Rectangle 173"/>
          <p:cNvSpPr>
            <a:spLocks noChangeArrowheads="1"/>
          </p:cNvSpPr>
          <p:nvPr/>
        </p:nvSpPr>
        <p:spPr bwMode="auto">
          <a:xfrm>
            <a:off x="67510" y="134558"/>
            <a:ext cx="2272242" cy="357765"/>
          </a:xfrm>
          <a:prstGeom prst="rect">
            <a:avLst/>
          </a:prstGeom>
          <a:solidFill>
            <a:srgbClr val="00B0F0"/>
          </a:solidFill>
          <a:ln>
            <a:headEnd/>
            <a:tailEnd/>
          </a:ln>
        </p:spPr>
        <p:style>
          <a:lnRef idx="3">
            <a:schemeClr val="lt1"/>
          </a:lnRef>
          <a:fillRef idx="1">
            <a:schemeClr val="accent1"/>
          </a:fillRef>
          <a:effectRef idx="1">
            <a:schemeClr val="accent1"/>
          </a:effectRef>
          <a:fontRef idx="minor">
            <a:schemeClr val="lt1"/>
          </a:fontRef>
        </p:style>
        <p:txBody>
          <a:bodyPr wrap="none" lIns="91424" tIns="45712" rIns="91424" bIns="45712"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fontAlgn="auto">
              <a:spcBef>
                <a:spcPts val="0"/>
              </a:spcBef>
              <a:spcAft>
                <a:spcPts val="0"/>
              </a:spcAft>
              <a:buFontTx/>
              <a:buNone/>
            </a:pPr>
            <a:r>
              <a:rPr lang="es-ES" altLang="en-US" sz="1200" b="1" dirty="0" err="1" smtClean="0">
                <a:solidFill>
                  <a:prstClr val="black"/>
                </a:solidFill>
                <a:latin typeface="Calibri" panose="020F0502020204030204" pitchFamily="34" charset="0"/>
                <a:cs typeface="Times" panose="02020603050405020304" pitchFamily="18" charset="0"/>
              </a:rPr>
              <a:t>tOPV</a:t>
            </a:r>
            <a:r>
              <a:rPr lang="es-ES" altLang="en-US" sz="1200" b="1" dirty="0" smtClean="0">
                <a:solidFill>
                  <a:prstClr val="black"/>
                </a:solidFill>
                <a:latin typeface="Calibri" panose="020F0502020204030204" pitchFamily="34" charset="0"/>
                <a:cs typeface="Times" panose="02020603050405020304" pitchFamily="18" charset="0"/>
              </a:rPr>
              <a:t> en el esquema rutinario</a:t>
            </a:r>
            <a:r>
              <a:rPr lang="en-US" altLang="en-US" sz="1600" b="1" dirty="0" smtClean="0">
                <a:solidFill>
                  <a:prstClr val="white"/>
                </a:solidFill>
                <a:latin typeface="Calibri" pitchFamily="34" charset="0"/>
              </a:rPr>
              <a:t>	</a:t>
            </a:r>
            <a:endParaRPr lang="en-US" altLang="en-US" sz="1600" b="1" dirty="0">
              <a:solidFill>
                <a:prstClr val="white"/>
              </a:solidFill>
              <a:latin typeface="Calibri" pitchFamily="34" charset="0"/>
            </a:endParaRPr>
          </a:p>
        </p:txBody>
      </p:sp>
      <p:sp>
        <p:nvSpPr>
          <p:cNvPr id="137" name="Rectangle 174"/>
          <p:cNvSpPr>
            <a:spLocks noChangeArrowheads="1"/>
          </p:cNvSpPr>
          <p:nvPr/>
        </p:nvSpPr>
        <p:spPr bwMode="auto">
          <a:xfrm>
            <a:off x="2444127" y="2763520"/>
            <a:ext cx="1146558" cy="381041"/>
          </a:xfrm>
          <a:prstGeom prst="rect">
            <a:avLst/>
          </a:prstGeom>
          <a:solidFill>
            <a:schemeClr val="accent6">
              <a:lumMod val="75000"/>
            </a:schemeClr>
          </a:solidFill>
          <a:ln>
            <a:headEnd/>
            <a:tailEnd/>
          </a:ln>
        </p:spPr>
        <p:style>
          <a:lnRef idx="3">
            <a:schemeClr val="lt1"/>
          </a:lnRef>
          <a:fillRef idx="1">
            <a:schemeClr val="accent6"/>
          </a:fillRef>
          <a:effectRef idx="1">
            <a:schemeClr val="accent6"/>
          </a:effectRef>
          <a:fontRef idx="minor">
            <a:schemeClr val="lt1"/>
          </a:fontRef>
        </p:style>
        <p:txBody>
          <a:bodyPr wrap="none" anchor="ctr"/>
          <a:lstStyle/>
          <a:p>
            <a:pPr fontAlgn="auto">
              <a:spcBef>
                <a:spcPts val="0"/>
              </a:spcBef>
              <a:spcAft>
                <a:spcPts val="0"/>
              </a:spcAft>
            </a:pPr>
            <a:r>
              <a:rPr lang="es-ES" altLang="en-US" sz="1100" b="1" dirty="0" smtClean="0">
                <a:solidFill>
                  <a:prstClr val="black"/>
                </a:solidFill>
                <a:cs typeface="Times" panose="02020603050405020304" pitchFamily="18" charset="0"/>
              </a:rPr>
              <a:t>No utilizan </a:t>
            </a:r>
            <a:r>
              <a:rPr lang="es-ES" altLang="en-US" sz="1100" b="1" dirty="0" err="1" smtClean="0">
                <a:solidFill>
                  <a:prstClr val="black"/>
                </a:solidFill>
                <a:cs typeface="Times" panose="02020603050405020304" pitchFamily="18" charset="0"/>
              </a:rPr>
              <a:t>tOPV</a:t>
            </a:r>
            <a:endParaRPr lang="es-ES" altLang="en-US" sz="1100" b="1" dirty="0">
              <a:solidFill>
                <a:prstClr val="black"/>
              </a:solidFill>
              <a:cs typeface="Times" panose="02020603050405020304" pitchFamily="18" charset="0"/>
            </a:endParaRPr>
          </a:p>
        </p:txBody>
      </p:sp>
      <p:sp>
        <p:nvSpPr>
          <p:cNvPr id="138" name="Freeform 4"/>
          <p:cNvSpPr>
            <a:spLocks noChangeArrowheads="1"/>
          </p:cNvSpPr>
          <p:nvPr/>
        </p:nvSpPr>
        <p:spPr bwMode="auto">
          <a:xfrm>
            <a:off x="6620666" y="3201259"/>
            <a:ext cx="15875" cy="17462"/>
          </a:xfrm>
          <a:custGeom>
            <a:avLst/>
            <a:gdLst>
              <a:gd name="T0" fmla="*/ 2147483647 w 41"/>
              <a:gd name="T1" fmla="*/ 0 h 42"/>
              <a:gd name="T2" fmla="*/ 2147483647 w 41"/>
              <a:gd name="T3" fmla="*/ 2147483647 h 42"/>
              <a:gd name="T4" fmla="*/ 2147483647 w 41"/>
              <a:gd name="T5" fmla="*/ 2147483647 h 42"/>
              <a:gd name="T6" fmla="*/ 2147483647 w 41"/>
              <a:gd name="T7" fmla="*/ 2147483647 h 42"/>
              <a:gd name="T8" fmla="*/ 2147483647 w 41"/>
              <a:gd name="T9" fmla="*/ 2147483647 h 42"/>
              <a:gd name="T10" fmla="*/ 0 w 41"/>
              <a:gd name="T11" fmla="*/ 2147483647 h 42"/>
              <a:gd name="T12" fmla="*/ 0 w 41"/>
              <a:gd name="T13" fmla="*/ 2147483647 h 42"/>
              <a:gd name="T14" fmla="*/ 2147483647 w 41"/>
              <a:gd name="T15" fmla="*/ 0 h 42"/>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42"/>
              <a:gd name="T26" fmla="*/ 41 w 41"/>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42">
                <a:moveTo>
                  <a:pt x="4" y="0"/>
                </a:moveTo>
                <a:lnTo>
                  <a:pt x="34" y="4"/>
                </a:lnTo>
                <a:lnTo>
                  <a:pt x="41" y="17"/>
                </a:lnTo>
                <a:lnTo>
                  <a:pt x="29" y="32"/>
                </a:lnTo>
                <a:lnTo>
                  <a:pt x="7" y="42"/>
                </a:lnTo>
                <a:lnTo>
                  <a:pt x="0" y="34"/>
                </a:lnTo>
                <a:lnTo>
                  <a:pt x="0" y="6"/>
                </a:lnTo>
                <a:lnTo>
                  <a:pt x="4" y="0"/>
                </a:lnTo>
              </a:path>
            </a:pathLst>
          </a:custGeom>
          <a:ln w="12700">
            <a:noFill/>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139" name="Freeform 4"/>
          <p:cNvSpPr>
            <a:spLocks noChangeArrowheads="1"/>
          </p:cNvSpPr>
          <p:nvPr/>
        </p:nvSpPr>
        <p:spPr bwMode="auto">
          <a:xfrm flipV="1">
            <a:off x="6319048" y="3182227"/>
            <a:ext cx="46037" cy="46037"/>
          </a:xfrm>
          <a:custGeom>
            <a:avLst/>
            <a:gdLst>
              <a:gd name="T0" fmla="*/ 2147483647 w 41"/>
              <a:gd name="T1" fmla="*/ 0 h 42"/>
              <a:gd name="T2" fmla="*/ 2147483647 w 41"/>
              <a:gd name="T3" fmla="*/ 2147483647 h 42"/>
              <a:gd name="T4" fmla="*/ 2147483647 w 41"/>
              <a:gd name="T5" fmla="*/ 2147483647 h 42"/>
              <a:gd name="T6" fmla="*/ 2147483647 w 41"/>
              <a:gd name="T7" fmla="*/ 2147483647 h 42"/>
              <a:gd name="T8" fmla="*/ 2147483647 w 41"/>
              <a:gd name="T9" fmla="*/ 2147483647 h 42"/>
              <a:gd name="T10" fmla="*/ 0 w 41"/>
              <a:gd name="T11" fmla="*/ 2147483647 h 42"/>
              <a:gd name="T12" fmla="*/ 0 w 41"/>
              <a:gd name="T13" fmla="*/ 2147483647 h 42"/>
              <a:gd name="T14" fmla="*/ 2147483647 w 41"/>
              <a:gd name="T15" fmla="*/ 0 h 42"/>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42"/>
              <a:gd name="T26" fmla="*/ 41 w 41"/>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42">
                <a:moveTo>
                  <a:pt x="4" y="0"/>
                </a:moveTo>
                <a:lnTo>
                  <a:pt x="34" y="4"/>
                </a:lnTo>
                <a:lnTo>
                  <a:pt x="41" y="17"/>
                </a:lnTo>
                <a:lnTo>
                  <a:pt x="29" y="32"/>
                </a:lnTo>
                <a:lnTo>
                  <a:pt x="7" y="42"/>
                </a:lnTo>
                <a:lnTo>
                  <a:pt x="0" y="34"/>
                </a:lnTo>
                <a:lnTo>
                  <a:pt x="0" y="6"/>
                </a:lnTo>
                <a:lnTo>
                  <a:pt x="4" y="0"/>
                </a:lnTo>
              </a:path>
            </a:pathLst>
          </a:custGeom>
          <a:ln w="12700">
            <a:solidFill>
              <a:schemeClr val="bg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140" name="Rectangle 160"/>
          <p:cNvSpPr>
            <a:spLocks noChangeArrowheads="1"/>
          </p:cNvSpPr>
          <p:nvPr/>
        </p:nvSpPr>
        <p:spPr bwMode="auto">
          <a:xfrm>
            <a:off x="2430162" y="3267208"/>
            <a:ext cx="2040355" cy="2773874"/>
          </a:xfrm>
          <a:prstGeom prst="rect">
            <a:avLst/>
          </a:prstGeom>
          <a:solidFill>
            <a:schemeClr val="accent6">
              <a:lumMod val="75000"/>
            </a:schemeClr>
          </a:solidFill>
          <a:ln>
            <a:headEnd/>
            <a:tailEnd/>
          </a:ln>
        </p:spPr>
        <p:style>
          <a:lnRef idx="3">
            <a:schemeClr val="lt1"/>
          </a:lnRef>
          <a:fillRef idx="1">
            <a:schemeClr val="accent6"/>
          </a:fillRef>
          <a:effectRef idx="1">
            <a:schemeClr val="accent6"/>
          </a:effectRef>
          <a:fontRef idx="minor">
            <a:schemeClr val="lt1"/>
          </a:fontRef>
        </p:style>
        <p:txBody>
          <a:bodyPr wrap="none" anchor="ctr"/>
          <a:lstStyle/>
          <a:p>
            <a:pPr marL="228600" indent="-228600" fontAlgn="auto">
              <a:spcBef>
                <a:spcPts val="0"/>
              </a:spcBef>
              <a:spcAft>
                <a:spcPts val="0"/>
              </a:spcAft>
              <a:buFont typeface="+mj-lt"/>
              <a:buAutoNum type="arabicPeriod"/>
            </a:pPr>
            <a:r>
              <a:rPr lang="en-US" altLang="en-US" sz="1100" b="1" dirty="0">
                <a:solidFill>
                  <a:prstClr val="black"/>
                </a:solidFill>
                <a:cs typeface="Times" panose="02020603050405020304" pitchFamily="18" charset="0"/>
              </a:rPr>
              <a:t> </a:t>
            </a:r>
            <a:r>
              <a:rPr lang="en-US" altLang="en-US" sz="1100" b="1" dirty="0" smtClean="0">
                <a:solidFill>
                  <a:prstClr val="black"/>
                </a:solidFill>
                <a:cs typeface="Times" panose="02020603050405020304" pitchFamily="18" charset="0"/>
              </a:rPr>
              <a:t>  Aruba</a:t>
            </a:r>
            <a:endParaRPr lang="en-US" altLang="en-US" sz="1100" b="1" dirty="0">
              <a:solidFill>
                <a:prstClr val="black"/>
              </a:solidFill>
              <a:cs typeface="Times" panose="02020603050405020304" pitchFamily="18" charset="0"/>
            </a:endParaRPr>
          </a:p>
          <a:p>
            <a:pPr marL="228600" indent="-228600" fontAlgn="auto">
              <a:spcBef>
                <a:spcPts val="0"/>
              </a:spcBef>
              <a:spcAft>
                <a:spcPts val="0"/>
              </a:spcAft>
              <a:buFont typeface="+mj-lt"/>
              <a:buAutoNum type="arabicPeriod"/>
            </a:pPr>
            <a:r>
              <a:rPr lang="en-US" altLang="en-US" sz="1100" b="1" dirty="0" smtClean="0">
                <a:solidFill>
                  <a:prstClr val="black"/>
                </a:solidFill>
                <a:cs typeface="Times" panose="02020603050405020304" pitchFamily="18" charset="0"/>
              </a:rPr>
              <a:t>   Bermuda</a:t>
            </a:r>
            <a:endParaRPr lang="en-US" altLang="en-US" sz="1100" b="1" dirty="0">
              <a:solidFill>
                <a:prstClr val="black"/>
              </a:solidFill>
              <a:cs typeface="Times" panose="02020603050405020304" pitchFamily="18" charset="0"/>
            </a:endParaRPr>
          </a:p>
          <a:p>
            <a:pPr marL="228600" indent="-228600" fontAlgn="auto">
              <a:spcBef>
                <a:spcPts val="0"/>
              </a:spcBef>
              <a:spcAft>
                <a:spcPts val="0"/>
              </a:spcAft>
              <a:buFont typeface="+mj-lt"/>
              <a:buAutoNum type="arabicPeriod"/>
            </a:pPr>
            <a:r>
              <a:rPr lang="en-US" altLang="en-US" sz="1100" b="1" dirty="0" smtClean="0">
                <a:solidFill>
                  <a:prstClr val="black"/>
                </a:solidFill>
                <a:cs typeface="Times" panose="02020603050405020304" pitchFamily="18" charset="0"/>
              </a:rPr>
              <a:t>   Canada</a:t>
            </a:r>
            <a:endParaRPr lang="en-US" altLang="en-US" sz="1100" b="1" dirty="0">
              <a:solidFill>
                <a:prstClr val="black"/>
              </a:solidFill>
              <a:cs typeface="Times" panose="02020603050405020304" pitchFamily="18" charset="0"/>
            </a:endParaRPr>
          </a:p>
          <a:p>
            <a:pPr marL="228600" indent="-228600" fontAlgn="auto">
              <a:spcBef>
                <a:spcPts val="0"/>
              </a:spcBef>
              <a:spcAft>
                <a:spcPts val="0"/>
              </a:spcAft>
              <a:buFont typeface="+mj-lt"/>
              <a:buAutoNum type="arabicPeriod"/>
            </a:pPr>
            <a:r>
              <a:rPr lang="en-US" altLang="en-US" sz="1100" b="1" dirty="0" smtClean="0">
                <a:solidFill>
                  <a:prstClr val="black"/>
                </a:solidFill>
                <a:cs typeface="Times" panose="02020603050405020304" pitchFamily="18" charset="0"/>
              </a:rPr>
              <a:t>   Cayman </a:t>
            </a:r>
            <a:r>
              <a:rPr lang="en-US" altLang="en-US" sz="1100" b="1" dirty="0">
                <a:solidFill>
                  <a:prstClr val="black"/>
                </a:solidFill>
                <a:cs typeface="Times" panose="02020603050405020304" pitchFamily="18" charset="0"/>
              </a:rPr>
              <a:t>Islands</a:t>
            </a:r>
          </a:p>
          <a:p>
            <a:pPr marL="228600" indent="-228600" fontAlgn="auto">
              <a:spcBef>
                <a:spcPts val="0"/>
              </a:spcBef>
              <a:spcAft>
                <a:spcPts val="0"/>
              </a:spcAft>
              <a:buFont typeface="+mj-lt"/>
              <a:buAutoNum type="arabicPeriod"/>
            </a:pPr>
            <a:r>
              <a:rPr lang="en-US" altLang="en-US" sz="1100" b="1" dirty="0" smtClean="0">
                <a:solidFill>
                  <a:prstClr val="black"/>
                </a:solidFill>
                <a:cs typeface="Times" panose="02020603050405020304" pitchFamily="18" charset="0"/>
              </a:rPr>
              <a:t>   Costa </a:t>
            </a:r>
            <a:r>
              <a:rPr lang="en-US" altLang="en-US" sz="1100" b="1" dirty="0">
                <a:solidFill>
                  <a:prstClr val="black"/>
                </a:solidFill>
                <a:cs typeface="Times" panose="02020603050405020304" pitchFamily="18" charset="0"/>
              </a:rPr>
              <a:t>Rica</a:t>
            </a:r>
          </a:p>
          <a:p>
            <a:pPr marL="228600" indent="-228600" fontAlgn="auto">
              <a:spcBef>
                <a:spcPts val="0"/>
              </a:spcBef>
              <a:spcAft>
                <a:spcPts val="0"/>
              </a:spcAft>
              <a:buFont typeface="+mj-lt"/>
              <a:buAutoNum type="arabicPeriod"/>
            </a:pPr>
            <a:r>
              <a:rPr lang="en-US" altLang="en-US" sz="1100" b="1" dirty="0" smtClean="0">
                <a:solidFill>
                  <a:prstClr val="black"/>
                </a:solidFill>
                <a:cs typeface="Times" panose="02020603050405020304" pitchFamily="18" charset="0"/>
              </a:rPr>
              <a:t>   Puerto Rico </a:t>
            </a:r>
            <a:endParaRPr lang="en-US" altLang="en-US" sz="1100" b="1" dirty="0">
              <a:solidFill>
                <a:prstClr val="black"/>
              </a:solidFill>
              <a:cs typeface="Times" panose="02020603050405020304" pitchFamily="18" charset="0"/>
            </a:endParaRPr>
          </a:p>
          <a:p>
            <a:pPr marL="228600" indent="-228600" fontAlgn="auto">
              <a:spcBef>
                <a:spcPts val="0"/>
              </a:spcBef>
              <a:spcAft>
                <a:spcPts val="0"/>
              </a:spcAft>
              <a:buFont typeface="+mj-lt"/>
              <a:buAutoNum type="arabicPeriod"/>
            </a:pPr>
            <a:r>
              <a:rPr lang="en-US" altLang="en-US" sz="1100" b="1" dirty="0" smtClean="0">
                <a:solidFill>
                  <a:prstClr val="black"/>
                </a:solidFill>
                <a:cs typeface="Times" panose="02020603050405020304" pitchFamily="18" charset="0"/>
              </a:rPr>
              <a:t>   Saint </a:t>
            </a:r>
            <a:r>
              <a:rPr lang="en-US" altLang="en-US" sz="1100" b="1" dirty="0">
                <a:solidFill>
                  <a:prstClr val="black"/>
                </a:solidFill>
                <a:cs typeface="Times" panose="02020603050405020304" pitchFamily="18" charset="0"/>
              </a:rPr>
              <a:t>Maarten</a:t>
            </a:r>
          </a:p>
          <a:p>
            <a:pPr marL="228600" indent="-228600" fontAlgn="auto">
              <a:spcBef>
                <a:spcPts val="0"/>
              </a:spcBef>
              <a:spcAft>
                <a:spcPts val="0"/>
              </a:spcAft>
              <a:buFont typeface="+mj-lt"/>
              <a:buAutoNum type="arabicPeriod"/>
            </a:pPr>
            <a:r>
              <a:rPr lang="en-US" altLang="en-US" sz="1100" b="1" dirty="0" smtClean="0">
                <a:solidFill>
                  <a:prstClr val="black"/>
                </a:solidFill>
                <a:cs typeface="Times" panose="02020603050405020304" pitchFamily="18" charset="0"/>
              </a:rPr>
              <a:t>   United </a:t>
            </a:r>
            <a:r>
              <a:rPr lang="en-US" altLang="en-US" sz="1100" b="1" dirty="0">
                <a:solidFill>
                  <a:prstClr val="black"/>
                </a:solidFill>
                <a:cs typeface="Times" panose="02020603050405020304" pitchFamily="18" charset="0"/>
              </a:rPr>
              <a:t>States of America</a:t>
            </a:r>
          </a:p>
          <a:p>
            <a:pPr marL="228600" indent="-228600" fontAlgn="auto">
              <a:spcBef>
                <a:spcPts val="0"/>
              </a:spcBef>
              <a:spcAft>
                <a:spcPts val="0"/>
              </a:spcAft>
              <a:buFont typeface="+mj-lt"/>
              <a:buAutoNum type="arabicPeriod"/>
            </a:pPr>
            <a:r>
              <a:rPr lang="en-US" altLang="en-US" sz="1100" b="1" dirty="0" smtClean="0">
                <a:solidFill>
                  <a:prstClr val="black"/>
                </a:solidFill>
                <a:cs typeface="Times" panose="02020603050405020304" pitchFamily="18" charset="0"/>
              </a:rPr>
              <a:t>   Uruguay</a:t>
            </a:r>
          </a:p>
          <a:p>
            <a:pPr marL="228600" indent="-228600" fontAlgn="auto">
              <a:spcBef>
                <a:spcPts val="0"/>
              </a:spcBef>
              <a:spcAft>
                <a:spcPts val="0"/>
              </a:spcAft>
              <a:buFont typeface="+mj-lt"/>
              <a:buAutoNum type="arabicPeriod"/>
            </a:pPr>
            <a:r>
              <a:rPr lang="en-US" altLang="en-US" sz="1100" b="1" dirty="0" smtClean="0">
                <a:solidFill>
                  <a:prstClr val="black"/>
                </a:solidFill>
                <a:cs typeface="Times" panose="02020603050405020304" pitchFamily="18" charset="0"/>
              </a:rPr>
              <a:t>   Bonaire</a:t>
            </a:r>
          </a:p>
          <a:p>
            <a:pPr marL="228600" indent="-228600" fontAlgn="auto">
              <a:spcBef>
                <a:spcPts val="0"/>
              </a:spcBef>
              <a:spcAft>
                <a:spcPts val="0"/>
              </a:spcAft>
              <a:buFont typeface="+mj-lt"/>
              <a:buAutoNum type="arabicPeriod"/>
            </a:pPr>
            <a:r>
              <a:rPr lang="en-US" altLang="en-US" sz="1100" b="1" dirty="0" smtClean="0">
                <a:solidFill>
                  <a:prstClr val="black"/>
                </a:solidFill>
                <a:cs typeface="Times" panose="02020603050405020304" pitchFamily="18" charset="0"/>
              </a:rPr>
              <a:t>   Saba</a:t>
            </a:r>
          </a:p>
          <a:p>
            <a:pPr marL="228600" indent="-228600" fontAlgn="auto">
              <a:spcBef>
                <a:spcPts val="0"/>
              </a:spcBef>
              <a:spcAft>
                <a:spcPts val="0"/>
              </a:spcAft>
              <a:buFont typeface="+mj-lt"/>
              <a:buAutoNum type="arabicPeriod"/>
            </a:pPr>
            <a:r>
              <a:rPr lang="en-US" altLang="en-US" sz="1100" b="1" dirty="0" smtClean="0">
                <a:solidFill>
                  <a:prstClr val="black"/>
                </a:solidFill>
                <a:cs typeface="Times" panose="02020603050405020304" pitchFamily="18" charset="0"/>
              </a:rPr>
              <a:t>   St. Eustatius+</a:t>
            </a:r>
          </a:p>
          <a:p>
            <a:pPr marL="228600" indent="-228600" fontAlgn="auto">
              <a:spcBef>
                <a:spcPts val="0"/>
              </a:spcBef>
              <a:spcAft>
                <a:spcPts val="0"/>
              </a:spcAft>
              <a:buFont typeface="+mj-lt"/>
              <a:buAutoNum type="arabicPeriod"/>
            </a:pPr>
            <a:r>
              <a:rPr lang="en-US" altLang="en-US" sz="1100" b="1" dirty="0">
                <a:solidFill>
                  <a:prstClr val="black"/>
                </a:solidFill>
                <a:cs typeface="Times" panose="02020603050405020304" pitchFamily="18" charset="0"/>
              </a:rPr>
              <a:t> </a:t>
            </a:r>
            <a:r>
              <a:rPr lang="en-US" altLang="en-US" sz="1100" b="1" dirty="0" smtClean="0">
                <a:solidFill>
                  <a:prstClr val="black"/>
                </a:solidFill>
                <a:cs typeface="Times" panose="02020603050405020304" pitchFamily="18" charset="0"/>
              </a:rPr>
              <a:t>  French </a:t>
            </a:r>
            <a:r>
              <a:rPr lang="en-US" altLang="en-US" sz="1100" b="1" dirty="0">
                <a:solidFill>
                  <a:prstClr val="black"/>
                </a:solidFill>
                <a:cs typeface="Times" panose="02020603050405020304" pitchFamily="18" charset="0"/>
              </a:rPr>
              <a:t>Guyana</a:t>
            </a:r>
          </a:p>
          <a:p>
            <a:pPr marL="228600" indent="-228600" fontAlgn="auto">
              <a:spcBef>
                <a:spcPts val="0"/>
              </a:spcBef>
              <a:spcAft>
                <a:spcPts val="0"/>
              </a:spcAft>
              <a:buFont typeface="+mj-lt"/>
              <a:buAutoNum type="arabicPeriod"/>
            </a:pPr>
            <a:r>
              <a:rPr lang="en-US" altLang="en-US" sz="1100" b="1" dirty="0" smtClean="0">
                <a:solidFill>
                  <a:prstClr val="black"/>
                </a:solidFill>
                <a:cs typeface="Times" panose="02020603050405020304" pitchFamily="18" charset="0"/>
              </a:rPr>
              <a:t>   Guadalupe</a:t>
            </a:r>
          </a:p>
          <a:p>
            <a:pPr marL="228600" indent="-228600" fontAlgn="auto">
              <a:spcBef>
                <a:spcPts val="0"/>
              </a:spcBef>
              <a:spcAft>
                <a:spcPts val="0"/>
              </a:spcAft>
              <a:buFont typeface="+mj-lt"/>
              <a:buAutoNum type="arabicPeriod"/>
            </a:pPr>
            <a:r>
              <a:rPr lang="en-US" altLang="en-US" sz="1100" b="1" dirty="0" smtClean="0">
                <a:solidFill>
                  <a:prstClr val="black"/>
                </a:solidFill>
                <a:cs typeface="Times" panose="02020603050405020304" pitchFamily="18" charset="0"/>
              </a:rPr>
              <a:t>   Martinique</a:t>
            </a:r>
            <a:endParaRPr lang="en-US" altLang="en-US" sz="1100" b="1" dirty="0">
              <a:solidFill>
                <a:prstClr val="black"/>
              </a:solidFill>
              <a:cs typeface="Times" panose="02020603050405020304" pitchFamily="18" charset="0"/>
            </a:endParaRPr>
          </a:p>
        </p:txBody>
      </p:sp>
      <p:sp>
        <p:nvSpPr>
          <p:cNvPr id="141" name="Freeform 57"/>
          <p:cNvSpPr>
            <a:spLocks noChangeArrowheads="1"/>
          </p:cNvSpPr>
          <p:nvPr/>
        </p:nvSpPr>
        <p:spPr bwMode="auto">
          <a:xfrm>
            <a:off x="5406226" y="3186989"/>
            <a:ext cx="46038" cy="111125"/>
          </a:xfrm>
          <a:custGeom>
            <a:avLst/>
            <a:gdLst>
              <a:gd name="T0" fmla="*/ 2147483647 w 109"/>
              <a:gd name="T1" fmla="*/ 2147483647 h 209"/>
              <a:gd name="T2" fmla="*/ 2147483647 w 109"/>
              <a:gd name="T3" fmla="*/ 2147483647 h 209"/>
              <a:gd name="T4" fmla="*/ 2147483647 w 109"/>
              <a:gd name="T5" fmla="*/ 2147483647 h 209"/>
              <a:gd name="T6" fmla="*/ 2147483647 w 109"/>
              <a:gd name="T7" fmla="*/ 2147483647 h 209"/>
              <a:gd name="T8" fmla="*/ 2147483647 w 109"/>
              <a:gd name="T9" fmla="*/ 2147483647 h 209"/>
              <a:gd name="T10" fmla="*/ 2147483647 w 109"/>
              <a:gd name="T11" fmla="*/ 2147483647 h 209"/>
              <a:gd name="T12" fmla="*/ 2147483647 w 109"/>
              <a:gd name="T13" fmla="*/ 0 h 209"/>
              <a:gd name="T14" fmla="*/ 2147483647 w 109"/>
              <a:gd name="T15" fmla="*/ 2147483647 h 209"/>
              <a:gd name="T16" fmla="*/ 2147483647 w 109"/>
              <a:gd name="T17" fmla="*/ 2147483647 h 209"/>
              <a:gd name="T18" fmla="*/ 0 w 109"/>
              <a:gd name="T19" fmla="*/ 2147483647 h 209"/>
              <a:gd name="T20" fmla="*/ 2147483647 w 109"/>
              <a:gd name="T21" fmla="*/ 2147483647 h 209"/>
              <a:gd name="T22" fmla="*/ 2147483647 w 109"/>
              <a:gd name="T23" fmla="*/ 2147483647 h 209"/>
              <a:gd name="T24" fmla="*/ 2147483647 w 109"/>
              <a:gd name="T25" fmla="*/ 2147483647 h 209"/>
              <a:gd name="T26" fmla="*/ 2147483647 w 109"/>
              <a:gd name="T27" fmla="*/ 2147483647 h 209"/>
              <a:gd name="T28" fmla="*/ 2147483647 w 109"/>
              <a:gd name="T29" fmla="*/ 2147483647 h 209"/>
              <a:gd name="T30" fmla="*/ 2147483647 w 109"/>
              <a:gd name="T31" fmla="*/ 2147483647 h 2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9"/>
              <a:gd name="T49" fmla="*/ 0 h 209"/>
              <a:gd name="T50" fmla="*/ 109 w 109"/>
              <a:gd name="T51" fmla="*/ 209 h 2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9" h="209">
                <a:moveTo>
                  <a:pt x="86" y="194"/>
                </a:moveTo>
                <a:lnTo>
                  <a:pt x="93" y="177"/>
                </a:lnTo>
                <a:lnTo>
                  <a:pt x="109" y="160"/>
                </a:lnTo>
                <a:lnTo>
                  <a:pt x="109" y="128"/>
                </a:lnTo>
                <a:lnTo>
                  <a:pt x="96" y="44"/>
                </a:lnTo>
                <a:lnTo>
                  <a:pt x="93" y="5"/>
                </a:lnTo>
                <a:lnTo>
                  <a:pt x="74" y="0"/>
                </a:lnTo>
                <a:lnTo>
                  <a:pt x="61" y="8"/>
                </a:lnTo>
                <a:lnTo>
                  <a:pt x="44" y="37"/>
                </a:lnTo>
                <a:lnTo>
                  <a:pt x="0" y="42"/>
                </a:lnTo>
                <a:lnTo>
                  <a:pt x="15" y="116"/>
                </a:lnTo>
                <a:lnTo>
                  <a:pt x="32" y="203"/>
                </a:lnTo>
                <a:lnTo>
                  <a:pt x="34" y="209"/>
                </a:lnTo>
                <a:lnTo>
                  <a:pt x="57" y="206"/>
                </a:lnTo>
                <a:lnTo>
                  <a:pt x="70" y="192"/>
                </a:lnTo>
                <a:lnTo>
                  <a:pt x="86" y="194"/>
                </a:lnTo>
              </a:path>
            </a:pathLst>
          </a:custGeom>
          <a:solidFill>
            <a:srgbClr val="00B0F0"/>
          </a:solidFill>
          <a:ln w="12700">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pPr>
            <a:endParaRPr lang="en-US">
              <a:solidFill>
                <a:prstClr val="white"/>
              </a:solidFill>
            </a:endParaRPr>
          </a:p>
        </p:txBody>
      </p:sp>
      <p:sp>
        <p:nvSpPr>
          <p:cNvPr id="142" name="Rectangle 162"/>
          <p:cNvSpPr>
            <a:spLocks noChangeArrowheads="1"/>
          </p:cNvSpPr>
          <p:nvPr/>
        </p:nvSpPr>
        <p:spPr bwMode="auto">
          <a:xfrm>
            <a:off x="67510" y="574055"/>
            <a:ext cx="2272242" cy="5508409"/>
          </a:xfrm>
          <a:prstGeom prst="rect">
            <a:avLst/>
          </a:prstGeom>
          <a:solidFill>
            <a:srgbClr val="00B0F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indent="-228600" fontAlgn="auto">
              <a:spcBef>
                <a:spcPts val="0"/>
              </a:spcBef>
              <a:spcAft>
                <a:spcPts val="0"/>
              </a:spcAft>
              <a:buFont typeface="+mj-lt"/>
              <a:buAutoNum type="arabicPeriod"/>
            </a:pPr>
            <a:r>
              <a:rPr lang="en-US" altLang="en-US" sz="1050" b="1" dirty="0">
                <a:solidFill>
                  <a:prstClr val="black"/>
                </a:solidFill>
                <a:cs typeface="Times" panose="02020603050405020304" pitchFamily="18" charset="0"/>
              </a:rPr>
              <a:t>Anguilla</a:t>
            </a:r>
          </a:p>
          <a:p>
            <a:pPr indent="-228600" fontAlgn="auto">
              <a:spcBef>
                <a:spcPts val="0"/>
              </a:spcBef>
              <a:spcAft>
                <a:spcPts val="0"/>
              </a:spcAft>
              <a:buFont typeface="+mj-lt"/>
              <a:buAutoNum type="arabicPeriod"/>
            </a:pPr>
            <a:r>
              <a:rPr lang="en-US" altLang="en-US" sz="1050" b="1" dirty="0">
                <a:solidFill>
                  <a:prstClr val="black"/>
                </a:solidFill>
                <a:cs typeface="Times" panose="02020603050405020304" pitchFamily="18" charset="0"/>
              </a:rPr>
              <a:t>Antigua and Barbuda</a:t>
            </a:r>
          </a:p>
          <a:p>
            <a:pPr indent="-228600" fontAlgn="auto">
              <a:spcBef>
                <a:spcPts val="0"/>
              </a:spcBef>
              <a:spcAft>
                <a:spcPts val="0"/>
              </a:spcAft>
              <a:buFont typeface="+mj-lt"/>
              <a:buAutoNum type="arabicPeriod"/>
            </a:pPr>
            <a:r>
              <a:rPr lang="en-US" altLang="en-US" sz="1050" b="1" dirty="0">
                <a:solidFill>
                  <a:prstClr val="black"/>
                </a:solidFill>
                <a:cs typeface="Times" panose="02020603050405020304" pitchFamily="18" charset="0"/>
              </a:rPr>
              <a:t>Argentina</a:t>
            </a:r>
          </a:p>
          <a:p>
            <a:pPr indent="-228600" fontAlgn="auto">
              <a:spcBef>
                <a:spcPts val="0"/>
              </a:spcBef>
              <a:spcAft>
                <a:spcPts val="0"/>
              </a:spcAft>
              <a:buFont typeface="+mj-lt"/>
              <a:buAutoNum type="arabicPeriod"/>
            </a:pPr>
            <a:r>
              <a:rPr lang="en-US" altLang="en-US" sz="1050" b="1" dirty="0">
                <a:solidFill>
                  <a:prstClr val="black"/>
                </a:solidFill>
                <a:cs typeface="Times" panose="02020603050405020304" pitchFamily="18" charset="0"/>
              </a:rPr>
              <a:t>Bahamas, The</a:t>
            </a:r>
          </a:p>
          <a:p>
            <a:pPr indent="-228600" fontAlgn="auto">
              <a:spcBef>
                <a:spcPts val="0"/>
              </a:spcBef>
              <a:spcAft>
                <a:spcPts val="0"/>
              </a:spcAft>
              <a:buFont typeface="+mj-lt"/>
              <a:buAutoNum type="arabicPeriod"/>
            </a:pPr>
            <a:r>
              <a:rPr lang="en-US" altLang="en-US" sz="1050" b="1" dirty="0">
                <a:solidFill>
                  <a:prstClr val="black"/>
                </a:solidFill>
                <a:cs typeface="Times" panose="02020603050405020304" pitchFamily="18" charset="0"/>
              </a:rPr>
              <a:t>Barbados</a:t>
            </a:r>
          </a:p>
          <a:p>
            <a:pPr indent="-228600" fontAlgn="auto">
              <a:spcBef>
                <a:spcPts val="0"/>
              </a:spcBef>
              <a:spcAft>
                <a:spcPts val="0"/>
              </a:spcAft>
              <a:buFont typeface="+mj-lt"/>
              <a:buAutoNum type="arabicPeriod"/>
            </a:pPr>
            <a:r>
              <a:rPr lang="en-US" altLang="en-US" sz="1050" b="1" dirty="0">
                <a:solidFill>
                  <a:prstClr val="black"/>
                </a:solidFill>
                <a:cs typeface="Times" panose="02020603050405020304" pitchFamily="18" charset="0"/>
              </a:rPr>
              <a:t>Belize</a:t>
            </a:r>
          </a:p>
          <a:p>
            <a:pPr indent="-228600" fontAlgn="auto">
              <a:spcBef>
                <a:spcPts val="0"/>
              </a:spcBef>
              <a:spcAft>
                <a:spcPts val="0"/>
              </a:spcAft>
              <a:buFont typeface="+mj-lt"/>
              <a:buAutoNum type="arabicPeriod"/>
            </a:pPr>
            <a:r>
              <a:rPr lang="en-US" altLang="en-US" sz="1050" b="1" dirty="0">
                <a:solidFill>
                  <a:prstClr val="black"/>
                </a:solidFill>
                <a:cs typeface="Times" panose="02020603050405020304" pitchFamily="18" charset="0"/>
              </a:rPr>
              <a:t>Bolivia</a:t>
            </a:r>
          </a:p>
          <a:p>
            <a:pPr indent="-228600" fontAlgn="auto">
              <a:spcBef>
                <a:spcPts val="0"/>
              </a:spcBef>
              <a:spcAft>
                <a:spcPts val="0"/>
              </a:spcAft>
              <a:buFont typeface="+mj-lt"/>
              <a:buAutoNum type="arabicPeriod"/>
            </a:pPr>
            <a:r>
              <a:rPr lang="en-US" altLang="en-US" sz="1050" b="1" dirty="0">
                <a:solidFill>
                  <a:prstClr val="black"/>
                </a:solidFill>
                <a:cs typeface="Times" panose="02020603050405020304" pitchFamily="18" charset="0"/>
              </a:rPr>
              <a:t>Brazil</a:t>
            </a:r>
          </a:p>
          <a:p>
            <a:pPr indent="-228600" fontAlgn="auto">
              <a:spcBef>
                <a:spcPts val="0"/>
              </a:spcBef>
              <a:spcAft>
                <a:spcPts val="0"/>
              </a:spcAft>
              <a:buFont typeface="+mj-lt"/>
              <a:buAutoNum type="arabicPeriod"/>
            </a:pPr>
            <a:r>
              <a:rPr lang="en-US" altLang="en-US" sz="1050" b="1" dirty="0">
                <a:solidFill>
                  <a:prstClr val="black"/>
                </a:solidFill>
                <a:cs typeface="Times" panose="02020603050405020304" pitchFamily="18" charset="0"/>
              </a:rPr>
              <a:t>Chile</a:t>
            </a:r>
          </a:p>
          <a:p>
            <a:pPr indent="-228600" fontAlgn="auto">
              <a:spcBef>
                <a:spcPts val="0"/>
              </a:spcBef>
              <a:spcAft>
                <a:spcPts val="0"/>
              </a:spcAft>
              <a:buFont typeface="+mj-lt"/>
              <a:buAutoNum type="arabicPeriod"/>
            </a:pPr>
            <a:r>
              <a:rPr lang="en-US" altLang="en-US" sz="1050" b="1" dirty="0">
                <a:solidFill>
                  <a:prstClr val="black"/>
                </a:solidFill>
                <a:cs typeface="Times" panose="02020603050405020304" pitchFamily="18" charset="0"/>
              </a:rPr>
              <a:t>Colombia</a:t>
            </a:r>
          </a:p>
          <a:p>
            <a:pPr indent="-228600" fontAlgn="auto">
              <a:spcBef>
                <a:spcPts val="0"/>
              </a:spcBef>
              <a:spcAft>
                <a:spcPts val="0"/>
              </a:spcAft>
              <a:buFont typeface="+mj-lt"/>
              <a:buAutoNum type="arabicPeriod"/>
            </a:pPr>
            <a:r>
              <a:rPr lang="en-US" altLang="en-US" sz="1050" b="1" dirty="0">
                <a:solidFill>
                  <a:prstClr val="black"/>
                </a:solidFill>
                <a:cs typeface="Times" panose="02020603050405020304" pitchFamily="18" charset="0"/>
              </a:rPr>
              <a:t>Cuba</a:t>
            </a:r>
          </a:p>
          <a:p>
            <a:pPr indent="-228600" fontAlgn="auto">
              <a:spcBef>
                <a:spcPts val="0"/>
              </a:spcBef>
              <a:spcAft>
                <a:spcPts val="0"/>
              </a:spcAft>
              <a:buFont typeface="+mj-lt"/>
              <a:buAutoNum type="arabicPeriod"/>
            </a:pPr>
            <a:r>
              <a:rPr lang="en-US" altLang="en-US" sz="1050" b="1" dirty="0" err="1">
                <a:solidFill>
                  <a:prstClr val="black"/>
                </a:solidFill>
                <a:cs typeface="Times" panose="02020603050405020304" pitchFamily="18" charset="0"/>
              </a:rPr>
              <a:t>Curaçao</a:t>
            </a:r>
            <a:endParaRPr lang="en-US" altLang="en-US" sz="1050" b="1" dirty="0">
              <a:solidFill>
                <a:prstClr val="black"/>
              </a:solidFill>
              <a:cs typeface="Times" panose="02020603050405020304" pitchFamily="18" charset="0"/>
            </a:endParaRPr>
          </a:p>
          <a:p>
            <a:pPr indent="-228600" fontAlgn="auto">
              <a:spcBef>
                <a:spcPts val="0"/>
              </a:spcBef>
              <a:spcAft>
                <a:spcPts val="0"/>
              </a:spcAft>
              <a:buFont typeface="+mj-lt"/>
              <a:buAutoNum type="arabicPeriod"/>
            </a:pPr>
            <a:r>
              <a:rPr lang="en-US" altLang="en-US" sz="1050" b="1" dirty="0">
                <a:solidFill>
                  <a:prstClr val="black"/>
                </a:solidFill>
                <a:cs typeface="Times" panose="02020603050405020304" pitchFamily="18" charset="0"/>
              </a:rPr>
              <a:t>Dominica</a:t>
            </a:r>
          </a:p>
          <a:p>
            <a:pPr indent="-228600" fontAlgn="auto">
              <a:spcBef>
                <a:spcPts val="0"/>
              </a:spcBef>
              <a:spcAft>
                <a:spcPts val="0"/>
              </a:spcAft>
              <a:buFont typeface="+mj-lt"/>
              <a:buAutoNum type="arabicPeriod"/>
            </a:pPr>
            <a:r>
              <a:rPr lang="en-US" altLang="en-US" sz="1050" b="1" dirty="0">
                <a:solidFill>
                  <a:prstClr val="black"/>
                </a:solidFill>
                <a:cs typeface="Times" panose="02020603050405020304" pitchFamily="18" charset="0"/>
              </a:rPr>
              <a:t>Dominican Republic</a:t>
            </a:r>
          </a:p>
          <a:p>
            <a:pPr indent="-228600" fontAlgn="auto">
              <a:spcBef>
                <a:spcPts val="0"/>
              </a:spcBef>
              <a:spcAft>
                <a:spcPts val="0"/>
              </a:spcAft>
              <a:buFont typeface="+mj-lt"/>
              <a:buAutoNum type="arabicPeriod"/>
            </a:pPr>
            <a:r>
              <a:rPr lang="en-US" altLang="en-US" sz="1050" b="1" dirty="0">
                <a:solidFill>
                  <a:prstClr val="black"/>
                </a:solidFill>
                <a:cs typeface="Times" panose="02020603050405020304" pitchFamily="18" charset="0"/>
              </a:rPr>
              <a:t>Ecuador</a:t>
            </a:r>
          </a:p>
          <a:p>
            <a:pPr indent="-228600" fontAlgn="auto">
              <a:spcBef>
                <a:spcPts val="0"/>
              </a:spcBef>
              <a:spcAft>
                <a:spcPts val="0"/>
              </a:spcAft>
              <a:buFont typeface="+mj-lt"/>
              <a:buAutoNum type="arabicPeriod"/>
            </a:pPr>
            <a:r>
              <a:rPr lang="en-US" altLang="en-US" sz="1050" b="1" dirty="0">
                <a:solidFill>
                  <a:prstClr val="black"/>
                </a:solidFill>
                <a:cs typeface="Times" panose="02020603050405020304" pitchFamily="18" charset="0"/>
              </a:rPr>
              <a:t>El Salvador</a:t>
            </a:r>
          </a:p>
          <a:p>
            <a:pPr indent="-228600" fontAlgn="auto">
              <a:spcBef>
                <a:spcPts val="0"/>
              </a:spcBef>
              <a:spcAft>
                <a:spcPts val="0"/>
              </a:spcAft>
              <a:buFont typeface="+mj-lt"/>
              <a:buAutoNum type="arabicPeriod"/>
            </a:pPr>
            <a:r>
              <a:rPr lang="en-US" altLang="en-US" sz="1050" b="1" dirty="0">
                <a:solidFill>
                  <a:prstClr val="black"/>
                </a:solidFill>
                <a:cs typeface="Times" panose="02020603050405020304" pitchFamily="18" charset="0"/>
              </a:rPr>
              <a:t>Grenada</a:t>
            </a:r>
          </a:p>
          <a:p>
            <a:pPr indent="-228600" fontAlgn="auto">
              <a:spcBef>
                <a:spcPts val="0"/>
              </a:spcBef>
              <a:spcAft>
                <a:spcPts val="0"/>
              </a:spcAft>
              <a:buFont typeface="+mj-lt"/>
              <a:buAutoNum type="arabicPeriod"/>
            </a:pPr>
            <a:r>
              <a:rPr lang="en-US" altLang="en-US" sz="1050" b="1" dirty="0">
                <a:solidFill>
                  <a:prstClr val="black"/>
                </a:solidFill>
                <a:cs typeface="Times" panose="02020603050405020304" pitchFamily="18" charset="0"/>
              </a:rPr>
              <a:t>Guatemala</a:t>
            </a:r>
          </a:p>
          <a:p>
            <a:pPr indent="-228600" fontAlgn="auto">
              <a:spcBef>
                <a:spcPts val="0"/>
              </a:spcBef>
              <a:spcAft>
                <a:spcPts val="0"/>
              </a:spcAft>
              <a:buFont typeface="+mj-lt"/>
              <a:buAutoNum type="arabicPeriod"/>
            </a:pPr>
            <a:r>
              <a:rPr lang="en-US" altLang="en-US" sz="1050" b="1" dirty="0">
                <a:solidFill>
                  <a:prstClr val="black"/>
                </a:solidFill>
                <a:cs typeface="Times" panose="02020603050405020304" pitchFamily="18" charset="0"/>
              </a:rPr>
              <a:t>Guyana</a:t>
            </a:r>
          </a:p>
          <a:p>
            <a:pPr indent="-228600" fontAlgn="auto">
              <a:spcBef>
                <a:spcPts val="0"/>
              </a:spcBef>
              <a:spcAft>
                <a:spcPts val="0"/>
              </a:spcAft>
              <a:buFont typeface="+mj-lt"/>
              <a:buAutoNum type="arabicPeriod"/>
            </a:pPr>
            <a:r>
              <a:rPr lang="en-US" altLang="en-US" sz="1050" b="1" dirty="0">
                <a:solidFill>
                  <a:prstClr val="black"/>
                </a:solidFill>
                <a:cs typeface="Times" panose="02020603050405020304" pitchFamily="18" charset="0"/>
              </a:rPr>
              <a:t>Haiti</a:t>
            </a:r>
          </a:p>
          <a:p>
            <a:pPr indent="-228600" fontAlgn="auto">
              <a:spcBef>
                <a:spcPts val="0"/>
              </a:spcBef>
              <a:spcAft>
                <a:spcPts val="0"/>
              </a:spcAft>
              <a:buFont typeface="+mj-lt"/>
              <a:buAutoNum type="arabicPeriod"/>
            </a:pPr>
            <a:r>
              <a:rPr lang="en-US" altLang="en-US" sz="1050" b="1" dirty="0">
                <a:solidFill>
                  <a:prstClr val="black"/>
                </a:solidFill>
                <a:cs typeface="Times" panose="02020603050405020304" pitchFamily="18" charset="0"/>
              </a:rPr>
              <a:t>Honduras</a:t>
            </a:r>
          </a:p>
          <a:p>
            <a:pPr indent="-228600" fontAlgn="auto">
              <a:spcBef>
                <a:spcPts val="0"/>
              </a:spcBef>
              <a:spcAft>
                <a:spcPts val="0"/>
              </a:spcAft>
              <a:buFont typeface="+mj-lt"/>
              <a:buAutoNum type="arabicPeriod"/>
            </a:pPr>
            <a:r>
              <a:rPr lang="en-US" altLang="en-US" sz="1050" b="1" dirty="0">
                <a:solidFill>
                  <a:prstClr val="black"/>
                </a:solidFill>
                <a:cs typeface="Times" panose="02020603050405020304" pitchFamily="18" charset="0"/>
              </a:rPr>
              <a:t>Jamaica</a:t>
            </a:r>
          </a:p>
          <a:p>
            <a:pPr indent="-228600" fontAlgn="auto">
              <a:spcBef>
                <a:spcPts val="0"/>
              </a:spcBef>
              <a:spcAft>
                <a:spcPts val="0"/>
              </a:spcAft>
              <a:buFont typeface="+mj-lt"/>
              <a:buAutoNum type="arabicPeriod"/>
            </a:pPr>
            <a:r>
              <a:rPr lang="en-US" altLang="en-US" sz="1050" b="1" dirty="0">
                <a:solidFill>
                  <a:prstClr val="black"/>
                </a:solidFill>
                <a:cs typeface="Times" panose="02020603050405020304" pitchFamily="18" charset="0"/>
              </a:rPr>
              <a:t>Montserrat</a:t>
            </a:r>
          </a:p>
          <a:p>
            <a:pPr indent="-228600" fontAlgn="auto">
              <a:spcBef>
                <a:spcPts val="0"/>
              </a:spcBef>
              <a:spcAft>
                <a:spcPts val="0"/>
              </a:spcAft>
              <a:buFont typeface="+mj-lt"/>
              <a:buAutoNum type="arabicPeriod"/>
            </a:pPr>
            <a:r>
              <a:rPr lang="en-US" altLang="en-US" sz="1050" b="1" dirty="0">
                <a:solidFill>
                  <a:prstClr val="black"/>
                </a:solidFill>
                <a:cs typeface="Times" panose="02020603050405020304" pitchFamily="18" charset="0"/>
              </a:rPr>
              <a:t>Nicaragua</a:t>
            </a:r>
          </a:p>
          <a:p>
            <a:pPr indent="-228600" fontAlgn="auto">
              <a:spcBef>
                <a:spcPts val="0"/>
              </a:spcBef>
              <a:spcAft>
                <a:spcPts val="0"/>
              </a:spcAft>
              <a:buFont typeface="+mj-lt"/>
              <a:buAutoNum type="arabicPeriod"/>
            </a:pPr>
            <a:r>
              <a:rPr lang="en-US" altLang="en-US" sz="1050" b="1" dirty="0">
                <a:solidFill>
                  <a:prstClr val="black"/>
                </a:solidFill>
                <a:cs typeface="Times" panose="02020603050405020304" pitchFamily="18" charset="0"/>
              </a:rPr>
              <a:t>Paraguay</a:t>
            </a:r>
          </a:p>
          <a:p>
            <a:pPr indent="-228600" fontAlgn="auto">
              <a:spcBef>
                <a:spcPts val="0"/>
              </a:spcBef>
              <a:spcAft>
                <a:spcPts val="0"/>
              </a:spcAft>
              <a:buFont typeface="+mj-lt"/>
              <a:buAutoNum type="arabicPeriod"/>
            </a:pPr>
            <a:r>
              <a:rPr lang="en-US" altLang="en-US" sz="1050" b="1" dirty="0">
                <a:solidFill>
                  <a:prstClr val="black"/>
                </a:solidFill>
                <a:cs typeface="Times" panose="02020603050405020304" pitchFamily="18" charset="0"/>
              </a:rPr>
              <a:t>Peru</a:t>
            </a:r>
          </a:p>
          <a:p>
            <a:pPr indent="-228600" fontAlgn="auto">
              <a:spcBef>
                <a:spcPts val="0"/>
              </a:spcBef>
              <a:spcAft>
                <a:spcPts val="0"/>
              </a:spcAft>
              <a:buFont typeface="+mj-lt"/>
              <a:buAutoNum type="arabicPeriod"/>
            </a:pPr>
            <a:r>
              <a:rPr lang="en-US" altLang="en-US" sz="1050" b="1" dirty="0">
                <a:solidFill>
                  <a:prstClr val="black"/>
                </a:solidFill>
                <a:cs typeface="Times" panose="02020603050405020304" pitchFamily="18" charset="0"/>
              </a:rPr>
              <a:t>Saint Kitts &amp; Nevis</a:t>
            </a:r>
          </a:p>
          <a:p>
            <a:pPr indent="-228600" fontAlgn="auto">
              <a:spcBef>
                <a:spcPts val="0"/>
              </a:spcBef>
              <a:spcAft>
                <a:spcPts val="0"/>
              </a:spcAft>
              <a:buFont typeface="+mj-lt"/>
              <a:buAutoNum type="arabicPeriod"/>
            </a:pPr>
            <a:r>
              <a:rPr lang="en-US" altLang="en-US" sz="1050" b="1" dirty="0">
                <a:solidFill>
                  <a:prstClr val="black"/>
                </a:solidFill>
                <a:cs typeface="Times" panose="02020603050405020304" pitchFamily="18" charset="0"/>
              </a:rPr>
              <a:t>Saint Lucia</a:t>
            </a:r>
          </a:p>
          <a:p>
            <a:pPr indent="-228600" fontAlgn="auto">
              <a:spcBef>
                <a:spcPts val="0"/>
              </a:spcBef>
              <a:spcAft>
                <a:spcPts val="0"/>
              </a:spcAft>
              <a:buFont typeface="+mj-lt"/>
              <a:buAutoNum type="arabicPeriod"/>
            </a:pPr>
            <a:r>
              <a:rPr lang="en-US" altLang="en-US" sz="1050" b="1" dirty="0">
                <a:solidFill>
                  <a:prstClr val="black"/>
                </a:solidFill>
                <a:cs typeface="Times" panose="02020603050405020304" pitchFamily="18" charset="0"/>
              </a:rPr>
              <a:t>Saint Vincent and the Grenadines</a:t>
            </a:r>
          </a:p>
          <a:p>
            <a:pPr indent="-228600" fontAlgn="auto">
              <a:spcBef>
                <a:spcPts val="0"/>
              </a:spcBef>
              <a:spcAft>
                <a:spcPts val="0"/>
              </a:spcAft>
              <a:buFont typeface="+mj-lt"/>
              <a:buAutoNum type="arabicPeriod"/>
            </a:pPr>
            <a:r>
              <a:rPr lang="en-US" altLang="en-US" sz="1050" b="1" dirty="0">
                <a:solidFill>
                  <a:prstClr val="black"/>
                </a:solidFill>
                <a:cs typeface="Times" panose="02020603050405020304" pitchFamily="18" charset="0"/>
              </a:rPr>
              <a:t>Suriname</a:t>
            </a:r>
          </a:p>
          <a:p>
            <a:pPr indent="-228600" fontAlgn="auto">
              <a:spcBef>
                <a:spcPts val="0"/>
              </a:spcBef>
              <a:spcAft>
                <a:spcPts val="0"/>
              </a:spcAft>
              <a:buFont typeface="+mj-lt"/>
              <a:buAutoNum type="arabicPeriod"/>
            </a:pPr>
            <a:r>
              <a:rPr lang="en-US" altLang="en-US" sz="1050" b="1" dirty="0">
                <a:solidFill>
                  <a:prstClr val="black"/>
                </a:solidFill>
                <a:cs typeface="Times" panose="02020603050405020304" pitchFamily="18" charset="0"/>
              </a:rPr>
              <a:t>Trinidad and Tobago</a:t>
            </a:r>
          </a:p>
          <a:p>
            <a:pPr indent="-228600" fontAlgn="auto">
              <a:spcBef>
                <a:spcPts val="0"/>
              </a:spcBef>
              <a:spcAft>
                <a:spcPts val="0"/>
              </a:spcAft>
              <a:buFont typeface="+mj-lt"/>
              <a:buAutoNum type="arabicPeriod"/>
            </a:pPr>
            <a:r>
              <a:rPr lang="en-US" altLang="en-US" sz="1050" b="1" dirty="0">
                <a:solidFill>
                  <a:prstClr val="black"/>
                </a:solidFill>
                <a:cs typeface="Times" panose="02020603050405020304" pitchFamily="18" charset="0"/>
              </a:rPr>
              <a:t>Turks and Caicos Islands</a:t>
            </a:r>
          </a:p>
          <a:p>
            <a:pPr indent="-228600" fontAlgn="auto">
              <a:spcBef>
                <a:spcPts val="0"/>
              </a:spcBef>
              <a:spcAft>
                <a:spcPts val="0"/>
              </a:spcAft>
              <a:buFont typeface="+mj-lt"/>
              <a:buAutoNum type="arabicPeriod"/>
            </a:pPr>
            <a:r>
              <a:rPr lang="en-US" altLang="en-US" sz="1050" b="1" dirty="0">
                <a:solidFill>
                  <a:prstClr val="black"/>
                </a:solidFill>
                <a:cs typeface="Times" panose="02020603050405020304" pitchFamily="18" charset="0"/>
              </a:rPr>
              <a:t>Venezuela</a:t>
            </a:r>
          </a:p>
          <a:p>
            <a:pPr indent="-228600" fontAlgn="auto">
              <a:spcBef>
                <a:spcPts val="0"/>
              </a:spcBef>
              <a:spcAft>
                <a:spcPts val="0"/>
              </a:spcAft>
              <a:buFont typeface="+mj-lt"/>
              <a:buAutoNum type="arabicPeriod"/>
            </a:pPr>
            <a:r>
              <a:rPr lang="en-US" altLang="en-US" sz="1050" b="1" dirty="0">
                <a:solidFill>
                  <a:prstClr val="black"/>
                </a:solidFill>
                <a:cs typeface="Times" panose="02020603050405020304" pitchFamily="18" charset="0"/>
              </a:rPr>
              <a:t>Virgin Islands (UK)</a:t>
            </a:r>
          </a:p>
        </p:txBody>
      </p:sp>
      <p:sp>
        <p:nvSpPr>
          <p:cNvPr id="143" name="Rectangle 174"/>
          <p:cNvSpPr>
            <a:spLocks noChangeArrowheads="1"/>
          </p:cNvSpPr>
          <p:nvPr/>
        </p:nvSpPr>
        <p:spPr bwMode="auto">
          <a:xfrm>
            <a:off x="2455475" y="1241665"/>
            <a:ext cx="1409171" cy="457802"/>
          </a:xfrm>
          <a:prstGeom prst="rect">
            <a:avLst/>
          </a:prstGeom>
          <a:solidFill>
            <a:schemeClr val="accent4">
              <a:lumMod val="60000"/>
              <a:lumOff val="40000"/>
            </a:schemeClr>
          </a:solidFill>
          <a:ln>
            <a:headEnd/>
            <a:tailEnd/>
          </a:ln>
        </p:spPr>
        <p:style>
          <a:lnRef idx="3">
            <a:schemeClr val="lt1"/>
          </a:lnRef>
          <a:fillRef idx="1">
            <a:schemeClr val="accent4"/>
          </a:fillRef>
          <a:effectRef idx="1">
            <a:schemeClr val="accent4"/>
          </a:effectRef>
          <a:fontRef idx="minor">
            <a:schemeClr val="lt1"/>
          </a:fontRef>
        </p:style>
        <p:txBody>
          <a:bodyPr wrap="none" lIns="91424" tIns="45712" rIns="91424" bIns="45712"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fontAlgn="auto">
              <a:spcBef>
                <a:spcPts val="0"/>
              </a:spcBef>
              <a:spcAft>
                <a:spcPts val="0"/>
              </a:spcAft>
              <a:buFontTx/>
              <a:buNone/>
            </a:pPr>
            <a:r>
              <a:rPr lang="es-ES" altLang="en-US" sz="1050" b="1" dirty="0" err="1" smtClean="0">
                <a:solidFill>
                  <a:prstClr val="black"/>
                </a:solidFill>
                <a:latin typeface="Calibri" pitchFamily="34" charset="0"/>
              </a:rPr>
              <a:t>tOPV</a:t>
            </a:r>
            <a:r>
              <a:rPr lang="es-ES" altLang="en-US" sz="1050" b="1" dirty="0" smtClean="0">
                <a:solidFill>
                  <a:prstClr val="black"/>
                </a:solidFill>
                <a:latin typeface="Calibri" pitchFamily="34" charset="0"/>
              </a:rPr>
              <a:t> : dosis de</a:t>
            </a:r>
          </a:p>
          <a:p>
            <a:pPr algn="ctr" fontAlgn="auto">
              <a:spcBef>
                <a:spcPts val="0"/>
              </a:spcBef>
              <a:spcAft>
                <a:spcPts val="0"/>
              </a:spcAft>
              <a:buFontTx/>
              <a:buNone/>
            </a:pPr>
            <a:r>
              <a:rPr lang="es-ES" altLang="en-US" sz="1050" b="1" dirty="0" smtClean="0">
                <a:solidFill>
                  <a:prstClr val="black"/>
                </a:solidFill>
                <a:latin typeface="Calibri" pitchFamily="34" charset="0"/>
              </a:rPr>
              <a:t> refuerzo y/o campañas</a:t>
            </a:r>
          </a:p>
        </p:txBody>
      </p:sp>
      <p:sp>
        <p:nvSpPr>
          <p:cNvPr id="144" name="Rectangle 162"/>
          <p:cNvSpPr>
            <a:spLocks noChangeArrowheads="1"/>
          </p:cNvSpPr>
          <p:nvPr/>
        </p:nvSpPr>
        <p:spPr bwMode="auto">
          <a:xfrm>
            <a:off x="2455467" y="1763880"/>
            <a:ext cx="1409171" cy="430887"/>
          </a:xfrm>
          <a:prstGeom prst="rect">
            <a:avLst/>
          </a:prstGeom>
          <a:solidFill>
            <a:schemeClr val="accent4">
              <a:lumMod val="60000"/>
              <a:lumOff val="40000"/>
            </a:schemeClr>
          </a:solidFill>
          <a:ln>
            <a:headEnd/>
            <a:tailEnd/>
          </a:ln>
        </p:spPr>
        <p:style>
          <a:lnRef idx="3">
            <a:schemeClr val="lt1"/>
          </a:lnRef>
          <a:fillRef idx="1">
            <a:schemeClr val="accent4"/>
          </a:fillRef>
          <a:effectRef idx="1">
            <a:schemeClr val="accent4"/>
          </a:effectRef>
          <a:fontRef idx="minor">
            <a:schemeClr val="lt1"/>
          </a:fontRef>
        </p:style>
        <p:txBody>
          <a:bodyPr wrap="square">
            <a:spAutoFit/>
          </a:bodyPr>
          <a:lstStyle>
            <a:lvl1pPr marL="342900" indent="-342900"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auto" hangingPunct="1">
              <a:spcBef>
                <a:spcPct val="0"/>
              </a:spcBef>
              <a:spcAft>
                <a:spcPts val="0"/>
              </a:spcAft>
              <a:buFontTx/>
              <a:buAutoNum type="arabicPeriod"/>
            </a:pPr>
            <a:r>
              <a:rPr lang="en-US" altLang="en-US" sz="1050" b="1" dirty="0" smtClean="0">
                <a:solidFill>
                  <a:prstClr val="black"/>
                </a:solidFill>
                <a:latin typeface="Calibri" pitchFamily="34" charset="0"/>
              </a:rPr>
              <a:t>Mexico</a:t>
            </a:r>
          </a:p>
          <a:p>
            <a:pPr eaLnBrk="1" fontAlgn="auto" hangingPunct="1">
              <a:spcBef>
                <a:spcPct val="0"/>
              </a:spcBef>
              <a:spcAft>
                <a:spcPts val="0"/>
              </a:spcAft>
              <a:buFontTx/>
              <a:buAutoNum type="arabicPeriod"/>
            </a:pPr>
            <a:r>
              <a:rPr lang="en-US" altLang="en-US" sz="1050" b="1" dirty="0" smtClean="0">
                <a:solidFill>
                  <a:prstClr val="black"/>
                </a:solidFill>
                <a:latin typeface="Calibri" pitchFamily="34" charset="0"/>
              </a:rPr>
              <a:t>Panama</a:t>
            </a:r>
            <a:endParaRPr lang="en-US" altLang="en-US" sz="1050" b="1" dirty="0">
              <a:solidFill>
                <a:prstClr val="black"/>
              </a:solidFill>
              <a:latin typeface="Calibri" pitchFamily="34" charset="0"/>
            </a:endParaRPr>
          </a:p>
        </p:txBody>
      </p:sp>
      <p:sp>
        <p:nvSpPr>
          <p:cNvPr id="145" name="Title 1"/>
          <p:cNvSpPr txBox="1">
            <a:spLocks/>
          </p:cNvSpPr>
          <p:nvPr/>
        </p:nvSpPr>
        <p:spPr>
          <a:xfrm>
            <a:off x="2827130" y="8129"/>
            <a:ext cx="6124992" cy="61062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200" b="1" dirty="0" err="1" smtClean="0">
                <a:solidFill>
                  <a:srgbClr val="0070C0"/>
                </a:solidFill>
              </a:rPr>
              <a:t>Uso</a:t>
            </a:r>
            <a:r>
              <a:rPr lang="en-US" sz="3200" b="1" dirty="0" smtClean="0">
                <a:solidFill>
                  <a:srgbClr val="0070C0"/>
                </a:solidFill>
              </a:rPr>
              <a:t> de </a:t>
            </a:r>
            <a:r>
              <a:rPr lang="en-US" sz="3200" b="1" dirty="0" err="1" smtClean="0">
                <a:solidFill>
                  <a:srgbClr val="0070C0"/>
                </a:solidFill>
              </a:rPr>
              <a:t>tOPV</a:t>
            </a:r>
            <a:r>
              <a:rPr lang="en-US" sz="3200" b="1" dirty="0" smtClean="0">
                <a:solidFill>
                  <a:srgbClr val="0070C0"/>
                </a:solidFill>
              </a:rPr>
              <a:t> </a:t>
            </a:r>
            <a:r>
              <a:rPr lang="en-US" sz="3200" b="1" dirty="0" err="1" smtClean="0">
                <a:solidFill>
                  <a:srgbClr val="0070C0"/>
                </a:solidFill>
              </a:rPr>
              <a:t>en</a:t>
            </a:r>
            <a:r>
              <a:rPr lang="en-US" sz="3200" b="1" dirty="0" smtClean="0">
                <a:solidFill>
                  <a:srgbClr val="0070C0"/>
                </a:solidFill>
              </a:rPr>
              <a:t> la </a:t>
            </a:r>
            <a:r>
              <a:rPr lang="en-US" sz="3200" b="1" dirty="0" err="1" smtClean="0">
                <a:solidFill>
                  <a:srgbClr val="0070C0"/>
                </a:solidFill>
              </a:rPr>
              <a:t>Región</a:t>
            </a:r>
            <a:endParaRPr lang="en-US" sz="3200" b="1" dirty="0">
              <a:solidFill>
                <a:srgbClr val="0070C0"/>
              </a:solidFill>
            </a:endParaRPr>
          </a:p>
        </p:txBody>
      </p:sp>
      <p:pic>
        <p:nvPicPr>
          <p:cNvPr id="146" name="Picture 14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62724" y="6300203"/>
            <a:ext cx="2458509" cy="424031"/>
          </a:xfrm>
          <a:prstGeom prst="rect">
            <a:avLst/>
          </a:prstGeom>
        </p:spPr>
      </p:pic>
      <p:sp>
        <p:nvSpPr>
          <p:cNvPr id="147" name="Rectángulo 146"/>
          <p:cNvSpPr/>
          <p:nvPr/>
        </p:nvSpPr>
        <p:spPr>
          <a:xfrm>
            <a:off x="6438507" y="6240544"/>
            <a:ext cx="2705493" cy="61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5496242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a:solidFill>
                  <a:schemeClr val="tx2"/>
                </a:solidFill>
                <a:effectLst>
                  <a:outerShdw blurRad="63500" dist="38100" dir="5400000" algn="t" rotWithShape="0">
                    <a:prstClr val="black">
                      <a:alpha val="25000"/>
                    </a:prstClr>
                  </a:outerShdw>
                </a:effectLst>
                <a:latin typeface="Gill Sans MT" pitchFamily="34" charset="0"/>
                <a:ea typeface="ＭＳ Ｐゴシック" charset="0"/>
                <a:cs typeface="ＭＳ Ｐゴシック" charset="0"/>
              </a:rPr>
              <a:t>Desafíos</a:t>
            </a:r>
            <a:r>
              <a:rPr lang="en-US" sz="3600" dirty="0">
                <a:solidFill>
                  <a:schemeClr val="tx2"/>
                </a:solidFill>
                <a:effectLst>
                  <a:outerShdw blurRad="63500" dist="38100" dir="5400000" algn="t" rotWithShape="0">
                    <a:prstClr val="black">
                      <a:alpha val="25000"/>
                    </a:prstClr>
                  </a:outerShdw>
                </a:effectLst>
                <a:latin typeface="Gill Sans MT" pitchFamily="34" charset="0"/>
                <a:ea typeface="ＭＳ Ｐゴシック" charset="0"/>
                <a:cs typeface="ＭＳ Ｐゴシック" charset="0"/>
              </a:rPr>
              <a:t> del </a:t>
            </a:r>
            <a:r>
              <a:rPr lang="en-US" sz="3600" dirty="0" err="1">
                <a:solidFill>
                  <a:schemeClr val="tx2"/>
                </a:solidFill>
                <a:effectLst>
                  <a:outerShdw blurRad="63500" dist="38100" dir="5400000" algn="t" rotWithShape="0">
                    <a:prstClr val="black">
                      <a:alpha val="25000"/>
                    </a:prstClr>
                  </a:outerShdw>
                </a:effectLst>
                <a:latin typeface="Gill Sans MT" pitchFamily="34" charset="0"/>
                <a:ea typeface="ＭＳ Ｐゴシック" charset="0"/>
                <a:cs typeface="ＭＳ Ｐゴシック" charset="0"/>
              </a:rPr>
              <a:t>Cambio</a:t>
            </a:r>
            <a:r>
              <a:rPr lang="en-US" sz="3600" dirty="0">
                <a:solidFill>
                  <a:schemeClr val="tx2"/>
                </a:solidFill>
                <a:effectLst>
                  <a:outerShdw blurRad="63500" dist="38100" dir="5400000" algn="t" rotWithShape="0">
                    <a:prstClr val="black">
                      <a:alpha val="25000"/>
                    </a:prstClr>
                  </a:outerShdw>
                </a:effectLst>
                <a:latin typeface="Gill Sans MT" pitchFamily="34" charset="0"/>
                <a:ea typeface="ＭＳ Ｐゴシック" charset="0"/>
                <a:cs typeface="ＭＳ Ｐゴシック" charset="0"/>
              </a:rPr>
              <a:t> de </a:t>
            </a:r>
            <a:r>
              <a:rPr lang="en-US" sz="3600" dirty="0" err="1">
                <a:solidFill>
                  <a:schemeClr val="tx2"/>
                </a:solidFill>
                <a:effectLst>
                  <a:outerShdw blurRad="63500" dist="38100" dir="5400000" algn="t" rotWithShape="0">
                    <a:prstClr val="black">
                      <a:alpha val="25000"/>
                    </a:prstClr>
                  </a:outerShdw>
                </a:effectLst>
                <a:latin typeface="Gill Sans MT" pitchFamily="34" charset="0"/>
                <a:ea typeface="ＭＳ Ｐゴシック" charset="0"/>
                <a:cs typeface="ＭＳ Ｐゴシック" charset="0"/>
              </a:rPr>
              <a:t>tOPV</a:t>
            </a:r>
            <a:r>
              <a:rPr lang="en-US" sz="3600" dirty="0">
                <a:solidFill>
                  <a:schemeClr val="tx2"/>
                </a:solidFill>
                <a:effectLst>
                  <a:outerShdw blurRad="63500" dist="38100" dir="5400000" algn="t" rotWithShape="0">
                    <a:prstClr val="black">
                      <a:alpha val="25000"/>
                    </a:prstClr>
                  </a:outerShdw>
                </a:effectLst>
                <a:latin typeface="Gill Sans MT" pitchFamily="34" charset="0"/>
                <a:ea typeface="ＭＳ Ｐゴシック" charset="0"/>
                <a:cs typeface="ＭＳ Ｐゴシック" charset="0"/>
              </a:rPr>
              <a:t> a </a:t>
            </a:r>
            <a:r>
              <a:rPr lang="en-US" sz="3600" dirty="0" err="1">
                <a:solidFill>
                  <a:schemeClr val="tx2"/>
                </a:solidFill>
                <a:effectLst>
                  <a:outerShdw blurRad="63500" dist="38100" dir="5400000" algn="t" rotWithShape="0">
                    <a:prstClr val="black">
                      <a:alpha val="25000"/>
                    </a:prstClr>
                  </a:outerShdw>
                </a:effectLst>
                <a:latin typeface="Gill Sans MT" pitchFamily="34" charset="0"/>
                <a:ea typeface="ＭＳ Ｐゴシック" charset="0"/>
                <a:cs typeface="ＭＳ Ｐゴシック" charset="0"/>
              </a:rPr>
              <a:t>bOPV</a:t>
            </a:r>
            <a:endParaRPr lang="en-US" sz="3600" dirty="0">
              <a:solidFill>
                <a:schemeClr val="tx2"/>
              </a:solidFill>
              <a:effectLst>
                <a:outerShdw blurRad="63500" dist="38100" dir="5400000" algn="t" rotWithShape="0">
                  <a:prstClr val="black">
                    <a:alpha val="25000"/>
                  </a:prstClr>
                </a:outerShdw>
              </a:effectLst>
              <a:latin typeface="Gill Sans MT" pitchFamily="34" charset="0"/>
              <a:ea typeface="ＭＳ Ｐゴシック" charset="0"/>
              <a:cs typeface="ＭＳ Ｐゴシック" charset="0"/>
            </a:endParaRPr>
          </a:p>
        </p:txBody>
      </p:sp>
      <p:sp>
        <p:nvSpPr>
          <p:cNvPr id="3" name="Content Placeholder 2"/>
          <p:cNvSpPr>
            <a:spLocks noGrp="1"/>
          </p:cNvSpPr>
          <p:nvPr>
            <p:ph idx="1"/>
          </p:nvPr>
        </p:nvSpPr>
        <p:spPr>
          <a:ln>
            <a:solidFill>
              <a:srgbClr val="0070C0"/>
            </a:solidFill>
          </a:ln>
        </p:spPr>
        <p:txBody>
          <a:bodyPr/>
          <a:lstStyle/>
          <a:p>
            <a:pPr marL="0" indent="0">
              <a:buNone/>
            </a:pPr>
            <a:endParaRPr lang="es-ES" sz="2800" dirty="0" smtClean="0">
              <a:solidFill>
                <a:srgbClr val="002060"/>
              </a:solidFill>
              <a:latin typeface="Gill Sans MT"/>
            </a:endParaRPr>
          </a:p>
          <a:p>
            <a:endParaRPr lang="es-ES" sz="2800" dirty="0" smtClean="0">
              <a:solidFill>
                <a:srgbClr val="002060"/>
              </a:solidFill>
              <a:latin typeface="Gill Sans MT"/>
            </a:endParaRPr>
          </a:p>
          <a:p>
            <a:r>
              <a:rPr lang="es-ES" sz="2800" dirty="0" smtClean="0">
                <a:solidFill>
                  <a:srgbClr val="002060"/>
                </a:solidFill>
                <a:latin typeface="Gill Sans MT"/>
              </a:rPr>
              <a:t>Cambio mundial </a:t>
            </a:r>
            <a:r>
              <a:rPr lang="es-ES" sz="2800" b="1" dirty="0" smtClean="0">
                <a:solidFill>
                  <a:srgbClr val="002060"/>
                </a:solidFill>
                <a:latin typeface="Gill Sans MT"/>
              </a:rPr>
              <a:t>sincronizado</a:t>
            </a:r>
            <a:r>
              <a:rPr lang="es-ES" sz="2800" dirty="0" smtClean="0">
                <a:solidFill>
                  <a:srgbClr val="002060"/>
                </a:solidFill>
                <a:latin typeface="Gill Sans MT"/>
              </a:rPr>
              <a:t> en el intervalo de 2 semanas: 17 de abril a 1er de mayo : (aspectos logísticos, capacitación, comunicación social)</a:t>
            </a:r>
          </a:p>
          <a:p>
            <a:r>
              <a:rPr lang="es-ES" sz="2800" dirty="0" smtClean="0">
                <a:solidFill>
                  <a:srgbClr val="002060"/>
                </a:solidFill>
                <a:latin typeface="Gill Sans MT"/>
              </a:rPr>
              <a:t>Toda la vacuna </a:t>
            </a:r>
            <a:r>
              <a:rPr lang="es-ES" sz="2800" b="1" dirty="0" err="1" smtClean="0">
                <a:solidFill>
                  <a:srgbClr val="002060"/>
                </a:solidFill>
                <a:latin typeface="Gill Sans MT"/>
              </a:rPr>
              <a:t>tOPV</a:t>
            </a:r>
            <a:r>
              <a:rPr lang="es-ES" sz="2800" b="1" dirty="0" smtClean="0">
                <a:solidFill>
                  <a:srgbClr val="002060"/>
                </a:solidFill>
                <a:latin typeface="Gill Sans MT"/>
              </a:rPr>
              <a:t> </a:t>
            </a:r>
            <a:r>
              <a:rPr lang="es-ES" sz="2800" dirty="0" smtClean="0">
                <a:solidFill>
                  <a:srgbClr val="002060"/>
                </a:solidFill>
                <a:latin typeface="Gill Sans MT"/>
              </a:rPr>
              <a:t>no utilizada debe ser </a:t>
            </a:r>
            <a:r>
              <a:rPr lang="es-ES" sz="2800" b="1" dirty="0" smtClean="0">
                <a:solidFill>
                  <a:srgbClr val="002060"/>
                </a:solidFill>
                <a:latin typeface="Gill Sans MT"/>
              </a:rPr>
              <a:t>destruida. </a:t>
            </a:r>
          </a:p>
          <a:p>
            <a:r>
              <a:rPr lang="es-ES" sz="2800" b="1" dirty="0" smtClean="0">
                <a:solidFill>
                  <a:srgbClr val="002060"/>
                </a:solidFill>
                <a:latin typeface="Gill Sans MT"/>
              </a:rPr>
              <a:t>Compromisos de los Estados, socios estratégicos y de los trabajadores de salud</a:t>
            </a:r>
            <a:endParaRPr lang="en-US" dirty="0"/>
          </a:p>
        </p:txBody>
      </p:sp>
    </p:spTree>
    <p:extLst>
      <p:ext uri="{BB962C8B-B14F-4D97-AF65-F5344CB8AC3E}">
        <p14:creationId xmlns:p14="http://schemas.microsoft.com/office/powerpoint/2010/main" val="19491684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6 Grupo"/>
          <p:cNvGrpSpPr/>
          <p:nvPr/>
        </p:nvGrpSpPr>
        <p:grpSpPr>
          <a:xfrm>
            <a:off x="1031701" y="285838"/>
            <a:ext cx="7382941" cy="412627"/>
            <a:chOff x="683568" y="1268760"/>
            <a:chExt cx="7382941" cy="412627"/>
          </a:xfrm>
        </p:grpSpPr>
        <p:pic>
          <p:nvPicPr>
            <p:cNvPr id="3" name="3 Imagen" descr="DGSP"/>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3568" y="1268760"/>
              <a:ext cx="2401294" cy="341906"/>
            </a:xfrm>
            <a:prstGeom prst="rect">
              <a:avLst/>
            </a:prstGeom>
            <a:noFill/>
            <a:ln>
              <a:noFill/>
            </a:ln>
          </p:spPr>
        </p:pic>
        <p:sp>
          <p:nvSpPr>
            <p:cNvPr id="4" name="Cuadro de texto 2"/>
            <p:cNvSpPr txBox="1">
              <a:spLocks noChangeArrowheads="1"/>
            </p:cNvSpPr>
            <p:nvPr/>
          </p:nvSpPr>
          <p:spPr bwMode="auto">
            <a:xfrm>
              <a:off x="3059832" y="1268760"/>
              <a:ext cx="485279" cy="344488"/>
            </a:xfrm>
            <a:prstGeom prst="rect">
              <a:avLst/>
            </a:prstGeom>
            <a:solidFill>
              <a:srgbClr val="A5A5A5"/>
            </a:solidFill>
            <a:ln w="9525">
              <a:noFill/>
              <a:miter lim="800000"/>
              <a:headEnd/>
              <a:tailEnd/>
            </a:ln>
          </p:spPr>
          <p:txBody>
            <a:bodyPr vert="horz" wrap="square" lIns="91440" tIns="45720" rIns="91440" bIns="45720" numCol="1" anchor="t" anchorCtr="0" compatLnSpc="1">
              <a:prstTxWarp prst="textNoShape">
                <a:avLst/>
              </a:prstTxWarp>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ts val="1000"/>
                </a:spcAft>
              </a:pPr>
              <a:r>
                <a:rPr lang="es-PE" sz="1100" dirty="0">
                  <a:solidFill>
                    <a:srgbClr val="FFFFFF"/>
                  </a:solidFill>
                  <a:latin typeface="Calibri" pitchFamily="34" charset="0"/>
                  <a:cs typeface="Arial" pitchFamily="34" charset="0"/>
                </a:rPr>
                <a:t>ESNI</a:t>
              </a:r>
              <a:endParaRPr lang="es-PE" dirty="0">
                <a:latin typeface="Arial" pitchFamily="34" charset="0"/>
                <a:cs typeface="Arial" pitchFamily="34" charset="0"/>
              </a:endParaRPr>
            </a:p>
          </p:txBody>
        </p:sp>
        <p:pic>
          <p:nvPicPr>
            <p:cNvPr id="5" name="Picture 4" descr="http://www.mimp.gob.pe/images/stories/paginaprincipal/logo-peru-progreso-para-todos.png"/>
            <p:cNvPicPr>
              <a:picLocks noChangeAspect="1" noChangeArrowheads="1"/>
            </p:cNvPicPr>
            <p:nvPr/>
          </p:nvPicPr>
          <p:blipFill>
            <a:blip r:embed="rId4" cstate="print"/>
            <a:srcRect/>
            <a:stretch>
              <a:fillRect/>
            </a:stretch>
          </p:blipFill>
          <p:spPr bwMode="auto">
            <a:xfrm>
              <a:off x="6228184" y="1268760"/>
              <a:ext cx="1838325" cy="412627"/>
            </a:xfrm>
            <a:prstGeom prst="rect">
              <a:avLst/>
            </a:prstGeom>
            <a:noFill/>
          </p:spPr>
        </p:pic>
      </p:grpSp>
      <p:sp>
        <p:nvSpPr>
          <p:cNvPr id="6" name="9 Rectángulo"/>
          <p:cNvSpPr/>
          <p:nvPr/>
        </p:nvSpPr>
        <p:spPr>
          <a:xfrm>
            <a:off x="0" y="875763"/>
            <a:ext cx="9144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9 Rectángulo"/>
          <p:cNvSpPr/>
          <p:nvPr/>
        </p:nvSpPr>
        <p:spPr>
          <a:xfrm>
            <a:off x="0" y="943902"/>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CuadroTexto 7"/>
          <p:cNvSpPr txBox="1"/>
          <p:nvPr/>
        </p:nvSpPr>
        <p:spPr>
          <a:xfrm>
            <a:off x="390761" y="1269481"/>
            <a:ext cx="8362478" cy="5201424"/>
          </a:xfrm>
          <a:prstGeom prst="rect">
            <a:avLst/>
          </a:prstGeom>
          <a:noFill/>
        </p:spPr>
        <p:txBody>
          <a:bodyPr wrap="square" rtlCol="0">
            <a:spAutoFit/>
          </a:bodyPr>
          <a:lstStyle/>
          <a:p>
            <a:r>
              <a:rPr lang="es-PE" sz="3000" b="1" dirty="0" smtClean="0">
                <a:solidFill>
                  <a:srgbClr val="FF0000"/>
                </a:solidFill>
                <a:effectLst>
                  <a:outerShdw blurRad="38100" dist="38100" dir="2700000" algn="tl">
                    <a:srgbClr val="000000">
                      <a:alpha val="43137"/>
                    </a:srgbClr>
                  </a:outerShdw>
                </a:effectLst>
              </a:rPr>
              <a:t>ANTECEDENTES:</a:t>
            </a:r>
          </a:p>
          <a:p>
            <a:endParaRPr lang="es-PE" sz="2400" b="1" dirty="0" smtClean="0">
              <a:solidFill>
                <a:srgbClr val="FF0000"/>
              </a:solidFill>
              <a:effectLst>
                <a:outerShdw blurRad="38100" dist="38100" dir="2700000" algn="tl">
                  <a:srgbClr val="000000">
                    <a:alpha val="43137"/>
                  </a:srgbClr>
                </a:outerShdw>
              </a:effectLst>
            </a:endParaRPr>
          </a:p>
          <a:p>
            <a:r>
              <a:rPr lang="es-PE" sz="2400" b="1" dirty="0" smtClean="0">
                <a:effectLst>
                  <a:outerShdw blurRad="38100" dist="38100" dir="2700000" algn="tl">
                    <a:srgbClr val="000000">
                      <a:alpha val="43137"/>
                    </a:srgbClr>
                  </a:outerShdw>
                </a:effectLst>
              </a:rPr>
              <a:t>Mayo del 2012: Asamblea Mundial de Salud</a:t>
            </a:r>
          </a:p>
          <a:p>
            <a:endParaRPr lang="es-PE" sz="2400" b="1" dirty="0" smtClean="0">
              <a:effectLst>
                <a:outerShdw blurRad="38100" dist="38100" dir="2700000" algn="tl">
                  <a:srgbClr val="000000">
                    <a:alpha val="43137"/>
                  </a:srgbClr>
                </a:outerShdw>
              </a:effectLst>
            </a:endParaRPr>
          </a:p>
          <a:p>
            <a:pPr marL="342900" indent="-342900" algn="just">
              <a:buFontTx/>
              <a:buChar char="-"/>
            </a:pPr>
            <a:r>
              <a:rPr lang="es-PE" sz="2300" b="0" i="0" u="none" strike="noStrike" baseline="0" dirty="0" smtClean="0">
                <a:solidFill>
                  <a:srgbClr val="000000"/>
                </a:solidFill>
                <a:latin typeface="Calibri" panose="020F0502020204030204" pitchFamily="34" charset="0"/>
              </a:rPr>
              <a:t>Se declara que lograr la erradicación de los </a:t>
            </a:r>
            <a:r>
              <a:rPr lang="es-PE" sz="2300" b="0" i="0" u="none" strike="noStrike" baseline="0" dirty="0" err="1" smtClean="0">
                <a:solidFill>
                  <a:srgbClr val="000000"/>
                </a:solidFill>
                <a:latin typeface="Calibri" panose="020F0502020204030204" pitchFamily="34" charset="0"/>
              </a:rPr>
              <a:t>poliovirus</a:t>
            </a:r>
            <a:r>
              <a:rPr lang="es-PE" sz="2300" b="0" i="0" u="none" strike="noStrike" baseline="0" dirty="0" smtClean="0">
                <a:solidFill>
                  <a:srgbClr val="000000"/>
                </a:solidFill>
                <a:latin typeface="Calibri" panose="020F0502020204030204" pitchFamily="34" charset="0"/>
              </a:rPr>
              <a:t> constituye una </a:t>
            </a:r>
            <a:r>
              <a:rPr lang="es-PE" sz="2300" b="1" i="0" u="none" strike="noStrike" baseline="0" dirty="0" smtClean="0">
                <a:solidFill>
                  <a:srgbClr val="000000"/>
                </a:solidFill>
                <a:latin typeface="Calibri" panose="020F0502020204030204" pitchFamily="34" charset="0"/>
              </a:rPr>
              <a:t>“emergencia programática de alcance mundial para la salud pública”.</a:t>
            </a:r>
          </a:p>
          <a:p>
            <a:pPr marL="342900" indent="-342900">
              <a:buFontTx/>
              <a:buChar char="-"/>
            </a:pPr>
            <a:endParaRPr lang="es-PE" sz="2300" b="0" i="0" u="none" strike="noStrike" baseline="0" dirty="0" smtClean="0">
              <a:solidFill>
                <a:srgbClr val="000000"/>
              </a:solidFill>
              <a:latin typeface="Calibri" panose="020F0502020204030204" pitchFamily="34" charset="0"/>
            </a:endParaRPr>
          </a:p>
          <a:p>
            <a:pPr marL="342900" indent="-342900">
              <a:buFontTx/>
              <a:buChar char="-"/>
            </a:pPr>
            <a:r>
              <a:rPr lang="es-PE" sz="2300" b="1" i="0" u="none" strike="noStrike" baseline="0" dirty="0" smtClean="0">
                <a:solidFill>
                  <a:srgbClr val="000000"/>
                </a:solidFill>
                <a:latin typeface="Calibri" panose="020F0502020204030204" pitchFamily="34" charset="0"/>
              </a:rPr>
              <a:t>OMS:</a:t>
            </a:r>
            <a:r>
              <a:rPr lang="es-PE" sz="2300" b="0" i="0" u="none" strike="noStrike" baseline="0" dirty="0" smtClean="0">
                <a:solidFill>
                  <a:srgbClr val="000000"/>
                </a:solidFill>
                <a:latin typeface="Calibri" panose="020F0502020204030204" pitchFamily="34" charset="0"/>
              </a:rPr>
              <a:t> elabora plan estratégico integral destinado a la fase final de la erradicación de la poliomielitis. </a:t>
            </a:r>
          </a:p>
          <a:p>
            <a:endParaRPr lang="es-PE" sz="2400" dirty="0">
              <a:solidFill>
                <a:srgbClr val="000000"/>
              </a:solidFill>
              <a:latin typeface="Calibri" panose="020F0502020204030204" pitchFamily="34" charset="0"/>
            </a:endParaRPr>
          </a:p>
          <a:p>
            <a:pPr algn="ctr"/>
            <a:r>
              <a:rPr lang="es-PE" sz="2400" b="1" i="0" u="none" strike="noStrike" baseline="0" dirty="0" smtClean="0">
                <a:latin typeface="Calibri" panose="020F0502020204030204" pitchFamily="34" charset="0"/>
              </a:rPr>
              <a:t>El </a:t>
            </a:r>
            <a:r>
              <a:rPr lang="es-PE" sz="2400" b="1" i="1" u="none" strike="noStrike" baseline="0" dirty="0" smtClean="0">
                <a:latin typeface="Calibri" panose="020F0502020204030204" pitchFamily="34" charset="0"/>
              </a:rPr>
              <a:t>Plan Estratégico para la Erradicación de la Poliomielitis y Fase Final 2013 - 2018</a:t>
            </a:r>
            <a:r>
              <a:rPr lang="es-PE" sz="2400" b="1" i="0" u="none" strike="noStrike" baseline="0" dirty="0" smtClean="0">
                <a:latin typeface="Calibri" panose="020F0502020204030204" pitchFamily="34" charset="0"/>
              </a:rPr>
              <a:t> </a:t>
            </a:r>
          </a:p>
          <a:p>
            <a:pPr algn="ctr"/>
            <a:r>
              <a:rPr lang="es-PE" sz="2000" dirty="0">
                <a:solidFill>
                  <a:srgbClr val="000000"/>
                </a:solidFill>
                <a:latin typeface="Calibri" panose="020F0502020204030204" pitchFamily="34" charset="0"/>
              </a:rPr>
              <a:t>A</a:t>
            </a:r>
            <a:r>
              <a:rPr lang="es-PE" sz="2000" b="0" i="0" u="none" strike="noStrike" baseline="0" dirty="0" smtClean="0">
                <a:solidFill>
                  <a:srgbClr val="000000"/>
                </a:solidFill>
                <a:latin typeface="Calibri" panose="020F0502020204030204" pitchFamily="34" charset="0"/>
              </a:rPr>
              <a:t>probado por el Consejo Ejecutivo de la OMS en enero del 2013</a:t>
            </a:r>
            <a:endParaRPr lang="es-PE" sz="2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020150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6 Grupo"/>
          <p:cNvGrpSpPr/>
          <p:nvPr/>
        </p:nvGrpSpPr>
        <p:grpSpPr>
          <a:xfrm>
            <a:off x="1031701" y="285838"/>
            <a:ext cx="7382941" cy="412627"/>
            <a:chOff x="683568" y="1268760"/>
            <a:chExt cx="7382941" cy="412627"/>
          </a:xfrm>
        </p:grpSpPr>
        <p:pic>
          <p:nvPicPr>
            <p:cNvPr id="3" name="3 Imagen" descr="DGSP"/>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3568" y="1268760"/>
              <a:ext cx="2401294" cy="341906"/>
            </a:xfrm>
            <a:prstGeom prst="rect">
              <a:avLst/>
            </a:prstGeom>
            <a:noFill/>
            <a:ln>
              <a:noFill/>
            </a:ln>
          </p:spPr>
        </p:pic>
        <p:sp>
          <p:nvSpPr>
            <p:cNvPr id="4" name="Cuadro de texto 2"/>
            <p:cNvSpPr txBox="1">
              <a:spLocks noChangeArrowheads="1"/>
            </p:cNvSpPr>
            <p:nvPr/>
          </p:nvSpPr>
          <p:spPr bwMode="auto">
            <a:xfrm>
              <a:off x="3059832" y="1268760"/>
              <a:ext cx="485279" cy="344488"/>
            </a:xfrm>
            <a:prstGeom prst="rect">
              <a:avLst/>
            </a:prstGeom>
            <a:solidFill>
              <a:srgbClr val="A5A5A5"/>
            </a:solidFill>
            <a:ln w="9525">
              <a:noFill/>
              <a:miter lim="800000"/>
              <a:headEnd/>
              <a:tailEnd/>
            </a:ln>
          </p:spPr>
          <p:txBody>
            <a:bodyPr vert="horz" wrap="square" lIns="91440" tIns="45720" rIns="91440" bIns="45720" numCol="1" anchor="t" anchorCtr="0" compatLnSpc="1">
              <a:prstTxWarp prst="textNoShape">
                <a:avLst/>
              </a:prstTxWarp>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ts val="1000"/>
                </a:spcAft>
              </a:pPr>
              <a:r>
                <a:rPr lang="es-PE" sz="1100" dirty="0">
                  <a:solidFill>
                    <a:srgbClr val="FFFFFF"/>
                  </a:solidFill>
                  <a:latin typeface="Calibri" pitchFamily="34" charset="0"/>
                  <a:cs typeface="Arial" pitchFamily="34" charset="0"/>
                </a:rPr>
                <a:t>ESNI</a:t>
              </a:r>
              <a:endParaRPr lang="es-PE" dirty="0">
                <a:latin typeface="Arial" pitchFamily="34" charset="0"/>
                <a:cs typeface="Arial" pitchFamily="34" charset="0"/>
              </a:endParaRPr>
            </a:p>
          </p:txBody>
        </p:sp>
        <p:pic>
          <p:nvPicPr>
            <p:cNvPr id="5" name="Picture 4" descr="http://www.mimp.gob.pe/images/stories/paginaprincipal/logo-peru-progreso-para-todos.png"/>
            <p:cNvPicPr>
              <a:picLocks noChangeAspect="1" noChangeArrowheads="1"/>
            </p:cNvPicPr>
            <p:nvPr/>
          </p:nvPicPr>
          <p:blipFill>
            <a:blip r:embed="rId3" cstate="print"/>
            <a:srcRect/>
            <a:stretch>
              <a:fillRect/>
            </a:stretch>
          </p:blipFill>
          <p:spPr bwMode="auto">
            <a:xfrm>
              <a:off x="6228184" y="1268760"/>
              <a:ext cx="1838325" cy="412627"/>
            </a:xfrm>
            <a:prstGeom prst="rect">
              <a:avLst/>
            </a:prstGeom>
            <a:noFill/>
          </p:spPr>
        </p:pic>
      </p:grpSp>
      <p:sp>
        <p:nvSpPr>
          <p:cNvPr id="6" name="9 Rectángulo"/>
          <p:cNvSpPr/>
          <p:nvPr/>
        </p:nvSpPr>
        <p:spPr>
          <a:xfrm>
            <a:off x="0" y="875763"/>
            <a:ext cx="9144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9 Rectángulo"/>
          <p:cNvSpPr/>
          <p:nvPr/>
        </p:nvSpPr>
        <p:spPr>
          <a:xfrm>
            <a:off x="0" y="943902"/>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CuadroTexto 8"/>
          <p:cNvSpPr txBox="1"/>
          <p:nvPr/>
        </p:nvSpPr>
        <p:spPr>
          <a:xfrm>
            <a:off x="390761" y="1219655"/>
            <a:ext cx="8362478" cy="553998"/>
          </a:xfrm>
          <a:prstGeom prst="rect">
            <a:avLst/>
          </a:prstGeom>
          <a:noFill/>
        </p:spPr>
        <p:txBody>
          <a:bodyPr wrap="square" rtlCol="0">
            <a:spAutoFit/>
          </a:bodyPr>
          <a:lstStyle/>
          <a:p>
            <a:r>
              <a:rPr lang="es-PE" sz="3000" b="1" dirty="0" smtClean="0">
                <a:solidFill>
                  <a:srgbClr val="FF0000"/>
                </a:solidFill>
                <a:effectLst>
                  <a:outerShdw blurRad="38100" dist="38100" dir="2700000" algn="tl">
                    <a:srgbClr val="000000">
                      <a:alpha val="43137"/>
                    </a:srgbClr>
                  </a:outerShdw>
                </a:effectLst>
              </a:rPr>
              <a:t>OBJETIVOS: </a:t>
            </a:r>
          </a:p>
        </p:txBody>
      </p:sp>
      <p:graphicFrame>
        <p:nvGraphicFramePr>
          <p:cNvPr id="10" name="Content Placeholder 6"/>
          <p:cNvGraphicFramePr>
            <a:graphicFrameLocks/>
          </p:cNvGraphicFramePr>
          <p:nvPr>
            <p:extLst>
              <p:ext uri="{D42A27DB-BD31-4B8C-83A1-F6EECF244321}">
                <p14:modId xmlns:p14="http://schemas.microsoft.com/office/powerpoint/2010/main" val="489558978"/>
              </p:ext>
            </p:extLst>
          </p:nvPr>
        </p:nvGraphicFramePr>
        <p:xfrm>
          <a:off x="791028" y="1977569"/>
          <a:ext cx="7859486" cy="4267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392882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6 Grupo"/>
          <p:cNvGrpSpPr/>
          <p:nvPr/>
        </p:nvGrpSpPr>
        <p:grpSpPr>
          <a:xfrm>
            <a:off x="1031701" y="285838"/>
            <a:ext cx="7382941" cy="412627"/>
            <a:chOff x="683568" y="1268760"/>
            <a:chExt cx="7382941" cy="412627"/>
          </a:xfrm>
        </p:grpSpPr>
        <p:pic>
          <p:nvPicPr>
            <p:cNvPr id="3" name="3 Imagen" descr="DGSP"/>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3568" y="1268760"/>
              <a:ext cx="2401294" cy="341906"/>
            </a:xfrm>
            <a:prstGeom prst="rect">
              <a:avLst/>
            </a:prstGeom>
            <a:noFill/>
            <a:ln>
              <a:noFill/>
            </a:ln>
          </p:spPr>
        </p:pic>
        <p:sp>
          <p:nvSpPr>
            <p:cNvPr id="4" name="Cuadro de texto 2"/>
            <p:cNvSpPr txBox="1">
              <a:spLocks noChangeArrowheads="1"/>
            </p:cNvSpPr>
            <p:nvPr/>
          </p:nvSpPr>
          <p:spPr bwMode="auto">
            <a:xfrm>
              <a:off x="3059832" y="1268760"/>
              <a:ext cx="485279" cy="344488"/>
            </a:xfrm>
            <a:prstGeom prst="rect">
              <a:avLst/>
            </a:prstGeom>
            <a:solidFill>
              <a:srgbClr val="A5A5A5"/>
            </a:solidFill>
            <a:ln w="9525">
              <a:noFill/>
              <a:miter lim="800000"/>
              <a:headEnd/>
              <a:tailEnd/>
            </a:ln>
          </p:spPr>
          <p:txBody>
            <a:bodyPr vert="horz" wrap="square" lIns="91440" tIns="45720" rIns="91440" bIns="45720" numCol="1" anchor="t" anchorCtr="0" compatLnSpc="1">
              <a:prstTxWarp prst="textNoShape">
                <a:avLst/>
              </a:prstTxWarp>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ts val="1000"/>
                </a:spcAft>
              </a:pPr>
              <a:r>
                <a:rPr lang="es-PE" sz="1100" dirty="0">
                  <a:solidFill>
                    <a:srgbClr val="FFFFFF"/>
                  </a:solidFill>
                  <a:latin typeface="Calibri" pitchFamily="34" charset="0"/>
                  <a:cs typeface="Arial" pitchFamily="34" charset="0"/>
                </a:rPr>
                <a:t>ESNI</a:t>
              </a:r>
              <a:endParaRPr lang="es-PE" dirty="0">
                <a:latin typeface="Arial" pitchFamily="34" charset="0"/>
                <a:cs typeface="Arial" pitchFamily="34" charset="0"/>
              </a:endParaRPr>
            </a:p>
          </p:txBody>
        </p:sp>
        <p:pic>
          <p:nvPicPr>
            <p:cNvPr id="5" name="Picture 4" descr="http://www.mimp.gob.pe/images/stories/paginaprincipal/logo-peru-progreso-para-todos.png"/>
            <p:cNvPicPr>
              <a:picLocks noChangeAspect="1" noChangeArrowheads="1"/>
            </p:cNvPicPr>
            <p:nvPr/>
          </p:nvPicPr>
          <p:blipFill>
            <a:blip r:embed="rId3" cstate="print"/>
            <a:srcRect/>
            <a:stretch>
              <a:fillRect/>
            </a:stretch>
          </p:blipFill>
          <p:spPr bwMode="auto">
            <a:xfrm>
              <a:off x="6228184" y="1268760"/>
              <a:ext cx="1838325" cy="412627"/>
            </a:xfrm>
            <a:prstGeom prst="rect">
              <a:avLst/>
            </a:prstGeom>
            <a:noFill/>
          </p:spPr>
        </p:pic>
      </p:grpSp>
      <p:sp>
        <p:nvSpPr>
          <p:cNvPr id="6" name="9 Rectángulo"/>
          <p:cNvSpPr/>
          <p:nvPr/>
        </p:nvSpPr>
        <p:spPr>
          <a:xfrm>
            <a:off x="0" y="875763"/>
            <a:ext cx="9144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9 Rectángulo"/>
          <p:cNvSpPr/>
          <p:nvPr/>
        </p:nvSpPr>
        <p:spPr>
          <a:xfrm>
            <a:off x="0" y="943902"/>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CuadroTexto 7"/>
          <p:cNvSpPr txBox="1"/>
          <p:nvPr/>
        </p:nvSpPr>
        <p:spPr>
          <a:xfrm>
            <a:off x="464457" y="1320801"/>
            <a:ext cx="7344229" cy="553998"/>
          </a:xfrm>
          <a:prstGeom prst="rect">
            <a:avLst/>
          </a:prstGeom>
          <a:noFill/>
        </p:spPr>
        <p:txBody>
          <a:bodyPr wrap="square" rtlCol="0">
            <a:spAutoFit/>
          </a:bodyPr>
          <a:lstStyle/>
          <a:p>
            <a:r>
              <a:rPr lang="es-PE" sz="3000" b="1" dirty="0" smtClean="0">
                <a:solidFill>
                  <a:srgbClr val="FF0000"/>
                </a:solidFill>
                <a:effectLst>
                  <a:outerShdw blurRad="38100" dist="38100" dir="2700000" algn="tl">
                    <a:srgbClr val="000000">
                      <a:alpha val="43137"/>
                    </a:srgbClr>
                  </a:outerShdw>
                </a:effectLst>
              </a:rPr>
              <a:t>ACTIVIDADES:</a:t>
            </a:r>
            <a:endParaRPr lang="es-PE" sz="3000" b="1" dirty="0">
              <a:solidFill>
                <a:srgbClr val="FF0000"/>
              </a:solidFill>
              <a:effectLst>
                <a:outerShdw blurRad="38100" dist="38100" dir="2700000" algn="tl">
                  <a:srgbClr val="000000">
                    <a:alpha val="43137"/>
                  </a:srgbClr>
                </a:outerShdw>
              </a:effectLst>
            </a:endParaRPr>
          </a:p>
        </p:txBody>
      </p:sp>
      <p:sp>
        <p:nvSpPr>
          <p:cNvPr id="9" name="Rectángulo 8"/>
          <p:cNvSpPr/>
          <p:nvPr/>
        </p:nvSpPr>
        <p:spPr>
          <a:xfrm>
            <a:off x="459144" y="1874799"/>
            <a:ext cx="8225711" cy="4616648"/>
          </a:xfrm>
          <a:prstGeom prst="rect">
            <a:avLst/>
          </a:prstGeom>
        </p:spPr>
        <p:txBody>
          <a:bodyPr wrap="square">
            <a:spAutoFit/>
          </a:bodyPr>
          <a:lstStyle/>
          <a:p>
            <a:pPr marL="285750" indent="-285750">
              <a:buFontTx/>
              <a:buChar char="-"/>
            </a:pPr>
            <a:r>
              <a:rPr lang="es-PE" sz="2200" i="0" u="none" strike="noStrike" baseline="0" dirty="0" smtClean="0">
                <a:solidFill>
                  <a:srgbClr val="000000"/>
                </a:solidFill>
                <a:cs typeface="Arial" panose="020B0604020202020204" pitchFamily="34" charset="0"/>
              </a:rPr>
              <a:t>El plan</a:t>
            </a:r>
            <a:r>
              <a:rPr lang="es-PE" sz="2200" i="0" u="none" strike="noStrike" dirty="0" smtClean="0">
                <a:solidFill>
                  <a:srgbClr val="000000"/>
                </a:solidFill>
                <a:cs typeface="Arial" panose="020B0604020202020204" pitchFamily="34" charset="0"/>
              </a:rPr>
              <a:t> </a:t>
            </a:r>
            <a:r>
              <a:rPr lang="es-PE" sz="2200" i="0" u="none" strike="noStrike" baseline="0" dirty="0" smtClean="0">
                <a:solidFill>
                  <a:srgbClr val="000000"/>
                </a:solidFill>
                <a:cs typeface="Arial" panose="020B0604020202020204" pitchFamily="34" charset="0"/>
              </a:rPr>
              <a:t>recomienda, para </a:t>
            </a:r>
            <a:r>
              <a:rPr lang="es-PE" sz="2200" dirty="0" smtClean="0">
                <a:solidFill>
                  <a:srgbClr val="000000"/>
                </a:solidFill>
                <a:cs typeface="Arial" panose="020B0604020202020204" pitchFamily="34" charset="0"/>
              </a:rPr>
              <a:t>lograr la erradicación de la poliomielitis, </a:t>
            </a:r>
            <a:r>
              <a:rPr lang="es-PE" sz="2200" i="0" u="none" strike="noStrike" baseline="0" dirty="0" smtClean="0">
                <a:solidFill>
                  <a:srgbClr val="000000"/>
                </a:solidFill>
                <a:cs typeface="Arial" panose="020B0604020202020204" pitchFamily="34" charset="0"/>
              </a:rPr>
              <a:t>la retirada de todas las vacunas orales.</a:t>
            </a:r>
          </a:p>
          <a:p>
            <a:pPr marL="285750" indent="-285750">
              <a:buFontTx/>
              <a:buChar char="-"/>
            </a:pPr>
            <a:endParaRPr lang="es-PE" sz="2200" i="0" u="none" strike="noStrike" baseline="0" dirty="0" smtClean="0">
              <a:solidFill>
                <a:srgbClr val="000000"/>
              </a:solidFill>
              <a:cs typeface="Arial" panose="020B0604020202020204" pitchFamily="34" charset="0"/>
            </a:endParaRPr>
          </a:p>
          <a:p>
            <a:pPr marL="285750" indent="-285750">
              <a:buFontTx/>
              <a:buChar char="-"/>
            </a:pPr>
            <a:r>
              <a:rPr lang="es-PE" sz="2200" dirty="0">
                <a:cs typeface="Arial" panose="020B0604020202020204" pitchFamily="34" charset="0"/>
              </a:rPr>
              <a:t>La retirada de la vacuna oral </a:t>
            </a:r>
            <a:r>
              <a:rPr lang="es-PE" sz="2200" dirty="0" smtClean="0">
                <a:cs typeface="Arial" panose="020B0604020202020204" pitchFamily="34" charset="0"/>
              </a:rPr>
              <a:t>(</a:t>
            </a:r>
            <a:r>
              <a:rPr lang="es-PE" sz="2200" dirty="0">
                <a:cs typeface="Arial" panose="020B0604020202020204" pitchFamily="34" charset="0"/>
              </a:rPr>
              <a:t>OPV) de los programas </a:t>
            </a:r>
            <a:r>
              <a:rPr lang="es-PE" sz="2200" dirty="0" smtClean="0">
                <a:cs typeface="Arial" panose="020B0604020202020204" pitchFamily="34" charset="0"/>
              </a:rPr>
              <a:t>regulares de vacunación, debe </a:t>
            </a:r>
            <a:r>
              <a:rPr lang="es-PE" sz="2200" dirty="0">
                <a:cs typeface="Arial" panose="020B0604020202020204" pitchFamily="34" charset="0"/>
              </a:rPr>
              <a:t>hacerse de una manera progresiva, a fin de reducir al mínimo el riesgo de aparición de nuevos casos de </a:t>
            </a:r>
            <a:r>
              <a:rPr lang="es-PE" sz="2200" dirty="0" smtClean="0">
                <a:cs typeface="Arial" panose="020B0604020202020204" pitchFamily="34" charset="0"/>
              </a:rPr>
              <a:t>poliomielitis.</a:t>
            </a:r>
          </a:p>
          <a:p>
            <a:pPr marL="285750" indent="-285750">
              <a:buFontTx/>
              <a:buChar char="-"/>
            </a:pPr>
            <a:endParaRPr lang="es-PE" sz="2200" dirty="0">
              <a:cs typeface="Arial" panose="020B0604020202020204" pitchFamily="34" charset="0"/>
            </a:endParaRPr>
          </a:p>
          <a:p>
            <a:pPr marL="285750" indent="-285750">
              <a:buFontTx/>
              <a:buChar char="-"/>
            </a:pPr>
            <a:r>
              <a:rPr lang="es-PE" sz="2200" dirty="0">
                <a:cs typeface="Arial" panose="020B0604020202020204" pitchFamily="34" charset="0"/>
              </a:rPr>
              <a:t>P</a:t>
            </a:r>
            <a:r>
              <a:rPr lang="es-PE" sz="2200" dirty="0" smtClean="0">
                <a:cs typeface="Arial" panose="020B0604020202020204" pitchFamily="34" charset="0"/>
              </a:rPr>
              <a:t>rimera fase: cambio o </a:t>
            </a:r>
            <a:r>
              <a:rPr lang="es-PE" sz="2200" dirty="0" err="1" smtClean="0">
                <a:cs typeface="Arial" panose="020B0604020202020204" pitchFamily="34" charset="0"/>
              </a:rPr>
              <a:t>Switch</a:t>
            </a:r>
            <a:r>
              <a:rPr lang="es-PE" sz="2200" dirty="0" smtClean="0">
                <a:cs typeface="Arial" panose="020B0604020202020204" pitchFamily="34" charset="0"/>
              </a:rPr>
              <a:t> de </a:t>
            </a:r>
            <a:r>
              <a:rPr lang="es-PE" sz="2200" dirty="0">
                <a:cs typeface="Arial" panose="020B0604020202020204" pitchFamily="34" charset="0"/>
              </a:rPr>
              <a:t>la </a:t>
            </a:r>
            <a:r>
              <a:rPr lang="es-PE" sz="2200" dirty="0" err="1" smtClean="0">
                <a:cs typeface="Arial" panose="020B0604020202020204" pitchFamily="34" charset="0"/>
              </a:rPr>
              <a:t>tOPV</a:t>
            </a:r>
            <a:r>
              <a:rPr lang="es-PE" sz="2200" dirty="0" smtClean="0">
                <a:cs typeface="Arial" panose="020B0604020202020204" pitchFamily="34" charset="0"/>
              </a:rPr>
              <a:t> por la </a:t>
            </a:r>
            <a:r>
              <a:rPr lang="es-PE" sz="2200" dirty="0" err="1" smtClean="0">
                <a:cs typeface="Arial" panose="020B0604020202020204" pitchFamily="34" charset="0"/>
              </a:rPr>
              <a:t>bOPV</a:t>
            </a:r>
            <a:endParaRPr lang="es-PE" sz="2200" dirty="0" smtClean="0">
              <a:cs typeface="Arial" panose="020B0604020202020204" pitchFamily="34" charset="0"/>
            </a:endParaRPr>
          </a:p>
          <a:p>
            <a:endParaRPr lang="es-PE" sz="2200" b="1" i="1" dirty="0" smtClean="0">
              <a:cs typeface="Arial" panose="020B0604020202020204" pitchFamily="34" charset="0"/>
            </a:endParaRPr>
          </a:p>
          <a:p>
            <a:endParaRPr lang="es-PE" sz="2200" b="1" i="1" dirty="0" smtClean="0">
              <a:cs typeface="Arial" panose="020B0604020202020204" pitchFamily="34" charset="0"/>
            </a:endParaRPr>
          </a:p>
          <a:p>
            <a:pPr algn="ctr"/>
            <a:r>
              <a:rPr lang="es-PE" sz="2600" b="1" i="1" dirty="0" smtClean="0">
                <a:cs typeface="Arial" panose="020B0604020202020204" pitchFamily="34" charset="0"/>
              </a:rPr>
              <a:t>Este cambio </a:t>
            </a:r>
            <a:r>
              <a:rPr lang="es-PE" sz="2600" b="1" i="1" dirty="0" err="1" smtClean="0">
                <a:cs typeface="Arial" panose="020B0604020202020204" pitchFamily="34" charset="0"/>
              </a:rPr>
              <a:t>o“Switch</a:t>
            </a:r>
            <a:r>
              <a:rPr lang="es-PE" sz="2600" b="1" i="1" dirty="0" smtClean="0">
                <a:cs typeface="Arial" panose="020B0604020202020204" pitchFamily="34" charset="0"/>
              </a:rPr>
              <a:t>” que tendrá lugar en </a:t>
            </a:r>
          </a:p>
          <a:p>
            <a:pPr algn="ctr"/>
            <a:r>
              <a:rPr lang="es-PE" sz="2600" b="1" i="1" dirty="0" smtClean="0">
                <a:cs typeface="Arial" panose="020B0604020202020204" pitchFamily="34" charset="0"/>
              </a:rPr>
              <a:t>abril del 2016</a:t>
            </a:r>
            <a:endParaRPr lang="es-PE" sz="2600" b="1" i="1" dirty="0">
              <a:cs typeface="Arial" panose="020B0604020202020204" pitchFamily="34" charset="0"/>
            </a:endParaRPr>
          </a:p>
        </p:txBody>
      </p:sp>
    </p:spTree>
    <p:extLst>
      <p:ext uri="{BB962C8B-B14F-4D97-AF65-F5344CB8AC3E}">
        <p14:creationId xmlns:p14="http://schemas.microsoft.com/office/powerpoint/2010/main" val="33059199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6 Grupo"/>
          <p:cNvGrpSpPr/>
          <p:nvPr/>
        </p:nvGrpSpPr>
        <p:grpSpPr>
          <a:xfrm>
            <a:off x="1031701" y="285838"/>
            <a:ext cx="7382941" cy="412627"/>
            <a:chOff x="683568" y="1268760"/>
            <a:chExt cx="7382941" cy="412627"/>
          </a:xfrm>
        </p:grpSpPr>
        <p:pic>
          <p:nvPicPr>
            <p:cNvPr id="3" name="3 Imagen" descr="DGSP"/>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3568" y="1268760"/>
              <a:ext cx="2401294" cy="341906"/>
            </a:xfrm>
            <a:prstGeom prst="rect">
              <a:avLst/>
            </a:prstGeom>
            <a:noFill/>
            <a:ln>
              <a:noFill/>
            </a:ln>
          </p:spPr>
        </p:pic>
        <p:sp>
          <p:nvSpPr>
            <p:cNvPr id="4" name="Cuadro de texto 2"/>
            <p:cNvSpPr txBox="1">
              <a:spLocks noChangeArrowheads="1"/>
            </p:cNvSpPr>
            <p:nvPr/>
          </p:nvSpPr>
          <p:spPr bwMode="auto">
            <a:xfrm>
              <a:off x="3059832" y="1268760"/>
              <a:ext cx="485279" cy="344488"/>
            </a:xfrm>
            <a:prstGeom prst="rect">
              <a:avLst/>
            </a:prstGeom>
            <a:solidFill>
              <a:srgbClr val="A5A5A5"/>
            </a:solidFill>
            <a:ln w="9525">
              <a:noFill/>
              <a:miter lim="800000"/>
              <a:headEnd/>
              <a:tailEnd/>
            </a:ln>
          </p:spPr>
          <p:txBody>
            <a:bodyPr vert="horz" wrap="square" lIns="91440" tIns="45720" rIns="91440" bIns="45720" numCol="1" anchor="t" anchorCtr="0" compatLnSpc="1">
              <a:prstTxWarp prst="textNoShape">
                <a:avLst/>
              </a:prstTxWarp>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ts val="1000"/>
                </a:spcAft>
              </a:pPr>
              <a:r>
                <a:rPr lang="es-PE" sz="1100" dirty="0">
                  <a:solidFill>
                    <a:srgbClr val="FFFFFF"/>
                  </a:solidFill>
                  <a:latin typeface="Calibri" pitchFamily="34" charset="0"/>
                  <a:cs typeface="Arial" pitchFamily="34" charset="0"/>
                </a:rPr>
                <a:t>ESNI</a:t>
              </a:r>
              <a:endParaRPr lang="es-PE" dirty="0">
                <a:latin typeface="Arial" pitchFamily="34" charset="0"/>
                <a:cs typeface="Arial" pitchFamily="34" charset="0"/>
              </a:endParaRPr>
            </a:p>
          </p:txBody>
        </p:sp>
        <p:pic>
          <p:nvPicPr>
            <p:cNvPr id="5" name="Picture 4" descr="http://www.mimp.gob.pe/images/stories/paginaprincipal/logo-peru-progreso-para-todos.png"/>
            <p:cNvPicPr>
              <a:picLocks noChangeAspect="1" noChangeArrowheads="1"/>
            </p:cNvPicPr>
            <p:nvPr/>
          </p:nvPicPr>
          <p:blipFill>
            <a:blip r:embed="rId3" cstate="print"/>
            <a:srcRect/>
            <a:stretch>
              <a:fillRect/>
            </a:stretch>
          </p:blipFill>
          <p:spPr bwMode="auto">
            <a:xfrm>
              <a:off x="6228184" y="1268760"/>
              <a:ext cx="1838325" cy="412627"/>
            </a:xfrm>
            <a:prstGeom prst="rect">
              <a:avLst/>
            </a:prstGeom>
            <a:noFill/>
          </p:spPr>
        </p:pic>
      </p:grpSp>
      <p:sp>
        <p:nvSpPr>
          <p:cNvPr id="6" name="9 Rectángulo"/>
          <p:cNvSpPr/>
          <p:nvPr/>
        </p:nvSpPr>
        <p:spPr>
          <a:xfrm>
            <a:off x="0" y="875763"/>
            <a:ext cx="9144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9 Rectángulo"/>
          <p:cNvSpPr/>
          <p:nvPr/>
        </p:nvSpPr>
        <p:spPr>
          <a:xfrm>
            <a:off x="0" y="943902"/>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Cheurón 7"/>
          <p:cNvSpPr/>
          <p:nvPr/>
        </p:nvSpPr>
        <p:spPr>
          <a:xfrm>
            <a:off x="4137810" y="2199154"/>
            <a:ext cx="4440597" cy="1012525"/>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PE" sz="1500" b="1" dirty="0" smtClean="0">
                <a:solidFill>
                  <a:schemeClr val="tx1"/>
                </a:solidFill>
              </a:rPr>
              <a:t>Respuesta a los brotes (especialmente de los casos derivados de origen </a:t>
            </a:r>
            <a:r>
              <a:rPr lang="es-PE" sz="1500" b="1" dirty="0" err="1" smtClean="0">
                <a:solidFill>
                  <a:schemeClr val="tx1"/>
                </a:solidFill>
              </a:rPr>
              <a:t>vacunal</a:t>
            </a:r>
            <a:r>
              <a:rPr lang="es-PE" sz="1500" b="1" dirty="0" smtClean="0">
                <a:solidFill>
                  <a:schemeClr val="tx1"/>
                </a:solidFill>
              </a:rPr>
              <a:t>)</a:t>
            </a:r>
            <a:endParaRPr lang="es-PE" sz="1500" b="1" dirty="0">
              <a:solidFill>
                <a:schemeClr val="tx1"/>
              </a:solidFill>
            </a:endParaRPr>
          </a:p>
        </p:txBody>
      </p:sp>
      <p:sp>
        <p:nvSpPr>
          <p:cNvPr id="10" name="Pentágono 9"/>
          <p:cNvSpPr/>
          <p:nvPr/>
        </p:nvSpPr>
        <p:spPr>
          <a:xfrm>
            <a:off x="2351867" y="2200199"/>
            <a:ext cx="2245779" cy="101148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PE" sz="1600" dirty="0" smtClean="0"/>
              <a:t>Interrupción de la trasmisión del  </a:t>
            </a:r>
            <a:r>
              <a:rPr lang="es-PE" sz="1600" dirty="0" err="1" smtClean="0"/>
              <a:t>poliovirus</a:t>
            </a:r>
            <a:r>
              <a:rPr lang="es-PE" sz="1600" dirty="0" smtClean="0"/>
              <a:t> salvaje  </a:t>
            </a:r>
            <a:endParaRPr lang="es-PE" sz="1600" dirty="0"/>
          </a:p>
        </p:txBody>
      </p:sp>
      <p:sp>
        <p:nvSpPr>
          <p:cNvPr id="11" name="Pentágono 10"/>
          <p:cNvSpPr/>
          <p:nvPr/>
        </p:nvSpPr>
        <p:spPr>
          <a:xfrm>
            <a:off x="2351867" y="3463564"/>
            <a:ext cx="2245779" cy="111677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PE" sz="1600" dirty="0" smtClean="0"/>
              <a:t>Fortalecimiento de los servicios de inmunización</a:t>
            </a:r>
            <a:endParaRPr lang="es-PE" sz="1600" dirty="0"/>
          </a:p>
        </p:txBody>
      </p:sp>
      <p:sp>
        <p:nvSpPr>
          <p:cNvPr id="12" name="Cheurón 11"/>
          <p:cNvSpPr/>
          <p:nvPr/>
        </p:nvSpPr>
        <p:spPr>
          <a:xfrm>
            <a:off x="4036318" y="3462520"/>
            <a:ext cx="2562015" cy="1117818"/>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PE" sz="1400" dirty="0" smtClean="0">
                <a:solidFill>
                  <a:schemeClr val="tx1"/>
                </a:solidFill>
              </a:rPr>
              <a:t>Completar la introducción de la IPV y el retiro de la    </a:t>
            </a:r>
            <a:r>
              <a:rPr lang="es-PE" sz="1400" dirty="0" err="1" smtClean="0">
                <a:solidFill>
                  <a:schemeClr val="tx1"/>
                </a:solidFill>
              </a:rPr>
              <a:t>tOPV</a:t>
            </a:r>
            <a:endParaRPr lang="es-PE" sz="1400" dirty="0">
              <a:solidFill>
                <a:schemeClr val="tx1"/>
              </a:solidFill>
            </a:endParaRPr>
          </a:p>
        </p:txBody>
      </p:sp>
      <p:sp>
        <p:nvSpPr>
          <p:cNvPr id="13" name="Pentágono 12"/>
          <p:cNvSpPr/>
          <p:nvPr/>
        </p:nvSpPr>
        <p:spPr>
          <a:xfrm>
            <a:off x="2351867" y="4702630"/>
            <a:ext cx="2112195" cy="91636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PE" sz="1600" dirty="0" smtClean="0"/>
              <a:t>Finalización a largo plazo del plan de contención </a:t>
            </a:r>
            <a:endParaRPr lang="es-PE" sz="1600" dirty="0"/>
          </a:p>
        </p:txBody>
      </p:sp>
      <p:sp>
        <p:nvSpPr>
          <p:cNvPr id="14" name="Cheurón 13"/>
          <p:cNvSpPr/>
          <p:nvPr/>
        </p:nvSpPr>
        <p:spPr>
          <a:xfrm>
            <a:off x="4036318" y="4705758"/>
            <a:ext cx="4451486" cy="912187"/>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PE" sz="1700" b="1" dirty="0" smtClean="0">
                <a:solidFill>
                  <a:schemeClr val="tx1"/>
                </a:solidFill>
              </a:rPr>
              <a:t>Completar la contención y certificación a nivel mundial </a:t>
            </a:r>
            <a:endParaRPr lang="es-PE" sz="1700" b="1" dirty="0">
              <a:solidFill>
                <a:schemeClr val="tx1"/>
              </a:solidFill>
            </a:endParaRPr>
          </a:p>
        </p:txBody>
      </p:sp>
      <p:sp>
        <p:nvSpPr>
          <p:cNvPr id="15" name="Pentágono 14"/>
          <p:cNvSpPr/>
          <p:nvPr/>
        </p:nvSpPr>
        <p:spPr>
          <a:xfrm>
            <a:off x="2351867" y="5685628"/>
            <a:ext cx="2112195" cy="947401"/>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PE" dirty="0" smtClean="0"/>
              <a:t>Plan de Legado: desarrollo</a:t>
            </a:r>
            <a:endParaRPr lang="es-PE" dirty="0"/>
          </a:p>
        </p:txBody>
      </p:sp>
      <p:sp>
        <p:nvSpPr>
          <p:cNvPr id="16" name="Cheurón 15"/>
          <p:cNvSpPr/>
          <p:nvPr/>
        </p:nvSpPr>
        <p:spPr>
          <a:xfrm>
            <a:off x="4036318" y="5686670"/>
            <a:ext cx="4378324" cy="94635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PE" dirty="0" smtClean="0">
                <a:solidFill>
                  <a:schemeClr val="tx1"/>
                </a:solidFill>
              </a:rPr>
              <a:t>Trasladar a las generaciones futuras un mundo libre de polio</a:t>
            </a:r>
            <a:endParaRPr lang="es-PE" dirty="0">
              <a:solidFill>
                <a:schemeClr val="tx1"/>
              </a:solidFill>
            </a:endParaRPr>
          </a:p>
        </p:txBody>
      </p:sp>
      <p:sp>
        <p:nvSpPr>
          <p:cNvPr id="17" name="Rectángulo redondeado 16"/>
          <p:cNvSpPr/>
          <p:nvPr/>
        </p:nvSpPr>
        <p:spPr>
          <a:xfrm>
            <a:off x="236634" y="2199154"/>
            <a:ext cx="1840095" cy="101252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500" dirty="0" smtClean="0"/>
              <a:t>Objetivo 1: Detección e interrupción del </a:t>
            </a:r>
            <a:r>
              <a:rPr lang="es-PE" sz="1500" dirty="0" err="1" smtClean="0"/>
              <a:t>poliovirus</a:t>
            </a:r>
            <a:r>
              <a:rPr lang="es-PE" sz="1500" dirty="0" smtClean="0"/>
              <a:t> salvaje </a:t>
            </a:r>
            <a:endParaRPr lang="es-PE" sz="1500" dirty="0"/>
          </a:p>
        </p:txBody>
      </p:sp>
      <p:sp>
        <p:nvSpPr>
          <p:cNvPr id="18" name="Rectángulo redondeado 17"/>
          <p:cNvSpPr/>
          <p:nvPr/>
        </p:nvSpPr>
        <p:spPr>
          <a:xfrm>
            <a:off x="259146" y="3338144"/>
            <a:ext cx="1795073" cy="111677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smtClean="0"/>
              <a:t>Objetivo2: Fortalecimiento de los servicios de inmunización y retiro de la OPV </a:t>
            </a:r>
            <a:endParaRPr lang="es-PE" sz="1400" dirty="0"/>
          </a:p>
        </p:txBody>
      </p:sp>
      <p:sp>
        <p:nvSpPr>
          <p:cNvPr id="19" name="Rectángulo redondeado 18"/>
          <p:cNvSpPr/>
          <p:nvPr/>
        </p:nvSpPr>
        <p:spPr>
          <a:xfrm>
            <a:off x="259147" y="4702629"/>
            <a:ext cx="1795073" cy="91485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smtClean="0"/>
              <a:t>Objetivo 3: Contención y certificación </a:t>
            </a:r>
            <a:endParaRPr lang="es-PE" sz="1400" dirty="0"/>
          </a:p>
        </p:txBody>
      </p:sp>
      <p:sp>
        <p:nvSpPr>
          <p:cNvPr id="20" name="Rectángulo redondeado 19"/>
          <p:cNvSpPr/>
          <p:nvPr/>
        </p:nvSpPr>
        <p:spPr>
          <a:xfrm>
            <a:off x="259147" y="5686669"/>
            <a:ext cx="1795073" cy="94636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smtClean="0"/>
              <a:t>Objetivo 4: Planificación de la trasmisión del legado</a:t>
            </a:r>
            <a:endParaRPr lang="es-PE" sz="1400" dirty="0"/>
          </a:p>
        </p:txBody>
      </p:sp>
      <p:sp>
        <p:nvSpPr>
          <p:cNvPr id="22" name="Cheurón 21"/>
          <p:cNvSpPr/>
          <p:nvPr/>
        </p:nvSpPr>
        <p:spPr>
          <a:xfrm>
            <a:off x="6111876" y="3461998"/>
            <a:ext cx="2522810" cy="1118862"/>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PE" sz="1400" dirty="0" smtClean="0">
                <a:solidFill>
                  <a:schemeClr val="tx1"/>
                </a:solidFill>
              </a:rPr>
              <a:t>Lograr IPV y </a:t>
            </a:r>
            <a:r>
              <a:rPr lang="es-PE" sz="1400" dirty="0" err="1" smtClean="0">
                <a:solidFill>
                  <a:schemeClr val="tx1"/>
                </a:solidFill>
              </a:rPr>
              <a:t>bOPV</a:t>
            </a:r>
            <a:r>
              <a:rPr lang="es-PE" sz="1400" dirty="0" smtClean="0">
                <a:solidFill>
                  <a:schemeClr val="tx1"/>
                </a:solidFill>
              </a:rPr>
              <a:t> en los programas de inmunización de rutina </a:t>
            </a:r>
            <a:endParaRPr lang="es-PE" sz="1400" dirty="0">
              <a:solidFill>
                <a:schemeClr val="tx1"/>
              </a:solidFill>
            </a:endParaRPr>
          </a:p>
        </p:txBody>
      </p:sp>
      <p:sp>
        <p:nvSpPr>
          <p:cNvPr id="23" name="9 Rectángulo"/>
          <p:cNvSpPr/>
          <p:nvPr/>
        </p:nvSpPr>
        <p:spPr>
          <a:xfrm>
            <a:off x="2038346" y="2011912"/>
            <a:ext cx="6557958" cy="8127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4" name="CuadroTexto 23"/>
          <p:cNvSpPr txBox="1"/>
          <p:nvPr/>
        </p:nvSpPr>
        <p:spPr>
          <a:xfrm>
            <a:off x="2261092" y="1741630"/>
            <a:ext cx="650251" cy="323165"/>
          </a:xfrm>
          <a:prstGeom prst="rect">
            <a:avLst/>
          </a:prstGeom>
          <a:noFill/>
        </p:spPr>
        <p:txBody>
          <a:bodyPr wrap="square" rtlCol="0">
            <a:spAutoFit/>
          </a:bodyPr>
          <a:lstStyle/>
          <a:p>
            <a:r>
              <a:rPr lang="es-PE" sz="1500" dirty="0" smtClean="0"/>
              <a:t>2013</a:t>
            </a:r>
            <a:endParaRPr lang="es-PE" sz="1500" dirty="0"/>
          </a:p>
        </p:txBody>
      </p:sp>
      <p:sp>
        <p:nvSpPr>
          <p:cNvPr id="25" name="CuadroTexto 24"/>
          <p:cNvSpPr txBox="1"/>
          <p:nvPr/>
        </p:nvSpPr>
        <p:spPr>
          <a:xfrm>
            <a:off x="4824020" y="1757331"/>
            <a:ext cx="650251" cy="323165"/>
          </a:xfrm>
          <a:prstGeom prst="rect">
            <a:avLst/>
          </a:prstGeom>
          <a:noFill/>
        </p:spPr>
        <p:txBody>
          <a:bodyPr wrap="square" rtlCol="0">
            <a:spAutoFit/>
          </a:bodyPr>
          <a:lstStyle/>
          <a:p>
            <a:r>
              <a:rPr lang="es-PE" sz="1500" dirty="0" smtClean="0"/>
              <a:t>2015</a:t>
            </a:r>
            <a:endParaRPr lang="es-PE" sz="1500" dirty="0"/>
          </a:p>
        </p:txBody>
      </p:sp>
      <p:sp>
        <p:nvSpPr>
          <p:cNvPr id="26" name="CuadroTexto 25"/>
          <p:cNvSpPr txBox="1"/>
          <p:nvPr/>
        </p:nvSpPr>
        <p:spPr>
          <a:xfrm>
            <a:off x="6235085" y="1757330"/>
            <a:ext cx="650251" cy="323165"/>
          </a:xfrm>
          <a:prstGeom prst="rect">
            <a:avLst/>
          </a:prstGeom>
          <a:noFill/>
        </p:spPr>
        <p:txBody>
          <a:bodyPr wrap="square" rtlCol="0">
            <a:spAutoFit/>
          </a:bodyPr>
          <a:lstStyle/>
          <a:p>
            <a:r>
              <a:rPr lang="es-PE" sz="1500" dirty="0" smtClean="0"/>
              <a:t>2017</a:t>
            </a:r>
            <a:endParaRPr lang="es-PE" sz="1500" dirty="0"/>
          </a:p>
        </p:txBody>
      </p:sp>
      <p:sp>
        <p:nvSpPr>
          <p:cNvPr id="27" name="CuadroTexto 26"/>
          <p:cNvSpPr txBox="1"/>
          <p:nvPr/>
        </p:nvSpPr>
        <p:spPr>
          <a:xfrm>
            <a:off x="3310586" y="1770024"/>
            <a:ext cx="650251" cy="323165"/>
          </a:xfrm>
          <a:prstGeom prst="rect">
            <a:avLst/>
          </a:prstGeom>
          <a:noFill/>
        </p:spPr>
        <p:txBody>
          <a:bodyPr wrap="square" rtlCol="0">
            <a:spAutoFit/>
          </a:bodyPr>
          <a:lstStyle/>
          <a:p>
            <a:r>
              <a:rPr lang="es-PE" sz="1500" dirty="0" smtClean="0"/>
              <a:t>2014</a:t>
            </a:r>
            <a:endParaRPr lang="es-PE" sz="1500" dirty="0"/>
          </a:p>
        </p:txBody>
      </p:sp>
      <p:sp>
        <p:nvSpPr>
          <p:cNvPr id="28" name="CuadroTexto 27"/>
          <p:cNvSpPr txBox="1"/>
          <p:nvPr/>
        </p:nvSpPr>
        <p:spPr>
          <a:xfrm>
            <a:off x="5394184" y="1756286"/>
            <a:ext cx="650251" cy="323165"/>
          </a:xfrm>
          <a:prstGeom prst="rect">
            <a:avLst/>
          </a:prstGeom>
          <a:noFill/>
        </p:spPr>
        <p:txBody>
          <a:bodyPr wrap="square" rtlCol="0">
            <a:spAutoFit/>
          </a:bodyPr>
          <a:lstStyle/>
          <a:p>
            <a:r>
              <a:rPr lang="es-PE" sz="1500" dirty="0" smtClean="0"/>
              <a:t>2016</a:t>
            </a:r>
            <a:endParaRPr lang="es-PE" sz="1500" dirty="0"/>
          </a:p>
        </p:txBody>
      </p:sp>
      <p:sp>
        <p:nvSpPr>
          <p:cNvPr id="29" name="CuadroTexto 28"/>
          <p:cNvSpPr txBox="1"/>
          <p:nvPr/>
        </p:nvSpPr>
        <p:spPr>
          <a:xfrm>
            <a:off x="7078047" y="1757315"/>
            <a:ext cx="650251" cy="323165"/>
          </a:xfrm>
          <a:prstGeom prst="rect">
            <a:avLst/>
          </a:prstGeom>
          <a:noFill/>
        </p:spPr>
        <p:txBody>
          <a:bodyPr wrap="square" rtlCol="0">
            <a:spAutoFit/>
          </a:bodyPr>
          <a:lstStyle/>
          <a:p>
            <a:r>
              <a:rPr lang="es-PE" sz="1500" dirty="0" smtClean="0"/>
              <a:t>2018</a:t>
            </a:r>
            <a:endParaRPr lang="es-PE" sz="1500" dirty="0"/>
          </a:p>
        </p:txBody>
      </p:sp>
      <p:sp>
        <p:nvSpPr>
          <p:cNvPr id="30" name="CuadroTexto 29"/>
          <p:cNvSpPr txBox="1"/>
          <p:nvPr/>
        </p:nvSpPr>
        <p:spPr>
          <a:xfrm>
            <a:off x="7790594" y="1757315"/>
            <a:ext cx="650251" cy="323165"/>
          </a:xfrm>
          <a:prstGeom prst="rect">
            <a:avLst/>
          </a:prstGeom>
          <a:noFill/>
        </p:spPr>
        <p:txBody>
          <a:bodyPr wrap="square" rtlCol="0">
            <a:spAutoFit/>
          </a:bodyPr>
          <a:lstStyle/>
          <a:p>
            <a:r>
              <a:rPr lang="es-PE" sz="1500" dirty="0" smtClean="0"/>
              <a:t>2019</a:t>
            </a:r>
            <a:endParaRPr lang="es-PE" sz="1500" dirty="0"/>
          </a:p>
        </p:txBody>
      </p:sp>
      <p:sp>
        <p:nvSpPr>
          <p:cNvPr id="31" name="CuadroTexto 30"/>
          <p:cNvSpPr txBox="1"/>
          <p:nvPr/>
        </p:nvSpPr>
        <p:spPr>
          <a:xfrm>
            <a:off x="3947028" y="1157012"/>
            <a:ext cx="1228058" cy="646331"/>
          </a:xfrm>
          <a:prstGeom prst="rect">
            <a:avLst/>
          </a:prstGeom>
          <a:noFill/>
        </p:spPr>
        <p:txBody>
          <a:bodyPr wrap="square" rtlCol="0">
            <a:spAutoFit/>
          </a:bodyPr>
          <a:lstStyle/>
          <a:p>
            <a:pPr algn="ctr"/>
            <a:r>
              <a:rPr lang="es-PE" sz="1200" dirty="0" smtClean="0"/>
              <a:t>Ultimo caso de poliomielitis salvaje</a:t>
            </a:r>
            <a:endParaRPr lang="es-PE" sz="1200" dirty="0"/>
          </a:p>
        </p:txBody>
      </p:sp>
      <p:sp>
        <p:nvSpPr>
          <p:cNvPr id="32" name="Flecha abajo 31"/>
          <p:cNvSpPr/>
          <p:nvPr/>
        </p:nvSpPr>
        <p:spPr>
          <a:xfrm>
            <a:off x="4558416" y="1784000"/>
            <a:ext cx="109136" cy="289212"/>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3" name="Flecha abajo 32"/>
          <p:cNvSpPr/>
          <p:nvPr/>
        </p:nvSpPr>
        <p:spPr>
          <a:xfrm>
            <a:off x="6105435" y="1775583"/>
            <a:ext cx="109136" cy="289212"/>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4" name="CuadroTexto 33"/>
          <p:cNvSpPr txBox="1"/>
          <p:nvPr/>
        </p:nvSpPr>
        <p:spPr>
          <a:xfrm>
            <a:off x="5526017" y="1282688"/>
            <a:ext cx="1144892" cy="461665"/>
          </a:xfrm>
          <a:prstGeom prst="rect">
            <a:avLst/>
          </a:prstGeom>
          <a:noFill/>
        </p:spPr>
        <p:txBody>
          <a:bodyPr wrap="square" rtlCol="0">
            <a:spAutoFit/>
          </a:bodyPr>
          <a:lstStyle/>
          <a:p>
            <a:pPr algn="ctr"/>
            <a:r>
              <a:rPr lang="es-PE" sz="1200" dirty="0" smtClean="0"/>
              <a:t>Paso de la </a:t>
            </a:r>
            <a:r>
              <a:rPr lang="es-PE" sz="1200" dirty="0" err="1" smtClean="0"/>
              <a:t>tOPV</a:t>
            </a:r>
            <a:r>
              <a:rPr lang="es-PE" sz="1200" dirty="0" smtClean="0"/>
              <a:t> a </a:t>
            </a:r>
            <a:r>
              <a:rPr lang="es-PE" sz="1200" dirty="0" err="1" smtClean="0"/>
              <a:t>bOPV</a:t>
            </a:r>
            <a:endParaRPr lang="es-PE" sz="1200" dirty="0"/>
          </a:p>
        </p:txBody>
      </p:sp>
      <p:sp>
        <p:nvSpPr>
          <p:cNvPr id="35" name="CuadroTexto 34"/>
          <p:cNvSpPr txBox="1"/>
          <p:nvPr/>
        </p:nvSpPr>
        <p:spPr>
          <a:xfrm>
            <a:off x="8684340" y="1499303"/>
            <a:ext cx="207731" cy="5262979"/>
          </a:xfrm>
          <a:prstGeom prst="rect">
            <a:avLst/>
          </a:prstGeom>
          <a:noFill/>
        </p:spPr>
        <p:txBody>
          <a:bodyPr wrap="square" rtlCol="0">
            <a:spAutoFit/>
          </a:bodyPr>
          <a:lstStyle/>
          <a:p>
            <a:pPr algn="ctr"/>
            <a:r>
              <a:rPr lang="es-PE" sz="1400" b="1" dirty="0" smtClean="0">
                <a:effectLst>
                  <a:outerShdw blurRad="38100" dist="38100" dir="2700000" algn="tl">
                    <a:srgbClr val="000000">
                      <a:alpha val="43137"/>
                    </a:srgbClr>
                  </a:outerShdw>
                </a:effectLst>
              </a:rPr>
              <a:t>ERRADICACIÓN DE LA POLIO</a:t>
            </a:r>
            <a:endParaRPr lang="es-PE" sz="1400" b="1" dirty="0">
              <a:effectLst>
                <a:outerShdw blurRad="38100" dist="38100" dir="2700000" algn="tl">
                  <a:srgbClr val="000000">
                    <a:alpha val="43137"/>
                  </a:srgbClr>
                </a:outerShdw>
              </a:effectLst>
            </a:endParaRPr>
          </a:p>
        </p:txBody>
      </p:sp>
      <p:sp>
        <p:nvSpPr>
          <p:cNvPr id="36" name="CuadroTexto 35"/>
          <p:cNvSpPr txBox="1"/>
          <p:nvPr/>
        </p:nvSpPr>
        <p:spPr>
          <a:xfrm>
            <a:off x="6424039" y="1270780"/>
            <a:ext cx="1231793" cy="523220"/>
          </a:xfrm>
          <a:prstGeom prst="rect">
            <a:avLst/>
          </a:prstGeom>
          <a:noFill/>
        </p:spPr>
        <p:txBody>
          <a:bodyPr wrap="square" rtlCol="0">
            <a:spAutoFit/>
          </a:bodyPr>
          <a:lstStyle/>
          <a:p>
            <a:pPr algn="ctr"/>
            <a:r>
              <a:rPr lang="es-PE" sz="1400" dirty="0" smtClean="0"/>
              <a:t>Certificación mundial</a:t>
            </a:r>
            <a:endParaRPr lang="es-PE" sz="1400" dirty="0"/>
          </a:p>
        </p:txBody>
      </p:sp>
      <p:sp>
        <p:nvSpPr>
          <p:cNvPr id="38" name="Flecha abajo 37"/>
          <p:cNvSpPr/>
          <p:nvPr/>
        </p:nvSpPr>
        <p:spPr>
          <a:xfrm>
            <a:off x="6961219" y="1746233"/>
            <a:ext cx="109136" cy="289212"/>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9" name="CuadroTexto 38"/>
          <p:cNvSpPr txBox="1"/>
          <p:nvPr/>
        </p:nvSpPr>
        <p:spPr>
          <a:xfrm>
            <a:off x="7459713" y="1333229"/>
            <a:ext cx="1231793" cy="523220"/>
          </a:xfrm>
          <a:prstGeom prst="rect">
            <a:avLst/>
          </a:prstGeom>
          <a:noFill/>
        </p:spPr>
        <p:txBody>
          <a:bodyPr wrap="square" rtlCol="0">
            <a:spAutoFit/>
          </a:bodyPr>
          <a:lstStyle/>
          <a:p>
            <a:pPr algn="ctr"/>
            <a:r>
              <a:rPr lang="es-PE" sz="1400" dirty="0" smtClean="0"/>
              <a:t>Cese del uso de la </a:t>
            </a:r>
            <a:r>
              <a:rPr lang="es-PE" sz="1400" dirty="0" err="1" smtClean="0"/>
              <a:t>bOPV</a:t>
            </a:r>
            <a:endParaRPr lang="es-PE" sz="1400" dirty="0"/>
          </a:p>
        </p:txBody>
      </p:sp>
    </p:spTree>
    <p:extLst>
      <p:ext uri="{BB962C8B-B14F-4D97-AF65-F5344CB8AC3E}">
        <p14:creationId xmlns:p14="http://schemas.microsoft.com/office/powerpoint/2010/main" val="20874947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6 Grupo"/>
          <p:cNvGrpSpPr/>
          <p:nvPr/>
        </p:nvGrpSpPr>
        <p:grpSpPr>
          <a:xfrm>
            <a:off x="1031701" y="285838"/>
            <a:ext cx="7382941" cy="412627"/>
            <a:chOff x="683568" y="1268760"/>
            <a:chExt cx="7382941" cy="412627"/>
          </a:xfrm>
        </p:grpSpPr>
        <p:pic>
          <p:nvPicPr>
            <p:cNvPr id="3" name="3 Imagen" descr="DGSP"/>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3568" y="1268760"/>
              <a:ext cx="2401294" cy="341906"/>
            </a:xfrm>
            <a:prstGeom prst="rect">
              <a:avLst/>
            </a:prstGeom>
            <a:noFill/>
            <a:ln>
              <a:noFill/>
            </a:ln>
          </p:spPr>
        </p:pic>
        <p:sp>
          <p:nvSpPr>
            <p:cNvPr id="4" name="Cuadro de texto 2"/>
            <p:cNvSpPr txBox="1">
              <a:spLocks noChangeArrowheads="1"/>
            </p:cNvSpPr>
            <p:nvPr/>
          </p:nvSpPr>
          <p:spPr bwMode="auto">
            <a:xfrm>
              <a:off x="3059832" y="1268760"/>
              <a:ext cx="485279" cy="344488"/>
            </a:xfrm>
            <a:prstGeom prst="rect">
              <a:avLst/>
            </a:prstGeom>
            <a:solidFill>
              <a:srgbClr val="A5A5A5"/>
            </a:solidFill>
            <a:ln w="9525">
              <a:noFill/>
              <a:miter lim="800000"/>
              <a:headEnd/>
              <a:tailEnd/>
            </a:ln>
          </p:spPr>
          <p:txBody>
            <a:bodyPr vert="horz" wrap="square" lIns="91440" tIns="45720" rIns="91440" bIns="45720" numCol="1" anchor="t" anchorCtr="0" compatLnSpc="1">
              <a:prstTxWarp prst="textNoShape">
                <a:avLst/>
              </a:prstTxWarp>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ts val="1000"/>
                </a:spcAft>
              </a:pPr>
              <a:r>
                <a:rPr lang="es-PE" sz="1100" dirty="0">
                  <a:solidFill>
                    <a:srgbClr val="FFFFFF"/>
                  </a:solidFill>
                  <a:latin typeface="Calibri" pitchFamily="34" charset="0"/>
                  <a:cs typeface="Arial" pitchFamily="34" charset="0"/>
                </a:rPr>
                <a:t>ESNI</a:t>
              </a:r>
              <a:endParaRPr lang="es-PE" dirty="0">
                <a:latin typeface="Arial" pitchFamily="34" charset="0"/>
                <a:cs typeface="Arial" pitchFamily="34" charset="0"/>
              </a:endParaRPr>
            </a:p>
          </p:txBody>
        </p:sp>
        <p:pic>
          <p:nvPicPr>
            <p:cNvPr id="5" name="Picture 4" descr="http://www.mimp.gob.pe/images/stories/paginaprincipal/logo-peru-progreso-para-todos.png"/>
            <p:cNvPicPr>
              <a:picLocks noChangeAspect="1" noChangeArrowheads="1"/>
            </p:cNvPicPr>
            <p:nvPr/>
          </p:nvPicPr>
          <p:blipFill>
            <a:blip r:embed="rId4" cstate="print"/>
            <a:srcRect/>
            <a:stretch>
              <a:fillRect/>
            </a:stretch>
          </p:blipFill>
          <p:spPr bwMode="auto">
            <a:xfrm>
              <a:off x="6228184" y="1268760"/>
              <a:ext cx="1838325" cy="412627"/>
            </a:xfrm>
            <a:prstGeom prst="rect">
              <a:avLst/>
            </a:prstGeom>
            <a:noFill/>
          </p:spPr>
        </p:pic>
      </p:grpSp>
      <p:sp>
        <p:nvSpPr>
          <p:cNvPr id="6" name="9 Rectángulo"/>
          <p:cNvSpPr/>
          <p:nvPr/>
        </p:nvSpPr>
        <p:spPr>
          <a:xfrm>
            <a:off x="0" y="875763"/>
            <a:ext cx="9144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9 Rectángulo"/>
          <p:cNvSpPr/>
          <p:nvPr/>
        </p:nvSpPr>
        <p:spPr>
          <a:xfrm>
            <a:off x="0" y="943902"/>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Rectangle 3"/>
          <p:cNvSpPr/>
          <p:nvPr/>
        </p:nvSpPr>
        <p:spPr>
          <a:xfrm>
            <a:off x="0" y="-27384"/>
            <a:ext cx="9144000" cy="936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s-ES" sz="2800" b="1" dirty="0" smtClean="0">
                <a:solidFill>
                  <a:prstClr val="white"/>
                </a:solidFill>
                <a:effectLst>
                  <a:outerShdw blurRad="38100" dist="38100" dir="2700000" algn="tl">
                    <a:srgbClr val="000000">
                      <a:alpha val="43137"/>
                    </a:srgbClr>
                  </a:outerShdw>
                </a:effectLst>
              </a:rPr>
              <a:t>CRONOGRAMA DE ACTIVIDADES: </a:t>
            </a:r>
            <a:r>
              <a:rPr lang="es-ES" sz="2800" b="1" i="1" dirty="0" err="1" smtClean="0">
                <a:solidFill>
                  <a:prstClr val="white"/>
                </a:solidFill>
                <a:effectLst>
                  <a:outerShdw blurRad="38100" dist="38100" dir="2700000" algn="tl">
                    <a:srgbClr val="000000">
                      <a:alpha val="43137"/>
                    </a:srgbClr>
                  </a:outerShdw>
                </a:effectLst>
              </a:rPr>
              <a:t>Switch</a:t>
            </a:r>
            <a:r>
              <a:rPr lang="es-ES" sz="2800" b="1" dirty="0" smtClean="0">
                <a:solidFill>
                  <a:prstClr val="white"/>
                </a:solidFill>
                <a:effectLst>
                  <a:outerShdw blurRad="38100" dist="38100" dir="2700000" algn="tl">
                    <a:srgbClr val="000000">
                      <a:alpha val="43137"/>
                    </a:srgbClr>
                  </a:outerShdw>
                </a:effectLst>
              </a:rPr>
              <a:t> Y CONTENCIÓN</a:t>
            </a:r>
            <a:endParaRPr lang="es-ES" sz="2800" dirty="0">
              <a:solidFill>
                <a:prstClr val="white"/>
              </a:solidFill>
            </a:endParaRPr>
          </a:p>
        </p:txBody>
      </p:sp>
      <p:cxnSp>
        <p:nvCxnSpPr>
          <p:cNvPr id="15" name="Straight Connector 37"/>
          <p:cNvCxnSpPr/>
          <p:nvPr/>
        </p:nvCxnSpPr>
        <p:spPr>
          <a:xfrm flipV="1">
            <a:off x="5497594" y="836712"/>
            <a:ext cx="10026" cy="5185404"/>
          </a:xfrm>
          <a:prstGeom prst="line">
            <a:avLst/>
          </a:prstGeom>
          <a:ln/>
        </p:spPr>
        <p:style>
          <a:lnRef idx="1">
            <a:schemeClr val="dk1"/>
          </a:lnRef>
          <a:fillRef idx="0">
            <a:schemeClr val="dk1"/>
          </a:fillRef>
          <a:effectRef idx="0">
            <a:schemeClr val="dk1"/>
          </a:effectRef>
          <a:fontRef idx="minor">
            <a:schemeClr val="tx1"/>
          </a:fontRef>
        </p:style>
      </p:cxnSp>
      <p:cxnSp>
        <p:nvCxnSpPr>
          <p:cNvPr id="16" name="Straight Connector 39"/>
          <p:cNvCxnSpPr/>
          <p:nvPr/>
        </p:nvCxnSpPr>
        <p:spPr>
          <a:xfrm flipV="1">
            <a:off x="4280250" y="455652"/>
            <a:ext cx="2156" cy="5209269"/>
          </a:xfrm>
          <a:prstGeom prst="line">
            <a:avLst/>
          </a:prstGeom>
          <a:ln>
            <a:solidFill>
              <a:schemeClr val="bg1">
                <a:lumMod val="50000"/>
              </a:schemeClr>
            </a:solidFill>
            <a:prstDash val="sysDot"/>
          </a:ln>
        </p:spPr>
        <p:style>
          <a:lnRef idx="1">
            <a:schemeClr val="dk1"/>
          </a:lnRef>
          <a:fillRef idx="0">
            <a:schemeClr val="dk1"/>
          </a:fillRef>
          <a:effectRef idx="0">
            <a:schemeClr val="dk1"/>
          </a:effectRef>
          <a:fontRef idx="minor">
            <a:schemeClr val="tx1"/>
          </a:fontRef>
        </p:style>
      </p:cxnSp>
      <p:cxnSp>
        <p:nvCxnSpPr>
          <p:cNvPr id="17" name="Straight Connector 40"/>
          <p:cNvCxnSpPr/>
          <p:nvPr/>
        </p:nvCxnSpPr>
        <p:spPr>
          <a:xfrm flipV="1">
            <a:off x="4890000" y="439186"/>
            <a:ext cx="2156" cy="5209269"/>
          </a:xfrm>
          <a:prstGeom prst="line">
            <a:avLst/>
          </a:prstGeom>
          <a:ln>
            <a:solidFill>
              <a:schemeClr val="bg1">
                <a:lumMod val="50000"/>
              </a:schemeClr>
            </a:solidFill>
            <a:prstDash val="sysDot"/>
          </a:ln>
        </p:spPr>
        <p:style>
          <a:lnRef idx="1">
            <a:schemeClr val="dk1"/>
          </a:lnRef>
          <a:fillRef idx="0">
            <a:schemeClr val="dk1"/>
          </a:fillRef>
          <a:effectRef idx="0">
            <a:schemeClr val="dk1"/>
          </a:effectRef>
          <a:fontRef idx="minor">
            <a:schemeClr val="tx1"/>
          </a:fontRef>
        </p:style>
      </p:cxnSp>
      <p:cxnSp>
        <p:nvCxnSpPr>
          <p:cNvPr id="18" name="Straight Connector 41"/>
          <p:cNvCxnSpPr/>
          <p:nvPr/>
        </p:nvCxnSpPr>
        <p:spPr>
          <a:xfrm flipV="1">
            <a:off x="3674812" y="440988"/>
            <a:ext cx="2156" cy="5209269"/>
          </a:xfrm>
          <a:prstGeom prst="line">
            <a:avLst/>
          </a:prstGeom>
          <a:ln>
            <a:solidFill>
              <a:schemeClr val="bg1">
                <a:lumMod val="50000"/>
              </a:schemeClr>
            </a:solidFill>
            <a:prstDash val="sysDot"/>
          </a:ln>
        </p:spPr>
        <p:style>
          <a:lnRef idx="1">
            <a:schemeClr val="dk1"/>
          </a:lnRef>
          <a:fillRef idx="0">
            <a:schemeClr val="dk1"/>
          </a:fillRef>
          <a:effectRef idx="0">
            <a:schemeClr val="dk1"/>
          </a:effectRef>
          <a:fontRef idx="minor">
            <a:schemeClr val="tx1"/>
          </a:fontRef>
        </p:style>
      </p:cxnSp>
      <p:cxnSp>
        <p:nvCxnSpPr>
          <p:cNvPr id="19" name="Straight Connector 42"/>
          <p:cNvCxnSpPr/>
          <p:nvPr/>
        </p:nvCxnSpPr>
        <p:spPr>
          <a:xfrm flipV="1">
            <a:off x="5506542" y="434632"/>
            <a:ext cx="2156" cy="5209269"/>
          </a:xfrm>
          <a:prstGeom prst="line">
            <a:avLst/>
          </a:prstGeom>
          <a:ln>
            <a:solidFill>
              <a:schemeClr val="bg1">
                <a:lumMod val="50000"/>
              </a:schemeClr>
            </a:solidFill>
            <a:prstDash val="sysDot"/>
          </a:ln>
        </p:spPr>
        <p:style>
          <a:lnRef idx="1">
            <a:schemeClr val="dk1"/>
          </a:lnRef>
          <a:fillRef idx="0">
            <a:schemeClr val="dk1"/>
          </a:fillRef>
          <a:effectRef idx="0">
            <a:schemeClr val="dk1"/>
          </a:effectRef>
          <a:fontRef idx="minor">
            <a:schemeClr val="tx1"/>
          </a:fontRef>
        </p:style>
      </p:cxnSp>
      <p:cxnSp>
        <p:nvCxnSpPr>
          <p:cNvPr id="20" name="Straight Connector 43"/>
          <p:cNvCxnSpPr/>
          <p:nvPr/>
        </p:nvCxnSpPr>
        <p:spPr>
          <a:xfrm flipV="1">
            <a:off x="6101470" y="449696"/>
            <a:ext cx="2156" cy="5209269"/>
          </a:xfrm>
          <a:prstGeom prst="line">
            <a:avLst/>
          </a:prstGeom>
          <a:ln>
            <a:solidFill>
              <a:schemeClr val="bg1">
                <a:lumMod val="50000"/>
              </a:schemeClr>
            </a:solidFill>
            <a:prstDash val="sysDot"/>
          </a:ln>
        </p:spPr>
        <p:style>
          <a:lnRef idx="1">
            <a:schemeClr val="dk1"/>
          </a:lnRef>
          <a:fillRef idx="0">
            <a:schemeClr val="dk1"/>
          </a:fillRef>
          <a:effectRef idx="0">
            <a:schemeClr val="dk1"/>
          </a:effectRef>
          <a:fontRef idx="minor">
            <a:schemeClr val="tx1"/>
          </a:fontRef>
        </p:style>
      </p:cxnSp>
      <p:cxnSp>
        <p:nvCxnSpPr>
          <p:cNvPr id="21" name="Straight Connector 44"/>
          <p:cNvCxnSpPr/>
          <p:nvPr/>
        </p:nvCxnSpPr>
        <p:spPr>
          <a:xfrm flipV="1">
            <a:off x="7316658" y="457214"/>
            <a:ext cx="2156" cy="5209269"/>
          </a:xfrm>
          <a:prstGeom prst="line">
            <a:avLst/>
          </a:prstGeom>
          <a:ln>
            <a:solidFill>
              <a:schemeClr val="bg1">
                <a:lumMod val="50000"/>
              </a:schemeClr>
            </a:solidFill>
            <a:prstDash val="sysDot"/>
          </a:ln>
        </p:spPr>
        <p:style>
          <a:lnRef idx="1">
            <a:schemeClr val="dk1"/>
          </a:lnRef>
          <a:fillRef idx="0">
            <a:schemeClr val="dk1"/>
          </a:fillRef>
          <a:effectRef idx="0">
            <a:schemeClr val="dk1"/>
          </a:effectRef>
          <a:fontRef idx="minor">
            <a:schemeClr val="tx1"/>
          </a:fontRef>
        </p:style>
      </p:cxnSp>
      <p:cxnSp>
        <p:nvCxnSpPr>
          <p:cNvPr id="22" name="Straight Connector 45"/>
          <p:cNvCxnSpPr/>
          <p:nvPr/>
        </p:nvCxnSpPr>
        <p:spPr>
          <a:xfrm flipV="1">
            <a:off x="7912180" y="440748"/>
            <a:ext cx="2156" cy="5209269"/>
          </a:xfrm>
          <a:prstGeom prst="line">
            <a:avLst/>
          </a:prstGeom>
          <a:ln>
            <a:solidFill>
              <a:schemeClr val="bg1">
                <a:lumMod val="50000"/>
              </a:schemeClr>
            </a:solidFill>
            <a:prstDash val="sysDot"/>
          </a:ln>
        </p:spPr>
        <p:style>
          <a:lnRef idx="1">
            <a:schemeClr val="dk1"/>
          </a:lnRef>
          <a:fillRef idx="0">
            <a:schemeClr val="dk1"/>
          </a:fillRef>
          <a:effectRef idx="0">
            <a:schemeClr val="dk1"/>
          </a:effectRef>
          <a:fontRef idx="minor">
            <a:schemeClr val="tx1"/>
          </a:fontRef>
        </p:style>
      </p:cxnSp>
      <p:cxnSp>
        <p:nvCxnSpPr>
          <p:cNvPr id="23" name="Straight Connector 46"/>
          <p:cNvCxnSpPr/>
          <p:nvPr/>
        </p:nvCxnSpPr>
        <p:spPr>
          <a:xfrm flipV="1">
            <a:off x="6702272" y="442550"/>
            <a:ext cx="2156" cy="5209269"/>
          </a:xfrm>
          <a:prstGeom prst="line">
            <a:avLst/>
          </a:prstGeom>
          <a:ln>
            <a:solidFill>
              <a:schemeClr val="bg1">
                <a:lumMod val="50000"/>
              </a:schemeClr>
            </a:solidFill>
            <a:prstDash val="sysDot"/>
          </a:ln>
        </p:spPr>
        <p:style>
          <a:lnRef idx="1">
            <a:schemeClr val="dk1"/>
          </a:lnRef>
          <a:fillRef idx="0">
            <a:schemeClr val="dk1"/>
          </a:fillRef>
          <a:effectRef idx="0">
            <a:schemeClr val="dk1"/>
          </a:effectRef>
          <a:fontRef idx="minor">
            <a:schemeClr val="tx1"/>
          </a:fontRef>
        </p:style>
      </p:cxnSp>
      <p:cxnSp>
        <p:nvCxnSpPr>
          <p:cNvPr id="24" name="Straight Connector 47"/>
          <p:cNvCxnSpPr/>
          <p:nvPr/>
        </p:nvCxnSpPr>
        <p:spPr>
          <a:xfrm flipV="1">
            <a:off x="8523492" y="436194"/>
            <a:ext cx="2156" cy="5209269"/>
          </a:xfrm>
          <a:prstGeom prst="line">
            <a:avLst/>
          </a:prstGeom>
          <a:ln>
            <a:solidFill>
              <a:schemeClr val="bg1">
                <a:lumMod val="50000"/>
              </a:schemeClr>
            </a:solidFill>
            <a:prstDash val="sysDot"/>
          </a:ln>
        </p:spPr>
        <p:style>
          <a:lnRef idx="1">
            <a:schemeClr val="dk1"/>
          </a:lnRef>
          <a:fillRef idx="0">
            <a:schemeClr val="dk1"/>
          </a:fillRef>
          <a:effectRef idx="0">
            <a:schemeClr val="dk1"/>
          </a:effectRef>
          <a:fontRef idx="minor">
            <a:schemeClr val="tx1"/>
          </a:fontRef>
        </p:style>
      </p:cxnSp>
      <p:cxnSp>
        <p:nvCxnSpPr>
          <p:cNvPr id="25" name="Straight Connector 48"/>
          <p:cNvCxnSpPr/>
          <p:nvPr/>
        </p:nvCxnSpPr>
        <p:spPr>
          <a:xfrm flipV="1">
            <a:off x="9118420" y="451258"/>
            <a:ext cx="2156" cy="5209269"/>
          </a:xfrm>
          <a:prstGeom prst="line">
            <a:avLst/>
          </a:prstGeom>
          <a:ln>
            <a:solidFill>
              <a:schemeClr val="bg1">
                <a:lumMod val="50000"/>
              </a:schemeClr>
            </a:solidFill>
            <a:prstDash val="sysDot"/>
          </a:ln>
        </p:spPr>
        <p:style>
          <a:lnRef idx="1">
            <a:schemeClr val="dk1"/>
          </a:lnRef>
          <a:fillRef idx="0">
            <a:schemeClr val="dk1"/>
          </a:fillRef>
          <a:effectRef idx="0">
            <a:schemeClr val="dk1"/>
          </a:effectRef>
          <a:fontRef idx="minor">
            <a:schemeClr val="tx1"/>
          </a:fontRef>
        </p:style>
      </p:cxnSp>
      <p:graphicFrame>
        <p:nvGraphicFramePr>
          <p:cNvPr id="26" name="Object 36"/>
          <p:cNvGraphicFramePr>
            <a:graphicFrameLocks noChangeAspect="1"/>
          </p:cNvGraphicFramePr>
          <p:nvPr>
            <p:extLst>
              <p:ext uri="{D42A27DB-BD31-4B8C-83A1-F6EECF244321}">
                <p14:modId xmlns:p14="http://schemas.microsoft.com/office/powerpoint/2010/main" val="33535105"/>
              </p:ext>
            </p:extLst>
          </p:nvPr>
        </p:nvGraphicFramePr>
        <p:xfrm>
          <a:off x="-745876" y="1115711"/>
          <a:ext cx="10059688" cy="4840336"/>
        </p:xfrm>
        <a:graphic>
          <a:graphicData uri="http://schemas.openxmlformats.org/drawingml/2006/chart">
            <c:chart xmlns:c="http://schemas.openxmlformats.org/drawingml/2006/chart" xmlns:r="http://schemas.openxmlformats.org/officeDocument/2006/relationships" r:id="rId5"/>
          </a:graphicData>
        </a:graphic>
      </p:graphicFrame>
      <p:cxnSp>
        <p:nvCxnSpPr>
          <p:cNvPr id="27" name="Straight Connector 5"/>
          <p:cNvCxnSpPr/>
          <p:nvPr/>
        </p:nvCxnSpPr>
        <p:spPr>
          <a:xfrm flipV="1">
            <a:off x="1246966" y="463118"/>
            <a:ext cx="2156" cy="5209269"/>
          </a:xfrm>
          <a:prstGeom prst="line">
            <a:avLst/>
          </a:prstGeom>
          <a:ln>
            <a:solidFill>
              <a:schemeClr val="bg1">
                <a:lumMod val="50000"/>
              </a:schemeClr>
            </a:solidFill>
            <a:prstDash val="sysDot"/>
          </a:ln>
        </p:spPr>
        <p:style>
          <a:lnRef idx="1">
            <a:schemeClr val="dk1"/>
          </a:lnRef>
          <a:fillRef idx="0">
            <a:schemeClr val="dk1"/>
          </a:fillRef>
          <a:effectRef idx="0">
            <a:schemeClr val="dk1"/>
          </a:effectRef>
          <a:fontRef idx="minor">
            <a:schemeClr val="tx1"/>
          </a:fontRef>
        </p:style>
      </p:cxnSp>
      <p:cxnSp>
        <p:nvCxnSpPr>
          <p:cNvPr id="28" name="Straight Connector 6"/>
          <p:cNvCxnSpPr/>
          <p:nvPr/>
        </p:nvCxnSpPr>
        <p:spPr>
          <a:xfrm flipV="1">
            <a:off x="1856716" y="446652"/>
            <a:ext cx="2156" cy="5209269"/>
          </a:xfrm>
          <a:prstGeom prst="line">
            <a:avLst/>
          </a:prstGeom>
          <a:ln>
            <a:solidFill>
              <a:schemeClr val="bg1">
                <a:lumMod val="50000"/>
              </a:schemeClr>
            </a:solidFill>
            <a:prstDash val="sysDot"/>
          </a:ln>
        </p:spPr>
        <p:style>
          <a:lnRef idx="1">
            <a:schemeClr val="dk1"/>
          </a:lnRef>
          <a:fillRef idx="0">
            <a:schemeClr val="dk1"/>
          </a:fillRef>
          <a:effectRef idx="0">
            <a:schemeClr val="dk1"/>
          </a:effectRef>
          <a:fontRef idx="minor">
            <a:schemeClr val="tx1"/>
          </a:fontRef>
        </p:style>
      </p:cxnSp>
      <p:cxnSp>
        <p:nvCxnSpPr>
          <p:cNvPr id="29" name="Straight Connector 7"/>
          <p:cNvCxnSpPr/>
          <p:nvPr/>
        </p:nvCxnSpPr>
        <p:spPr>
          <a:xfrm flipV="1">
            <a:off x="652038" y="448454"/>
            <a:ext cx="2156" cy="5209269"/>
          </a:xfrm>
          <a:prstGeom prst="line">
            <a:avLst/>
          </a:prstGeom>
          <a:ln>
            <a:solidFill>
              <a:schemeClr val="bg1">
                <a:lumMod val="50000"/>
              </a:schemeClr>
            </a:solidFill>
            <a:prstDash val="sysDot"/>
          </a:ln>
        </p:spPr>
        <p:style>
          <a:lnRef idx="1">
            <a:schemeClr val="dk1"/>
          </a:lnRef>
          <a:fillRef idx="0">
            <a:schemeClr val="dk1"/>
          </a:fillRef>
          <a:effectRef idx="0">
            <a:schemeClr val="dk1"/>
          </a:effectRef>
          <a:fontRef idx="minor">
            <a:schemeClr val="tx1"/>
          </a:fontRef>
        </p:style>
      </p:cxnSp>
      <p:cxnSp>
        <p:nvCxnSpPr>
          <p:cNvPr id="30" name="Straight Connector 8"/>
          <p:cNvCxnSpPr/>
          <p:nvPr/>
        </p:nvCxnSpPr>
        <p:spPr>
          <a:xfrm flipV="1">
            <a:off x="2422044" y="463118"/>
            <a:ext cx="2156" cy="5209269"/>
          </a:xfrm>
          <a:prstGeom prst="line">
            <a:avLst/>
          </a:prstGeom>
          <a:ln>
            <a:solidFill>
              <a:schemeClr val="bg1">
                <a:lumMod val="50000"/>
              </a:schemeClr>
            </a:solidFill>
            <a:prstDash val="sysDot"/>
          </a:ln>
        </p:spPr>
        <p:style>
          <a:lnRef idx="1">
            <a:schemeClr val="dk1"/>
          </a:lnRef>
          <a:fillRef idx="0">
            <a:schemeClr val="dk1"/>
          </a:fillRef>
          <a:effectRef idx="0">
            <a:schemeClr val="dk1"/>
          </a:effectRef>
          <a:fontRef idx="minor">
            <a:schemeClr val="tx1"/>
          </a:fontRef>
        </p:style>
      </p:cxnSp>
      <p:cxnSp>
        <p:nvCxnSpPr>
          <p:cNvPr id="31" name="Straight Connector 9"/>
          <p:cNvCxnSpPr/>
          <p:nvPr/>
        </p:nvCxnSpPr>
        <p:spPr>
          <a:xfrm flipV="1">
            <a:off x="3068186" y="457162"/>
            <a:ext cx="2156" cy="5209269"/>
          </a:xfrm>
          <a:prstGeom prst="line">
            <a:avLst/>
          </a:prstGeom>
          <a:ln>
            <a:solidFill>
              <a:schemeClr val="bg1">
                <a:lumMod val="50000"/>
              </a:schemeClr>
            </a:solidFill>
            <a:prstDash val="sysDot"/>
          </a:ln>
        </p:spPr>
        <p:style>
          <a:lnRef idx="1">
            <a:schemeClr val="dk1"/>
          </a:lnRef>
          <a:fillRef idx="0">
            <a:schemeClr val="dk1"/>
          </a:fillRef>
          <a:effectRef idx="0">
            <a:schemeClr val="dk1"/>
          </a:effectRef>
          <a:fontRef idx="minor">
            <a:schemeClr val="tx1"/>
          </a:fontRef>
        </p:style>
      </p:cxnSp>
      <p:sp>
        <p:nvSpPr>
          <p:cNvPr id="32" name="Text Box 7"/>
          <p:cNvSpPr txBox="1">
            <a:spLocks noChangeArrowheads="1"/>
          </p:cNvSpPr>
          <p:nvPr/>
        </p:nvSpPr>
        <p:spPr bwMode="auto">
          <a:xfrm>
            <a:off x="34852" y="985536"/>
            <a:ext cx="7283962" cy="954107"/>
          </a:xfrm>
          <a:prstGeom prst="rect">
            <a:avLst/>
          </a:prstGeom>
          <a:ln/>
          <a:extLst/>
        </p:spPr>
        <p:style>
          <a:lnRef idx="1">
            <a:schemeClr val="accent2"/>
          </a:lnRef>
          <a:fillRef idx="3">
            <a:schemeClr val="accent2"/>
          </a:fillRef>
          <a:effectRef idx="2">
            <a:schemeClr val="accent2"/>
          </a:effectRef>
          <a:fontRef idx="minor">
            <a:schemeClr val="lt1"/>
          </a:fontRef>
        </p:style>
        <p:txBody>
          <a:bodyPr wrap="square">
            <a:spAutoFit/>
          </a:bodyPr>
          <a:lstStyle/>
          <a:p>
            <a:pPr fontAlgn="auto">
              <a:spcBef>
                <a:spcPts val="0"/>
              </a:spcBef>
              <a:spcAft>
                <a:spcPts val="0"/>
              </a:spcAft>
            </a:pPr>
            <a:r>
              <a:rPr lang="es-ES" sz="1400" b="1" u="sng" dirty="0" smtClean="0">
                <a:solidFill>
                  <a:prstClr val="white"/>
                </a:solidFill>
              </a:rPr>
              <a:t>De </a:t>
            </a:r>
            <a:r>
              <a:rPr lang="es-ES" sz="1400" b="1" u="sng" dirty="0">
                <a:solidFill>
                  <a:prstClr val="white"/>
                </a:solidFill>
              </a:rPr>
              <a:t>inmediato</a:t>
            </a:r>
            <a:endParaRPr lang="es-ES" sz="1400" b="1" u="sng" dirty="0" smtClean="0">
              <a:solidFill>
                <a:prstClr val="white"/>
              </a:solidFill>
            </a:endParaRPr>
          </a:p>
          <a:p>
            <a:pPr marL="285750" indent="-285750" fontAlgn="auto">
              <a:spcBef>
                <a:spcPts val="0"/>
              </a:spcBef>
              <a:spcAft>
                <a:spcPts val="0"/>
              </a:spcAft>
              <a:buFont typeface="Arial" panose="020B0604020202020204" pitchFamily="34" charset="0"/>
              <a:buChar char="•"/>
            </a:pPr>
            <a:r>
              <a:rPr lang="es-ES" sz="1400" b="1" dirty="0" smtClean="0">
                <a:solidFill>
                  <a:prstClr val="white"/>
                </a:solidFill>
              </a:rPr>
              <a:t>Establecer Comités Nacionales de Certificación.</a:t>
            </a:r>
          </a:p>
          <a:p>
            <a:pPr marL="285750" indent="-285750" fontAlgn="auto">
              <a:spcBef>
                <a:spcPts val="0"/>
              </a:spcBef>
              <a:spcAft>
                <a:spcPts val="0"/>
              </a:spcAft>
              <a:buFont typeface="Arial" panose="020B0604020202020204" pitchFamily="34" charset="0"/>
              <a:buChar char="•"/>
            </a:pPr>
            <a:r>
              <a:rPr lang="es-ES" sz="1400" b="1" dirty="0" smtClean="0">
                <a:solidFill>
                  <a:prstClr val="white"/>
                </a:solidFill>
              </a:rPr>
              <a:t>Confirmar las fechas del último WPV2 en su país.</a:t>
            </a:r>
          </a:p>
          <a:p>
            <a:pPr marL="285750" indent="-285750" fontAlgn="auto">
              <a:spcBef>
                <a:spcPts val="0"/>
              </a:spcBef>
              <a:spcAft>
                <a:spcPts val="0"/>
              </a:spcAft>
              <a:buFont typeface="Arial" panose="020B0604020202020204" pitchFamily="34" charset="0"/>
              <a:buChar char="•"/>
            </a:pPr>
            <a:r>
              <a:rPr lang="es-ES" sz="1400" b="1" dirty="0" smtClean="0">
                <a:solidFill>
                  <a:prstClr val="white"/>
                </a:solidFill>
              </a:rPr>
              <a:t>Asignar el Coordinador Nacional de la Contención de </a:t>
            </a:r>
            <a:r>
              <a:rPr lang="es-ES" sz="1400" b="1" dirty="0" err="1" smtClean="0">
                <a:solidFill>
                  <a:prstClr val="white"/>
                </a:solidFill>
              </a:rPr>
              <a:t>Poliovirus</a:t>
            </a:r>
            <a:r>
              <a:rPr lang="es-ES" sz="1400" b="1" dirty="0" smtClean="0">
                <a:solidFill>
                  <a:prstClr val="white"/>
                </a:solidFill>
              </a:rPr>
              <a:t>.</a:t>
            </a:r>
          </a:p>
        </p:txBody>
      </p:sp>
      <p:sp>
        <p:nvSpPr>
          <p:cNvPr id="33" name="TextBox 34"/>
          <p:cNvSpPr txBox="1"/>
          <p:nvPr/>
        </p:nvSpPr>
        <p:spPr>
          <a:xfrm>
            <a:off x="2171472" y="5877272"/>
            <a:ext cx="652743" cy="369332"/>
          </a:xfrm>
          <a:prstGeom prst="rect">
            <a:avLst/>
          </a:prstGeom>
          <a:noFill/>
        </p:spPr>
        <p:txBody>
          <a:bodyPr wrap="none" rtlCol="0">
            <a:spAutoFit/>
          </a:bodyPr>
          <a:lstStyle/>
          <a:p>
            <a:pPr fontAlgn="auto">
              <a:spcBef>
                <a:spcPts val="0"/>
              </a:spcBef>
              <a:spcAft>
                <a:spcPts val="0"/>
              </a:spcAft>
            </a:pPr>
            <a:r>
              <a:rPr lang="es-ES" b="1" dirty="0" smtClean="0">
                <a:solidFill>
                  <a:srgbClr val="0000FF"/>
                </a:solidFill>
                <a:latin typeface="Calibri"/>
                <a:cs typeface="+mn-cs"/>
              </a:rPr>
              <a:t>2015</a:t>
            </a:r>
            <a:endParaRPr lang="es-ES" b="1" dirty="0">
              <a:solidFill>
                <a:srgbClr val="0000FF"/>
              </a:solidFill>
              <a:latin typeface="Calibri"/>
              <a:cs typeface="+mn-cs"/>
            </a:endParaRPr>
          </a:p>
        </p:txBody>
      </p:sp>
      <p:sp>
        <p:nvSpPr>
          <p:cNvPr id="34" name="TextBox 35"/>
          <p:cNvSpPr txBox="1"/>
          <p:nvPr/>
        </p:nvSpPr>
        <p:spPr>
          <a:xfrm>
            <a:off x="5935481" y="5877272"/>
            <a:ext cx="652743" cy="369332"/>
          </a:xfrm>
          <a:prstGeom prst="rect">
            <a:avLst/>
          </a:prstGeom>
          <a:noFill/>
        </p:spPr>
        <p:txBody>
          <a:bodyPr wrap="none" rtlCol="0">
            <a:spAutoFit/>
          </a:bodyPr>
          <a:lstStyle/>
          <a:p>
            <a:pPr fontAlgn="auto">
              <a:spcBef>
                <a:spcPts val="0"/>
              </a:spcBef>
              <a:spcAft>
                <a:spcPts val="0"/>
              </a:spcAft>
            </a:pPr>
            <a:r>
              <a:rPr lang="es-ES" b="1" dirty="0" smtClean="0">
                <a:solidFill>
                  <a:srgbClr val="0000FF"/>
                </a:solidFill>
                <a:latin typeface="Calibri"/>
                <a:cs typeface="+mn-cs"/>
              </a:rPr>
              <a:t>2016</a:t>
            </a:r>
            <a:endParaRPr lang="es-ES" b="1" dirty="0">
              <a:solidFill>
                <a:srgbClr val="0000FF"/>
              </a:solidFill>
              <a:latin typeface="Calibri"/>
              <a:cs typeface="+mn-cs"/>
            </a:endParaRPr>
          </a:p>
        </p:txBody>
      </p:sp>
      <p:sp>
        <p:nvSpPr>
          <p:cNvPr id="35" name="Text Box 7"/>
          <p:cNvSpPr txBox="1">
            <a:spLocks noChangeArrowheads="1"/>
          </p:cNvSpPr>
          <p:nvPr/>
        </p:nvSpPr>
        <p:spPr bwMode="auto">
          <a:xfrm>
            <a:off x="3449729" y="3128794"/>
            <a:ext cx="830521" cy="769441"/>
          </a:xfrm>
          <a:prstGeom prst="rect">
            <a:avLst/>
          </a:prstGeom>
          <a:ln/>
          <a:extLst/>
        </p:spPr>
        <p:style>
          <a:lnRef idx="1">
            <a:schemeClr val="accent5"/>
          </a:lnRef>
          <a:fillRef idx="3">
            <a:schemeClr val="accent5"/>
          </a:fillRef>
          <a:effectRef idx="2">
            <a:schemeClr val="accent5"/>
          </a:effectRef>
          <a:fontRef idx="minor">
            <a:schemeClr val="lt1"/>
          </a:fontRef>
        </p:style>
        <p:txBody>
          <a:bodyPr wrap="square">
            <a:spAutoFit/>
          </a:bodyPr>
          <a:lstStyle/>
          <a:p>
            <a:pPr algn="ctr" fontAlgn="auto">
              <a:spcBef>
                <a:spcPts val="0"/>
              </a:spcBef>
              <a:spcAft>
                <a:spcPts val="0"/>
              </a:spcAft>
            </a:pPr>
            <a:r>
              <a:rPr lang="es-ES" sz="1100" dirty="0" smtClean="0">
                <a:solidFill>
                  <a:prstClr val="white"/>
                </a:solidFill>
              </a:rPr>
              <a:t>Ajustar las ordenes de tOPV y bOPV</a:t>
            </a:r>
            <a:endParaRPr lang="es-ES" sz="1200" dirty="0" smtClean="0">
              <a:solidFill>
                <a:prstClr val="white"/>
              </a:solidFill>
            </a:endParaRPr>
          </a:p>
        </p:txBody>
      </p:sp>
      <p:sp>
        <p:nvSpPr>
          <p:cNvPr id="36" name="Text Box 7"/>
          <p:cNvSpPr txBox="1">
            <a:spLocks noChangeArrowheads="1"/>
          </p:cNvSpPr>
          <p:nvPr/>
        </p:nvSpPr>
        <p:spPr bwMode="auto">
          <a:xfrm>
            <a:off x="5638503" y="2710443"/>
            <a:ext cx="1063769" cy="830997"/>
          </a:xfrm>
          <a:prstGeom prst="rect">
            <a:avLst/>
          </a:prstGeom>
          <a:ln/>
          <a:extLst/>
        </p:spPr>
        <p:style>
          <a:lnRef idx="1">
            <a:schemeClr val="accent5"/>
          </a:lnRef>
          <a:fillRef idx="3">
            <a:schemeClr val="accent5"/>
          </a:fillRef>
          <a:effectRef idx="2">
            <a:schemeClr val="accent5"/>
          </a:effectRef>
          <a:fontRef idx="minor">
            <a:schemeClr val="lt1"/>
          </a:fontRef>
        </p:style>
        <p:txBody>
          <a:bodyPr wrap="square">
            <a:spAutoFit/>
          </a:bodyPr>
          <a:lstStyle/>
          <a:p>
            <a:pPr algn="ctr" fontAlgn="auto">
              <a:spcBef>
                <a:spcPts val="0"/>
              </a:spcBef>
              <a:spcAft>
                <a:spcPts val="0"/>
              </a:spcAft>
            </a:pPr>
            <a:r>
              <a:rPr lang="es-ES" sz="1200" dirty="0" smtClean="0">
                <a:solidFill>
                  <a:prstClr val="white"/>
                </a:solidFill>
              </a:rPr>
              <a:t>Identificación de los monitores del switch</a:t>
            </a:r>
          </a:p>
        </p:txBody>
      </p:sp>
      <p:sp>
        <p:nvSpPr>
          <p:cNvPr id="37" name="Text Box 7"/>
          <p:cNvSpPr txBox="1">
            <a:spLocks noChangeArrowheads="1"/>
          </p:cNvSpPr>
          <p:nvPr/>
        </p:nvSpPr>
        <p:spPr bwMode="auto">
          <a:xfrm>
            <a:off x="5658523" y="4363790"/>
            <a:ext cx="1658135" cy="954107"/>
          </a:xfrm>
          <a:prstGeom prst="rect">
            <a:avLst/>
          </a:prstGeom>
          <a:ln/>
          <a:extLst/>
        </p:spPr>
        <p:style>
          <a:lnRef idx="1">
            <a:schemeClr val="accent3"/>
          </a:lnRef>
          <a:fillRef idx="3">
            <a:schemeClr val="accent3"/>
          </a:fillRef>
          <a:effectRef idx="2">
            <a:schemeClr val="accent3"/>
          </a:effectRef>
          <a:fontRef idx="minor">
            <a:schemeClr val="lt1"/>
          </a:fontRef>
        </p:style>
        <p:txBody>
          <a:bodyPr wrap="square">
            <a:spAutoFit/>
          </a:bodyPr>
          <a:lstStyle/>
          <a:p>
            <a:pPr algn="ctr" fontAlgn="auto">
              <a:spcBef>
                <a:spcPts val="0"/>
              </a:spcBef>
              <a:spcAft>
                <a:spcPts val="0"/>
              </a:spcAft>
            </a:pPr>
            <a:r>
              <a:rPr lang="es-ES" sz="1200" b="1" dirty="0" smtClean="0">
                <a:solidFill>
                  <a:prstClr val="white"/>
                </a:solidFill>
              </a:rPr>
              <a:t>Implementar</a:t>
            </a:r>
          </a:p>
          <a:p>
            <a:pPr algn="ctr" fontAlgn="auto">
              <a:spcBef>
                <a:spcPts val="0"/>
              </a:spcBef>
              <a:spcAft>
                <a:spcPts val="0"/>
              </a:spcAft>
            </a:pPr>
            <a:r>
              <a:rPr lang="es-ES" sz="1100" dirty="0" smtClean="0">
                <a:solidFill>
                  <a:prstClr val="white"/>
                </a:solidFill>
              </a:rPr>
              <a:t>Capacitar los monitores</a:t>
            </a:r>
          </a:p>
          <a:p>
            <a:pPr algn="ctr" fontAlgn="auto">
              <a:spcBef>
                <a:spcPts val="0"/>
              </a:spcBef>
              <a:spcAft>
                <a:spcPts val="0"/>
              </a:spcAft>
            </a:pPr>
            <a:r>
              <a:rPr lang="es-ES" sz="1100" dirty="0" smtClean="0">
                <a:solidFill>
                  <a:prstClr val="white"/>
                </a:solidFill>
              </a:rPr>
              <a:t>Capacitar el personal de salud</a:t>
            </a:r>
          </a:p>
          <a:p>
            <a:pPr algn="ctr" fontAlgn="auto">
              <a:spcBef>
                <a:spcPts val="0"/>
              </a:spcBef>
              <a:spcAft>
                <a:spcPts val="0"/>
              </a:spcAft>
            </a:pPr>
            <a:r>
              <a:rPr lang="es-ES" sz="1100" dirty="0" smtClean="0">
                <a:solidFill>
                  <a:prstClr val="white"/>
                </a:solidFill>
              </a:rPr>
              <a:t>Distribuir bOPV</a:t>
            </a:r>
          </a:p>
        </p:txBody>
      </p:sp>
      <p:sp>
        <p:nvSpPr>
          <p:cNvPr id="38" name="Rectangle 54"/>
          <p:cNvSpPr/>
          <p:nvPr/>
        </p:nvSpPr>
        <p:spPr>
          <a:xfrm>
            <a:off x="7373021" y="854418"/>
            <a:ext cx="256502" cy="4735285"/>
          </a:xfrm>
          <a:prstGeom prst="rect">
            <a:avLst/>
          </a:prstGeom>
        </p:spPr>
        <p:style>
          <a:lnRef idx="0">
            <a:schemeClr val="accent3"/>
          </a:lnRef>
          <a:fillRef idx="3">
            <a:schemeClr val="accent3"/>
          </a:fillRef>
          <a:effectRef idx="3">
            <a:schemeClr val="accent3"/>
          </a:effectRef>
          <a:fontRef idx="minor">
            <a:schemeClr val="lt1"/>
          </a:fontRef>
        </p:style>
        <p:txBody>
          <a:bodyPr vert="wordArtVert" rtlCol="0" anchor="ctr"/>
          <a:lstStyle/>
          <a:p>
            <a:pPr algn="ctr" fontAlgn="auto">
              <a:spcBef>
                <a:spcPts val="0"/>
              </a:spcBef>
              <a:spcAft>
                <a:spcPts val="0"/>
              </a:spcAft>
            </a:pPr>
            <a:r>
              <a:rPr lang="es-ES" sz="1200" b="1" dirty="0" smtClean="0">
                <a:solidFill>
                  <a:prstClr val="white"/>
                </a:solidFill>
              </a:rPr>
              <a:t>PERIODO DEL SWITCH</a:t>
            </a:r>
            <a:endParaRPr lang="es-ES" sz="1200" b="1" dirty="0">
              <a:solidFill>
                <a:prstClr val="white"/>
              </a:solidFill>
            </a:endParaRPr>
          </a:p>
        </p:txBody>
      </p:sp>
      <p:sp>
        <p:nvSpPr>
          <p:cNvPr id="39" name="Text Box 7"/>
          <p:cNvSpPr txBox="1">
            <a:spLocks noChangeArrowheads="1"/>
          </p:cNvSpPr>
          <p:nvPr/>
        </p:nvSpPr>
        <p:spPr bwMode="auto">
          <a:xfrm>
            <a:off x="7724127" y="2863743"/>
            <a:ext cx="1353330" cy="1492716"/>
          </a:xfrm>
          <a:prstGeom prst="rect">
            <a:avLst/>
          </a:prstGeom>
          <a:solidFill>
            <a:schemeClr val="bg2">
              <a:lumMod val="25000"/>
            </a:schemeClr>
          </a:solidFill>
          <a:ln>
            <a:noFill/>
          </a:ln>
          <a:extLst/>
        </p:spPr>
        <p:style>
          <a:lnRef idx="1">
            <a:schemeClr val="accent6"/>
          </a:lnRef>
          <a:fillRef idx="3">
            <a:schemeClr val="accent6"/>
          </a:fillRef>
          <a:effectRef idx="2">
            <a:schemeClr val="accent6"/>
          </a:effectRef>
          <a:fontRef idx="minor">
            <a:schemeClr val="lt1"/>
          </a:fontRef>
        </p:style>
        <p:txBody>
          <a:bodyPr wrap="square">
            <a:spAutoFit/>
          </a:bodyPr>
          <a:lstStyle/>
          <a:p>
            <a:pPr algn="ctr" fontAlgn="auto">
              <a:spcBef>
                <a:spcPts val="0"/>
              </a:spcBef>
              <a:spcAft>
                <a:spcPts val="0"/>
              </a:spcAft>
            </a:pPr>
            <a:r>
              <a:rPr lang="es-ES" sz="1400" b="1" dirty="0" smtClean="0">
                <a:solidFill>
                  <a:prstClr val="white"/>
                </a:solidFill>
              </a:rPr>
              <a:t>VALIDAR</a:t>
            </a:r>
          </a:p>
          <a:p>
            <a:pPr marL="171450" indent="-171450" algn="ctr" fontAlgn="auto">
              <a:spcBef>
                <a:spcPts val="0"/>
              </a:spcBef>
              <a:spcAft>
                <a:spcPts val="0"/>
              </a:spcAft>
              <a:buFont typeface="Arial" panose="020B0604020202020204" pitchFamily="34" charset="0"/>
              <a:buChar char="•"/>
            </a:pPr>
            <a:r>
              <a:rPr lang="es-ES" sz="1100" dirty="0" smtClean="0">
                <a:solidFill>
                  <a:prstClr val="white"/>
                </a:solidFill>
              </a:rPr>
              <a:t>La eliminación            de tOPV</a:t>
            </a:r>
          </a:p>
          <a:p>
            <a:pPr marL="171450" indent="-171450" algn="ctr" fontAlgn="auto">
              <a:spcBef>
                <a:spcPts val="0"/>
              </a:spcBef>
              <a:spcAft>
                <a:spcPts val="0"/>
              </a:spcAft>
              <a:buFont typeface="Arial" panose="020B0604020202020204" pitchFamily="34" charset="0"/>
              <a:buChar char="•"/>
            </a:pPr>
            <a:r>
              <a:rPr lang="es-ES" sz="1100" dirty="0" smtClean="0">
                <a:solidFill>
                  <a:prstClr val="white"/>
                </a:solidFill>
              </a:rPr>
              <a:t>Validación por los monitores del switch</a:t>
            </a:r>
          </a:p>
          <a:p>
            <a:pPr marL="171450" indent="-171450" algn="ctr" fontAlgn="auto">
              <a:spcBef>
                <a:spcPts val="0"/>
              </a:spcBef>
              <a:spcAft>
                <a:spcPts val="0"/>
              </a:spcAft>
              <a:buFont typeface="Arial" panose="020B0604020202020204" pitchFamily="34" charset="0"/>
              <a:buChar char="•"/>
            </a:pPr>
            <a:r>
              <a:rPr lang="es-ES" sz="1100" dirty="0" smtClean="0">
                <a:solidFill>
                  <a:prstClr val="white"/>
                </a:solidFill>
              </a:rPr>
              <a:t>Validación por el NCC</a:t>
            </a:r>
          </a:p>
        </p:txBody>
      </p:sp>
      <p:sp>
        <p:nvSpPr>
          <p:cNvPr id="40" name="Rectangle 32"/>
          <p:cNvSpPr/>
          <p:nvPr/>
        </p:nvSpPr>
        <p:spPr>
          <a:xfrm>
            <a:off x="680430" y="3125942"/>
            <a:ext cx="600096" cy="830997"/>
          </a:xfrm>
          <a:prstGeom prst="rect">
            <a:avLst/>
          </a:prstGeom>
          <a:ln/>
        </p:spPr>
        <p:style>
          <a:lnRef idx="1">
            <a:schemeClr val="accent5"/>
          </a:lnRef>
          <a:fillRef idx="3">
            <a:schemeClr val="accent5"/>
          </a:fillRef>
          <a:effectRef idx="2">
            <a:schemeClr val="accent5"/>
          </a:effectRef>
          <a:fontRef idx="minor">
            <a:schemeClr val="lt1"/>
          </a:fontRef>
        </p:style>
        <p:txBody>
          <a:bodyPr wrap="square">
            <a:spAutoFit/>
          </a:bodyPr>
          <a:lstStyle/>
          <a:p>
            <a:pPr algn="ctr" fontAlgn="auto">
              <a:spcBef>
                <a:spcPts val="0"/>
              </a:spcBef>
              <a:spcAft>
                <a:spcPts val="0"/>
              </a:spcAft>
            </a:pPr>
            <a:r>
              <a:rPr lang="es-ES" sz="1200" dirty="0" smtClean="0">
                <a:solidFill>
                  <a:prstClr val="white"/>
                </a:solidFill>
              </a:rPr>
              <a:t>tOPV y bOPV 2016</a:t>
            </a:r>
            <a:endParaRPr lang="es-ES" sz="1200" dirty="0">
              <a:solidFill>
                <a:prstClr val="white"/>
              </a:solidFill>
            </a:endParaRPr>
          </a:p>
        </p:txBody>
      </p:sp>
      <p:sp>
        <p:nvSpPr>
          <p:cNvPr id="41" name="Text Box 7"/>
          <p:cNvSpPr txBox="1">
            <a:spLocks noChangeArrowheads="1"/>
          </p:cNvSpPr>
          <p:nvPr/>
        </p:nvSpPr>
        <p:spPr bwMode="auto">
          <a:xfrm>
            <a:off x="57264" y="2639256"/>
            <a:ext cx="958639" cy="430887"/>
          </a:xfrm>
          <a:prstGeom prst="rect">
            <a:avLst/>
          </a:prstGeom>
          <a:ln/>
          <a:extLst/>
        </p:spPr>
        <p:style>
          <a:lnRef idx="1">
            <a:schemeClr val="accent5"/>
          </a:lnRef>
          <a:fillRef idx="3">
            <a:schemeClr val="accent5"/>
          </a:fillRef>
          <a:effectRef idx="2">
            <a:schemeClr val="accent5"/>
          </a:effectRef>
          <a:fontRef idx="minor">
            <a:schemeClr val="lt1"/>
          </a:fontRef>
        </p:style>
        <p:txBody>
          <a:bodyPr wrap="square">
            <a:spAutoFit/>
          </a:bodyPr>
          <a:lstStyle/>
          <a:p>
            <a:pPr algn="ctr" fontAlgn="auto">
              <a:spcBef>
                <a:spcPts val="0"/>
              </a:spcBef>
              <a:spcAft>
                <a:spcPts val="0"/>
              </a:spcAft>
            </a:pPr>
            <a:r>
              <a:rPr lang="es-ES" sz="1100" dirty="0" smtClean="0">
                <a:solidFill>
                  <a:prstClr val="white"/>
                </a:solidFill>
              </a:rPr>
              <a:t>Inventario del tOPV</a:t>
            </a:r>
          </a:p>
        </p:txBody>
      </p:sp>
      <p:sp>
        <p:nvSpPr>
          <p:cNvPr id="42" name="Text Box 7"/>
          <p:cNvSpPr txBox="1">
            <a:spLocks noChangeArrowheads="1"/>
          </p:cNvSpPr>
          <p:nvPr/>
        </p:nvSpPr>
        <p:spPr bwMode="auto">
          <a:xfrm>
            <a:off x="1063579" y="2648300"/>
            <a:ext cx="1200192" cy="430887"/>
          </a:xfrm>
          <a:prstGeom prst="rect">
            <a:avLst/>
          </a:prstGeom>
          <a:ln/>
          <a:extLst/>
        </p:spPr>
        <p:style>
          <a:lnRef idx="1">
            <a:schemeClr val="accent5"/>
          </a:lnRef>
          <a:fillRef idx="3">
            <a:schemeClr val="accent5"/>
          </a:fillRef>
          <a:effectRef idx="2">
            <a:schemeClr val="accent5"/>
          </a:effectRef>
          <a:fontRef idx="minor">
            <a:schemeClr val="lt1"/>
          </a:fontRef>
        </p:style>
        <p:txBody>
          <a:bodyPr wrap="square">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pPr>
            <a:r>
              <a:rPr lang="es-ES" dirty="0" smtClean="0">
                <a:solidFill>
                  <a:prstClr val="white"/>
                </a:solidFill>
              </a:rPr>
              <a:t>Borrador del Plan del Switch</a:t>
            </a:r>
          </a:p>
        </p:txBody>
      </p:sp>
      <p:sp>
        <p:nvSpPr>
          <p:cNvPr id="43" name="Down Arrow Callout 62"/>
          <p:cNvSpPr/>
          <p:nvPr/>
        </p:nvSpPr>
        <p:spPr>
          <a:xfrm rot="10800000">
            <a:off x="217260" y="5911952"/>
            <a:ext cx="1639455" cy="946047"/>
          </a:xfrm>
          <a:prstGeom prst="downArrowCallout">
            <a:avLst>
              <a:gd name="adj1" fmla="val 2421"/>
              <a:gd name="adj2" fmla="val 7011"/>
              <a:gd name="adj3" fmla="val 25000"/>
              <a:gd name="adj4" fmla="val 64977"/>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S" sz="1600" b="1" dirty="0">
              <a:solidFill>
                <a:prstClr val="white"/>
              </a:solidFill>
            </a:endParaRPr>
          </a:p>
        </p:txBody>
      </p:sp>
      <p:sp>
        <p:nvSpPr>
          <p:cNvPr id="44" name="Text Box 7"/>
          <p:cNvSpPr txBox="1">
            <a:spLocks noChangeArrowheads="1"/>
          </p:cNvSpPr>
          <p:nvPr/>
        </p:nvSpPr>
        <p:spPr bwMode="auto">
          <a:xfrm>
            <a:off x="78484" y="4023493"/>
            <a:ext cx="7057015" cy="276999"/>
          </a:xfrm>
          <a:prstGeom prst="rect">
            <a:avLst/>
          </a:prstGeom>
          <a:ln/>
          <a:extLst/>
        </p:spPr>
        <p:style>
          <a:lnRef idx="1">
            <a:schemeClr val="accent6"/>
          </a:lnRef>
          <a:fillRef idx="3">
            <a:schemeClr val="accent6"/>
          </a:fillRef>
          <a:effectRef idx="2">
            <a:schemeClr val="accent6"/>
          </a:effectRef>
          <a:fontRef idx="minor">
            <a:schemeClr val="lt1"/>
          </a:fontRef>
        </p:style>
        <p:txBody>
          <a:bodyPr wrap="square">
            <a:spAutoFit/>
          </a:bodyPr>
          <a:lstStyle/>
          <a:p>
            <a:pPr algn="ctr" fontAlgn="auto">
              <a:spcBef>
                <a:spcPts val="0"/>
              </a:spcBef>
              <a:spcAft>
                <a:spcPts val="0"/>
              </a:spcAft>
            </a:pPr>
            <a:r>
              <a:rPr lang="es-ES" sz="1200" b="1" dirty="0" smtClean="0">
                <a:solidFill>
                  <a:prstClr val="white"/>
                </a:solidFill>
              </a:rPr>
              <a:t>Inventario de laboratorios que almacenen WPV, PV Sabin y los materiales potencialmente infecciosos </a:t>
            </a:r>
          </a:p>
        </p:txBody>
      </p:sp>
      <p:sp>
        <p:nvSpPr>
          <p:cNvPr id="45" name="Text Box 7"/>
          <p:cNvSpPr txBox="1">
            <a:spLocks noChangeArrowheads="1"/>
          </p:cNvSpPr>
          <p:nvPr/>
        </p:nvSpPr>
        <p:spPr bwMode="auto">
          <a:xfrm>
            <a:off x="3070342" y="4581556"/>
            <a:ext cx="2427252" cy="646331"/>
          </a:xfrm>
          <a:prstGeom prst="rect">
            <a:avLst/>
          </a:prstGeom>
          <a:ln/>
          <a:extLst/>
        </p:spPr>
        <p:style>
          <a:lnRef idx="1">
            <a:schemeClr val="accent6"/>
          </a:lnRef>
          <a:fillRef idx="3">
            <a:schemeClr val="accent6"/>
          </a:fillRef>
          <a:effectRef idx="2">
            <a:schemeClr val="accent6"/>
          </a:effectRef>
          <a:fontRef idx="minor">
            <a:schemeClr val="lt1"/>
          </a:fontRef>
        </p:style>
        <p:txBody>
          <a:bodyPr wrap="square">
            <a:spAutoFit/>
          </a:bodyPr>
          <a:lstStyle/>
          <a:p>
            <a:pPr algn="ctr" fontAlgn="auto">
              <a:spcBef>
                <a:spcPts val="0"/>
              </a:spcBef>
              <a:spcAft>
                <a:spcPts val="0"/>
              </a:spcAft>
            </a:pPr>
            <a:r>
              <a:rPr lang="es-ES" sz="1200" b="1" dirty="0" smtClean="0">
                <a:solidFill>
                  <a:prstClr val="white"/>
                </a:solidFill>
              </a:rPr>
              <a:t>Destruir todo el WPV2 o contenerlo en las instalaciones esenciales</a:t>
            </a:r>
          </a:p>
        </p:txBody>
      </p:sp>
      <p:sp>
        <p:nvSpPr>
          <p:cNvPr id="46" name="Text Box 7"/>
          <p:cNvSpPr txBox="1">
            <a:spLocks noChangeArrowheads="1"/>
          </p:cNvSpPr>
          <p:nvPr/>
        </p:nvSpPr>
        <p:spPr bwMode="auto">
          <a:xfrm>
            <a:off x="7802318" y="4435361"/>
            <a:ext cx="1275139" cy="938719"/>
          </a:xfrm>
          <a:prstGeom prst="rect">
            <a:avLst/>
          </a:prstGeom>
          <a:ln/>
          <a:extLst/>
        </p:spPr>
        <p:style>
          <a:lnRef idx="1">
            <a:schemeClr val="accent6"/>
          </a:lnRef>
          <a:fillRef idx="3">
            <a:schemeClr val="accent6"/>
          </a:fillRef>
          <a:effectRef idx="2">
            <a:schemeClr val="accent6"/>
          </a:effectRef>
          <a:fontRef idx="minor">
            <a:schemeClr val="lt1"/>
          </a:fontRef>
        </p:style>
        <p:txBody>
          <a:bodyPr wrap="square">
            <a:spAutoFit/>
          </a:bodyPr>
          <a:lstStyle/>
          <a:p>
            <a:pPr algn="ctr" fontAlgn="auto">
              <a:spcBef>
                <a:spcPts val="0"/>
              </a:spcBef>
              <a:spcAft>
                <a:spcPts val="0"/>
              </a:spcAft>
            </a:pPr>
            <a:r>
              <a:rPr lang="es-ES" sz="1100" b="1" dirty="0" smtClean="0">
                <a:solidFill>
                  <a:prstClr val="white"/>
                </a:solidFill>
              </a:rPr>
              <a:t>Destruir o contener PV Sabin 2 en las instalaciones esenciales</a:t>
            </a:r>
          </a:p>
        </p:txBody>
      </p:sp>
      <p:sp>
        <p:nvSpPr>
          <p:cNvPr id="47" name="TextBox 1"/>
          <p:cNvSpPr txBox="1"/>
          <p:nvPr/>
        </p:nvSpPr>
        <p:spPr>
          <a:xfrm>
            <a:off x="161364" y="6221322"/>
            <a:ext cx="1592131" cy="523220"/>
          </a:xfrm>
          <a:prstGeom prst="rect">
            <a:avLst/>
          </a:prstGeom>
          <a:noFill/>
        </p:spPr>
        <p:txBody>
          <a:bodyPr wrap="square" rtlCol="0">
            <a:spAutoFit/>
          </a:bodyPr>
          <a:lstStyle/>
          <a:p>
            <a:pPr algn="ctr"/>
            <a:r>
              <a:rPr lang="es-ES" sz="1400" b="1" dirty="0" smtClean="0">
                <a:solidFill>
                  <a:prstClr val="white"/>
                </a:solidFill>
                <a:latin typeface="Calibri"/>
              </a:rPr>
              <a:t>Asamblea Mundial de la Salud</a:t>
            </a:r>
            <a:endParaRPr lang="es-ES" sz="1400" b="1" dirty="0">
              <a:solidFill>
                <a:prstClr val="white"/>
              </a:solidFill>
              <a:latin typeface="Calibri"/>
            </a:endParaRPr>
          </a:p>
        </p:txBody>
      </p:sp>
      <p:sp>
        <p:nvSpPr>
          <p:cNvPr id="48" name="Down Arrow Callout 49"/>
          <p:cNvSpPr/>
          <p:nvPr/>
        </p:nvSpPr>
        <p:spPr>
          <a:xfrm rot="10800000">
            <a:off x="3070342" y="5809302"/>
            <a:ext cx="1717727" cy="1085582"/>
          </a:xfrm>
          <a:prstGeom prst="downArrowCallout">
            <a:avLst>
              <a:gd name="adj1" fmla="val 2421"/>
              <a:gd name="adj2" fmla="val 7011"/>
              <a:gd name="adj3" fmla="val 25000"/>
              <a:gd name="adj4" fmla="val 64977"/>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S" sz="1600" b="1" dirty="0">
              <a:solidFill>
                <a:prstClr val="white"/>
              </a:solidFill>
            </a:endParaRPr>
          </a:p>
        </p:txBody>
      </p:sp>
      <p:sp>
        <p:nvSpPr>
          <p:cNvPr id="49" name="TextBox 56"/>
          <p:cNvSpPr txBox="1"/>
          <p:nvPr/>
        </p:nvSpPr>
        <p:spPr>
          <a:xfrm>
            <a:off x="2961017" y="6221322"/>
            <a:ext cx="1936376" cy="646331"/>
          </a:xfrm>
          <a:prstGeom prst="rect">
            <a:avLst/>
          </a:prstGeom>
          <a:noFill/>
        </p:spPr>
        <p:txBody>
          <a:bodyPr wrap="square" rtlCol="0">
            <a:spAutoFit/>
          </a:bodyPr>
          <a:lstStyle/>
          <a:p>
            <a:pPr algn="ctr"/>
            <a:r>
              <a:rPr lang="es-ES" sz="1200" b="1" dirty="0" smtClean="0">
                <a:solidFill>
                  <a:prstClr val="white"/>
                </a:solidFill>
                <a:latin typeface="Calibri" panose="020F0502020204030204" pitchFamily="34" charset="0"/>
              </a:rPr>
              <a:t>SAGE</a:t>
            </a:r>
          </a:p>
          <a:p>
            <a:pPr algn="ctr"/>
            <a:r>
              <a:rPr lang="es-ES" sz="1200" b="1" dirty="0" smtClean="0">
                <a:solidFill>
                  <a:prstClr val="white"/>
                </a:solidFill>
                <a:latin typeface="Calibri" panose="020F0502020204030204" pitchFamily="34" charset="0"/>
              </a:rPr>
              <a:t>Confirmación de</a:t>
            </a:r>
          </a:p>
          <a:p>
            <a:pPr algn="ctr"/>
            <a:r>
              <a:rPr lang="es-ES" sz="1200" b="1" dirty="0" smtClean="0">
                <a:solidFill>
                  <a:prstClr val="white"/>
                </a:solidFill>
                <a:latin typeface="Calibri" panose="020F0502020204030204" pitchFamily="34" charset="0"/>
              </a:rPr>
              <a:t> las fechas del switch</a:t>
            </a:r>
            <a:endParaRPr lang="es-ES" sz="1200" b="1" dirty="0">
              <a:solidFill>
                <a:prstClr val="white"/>
              </a:solidFill>
              <a:latin typeface="Calibri" panose="020F0502020204030204" pitchFamily="34" charset="0"/>
            </a:endParaRPr>
          </a:p>
        </p:txBody>
      </p:sp>
      <p:sp>
        <p:nvSpPr>
          <p:cNvPr id="50" name="Text Box 7"/>
          <p:cNvSpPr txBox="1">
            <a:spLocks noChangeArrowheads="1"/>
          </p:cNvSpPr>
          <p:nvPr/>
        </p:nvSpPr>
        <p:spPr bwMode="auto">
          <a:xfrm>
            <a:off x="89273" y="2097367"/>
            <a:ext cx="6600621" cy="430887"/>
          </a:xfrm>
          <a:prstGeom prst="rect">
            <a:avLst/>
          </a:prstGeom>
          <a:ln/>
          <a:extLst/>
        </p:spPr>
        <p:style>
          <a:lnRef idx="1">
            <a:schemeClr val="accent5"/>
          </a:lnRef>
          <a:fillRef idx="3">
            <a:schemeClr val="accent5"/>
          </a:fillRef>
          <a:effectRef idx="2">
            <a:schemeClr val="accent5"/>
          </a:effectRef>
          <a:fontRef idx="minor">
            <a:schemeClr val="lt1"/>
          </a:fontRef>
        </p:style>
        <p:txBody>
          <a:bodyPr wrap="square">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pPr>
            <a:r>
              <a:rPr lang="es-ES" b="1" dirty="0" smtClean="0">
                <a:solidFill>
                  <a:prstClr val="white"/>
                </a:solidFill>
              </a:rPr>
              <a:t>Preparar</a:t>
            </a:r>
          </a:p>
          <a:p>
            <a:pPr algn="ctr" fontAlgn="auto">
              <a:spcBef>
                <a:spcPts val="0"/>
              </a:spcBef>
              <a:spcAft>
                <a:spcPts val="0"/>
              </a:spcAft>
            </a:pPr>
            <a:r>
              <a:rPr lang="es-ES" b="1" dirty="0" smtClean="0">
                <a:solidFill>
                  <a:prstClr val="white"/>
                </a:solidFill>
              </a:rPr>
              <a:t>Establecer la estructura de </a:t>
            </a:r>
            <a:r>
              <a:rPr lang="es-ES" b="1" dirty="0" err="1" smtClean="0">
                <a:solidFill>
                  <a:prstClr val="white"/>
                </a:solidFill>
              </a:rPr>
              <a:t>gerencía</a:t>
            </a:r>
            <a:r>
              <a:rPr lang="es-ES" b="1" dirty="0" smtClean="0">
                <a:solidFill>
                  <a:prstClr val="white"/>
                </a:solidFill>
              </a:rPr>
              <a:t> </a:t>
            </a:r>
          </a:p>
        </p:txBody>
      </p:sp>
      <p:sp>
        <p:nvSpPr>
          <p:cNvPr id="52" name="CuadroTexto 51"/>
          <p:cNvSpPr txBox="1"/>
          <p:nvPr/>
        </p:nvSpPr>
        <p:spPr>
          <a:xfrm>
            <a:off x="7373021" y="6482932"/>
            <a:ext cx="1670562" cy="307777"/>
          </a:xfrm>
          <a:prstGeom prst="rect">
            <a:avLst/>
          </a:prstGeom>
          <a:noFill/>
        </p:spPr>
        <p:txBody>
          <a:bodyPr wrap="square" rtlCol="0">
            <a:spAutoFit/>
          </a:bodyPr>
          <a:lstStyle/>
          <a:p>
            <a:r>
              <a:rPr lang="es-PE" sz="1400" b="1" dirty="0" smtClean="0"/>
              <a:t>Fuente: OPS/OMS</a:t>
            </a:r>
            <a:endParaRPr lang="es-PE" sz="1400" b="1" dirty="0"/>
          </a:p>
        </p:txBody>
      </p:sp>
    </p:spTree>
    <p:extLst>
      <p:ext uri="{BB962C8B-B14F-4D97-AF65-F5344CB8AC3E}">
        <p14:creationId xmlns:p14="http://schemas.microsoft.com/office/powerpoint/2010/main" val="21942342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
          <p:cNvSpPr txBox="1">
            <a:spLocks/>
          </p:cNvSpPr>
          <p:nvPr/>
        </p:nvSpPr>
        <p:spPr>
          <a:xfrm>
            <a:off x="1913491" y="5846568"/>
            <a:ext cx="5719710" cy="9227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976438" indent="-1976438">
              <a:defRPr/>
            </a:pPr>
            <a:r>
              <a:rPr lang="es-ES" sz="4000" b="1" dirty="0" err="1" smtClean="0">
                <a:latin typeface="+mn-lt"/>
              </a:rPr>
              <a:t>Switch</a:t>
            </a:r>
            <a:r>
              <a:rPr lang="es-ES" sz="4000" b="1" dirty="0" smtClean="0">
                <a:latin typeface="+mn-lt"/>
              </a:rPr>
              <a:t> del </a:t>
            </a:r>
            <a:r>
              <a:rPr lang="es-ES" sz="4000" b="1" dirty="0" err="1" smtClean="0">
                <a:latin typeface="+mn-lt"/>
              </a:rPr>
              <a:t>tOPV</a:t>
            </a:r>
            <a:r>
              <a:rPr lang="es-ES" sz="4000" b="1" dirty="0" smtClean="0">
                <a:latin typeface="+mn-lt"/>
              </a:rPr>
              <a:t> a </a:t>
            </a:r>
            <a:r>
              <a:rPr lang="es-ES" sz="4000" b="1" dirty="0" err="1" smtClean="0">
                <a:latin typeface="+mn-lt"/>
              </a:rPr>
              <a:t>bOPV</a:t>
            </a:r>
            <a:endParaRPr lang="es-ES" sz="4000" b="1" dirty="0">
              <a:latin typeface="+mn-lt"/>
            </a:endParaRPr>
          </a:p>
        </p:txBody>
      </p:sp>
      <p:sp>
        <p:nvSpPr>
          <p:cNvPr id="7" name="Content Placeholder 2"/>
          <p:cNvSpPr txBox="1">
            <a:spLocks/>
          </p:cNvSpPr>
          <p:nvPr/>
        </p:nvSpPr>
        <p:spPr>
          <a:xfrm>
            <a:off x="319314" y="1166919"/>
            <a:ext cx="9144000" cy="46337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ts val="1200"/>
              </a:lnSpc>
              <a:buClr>
                <a:srgbClr val="FF0066"/>
              </a:buClr>
              <a:buSzPct val="80000"/>
              <a:buFont typeface="Arial" panose="020B0604020202020204" pitchFamily="34" charset="0"/>
              <a:buNone/>
            </a:pPr>
            <a:endParaRPr lang="es-ES" sz="2600" dirty="0" smtClean="0">
              <a:solidFill>
                <a:srgbClr val="0E299E"/>
              </a:solidFill>
            </a:endParaRPr>
          </a:p>
          <a:p>
            <a:pPr marL="808038" indent="-808038">
              <a:lnSpc>
                <a:spcPts val="2400"/>
              </a:lnSpc>
              <a:buClr>
                <a:srgbClr val="FF0066"/>
              </a:buClr>
              <a:buSzPct val="80000"/>
              <a:buFont typeface="Arial" panose="020B0604020202020204" pitchFamily="34" charset="0"/>
              <a:buNone/>
            </a:pPr>
            <a:endParaRPr lang="es-ES" sz="2600" dirty="0" smtClean="0">
              <a:solidFill>
                <a:srgbClr val="0E299E"/>
              </a:solidFill>
            </a:endParaRPr>
          </a:p>
          <a:p>
            <a:pPr marL="808038" indent="-808038">
              <a:lnSpc>
                <a:spcPts val="2400"/>
              </a:lnSpc>
              <a:buClr>
                <a:srgbClr val="FF0066"/>
              </a:buClr>
              <a:buSzPct val="80000"/>
              <a:buFont typeface="Arial" panose="020B0604020202020204" pitchFamily="34" charset="0"/>
              <a:buNone/>
            </a:pPr>
            <a:endParaRPr lang="es-ES" sz="2600" dirty="0" smtClean="0">
              <a:solidFill>
                <a:srgbClr val="0E299E"/>
              </a:solidFill>
            </a:endParaRPr>
          </a:p>
          <a:p>
            <a:pPr marL="808038" indent="-808038">
              <a:lnSpc>
                <a:spcPts val="2400"/>
              </a:lnSpc>
              <a:buClr>
                <a:srgbClr val="FF0066"/>
              </a:buClr>
              <a:buSzPct val="80000"/>
              <a:buFont typeface="Arial" panose="020B0604020202020204" pitchFamily="34" charset="0"/>
              <a:buNone/>
            </a:pPr>
            <a:endParaRPr lang="es-ES" sz="2600" dirty="0" smtClean="0">
              <a:solidFill>
                <a:srgbClr val="FF0066"/>
              </a:solidFill>
            </a:endParaRPr>
          </a:p>
          <a:p>
            <a:pPr marL="514350" indent="-514350">
              <a:lnSpc>
                <a:spcPts val="2400"/>
              </a:lnSpc>
              <a:buClr>
                <a:srgbClr val="FF0066"/>
              </a:buClr>
              <a:buSzPct val="80000"/>
              <a:buFont typeface="Arial" panose="020B0604020202020204" pitchFamily="34" charset="0"/>
              <a:buNone/>
            </a:pPr>
            <a:endParaRPr lang="es-ES" sz="2600" dirty="0" smtClean="0">
              <a:solidFill>
                <a:srgbClr val="0E299E"/>
              </a:solidFill>
            </a:endParaRPr>
          </a:p>
          <a:p>
            <a:pPr marL="514350" indent="-514350">
              <a:lnSpc>
                <a:spcPts val="2400"/>
              </a:lnSpc>
              <a:buClr>
                <a:srgbClr val="FF0066"/>
              </a:buClr>
              <a:buSzPct val="80000"/>
              <a:buFont typeface="Arial" panose="020B0604020202020204" pitchFamily="34" charset="0"/>
              <a:buNone/>
            </a:pPr>
            <a:r>
              <a:rPr lang="es-ES" sz="2600" dirty="0" smtClean="0">
                <a:solidFill>
                  <a:srgbClr val="0E299E"/>
                </a:solidFill>
              </a:rPr>
              <a:t> </a:t>
            </a:r>
          </a:p>
          <a:p>
            <a:pPr marL="514350" indent="-514350">
              <a:lnSpc>
                <a:spcPts val="2400"/>
              </a:lnSpc>
              <a:buClr>
                <a:srgbClr val="FF0066"/>
              </a:buClr>
              <a:buSzPct val="80000"/>
              <a:buFont typeface="Wingdings" pitchFamily="2" charset="2"/>
              <a:buChar char="§"/>
            </a:pPr>
            <a:endParaRPr lang="es-ES" sz="2600" dirty="0" smtClean="0">
              <a:solidFill>
                <a:srgbClr val="0E299E"/>
              </a:solidFill>
            </a:endParaRPr>
          </a:p>
          <a:p>
            <a:pPr marL="514350" indent="-514350">
              <a:lnSpc>
                <a:spcPts val="2400"/>
              </a:lnSpc>
              <a:buClr>
                <a:srgbClr val="FF0066"/>
              </a:buClr>
              <a:buSzPct val="80000"/>
              <a:buFont typeface="Wingdings" pitchFamily="2" charset="2"/>
              <a:buChar char="q"/>
            </a:pPr>
            <a:endParaRPr lang="es-ES" sz="2600" dirty="0">
              <a:solidFill>
                <a:srgbClr val="0E299E"/>
              </a:solidFill>
            </a:endParaRPr>
          </a:p>
        </p:txBody>
      </p:sp>
      <p:pic>
        <p:nvPicPr>
          <p:cNvPr id="10" name="Picture 7"/>
          <p:cNvPicPr>
            <a:picLocks noChangeAspect="1"/>
          </p:cNvPicPr>
          <p:nvPr/>
        </p:nvPicPr>
        <p:blipFill rotWithShape="1">
          <a:blip r:embed="rId3" cstate="email">
            <a:extLst>
              <a:ext uri="{28A0092B-C50C-407E-A947-70E740481C1C}">
                <a14:useLocalDpi xmlns:a14="http://schemas.microsoft.com/office/drawing/2010/main" val="0"/>
              </a:ext>
            </a:extLst>
          </a:blip>
          <a:srcRect l="3966" t="10823" r="3550" b="12157"/>
          <a:stretch/>
        </p:blipFill>
        <p:spPr>
          <a:xfrm>
            <a:off x="907142" y="1361396"/>
            <a:ext cx="7329714" cy="4295706"/>
          </a:xfrm>
          <a:prstGeom prst="rect">
            <a:avLst/>
          </a:prstGeom>
          <a:ln>
            <a:solidFill>
              <a:schemeClr val="tx1"/>
            </a:solidFill>
          </a:ln>
        </p:spPr>
      </p:pic>
      <p:sp>
        <p:nvSpPr>
          <p:cNvPr id="11" name="TextBox 3"/>
          <p:cNvSpPr txBox="1"/>
          <p:nvPr/>
        </p:nvSpPr>
        <p:spPr>
          <a:xfrm>
            <a:off x="2633290" y="4859401"/>
            <a:ext cx="669093" cy="33855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dirty="0" err="1" smtClean="0"/>
              <a:t>tOPV</a:t>
            </a:r>
            <a:endParaRPr lang="en-US" sz="1600" b="1" dirty="0"/>
          </a:p>
        </p:txBody>
      </p:sp>
      <p:sp>
        <p:nvSpPr>
          <p:cNvPr id="12" name="TextBox 9"/>
          <p:cNvSpPr txBox="1"/>
          <p:nvPr/>
        </p:nvSpPr>
        <p:spPr>
          <a:xfrm>
            <a:off x="7142932" y="4859401"/>
            <a:ext cx="705093" cy="33855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dirty="0" err="1" smtClean="0"/>
              <a:t>bOPV</a:t>
            </a:r>
            <a:endParaRPr lang="en-US" sz="1600" b="1" dirty="0" smtClean="0"/>
          </a:p>
        </p:txBody>
      </p:sp>
      <p:sp>
        <p:nvSpPr>
          <p:cNvPr id="13" name="TextBox 2"/>
          <p:cNvSpPr txBox="1"/>
          <p:nvPr/>
        </p:nvSpPr>
        <p:spPr>
          <a:xfrm>
            <a:off x="1277257" y="1582847"/>
            <a:ext cx="6570768" cy="1200329"/>
          </a:xfrm>
          <a:prstGeom prst="rect">
            <a:avLst/>
          </a:prstGeom>
          <a:solidFill>
            <a:schemeClr val="bg1"/>
          </a:solidFill>
          <a:ln>
            <a:noFill/>
          </a:ln>
        </p:spPr>
        <p:txBody>
          <a:bodyPr wrap="square" rtlCol="0">
            <a:spAutoFit/>
          </a:bodyPr>
          <a:lstStyle/>
          <a:p>
            <a:pPr algn="ctr"/>
            <a:endParaRPr lang="es-ES_tradnl" dirty="0" smtClean="0"/>
          </a:p>
          <a:p>
            <a:pPr algn="ctr"/>
            <a:r>
              <a:rPr lang="es-ES_tradnl" b="1" dirty="0" smtClean="0">
                <a:effectLst>
                  <a:outerShdw blurRad="38100" dist="38100" dir="2700000" algn="tl">
                    <a:srgbClr val="000000">
                      <a:alpha val="43137"/>
                    </a:srgbClr>
                  </a:outerShdw>
                </a:effectLst>
              </a:rPr>
              <a:t>La retirada de OPV será secuencial iniciando con la introducción del poliovirus tipo 2 a través el </a:t>
            </a:r>
            <a:r>
              <a:rPr lang="es-ES_tradnl" b="1" dirty="0" err="1" smtClean="0">
                <a:effectLst>
                  <a:outerShdw blurRad="38100" dist="38100" dir="2700000" algn="tl">
                    <a:srgbClr val="000000">
                      <a:alpha val="43137"/>
                    </a:srgbClr>
                  </a:outerShdw>
                </a:effectLst>
              </a:rPr>
              <a:t>switch</a:t>
            </a:r>
            <a:r>
              <a:rPr lang="es-ES_tradnl" b="1" dirty="0" smtClean="0">
                <a:effectLst>
                  <a:outerShdw blurRad="38100" dist="38100" dir="2700000" algn="tl">
                    <a:srgbClr val="000000">
                      <a:alpha val="43137"/>
                    </a:srgbClr>
                  </a:outerShdw>
                </a:effectLst>
              </a:rPr>
              <a:t> de tOPV a </a:t>
            </a:r>
            <a:r>
              <a:rPr lang="es-ES_tradnl" b="1" dirty="0" err="1" smtClean="0">
                <a:effectLst>
                  <a:outerShdw blurRad="38100" dist="38100" dir="2700000" algn="tl">
                    <a:srgbClr val="000000">
                      <a:alpha val="43137"/>
                    </a:srgbClr>
                  </a:outerShdw>
                </a:effectLst>
              </a:rPr>
              <a:t>bOPV</a:t>
            </a:r>
            <a:endParaRPr lang="es-ES_tradnl" b="1" dirty="0" smtClean="0">
              <a:effectLst>
                <a:outerShdw blurRad="38100" dist="38100" dir="2700000" algn="tl">
                  <a:srgbClr val="000000">
                    <a:alpha val="43137"/>
                  </a:srgbClr>
                </a:outerShdw>
              </a:effectLst>
            </a:endParaRPr>
          </a:p>
          <a:p>
            <a:pPr algn="ctr"/>
            <a:endParaRPr lang="es-ES_tradnl" b="1" dirty="0" smtClean="0">
              <a:effectLst>
                <a:outerShdw blurRad="38100" dist="38100" dir="2700000" algn="tl">
                  <a:srgbClr val="000000">
                    <a:alpha val="43137"/>
                  </a:srgbClr>
                </a:outerShdw>
              </a:effectLst>
            </a:endParaRPr>
          </a:p>
        </p:txBody>
      </p:sp>
      <p:sp>
        <p:nvSpPr>
          <p:cNvPr id="14" name="Right Arrow 6"/>
          <p:cNvSpPr/>
          <p:nvPr/>
        </p:nvSpPr>
        <p:spPr>
          <a:xfrm>
            <a:off x="3476555" y="3164114"/>
            <a:ext cx="2169502" cy="1567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t>Retirada de </a:t>
            </a:r>
          </a:p>
          <a:p>
            <a:pPr algn="ctr"/>
            <a:r>
              <a:rPr lang="es-ES_tradnl" dirty="0" smtClean="0"/>
              <a:t>tipo 2</a:t>
            </a:r>
            <a:endParaRPr lang="es-ES_tradnl" dirty="0"/>
          </a:p>
        </p:txBody>
      </p:sp>
      <p:grpSp>
        <p:nvGrpSpPr>
          <p:cNvPr id="15" name="6 Grupo"/>
          <p:cNvGrpSpPr/>
          <p:nvPr/>
        </p:nvGrpSpPr>
        <p:grpSpPr>
          <a:xfrm>
            <a:off x="1031701" y="285838"/>
            <a:ext cx="7382941" cy="412627"/>
            <a:chOff x="683568" y="1268760"/>
            <a:chExt cx="7382941" cy="412627"/>
          </a:xfrm>
        </p:grpSpPr>
        <p:pic>
          <p:nvPicPr>
            <p:cNvPr id="16" name="3 Imagen" descr="DGSP"/>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3568" y="1268760"/>
              <a:ext cx="2401294" cy="341906"/>
            </a:xfrm>
            <a:prstGeom prst="rect">
              <a:avLst/>
            </a:prstGeom>
            <a:noFill/>
            <a:ln>
              <a:noFill/>
            </a:ln>
          </p:spPr>
        </p:pic>
        <p:sp>
          <p:nvSpPr>
            <p:cNvPr id="17" name="Cuadro de texto 2"/>
            <p:cNvSpPr txBox="1">
              <a:spLocks noChangeArrowheads="1"/>
            </p:cNvSpPr>
            <p:nvPr/>
          </p:nvSpPr>
          <p:spPr bwMode="auto">
            <a:xfrm>
              <a:off x="3059832" y="1268760"/>
              <a:ext cx="485279" cy="341906"/>
            </a:xfrm>
            <a:prstGeom prst="rect">
              <a:avLst/>
            </a:prstGeom>
            <a:solidFill>
              <a:srgbClr val="A5A5A5"/>
            </a:solidFill>
            <a:ln w="9525">
              <a:noFill/>
              <a:miter lim="800000"/>
              <a:headEnd/>
              <a:tailEnd/>
            </a:ln>
          </p:spPr>
          <p:txBody>
            <a:bodyPr vert="horz" wrap="square" lIns="91440" tIns="45720" rIns="91440" bIns="45720" numCol="1" anchor="t" anchorCtr="0" compatLnSpc="1">
              <a:prstTxWarp prst="textNoShape">
                <a:avLst/>
              </a:prstTxWarp>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ts val="1000"/>
                </a:spcAft>
              </a:pPr>
              <a:r>
                <a:rPr lang="es-PE" sz="1100" dirty="0">
                  <a:solidFill>
                    <a:srgbClr val="FFFFFF"/>
                  </a:solidFill>
                  <a:latin typeface="Calibri" pitchFamily="34" charset="0"/>
                  <a:cs typeface="Arial" pitchFamily="34" charset="0"/>
                </a:rPr>
                <a:t>ESNI</a:t>
              </a:r>
              <a:endParaRPr lang="es-PE" dirty="0">
                <a:latin typeface="Arial" pitchFamily="34" charset="0"/>
                <a:cs typeface="Arial" pitchFamily="34" charset="0"/>
              </a:endParaRPr>
            </a:p>
          </p:txBody>
        </p:sp>
        <p:pic>
          <p:nvPicPr>
            <p:cNvPr id="18" name="Picture 4" descr="http://www.mimp.gob.pe/images/stories/paginaprincipal/logo-peru-progreso-para-todos.png"/>
            <p:cNvPicPr>
              <a:picLocks noChangeAspect="1" noChangeArrowheads="1"/>
            </p:cNvPicPr>
            <p:nvPr/>
          </p:nvPicPr>
          <p:blipFill>
            <a:blip r:embed="rId5" cstate="print"/>
            <a:srcRect/>
            <a:stretch>
              <a:fillRect/>
            </a:stretch>
          </p:blipFill>
          <p:spPr bwMode="auto">
            <a:xfrm>
              <a:off x="6228184" y="1268760"/>
              <a:ext cx="1838325" cy="412627"/>
            </a:xfrm>
            <a:prstGeom prst="rect">
              <a:avLst/>
            </a:prstGeom>
            <a:noFill/>
          </p:spPr>
        </p:pic>
      </p:grpSp>
      <p:sp>
        <p:nvSpPr>
          <p:cNvPr id="19" name="9 Rectángulo"/>
          <p:cNvSpPr/>
          <p:nvPr/>
        </p:nvSpPr>
        <p:spPr>
          <a:xfrm>
            <a:off x="0" y="875763"/>
            <a:ext cx="9144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0" name="9 Rectángulo"/>
          <p:cNvSpPr/>
          <p:nvPr/>
        </p:nvSpPr>
        <p:spPr>
          <a:xfrm>
            <a:off x="0" y="943902"/>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1" name="CuadroTexto 20"/>
          <p:cNvSpPr txBox="1"/>
          <p:nvPr/>
        </p:nvSpPr>
        <p:spPr>
          <a:xfrm>
            <a:off x="7373021" y="6482932"/>
            <a:ext cx="1670562" cy="307777"/>
          </a:xfrm>
          <a:prstGeom prst="rect">
            <a:avLst/>
          </a:prstGeom>
          <a:noFill/>
        </p:spPr>
        <p:txBody>
          <a:bodyPr wrap="square" rtlCol="0">
            <a:spAutoFit/>
          </a:bodyPr>
          <a:lstStyle/>
          <a:p>
            <a:r>
              <a:rPr lang="es-PE" sz="1400" b="1" dirty="0" smtClean="0"/>
              <a:t>Fuente: OPS/OMS</a:t>
            </a:r>
            <a:endParaRPr lang="es-PE" sz="1400" b="1" dirty="0"/>
          </a:p>
        </p:txBody>
      </p:sp>
    </p:spTree>
    <p:extLst>
      <p:ext uri="{BB962C8B-B14F-4D97-AF65-F5344CB8AC3E}">
        <p14:creationId xmlns:p14="http://schemas.microsoft.com/office/powerpoint/2010/main" val="3621036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233" y="5653697"/>
            <a:ext cx="8785534" cy="646331"/>
          </a:xfrm>
          <a:prstGeom prst="rect">
            <a:avLst/>
          </a:prstGeom>
          <a:noFill/>
        </p:spPr>
        <p:txBody>
          <a:bodyPr wrap="square" rtlCol="0">
            <a:spAutoFit/>
          </a:bodyPr>
          <a:lstStyle/>
          <a:p>
            <a:pPr algn="just"/>
            <a:r>
              <a:rPr lang="es-PE" sz="1200" dirty="0" smtClean="0"/>
              <a:t>La evaluación comparada al I semestre 2014 y 2015,  se observa para algunas vacunas un incremento en las coberturas, por ejemplo la cobertura de la vacuna OPV que aumento 6.07%, para la vacuna  Neumococo3 el incremento es del 2.2%, para la vacuna SPR1 el 4%, SPR2 y DPT ref1 el 11.5%.</a:t>
            </a:r>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946013"/>
            <a:ext cx="9144000" cy="4711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323528" y="5075892"/>
            <a:ext cx="4572000" cy="369332"/>
          </a:xfrm>
          <a:prstGeom prst="rect">
            <a:avLst/>
          </a:prstGeom>
        </p:spPr>
        <p:txBody>
          <a:bodyPr>
            <a:spAutoFit/>
          </a:bodyPr>
          <a:lstStyle/>
          <a:p>
            <a:r>
              <a:rPr lang="es-PE" sz="900" dirty="0">
                <a:latin typeface="Arial" pitchFamily="34" charset="0"/>
                <a:cs typeface="Arial" pitchFamily="34" charset="0"/>
              </a:rPr>
              <a:t>Fuente: OGEI Formularios B1 y B2 Consolidados de DIRESAS/DISAS.</a:t>
            </a:r>
          </a:p>
          <a:p>
            <a:r>
              <a:rPr lang="es-PE" sz="900" dirty="0">
                <a:latin typeface="Arial" pitchFamily="34" charset="0"/>
                <a:cs typeface="Arial" pitchFamily="34" charset="0"/>
              </a:rPr>
              <a:t>Elaboración: Equipo Técnico de la DAIS - DGSP. </a:t>
            </a:r>
          </a:p>
        </p:txBody>
      </p:sp>
    </p:spTree>
    <p:extLst>
      <p:ext uri="{BB962C8B-B14F-4D97-AF65-F5344CB8AC3E}">
        <p14:creationId xmlns:p14="http://schemas.microsoft.com/office/powerpoint/2010/main" val="3795355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6 Grupo"/>
          <p:cNvGrpSpPr/>
          <p:nvPr/>
        </p:nvGrpSpPr>
        <p:grpSpPr>
          <a:xfrm>
            <a:off x="1031701" y="285838"/>
            <a:ext cx="7382941" cy="412627"/>
            <a:chOff x="683568" y="1268760"/>
            <a:chExt cx="7382941" cy="412627"/>
          </a:xfrm>
        </p:grpSpPr>
        <p:pic>
          <p:nvPicPr>
            <p:cNvPr id="3" name="3 Imagen" descr="DGSP"/>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3568" y="1268760"/>
              <a:ext cx="2401294" cy="341906"/>
            </a:xfrm>
            <a:prstGeom prst="rect">
              <a:avLst/>
            </a:prstGeom>
            <a:noFill/>
            <a:ln>
              <a:noFill/>
            </a:ln>
          </p:spPr>
        </p:pic>
        <p:sp>
          <p:nvSpPr>
            <p:cNvPr id="4" name="Cuadro de texto 2"/>
            <p:cNvSpPr txBox="1">
              <a:spLocks noChangeArrowheads="1"/>
            </p:cNvSpPr>
            <p:nvPr/>
          </p:nvSpPr>
          <p:spPr bwMode="auto">
            <a:xfrm>
              <a:off x="3059832" y="1268760"/>
              <a:ext cx="485279" cy="344488"/>
            </a:xfrm>
            <a:prstGeom prst="rect">
              <a:avLst/>
            </a:prstGeom>
            <a:solidFill>
              <a:srgbClr val="A5A5A5"/>
            </a:solidFill>
            <a:ln w="9525">
              <a:noFill/>
              <a:miter lim="800000"/>
              <a:headEnd/>
              <a:tailEnd/>
            </a:ln>
          </p:spPr>
          <p:txBody>
            <a:bodyPr vert="horz" wrap="square" lIns="91440" tIns="45720" rIns="91440" bIns="45720" numCol="1" anchor="t" anchorCtr="0" compatLnSpc="1">
              <a:prstTxWarp prst="textNoShape">
                <a:avLst/>
              </a:prstTxWarp>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ts val="1000"/>
                </a:spcAft>
              </a:pPr>
              <a:r>
                <a:rPr lang="es-PE" sz="1100" dirty="0">
                  <a:solidFill>
                    <a:srgbClr val="FFFFFF"/>
                  </a:solidFill>
                  <a:latin typeface="Calibri" pitchFamily="34" charset="0"/>
                  <a:cs typeface="Arial" pitchFamily="34" charset="0"/>
                </a:rPr>
                <a:t>ESNI</a:t>
              </a:r>
              <a:endParaRPr lang="es-PE" dirty="0">
                <a:latin typeface="Arial" pitchFamily="34" charset="0"/>
                <a:cs typeface="Arial" pitchFamily="34" charset="0"/>
              </a:endParaRPr>
            </a:p>
          </p:txBody>
        </p:sp>
        <p:pic>
          <p:nvPicPr>
            <p:cNvPr id="5" name="Picture 4" descr="http://www.mimp.gob.pe/images/stories/paginaprincipal/logo-peru-progreso-para-todos.png"/>
            <p:cNvPicPr>
              <a:picLocks noChangeAspect="1" noChangeArrowheads="1"/>
            </p:cNvPicPr>
            <p:nvPr/>
          </p:nvPicPr>
          <p:blipFill>
            <a:blip r:embed="rId3" cstate="print"/>
            <a:srcRect/>
            <a:stretch>
              <a:fillRect/>
            </a:stretch>
          </p:blipFill>
          <p:spPr bwMode="auto">
            <a:xfrm>
              <a:off x="6228184" y="1268760"/>
              <a:ext cx="1838325" cy="412627"/>
            </a:xfrm>
            <a:prstGeom prst="rect">
              <a:avLst/>
            </a:prstGeom>
            <a:noFill/>
          </p:spPr>
        </p:pic>
      </p:grpSp>
      <p:sp>
        <p:nvSpPr>
          <p:cNvPr id="6" name="9 Rectángulo"/>
          <p:cNvSpPr/>
          <p:nvPr/>
        </p:nvSpPr>
        <p:spPr>
          <a:xfrm>
            <a:off x="0" y="875763"/>
            <a:ext cx="9144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9 Rectángulo"/>
          <p:cNvSpPr/>
          <p:nvPr/>
        </p:nvSpPr>
        <p:spPr>
          <a:xfrm>
            <a:off x="0" y="943902"/>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CuadroTexto 9"/>
          <p:cNvSpPr txBox="1"/>
          <p:nvPr/>
        </p:nvSpPr>
        <p:spPr>
          <a:xfrm>
            <a:off x="508000" y="1219200"/>
            <a:ext cx="8113486" cy="1015663"/>
          </a:xfrm>
          <a:prstGeom prst="rect">
            <a:avLst/>
          </a:prstGeom>
          <a:noFill/>
        </p:spPr>
        <p:txBody>
          <a:bodyPr wrap="square" rtlCol="0">
            <a:spAutoFit/>
          </a:bodyPr>
          <a:lstStyle/>
          <a:p>
            <a:pPr algn="ctr"/>
            <a:r>
              <a:rPr lang="es-PE" sz="3000" b="1" dirty="0" smtClean="0">
                <a:solidFill>
                  <a:srgbClr val="FF0000"/>
                </a:solidFill>
                <a:effectLst>
                  <a:outerShdw blurRad="38100" dist="38100" dir="2700000" algn="tl">
                    <a:srgbClr val="000000">
                      <a:alpha val="43137"/>
                    </a:srgbClr>
                  </a:outerShdw>
                </a:effectLst>
              </a:rPr>
              <a:t>¿Por qué retirar la vacuna </a:t>
            </a:r>
            <a:r>
              <a:rPr lang="es-PE" sz="3000" b="1" dirty="0" err="1" smtClean="0">
                <a:solidFill>
                  <a:srgbClr val="FF0000"/>
                </a:solidFill>
                <a:effectLst>
                  <a:outerShdw blurRad="38100" dist="38100" dir="2700000" algn="tl">
                    <a:srgbClr val="000000">
                      <a:alpha val="43137"/>
                    </a:srgbClr>
                  </a:outerShdw>
                </a:effectLst>
              </a:rPr>
              <a:t>tOPV</a:t>
            </a:r>
            <a:r>
              <a:rPr lang="es-PE" sz="3000" b="1" dirty="0" smtClean="0">
                <a:solidFill>
                  <a:srgbClr val="FF0000"/>
                </a:solidFill>
                <a:effectLst>
                  <a:outerShdw blurRad="38100" dist="38100" dir="2700000" algn="tl">
                    <a:srgbClr val="000000">
                      <a:alpha val="43137"/>
                    </a:srgbClr>
                  </a:outerShdw>
                </a:effectLst>
              </a:rPr>
              <a:t>)? </a:t>
            </a:r>
          </a:p>
          <a:p>
            <a:pPr algn="ctr"/>
            <a:r>
              <a:rPr lang="es-PE" sz="3000" b="1" dirty="0" smtClean="0">
                <a:solidFill>
                  <a:srgbClr val="FF0000"/>
                </a:solidFill>
                <a:effectLst>
                  <a:outerShdw blurRad="38100" dist="38100" dir="2700000" algn="tl">
                    <a:srgbClr val="000000">
                      <a:alpha val="43137"/>
                    </a:srgbClr>
                  </a:outerShdw>
                </a:effectLst>
              </a:rPr>
              <a:t>(Que contiene al </a:t>
            </a:r>
            <a:r>
              <a:rPr lang="es-PE" sz="3000" b="1" dirty="0" err="1" smtClean="0">
                <a:solidFill>
                  <a:srgbClr val="FF0000"/>
                </a:solidFill>
                <a:effectLst>
                  <a:outerShdw blurRad="38100" dist="38100" dir="2700000" algn="tl">
                    <a:srgbClr val="000000">
                      <a:alpha val="43137"/>
                    </a:srgbClr>
                  </a:outerShdw>
                </a:effectLst>
              </a:rPr>
              <a:t>poliovirus</a:t>
            </a:r>
            <a:r>
              <a:rPr lang="es-PE" sz="3000" b="1" dirty="0" smtClean="0">
                <a:solidFill>
                  <a:srgbClr val="FF0000"/>
                </a:solidFill>
                <a:effectLst>
                  <a:outerShdw blurRad="38100" dist="38100" dir="2700000" algn="tl">
                    <a:srgbClr val="000000">
                      <a:alpha val="43137"/>
                    </a:srgbClr>
                  </a:outerShdw>
                </a:effectLst>
              </a:rPr>
              <a:t> salvaje tipo 2) </a:t>
            </a:r>
            <a:endParaRPr lang="es-PE" sz="3000" b="1" dirty="0">
              <a:solidFill>
                <a:srgbClr val="FF0000"/>
              </a:solidFill>
              <a:effectLst>
                <a:outerShdw blurRad="38100" dist="38100" dir="2700000" algn="tl">
                  <a:srgbClr val="000000">
                    <a:alpha val="43137"/>
                  </a:srgbClr>
                </a:outerShdw>
              </a:effectLst>
            </a:endParaRPr>
          </a:p>
        </p:txBody>
      </p:sp>
      <p:sp>
        <p:nvSpPr>
          <p:cNvPr id="11" name="TextBox 2"/>
          <p:cNvSpPr txBox="1"/>
          <p:nvPr/>
        </p:nvSpPr>
        <p:spPr>
          <a:xfrm>
            <a:off x="358347" y="2464442"/>
            <a:ext cx="8263139" cy="3554819"/>
          </a:xfrm>
          <a:prstGeom prst="rect">
            <a:avLst/>
          </a:prstGeom>
          <a:noFill/>
        </p:spPr>
        <p:txBody>
          <a:bodyPr wrap="square" rtlCol="0">
            <a:spAutoFit/>
          </a:bodyPr>
          <a:lstStyle/>
          <a:p>
            <a:pPr>
              <a:lnSpc>
                <a:spcPts val="3000"/>
              </a:lnSpc>
              <a:buFont typeface="Arial" panose="020B0604020202020204" pitchFamily="34" charset="0"/>
              <a:buChar char="•"/>
            </a:pPr>
            <a:endParaRPr lang="es-ES" sz="2000" dirty="0">
              <a:solidFill>
                <a:schemeClr val="tx2"/>
              </a:solidFill>
              <a:latin typeface="+mj-lt"/>
            </a:endParaRPr>
          </a:p>
          <a:p>
            <a:pPr marL="342900" indent="-342900">
              <a:lnSpc>
                <a:spcPts val="3000"/>
              </a:lnSpc>
              <a:buFont typeface="Wingdings" panose="05000000000000000000" pitchFamily="2" charset="2"/>
              <a:buChar char="ü"/>
            </a:pPr>
            <a:r>
              <a:rPr lang="es-ES" sz="2400" b="1" dirty="0" smtClean="0"/>
              <a:t>90</a:t>
            </a:r>
            <a:r>
              <a:rPr lang="es-ES" sz="2400" b="1" dirty="0"/>
              <a:t>% de los casos de polio por </a:t>
            </a:r>
            <a:r>
              <a:rPr lang="es-ES" sz="2400" b="1" dirty="0" err="1" smtClean="0"/>
              <a:t>poliovirus</a:t>
            </a:r>
            <a:r>
              <a:rPr lang="es-ES" sz="2400" b="1" dirty="0" smtClean="0"/>
              <a:t> de origen </a:t>
            </a:r>
            <a:r>
              <a:rPr lang="es-ES" sz="2400" b="1" dirty="0" err="1" smtClean="0"/>
              <a:t>vacunal</a:t>
            </a:r>
            <a:r>
              <a:rPr lang="es-ES" sz="2400" b="1" dirty="0" smtClean="0"/>
              <a:t> son causados por el tipo 2. </a:t>
            </a:r>
          </a:p>
          <a:p>
            <a:pPr marL="342900" indent="-342900">
              <a:lnSpc>
                <a:spcPts val="3000"/>
              </a:lnSpc>
              <a:buFont typeface="Wingdings" panose="05000000000000000000" pitchFamily="2" charset="2"/>
              <a:buChar char="ü"/>
            </a:pPr>
            <a:endParaRPr lang="es-ES" sz="2400" b="1" dirty="0" smtClean="0"/>
          </a:p>
          <a:p>
            <a:pPr marL="342900" indent="-342900">
              <a:lnSpc>
                <a:spcPts val="3000"/>
              </a:lnSpc>
              <a:buFont typeface="Wingdings" panose="05000000000000000000" pitchFamily="2" charset="2"/>
              <a:buChar char="ü"/>
            </a:pPr>
            <a:r>
              <a:rPr lang="es-ES" sz="2400" b="1" dirty="0" smtClean="0"/>
              <a:t>1/3 de </a:t>
            </a:r>
            <a:r>
              <a:rPr lang="es-ES" sz="2400" b="1" dirty="0"/>
              <a:t>los casos de </a:t>
            </a:r>
            <a:r>
              <a:rPr lang="es-ES" sz="2400" b="1" dirty="0" smtClean="0"/>
              <a:t>PFA de origen </a:t>
            </a:r>
            <a:r>
              <a:rPr lang="es-ES" sz="2400" b="1" dirty="0" err="1" smtClean="0"/>
              <a:t>vacunal</a:t>
            </a:r>
            <a:r>
              <a:rPr lang="es-ES" sz="2400" b="1" dirty="0" smtClean="0"/>
              <a:t> en </a:t>
            </a:r>
            <a:r>
              <a:rPr lang="es-ES" sz="2400" b="1" dirty="0"/>
              <a:t>el mundo son causados por el tipo 2.</a:t>
            </a:r>
          </a:p>
          <a:p>
            <a:pPr>
              <a:lnSpc>
                <a:spcPts val="3000"/>
              </a:lnSpc>
            </a:pPr>
            <a:endParaRPr lang="es-ES" sz="2400" b="1" dirty="0"/>
          </a:p>
          <a:p>
            <a:pPr marL="342900" indent="-342900">
              <a:lnSpc>
                <a:spcPts val="3000"/>
              </a:lnSpc>
              <a:buFont typeface="Wingdings" panose="05000000000000000000" pitchFamily="2" charset="2"/>
              <a:buChar char="ü"/>
            </a:pPr>
            <a:r>
              <a:rPr lang="es-ES" sz="2400" b="1" dirty="0"/>
              <a:t>Interferencia en la respuesta inmune para tipos 1 y 3.</a:t>
            </a:r>
          </a:p>
          <a:p>
            <a:pPr marL="284163" indent="-284163">
              <a:lnSpc>
                <a:spcPts val="3000"/>
              </a:lnSpc>
              <a:buFont typeface="Arial" panose="020B0604020202020204" pitchFamily="34" charset="0"/>
              <a:buChar char="•"/>
            </a:pPr>
            <a:endParaRPr lang="es-ES" sz="2400" b="1" dirty="0"/>
          </a:p>
        </p:txBody>
      </p:sp>
    </p:spTree>
    <p:extLst>
      <p:ext uri="{BB962C8B-B14F-4D97-AF65-F5344CB8AC3E}">
        <p14:creationId xmlns:p14="http://schemas.microsoft.com/office/powerpoint/2010/main" val="1309703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6 Grupo"/>
          <p:cNvGrpSpPr/>
          <p:nvPr/>
        </p:nvGrpSpPr>
        <p:grpSpPr>
          <a:xfrm>
            <a:off x="1031701" y="285838"/>
            <a:ext cx="7382941" cy="412627"/>
            <a:chOff x="683568" y="1268760"/>
            <a:chExt cx="7382941" cy="412627"/>
          </a:xfrm>
        </p:grpSpPr>
        <p:pic>
          <p:nvPicPr>
            <p:cNvPr id="3" name="3 Imagen" descr="DGSP"/>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3568" y="1268760"/>
              <a:ext cx="2401294" cy="341906"/>
            </a:xfrm>
            <a:prstGeom prst="rect">
              <a:avLst/>
            </a:prstGeom>
            <a:noFill/>
            <a:ln>
              <a:noFill/>
            </a:ln>
          </p:spPr>
        </p:pic>
        <p:sp>
          <p:nvSpPr>
            <p:cNvPr id="4" name="Cuadro de texto 2"/>
            <p:cNvSpPr txBox="1">
              <a:spLocks noChangeArrowheads="1"/>
            </p:cNvSpPr>
            <p:nvPr/>
          </p:nvSpPr>
          <p:spPr bwMode="auto">
            <a:xfrm>
              <a:off x="3059832" y="1268760"/>
              <a:ext cx="485279" cy="341906"/>
            </a:xfrm>
            <a:prstGeom prst="rect">
              <a:avLst/>
            </a:prstGeom>
            <a:solidFill>
              <a:srgbClr val="A5A5A5"/>
            </a:solidFill>
            <a:ln w="9525">
              <a:noFill/>
              <a:miter lim="800000"/>
              <a:headEnd/>
              <a:tailEnd/>
            </a:ln>
          </p:spPr>
          <p:txBody>
            <a:bodyPr vert="horz" wrap="square" lIns="91440" tIns="45720" rIns="91440" bIns="45720" numCol="1" anchor="t" anchorCtr="0" compatLnSpc="1">
              <a:prstTxWarp prst="textNoShape">
                <a:avLst/>
              </a:prstTxWarp>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ts val="1000"/>
                </a:spcAft>
              </a:pPr>
              <a:r>
                <a:rPr lang="es-PE" sz="1100" dirty="0">
                  <a:solidFill>
                    <a:srgbClr val="FFFFFF"/>
                  </a:solidFill>
                  <a:latin typeface="Calibri" pitchFamily="34" charset="0"/>
                  <a:cs typeface="Arial" pitchFamily="34" charset="0"/>
                </a:rPr>
                <a:t>ESNI</a:t>
              </a:r>
              <a:endParaRPr lang="es-PE" dirty="0">
                <a:latin typeface="Arial" pitchFamily="34" charset="0"/>
                <a:cs typeface="Arial" pitchFamily="34" charset="0"/>
              </a:endParaRPr>
            </a:p>
          </p:txBody>
        </p:sp>
        <p:pic>
          <p:nvPicPr>
            <p:cNvPr id="5" name="Picture 4" descr="http://www.mimp.gob.pe/images/stories/paginaprincipal/logo-peru-progreso-para-todos.png"/>
            <p:cNvPicPr>
              <a:picLocks noChangeAspect="1" noChangeArrowheads="1"/>
            </p:cNvPicPr>
            <p:nvPr/>
          </p:nvPicPr>
          <p:blipFill>
            <a:blip r:embed="rId3" cstate="print"/>
            <a:srcRect/>
            <a:stretch>
              <a:fillRect/>
            </a:stretch>
          </p:blipFill>
          <p:spPr bwMode="auto">
            <a:xfrm>
              <a:off x="6228184" y="1268760"/>
              <a:ext cx="1838325" cy="412627"/>
            </a:xfrm>
            <a:prstGeom prst="rect">
              <a:avLst/>
            </a:prstGeom>
            <a:noFill/>
          </p:spPr>
        </p:pic>
      </p:grpSp>
      <p:sp>
        <p:nvSpPr>
          <p:cNvPr id="6" name="9 Rectángulo"/>
          <p:cNvSpPr/>
          <p:nvPr/>
        </p:nvSpPr>
        <p:spPr>
          <a:xfrm>
            <a:off x="0" y="875763"/>
            <a:ext cx="9144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9 Rectángulo"/>
          <p:cNvSpPr/>
          <p:nvPr/>
        </p:nvSpPr>
        <p:spPr>
          <a:xfrm>
            <a:off x="0" y="943902"/>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aphicFrame>
        <p:nvGraphicFramePr>
          <p:cNvPr id="8" name="Content Placeholder 5"/>
          <p:cNvGraphicFramePr>
            <a:graphicFrameLocks/>
          </p:cNvGraphicFramePr>
          <p:nvPr>
            <p:extLst>
              <p:ext uri="{D42A27DB-BD31-4B8C-83A1-F6EECF244321}">
                <p14:modId xmlns:p14="http://schemas.microsoft.com/office/powerpoint/2010/main" val="1188765278"/>
              </p:ext>
            </p:extLst>
          </p:nvPr>
        </p:nvGraphicFramePr>
        <p:xfrm>
          <a:off x="476920" y="1409522"/>
          <a:ext cx="8226425" cy="4495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2"/>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6635062" y="6246604"/>
            <a:ext cx="2373378" cy="409348"/>
          </a:xfrm>
          <a:prstGeom prst="rect">
            <a:avLst/>
          </a:prstGeom>
        </p:spPr>
      </p:pic>
    </p:spTree>
    <p:extLst>
      <p:ext uri="{BB962C8B-B14F-4D97-AF65-F5344CB8AC3E}">
        <p14:creationId xmlns:p14="http://schemas.microsoft.com/office/powerpoint/2010/main" val="3363989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6 Grupo"/>
          <p:cNvGrpSpPr/>
          <p:nvPr/>
        </p:nvGrpSpPr>
        <p:grpSpPr>
          <a:xfrm>
            <a:off x="1031701" y="285838"/>
            <a:ext cx="7382941" cy="412627"/>
            <a:chOff x="683568" y="1268760"/>
            <a:chExt cx="7382941" cy="412627"/>
          </a:xfrm>
        </p:grpSpPr>
        <p:pic>
          <p:nvPicPr>
            <p:cNvPr id="3" name="3 Imagen" descr="DGSP"/>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3568" y="1268760"/>
              <a:ext cx="2401294" cy="341906"/>
            </a:xfrm>
            <a:prstGeom prst="rect">
              <a:avLst/>
            </a:prstGeom>
            <a:noFill/>
            <a:ln>
              <a:noFill/>
            </a:ln>
          </p:spPr>
        </p:pic>
        <p:sp>
          <p:nvSpPr>
            <p:cNvPr id="4" name="Cuadro de texto 2"/>
            <p:cNvSpPr txBox="1">
              <a:spLocks noChangeArrowheads="1"/>
            </p:cNvSpPr>
            <p:nvPr/>
          </p:nvSpPr>
          <p:spPr bwMode="auto">
            <a:xfrm>
              <a:off x="3059832" y="1268760"/>
              <a:ext cx="485279" cy="344488"/>
            </a:xfrm>
            <a:prstGeom prst="rect">
              <a:avLst/>
            </a:prstGeom>
            <a:solidFill>
              <a:srgbClr val="A5A5A5"/>
            </a:solidFill>
            <a:ln w="9525">
              <a:noFill/>
              <a:miter lim="800000"/>
              <a:headEnd/>
              <a:tailEnd/>
            </a:ln>
          </p:spPr>
          <p:txBody>
            <a:bodyPr vert="horz" wrap="square" lIns="91440" tIns="45720" rIns="91440" bIns="45720" numCol="1" anchor="t" anchorCtr="0" compatLnSpc="1">
              <a:prstTxWarp prst="textNoShape">
                <a:avLst/>
              </a:prstTxWarp>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ts val="1000"/>
                </a:spcAft>
              </a:pPr>
              <a:r>
                <a:rPr lang="es-PE" sz="1100" dirty="0">
                  <a:solidFill>
                    <a:srgbClr val="FFFFFF"/>
                  </a:solidFill>
                  <a:latin typeface="Calibri" pitchFamily="34" charset="0"/>
                  <a:cs typeface="Arial" pitchFamily="34" charset="0"/>
                </a:rPr>
                <a:t>ESNI</a:t>
              </a:r>
              <a:endParaRPr lang="es-PE" dirty="0">
                <a:latin typeface="Arial" pitchFamily="34" charset="0"/>
                <a:cs typeface="Arial" pitchFamily="34" charset="0"/>
              </a:endParaRPr>
            </a:p>
          </p:txBody>
        </p:sp>
        <p:pic>
          <p:nvPicPr>
            <p:cNvPr id="5" name="Picture 4" descr="http://www.mimp.gob.pe/images/stories/paginaprincipal/logo-peru-progreso-para-todos.png"/>
            <p:cNvPicPr>
              <a:picLocks noChangeAspect="1" noChangeArrowheads="1"/>
            </p:cNvPicPr>
            <p:nvPr/>
          </p:nvPicPr>
          <p:blipFill>
            <a:blip r:embed="rId3" cstate="print"/>
            <a:srcRect/>
            <a:stretch>
              <a:fillRect/>
            </a:stretch>
          </p:blipFill>
          <p:spPr bwMode="auto">
            <a:xfrm>
              <a:off x="6228184" y="1268760"/>
              <a:ext cx="1838325" cy="412627"/>
            </a:xfrm>
            <a:prstGeom prst="rect">
              <a:avLst/>
            </a:prstGeom>
            <a:noFill/>
          </p:spPr>
        </p:pic>
      </p:grpSp>
      <p:sp>
        <p:nvSpPr>
          <p:cNvPr id="6" name="9 Rectángulo"/>
          <p:cNvSpPr/>
          <p:nvPr/>
        </p:nvSpPr>
        <p:spPr>
          <a:xfrm>
            <a:off x="0" y="875763"/>
            <a:ext cx="9144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9 Rectángulo"/>
          <p:cNvSpPr/>
          <p:nvPr/>
        </p:nvSpPr>
        <p:spPr>
          <a:xfrm>
            <a:off x="0" y="943902"/>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Title 1"/>
          <p:cNvSpPr txBox="1">
            <a:spLocks/>
          </p:cNvSpPr>
          <p:nvPr/>
        </p:nvSpPr>
        <p:spPr>
          <a:xfrm>
            <a:off x="1436915" y="1166919"/>
            <a:ext cx="5965371" cy="6903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976438" indent="-1976438">
              <a:defRPr/>
            </a:pPr>
            <a:r>
              <a:rPr lang="es-ES" sz="4000" b="1" dirty="0" smtClean="0">
                <a:solidFill>
                  <a:srgbClr val="FF0000"/>
                </a:solidFill>
                <a:effectLst>
                  <a:outerShdw blurRad="38100" dist="38100" dir="2700000" algn="tl">
                    <a:srgbClr val="000000">
                      <a:alpha val="43137"/>
                    </a:srgbClr>
                  </a:outerShdw>
                </a:effectLst>
                <a:latin typeface="+mn-lt"/>
              </a:rPr>
              <a:t>CRONOGRAMA DEL </a:t>
            </a:r>
            <a:r>
              <a:rPr lang="es-ES" sz="4000" b="1" i="1" dirty="0" err="1">
                <a:solidFill>
                  <a:srgbClr val="FF0000"/>
                </a:solidFill>
                <a:effectLst>
                  <a:outerShdw blurRad="38100" dist="38100" dir="2700000" algn="tl">
                    <a:srgbClr val="000000">
                      <a:alpha val="43137"/>
                    </a:srgbClr>
                  </a:outerShdw>
                </a:effectLst>
                <a:latin typeface="+mn-lt"/>
              </a:rPr>
              <a:t>S</a:t>
            </a:r>
            <a:r>
              <a:rPr lang="es-ES" sz="4000" b="1" i="1" dirty="0" err="1" smtClean="0">
                <a:solidFill>
                  <a:srgbClr val="FF0000"/>
                </a:solidFill>
                <a:effectLst>
                  <a:outerShdw blurRad="38100" dist="38100" dir="2700000" algn="tl">
                    <a:srgbClr val="000000">
                      <a:alpha val="43137"/>
                    </a:srgbClr>
                  </a:outerShdw>
                </a:effectLst>
                <a:latin typeface="+mn-lt"/>
              </a:rPr>
              <a:t>witch</a:t>
            </a:r>
            <a:endParaRPr lang="es-ES" sz="4000" b="1" i="1" dirty="0">
              <a:solidFill>
                <a:srgbClr val="FF0000"/>
              </a:solidFill>
              <a:effectLst>
                <a:outerShdw blurRad="38100" dist="38100" dir="2700000" algn="tl">
                  <a:srgbClr val="000000">
                    <a:alpha val="43137"/>
                  </a:srgbClr>
                </a:outerShdw>
              </a:effectLst>
              <a:latin typeface="+mn-lt"/>
            </a:endParaRPr>
          </a:p>
        </p:txBody>
      </p:sp>
      <p:sp>
        <p:nvSpPr>
          <p:cNvPr id="10" name="Rectángulo redondeado 9"/>
          <p:cNvSpPr/>
          <p:nvPr/>
        </p:nvSpPr>
        <p:spPr>
          <a:xfrm>
            <a:off x="181230" y="2125950"/>
            <a:ext cx="2336800" cy="1320800"/>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smtClean="0">
                <a:solidFill>
                  <a:schemeClr val="tx1"/>
                </a:solidFill>
              </a:rPr>
              <a:t>PLANIFICACIÓN</a:t>
            </a:r>
            <a:endParaRPr lang="es-PE" b="1" dirty="0">
              <a:solidFill>
                <a:schemeClr val="tx1"/>
              </a:solidFill>
            </a:endParaRPr>
          </a:p>
        </p:txBody>
      </p:sp>
      <p:sp>
        <p:nvSpPr>
          <p:cNvPr id="11" name="Rectángulo redondeado 10"/>
          <p:cNvSpPr/>
          <p:nvPr/>
        </p:nvSpPr>
        <p:spPr>
          <a:xfrm>
            <a:off x="2082800" y="3061731"/>
            <a:ext cx="2336800" cy="1320800"/>
          </a:xfrm>
          <a:prstGeom prst="round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smtClean="0">
                <a:solidFill>
                  <a:schemeClr val="tx1"/>
                </a:solidFill>
              </a:rPr>
              <a:t>PREPARACIÓN</a:t>
            </a:r>
            <a:r>
              <a:rPr lang="es-PE" dirty="0" smtClean="0"/>
              <a:t> </a:t>
            </a:r>
            <a:endParaRPr lang="es-PE" dirty="0"/>
          </a:p>
        </p:txBody>
      </p:sp>
      <p:sp>
        <p:nvSpPr>
          <p:cNvPr id="12" name="Rectángulo redondeado 11"/>
          <p:cNvSpPr/>
          <p:nvPr/>
        </p:nvSpPr>
        <p:spPr>
          <a:xfrm>
            <a:off x="3984370" y="3997512"/>
            <a:ext cx="2336800" cy="1320800"/>
          </a:xfrm>
          <a:prstGeom prst="round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smtClean="0">
                <a:solidFill>
                  <a:schemeClr val="tx1"/>
                </a:solidFill>
              </a:rPr>
              <a:t>IMPLEMENTACIÓN </a:t>
            </a:r>
            <a:endParaRPr lang="es-PE" b="1" dirty="0">
              <a:solidFill>
                <a:schemeClr val="tx1"/>
              </a:solidFill>
            </a:endParaRPr>
          </a:p>
        </p:txBody>
      </p:sp>
      <p:sp>
        <p:nvSpPr>
          <p:cNvPr id="13" name="Rectángulo redondeado 12"/>
          <p:cNvSpPr/>
          <p:nvPr/>
        </p:nvSpPr>
        <p:spPr>
          <a:xfrm>
            <a:off x="6077842" y="4819699"/>
            <a:ext cx="2336800" cy="1320800"/>
          </a:xfrm>
          <a:prstGeom prst="round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smtClean="0">
                <a:solidFill>
                  <a:schemeClr val="tx1"/>
                </a:solidFill>
              </a:rPr>
              <a:t>VALIDACIÓN</a:t>
            </a:r>
            <a:endParaRPr lang="es-PE" b="1" dirty="0">
              <a:solidFill>
                <a:schemeClr val="tx1"/>
              </a:solidFill>
            </a:endParaRPr>
          </a:p>
        </p:txBody>
      </p:sp>
    </p:spTree>
    <p:extLst>
      <p:ext uri="{BB962C8B-B14F-4D97-AF65-F5344CB8AC3E}">
        <p14:creationId xmlns:p14="http://schemas.microsoft.com/office/powerpoint/2010/main" val="4888520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6 Grupo"/>
          <p:cNvGrpSpPr/>
          <p:nvPr/>
        </p:nvGrpSpPr>
        <p:grpSpPr>
          <a:xfrm>
            <a:off x="1031701" y="285838"/>
            <a:ext cx="7382941" cy="412627"/>
            <a:chOff x="683568" y="1268760"/>
            <a:chExt cx="7382941" cy="412627"/>
          </a:xfrm>
        </p:grpSpPr>
        <p:pic>
          <p:nvPicPr>
            <p:cNvPr id="4" name="3 Imagen" descr="DGSP"/>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3568" y="1268760"/>
              <a:ext cx="2401294" cy="341906"/>
            </a:xfrm>
            <a:prstGeom prst="rect">
              <a:avLst/>
            </a:prstGeom>
            <a:noFill/>
            <a:ln>
              <a:noFill/>
            </a:ln>
          </p:spPr>
        </p:pic>
        <p:sp>
          <p:nvSpPr>
            <p:cNvPr id="5" name="Cuadro de texto 2"/>
            <p:cNvSpPr txBox="1">
              <a:spLocks noChangeArrowheads="1"/>
            </p:cNvSpPr>
            <p:nvPr/>
          </p:nvSpPr>
          <p:spPr bwMode="auto">
            <a:xfrm>
              <a:off x="3059832" y="1268760"/>
              <a:ext cx="485279" cy="344488"/>
            </a:xfrm>
            <a:prstGeom prst="rect">
              <a:avLst/>
            </a:prstGeom>
            <a:solidFill>
              <a:srgbClr val="A5A5A5"/>
            </a:solidFill>
            <a:ln w="9525">
              <a:noFill/>
              <a:miter lim="800000"/>
              <a:headEnd/>
              <a:tailEnd/>
            </a:ln>
          </p:spPr>
          <p:txBody>
            <a:bodyPr vert="horz" wrap="square" lIns="91440" tIns="45720" rIns="91440" bIns="45720" numCol="1" anchor="t" anchorCtr="0" compatLnSpc="1">
              <a:prstTxWarp prst="textNoShape">
                <a:avLst/>
              </a:prstTxWarp>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ts val="1000"/>
                </a:spcAft>
              </a:pPr>
              <a:r>
                <a:rPr lang="es-PE" sz="1100" dirty="0">
                  <a:solidFill>
                    <a:srgbClr val="FFFFFF"/>
                  </a:solidFill>
                  <a:latin typeface="Calibri" pitchFamily="34" charset="0"/>
                  <a:cs typeface="Arial" pitchFamily="34" charset="0"/>
                </a:rPr>
                <a:t>ESNI</a:t>
              </a:r>
              <a:endParaRPr lang="es-PE" dirty="0">
                <a:latin typeface="Arial" pitchFamily="34" charset="0"/>
                <a:cs typeface="Arial" pitchFamily="34" charset="0"/>
              </a:endParaRPr>
            </a:p>
          </p:txBody>
        </p:sp>
        <p:pic>
          <p:nvPicPr>
            <p:cNvPr id="6" name="Picture 4" descr="http://www.mimp.gob.pe/images/stories/paginaprincipal/logo-peru-progreso-para-todos.png"/>
            <p:cNvPicPr>
              <a:picLocks noChangeAspect="1" noChangeArrowheads="1"/>
            </p:cNvPicPr>
            <p:nvPr/>
          </p:nvPicPr>
          <p:blipFill>
            <a:blip r:embed="rId3" cstate="print"/>
            <a:srcRect/>
            <a:stretch>
              <a:fillRect/>
            </a:stretch>
          </p:blipFill>
          <p:spPr bwMode="auto">
            <a:xfrm>
              <a:off x="6228184" y="1268760"/>
              <a:ext cx="1838325" cy="412627"/>
            </a:xfrm>
            <a:prstGeom prst="rect">
              <a:avLst/>
            </a:prstGeom>
            <a:noFill/>
          </p:spPr>
        </p:pic>
      </p:grpSp>
      <p:sp>
        <p:nvSpPr>
          <p:cNvPr id="7" name="9 Rectángulo"/>
          <p:cNvSpPr/>
          <p:nvPr/>
        </p:nvSpPr>
        <p:spPr>
          <a:xfrm>
            <a:off x="0" y="875763"/>
            <a:ext cx="9144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9 Rectángulo"/>
          <p:cNvSpPr/>
          <p:nvPr/>
        </p:nvSpPr>
        <p:spPr>
          <a:xfrm>
            <a:off x="0" y="943902"/>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aphicFrame>
        <p:nvGraphicFramePr>
          <p:cNvPr id="12" name="Diagram 6"/>
          <p:cNvGraphicFramePr/>
          <p:nvPr>
            <p:extLst>
              <p:ext uri="{D42A27DB-BD31-4B8C-83A1-F6EECF244321}">
                <p14:modId xmlns:p14="http://schemas.microsoft.com/office/powerpoint/2010/main" val="3291518796"/>
              </p:ext>
            </p:extLst>
          </p:nvPr>
        </p:nvGraphicFramePr>
        <p:xfrm>
          <a:off x="130629" y="1681064"/>
          <a:ext cx="8665028" cy="44784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427200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6 Grupo"/>
          <p:cNvGrpSpPr/>
          <p:nvPr/>
        </p:nvGrpSpPr>
        <p:grpSpPr>
          <a:xfrm>
            <a:off x="1031701" y="285838"/>
            <a:ext cx="7382941" cy="412627"/>
            <a:chOff x="683568" y="1268760"/>
            <a:chExt cx="7382941" cy="412627"/>
          </a:xfrm>
        </p:grpSpPr>
        <p:pic>
          <p:nvPicPr>
            <p:cNvPr id="4" name="3 Imagen" descr="DGSP"/>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3568" y="1268760"/>
              <a:ext cx="2401294" cy="341906"/>
            </a:xfrm>
            <a:prstGeom prst="rect">
              <a:avLst/>
            </a:prstGeom>
            <a:noFill/>
            <a:ln>
              <a:noFill/>
            </a:ln>
          </p:spPr>
        </p:pic>
        <p:sp>
          <p:nvSpPr>
            <p:cNvPr id="5" name="Cuadro de texto 2"/>
            <p:cNvSpPr txBox="1">
              <a:spLocks noChangeArrowheads="1"/>
            </p:cNvSpPr>
            <p:nvPr/>
          </p:nvSpPr>
          <p:spPr bwMode="auto">
            <a:xfrm>
              <a:off x="3059832" y="1268760"/>
              <a:ext cx="485279" cy="344488"/>
            </a:xfrm>
            <a:prstGeom prst="rect">
              <a:avLst/>
            </a:prstGeom>
            <a:solidFill>
              <a:srgbClr val="A5A5A5"/>
            </a:solidFill>
            <a:ln w="9525">
              <a:noFill/>
              <a:miter lim="800000"/>
              <a:headEnd/>
              <a:tailEnd/>
            </a:ln>
          </p:spPr>
          <p:txBody>
            <a:bodyPr vert="horz" wrap="square" lIns="91440" tIns="45720" rIns="91440" bIns="45720" numCol="1" anchor="t" anchorCtr="0" compatLnSpc="1">
              <a:prstTxWarp prst="textNoShape">
                <a:avLst/>
              </a:prstTxWarp>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ts val="1000"/>
                </a:spcAft>
              </a:pPr>
              <a:r>
                <a:rPr lang="es-PE" sz="1100" dirty="0">
                  <a:solidFill>
                    <a:srgbClr val="FFFFFF"/>
                  </a:solidFill>
                  <a:latin typeface="Calibri" pitchFamily="34" charset="0"/>
                  <a:cs typeface="Arial" pitchFamily="34" charset="0"/>
                </a:rPr>
                <a:t>ESNI</a:t>
              </a:r>
              <a:endParaRPr lang="es-PE" dirty="0">
                <a:latin typeface="Arial" pitchFamily="34" charset="0"/>
                <a:cs typeface="Arial" pitchFamily="34" charset="0"/>
              </a:endParaRPr>
            </a:p>
          </p:txBody>
        </p:sp>
        <p:pic>
          <p:nvPicPr>
            <p:cNvPr id="6" name="Picture 4" descr="http://www.mimp.gob.pe/images/stories/paginaprincipal/logo-peru-progreso-para-todos.png"/>
            <p:cNvPicPr>
              <a:picLocks noChangeAspect="1" noChangeArrowheads="1"/>
            </p:cNvPicPr>
            <p:nvPr/>
          </p:nvPicPr>
          <p:blipFill>
            <a:blip r:embed="rId3" cstate="print"/>
            <a:srcRect/>
            <a:stretch>
              <a:fillRect/>
            </a:stretch>
          </p:blipFill>
          <p:spPr bwMode="auto">
            <a:xfrm>
              <a:off x="6228184" y="1268760"/>
              <a:ext cx="1838325" cy="412627"/>
            </a:xfrm>
            <a:prstGeom prst="rect">
              <a:avLst/>
            </a:prstGeom>
            <a:noFill/>
          </p:spPr>
        </p:pic>
      </p:grpSp>
      <p:sp>
        <p:nvSpPr>
          <p:cNvPr id="7" name="9 Rectángulo"/>
          <p:cNvSpPr/>
          <p:nvPr/>
        </p:nvSpPr>
        <p:spPr>
          <a:xfrm>
            <a:off x="0" y="875763"/>
            <a:ext cx="9144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9 Rectángulo"/>
          <p:cNvSpPr/>
          <p:nvPr/>
        </p:nvSpPr>
        <p:spPr>
          <a:xfrm>
            <a:off x="0" y="943902"/>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Rectángulo 8"/>
          <p:cNvSpPr/>
          <p:nvPr/>
        </p:nvSpPr>
        <p:spPr>
          <a:xfrm>
            <a:off x="995782" y="1024723"/>
            <a:ext cx="7703442" cy="1015663"/>
          </a:xfrm>
          <a:prstGeom prst="rect">
            <a:avLst/>
          </a:prstGeom>
        </p:spPr>
        <p:txBody>
          <a:bodyPr wrap="square">
            <a:spAutoFit/>
          </a:bodyPr>
          <a:lstStyle/>
          <a:p>
            <a:pPr lvl="0" algn="ctr"/>
            <a:r>
              <a:rPr lang="en-US" sz="3000" b="1" dirty="0" smtClean="0">
                <a:solidFill>
                  <a:srgbClr val="FF0000"/>
                </a:solidFill>
                <a:effectLst>
                  <a:outerShdw blurRad="38100" dist="38100" dir="2700000" algn="tl">
                    <a:srgbClr val="000000">
                      <a:alpha val="43137"/>
                    </a:srgbClr>
                  </a:outerShdw>
                </a:effectLst>
              </a:rPr>
              <a:t>ESTABLECER LOS COMITÉS DE COORDINACIÓN DEL </a:t>
            </a:r>
            <a:r>
              <a:rPr lang="en-US" sz="3000" b="1" i="1" dirty="0" smtClean="0">
                <a:solidFill>
                  <a:srgbClr val="FF0000"/>
                </a:solidFill>
                <a:effectLst>
                  <a:outerShdw blurRad="38100" dist="38100" dir="2700000" algn="tl">
                    <a:srgbClr val="000000">
                      <a:alpha val="43137"/>
                    </a:srgbClr>
                  </a:outerShdw>
                </a:effectLst>
              </a:rPr>
              <a:t>Switch</a:t>
            </a:r>
            <a:endParaRPr lang="en-US" sz="3000" b="1" i="1" dirty="0">
              <a:solidFill>
                <a:srgbClr val="FF0000"/>
              </a:solidFill>
              <a:effectLst>
                <a:outerShdw blurRad="38100" dist="38100" dir="2700000" algn="tl">
                  <a:srgbClr val="000000">
                    <a:alpha val="43137"/>
                  </a:srgbClr>
                </a:outerShdw>
              </a:effectLst>
            </a:endParaRPr>
          </a:p>
        </p:txBody>
      </p:sp>
      <p:sp>
        <p:nvSpPr>
          <p:cNvPr id="10" name="Rectángulo 9"/>
          <p:cNvSpPr/>
          <p:nvPr/>
        </p:nvSpPr>
        <p:spPr>
          <a:xfrm>
            <a:off x="247012" y="2007349"/>
            <a:ext cx="8621216" cy="707886"/>
          </a:xfrm>
          <a:prstGeom prst="rect">
            <a:avLst/>
          </a:prstGeom>
        </p:spPr>
        <p:txBody>
          <a:bodyPr wrap="square">
            <a:spAutoFit/>
          </a:bodyPr>
          <a:lstStyle/>
          <a:p>
            <a:r>
              <a:rPr lang="es-PE" sz="2000" b="1" i="0" u="none" strike="noStrike" baseline="0" dirty="0" smtClean="0">
                <a:solidFill>
                  <a:srgbClr val="000000"/>
                </a:solidFill>
                <a:effectLst>
                  <a:outerShdw blurRad="38100" dist="38100" dir="2700000" algn="tl">
                    <a:srgbClr val="000000">
                      <a:alpha val="43137"/>
                    </a:srgbClr>
                  </a:outerShdw>
                </a:effectLst>
                <a:latin typeface="Calibri" panose="020F0502020204030204" pitchFamily="34" charset="0"/>
              </a:rPr>
              <a:t>CONFORMACIÓN</a:t>
            </a:r>
            <a:r>
              <a:rPr lang="es-PE" sz="2000" b="1" i="0" u="none" strike="noStrike" dirty="0" smtClean="0">
                <a:solidFill>
                  <a:srgbClr val="000000"/>
                </a:solidFill>
                <a:effectLst>
                  <a:outerShdw blurRad="38100" dist="38100" dir="2700000" algn="tl">
                    <a:srgbClr val="000000">
                      <a:alpha val="43137"/>
                    </a:srgbClr>
                  </a:outerShdw>
                </a:effectLst>
                <a:latin typeface="Calibri" panose="020F0502020204030204" pitchFamily="34" charset="0"/>
              </a:rPr>
              <a:t> DE </a:t>
            </a:r>
            <a:r>
              <a:rPr lang="es-PE" sz="2000" b="1" i="0" u="none" strike="noStrike" baseline="0" dirty="0" smtClean="0">
                <a:solidFill>
                  <a:srgbClr val="000000"/>
                </a:solidFill>
                <a:effectLst>
                  <a:outerShdw blurRad="38100" dist="38100" dir="2700000" algn="tl">
                    <a:srgbClr val="000000">
                      <a:alpha val="43137"/>
                    </a:srgbClr>
                  </a:outerShdw>
                </a:effectLst>
                <a:latin typeface="Calibri" panose="020F0502020204030204" pitchFamily="34" charset="0"/>
              </a:rPr>
              <a:t> LOS COMITÉS DE COORDINACIÓN EN TODOS LOS NIVELES 	</a:t>
            </a:r>
          </a:p>
        </p:txBody>
      </p:sp>
      <p:sp>
        <p:nvSpPr>
          <p:cNvPr id="11" name="Rectángulo 10"/>
          <p:cNvSpPr/>
          <p:nvPr/>
        </p:nvSpPr>
        <p:spPr>
          <a:xfrm>
            <a:off x="247012" y="2429431"/>
            <a:ext cx="8896988" cy="4233467"/>
          </a:xfrm>
          <a:prstGeom prst="rect">
            <a:avLst/>
          </a:prstGeom>
        </p:spPr>
        <p:txBody>
          <a:bodyPr wrap="square">
            <a:spAutoFit/>
          </a:bodyPr>
          <a:lstStyle/>
          <a:p>
            <a:pPr lvl="0">
              <a:lnSpc>
                <a:spcPct val="115000"/>
              </a:lnSpc>
              <a:spcAft>
                <a:spcPts val="0"/>
              </a:spcAft>
            </a:pPr>
            <a:r>
              <a:rPr lang="es-PE"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 Estructura Nacional de Gestión</a:t>
            </a:r>
          </a:p>
          <a:p>
            <a:pPr marL="342900" lvl="0" indent="-342900">
              <a:lnSpc>
                <a:spcPct val="115000"/>
              </a:lnSpc>
              <a:spcAft>
                <a:spcPts val="0"/>
              </a:spcAft>
              <a:buFont typeface="Calibri" panose="020F0502020204030204" pitchFamily="34" charset="0"/>
              <a:buChar char="-"/>
            </a:pPr>
            <a:r>
              <a:rPr lang="es-PE" dirty="0" smtClean="0">
                <a:effectLst/>
                <a:latin typeface="Calibri" panose="020F0502020204030204" pitchFamily="34" charset="0"/>
                <a:ea typeface="Calibri" panose="020F0502020204030204" pitchFamily="34" charset="0"/>
                <a:cs typeface="Calibri" panose="020F0502020204030204" pitchFamily="34" charset="0"/>
              </a:rPr>
              <a:t>Comité de Coordinación </a:t>
            </a:r>
            <a:r>
              <a:rPr lang="es-PE" dirty="0" err="1" smtClean="0">
                <a:effectLst/>
                <a:latin typeface="Calibri" panose="020F0502020204030204" pitchFamily="34" charset="0"/>
                <a:ea typeface="Calibri" panose="020F0502020204030204" pitchFamily="34" charset="0"/>
                <a:cs typeface="Calibri" panose="020F0502020204030204" pitchFamily="34" charset="0"/>
              </a:rPr>
              <a:t>Interagencial</a:t>
            </a:r>
            <a:r>
              <a:rPr lang="es-PE" dirty="0" smtClean="0">
                <a:effectLst/>
                <a:latin typeface="Calibri" panose="020F0502020204030204" pitchFamily="34" charset="0"/>
                <a:ea typeface="Calibri" panose="020F0502020204030204" pitchFamily="34" charset="0"/>
                <a:cs typeface="Calibri" panose="020F0502020204030204" pitchFamily="34" charset="0"/>
              </a:rPr>
              <a:t> (CCI): Alta Dirección del MINSA</a:t>
            </a:r>
          </a:p>
          <a:p>
            <a:pPr marL="685800">
              <a:lnSpc>
                <a:spcPct val="115000"/>
              </a:lnSpc>
              <a:spcAft>
                <a:spcPts val="0"/>
              </a:spcAf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DGSP, DGE, INS, DARES, DIGEMID, DIGESA, DGPS, OGC.</a:t>
            </a:r>
            <a:endParaRPr lang="es-PE"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pPr>
            <a:r>
              <a:rPr lang="es-PE"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a:t>
            </a:r>
            <a:r>
              <a:rPr lang="es-PE" dirty="0" smtClean="0">
                <a:effectLst/>
                <a:latin typeface="Calibri" panose="020F0502020204030204" pitchFamily="34" charset="0"/>
                <a:ea typeface="Calibri" panose="020F0502020204030204" pitchFamily="34" charset="0"/>
                <a:cs typeface="Times New Roman" panose="02020603050405020304" pitchFamily="18" charset="0"/>
              </a:rPr>
              <a:t> </a:t>
            </a:r>
            <a:r>
              <a:rPr lang="es-PE"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Comités </a:t>
            </a:r>
            <a:r>
              <a:rPr lang="es-PE" b="1" dirty="0" err="1"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subnacionales</a:t>
            </a:r>
            <a:r>
              <a:rPr lang="es-PE"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del </a:t>
            </a:r>
            <a:r>
              <a:rPr lang="es-PE" b="1" i="1" dirty="0" err="1"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Switch</a:t>
            </a:r>
            <a:endParaRPr lang="es-PE"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Calibri" panose="020F0502020204030204" pitchFamily="34" charset="0"/>
              <a:buChar char="-"/>
            </a:pPr>
            <a:r>
              <a:rPr lang="es-PE" dirty="0" smtClean="0">
                <a:effectLst/>
                <a:latin typeface="Calibri" panose="020F0502020204030204" pitchFamily="34" charset="0"/>
                <a:ea typeface="Calibri" panose="020F0502020204030204" pitchFamily="34" charset="0"/>
                <a:cs typeface="Calibri" panose="020F0502020204030204" pitchFamily="34" charset="0"/>
              </a:rPr>
              <a:t>Equipo Técnico Regional: Director Regional,  Inmunizaciones, Epidemiología, DIREMID,  Promoción de la Salud, Salud Ambiental.</a:t>
            </a:r>
          </a:p>
          <a:p>
            <a:pPr marL="342900" lvl="0" indent="-342900">
              <a:lnSpc>
                <a:spcPct val="115000"/>
              </a:lnSpc>
              <a:spcAft>
                <a:spcPts val="0"/>
              </a:spcAft>
              <a:buFont typeface="Calibri" panose="020F0502020204030204" pitchFamily="34" charset="0"/>
              <a:buChar char="-"/>
            </a:pPr>
            <a:r>
              <a:rPr lang="es-PE" dirty="0" smtClean="0">
                <a:effectLst/>
                <a:latin typeface="Calibri" panose="020F0502020204030204" pitchFamily="34" charset="0"/>
                <a:ea typeface="Calibri" panose="020F0502020204030204" pitchFamily="34" charset="0"/>
                <a:cs typeface="Calibri" panose="020F0502020204030204" pitchFamily="34" charset="0"/>
              </a:rPr>
              <a:t>IGSS. </a:t>
            </a:r>
          </a:p>
          <a:p>
            <a:pPr marL="342900" lvl="0" indent="-342900">
              <a:lnSpc>
                <a:spcPct val="115000"/>
              </a:lnSpc>
              <a:spcAft>
                <a:spcPts val="0"/>
              </a:spcAft>
              <a:buFont typeface="Calibri" panose="020F0502020204030204" pitchFamily="34" charset="0"/>
              <a:buChar char="-"/>
            </a:pPr>
            <a:r>
              <a:rPr lang="es-PE" dirty="0" err="1" smtClean="0">
                <a:effectLst/>
                <a:latin typeface="Calibri" panose="020F0502020204030204" pitchFamily="34" charset="0"/>
                <a:ea typeface="Calibri" panose="020F0502020204030204" pitchFamily="34" charset="0"/>
                <a:cs typeface="Calibri" panose="020F0502020204030204" pitchFamily="34" charset="0"/>
              </a:rPr>
              <a:t>EsSalud</a:t>
            </a:r>
            <a:r>
              <a:rPr lang="es-PE" dirty="0" smtClean="0">
                <a:effectLst/>
                <a:latin typeface="Calibri" panose="020F0502020204030204" pitchFamily="34" charset="0"/>
                <a:ea typeface="Calibri" panose="020F0502020204030204" pitchFamily="34" charset="0"/>
                <a:cs typeface="Calibri" panose="020F0502020204030204" pitchFamily="34" charset="0"/>
              </a:rPr>
              <a:t>, FF.AA. y Policiales.</a:t>
            </a:r>
          </a:p>
          <a:p>
            <a:pPr marL="342900" lvl="0" indent="-342900">
              <a:lnSpc>
                <a:spcPct val="115000"/>
              </a:lnSpc>
              <a:spcAft>
                <a:spcPts val="0"/>
              </a:spcAft>
              <a:buFont typeface="Calibri" panose="020F0502020204030204" pitchFamily="34" charset="0"/>
              <a:buChar char="-"/>
            </a:pPr>
            <a:r>
              <a:rPr lang="es-PE" dirty="0" smtClean="0">
                <a:latin typeface="Calibri" panose="020F0502020204030204" pitchFamily="34" charset="0"/>
                <a:ea typeface="Calibri" panose="020F0502020204030204" pitchFamily="34" charset="0"/>
                <a:cs typeface="Calibri" panose="020F0502020204030204" pitchFamily="34" charset="0"/>
              </a:rPr>
              <a:t>Sector Privado.</a:t>
            </a:r>
            <a:endParaRPr lang="es-PE" dirty="0" smtClean="0">
              <a:effectLst/>
              <a:latin typeface="Calibri" panose="020F0502020204030204" pitchFamily="34" charset="0"/>
              <a:ea typeface="Calibri" panose="020F0502020204030204" pitchFamily="34" charset="0"/>
              <a:cs typeface="Calibri" panose="020F0502020204030204" pitchFamily="34" charset="0"/>
            </a:endParaRPr>
          </a:p>
          <a:p>
            <a:pPr lvl="0">
              <a:lnSpc>
                <a:spcPct val="115000"/>
              </a:lnSpc>
              <a:spcAft>
                <a:spcPts val="0"/>
              </a:spcAft>
            </a:pPr>
            <a:r>
              <a:rPr lang="es-PE"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3. Equipo de Apoyo al </a:t>
            </a:r>
            <a:r>
              <a:rPr lang="es-PE" b="1" i="1" dirty="0" err="1"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Switch</a:t>
            </a:r>
            <a:endParaRPr lang="es-PE"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Calibri" panose="020F0502020204030204" pitchFamily="34" charset="0"/>
              <a:buChar char="-"/>
            </a:pPr>
            <a:r>
              <a:rPr lang="es-PE" dirty="0" smtClean="0">
                <a:effectLst/>
                <a:latin typeface="Calibri" panose="020F0502020204030204" pitchFamily="34" charset="0"/>
                <a:ea typeface="Calibri" panose="020F0502020204030204" pitchFamily="34" charset="0"/>
                <a:cs typeface="Calibri" panose="020F0502020204030204" pitchFamily="34" charset="0"/>
              </a:rPr>
              <a:t>Equipo a nivel de Distritos (Redes): Director, Epidemiología, Inmunizaciones, Promoción de la Salud, comunicaciones, salud ambiental. </a:t>
            </a:r>
          </a:p>
          <a:p>
            <a:pPr>
              <a:lnSpc>
                <a:spcPct val="115000"/>
              </a:lnSpc>
              <a:spcAft>
                <a:spcPts val="0"/>
              </a:spcAft>
            </a:pPr>
            <a:r>
              <a:rPr lang="es-PE"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s-P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48386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6 Grupo"/>
          <p:cNvGrpSpPr/>
          <p:nvPr/>
        </p:nvGrpSpPr>
        <p:grpSpPr>
          <a:xfrm>
            <a:off x="1031701" y="285838"/>
            <a:ext cx="7382941" cy="412627"/>
            <a:chOff x="683568" y="1268760"/>
            <a:chExt cx="7382941" cy="412627"/>
          </a:xfrm>
        </p:grpSpPr>
        <p:pic>
          <p:nvPicPr>
            <p:cNvPr id="3" name="3 Imagen" descr="DGSP"/>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3568" y="1268760"/>
              <a:ext cx="2401294" cy="341906"/>
            </a:xfrm>
            <a:prstGeom prst="rect">
              <a:avLst/>
            </a:prstGeom>
            <a:noFill/>
            <a:ln>
              <a:noFill/>
            </a:ln>
          </p:spPr>
        </p:pic>
        <p:sp>
          <p:nvSpPr>
            <p:cNvPr id="4" name="Cuadro de texto 2"/>
            <p:cNvSpPr txBox="1">
              <a:spLocks noChangeArrowheads="1"/>
            </p:cNvSpPr>
            <p:nvPr/>
          </p:nvSpPr>
          <p:spPr bwMode="auto">
            <a:xfrm>
              <a:off x="3059832" y="1268760"/>
              <a:ext cx="485279" cy="344488"/>
            </a:xfrm>
            <a:prstGeom prst="rect">
              <a:avLst/>
            </a:prstGeom>
            <a:solidFill>
              <a:srgbClr val="A5A5A5"/>
            </a:solidFill>
            <a:ln w="9525">
              <a:noFill/>
              <a:miter lim="800000"/>
              <a:headEnd/>
              <a:tailEnd/>
            </a:ln>
          </p:spPr>
          <p:txBody>
            <a:bodyPr vert="horz" wrap="square" lIns="91440" tIns="45720" rIns="91440" bIns="45720" numCol="1" anchor="t" anchorCtr="0" compatLnSpc="1">
              <a:prstTxWarp prst="textNoShape">
                <a:avLst/>
              </a:prstTxWarp>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ts val="1000"/>
                </a:spcAft>
              </a:pPr>
              <a:r>
                <a:rPr lang="es-PE" sz="1100" dirty="0">
                  <a:solidFill>
                    <a:srgbClr val="FFFFFF"/>
                  </a:solidFill>
                  <a:latin typeface="Calibri" pitchFamily="34" charset="0"/>
                  <a:cs typeface="Arial" pitchFamily="34" charset="0"/>
                </a:rPr>
                <a:t>ESNI</a:t>
              </a:r>
              <a:endParaRPr lang="es-PE" dirty="0">
                <a:latin typeface="Arial" pitchFamily="34" charset="0"/>
                <a:cs typeface="Arial" pitchFamily="34" charset="0"/>
              </a:endParaRPr>
            </a:p>
          </p:txBody>
        </p:sp>
        <p:pic>
          <p:nvPicPr>
            <p:cNvPr id="5" name="Picture 4" descr="http://www.mimp.gob.pe/images/stories/paginaprincipal/logo-peru-progreso-para-todos.png"/>
            <p:cNvPicPr>
              <a:picLocks noChangeAspect="1" noChangeArrowheads="1"/>
            </p:cNvPicPr>
            <p:nvPr/>
          </p:nvPicPr>
          <p:blipFill>
            <a:blip r:embed="rId3" cstate="print"/>
            <a:srcRect/>
            <a:stretch>
              <a:fillRect/>
            </a:stretch>
          </p:blipFill>
          <p:spPr bwMode="auto">
            <a:xfrm>
              <a:off x="6228184" y="1268760"/>
              <a:ext cx="1838325" cy="412627"/>
            </a:xfrm>
            <a:prstGeom prst="rect">
              <a:avLst/>
            </a:prstGeom>
            <a:noFill/>
          </p:spPr>
        </p:pic>
      </p:grpSp>
      <p:sp>
        <p:nvSpPr>
          <p:cNvPr id="6" name="9 Rectángulo"/>
          <p:cNvSpPr/>
          <p:nvPr/>
        </p:nvSpPr>
        <p:spPr>
          <a:xfrm>
            <a:off x="0" y="875763"/>
            <a:ext cx="9144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9 Rectángulo"/>
          <p:cNvSpPr/>
          <p:nvPr/>
        </p:nvSpPr>
        <p:spPr>
          <a:xfrm>
            <a:off x="0" y="943902"/>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TextBox 2"/>
          <p:cNvSpPr txBox="1"/>
          <p:nvPr/>
        </p:nvSpPr>
        <p:spPr>
          <a:xfrm>
            <a:off x="383059" y="2316968"/>
            <a:ext cx="8377880" cy="3921202"/>
          </a:xfrm>
          <a:prstGeom prst="rect">
            <a:avLst/>
          </a:prstGeom>
          <a:noFill/>
        </p:spPr>
        <p:txBody>
          <a:bodyPr wrap="square" rtlCol="0">
            <a:spAutoFit/>
          </a:bodyPr>
          <a:lstStyle/>
          <a:p>
            <a:pPr marL="342900" indent="-342900">
              <a:lnSpc>
                <a:spcPts val="3000"/>
              </a:lnSpc>
              <a:buFont typeface="Wingdings" panose="05000000000000000000" pitchFamily="2" charset="2"/>
              <a:buChar char="ü"/>
            </a:pPr>
            <a:r>
              <a:rPr lang="es-ES" sz="2300" dirty="0" smtClean="0"/>
              <a:t>Son expertos independientes que actúan a título personal, en las disciplinas pertinentes (salud publica, epidemiología, virología, etc.).</a:t>
            </a:r>
          </a:p>
          <a:p>
            <a:pPr marL="342900" indent="-342900">
              <a:lnSpc>
                <a:spcPts val="3000"/>
              </a:lnSpc>
              <a:buFont typeface="Wingdings" panose="05000000000000000000" pitchFamily="2" charset="2"/>
              <a:buChar char="ü"/>
            </a:pPr>
            <a:r>
              <a:rPr lang="es-ES" sz="2300" dirty="0" err="1" smtClean="0"/>
              <a:t>Seran</a:t>
            </a:r>
            <a:r>
              <a:rPr lang="es-ES" sz="2300" dirty="0" smtClean="0"/>
              <a:t> responsables de evaluar el logro de los cuatro objetivos principales de la Fase Final de la Erradicación de la Poliomielitis.</a:t>
            </a:r>
          </a:p>
          <a:p>
            <a:pPr marL="342900" indent="-342900">
              <a:lnSpc>
                <a:spcPts val="3000"/>
              </a:lnSpc>
              <a:buFont typeface="Wingdings" panose="05000000000000000000" pitchFamily="2" charset="2"/>
              <a:buChar char="ü"/>
            </a:pPr>
            <a:r>
              <a:rPr lang="es-ES" sz="2300" dirty="0" smtClean="0"/>
              <a:t>Revisar los informes y la documentación de contención de </a:t>
            </a:r>
            <a:r>
              <a:rPr lang="es-ES" sz="2300" dirty="0" err="1" smtClean="0"/>
              <a:t>poliovirus</a:t>
            </a:r>
            <a:r>
              <a:rPr lang="es-ES" sz="2300" dirty="0" smtClean="0"/>
              <a:t>.</a:t>
            </a:r>
          </a:p>
          <a:p>
            <a:pPr marL="342900" indent="-342900">
              <a:lnSpc>
                <a:spcPts val="3000"/>
              </a:lnSpc>
              <a:buFont typeface="Wingdings" panose="05000000000000000000" pitchFamily="2" charset="2"/>
              <a:buChar char="ü"/>
            </a:pPr>
            <a:r>
              <a:rPr lang="es-ES" sz="2300" dirty="0" smtClean="0"/>
              <a:t>Revisar el informe de validación de la retiro y destrucción de </a:t>
            </a:r>
            <a:r>
              <a:rPr lang="es-ES" sz="2300" dirty="0" err="1" smtClean="0"/>
              <a:t>tOPV</a:t>
            </a:r>
            <a:r>
              <a:rPr lang="es-ES" sz="2300" dirty="0" smtClean="0"/>
              <a:t>.</a:t>
            </a:r>
          </a:p>
          <a:p>
            <a:pPr marL="342900" indent="-342900">
              <a:lnSpc>
                <a:spcPts val="3000"/>
              </a:lnSpc>
              <a:buFont typeface="Wingdings" panose="05000000000000000000" pitchFamily="2" charset="2"/>
              <a:buChar char="ü"/>
            </a:pPr>
            <a:r>
              <a:rPr lang="es-ES" sz="2300" dirty="0" smtClean="0"/>
              <a:t>Entregar el informe a la Comisión Regional de Certificación.</a:t>
            </a:r>
            <a:endParaRPr lang="es-ES" sz="2300" dirty="0"/>
          </a:p>
        </p:txBody>
      </p:sp>
      <p:sp>
        <p:nvSpPr>
          <p:cNvPr id="9" name="TextBox 3"/>
          <p:cNvSpPr txBox="1"/>
          <p:nvPr/>
        </p:nvSpPr>
        <p:spPr>
          <a:xfrm>
            <a:off x="661595" y="1007521"/>
            <a:ext cx="7820809" cy="1077218"/>
          </a:xfrm>
          <a:prstGeom prst="rect">
            <a:avLst/>
          </a:prstGeom>
          <a:noFill/>
        </p:spPr>
        <p:txBody>
          <a:bodyPr wrap="square" rtlCol="0">
            <a:spAutoFit/>
          </a:bodyPr>
          <a:lstStyle/>
          <a:p>
            <a:pPr algn="ctr"/>
            <a:r>
              <a:rPr lang="es-ES" sz="3200" b="1" dirty="0">
                <a:solidFill>
                  <a:srgbClr val="FF0000"/>
                </a:solidFill>
                <a:effectLst>
                  <a:outerShdw blurRad="38100" dist="38100" dir="2700000" algn="tl">
                    <a:srgbClr val="000000">
                      <a:alpha val="43137"/>
                    </a:srgbClr>
                  </a:outerShdw>
                </a:effectLst>
                <a:latin typeface="Calibri" panose="020F0502020204030204" pitchFamily="34" charset="0"/>
              </a:rPr>
              <a:t>Conformación </a:t>
            </a:r>
            <a:r>
              <a:rPr lang="es-ES" sz="3200" b="1" dirty="0" smtClean="0">
                <a:solidFill>
                  <a:srgbClr val="FF0000"/>
                </a:solidFill>
                <a:effectLst>
                  <a:outerShdw blurRad="38100" dist="38100" dir="2700000" algn="tl">
                    <a:srgbClr val="000000">
                      <a:alpha val="43137"/>
                    </a:srgbClr>
                  </a:outerShdw>
                </a:effectLst>
                <a:latin typeface="Calibri" panose="020F0502020204030204" pitchFamily="34" charset="0"/>
              </a:rPr>
              <a:t>del </a:t>
            </a:r>
            <a:r>
              <a:rPr lang="es-ES" sz="3200" b="1" dirty="0">
                <a:solidFill>
                  <a:srgbClr val="FF0000"/>
                </a:solidFill>
                <a:effectLst>
                  <a:outerShdw blurRad="38100" dist="38100" dir="2700000" algn="tl">
                    <a:srgbClr val="000000">
                      <a:alpha val="43137"/>
                    </a:srgbClr>
                  </a:outerShdw>
                </a:effectLst>
                <a:latin typeface="Calibri" panose="020F0502020204030204" pitchFamily="34" charset="0"/>
              </a:rPr>
              <a:t>Comité Nacional de Certificación</a:t>
            </a:r>
            <a:endParaRPr lang="en-US" sz="3200" dirty="0">
              <a:solidFill>
                <a:srgbClr val="FF0000"/>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5891866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6 Grupo"/>
          <p:cNvGrpSpPr/>
          <p:nvPr/>
        </p:nvGrpSpPr>
        <p:grpSpPr>
          <a:xfrm>
            <a:off x="1031701" y="285838"/>
            <a:ext cx="7382941" cy="412627"/>
            <a:chOff x="683568" y="1268760"/>
            <a:chExt cx="7382941" cy="412627"/>
          </a:xfrm>
        </p:grpSpPr>
        <p:pic>
          <p:nvPicPr>
            <p:cNvPr id="3" name="3 Imagen" descr="DGSP"/>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3568" y="1268760"/>
              <a:ext cx="2401294" cy="341906"/>
            </a:xfrm>
            <a:prstGeom prst="rect">
              <a:avLst/>
            </a:prstGeom>
            <a:noFill/>
            <a:ln>
              <a:noFill/>
            </a:ln>
          </p:spPr>
        </p:pic>
        <p:sp>
          <p:nvSpPr>
            <p:cNvPr id="4" name="Cuadro de texto 2"/>
            <p:cNvSpPr txBox="1">
              <a:spLocks noChangeArrowheads="1"/>
            </p:cNvSpPr>
            <p:nvPr/>
          </p:nvSpPr>
          <p:spPr bwMode="auto">
            <a:xfrm>
              <a:off x="3059832" y="1268760"/>
              <a:ext cx="485279" cy="344488"/>
            </a:xfrm>
            <a:prstGeom prst="rect">
              <a:avLst/>
            </a:prstGeom>
            <a:solidFill>
              <a:srgbClr val="A5A5A5"/>
            </a:solidFill>
            <a:ln w="9525">
              <a:noFill/>
              <a:miter lim="800000"/>
              <a:headEnd/>
              <a:tailEnd/>
            </a:ln>
          </p:spPr>
          <p:txBody>
            <a:bodyPr vert="horz" wrap="square" lIns="91440" tIns="45720" rIns="91440" bIns="45720" numCol="1" anchor="t" anchorCtr="0" compatLnSpc="1">
              <a:prstTxWarp prst="textNoShape">
                <a:avLst/>
              </a:prstTxWarp>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ts val="1000"/>
                </a:spcAft>
              </a:pPr>
              <a:r>
                <a:rPr lang="es-PE" sz="1100" dirty="0">
                  <a:solidFill>
                    <a:srgbClr val="FFFFFF"/>
                  </a:solidFill>
                  <a:latin typeface="Calibri" pitchFamily="34" charset="0"/>
                  <a:cs typeface="Arial" pitchFamily="34" charset="0"/>
                </a:rPr>
                <a:t>ESNI</a:t>
              </a:r>
              <a:endParaRPr lang="es-PE" dirty="0">
                <a:latin typeface="Arial" pitchFamily="34" charset="0"/>
                <a:cs typeface="Arial" pitchFamily="34" charset="0"/>
              </a:endParaRPr>
            </a:p>
          </p:txBody>
        </p:sp>
        <p:pic>
          <p:nvPicPr>
            <p:cNvPr id="5" name="Picture 4" descr="http://www.mimp.gob.pe/images/stories/paginaprincipal/logo-peru-progreso-para-todos.png"/>
            <p:cNvPicPr>
              <a:picLocks noChangeAspect="1" noChangeArrowheads="1"/>
            </p:cNvPicPr>
            <p:nvPr/>
          </p:nvPicPr>
          <p:blipFill>
            <a:blip r:embed="rId3" cstate="print"/>
            <a:srcRect/>
            <a:stretch>
              <a:fillRect/>
            </a:stretch>
          </p:blipFill>
          <p:spPr bwMode="auto">
            <a:xfrm>
              <a:off x="6228184" y="1268760"/>
              <a:ext cx="1838325" cy="412627"/>
            </a:xfrm>
            <a:prstGeom prst="rect">
              <a:avLst/>
            </a:prstGeom>
            <a:noFill/>
          </p:spPr>
        </p:pic>
      </p:grpSp>
      <p:sp>
        <p:nvSpPr>
          <p:cNvPr id="6" name="9 Rectángulo"/>
          <p:cNvSpPr/>
          <p:nvPr/>
        </p:nvSpPr>
        <p:spPr>
          <a:xfrm>
            <a:off x="0" y="875763"/>
            <a:ext cx="9144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9 Rectángulo"/>
          <p:cNvSpPr/>
          <p:nvPr/>
        </p:nvSpPr>
        <p:spPr>
          <a:xfrm>
            <a:off x="0" y="943902"/>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Title 1"/>
          <p:cNvSpPr txBox="1">
            <a:spLocks/>
          </p:cNvSpPr>
          <p:nvPr/>
        </p:nvSpPr>
        <p:spPr>
          <a:xfrm>
            <a:off x="2087205" y="1166919"/>
            <a:ext cx="5195136" cy="4943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976438" indent="-1976438" algn="ctr">
              <a:defRPr/>
            </a:pPr>
            <a:r>
              <a:rPr lang="es-ES" sz="3000" b="1" dirty="0" smtClean="0">
                <a:solidFill>
                  <a:srgbClr val="FF0000"/>
                </a:solidFill>
                <a:effectLst>
                  <a:outerShdw blurRad="38100" dist="38100" dir="2700000" algn="tl">
                    <a:srgbClr val="000000">
                      <a:alpha val="43137"/>
                    </a:srgbClr>
                  </a:outerShdw>
                </a:effectLst>
                <a:latin typeface="+mn-lt"/>
              </a:rPr>
              <a:t>ANÁLISIS DE LA SITUACIÓN</a:t>
            </a:r>
            <a:endParaRPr lang="es-ES" sz="3000" b="1" dirty="0">
              <a:solidFill>
                <a:srgbClr val="FF0000"/>
              </a:solidFill>
              <a:effectLst>
                <a:outerShdw blurRad="38100" dist="38100" dir="2700000" algn="tl">
                  <a:srgbClr val="000000">
                    <a:alpha val="43137"/>
                  </a:srgbClr>
                </a:outerShdw>
              </a:effectLst>
              <a:latin typeface="+mn-lt"/>
            </a:endParaRPr>
          </a:p>
        </p:txBody>
      </p:sp>
      <p:sp>
        <p:nvSpPr>
          <p:cNvPr id="9" name="TextBox 3"/>
          <p:cNvSpPr txBox="1"/>
          <p:nvPr/>
        </p:nvSpPr>
        <p:spPr>
          <a:xfrm>
            <a:off x="525235" y="1966093"/>
            <a:ext cx="8093529" cy="443288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GT" sz="1900" dirty="0" smtClean="0"/>
              <a:t>Inventario de stock de </a:t>
            </a:r>
            <a:r>
              <a:rPr lang="es-GT" sz="1900" dirty="0" err="1" smtClean="0"/>
              <a:t>tOPV</a:t>
            </a:r>
            <a:r>
              <a:rPr lang="es-GT" sz="1900" dirty="0" smtClean="0"/>
              <a:t> en todos los niveles.</a:t>
            </a:r>
          </a:p>
          <a:p>
            <a:pPr marL="285750" indent="-285750">
              <a:lnSpc>
                <a:spcPct val="150000"/>
              </a:lnSpc>
              <a:buFont typeface="Arial" panose="020B0604020202020204" pitchFamily="34" charset="0"/>
              <a:buChar char="•"/>
            </a:pPr>
            <a:r>
              <a:rPr lang="es-GT" sz="1900" dirty="0" smtClean="0"/>
              <a:t>Periodicidad de distribución de </a:t>
            </a:r>
            <a:r>
              <a:rPr lang="es-GT" sz="1900" dirty="0" err="1" smtClean="0"/>
              <a:t>tOPV</a:t>
            </a:r>
            <a:r>
              <a:rPr lang="es-GT" sz="1900" dirty="0" smtClean="0"/>
              <a:t> a los diferentes niveles.</a:t>
            </a:r>
          </a:p>
          <a:p>
            <a:pPr marL="285750" indent="-285750">
              <a:lnSpc>
                <a:spcPct val="150000"/>
              </a:lnSpc>
              <a:buFont typeface="Arial" panose="020B0604020202020204" pitchFamily="34" charset="0"/>
              <a:buChar char="•"/>
            </a:pPr>
            <a:r>
              <a:rPr lang="es-GT" sz="1900" dirty="0" smtClean="0"/>
              <a:t>Uso de la vacuna en el sector privado ( incluirlos en el </a:t>
            </a:r>
            <a:r>
              <a:rPr lang="es-GT" sz="1900" i="1" dirty="0" err="1" smtClean="0"/>
              <a:t>switch</a:t>
            </a:r>
            <a:r>
              <a:rPr lang="es-GT" sz="1900" dirty="0" smtClean="0"/>
              <a:t>).</a:t>
            </a:r>
          </a:p>
          <a:p>
            <a:pPr marL="285750" indent="-285750">
              <a:lnSpc>
                <a:spcPct val="150000"/>
              </a:lnSpc>
              <a:buFont typeface="Arial" panose="020B0604020202020204" pitchFamily="34" charset="0"/>
              <a:buChar char="•"/>
            </a:pPr>
            <a:r>
              <a:rPr lang="es-GT" sz="1900" dirty="0" smtClean="0"/>
              <a:t>Identificación de posibles barreras para el </a:t>
            </a:r>
            <a:r>
              <a:rPr lang="es-GT" sz="1900" i="1" dirty="0" err="1" smtClean="0"/>
              <a:t>switch</a:t>
            </a:r>
            <a:r>
              <a:rPr lang="es-GT" sz="1900" dirty="0" smtClean="0"/>
              <a:t> ( informar a asociaciones de profesionales, sociedades científicas, etc.).</a:t>
            </a:r>
          </a:p>
          <a:p>
            <a:pPr marL="285750" indent="-285750">
              <a:lnSpc>
                <a:spcPct val="150000"/>
              </a:lnSpc>
              <a:buFont typeface="Arial" panose="020B0604020202020204" pitchFamily="34" charset="0"/>
              <a:buChar char="•"/>
            </a:pPr>
            <a:r>
              <a:rPr lang="es-GT" sz="1900" dirty="0" smtClean="0"/>
              <a:t>Normas del país para la eliminación de desecho seguro de la </a:t>
            </a:r>
            <a:r>
              <a:rPr lang="es-GT" sz="1900" dirty="0" err="1" smtClean="0"/>
              <a:t>tOPV</a:t>
            </a:r>
            <a:r>
              <a:rPr lang="es-GT" sz="1900" dirty="0" smtClean="0"/>
              <a:t> post-</a:t>
            </a:r>
            <a:r>
              <a:rPr lang="es-GT" sz="1900" dirty="0" err="1" smtClean="0"/>
              <a:t>switch</a:t>
            </a:r>
            <a:r>
              <a:rPr lang="es-GT" sz="1900" dirty="0" smtClean="0"/>
              <a:t> ( y lugar de eliminación)</a:t>
            </a:r>
          </a:p>
          <a:p>
            <a:pPr marL="285750" indent="-285750">
              <a:lnSpc>
                <a:spcPct val="150000"/>
              </a:lnSpc>
              <a:buFont typeface="Arial" panose="020B0604020202020204" pitchFamily="34" charset="0"/>
              <a:buChar char="•"/>
            </a:pPr>
            <a:r>
              <a:rPr lang="es-GT" sz="1900" dirty="0" smtClean="0"/>
              <a:t>Identificar profesionales que estuvieron previamente involucrados en la retirada de cualquier otra vacuna, para aprovechar su experiencia.</a:t>
            </a:r>
          </a:p>
          <a:p>
            <a:pPr marL="285750" indent="-285750">
              <a:lnSpc>
                <a:spcPct val="150000"/>
              </a:lnSpc>
              <a:buFont typeface="Arial" panose="020B0604020202020204" pitchFamily="34" charset="0"/>
              <a:buChar char="•"/>
            </a:pPr>
            <a:r>
              <a:rPr lang="es-GT" sz="1900" dirty="0" smtClean="0"/>
              <a:t>Disponibilidad de recursos financieros.</a:t>
            </a:r>
            <a:endParaRPr lang="es-GT" sz="1900" dirty="0"/>
          </a:p>
        </p:txBody>
      </p:sp>
    </p:spTree>
    <p:extLst>
      <p:ext uri="{BB962C8B-B14F-4D97-AF65-F5344CB8AC3E}">
        <p14:creationId xmlns:p14="http://schemas.microsoft.com/office/powerpoint/2010/main" val="3423467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6 Grupo"/>
          <p:cNvGrpSpPr/>
          <p:nvPr/>
        </p:nvGrpSpPr>
        <p:grpSpPr>
          <a:xfrm>
            <a:off x="1031701" y="285838"/>
            <a:ext cx="7382941" cy="412627"/>
            <a:chOff x="683568" y="1268760"/>
            <a:chExt cx="7382941" cy="412627"/>
          </a:xfrm>
        </p:grpSpPr>
        <p:pic>
          <p:nvPicPr>
            <p:cNvPr id="3" name="3 Imagen" descr="DGSP"/>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3568" y="1268760"/>
              <a:ext cx="2401294" cy="341906"/>
            </a:xfrm>
            <a:prstGeom prst="rect">
              <a:avLst/>
            </a:prstGeom>
            <a:noFill/>
            <a:ln>
              <a:noFill/>
            </a:ln>
          </p:spPr>
        </p:pic>
        <p:sp>
          <p:nvSpPr>
            <p:cNvPr id="4" name="Cuadro de texto 2"/>
            <p:cNvSpPr txBox="1">
              <a:spLocks noChangeArrowheads="1"/>
            </p:cNvSpPr>
            <p:nvPr/>
          </p:nvSpPr>
          <p:spPr bwMode="auto">
            <a:xfrm>
              <a:off x="3059832" y="1268760"/>
              <a:ext cx="485279" cy="344488"/>
            </a:xfrm>
            <a:prstGeom prst="rect">
              <a:avLst/>
            </a:prstGeom>
            <a:solidFill>
              <a:srgbClr val="A5A5A5"/>
            </a:solidFill>
            <a:ln w="9525">
              <a:noFill/>
              <a:miter lim="800000"/>
              <a:headEnd/>
              <a:tailEnd/>
            </a:ln>
          </p:spPr>
          <p:txBody>
            <a:bodyPr vert="horz" wrap="square" lIns="91440" tIns="45720" rIns="91440" bIns="45720" numCol="1" anchor="t" anchorCtr="0" compatLnSpc="1">
              <a:prstTxWarp prst="textNoShape">
                <a:avLst/>
              </a:prstTxWarp>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ts val="1000"/>
                </a:spcAft>
              </a:pPr>
              <a:r>
                <a:rPr lang="es-PE" sz="1100" dirty="0">
                  <a:solidFill>
                    <a:srgbClr val="FFFFFF"/>
                  </a:solidFill>
                  <a:latin typeface="Calibri" pitchFamily="34" charset="0"/>
                  <a:cs typeface="Arial" pitchFamily="34" charset="0"/>
                </a:rPr>
                <a:t>ESNI</a:t>
              </a:r>
              <a:endParaRPr lang="es-PE" dirty="0">
                <a:latin typeface="Arial" pitchFamily="34" charset="0"/>
                <a:cs typeface="Arial" pitchFamily="34" charset="0"/>
              </a:endParaRPr>
            </a:p>
          </p:txBody>
        </p:sp>
        <p:pic>
          <p:nvPicPr>
            <p:cNvPr id="5" name="Picture 4" descr="http://www.mimp.gob.pe/images/stories/paginaprincipal/logo-peru-progreso-para-todos.png"/>
            <p:cNvPicPr>
              <a:picLocks noChangeAspect="1" noChangeArrowheads="1"/>
            </p:cNvPicPr>
            <p:nvPr/>
          </p:nvPicPr>
          <p:blipFill>
            <a:blip r:embed="rId3" cstate="print"/>
            <a:srcRect/>
            <a:stretch>
              <a:fillRect/>
            </a:stretch>
          </p:blipFill>
          <p:spPr bwMode="auto">
            <a:xfrm>
              <a:off x="6228184" y="1268760"/>
              <a:ext cx="1838325" cy="412627"/>
            </a:xfrm>
            <a:prstGeom prst="rect">
              <a:avLst/>
            </a:prstGeom>
            <a:noFill/>
          </p:spPr>
        </p:pic>
      </p:grpSp>
      <p:sp>
        <p:nvSpPr>
          <p:cNvPr id="6" name="9 Rectángulo"/>
          <p:cNvSpPr/>
          <p:nvPr/>
        </p:nvSpPr>
        <p:spPr>
          <a:xfrm>
            <a:off x="0" y="875763"/>
            <a:ext cx="9144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9 Rectángulo"/>
          <p:cNvSpPr/>
          <p:nvPr/>
        </p:nvSpPr>
        <p:spPr>
          <a:xfrm>
            <a:off x="0" y="943902"/>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aphicFrame>
        <p:nvGraphicFramePr>
          <p:cNvPr id="9" name="Diagram 6"/>
          <p:cNvGraphicFramePr/>
          <p:nvPr>
            <p:extLst>
              <p:ext uri="{D42A27DB-BD31-4B8C-83A1-F6EECF244321}">
                <p14:modId xmlns:p14="http://schemas.microsoft.com/office/powerpoint/2010/main" val="2544694349"/>
              </p:ext>
            </p:extLst>
          </p:nvPr>
        </p:nvGraphicFramePr>
        <p:xfrm>
          <a:off x="355601" y="1556619"/>
          <a:ext cx="8534396" cy="47876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74406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6 Grupo"/>
          <p:cNvGrpSpPr/>
          <p:nvPr/>
        </p:nvGrpSpPr>
        <p:grpSpPr>
          <a:xfrm>
            <a:off x="1031701" y="285838"/>
            <a:ext cx="7382941" cy="412627"/>
            <a:chOff x="683568" y="1268760"/>
            <a:chExt cx="7382941" cy="412627"/>
          </a:xfrm>
        </p:grpSpPr>
        <p:pic>
          <p:nvPicPr>
            <p:cNvPr id="4" name="3 Imagen" descr="DGSP"/>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3568" y="1268760"/>
              <a:ext cx="2401294" cy="341906"/>
            </a:xfrm>
            <a:prstGeom prst="rect">
              <a:avLst/>
            </a:prstGeom>
            <a:noFill/>
            <a:ln>
              <a:noFill/>
            </a:ln>
          </p:spPr>
        </p:pic>
        <p:sp>
          <p:nvSpPr>
            <p:cNvPr id="5" name="Cuadro de texto 2"/>
            <p:cNvSpPr txBox="1">
              <a:spLocks noChangeArrowheads="1"/>
            </p:cNvSpPr>
            <p:nvPr/>
          </p:nvSpPr>
          <p:spPr bwMode="auto">
            <a:xfrm>
              <a:off x="3059832" y="1268760"/>
              <a:ext cx="485279" cy="344488"/>
            </a:xfrm>
            <a:prstGeom prst="rect">
              <a:avLst/>
            </a:prstGeom>
            <a:solidFill>
              <a:srgbClr val="A5A5A5"/>
            </a:solidFill>
            <a:ln w="9525">
              <a:noFill/>
              <a:miter lim="800000"/>
              <a:headEnd/>
              <a:tailEnd/>
            </a:ln>
          </p:spPr>
          <p:txBody>
            <a:bodyPr vert="horz" wrap="square" lIns="91440" tIns="45720" rIns="91440" bIns="45720" numCol="1" anchor="t" anchorCtr="0" compatLnSpc="1">
              <a:prstTxWarp prst="textNoShape">
                <a:avLst/>
              </a:prstTxWarp>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ts val="1000"/>
                </a:spcAft>
              </a:pPr>
              <a:r>
                <a:rPr lang="es-PE" sz="1100" dirty="0">
                  <a:solidFill>
                    <a:srgbClr val="FFFFFF"/>
                  </a:solidFill>
                  <a:latin typeface="Calibri" pitchFamily="34" charset="0"/>
                  <a:cs typeface="Arial" pitchFamily="34" charset="0"/>
                </a:rPr>
                <a:t>ESNI</a:t>
              </a:r>
              <a:endParaRPr lang="es-PE" dirty="0">
                <a:latin typeface="Arial" pitchFamily="34" charset="0"/>
                <a:cs typeface="Arial" pitchFamily="34" charset="0"/>
              </a:endParaRPr>
            </a:p>
          </p:txBody>
        </p:sp>
        <p:pic>
          <p:nvPicPr>
            <p:cNvPr id="6" name="Picture 4" descr="http://www.mimp.gob.pe/images/stories/paginaprincipal/logo-peru-progreso-para-todos.png"/>
            <p:cNvPicPr>
              <a:picLocks noChangeAspect="1" noChangeArrowheads="1"/>
            </p:cNvPicPr>
            <p:nvPr/>
          </p:nvPicPr>
          <p:blipFill>
            <a:blip r:embed="rId3" cstate="print"/>
            <a:srcRect/>
            <a:stretch>
              <a:fillRect/>
            </a:stretch>
          </p:blipFill>
          <p:spPr bwMode="auto">
            <a:xfrm>
              <a:off x="6228184" y="1268760"/>
              <a:ext cx="1838325" cy="412627"/>
            </a:xfrm>
            <a:prstGeom prst="rect">
              <a:avLst/>
            </a:prstGeom>
            <a:noFill/>
          </p:spPr>
        </p:pic>
      </p:grpSp>
      <p:sp>
        <p:nvSpPr>
          <p:cNvPr id="7" name="9 Rectángulo"/>
          <p:cNvSpPr/>
          <p:nvPr/>
        </p:nvSpPr>
        <p:spPr>
          <a:xfrm>
            <a:off x="0" y="875763"/>
            <a:ext cx="9144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9 Rectángulo"/>
          <p:cNvSpPr/>
          <p:nvPr/>
        </p:nvSpPr>
        <p:spPr>
          <a:xfrm>
            <a:off x="0" y="943902"/>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CuadroTexto 8"/>
          <p:cNvSpPr txBox="1"/>
          <p:nvPr/>
        </p:nvSpPr>
        <p:spPr>
          <a:xfrm>
            <a:off x="377371" y="1166919"/>
            <a:ext cx="8186057" cy="5539978"/>
          </a:xfrm>
          <a:prstGeom prst="rect">
            <a:avLst/>
          </a:prstGeom>
          <a:noFill/>
        </p:spPr>
        <p:txBody>
          <a:bodyPr wrap="square" rtlCol="0">
            <a:spAutoFit/>
          </a:bodyPr>
          <a:lstStyle/>
          <a:p>
            <a:r>
              <a:rPr lang="es-PE" sz="2400" b="1" dirty="0" smtClean="0">
                <a:solidFill>
                  <a:srgbClr val="FF0000"/>
                </a:solidFill>
                <a:effectLst>
                  <a:outerShdw blurRad="38100" dist="38100" dir="2700000" algn="tl">
                    <a:srgbClr val="000000">
                      <a:alpha val="43137"/>
                    </a:srgbClr>
                  </a:outerShdw>
                </a:effectLst>
              </a:rPr>
              <a:t>INVENTARIO: </a:t>
            </a:r>
            <a:r>
              <a:rPr lang="es-PE" sz="2400" dirty="0" smtClean="0"/>
              <a:t>Se realizará a todos los niveles (Almacén central, Redes, IGSS, </a:t>
            </a:r>
            <a:r>
              <a:rPr lang="es-PE" sz="2400" dirty="0" err="1" smtClean="0"/>
              <a:t>Microredes</a:t>
            </a:r>
            <a:r>
              <a:rPr lang="es-PE" sz="2400" dirty="0" smtClean="0"/>
              <a:t>, EESS, </a:t>
            </a:r>
            <a:r>
              <a:rPr lang="es-PE" sz="2400" dirty="0" err="1" smtClean="0"/>
              <a:t>EsSalud</a:t>
            </a:r>
            <a:r>
              <a:rPr lang="es-PE" sz="2400" dirty="0" smtClean="0"/>
              <a:t>, FF.AA. Y Policiales, Sector Privado).</a:t>
            </a:r>
          </a:p>
          <a:p>
            <a:endParaRPr lang="es-PE" sz="2400" b="1" dirty="0" smtClean="0">
              <a:solidFill>
                <a:srgbClr val="FF0000"/>
              </a:solidFill>
              <a:effectLst>
                <a:outerShdw blurRad="38100" dist="38100" dir="2700000" algn="tl">
                  <a:srgbClr val="000000">
                    <a:alpha val="43137"/>
                  </a:srgbClr>
                </a:outerShdw>
              </a:effectLst>
            </a:endParaRPr>
          </a:p>
          <a:p>
            <a:r>
              <a:rPr lang="es-PE" sz="2400" b="1" dirty="0" smtClean="0">
                <a:solidFill>
                  <a:srgbClr val="FF0000"/>
                </a:solidFill>
                <a:effectLst>
                  <a:outerShdw blurRad="38100" dist="38100" dir="2700000" algn="tl">
                    <a:srgbClr val="000000">
                      <a:alpha val="43137"/>
                    </a:srgbClr>
                  </a:outerShdw>
                </a:effectLst>
              </a:rPr>
              <a:t>PLAN DE COMPRA: </a:t>
            </a:r>
            <a:r>
              <a:rPr lang="es-PE" sz="2400" dirty="0" smtClean="0"/>
              <a:t>ESNI-DGSP, DARES, DIGEMID.</a:t>
            </a:r>
          </a:p>
          <a:p>
            <a:endParaRPr lang="es-PE" sz="2400" b="1" dirty="0">
              <a:solidFill>
                <a:srgbClr val="FF0000"/>
              </a:solidFill>
              <a:effectLst>
                <a:outerShdw blurRad="38100" dist="38100" dir="2700000" algn="tl">
                  <a:srgbClr val="000000">
                    <a:alpha val="43137"/>
                  </a:srgbClr>
                </a:outerShdw>
              </a:effectLst>
            </a:endParaRPr>
          </a:p>
          <a:p>
            <a:r>
              <a:rPr lang="es-PE" sz="2400" b="1" dirty="0" smtClean="0">
                <a:solidFill>
                  <a:srgbClr val="FF0000"/>
                </a:solidFill>
                <a:effectLst>
                  <a:outerShdw blurRad="38100" dist="38100" dir="2700000" algn="tl">
                    <a:srgbClr val="000000">
                      <a:alpha val="43137"/>
                    </a:srgbClr>
                  </a:outerShdw>
                </a:effectLst>
              </a:rPr>
              <a:t>RECUSRSOS FINANCIEROS: </a:t>
            </a:r>
            <a:r>
              <a:rPr lang="es-PE" sz="2400" dirty="0" smtClean="0"/>
              <a:t>Partidas presupuestales y/o Presupuesto adicional.</a:t>
            </a:r>
          </a:p>
          <a:p>
            <a:endParaRPr lang="es-PE" sz="2400" b="1" dirty="0">
              <a:solidFill>
                <a:srgbClr val="FF0000"/>
              </a:solidFill>
              <a:effectLst>
                <a:outerShdw blurRad="38100" dist="38100" dir="2700000" algn="tl">
                  <a:srgbClr val="000000">
                    <a:alpha val="43137"/>
                  </a:srgbClr>
                </a:outerShdw>
              </a:effectLst>
            </a:endParaRPr>
          </a:p>
          <a:p>
            <a:r>
              <a:rPr lang="es-PE" sz="2400" b="1" dirty="0" smtClean="0">
                <a:solidFill>
                  <a:srgbClr val="FF0000"/>
                </a:solidFill>
                <a:effectLst>
                  <a:outerShdw blurRad="38100" dist="38100" dir="2700000" algn="tl">
                    <a:srgbClr val="000000">
                      <a:alpha val="43137"/>
                    </a:srgbClr>
                  </a:outerShdw>
                </a:effectLst>
              </a:rPr>
              <a:t>PLAN DE CAPACITACIÓN: </a:t>
            </a:r>
            <a:r>
              <a:rPr lang="es-PE" sz="2400" dirty="0" smtClean="0"/>
              <a:t>ESNI, ESRI, Responsables de Inmunizaciones, Coordinación con PROMSA, Comunicaciones, etc.</a:t>
            </a:r>
          </a:p>
          <a:p>
            <a:endParaRPr lang="es-PE" sz="2400" dirty="0" smtClean="0"/>
          </a:p>
          <a:p>
            <a:r>
              <a:rPr lang="es-PE" sz="2400" b="1" dirty="0" smtClean="0">
                <a:solidFill>
                  <a:srgbClr val="FF0000"/>
                </a:solidFill>
                <a:effectLst>
                  <a:outerShdw blurRad="38100" dist="38100" dir="2700000" algn="tl">
                    <a:srgbClr val="000000">
                      <a:alpha val="43137"/>
                    </a:srgbClr>
                  </a:outerShdw>
                </a:effectLst>
              </a:rPr>
              <a:t>SISTEMA DE INFORMACIÓN: </a:t>
            </a:r>
            <a:r>
              <a:rPr lang="es-PE" sz="2400" dirty="0" smtClean="0"/>
              <a:t>OGEI, Estadísticos a nivel regional.</a:t>
            </a:r>
          </a:p>
          <a:p>
            <a:endParaRPr lang="es-PE" dirty="0"/>
          </a:p>
        </p:txBody>
      </p:sp>
    </p:spTree>
    <p:extLst>
      <p:ext uri="{BB962C8B-B14F-4D97-AF65-F5344CB8AC3E}">
        <p14:creationId xmlns:p14="http://schemas.microsoft.com/office/powerpoint/2010/main" val="26511872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6 Grupo"/>
          <p:cNvGrpSpPr/>
          <p:nvPr/>
        </p:nvGrpSpPr>
        <p:grpSpPr>
          <a:xfrm>
            <a:off x="1031701" y="285838"/>
            <a:ext cx="7382941" cy="412627"/>
            <a:chOff x="683568" y="1268760"/>
            <a:chExt cx="7382941" cy="412627"/>
          </a:xfrm>
        </p:grpSpPr>
        <p:pic>
          <p:nvPicPr>
            <p:cNvPr id="3" name="3 Imagen" descr="DGSP"/>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3568" y="1268760"/>
              <a:ext cx="2401294" cy="341906"/>
            </a:xfrm>
            <a:prstGeom prst="rect">
              <a:avLst/>
            </a:prstGeom>
            <a:noFill/>
            <a:ln>
              <a:noFill/>
            </a:ln>
          </p:spPr>
        </p:pic>
        <p:sp>
          <p:nvSpPr>
            <p:cNvPr id="4" name="Cuadro de texto 2"/>
            <p:cNvSpPr txBox="1">
              <a:spLocks noChangeArrowheads="1"/>
            </p:cNvSpPr>
            <p:nvPr/>
          </p:nvSpPr>
          <p:spPr bwMode="auto">
            <a:xfrm>
              <a:off x="3059832" y="1268760"/>
              <a:ext cx="485279" cy="344488"/>
            </a:xfrm>
            <a:prstGeom prst="rect">
              <a:avLst/>
            </a:prstGeom>
            <a:solidFill>
              <a:srgbClr val="A5A5A5"/>
            </a:solidFill>
            <a:ln w="9525">
              <a:noFill/>
              <a:miter lim="800000"/>
              <a:headEnd/>
              <a:tailEnd/>
            </a:ln>
          </p:spPr>
          <p:txBody>
            <a:bodyPr vert="horz" wrap="square" lIns="91440" tIns="45720" rIns="91440" bIns="45720" numCol="1" anchor="t" anchorCtr="0" compatLnSpc="1">
              <a:prstTxWarp prst="textNoShape">
                <a:avLst/>
              </a:prstTxWarp>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ts val="1000"/>
                </a:spcAft>
              </a:pPr>
              <a:r>
                <a:rPr lang="es-PE" sz="1100" dirty="0">
                  <a:solidFill>
                    <a:srgbClr val="FFFFFF"/>
                  </a:solidFill>
                  <a:latin typeface="Calibri" pitchFamily="34" charset="0"/>
                  <a:cs typeface="Arial" pitchFamily="34" charset="0"/>
                </a:rPr>
                <a:t>ESNI</a:t>
              </a:r>
              <a:endParaRPr lang="es-PE" dirty="0">
                <a:latin typeface="Arial" pitchFamily="34" charset="0"/>
                <a:cs typeface="Arial" pitchFamily="34" charset="0"/>
              </a:endParaRPr>
            </a:p>
          </p:txBody>
        </p:sp>
        <p:pic>
          <p:nvPicPr>
            <p:cNvPr id="5" name="Picture 4" descr="http://www.mimp.gob.pe/images/stories/paginaprincipal/logo-peru-progreso-para-todos.png"/>
            <p:cNvPicPr>
              <a:picLocks noChangeAspect="1" noChangeArrowheads="1"/>
            </p:cNvPicPr>
            <p:nvPr/>
          </p:nvPicPr>
          <p:blipFill>
            <a:blip r:embed="rId3" cstate="print"/>
            <a:srcRect/>
            <a:stretch>
              <a:fillRect/>
            </a:stretch>
          </p:blipFill>
          <p:spPr bwMode="auto">
            <a:xfrm>
              <a:off x="6228184" y="1268760"/>
              <a:ext cx="1838325" cy="412627"/>
            </a:xfrm>
            <a:prstGeom prst="rect">
              <a:avLst/>
            </a:prstGeom>
            <a:noFill/>
          </p:spPr>
        </p:pic>
      </p:grpSp>
      <p:sp>
        <p:nvSpPr>
          <p:cNvPr id="6" name="9 Rectángulo"/>
          <p:cNvSpPr/>
          <p:nvPr/>
        </p:nvSpPr>
        <p:spPr>
          <a:xfrm>
            <a:off x="0" y="875763"/>
            <a:ext cx="9144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9 Rectángulo"/>
          <p:cNvSpPr/>
          <p:nvPr/>
        </p:nvSpPr>
        <p:spPr>
          <a:xfrm>
            <a:off x="0" y="943902"/>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TextBox 2"/>
          <p:cNvSpPr txBox="1"/>
          <p:nvPr/>
        </p:nvSpPr>
        <p:spPr>
          <a:xfrm>
            <a:off x="383060" y="1166919"/>
            <a:ext cx="8377880" cy="954107"/>
          </a:xfrm>
          <a:prstGeom prst="rect">
            <a:avLst/>
          </a:prstGeom>
          <a:noFill/>
        </p:spPr>
        <p:txBody>
          <a:bodyPr wrap="square" rtlCol="0">
            <a:spAutoFit/>
          </a:bodyPr>
          <a:lstStyle/>
          <a:p>
            <a:pPr algn="ctr"/>
            <a:r>
              <a:rPr lang="es-ES" sz="2800" b="1" dirty="0">
                <a:solidFill>
                  <a:srgbClr val="FF0000"/>
                </a:solidFill>
                <a:effectLst>
                  <a:outerShdw blurRad="38100" dist="38100" dir="2700000" algn="tl">
                    <a:srgbClr val="000000">
                      <a:alpha val="43137"/>
                    </a:srgbClr>
                  </a:outerShdw>
                </a:effectLst>
              </a:rPr>
              <a:t>La preparación para el </a:t>
            </a:r>
            <a:r>
              <a:rPr lang="es-ES" sz="2800" b="1" dirty="0" err="1">
                <a:solidFill>
                  <a:srgbClr val="FF0000"/>
                </a:solidFill>
                <a:effectLst>
                  <a:outerShdw blurRad="38100" dist="38100" dir="2700000" algn="tl">
                    <a:srgbClr val="000000">
                      <a:alpha val="43137"/>
                    </a:srgbClr>
                  </a:outerShdw>
                </a:effectLst>
              </a:rPr>
              <a:t>switch</a:t>
            </a:r>
            <a:r>
              <a:rPr lang="es-ES" sz="2800" b="1" dirty="0">
                <a:solidFill>
                  <a:srgbClr val="FF0000"/>
                </a:solidFill>
                <a:effectLst>
                  <a:outerShdw blurRad="38100" dist="38100" dir="2700000" algn="tl">
                    <a:srgbClr val="000000">
                      <a:alpha val="43137"/>
                    </a:srgbClr>
                  </a:outerShdw>
                </a:effectLst>
              </a:rPr>
              <a:t> debe incluir la programación de recursos necesarios para financiar</a:t>
            </a:r>
            <a:r>
              <a:rPr lang="es-ES" sz="2800" b="1" dirty="0" smtClean="0">
                <a:solidFill>
                  <a:srgbClr val="FF0000"/>
                </a:solidFill>
                <a:effectLst>
                  <a:outerShdw blurRad="38100" dist="38100" dir="2700000" algn="tl">
                    <a:srgbClr val="000000">
                      <a:alpha val="43137"/>
                    </a:srgbClr>
                  </a:outerShdw>
                </a:effectLst>
              </a:rPr>
              <a:t>:</a:t>
            </a:r>
            <a:endParaRPr lang="es-ES" sz="2800" b="1" dirty="0">
              <a:solidFill>
                <a:srgbClr val="FF0000"/>
              </a:solidFill>
              <a:effectLst>
                <a:outerShdw blurRad="38100" dist="38100" dir="2700000" algn="tl">
                  <a:srgbClr val="000000">
                    <a:alpha val="43137"/>
                  </a:srgbClr>
                </a:outerShdw>
              </a:effectLst>
            </a:endParaRPr>
          </a:p>
        </p:txBody>
      </p:sp>
      <p:graphicFrame>
        <p:nvGraphicFramePr>
          <p:cNvPr id="9" name="Diagram 3"/>
          <p:cNvGraphicFramePr/>
          <p:nvPr>
            <p:extLst>
              <p:ext uri="{D42A27DB-BD31-4B8C-83A1-F6EECF244321}">
                <p14:modId xmlns:p14="http://schemas.microsoft.com/office/powerpoint/2010/main" val="2170093524"/>
              </p:ext>
            </p:extLst>
          </p:nvPr>
        </p:nvGraphicFramePr>
        <p:xfrm>
          <a:off x="647708" y="2584801"/>
          <a:ext cx="7848584"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25029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18522" y="457200"/>
            <a:ext cx="8724681" cy="6060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48990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6 Grupo"/>
          <p:cNvGrpSpPr/>
          <p:nvPr/>
        </p:nvGrpSpPr>
        <p:grpSpPr>
          <a:xfrm>
            <a:off x="1031701" y="285838"/>
            <a:ext cx="7382941" cy="412627"/>
            <a:chOff x="683568" y="1268760"/>
            <a:chExt cx="7382941" cy="412627"/>
          </a:xfrm>
        </p:grpSpPr>
        <p:pic>
          <p:nvPicPr>
            <p:cNvPr id="3" name="3 Imagen" descr="DGSP"/>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3568" y="1268760"/>
              <a:ext cx="2401294" cy="341906"/>
            </a:xfrm>
            <a:prstGeom prst="rect">
              <a:avLst/>
            </a:prstGeom>
            <a:noFill/>
            <a:ln>
              <a:noFill/>
            </a:ln>
          </p:spPr>
        </p:pic>
        <p:sp>
          <p:nvSpPr>
            <p:cNvPr id="4" name="Cuadro de texto 2"/>
            <p:cNvSpPr txBox="1">
              <a:spLocks noChangeArrowheads="1"/>
            </p:cNvSpPr>
            <p:nvPr/>
          </p:nvSpPr>
          <p:spPr bwMode="auto">
            <a:xfrm>
              <a:off x="3059832" y="1268760"/>
              <a:ext cx="485279" cy="344488"/>
            </a:xfrm>
            <a:prstGeom prst="rect">
              <a:avLst/>
            </a:prstGeom>
            <a:solidFill>
              <a:srgbClr val="A5A5A5"/>
            </a:solidFill>
            <a:ln w="9525">
              <a:noFill/>
              <a:miter lim="800000"/>
              <a:headEnd/>
              <a:tailEnd/>
            </a:ln>
          </p:spPr>
          <p:txBody>
            <a:bodyPr vert="horz" wrap="square" lIns="91440" tIns="45720" rIns="91440" bIns="45720" numCol="1" anchor="t" anchorCtr="0" compatLnSpc="1">
              <a:prstTxWarp prst="textNoShape">
                <a:avLst/>
              </a:prstTxWarp>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ts val="1000"/>
                </a:spcAft>
              </a:pPr>
              <a:r>
                <a:rPr lang="es-PE" sz="1100" dirty="0">
                  <a:solidFill>
                    <a:srgbClr val="FFFFFF"/>
                  </a:solidFill>
                  <a:latin typeface="Calibri" pitchFamily="34" charset="0"/>
                  <a:cs typeface="Arial" pitchFamily="34" charset="0"/>
                </a:rPr>
                <a:t>ESNI</a:t>
              </a:r>
              <a:endParaRPr lang="es-PE" dirty="0">
                <a:latin typeface="Arial" pitchFamily="34" charset="0"/>
                <a:cs typeface="Arial" pitchFamily="34" charset="0"/>
              </a:endParaRPr>
            </a:p>
          </p:txBody>
        </p:sp>
        <p:pic>
          <p:nvPicPr>
            <p:cNvPr id="5" name="Picture 4" descr="http://www.mimp.gob.pe/images/stories/paginaprincipal/logo-peru-progreso-para-todos.png"/>
            <p:cNvPicPr>
              <a:picLocks noChangeAspect="1" noChangeArrowheads="1"/>
            </p:cNvPicPr>
            <p:nvPr/>
          </p:nvPicPr>
          <p:blipFill>
            <a:blip r:embed="rId3" cstate="print"/>
            <a:srcRect/>
            <a:stretch>
              <a:fillRect/>
            </a:stretch>
          </p:blipFill>
          <p:spPr bwMode="auto">
            <a:xfrm>
              <a:off x="6228184" y="1268760"/>
              <a:ext cx="1838325" cy="412627"/>
            </a:xfrm>
            <a:prstGeom prst="rect">
              <a:avLst/>
            </a:prstGeom>
            <a:noFill/>
          </p:spPr>
        </p:pic>
      </p:grpSp>
      <p:sp>
        <p:nvSpPr>
          <p:cNvPr id="6" name="9 Rectángulo"/>
          <p:cNvSpPr/>
          <p:nvPr/>
        </p:nvSpPr>
        <p:spPr>
          <a:xfrm>
            <a:off x="0" y="875763"/>
            <a:ext cx="9144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9 Rectángulo"/>
          <p:cNvSpPr/>
          <p:nvPr/>
        </p:nvSpPr>
        <p:spPr>
          <a:xfrm>
            <a:off x="0" y="943902"/>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aphicFrame>
        <p:nvGraphicFramePr>
          <p:cNvPr id="8" name="Diagram 6"/>
          <p:cNvGraphicFramePr/>
          <p:nvPr>
            <p:extLst>
              <p:ext uri="{D42A27DB-BD31-4B8C-83A1-F6EECF244321}">
                <p14:modId xmlns:p14="http://schemas.microsoft.com/office/powerpoint/2010/main" val="2216433760"/>
              </p:ext>
            </p:extLst>
          </p:nvPr>
        </p:nvGraphicFramePr>
        <p:xfrm>
          <a:off x="506628" y="1681064"/>
          <a:ext cx="8093676" cy="46399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5161938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6 Grupo"/>
          <p:cNvGrpSpPr/>
          <p:nvPr/>
        </p:nvGrpSpPr>
        <p:grpSpPr>
          <a:xfrm>
            <a:off x="1031701" y="285838"/>
            <a:ext cx="7382941" cy="412627"/>
            <a:chOff x="683568" y="1268760"/>
            <a:chExt cx="7382941" cy="412627"/>
          </a:xfrm>
        </p:grpSpPr>
        <p:pic>
          <p:nvPicPr>
            <p:cNvPr id="3" name="3 Imagen" descr="DGSP"/>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3568" y="1268760"/>
              <a:ext cx="2401294" cy="341906"/>
            </a:xfrm>
            <a:prstGeom prst="rect">
              <a:avLst/>
            </a:prstGeom>
            <a:noFill/>
            <a:ln>
              <a:noFill/>
            </a:ln>
          </p:spPr>
        </p:pic>
        <p:sp>
          <p:nvSpPr>
            <p:cNvPr id="4" name="Cuadro de texto 2"/>
            <p:cNvSpPr txBox="1">
              <a:spLocks noChangeArrowheads="1"/>
            </p:cNvSpPr>
            <p:nvPr/>
          </p:nvSpPr>
          <p:spPr bwMode="auto">
            <a:xfrm>
              <a:off x="3059832" y="1268760"/>
              <a:ext cx="485279" cy="344488"/>
            </a:xfrm>
            <a:prstGeom prst="rect">
              <a:avLst/>
            </a:prstGeom>
            <a:solidFill>
              <a:srgbClr val="A5A5A5"/>
            </a:solidFill>
            <a:ln w="9525">
              <a:noFill/>
              <a:miter lim="800000"/>
              <a:headEnd/>
              <a:tailEnd/>
            </a:ln>
          </p:spPr>
          <p:txBody>
            <a:bodyPr vert="horz" wrap="square" lIns="91440" tIns="45720" rIns="91440" bIns="45720" numCol="1" anchor="t" anchorCtr="0" compatLnSpc="1">
              <a:prstTxWarp prst="textNoShape">
                <a:avLst/>
              </a:prstTxWarp>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ts val="1000"/>
                </a:spcAft>
              </a:pPr>
              <a:r>
                <a:rPr lang="es-PE" sz="1100" dirty="0">
                  <a:solidFill>
                    <a:srgbClr val="FFFFFF"/>
                  </a:solidFill>
                  <a:latin typeface="Calibri" pitchFamily="34" charset="0"/>
                  <a:cs typeface="Arial" pitchFamily="34" charset="0"/>
                </a:rPr>
                <a:t>ESNI</a:t>
              </a:r>
              <a:endParaRPr lang="es-PE" dirty="0">
                <a:latin typeface="Arial" pitchFamily="34" charset="0"/>
                <a:cs typeface="Arial" pitchFamily="34" charset="0"/>
              </a:endParaRPr>
            </a:p>
          </p:txBody>
        </p:sp>
        <p:pic>
          <p:nvPicPr>
            <p:cNvPr id="5" name="Picture 4" descr="http://www.mimp.gob.pe/images/stories/paginaprincipal/logo-peru-progreso-para-todos.png"/>
            <p:cNvPicPr>
              <a:picLocks noChangeAspect="1" noChangeArrowheads="1"/>
            </p:cNvPicPr>
            <p:nvPr/>
          </p:nvPicPr>
          <p:blipFill>
            <a:blip r:embed="rId3" cstate="print"/>
            <a:srcRect/>
            <a:stretch>
              <a:fillRect/>
            </a:stretch>
          </p:blipFill>
          <p:spPr bwMode="auto">
            <a:xfrm>
              <a:off x="6228184" y="1268760"/>
              <a:ext cx="1838325" cy="412627"/>
            </a:xfrm>
            <a:prstGeom prst="rect">
              <a:avLst/>
            </a:prstGeom>
            <a:noFill/>
          </p:spPr>
        </p:pic>
      </p:grpSp>
      <p:sp>
        <p:nvSpPr>
          <p:cNvPr id="6" name="9 Rectángulo"/>
          <p:cNvSpPr/>
          <p:nvPr/>
        </p:nvSpPr>
        <p:spPr>
          <a:xfrm>
            <a:off x="0" y="875763"/>
            <a:ext cx="9144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9 Rectángulo"/>
          <p:cNvSpPr/>
          <p:nvPr/>
        </p:nvSpPr>
        <p:spPr>
          <a:xfrm>
            <a:off x="0" y="943902"/>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CuadroTexto 7"/>
          <p:cNvSpPr txBox="1"/>
          <p:nvPr/>
        </p:nvSpPr>
        <p:spPr>
          <a:xfrm>
            <a:off x="478971" y="1602347"/>
            <a:ext cx="8186057" cy="4862870"/>
          </a:xfrm>
          <a:prstGeom prst="rect">
            <a:avLst/>
          </a:prstGeom>
          <a:noFill/>
        </p:spPr>
        <p:txBody>
          <a:bodyPr wrap="square" rtlCol="0">
            <a:spAutoFit/>
          </a:bodyPr>
          <a:lstStyle/>
          <a:p>
            <a:r>
              <a:rPr lang="es-PE" sz="2600" b="1" dirty="0" smtClean="0">
                <a:solidFill>
                  <a:srgbClr val="FF0000"/>
                </a:solidFill>
                <a:effectLst>
                  <a:outerShdw blurRad="38100" dist="38100" dir="2700000" algn="tl">
                    <a:srgbClr val="000000">
                      <a:alpha val="43137"/>
                    </a:srgbClr>
                  </a:outerShdw>
                </a:effectLst>
              </a:rPr>
              <a:t>REFORZAR CAPACITACIÓN:  </a:t>
            </a:r>
            <a:r>
              <a:rPr lang="es-PE" sz="2600" dirty="0" smtClean="0"/>
              <a:t>Equipo ESNI/ESRI tanto a nivel nacional como en los niveles regionales y locales.</a:t>
            </a:r>
          </a:p>
          <a:p>
            <a:endParaRPr lang="es-PE" sz="2600" b="1" dirty="0" smtClean="0">
              <a:solidFill>
                <a:srgbClr val="FF0000"/>
              </a:solidFill>
              <a:effectLst>
                <a:outerShdw blurRad="38100" dist="38100" dir="2700000" algn="tl">
                  <a:srgbClr val="000000">
                    <a:alpha val="43137"/>
                  </a:srgbClr>
                </a:outerShdw>
              </a:effectLst>
            </a:endParaRPr>
          </a:p>
          <a:p>
            <a:r>
              <a:rPr lang="es-PE" sz="2600" b="1" dirty="0" smtClean="0">
                <a:solidFill>
                  <a:srgbClr val="FF0000"/>
                </a:solidFill>
                <a:effectLst>
                  <a:outerShdw blurRad="38100" dist="38100" dir="2700000" algn="tl">
                    <a:srgbClr val="000000">
                      <a:alpha val="43137"/>
                    </a:srgbClr>
                  </a:outerShdw>
                </a:effectLst>
              </a:rPr>
              <a:t>ENTREGA DE LAS VACUNAS </a:t>
            </a:r>
            <a:r>
              <a:rPr lang="es-PE" sz="2600" b="1" dirty="0" err="1" smtClean="0">
                <a:solidFill>
                  <a:srgbClr val="FF0000"/>
                </a:solidFill>
                <a:effectLst>
                  <a:outerShdw blurRad="38100" dist="38100" dir="2700000" algn="tl">
                    <a:srgbClr val="000000">
                      <a:alpha val="43137"/>
                    </a:srgbClr>
                  </a:outerShdw>
                </a:effectLst>
              </a:rPr>
              <a:t>bOPV</a:t>
            </a:r>
            <a:r>
              <a:rPr lang="es-PE" sz="2600" b="1" dirty="0" smtClean="0">
                <a:solidFill>
                  <a:srgbClr val="FF0000"/>
                </a:solidFill>
                <a:effectLst>
                  <a:outerShdw blurRad="38100" dist="38100" dir="2700000" algn="tl">
                    <a:srgbClr val="000000">
                      <a:alpha val="43137"/>
                    </a:srgbClr>
                  </a:outerShdw>
                </a:effectLst>
              </a:rPr>
              <a:t>: </a:t>
            </a:r>
            <a:r>
              <a:rPr lang="es-PE" sz="2600" dirty="0" smtClean="0"/>
              <a:t>DARES, en coordinación con las Regiones para la distribución a todos los establecimientos del país. </a:t>
            </a:r>
          </a:p>
          <a:p>
            <a:endParaRPr lang="es-PE" sz="2600" b="1" dirty="0">
              <a:solidFill>
                <a:srgbClr val="FF0000"/>
              </a:solidFill>
              <a:effectLst>
                <a:outerShdw blurRad="38100" dist="38100" dir="2700000" algn="tl">
                  <a:srgbClr val="000000">
                    <a:alpha val="43137"/>
                  </a:srgbClr>
                </a:outerShdw>
              </a:effectLst>
            </a:endParaRPr>
          </a:p>
          <a:p>
            <a:r>
              <a:rPr lang="es-PE" sz="2600" b="1" dirty="0" smtClean="0">
                <a:solidFill>
                  <a:srgbClr val="FF0000"/>
                </a:solidFill>
                <a:effectLst>
                  <a:outerShdw blurRad="38100" dist="38100" dir="2700000" algn="tl">
                    <a:srgbClr val="000000">
                      <a:alpha val="43137"/>
                    </a:srgbClr>
                  </a:outerShdw>
                </a:effectLst>
              </a:rPr>
              <a:t>RETIRO DE LA </a:t>
            </a:r>
            <a:r>
              <a:rPr lang="es-PE" sz="2600" b="1" dirty="0" err="1" smtClean="0">
                <a:solidFill>
                  <a:srgbClr val="FF0000"/>
                </a:solidFill>
                <a:effectLst>
                  <a:outerShdw blurRad="38100" dist="38100" dir="2700000" algn="tl">
                    <a:srgbClr val="000000">
                      <a:alpha val="43137"/>
                    </a:srgbClr>
                  </a:outerShdw>
                </a:effectLst>
              </a:rPr>
              <a:t>tOPV</a:t>
            </a:r>
            <a:r>
              <a:rPr lang="es-PE" sz="2600" b="1" dirty="0" smtClean="0">
                <a:solidFill>
                  <a:srgbClr val="FF0000"/>
                </a:solidFill>
                <a:effectLst>
                  <a:outerShdw blurRad="38100" dist="38100" dir="2700000" algn="tl">
                    <a:srgbClr val="000000">
                      <a:alpha val="43137"/>
                    </a:srgbClr>
                  </a:outerShdw>
                </a:effectLst>
              </a:rPr>
              <a:t> PARA SER DESTRUIDA: </a:t>
            </a:r>
            <a:r>
              <a:rPr lang="es-PE" sz="2600" dirty="0" smtClean="0"/>
              <a:t>coordinación de DIGESA con las Direcciones Regionales/Redes de Salud Ambiental; garantizar transporte y sitios adecuados de eliminación.</a:t>
            </a:r>
          </a:p>
          <a:p>
            <a:endParaRPr lang="es-PE" sz="2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959531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6 Grupo"/>
          <p:cNvGrpSpPr/>
          <p:nvPr/>
        </p:nvGrpSpPr>
        <p:grpSpPr>
          <a:xfrm>
            <a:off x="1031701" y="285838"/>
            <a:ext cx="7382941" cy="412627"/>
            <a:chOff x="683568" y="1268760"/>
            <a:chExt cx="7382941" cy="412627"/>
          </a:xfrm>
        </p:grpSpPr>
        <p:pic>
          <p:nvPicPr>
            <p:cNvPr id="3" name="3 Imagen" descr="DGSP"/>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3568" y="1268760"/>
              <a:ext cx="2401294" cy="341906"/>
            </a:xfrm>
            <a:prstGeom prst="rect">
              <a:avLst/>
            </a:prstGeom>
            <a:noFill/>
            <a:ln>
              <a:noFill/>
            </a:ln>
          </p:spPr>
        </p:pic>
        <p:sp>
          <p:nvSpPr>
            <p:cNvPr id="4" name="Cuadro de texto 2"/>
            <p:cNvSpPr txBox="1">
              <a:spLocks noChangeArrowheads="1"/>
            </p:cNvSpPr>
            <p:nvPr/>
          </p:nvSpPr>
          <p:spPr bwMode="auto">
            <a:xfrm>
              <a:off x="3059832" y="1268760"/>
              <a:ext cx="485279" cy="344488"/>
            </a:xfrm>
            <a:prstGeom prst="rect">
              <a:avLst/>
            </a:prstGeom>
            <a:solidFill>
              <a:srgbClr val="A5A5A5"/>
            </a:solidFill>
            <a:ln w="9525">
              <a:noFill/>
              <a:miter lim="800000"/>
              <a:headEnd/>
              <a:tailEnd/>
            </a:ln>
          </p:spPr>
          <p:txBody>
            <a:bodyPr vert="horz" wrap="square" lIns="91440" tIns="45720" rIns="91440" bIns="45720" numCol="1" anchor="t" anchorCtr="0" compatLnSpc="1">
              <a:prstTxWarp prst="textNoShape">
                <a:avLst/>
              </a:prstTxWarp>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ts val="1000"/>
                </a:spcAft>
              </a:pPr>
              <a:r>
                <a:rPr lang="es-PE" sz="1100" dirty="0">
                  <a:solidFill>
                    <a:srgbClr val="FFFFFF"/>
                  </a:solidFill>
                  <a:latin typeface="Calibri" pitchFamily="34" charset="0"/>
                  <a:cs typeface="Arial" pitchFamily="34" charset="0"/>
                </a:rPr>
                <a:t>ESNI</a:t>
              </a:r>
              <a:endParaRPr lang="es-PE" dirty="0">
                <a:latin typeface="Arial" pitchFamily="34" charset="0"/>
                <a:cs typeface="Arial" pitchFamily="34" charset="0"/>
              </a:endParaRPr>
            </a:p>
          </p:txBody>
        </p:sp>
        <p:pic>
          <p:nvPicPr>
            <p:cNvPr id="5" name="Picture 4" descr="http://www.mimp.gob.pe/images/stories/paginaprincipal/logo-peru-progreso-para-todos.png"/>
            <p:cNvPicPr>
              <a:picLocks noChangeAspect="1" noChangeArrowheads="1"/>
            </p:cNvPicPr>
            <p:nvPr/>
          </p:nvPicPr>
          <p:blipFill>
            <a:blip r:embed="rId3" cstate="print"/>
            <a:srcRect/>
            <a:stretch>
              <a:fillRect/>
            </a:stretch>
          </p:blipFill>
          <p:spPr bwMode="auto">
            <a:xfrm>
              <a:off x="6228184" y="1268760"/>
              <a:ext cx="1838325" cy="412627"/>
            </a:xfrm>
            <a:prstGeom prst="rect">
              <a:avLst/>
            </a:prstGeom>
            <a:noFill/>
          </p:spPr>
        </p:pic>
      </p:grpSp>
      <p:sp>
        <p:nvSpPr>
          <p:cNvPr id="6" name="9 Rectángulo"/>
          <p:cNvSpPr/>
          <p:nvPr/>
        </p:nvSpPr>
        <p:spPr>
          <a:xfrm>
            <a:off x="0" y="875763"/>
            <a:ext cx="9144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9 Rectángulo"/>
          <p:cNvSpPr/>
          <p:nvPr/>
        </p:nvSpPr>
        <p:spPr>
          <a:xfrm>
            <a:off x="0" y="943902"/>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Rectángulo 7"/>
          <p:cNvSpPr/>
          <p:nvPr/>
        </p:nvSpPr>
        <p:spPr>
          <a:xfrm>
            <a:off x="3618770" y="3186277"/>
            <a:ext cx="1107996" cy="369332"/>
          </a:xfrm>
          <a:prstGeom prst="rect">
            <a:avLst/>
          </a:prstGeom>
        </p:spPr>
        <p:txBody>
          <a:bodyPr wrap="none">
            <a:spAutoFit/>
          </a:bodyPr>
          <a:lstStyle/>
          <a:p>
            <a:r>
              <a:rPr lang="es-PE" b="0" i="0" u="none" strike="noStrike" baseline="0" dirty="0" smtClean="0">
                <a:solidFill>
                  <a:srgbClr val="000000"/>
                </a:solidFill>
                <a:latin typeface="Calibri" panose="020F0502020204030204" pitchFamily="34" charset="0"/>
              </a:rPr>
              <a:t>	</a:t>
            </a:r>
          </a:p>
        </p:txBody>
      </p:sp>
      <p:sp>
        <p:nvSpPr>
          <p:cNvPr id="9" name="Rectángulo redondeado 8"/>
          <p:cNvSpPr/>
          <p:nvPr/>
        </p:nvSpPr>
        <p:spPr>
          <a:xfrm>
            <a:off x="870857" y="1166919"/>
            <a:ext cx="7170057" cy="928914"/>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4000" b="1" i="0" u="none" strike="noStrike" baseline="0" dirty="0" smtClean="0">
                <a:solidFill>
                  <a:srgbClr val="000000"/>
                </a:solidFill>
                <a:effectLst>
                  <a:outerShdw blurRad="38100" dist="38100" dir="2700000" algn="tl">
                    <a:srgbClr val="000000">
                      <a:alpha val="43137"/>
                    </a:srgbClr>
                  </a:outerShdw>
                </a:effectLst>
                <a:latin typeface="Calibri" panose="020F0502020204030204" pitchFamily="34" charset="0"/>
              </a:rPr>
              <a:t>DÍA NACIONAL DEL </a:t>
            </a:r>
            <a:r>
              <a:rPr lang="es-PE" sz="4000" b="1" i="1" u="none" strike="noStrike" baseline="0" dirty="0" err="1" smtClean="0">
                <a:solidFill>
                  <a:srgbClr val="000000"/>
                </a:solidFill>
                <a:effectLst>
                  <a:outerShdw blurRad="38100" dist="38100" dir="2700000" algn="tl">
                    <a:srgbClr val="000000">
                      <a:alpha val="43137"/>
                    </a:srgbClr>
                  </a:outerShdw>
                </a:effectLst>
                <a:latin typeface="Calibri" panose="020F0502020204030204" pitchFamily="34" charset="0"/>
              </a:rPr>
              <a:t>Switch</a:t>
            </a:r>
            <a:endParaRPr lang="es-PE" sz="4000" dirty="0">
              <a:effectLst>
                <a:outerShdw blurRad="38100" dist="38100" dir="2700000" algn="tl">
                  <a:srgbClr val="000000">
                    <a:alpha val="43137"/>
                  </a:srgbClr>
                </a:outerShdw>
              </a:effectLst>
            </a:endParaRPr>
          </a:p>
        </p:txBody>
      </p:sp>
      <p:sp>
        <p:nvSpPr>
          <p:cNvPr id="11" name="Rectángulo redondeado 10"/>
          <p:cNvSpPr/>
          <p:nvPr/>
        </p:nvSpPr>
        <p:spPr>
          <a:xfrm>
            <a:off x="224662" y="4241503"/>
            <a:ext cx="2542853" cy="1734259"/>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b="1" i="0" u="none" strike="noStrike" baseline="0" dirty="0" smtClean="0">
                <a:solidFill>
                  <a:schemeClr val="bg1"/>
                </a:solidFill>
                <a:effectLst>
                  <a:outerShdw blurRad="38100" dist="38100" dir="2700000" algn="tl">
                    <a:srgbClr val="000000">
                      <a:alpha val="43137"/>
                    </a:srgbClr>
                  </a:outerShdw>
                </a:effectLst>
                <a:latin typeface="Calibri" panose="020F0502020204030204" pitchFamily="34" charset="0"/>
              </a:rPr>
              <a:t>Se ha iniciado el uso exclusivo de la </a:t>
            </a:r>
            <a:r>
              <a:rPr lang="es-PE" sz="2400" b="1" i="0" u="none" strike="noStrike" baseline="0" dirty="0" err="1" smtClean="0">
                <a:solidFill>
                  <a:schemeClr val="bg1"/>
                </a:solidFill>
                <a:effectLst>
                  <a:outerShdw blurRad="38100" dist="38100" dir="2700000" algn="tl">
                    <a:srgbClr val="000000">
                      <a:alpha val="43137"/>
                    </a:srgbClr>
                  </a:outerShdw>
                </a:effectLst>
                <a:latin typeface="Calibri" panose="020F0502020204030204" pitchFamily="34" charset="0"/>
              </a:rPr>
              <a:t>bOPV</a:t>
            </a:r>
            <a:r>
              <a:rPr lang="es-PE" sz="2400" b="1" i="0" u="none" strike="noStrike" baseline="0" dirty="0" smtClean="0">
                <a:solidFill>
                  <a:schemeClr val="bg1"/>
                </a:solidFill>
                <a:effectLst>
                  <a:outerShdw blurRad="38100" dist="38100" dir="2700000" algn="tl">
                    <a:srgbClr val="000000">
                      <a:alpha val="43137"/>
                    </a:srgbClr>
                  </a:outerShdw>
                </a:effectLst>
                <a:latin typeface="Calibri" panose="020F0502020204030204" pitchFamily="34" charset="0"/>
              </a:rPr>
              <a:t>. </a:t>
            </a:r>
          </a:p>
        </p:txBody>
      </p:sp>
      <p:sp>
        <p:nvSpPr>
          <p:cNvPr id="12" name="Rectángulo redondeado 11"/>
          <p:cNvSpPr/>
          <p:nvPr/>
        </p:nvSpPr>
        <p:spPr>
          <a:xfrm>
            <a:off x="3106057" y="4241502"/>
            <a:ext cx="2873829" cy="1734259"/>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b="1" i="0" u="none" strike="noStrike" baseline="0" dirty="0" smtClean="0">
                <a:solidFill>
                  <a:schemeClr val="bg1"/>
                </a:solidFill>
                <a:effectLst>
                  <a:outerShdw blurRad="38100" dist="38100" dir="2700000" algn="tl">
                    <a:srgbClr val="000000">
                      <a:alpha val="43137"/>
                    </a:srgbClr>
                  </a:outerShdw>
                </a:effectLst>
                <a:latin typeface="Calibri" panose="020F0502020204030204" pitchFamily="34" charset="0"/>
              </a:rPr>
              <a:t>Se ha retirado la </a:t>
            </a:r>
            <a:r>
              <a:rPr lang="es-PE" sz="2400" b="1" i="0" u="none" strike="noStrike" baseline="0" dirty="0" err="1" smtClean="0">
                <a:solidFill>
                  <a:schemeClr val="bg1"/>
                </a:solidFill>
                <a:effectLst>
                  <a:outerShdw blurRad="38100" dist="38100" dir="2700000" algn="tl">
                    <a:srgbClr val="000000">
                      <a:alpha val="43137"/>
                    </a:srgbClr>
                  </a:outerShdw>
                </a:effectLst>
                <a:latin typeface="Calibri" panose="020F0502020204030204" pitchFamily="34" charset="0"/>
              </a:rPr>
              <a:t>tOPV</a:t>
            </a:r>
            <a:r>
              <a:rPr lang="es-PE" sz="2400" b="1" i="0" u="none" strike="noStrike" baseline="0" dirty="0" smtClean="0">
                <a:solidFill>
                  <a:schemeClr val="bg1"/>
                </a:solidFill>
                <a:effectLst>
                  <a:outerShdw blurRad="38100" dist="38100" dir="2700000" algn="tl">
                    <a:srgbClr val="000000">
                      <a:alpha val="43137"/>
                    </a:srgbClr>
                  </a:outerShdw>
                </a:effectLst>
                <a:latin typeface="Calibri" panose="020F0502020204030204" pitchFamily="34" charset="0"/>
              </a:rPr>
              <a:t> de la cadena de frío.</a:t>
            </a:r>
            <a:endParaRPr lang="es-PE" sz="2400" b="1" dirty="0">
              <a:solidFill>
                <a:schemeClr val="bg1"/>
              </a:solidFill>
              <a:effectLst>
                <a:outerShdw blurRad="38100" dist="38100" dir="2700000" algn="tl">
                  <a:srgbClr val="000000">
                    <a:alpha val="43137"/>
                  </a:srgbClr>
                </a:outerShdw>
              </a:effectLst>
            </a:endParaRPr>
          </a:p>
        </p:txBody>
      </p:sp>
      <p:sp>
        <p:nvSpPr>
          <p:cNvPr id="13" name="Rectángulo redondeado 12"/>
          <p:cNvSpPr/>
          <p:nvPr/>
        </p:nvSpPr>
        <p:spPr>
          <a:xfrm>
            <a:off x="6184293" y="4241305"/>
            <a:ext cx="2622371" cy="1734456"/>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b="1" i="0" u="none" strike="noStrike" baseline="0" dirty="0" smtClean="0">
                <a:solidFill>
                  <a:schemeClr val="bg1"/>
                </a:solidFill>
                <a:effectLst>
                  <a:outerShdw blurRad="38100" dist="38100" dir="2700000" algn="tl">
                    <a:srgbClr val="000000">
                      <a:alpha val="43137"/>
                    </a:srgbClr>
                  </a:outerShdw>
                </a:effectLst>
                <a:latin typeface="Calibri" panose="020F0502020204030204" pitchFamily="34" charset="0"/>
              </a:rPr>
              <a:t>Comienza la retirada y eliminación de la </a:t>
            </a:r>
            <a:r>
              <a:rPr lang="es-PE" sz="2400" b="1" i="0" u="none" strike="noStrike" baseline="0" dirty="0" err="1" smtClean="0">
                <a:solidFill>
                  <a:schemeClr val="bg1"/>
                </a:solidFill>
                <a:effectLst>
                  <a:outerShdw blurRad="38100" dist="38100" dir="2700000" algn="tl">
                    <a:srgbClr val="000000">
                      <a:alpha val="43137"/>
                    </a:srgbClr>
                  </a:outerShdw>
                </a:effectLst>
                <a:latin typeface="Calibri" panose="020F0502020204030204" pitchFamily="34" charset="0"/>
              </a:rPr>
              <a:t>tOPV</a:t>
            </a:r>
            <a:r>
              <a:rPr lang="es-PE" sz="2400" b="1" i="0" u="none" strike="noStrike" baseline="0" dirty="0" smtClean="0">
                <a:solidFill>
                  <a:schemeClr val="bg1"/>
                </a:solidFill>
                <a:effectLst>
                  <a:outerShdw blurRad="38100" dist="38100" dir="2700000" algn="tl">
                    <a:srgbClr val="000000">
                      <a:alpha val="43137"/>
                    </a:srgbClr>
                  </a:outerShdw>
                </a:effectLst>
                <a:latin typeface="Calibri" panose="020F0502020204030204" pitchFamily="34" charset="0"/>
              </a:rPr>
              <a:t>. 	</a:t>
            </a:r>
          </a:p>
        </p:txBody>
      </p:sp>
      <p:sp>
        <p:nvSpPr>
          <p:cNvPr id="14" name="CuadroTexto 13"/>
          <p:cNvSpPr txBox="1"/>
          <p:nvPr/>
        </p:nvSpPr>
        <p:spPr>
          <a:xfrm>
            <a:off x="1507119" y="2432673"/>
            <a:ext cx="6533795" cy="523220"/>
          </a:xfrm>
          <a:prstGeom prst="rect">
            <a:avLst/>
          </a:prstGeom>
          <a:noFill/>
        </p:spPr>
        <p:txBody>
          <a:bodyPr wrap="square" rtlCol="0">
            <a:spAutoFit/>
          </a:bodyPr>
          <a:lstStyle/>
          <a:p>
            <a:r>
              <a:rPr lang="es-PE" sz="2800" b="1" dirty="0" smtClean="0">
                <a:solidFill>
                  <a:srgbClr val="FF0000"/>
                </a:solidFill>
                <a:effectLst>
                  <a:outerShdw blurRad="38100" dist="38100" dir="2700000" algn="tl">
                    <a:srgbClr val="000000">
                      <a:alpha val="43137"/>
                    </a:srgbClr>
                  </a:outerShdw>
                </a:effectLst>
              </a:rPr>
              <a:t>DEBE SER EN EL MES DE ABRIL DEL 2016</a:t>
            </a:r>
            <a:endParaRPr lang="es-PE" sz="2800" b="1" dirty="0">
              <a:solidFill>
                <a:srgbClr val="FF0000"/>
              </a:solidFill>
              <a:effectLst>
                <a:outerShdw blurRad="38100" dist="38100" dir="2700000" algn="tl">
                  <a:srgbClr val="000000">
                    <a:alpha val="43137"/>
                  </a:srgbClr>
                </a:outerShdw>
              </a:effectLst>
            </a:endParaRPr>
          </a:p>
        </p:txBody>
      </p:sp>
      <p:sp>
        <p:nvSpPr>
          <p:cNvPr id="15" name="Flecha derecha 14"/>
          <p:cNvSpPr/>
          <p:nvPr/>
        </p:nvSpPr>
        <p:spPr>
          <a:xfrm rot="2858533">
            <a:off x="6546135" y="3558380"/>
            <a:ext cx="1262743" cy="24012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Flecha derecha 15"/>
          <p:cNvSpPr/>
          <p:nvPr/>
        </p:nvSpPr>
        <p:spPr>
          <a:xfrm rot="5400000">
            <a:off x="4112689" y="3525337"/>
            <a:ext cx="1038515" cy="21488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Flecha derecha 16"/>
          <p:cNvSpPr/>
          <p:nvPr/>
        </p:nvSpPr>
        <p:spPr>
          <a:xfrm rot="7837770">
            <a:off x="1711730" y="3656786"/>
            <a:ext cx="982393" cy="24061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7967366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6 Grupo"/>
          <p:cNvGrpSpPr/>
          <p:nvPr/>
        </p:nvGrpSpPr>
        <p:grpSpPr>
          <a:xfrm>
            <a:off x="1031701" y="285838"/>
            <a:ext cx="7382941" cy="412627"/>
            <a:chOff x="683568" y="1268760"/>
            <a:chExt cx="7382941" cy="412627"/>
          </a:xfrm>
        </p:grpSpPr>
        <p:pic>
          <p:nvPicPr>
            <p:cNvPr id="3" name="3 Imagen" descr="DGSP"/>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3568" y="1268760"/>
              <a:ext cx="2401294" cy="341906"/>
            </a:xfrm>
            <a:prstGeom prst="rect">
              <a:avLst/>
            </a:prstGeom>
            <a:noFill/>
            <a:ln>
              <a:noFill/>
            </a:ln>
          </p:spPr>
        </p:pic>
        <p:sp>
          <p:nvSpPr>
            <p:cNvPr id="4" name="Cuadro de texto 2"/>
            <p:cNvSpPr txBox="1">
              <a:spLocks noChangeArrowheads="1"/>
            </p:cNvSpPr>
            <p:nvPr/>
          </p:nvSpPr>
          <p:spPr bwMode="auto">
            <a:xfrm>
              <a:off x="3059832" y="1268760"/>
              <a:ext cx="485279" cy="344488"/>
            </a:xfrm>
            <a:prstGeom prst="rect">
              <a:avLst/>
            </a:prstGeom>
            <a:solidFill>
              <a:srgbClr val="A5A5A5"/>
            </a:solidFill>
            <a:ln w="9525">
              <a:noFill/>
              <a:miter lim="800000"/>
              <a:headEnd/>
              <a:tailEnd/>
            </a:ln>
          </p:spPr>
          <p:txBody>
            <a:bodyPr vert="horz" wrap="square" lIns="91440" tIns="45720" rIns="91440" bIns="45720" numCol="1" anchor="t" anchorCtr="0" compatLnSpc="1">
              <a:prstTxWarp prst="textNoShape">
                <a:avLst/>
              </a:prstTxWarp>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ts val="1000"/>
                </a:spcAft>
              </a:pPr>
              <a:r>
                <a:rPr lang="es-PE" sz="1100" dirty="0">
                  <a:solidFill>
                    <a:srgbClr val="FFFFFF"/>
                  </a:solidFill>
                  <a:latin typeface="Calibri" pitchFamily="34" charset="0"/>
                  <a:cs typeface="Arial" pitchFamily="34" charset="0"/>
                </a:rPr>
                <a:t>ESNI</a:t>
              </a:r>
              <a:endParaRPr lang="es-PE" dirty="0">
                <a:latin typeface="Arial" pitchFamily="34" charset="0"/>
                <a:cs typeface="Arial" pitchFamily="34" charset="0"/>
              </a:endParaRPr>
            </a:p>
          </p:txBody>
        </p:sp>
        <p:pic>
          <p:nvPicPr>
            <p:cNvPr id="5" name="Picture 4" descr="http://www.mimp.gob.pe/images/stories/paginaprincipal/logo-peru-progreso-para-todos.png"/>
            <p:cNvPicPr>
              <a:picLocks noChangeAspect="1" noChangeArrowheads="1"/>
            </p:cNvPicPr>
            <p:nvPr/>
          </p:nvPicPr>
          <p:blipFill>
            <a:blip r:embed="rId3" cstate="print"/>
            <a:srcRect/>
            <a:stretch>
              <a:fillRect/>
            </a:stretch>
          </p:blipFill>
          <p:spPr bwMode="auto">
            <a:xfrm>
              <a:off x="6228184" y="1268760"/>
              <a:ext cx="1838325" cy="412627"/>
            </a:xfrm>
            <a:prstGeom prst="rect">
              <a:avLst/>
            </a:prstGeom>
            <a:noFill/>
          </p:spPr>
        </p:pic>
      </p:grpSp>
      <p:sp>
        <p:nvSpPr>
          <p:cNvPr id="6" name="9 Rectángulo"/>
          <p:cNvSpPr/>
          <p:nvPr/>
        </p:nvSpPr>
        <p:spPr>
          <a:xfrm>
            <a:off x="0" y="875763"/>
            <a:ext cx="9144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9 Rectángulo"/>
          <p:cNvSpPr/>
          <p:nvPr/>
        </p:nvSpPr>
        <p:spPr>
          <a:xfrm>
            <a:off x="0" y="943902"/>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Content Placeholder 2"/>
          <p:cNvSpPr txBox="1">
            <a:spLocks/>
          </p:cNvSpPr>
          <p:nvPr/>
        </p:nvSpPr>
        <p:spPr>
          <a:xfrm>
            <a:off x="-678756" y="377023"/>
            <a:ext cx="9144000" cy="46337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ts val="1200"/>
              </a:lnSpc>
              <a:buClr>
                <a:srgbClr val="FF0066"/>
              </a:buClr>
              <a:buSzPct val="80000"/>
              <a:buFont typeface="Arial" panose="020B0604020202020204" pitchFamily="34" charset="0"/>
              <a:buNone/>
            </a:pPr>
            <a:endParaRPr lang="es-ES" sz="2600" smtClean="0">
              <a:solidFill>
                <a:srgbClr val="0E299E"/>
              </a:solidFill>
            </a:endParaRPr>
          </a:p>
          <a:p>
            <a:pPr marL="808038" indent="-808038">
              <a:lnSpc>
                <a:spcPts val="2400"/>
              </a:lnSpc>
              <a:buClr>
                <a:srgbClr val="FF0066"/>
              </a:buClr>
              <a:buSzPct val="80000"/>
              <a:buFont typeface="Arial" panose="020B0604020202020204" pitchFamily="34" charset="0"/>
              <a:buNone/>
            </a:pPr>
            <a:endParaRPr lang="es-ES" sz="2600" smtClean="0">
              <a:solidFill>
                <a:srgbClr val="0E299E"/>
              </a:solidFill>
            </a:endParaRPr>
          </a:p>
          <a:p>
            <a:pPr marL="808038" indent="-808038">
              <a:lnSpc>
                <a:spcPts val="2400"/>
              </a:lnSpc>
              <a:buClr>
                <a:srgbClr val="FF0066"/>
              </a:buClr>
              <a:buSzPct val="80000"/>
              <a:buFont typeface="Arial" panose="020B0604020202020204" pitchFamily="34" charset="0"/>
              <a:buNone/>
            </a:pPr>
            <a:endParaRPr lang="es-ES" sz="2600" smtClean="0">
              <a:solidFill>
                <a:srgbClr val="0E299E"/>
              </a:solidFill>
            </a:endParaRPr>
          </a:p>
          <a:p>
            <a:pPr marL="808038" indent="-808038">
              <a:lnSpc>
                <a:spcPts val="2400"/>
              </a:lnSpc>
              <a:buClr>
                <a:srgbClr val="FF0066"/>
              </a:buClr>
              <a:buSzPct val="80000"/>
              <a:buFont typeface="Arial" panose="020B0604020202020204" pitchFamily="34" charset="0"/>
              <a:buNone/>
            </a:pPr>
            <a:endParaRPr lang="es-ES" sz="2600" smtClean="0">
              <a:solidFill>
                <a:srgbClr val="FF0066"/>
              </a:solidFill>
            </a:endParaRPr>
          </a:p>
          <a:p>
            <a:pPr marL="514350" indent="-514350">
              <a:lnSpc>
                <a:spcPts val="2400"/>
              </a:lnSpc>
              <a:buClr>
                <a:srgbClr val="FF0066"/>
              </a:buClr>
              <a:buSzPct val="80000"/>
              <a:buFont typeface="Arial" panose="020B0604020202020204" pitchFamily="34" charset="0"/>
              <a:buNone/>
            </a:pPr>
            <a:endParaRPr lang="es-ES" sz="2600" smtClean="0">
              <a:solidFill>
                <a:srgbClr val="0E299E"/>
              </a:solidFill>
            </a:endParaRPr>
          </a:p>
          <a:p>
            <a:pPr marL="514350" indent="-514350">
              <a:lnSpc>
                <a:spcPts val="2400"/>
              </a:lnSpc>
              <a:buClr>
                <a:srgbClr val="FF0066"/>
              </a:buClr>
              <a:buSzPct val="80000"/>
              <a:buFont typeface="Arial" panose="020B0604020202020204" pitchFamily="34" charset="0"/>
              <a:buNone/>
            </a:pPr>
            <a:r>
              <a:rPr lang="es-ES" sz="2600" smtClean="0">
                <a:solidFill>
                  <a:srgbClr val="0E299E"/>
                </a:solidFill>
              </a:rPr>
              <a:t> </a:t>
            </a:r>
          </a:p>
          <a:p>
            <a:pPr marL="514350" indent="-514350">
              <a:lnSpc>
                <a:spcPts val="2400"/>
              </a:lnSpc>
              <a:buClr>
                <a:srgbClr val="FF0066"/>
              </a:buClr>
              <a:buSzPct val="80000"/>
              <a:buFont typeface="Wingdings" pitchFamily="2" charset="2"/>
              <a:buChar char="§"/>
            </a:pPr>
            <a:endParaRPr lang="es-ES" sz="2600" smtClean="0">
              <a:solidFill>
                <a:srgbClr val="0E299E"/>
              </a:solidFill>
            </a:endParaRPr>
          </a:p>
          <a:p>
            <a:pPr marL="514350" indent="-514350">
              <a:lnSpc>
                <a:spcPts val="2400"/>
              </a:lnSpc>
              <a:buClr>
                <a:srgbClr val="FF0066"/>
              </a:buClr>
              <a:buSzPct val="80000"/>
              <a:buFont typeface="Wingdings" pitchFamily="2" charset="2"/>
              <a:buChar char="q"/>
            </a:pPr>
            <a:endParaRPr lang="es-ES" sz="2600" dirty="0">
              <a:solidFill>
                <a:srgbClr val="0E299E"/>
              </a:solidFill>
            </a:endParaRPr>
          </a:p>
        </p:txBody>
      </p:sp>
      <p:graphicFrame>
        <p:nvGraphicFramePr>
          <p:cNvPr id="9" name="Diagram 6"/>
          <p:cNvGraphicFramePr/>
          <p:nvPr>
            <p:extLst>
              <p:ext uri="{D42A27DB-BD31-4B8C-83A1-F6EECF244321}">
                <p14:modId xmlns:p14="http://schemas.microsoft.com/office/powerpoint/2010/main" val="1174874294"/>
              </p:ext>
            </p:extLst>
          </p:nvPr>
        </p:nvGraphicFramePr>
        <p:xfrm>
          <a:off x="537030" y="1681065"/>
          <a:ext cx="7583416"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9837078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6 Grupo"/>
          <p:cNvGrpSpPr/>
          <p:nvPr/>
        </p:nvGrpSpPr>
        <p:grpSpPr>
          <a:xfrm>
            <a:off x="1031701" y="271324"/>
            <a:ext cx="7382941" cy="412627"/>
            <a:chOff x="683568" y="1268760"/>
            <a:chExt cx="7382941" cy="412627"/>
          </a:xfrm>
        </p:grpSpPr>
        <p:pic>
          <p:nvPicPr>
            <p:cNvPr id="3" name="3 Imagen" descr="DGSP"/>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3568" y="1268760"/>
              <a:ext cx="2401294" cy="341906"/>
            </a:xfrm>
            <a:prstGeom prst="rect">
              <a:avLst/>
            </a:prstGeom>
            <a:noFill/>
            <a:ln>
              <a:noFill/>
            </a:ln>
          </p:spPr>
        </p:pic>
        <p:sp>
          <p:nvSpPr>
            <p:cNvPr id="4" name="Cuadro de texto 2"/>
            <p:cNvSpPr txBox="1">
              <a:spLocks noChangeArrowheads="1"/>
            </p:cNvSpPr>
            <p:nvPr/>
          </p:nvSpPr>
          <p:spPr bwMode="auto">
            <a:xfrm>
              <a:off x="3059832" y="1268760"/>
              <a:ext cx="485279" cy="344488"/>
            </a:xfrm>
            <a:prstGeom prst="rect">
              <a:avLst/>
            </a:prstGeom>
            <a:solidFill>
              <a:srgbClr val="A5A5A5"/>
            </a:solidFill>
            <a:ln w="9525">
              <a:noFill/>
              <a:miter lim="800000"/>
              <a:headEnd/>
              <a:tailEnd/>
            </a:ln>
          </p:spPr>
          <p:txBody>
            <a:bodyPr vert="horz" wrap="square" lIns="91440" tIns="45720" rIns="91440" bIns="45720" numCol="1" anchor="t" anchorCtr="0" compatLnSpc="1">
              <a:prstTxWarp prst="textNoShape">
                <a:avLst/>
              </a:prstTxWarp>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ts val="1000"/>
                </a:spcAft>
              </a:pPr>
              <a:r>
                <a:rPr lang="es-PE" sz="1100" dirty="0">
                  <a:solidFill>
                    <a:srgbClr val="FFFFFF"/>
                  </a:solidFill>
                  <a:latin typeface="Calibri" pitchFamily="34" charset="0"/>
                  <a:cs typeface="Arial" pitchFamily="34" charset="0"/>
                </a:rPr>
                <a:t>ESNI</a:t>
              </a:r>
              <a:endParaRPr lang="es-PE" dirty="0">
                <a:latin typeface="Arial" pitchFamily="34" charset="0"/>
                <a:cs typeface="Arial" pitchFamily="34" charset="0"/>
              </a:endParaRPr>
            </a:p>
          </p:txBody>
        </p:sp>
        <p:pic>
          <p:nvPicPr>
            <p:cNvPr id="5" name="Picture 4" descr="http://www.mimp.gob.pe/images/stories/paginaprincipal/logo-peru-progreso-para-todos.png"/>
            <p:cNvPicPr>
              <a:picLocks noChangeAspect="1" noChangeArrowheads="1"/>
            </p:cNvPicPr>
            <p:nvPr/>
          </p:nvPicPr>
          <p:blipFill>
            <a:blip r:embed="rId3" cstate="print"/>
            <a:srcRect/>
            <a:stretch>
              <a:fillRect/>
            </a:stretch>
          </p:blipFill>
          <p:spPr bwMode="auto">
            <a:xfrm>
              <a:off x="6228184" y="1268760"/>
              <a:ext cx="1838325" cy="412627"/>
            </a:xfrm>
            <a:prstGeom prst="rect">
              <a:avLst/>
            </a:prstGeom>
            <a:noFill/>
          </p:spPr>
        </p:pic>
      </p:grpSp>
      <p:sp>
        <p:nvSpPr>
          <p:cNvPr id="6" name="9 Rectángulo"/>
          <p:cNvSpPr/>
          <p:nvPr/>
        </p:nvSpPr>
        <p:spPr>
          <a:xfrm>
            <a:off x="0" y="875763"/>
            <a:ext cx="9144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9 Rectángulo"/>
          <p:cNvSpPr/>
          <p:nvPr/>
        </p:nvSpPr>
        <p:spPr>
          <a:xfrm>
            <a:off x="0" y="943902"/>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Rectángulo 7"/>
          <p:cNvSpPr/>
          <p:nvPr/>
        </p:nvSpPr>
        <p:spPr>
          <a:xfrm>
            <a:off x="482599" y="1798868"/>
            <a:ext cx="8178801" cy="4739759"/>
          </a:xfrm>
          <a:prstGeom prst="rect">
            <a:avLst/>
          </a:prstGeom>
        </p:spPr>
        <p:txBody>
          <a:bodyPr wrap="square">
            <a:spAutoFit/>
          </a:bodyPr>
          <a:lstStyle/>
          <a:p>
            <a:endParaRPr lang="es-PE" sz="2000" b="0" i="0" u="none" strike="noStrike" baseline="0" dirty="0" smtClean="0">
              <a:solidFill>
                <a:srgbClr val="000000"/>
              </a:solidFill>
              <a:latin typeface="Calibri" panose="020F0502020204030204" pitchFamily="34" charset="0"/>
            </a:endParaRPr>
          </a:p>
          <a:p>
            <a:pPr marL="285750" indent="-285750">
              <a:buFontTx/>
              <a:buChar char="-"/>
            </a:pPr>
            <a:r>
              <a:rPr lang="es-PE" sz="2400" b="1" i="0" u="none" strike="noStrike" baseline="0" dirty="0" smtClean="0">
                <a:solidFill>
                  <a:srgbClr val="000000"/>
                </a:solidFill>
                <a:latin typeface="Calibri" panose="020F0502020204030204" pitchFamily="34" charset="0"/>
              </a:rPr>
              <a:t>Supervisores del </a:t>
            </a:r>
            <a:r>
              <a:rPr lang="es-PE" sz="2400" b="1" i="0" u="none" strike="noStrike" baseline="0" dirty="0" err="1" smtClean="0">
                <a:solidFill>
                  <a:srgbClr val="000000"/>
                </a:solidFill>
                <a:latin typeface="Calibri" panose="020F0502020204030204" pitchFamily="34" charset="0"/>
              </a:rPr>
              <a:t>switch</a:t>
            </a:r>
            <a:r>
              <a:rPr lang="es-PE" sz="2400" b="1" i="0" u="none" strike="noStrike" baseline="0" dirty="0" smtClean="0">
                <a:solidFill>
                  <a:srgbClr val="000000"/>
                </a:solidFill>
                <a:latin typeface="Calibri" panose="020F0502020204030204" pitchFamily="34" charset="0"/>
              </a:rPr>
              <a:t> (Comité</a:t>
            </a:r>
            <a:r>
              <a:rPr lang="es-PE" sz="2400" b="1" i="0" u="none" strike="noStrike" dirty="0" smtClean="0">
                <a:solidFill>
                  <a:srgbClr val="000000"/>
                </a:solidFill>
                <a:latin typeface="Calibri" panose="020F0502020204030204" pitchFamily="34" charset="0"/>
              </a:rPr>
              <a:t> de Certificación</a:t>
            </a:r>
            <a:r>
              <a:rPr lang="es-PE" sz="2400" b="1" i="0" u="none" strike="noStrike" baseline="0" dirty="0" smtClean="0">
                <a:solidFill>
                  <a:srgbClr val="000000"/>
                </a:solidFill>
                <a:latin typeface="Calibri" panose="020F0502020204030204" pitchFamily="34" charset="0"/>
              </a:rPr>
              <a:t>)</a:t>
            </a:r>
            <a:r>
              <a:rPr lang="es-PE" sz="2400" dirty="0" smtClean="0">
                <a:solidFill>
                  <a:srgbClr val="000000"/>
                </a:solidFill>
                <a:latin typeface="Calibri" panose="020F0502020204030204" pitchFamily="34" charset="0"/>
              </a:rPr>
              <a:t>.</a:t>
            </a:r>
          </a:p>
          <a:p>
            <a:endParaRPr lang="es-PE" sz="2400" dirty="0" smtClean="0">
              <a:solidFill>
                <a:srgbClr val="000000"/>
              </a:solidFill>
              <a:latin typeface="Calibri" panose="020F0502020204030204" pitchFamily="34" charset="0"/>
            </a:endParaRPr>
          </a:p>
          <a:p>
            <a:pPr marL="285750" indent="-285750">
              <a:buFontTx/>
              <a:buChar char="-"/>
            </a:pPr>
            <a:r>
              <a:rPr lang="es-PE" sz="2400" b="0" i="0" u="none" strike="noStrike" baseline="0" dirty="0" smtClean="0">
                <a:solidFill>
                  <a:srgbClr val="000000"/>
                </a:solidFill>
                <a:latin typeface="Calibri" panose="020F0502020204030204" pitchFamily="34" charset="0"/>
              </a:rPr>
              <a:t>Seleccionar y visitar los centros con el fin de validar la ausencia de </a:t>
            </a:r>
            <a:r>
              <a:rPr lang="es-PE" sz="2400" b="0" i="0" u="none" strike="noStrike" baseline="0" dirty="0" err="1" smtClean="0">
                <a:solidFill>
                  <a:srgbClr val="000000"/>
                </a:solidFill>
                <a:latin typeface="Calibri" panose="020F0502020204030204" pitchFamily="34" charset="0"/>
              </a:rPr>
              <a:t>tOPV</a:t>
            </a:r>
            <a:r>
              <a:rPr lang="es-PE" sz="2400" b="0" i="0" u="none" strike="noStrike" baseline="0" dirty="0" smtClean="0">
                <a:solidFill>
                  <a:srgbClr val="000000"/>
                </a:solidFill>
                <a:latin typeface="Calibri" panose="020F0502020204030204" pitchFamily="34" charset="0"/>
              </a:rPr>
              <a:t>. </a:t>
            </a:r>
          </a:p>
          <a:p>
            <a:pPr marL="285750" indent="-285750">
              <a:buFontTx/>
              <a:buChar char="-"/>
            </a:pPr>
            <a:r>
              <a:rPr lang="es-PE" sz="2400" b="0" i="0" u="none" strike="noStrike" baseline="0" dirty="0" smtClean="0">
                <a:solidFill>
                  <a:srgbClr val="000000"/>
                </a:solidFill>
                <a:latin typeface="Calibri" panose="020F0502020204030204" pitchFamily="34" charset="0"/>
              </a:rPr>
              <a:t>Registrar la información sobre la </a:t>
            </a:r>
            <a:r>
              <a:rPr lang="es-PE" sz="2400" b="0" i="0" u="none" strike="noStrike" baseline="0" dirty="0" err="1" smtClean="0">
                <a:solidFill>
                  <a:srgbClr val="000000"/>
                </a:solidFill>
                <a:latin typeface="Calibri" panose="020F0502020204030204" pitchFamily="34" charset="0"/>
              </a:rPr>
              <a:t>tOPV</a:t>
            </a:r>
            <a:r>
              <a:rPr lang="es-PE" sz="2400" b="0" i="0" u="none" strike="noStrike" baseline="0" dirty="0" smtClean="0">
                <a:solidFill>
                  <a:srgbClr val="000000"/>
                </a:solidFill>
                <a:latin typeface="Calibri" panose="020F0502020204030204" pitchFamily="34" charset="0"/>
              </a:rPr>
              <a:t>. </a:t>
            </a:r>
          </a:p>
          <a:p>
            <a:pPr marL="285750" indent="-285750">
              <a:buFontTx/>
              <a:buChar char="-"/>
            </a:pPr>
            <a:r>
              <a:rPr lang="es-PE" sz="2400" b="0" i="0" u="none" strike="noStrike" baseline="0" dirty="0" smtClean="0">
                <a:solidFill>
                  <a:srgbClr val="000000"/>
                </a:solidFill>
                <a:latin typeface="Calibri" panose="020F0502020204030204" pitchFamily="34" charset="0"/>
              </a:rPr>
              <a:t>Destruir adecuadamente la </a:t>
            </a:r>
            <a:r>
              <a:rPr lang="es-PE" sz="2400" b="0" i="0" u="none" strike="noStrike" baseline="0" dirty="0" err="1" smtClean="0">
                <a:solidFill>
                  <a:srgbClr val="000000"/>
                </a:solidFill>
                <a:latin typeface="Calibri" panose="020F0502020204030204" pitchFamily="34" charset="0"/>
              </a:rPr>
              <a:t>tOPV</a:t>
            </a:r>
            <a:r>
              <a:rPr lang="es-PE" sz="2400" b="0" i="0" u="none" strike="noStrike" baseline="0" dirty="0" smtClean="0">
                <a:solidFill>
                  <a:srgbClr val="000000"/>
                </a:solidFill>
                <a:latin typeface="Calibri" panose="020F0502020204030204" pitchFamily="34" charset="0"/>
              </a:rPr>
              <a:t> residual. </a:t>
            </a:r>
          </a:p>
          <a:p>
            <a:pPr marL="285750" indent="-285750">
              <a:buFontTx/>
              <a:buChar char="-"/>
            </a:pPr>
            <a:r>
              <a:rPr lang="es-PE" sz="2400" b="0" i="0" u="none" strike="noStrike" baseline="0" dirty="0" smtClean="0">
                <a:solidFill>
                  <a:srgbClr val="000000"/>
                </a:solidFill>
                <a:latin typeface="Calibri" panose="020F0502020204030204" pitchFamily="34" charset="0"/>
              </a:rPr>
              <a:t>Notificar los resultados de la validación al Comité de Coordinación de la</a:t>
            </a:r>
            <a:r>
              <a:rPr lang="es-PE" sz="2400" b="0" i="0" u="none" strike="noStrike" dirty="0" smtClean="0">
                <a:solidFill>
                  <a:srgbClr val="000000"/>
                </a:solidFill>
                <a:latin typeface="Calibri" panose="020F0502020204030204" pitchFamily="34" charset="0"/>
              </a:rPr>
              <a:t> Región </a:t>
            </a:r>
            <a:r>
              <a:rPr lang="es-PE" sz="2400" b="0" i="0" u="none" strike="noStrike" baseline="0" dirty="0" smtClean="0">
                <a:solidFill>
                  <a:srgbClr val="000000"/>
                </a:solidFill>
                <a:latin typeface="Calibri" panose="020F0502020204030204" pitchFamily="34" charset="0"/>
              </a:rPr>
              <a:t> y al Ministerio de Salud, exactamente dos semanas después del Día Nacional del </a:t>
            </a:r>
            <a:r>
              <a:rPr lang="es-PE" sz="2400" b="0" i="1" u="none" strike="noStrike" baseline="0" dirty="0" err="1" smtClean="0">
                <a:solidFill>
                  <a:srgbClr val="000000"/>
                </a:solidFill>
                <a:latin typeface="Calibri" panose="020F0502020204030204" pitchFamily="34" charset="0"/>
              </a:rPr>
              <a:t>Switch</a:t>
            </a:r>
            <a:r>
              <a:rPr lang="es-PE" sz="2400" b="0" i="1" u="none" strike="noStrike" baseline="0" dirty="0" smtClean="0">
                <a:solidFill>
                  <a:srgbClr val="000000"/>
                </a:solidFill>
                <a:latin typeface="Calibri" panose="020F0502020204030204" pitchFamily="34" charset="0"/>
              </a:rPr>
              <a:t>.</a:t>
            </a:r>
            <a:endParaRPr lang="es-PE" sz="2400" b="0" i="0" u="none" strike="noStrike" baseline="0" dirty="0" smtClean="0">
              <a:solidFill>
                <a:srgbClr val="000000"/>
              </a:solidFill>
              <a:latin typeface="Calibri" panose="020F0502020204030204" pitchFamily="34" charset="0"/>
            </a:endParaRPr>
          </a:p>
          <a:p>
            <a:pPr marL="285750" indent="-285750">
              <a:buFontTx/>
              <a:buChar char="-"/>
            </a:pPr>
            <a:endParaRPr lang="es-PE" sz="2400" dirty="0" smtClean="0">
              <a:solidFill>
                <a:srgbClr val="000000"/>
              </a:solidFill>
              <a:latin typeface="Calibri" panose="020F0502020204030204" pitchFamily="34" charset="0"/>
            </a:endParaRPr>
          </a:p>
          <a:p>
            <a:pPr marL="285750" indent="-285750">
              <a:buFontTx/>
              <a:buChar char="-"/>
            </a:pPr>
            <a:endParaRPr lang="es-PE" b="0" i="0" u="none" strike="noStrike" baseline="0" dirty="0" smtClean="0">
              <a:solidFill>
                <a:srgbClr val="000000"/>
              </a:solidFill>
              <a:latin typeface="Calibri" panose="020F0502020204030204" pitchFamily="34" charset="0"/>
            </a:endParaRPr>
          </a:p>
        </p:txBody>
      </p:sp>
      <p:sp>
        <p:nvSpPr>
          <p:cNvPr id="9" name="Rectángulo 8"/>
          <p:cNvSpPr/>
          <p:nvPr/>
        </p:nvSpPr>
        <p:spPr>
          <a:xfrm>
            <a:off x="2089613" y="1239814"/>
            <a:ext cx="5405866" cy="523220"/>
          </a:xfrm>
          <a:prstGeom prst="rect">
            <a:avLst/>
          </a:prstGeom>
        </p:spPr>
        <p:txBody>
          <a:bodyPr wrap="square">
            <a:spAutoFit/>
          </a:bodyPr>
          <a:lstStyle/>
          <a:p>
            <a:pPr lvl="0"/>
            <a:r>
              <a:rPr lang="es-ES" sz="2800" b="1" noProof="0" dirty="0" smtClean="0">
                <a:solidFill>
                  <a:srgbClr val="FF0000"/>
                </a:solidFill>
                <a:effectLst>
                  <a:outerShdw blurRad="38100" dist="38100" dir="2700000" algn="tl">
                    <a:srgbClr val="000000">
                      <a:alpha val="43137"/>
                    </a:srgbClr>
                  </a:outerShdw>
                </a:effectLst>
              </a:rPr>
              <a:t>VISITA A SITIOS SELECCIONADOS</a:t>
            </a:r>
            <a:endParaRPr lang="es-ES" sz="2800" b="1" noProof="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434958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145143" y="875763"/>
            <a:ext cx="9144000" cy="6033687"/>
          </a:xfrm>
          <a:prstGeom prst="rect">
            <a:avLst/>
          </a:prstGeom>
        </p:spPr>
      </p:pic>
      <p:grpSp>
        <p:nvGrpSpPr>
          <p:cNvPr id="3" name="6 Grupo"/>
          <p:cNvGrpSpPr/>
          <p:nvPr/>
        </p:nvGrpSpPr>
        <p:grpSpPr>
          <a:xfrm>
            <a:off x="1031701" y="271324"/>
            <a:ext cx="7382941" cy="412627"/>
            <a:chOff x="683568" y="1268760"/>
            <a:chExt cx="7382941" cy="412627"/>
          </a:xfrm>
        </p:grpSpPr>
        <p:pic>
          <p:nvPicPr>
            <p:cNvPr id="4" name="3 Imagen" descr="DGSP"/>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3568" y="1268760"/>
              <a:ext cx="2401294" cy="341906"/>
            </a:xfrm>
            <a:prstGeom prst="rect">
              <a:avLst/>
            </a:prstGeom>
            <a:noFill/>
            <a:ln>
              <a:noFill/>
            </a:ln>
          </p:spPr>
        </p:pic>
        <p:sp>
          <p:nvSpPr>
            <p:cNvPr id="5" name="Cuadro de texto 2"/>
            <p:cNvSpPr txBox="1">
              <a:spLocks noChangeArrowheads="1"/>
            </p:cNvSpPr>
            <p:nvPr/>
          </p:nvSpPr>
          <p:spPr bwMode="auto">
            <a:xfrm>
              <a:off x="3059832" y="1268760"/>
              <a:ext cx="485279" cy="344488"/>
            </a:xfrm>
            <a:prstGeom prst="rect">
              <a:avLst/>
            </a:prstGeom>
            <a:solidFill>
              <a:srgbClr val="A5A5A5"/>
            </a:solidFill>
            <a:ln w="9525">
              <a:noFill/>
              <a:miter lim="800000"/>
              <a:headEnd/>
              <a:tailEnd/>
            </a:ln>
          </p:spPr>
          <p:txBody>
            <a:bodyPr vert="horz" wrap="square" lIns="91440" tIns="45720" rIns="91440" bIns="45720" numCol="1" anchor="t" anchorCtr="0" compatLnSpc="1">
              <a:prstTxWarp prst="textNoShape">
                <a:avLst/>
              </a:prstTxWarp>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ts val="1000"/>
                </a:spcAft>
              </a:pPr>
              <a:r>
                <a:rPr lang="es-PE" sz="1100" dirty="0">
                  <a:solidFill>
                    <a:srgbClr val="FFFFFF"/>
                  </a:solidFill>
                  <a:latin typeface="Calibri" pitchFamily="34" charset="0"/>
                  <a:cs typeface="Arial" pitchFamily="34" charset="0"/>
                </a:rPr>
                <a:t>ESNI</a:t>
              </a:r>
              <a:endParaRPr lang="es-PE" dirty="0">
                <a:latin typeface="Arial" pitchFamily="34" charset="0"/>
                <a:cs typeface="Arial" pitchFamily="34" charset="0"/>
              </a:endParaRPr>
            </a:p>
          </p:txBody>
        </p:sp>
        <p:pic>
          <p:nvPicPr>
            <p:cNvPr id="6" name="Picture 4" descr="http://www.mimp.gob.pe/images/stories/paginaprincipal/logo-peru-progreso-para-todos.png"/>
            <p:cNvPicPr>
              <a:picLocks noChangeAspect="1" noChangeArrowheads="1"/>
            </p:cNvPicPr>
            <p:nvPr/>
          </p:nvPicPr>
          <p:blipFill>
            <a:blip r:embed="rId5" cstate="print"/>
            <a:srcRect/>
            <a:stretch>
              <a:fillRect/>
            </a:stretch>
          </p:blipFill>
          <p:spPr bwMode="auto">
            <a:xfrm>
              <a:off x="6228184" y="1268760"/>
              <a:ext cx="1838325" cy="412627"/>
            </a:xfrm>
            <a:prstGeom prst="rect">
              <a:avLst/>
            </a:prstGeom>
            <a:noFill/>
          </p:spPr>
        </p:pic>
      </p:grpSp>
      <p:sp>
        <p:nvSpPr>
          <p:cNvPr id="7" name="9 Rectángulo"/>
          <p:cNvSpPr/>
          <p:nvPr/>
        </p:nvSpPr>
        <p:spPr>
          <a:xfrm>
            <a:off x="0" y="875763"/>
            <a:ext cx="9144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9 Rectángulo"/>
          <p:cNvSpPr/>
          <p:nvPr/>
        </p:nvSpPr>
        <p:spPr>
          <a:xfrm>
            <a:off x="0" y="943902"/>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0513488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6 Grupo"/>
          <p:cNvGrpSpPr/>
          <p:nvPr/>
        </p:nvGrpSpPr>
        <p:grpSpPr>
          <a:xfrm>
            <a:off x="1031701" y="271324"/>
            <a:ext cx="7382941" cy="412627"/>
            <a:chOff x="683568" y="1268760"/>
            <a:chExt cx="7382941" cy="412627"/>
          </a:xfrm>
        </p:grpSpPr>
        <p:pic>
          <p:nvPicPr>
            <p:cNvPr id="3" name="3 Imagen" descr="DGSP"/>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3568" y="1268760"/>
              <a:ext cx="2401294" cy="341906"/>
            </a:xfrm>
            <a:prstGeom prst="rect">
              <a:avLst/>
            </a:prstGeom>
            <a:noFill/>
            <a:ln>
              <a:noFill/>
            </a:ln>
          </p:spPr>
        </p:pic>
        <p:sp>
          <p:nvSpPr>
            <p:cNvPr id="4" name="Cuadro de texto 2"/>
            <p:cNvSpPr txBox="1">
              <a:spLocks noChangeArrowheads="1"/>
            </p:cNvSpPr>
            <p:nvPr/>
          </p:nvSpPr>
          <p:spPr bwMode="auto">
            <a:xfrm>
              <a:off x="3059832" y="1268760"/>
              <a:ext cx="485279" cy="344488"/>
            </a:xfrm>
            <a:prstGeom prst="rect">
              <a:avLst/>
            </a:prstGeom>
            <a:solidFill>
              <a:srgbClr val="A5A5A5"/>
            </a:solidFill>
            <a:ln w="9525">
              <a:noFill/>
              <a:miter lim="800000"/>
              <a:headEnd/>
              <a:tailEnd/>
            </a:ln>
          </p:spPr>
          <p:txBody>
            <a:bodyPr vert="horz" wrap="square" lIns="91440" tIns="45720" rIns="91440" bIns="45720" numCol="1" anchor="t" anchorCtr="0" compatLnSpc="1">
              <a:prstTxWarp prst="textNoShape">
                <a:avLst/>
              </a:prstTxWarp>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ts val="1000"/>
                </a:spcAft>
              </a:pPr>
              <a:r>
                <a:rPr lang="es-PE" sz="1100" dirty="0">
                  <a:solidFill>
                    <a:srgbClr val="FFFFFF"/>
                  </a:solidFill>
                  <a:latin typeface="Calibri" pitchFamily="34" charset="0"/>
                  <a:cs typeface="Arial" pitchFamily="34" charset="0"/>
                </a:rPr>
                <a:t>ESNI</a:t>
              </a:r>
              <a:endParaRPr lang="es-PE" dirty="0">
                <a:latin typeface="Arial" pitchFamily="34" charset="0"/>
                <a:cs typeface="Arial" pitchFamily="34" charset="0"/>
              </a:endParaRPr>
            </a:p>
          </p:txBody>
        </p:sp>
        <p:pic>
          <p:nvPicPr>
            <p:cNvPr id="5" name="Picture 4" descr="http://www.mimp.gob.pe/images/stories/paginaprincipal/logo-peru-progreso-para-todos.png"/>
            <p:cNvPicPr>
              <a:picLocks noChangeAspect="1" noChangeArrowheads="1"/>
            </p:cNvPicPr>
            <p:nvPr/>
          </p:nvPicPr>
          <p:blipFill>
            <a:blip r:embed="rId3" cstate="print"/>
            <a:srcRect/>
            <a:stretch>
              <a:fillRect/>
            </a:stretch>
          </p:blipFill>
          <p:spPr bwMode="auto">
            <a:xfrm>
              <a:off x="6228184" y="1268760"/>
              <a:ext cx="1838325" cy="412627"/>
            </a:xfrm>
            <a:prstGeom prst="rect">
              <a:avLst/>
            </a:prstGeom>
            <a:noFill/>
          </p:spPr>
        </p:pic>
      </p:grpSp>
      <p:sp>
        <p:nvSpPr>
          <p:cNvPr id="6" name="9 Rectángulo"/>
          <p:cNvSpPr/>
          <p:nvPr/>
        </p:nvSpPr>
        <p:spPr>
          <a:xfrm>
            <a:off x="0" y="875763"/>
            <a:ext cx="9144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9 Rectángulo"/>
          <p:cNvSpPr/>
          <p:nvPr/>
        </p:nvSpPr>
        <p:spPr>
          <a:xfrm>
            <a:off x="0" y="943902"/>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Rectángulo 7"/>
          <p:cNvSpPr/>
          <p:nvPr/>
        </p:nvSpPr>
        <p:spPr>
          <a:xfrm>
            <a:off x="719050" y="1760548"/>
            <a:ext cx="7705900" cy="3046988"/>
          </a:xfrm>
          <a:prstGeom prst="rect">
            <a:avLst/>
          </a:prstGeom>
        </p:spPr>
        <p:txBody>
          <a:bodyPr wrap="square">
            <a:spAutoFit/>
          </a:bodyPr>
          <a:lstStyle/>
          <a:p>
            <a:r>
              <a:rPr lang="es-PE" sz="2800" b="1" i="0" u="none" strike="noStrike" baseline="0" dirty="0" smtClean="0">
                <a:solidFill>
                  <a:srgbClr val="FF0000"/>
                </a:solidFill>
                <a:effectLst>
                  <a:outerShdw blurRad="38100" dist="38100" dir="2700000" algn="tl">
                    <a:srgbClr val="000000">
                      <a:alpha val="43137"/>
                    </a:srgbClr>
                  </a:outerShdw>
                </a:effectLst>
                <a:latin typeface="Calibri" panose="020F0502020204030204" pitchFamily="34" charset="0"/>
              </a:rPr>
              <a:t>Posterior</a:t>
            </a:r>
            <a:r>
              <a:rPr lang="es-PE" sz="2800" b="1" i="0" u="none" strike="noStrike" dirty="0" smtClean="0">
                <a:solidFill>
                  <a:srgbClr val="FF0000"/>
                </a:solidFill>
                <a:effectLst>
                  <a:outerShdw blurRad="38100" dist="38100" dir="2700000" algn="tl">
                    <a:srgbClr val="000000">
                      <a:alpha val="43137"/>
                    </a:srgbClr>
                  </a:outerShdw>
                </a:effectLst>
                <a:latin typeface="Calibri" panose="020F0502020204030204" pitchFamily="34" charset="0"/>
              </a:rPr>
              <a:t> a la retirada de la </a:t>
            </a:r>
            <a:r>
              <a:rPr lang="es-PE" sz="2800" b="1" i="0" u="none" strike="noStrike" dirty="0" err="1" smtClean="0">
                <a:solidFill>
                  <a:srgbClr val="FF0000"/>
                </a:solidFill>
                <a:effectLst>
                  <a:outerShdw blurRad="38100" dist="38100" dir="2700000" algn="tl">
                    <a:srgbClr val="000000">
                      <a:alpha val="43137"/>
                    </a:srgbClr>
                  </a:outerShdw>
                </a:effectLst>
                <a:latin typeface="Calibri" panose="020F0502020204030204" pitchFamily="34" charset="0"/>
              </a:rPr>
              <a:t>tOPV</a:t>
            </a:r>
            <a:r>
              <a:rPr lang="es-PE" sz="2800" b="1" i="0" u="none" strike="noStrike" dirty="0" smtClean="0">
                <a:solidFill>
                  <a:srgbClr val="FF0000"/>
                </a:solidFill>
                <a:effectLst>
                  <a:outerShdw blurRad="38100" dist="38100" dir="2700000" algn="tl">
                    <a:srgbClr val="000000">
                      <a:alpha val="43137"/>
                    </a:srgbClr>
                  </a:outerShdw>
                </a:effectLst>
                <a:latin typeface="Calibri" panose="020F0502020204030204" pitchFamily="34" charset="0"/>
              </a:rPr>
              <a:t>: </a:t>
            </a:r>
          </a:p>
          <a:p>
            <a:endParaRPr lang="es-PE" sz="2000" b="0" i="0" u="none" strike="noStrike" baseline="0" dirty="0" smtClean="0">
              <a:solidFill>
                <a:srgbClr val="000000"/>
              </a:solidFill>
              <a:latin typeface="Calibri" panose="020F0502020204030204" pitchFamily="34" charset="0"/>
            </a:endParaRPr>
          </a:p>
          <a:p>
            <a:pPr marL="285750" indent="-285750">
              <a:buFontTx/>
              <a:buChar char="-"/>
            </a:pPr>
            <a:r>
              <a:rPr lang="es-PE" sz="2400" b="1" i="0" u="none" strike="noStrike" baseline="0" dirty="0" smtClean="0">
                <a:solidFill>
                  <a:srgbClr val="000000"/>
                </a:solidFill>
                <a:latin typeface="Calibri" panose="020F0502020204030204" pitchFamily="34" charset="0"/>
              </a:rPr>
              <a:t>Validar la situación del país como libre de </a:t>
            </a:r>
            <a:r>
              <a:rPr lang="es-PE" sz="2400" b="1" i="0" u="none" strike="noStrike" baseline="0" dirty="0" err="1" smtClean="0">
                <a:solidFill>
                  <a:srgbClr val="000000"/>
                </a:solidFill>
                <a:latin typeface="Calibri" panose="020F0502020204030204" pitchFamily="34" charset="0"/>
              </a:rPr>
              <a:t>tOPV</a:t>
            </a:r>
            <a:r>
              <a:rPr lang="es-PE" sz="2400" b="1" i="0" u="none" strike="noStrike" baseline="0" dirty="0" smtClean="0">
                <a:solidFill>
                  <a:srgbClr val="000000"/>
                </a:solidFill>
                <a:latin typeface="Calibri" panose="020F0502020204030204" pitchFamily="34" charset="0"/>
              </a:rPr>
              <a:t> y notificarlo a la</a:t>
            </a:r>
            <a:r>
              <a:rPr lang="es-PE" sz="2400" b="1" i="0" u="none" strike="noStrike" dirty="0" smtClean="0">
                <a:solidFill>
                  <a:srgbClr val="000000"/>
                </a:solidFill>
                <a:latin typeface="Calibri" panose="020F0502020204030204" pitchFamily="34" charset="0"/>
              </a:rPr>
              <a:t> </a:t>
            </a:r>
            <a:r>
              <a:rPr lang="es-PE" sz="2400" b="1" i="0" u="none" strike="noStrike" baseline="0" dirty="0" smtClean="0">
                <a:solidFill>
                  <a:srgbClr val="000000"/>
                </a:solidFill>
                <a:latin typeface="Calibri" panose="020F0502020204030204" pitchFamily="34" charset="0"/>
              </a:rPr>
              <a:t> Comisión Nacional</a:t>
            </a:r>
            <a:r>
              <a:rPr lang="es-PE" sz="2400" b="1" i="0" u="none" strike="noStrike" dirty="0" smtClean="0">
                <a:solidFill>
                  <a:srgbClr val="000000"/>
                </a:solidFill>
                <a:latin typeface="Calibri" panose="020F0502020204030204" pitchFamily="34" charset="0"/>
              </a:rPr>
              <a:t> </a:t>
            </a:r>
            <a:r>
              <a:rPr lang="es-PE" sz="2400" b="1" i="0" u="none" strike="noStrike" baseline="0" dirty="0" smtClean="0">
                <a:solidFill>
                  <a:srgbClr val="000000"/>
                </a:solidFill>
                <a:latin typeface="Calibri" panose="020F0502020204030204" pitchFamily="34" charset="0"/>
              </a:rPr>
              <a:t>de Certificación y </a:t>
            </a:r>
            <a:r>
              <a:rPr lang="es-PE" sz="2400" b="1" i="0" u="none" strike="noStrike" baseline="0" smtClean="0">
                <a:solidFill>
                  <a:srgbClr val="000000"/>
                </a:solidFill>
                <a:latin typeface="Calibri" panose="020F0502020204030204" pitchFamily="34" charset="0"/>
              </a:rPr>
              <a:t>a la </a:t>
            </a:r>
            <a:r>
              <a:rPr lang="es-PE" sz="2400" b="1" i="0" u="none" strike="noStrike" baseline="0" dirty="0" smtClean="0">
                <a:solidFill>
                  <a:srgbClr val="000000"/>
                </a:solidFill>
                <a:latin typeface="Calibri" panose="020F0502020204030204" pitchFamily="34" charset="0"/>
              </a:rPr>
              <a:t>Representación de OPS en el país.</a:t>
            </a:r>
          </a:p>
          <a:p>
            <a:endParaRPr lang="es-PE" sz="2400" b="1" i="0" u="none" strike="noStrike" baseline="0" dirty="0" smtClean="0">
              <a:solidFill>
                <a:srgbClr val="000000"/>
              </a:solidFill>
              <a:latin typeface="Calibri" panose="020F0502020204030204" pitchFamily="34" charset="0"/>
            </a:endParaRPr>
          </a:p>
          <a:p>
            <a:pPr marL="285750" indent="-285750">
              <a:buFontTx/>
              <a:buChar char="-"/>
            </a:pPr>
            <a:r>
              <a:rPr lang="es-PE" sz="2400" b="1" dirty="0" smtClean="0"/>
              <a:t>Recomendar </a:t>
            </a:r>
            <a:r>
              <a:rPr lang="es-PE" sz="2400" b="1" dirty="0"/>
              <a:t>la activación de los planes de contingencia con el fin de abordar las dosis restantes de </a:t>
            </a:r>
            <a:r>
              <a:rPr lang="es-PE" sz="2400" b="1" dirty="0" err="1"/>
              <a:t>tOPV</a:t>
            </a:r>
            <a:r>
              <a:rPr lang="es-PE" sz="2400" b="1" dirty="0"/>
              <a:t>. </a:t>
            </a:r>
          </a:p>
        </p:txBody>
      </p:sp>
    </p:spTree>
    <p:extLst>
      <p:ext uri="{BB962C8B-B14F-4D97-AF65-F5344CB8AC3E}">
        <p14:creationId xmlns:p14="http://schemas.microsoft.com/office/powerpoint/2010/main" val="294279588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6 Grupo"/>
          <p:cNvGrpSpPr/>
          <p:nvPr/>
        </p:nvGrpSpPr>
        <p:grpSpPr>
          <a:xfrm>
            <a:off x="1031701" y="271324"/>
            <a:ext cx="7382941" cy="412627"/>
            <a:chOff x="683568" y="1268760"/>
            <a:chExt cx="7382941" cy="412627"/>
          </a:xfrm>
        </p:grpSpPr>
        <p:pic>
          <p:nvPicPr>
            <p:cNvPr id="3" name="3 Imagen" descr="DGSP"/>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3568" y="1268760"/>
              <a:ext cx="2401294" cy="341906"/>
            </a:xfrm>
            <a:prstGeom prst="rect">
              <a:avLst/>
            </a:prstGeom>
            <a:noFill/>
            <a:ln>
              <a:noFill/>
            </a:ln>
          </p:spPr>
        </p:pic>
        <p:sp>
          <p:nvSpPr>
            <p:cNvPr id="4" name="Cuadro de texto 2"/>
            <p:cNvSpPr txBox="1">
              <a:spLocks noChangeArrowheads="1"/>
            </p:cNvSpPr>
            <p:nvPr/>
          </p:nvSpPr>
          <p:spPr bwMode="auto">
            <a:xfrm>
              <a:off x="3059832" y="1268760"/>
              <a:ext cx="485279" cy="344488"/>
            </a:xfrm>
            <a:prstGeom prst="rect">
              <a:avLst/>
            </a:prstGeom>
            <a:solidFill>
              <a:srgbClr val="A5A5A5"/>
            </a:solidFill>
            <a:ln w="9525">
              <a:noFill/>
              <a:miter lim="800000"/>
              <a:headEnd/>
              <a:tailEnd/>
            </a:ln>
          </p:spPr>
          <p:txBody>
            <a:bodyPr vert="horz" wrap="square" lIns="91440" tIns="45720" rIns="91440" bIns="45720" numCol="1" anchor="t" anchorCtr="0" compatLnSpc="1">
              <a:prstTxWarp prst="textNoShape">
                <a:avLst/>
              </a:prstTxWarp>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ts val="1000"/>
                </a:spcAft>
              </a:pPr>
              <a:r>
                <a:rPr lang="es-PE" sz="1100" dirty="0">
                  <a:solidFill>
                    <a:srgbClr val="FFFFFF"/>
                  </a:solidFill>
                  <a:latin typeface="Calibri" pitchFamily="34" charset="0"/>
                  <a:cs typeface="Arial" pitchFamily="34" charset="0"/>
                </a:rPr>
                <a:t>ESNI</a:t>
              </a:r>
              <a:endParaRPr lang="es-PE" dirty="0">
                <a:latin typeface="Arial" pitchFamily="34" charset="0"/>
                <a:cs typeface="Arial" pitchFamily="34" charset="0"/>
              </a:endParaRPr>
            </a:p>
          </p:txBody>
        </p:sp>
        <p:pic>
          <p:nvPicPr>
            <p:cNvPr id="5" name="Picture 4" descr="http://www.mimp.gob.pe/images/stories/paginaprincipal/logo-peru-progreso-para-todos.png"/>
            <p:cNvPicPr>
              <a:picLocks noChangeAspect="1" noChangeArrowheads="1"/>
            </p:cNvPicPr>
            <p:nvPr/>
          </p:nvPicPr>
          <p:blipFill>
            <a:blip r:embed="rId3" cstate="print"/>
            <a:srcRect/>
            <a:stretch>
              <a:fillRect/>
            </a:stretch>
          </p:blipFill>
          <p:spPr bwMode="auto">
            <a:xfrm>
              <a:off x="6228184" y="1268760"/>
              <a:ext cx="1838325" cy="412627"/>
            </a:xfrm>
            <a:prstGeom prst="rect">
              <a:avLst/>
            </a:prstGeom>
            <a:noFill/>
          </p:spPr>
        </p:pic>
      </p:grpSp>
      <p:sp>
        <p:nvSpPr>
          <p:cNvPr id="6" name="9 Rectángulo"/>
          <p:cNvSpPr/>
          <p:nvPr/>
        </p:nvSpPr>
        <p:spPr>
          <a:xfrm>
            <a:off x="0" y="875763"/>
            <a:ext cx="9144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9 Rectángulo"/>
          <p:cNvSpPr/>
          <p:nvPr/>
        </p:nvSpPr>
        <p:spPr>
          <a:xfrm>
            <a:off x="0" y="943902"/>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CuadroTexto 8"/>
          <p:cNvSpPr txBox="1"/>
          <p:nvPr/>
        </p:nvSpPr>
        <p:spPr>
          <a:xfrm>
            <a:off x="537028" y="1805343"/>
            <a:ext cx="7761499" cy="2492990"/>
          </a:xfrm>
          <a:prstGeom prst="rect">
            <a:avLst/>
          </a:prstGeom>
          <a:noFill/>
        </p:spPr>
        <p:txBody>
          <a:bodyPr wrap="square" rtlCol="0">
            <a:spAutoFit/>
          </a:bodyPr>
          <a:lstStyle/>
          <a:p>
            <a:r>
              <a:rPr lang="es-PE" sz="2400" b="1" dirty="0" smtClean="0"/>
              <a:t>IMPORTANTE TENER EN CUENTA QUE:</a:t>
            </a:r>
          </a:p>
          <a:p>
            <a:endParaRPr lang="es-PE" b="1" dirty="0"/>
          </a:p>
          <a:p>
            <a:endParaRPr lang="es-PE" b="1" dirty="0" smtClean="0"/>
          </a:p>
          <a:p>
            <a:pPr algn="ctr"/>
            <a:r>
              <a:rPr lang="es-PE" sz="3200" b="1" dirty="0" smtClean="0">
                <a:solidFill>
                  <a:srgbClr val="FF0000"/>
                </a:solidFill>
              </a:rPr>
              <a:t>La decisión del </a:t>
            </a:r>
            <a:r>
              <a:rPr lang="es-PE" sz="3200" b="1" i="1" dirty="0" err="1" smtClean="0">
                <a:solidFill>
                  <a:srgbClr val="FF0000"/>
                </a:solidFill>
              </a:rPr>
              <a:t>Switch</a:t>
            </a:r>
            <a:r>
              <a:rPr lang="es-PE" sz="3200" b="1" i="1" dirty="0" smtClean="0">
                <a:solidFill>
                  <a:srgbClr val="FF0000"/>
                </a:solidFill>
              </a:rPr>
              <a:t> </a:t>
            </a:r>
            <a:r>
              <a:rPr lang="es-PE" sz="3200" b="1" dirty="0" smtClean="0">
                <a:solidFill>
                  <a:srgbClr val="FF0000"/>
                </a:solidFill>
              </a:rPr>
              <a:t>es irrevocable aunque un nuevo caso de Virus Derivado de Polio </a:t>
            </a:r>
            <a:r>
              <a:rPr lang="es-PE" sz="3200" b="1" dirty="0" err="1" smtClean="0">
                <a:solidFill>
                  <a:srgbClr val="FF0000"/>
                </a:solidFill>
              </a:rPr>
              <a:t>Vacunal</a:t>
            </a:r>
            <a:r>
              <a:rPr lang="es-PE" sz="3200" b="1" dirty="0" smtClean="0">
                <a:solidFill>
                  <a:srgbClr val="FF0000"/>
                </a:solidFill>
              </a:rPr>
              <a:t> (</a:t>
            </a:r>
            <a:r>
              <a:rPr lang="es-PE" sz="3200" b="1" dirty="0" err="1" smtClean="0">
                <a:solidFill>
                  <a:srgbClr val="FF0000"/>
                </a:solidFill>
              </a:rPr>
              <a:t>cVDPV</a:t>
            </a:r>
            <a:r>
              <a:rPr lang="es-PE" sz="3200" b="1" dirty="0" smtClean="0">
                <a:solidFill>
                  <a:srgbClr val="FF0000"/>
                </a:solidFill>
              </a:rPr>
              <a:t>) sea detectado. </a:t>
            </a:r>
            <a:endParaRPr lang="es-PE" sz="3200" b="1" dirty="0">
              <a:solidFill>
                <a:srgbClr val="FF0000"/>
              </a:solidFill>
            </a:endParaRPr>
          </a:p>
        </p:txBody>
      </p:sp>
    </p:spTree>
    <p:extLst>
      <p:ext uri="{BB962C8B-B14F-4D97-AF65-F5344CB8AC3E}">
        <p14:creationId xmlns:p14="http://schemas.microsoft.com/office/powerpoint/2010/main" val="67324784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6 Grupo"/>
          <p:cNvGrpSpPr/>
          <p:nvPr/>
        </p:nvGrpSpPr>
        <p:grpSpPr>
          <a:xfrm>
            <a:off x="1031701" y="271324"/>
            <a:ext cx="7382941" cy="412627"/>
            <a:chOff x="683568" y="1268760"/>
            <a:chExt cx="7382941" cy="412627"/>
          </a:xfrm>
        </p:grpSpPr>
        <p:pic>
          <p:nvPicPr>
            <p:cNvPr id="3" name="3 Imagen" descr="DGSP"/>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3568" y="1268760"/>
              <a:ext cx="2401294" cy="341906"/>
            </a:xfrm>
            <a:prstGeom prst="rect">
              <a:avLst/>
            </a:prstGeom>
            <a:noFill/>
            <a:ln>
              <a:noFill/>
            </a:ln>
          </p:spPr>
        </p:pic>
        <p:sp>
          <p:nvSpPr>
            <p:cNvPr id="4" name="Cuadro de texto 2"/>
            <p:cNvSpPr txBox="1">
              <a:spLocks noChangeArrowheads="1"/>
            </p:cNvSpPr>
            <p:nvPr/>
          </p:nvSpPr>
          <p:spPr bwMode="auto">
            <a:xfrm>
              <a:off x="3059832" y="1268760"/>
              <a:ext cx="485279" cy="344488"/>
            </a:xfrm>
            <a:prstGeom prst="rect">
              <a:avLst/>
            </a:prstGeom>
            <a:solidFill>
              <a:srgbClr val="A5A5A5"/>
            </a:solidFill>
            <a:ln w="9525">
              <a:noFill/>
              <a:miter lim="800000"/>
              <a:headEnd/>
              <a:tailEnd/>
            </a:ln>
          </p:spPr>
          <p:txBody>
            <a:bodyPr vert="horz" wrap="square" lIns="91440" tIns="45720" rIns="91440" bIns="45720" numCol="1" anchor="t" anchorCtr="0" compatLnSpc="1">
              <a:prstTxWarp prst="textNoShape">
                <a:avLst/>
              </a:prstTxWarp>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ts val="1000"/>
                </a:spcAft>
              </a:pPr>
              <a:r>
                <a:rPr lang="es-PE" sz="1100" dirty="0">
                  <a:solidFill>
                    <a:srgbClr val="FFFFFF"/>
                  </a:solidFill>
                  <a:latin typeface="Calibri" pitchFamily="34" charset="0"/>
                  <a:cs typeface="Arial" pitchFamily="34" charset="0"/>
                </a:rPr>
                <a:t>ESNI</a:t>
              </a:r>
              <a:endParaRPr lang="es-PE" dirty="0">
                <a:latin typeface="Arial" pitchFamily="34" charset="0"/>
                <a:cs typeface="Arial" pitchFamily="34" charset="0"/>
              </a:endParaRPr>
            </a:p>
          </p:txBody>
        </p:sp>
        <p:pic>
          <p:nvPicPr>
            <p:cNvPr id="5" name="Picture 4" descr="http://www.mimp.gob.pe/images/stories/paginaprincipal/logo-peru-progreso-para-todos.png"/>
            <p:cNvPicPr>
              <a:picLocks noChangeAspect="1" noChangeArrowheads="1"/>
            </p:cNvPicPr>
            <p:nvPr/>
          </p:nvPicPr>
          <p:blipFill>
            <a:blip r:embed="rId3" cstate="print"/>
            <a:srcRect/>
            <a:stretch>
              <a:fillRect/>
            </a:stretch>
          </p:blipFill>
          <p:spPr bwMode="auto">
            <a:xfrm>
              <a:off x="6228184" y="1268760"/>
              <a:ext cx="1838325" cy="412627"/>
            </a:xfrm>
            <a:prstGeom prst="rect">
              <a:avLst/>
            </a:prstGeom>
            <a:noFill/>
          </p:spPr>
        </p:pic>
      </p:grpSp>
      <p:sp>
        <p:nvSpPr>
          <p:cNvPr id="6" name="9 Rectángulo"/>
          <p:cNvSpPr/>
          <p:nvPr/>
        </p:nvSpPr>
        <p:spPr>
          <a:xfrm>
            <a:off x="0" y="875763"/>
            <a:ext cx="9144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9 Rectángulo"/>
          <p:cNvSpPr/>
          <p:nvPr/>
        </p:nvSpPr>
        <p:spPr>
          <a:xfrm>
            <a:off x="0" y="943902"/>
            <a:ext cx="9144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CuadroTexto 7"/>
          <p:cNvSpPr txBox="1"/>
          <p:nvPr/>
        </p:nvSpPr>
        <p:spPr>
          <a:xfrm>
            <a:off x="1481802" y="3130548"/>
            <a:ext cx="5094515" cy="461665"/>
          </a:xfrm>
          <a:prstGeom prst="rect">
            <a:avLst/>
          </a:prstGeom>
          <a:noFill/>
        </p:spPr>
        <p:txBody>
          <a:bodyPr wrap="square" rtlCol="0">
            <a:spAutoFit/>
          </a:bodyPr>
          <a:lstStyle/>
          <a:p>
            <a:r>
              <a:rPr lang="es-PE" sz="2400" b="1" dirty="0" smtClean="0">
                <a:effectLst>
                  <a:outerShdw blurRad="38100" dist="38100" dir="2700000" algn="tl">
                    <a:srgbClr val="000000">
                      <a:alpha val="43137"/>
                    </a:srgbClr>
                  </a:outerShdw>
                </a:effectLst>
              </a:rPr>
              <a:t>MUCHAS GRACIAS…</a:t>
            </a:r>
            <a:endParaRPr lang="es-PE" sz="2400" b="1" dirty="0">
              <a:effectLst>
                <a:outerShdw blurRad="38100" dist="38100" dir="2700000" algn="tl">
                  <a:srgbClr val="000000">
                    <a:alpha val="43137"/>
                  </a:srgbClr>
                </a:outerShdw>
              </a:effectLst>
            </a:endParaRPr>
          </a:p>
        </p:txBody>
      </p:sp>
      <p:sp>
        <p:nvSpPr>
          <p:cNvPr id="10" name="CuadroTexto 9"/>
          <p:cNvSpPr txBox="1"/>
          <p:nvPr/>
        </p:nvSpPr>
        <p:spPr>
          <a:xfrm>
            <a:off x="2656114" y="5413827"/>
            <a:ext cx="6037942" cy="1200329"/>
          </a:xfrm>
          <a:prstGeom prst="rect">
            <a:avLst/>
          </a:prstGeom>
          <a:noFill/>
        </p:spPr>
        <p:txBody>
          <a:bodyPr wrap="square" rtlCol="0">
            <a:spAutoFit/>
          </a:bodyPr>
          <a:lstStyle/>
          <a:p>
            <a:pPr algn="r"/>
            <a:r>
              <a:rPr lang="es-PE" b="1" i="1" dirty="0" smtClean="0"/>
              <a:t>Estrategia Sanitaria Nacional de Inmunizaciones</a:t>
            </a:r>
          </a:p>
          <a:p>
            <a:pPr algn="r"/>
            <a:r>
              <a:rPr lang="es-PE" b="1" i="1" dirty="0" smtClean="0"/>
              <a:t>Dirección ejecutiva de Atención Integral </a:t>
            </a:r>
          </a:p>
          <a:p>
            <a:pPr algn="r"/>
            <a:r>
              <a:rPr lang="es-PE" b="1" i="1" dirty="0" smtClean="0"/>
              <a:t>Dirección General de Salud de las Personas</a:t>
            </a:r>
          </a:p>
          <a:p>
            <a:pPr algn="r"/>
            <a:r>
              <a:rPr lang="es-PE" b="1" i="1" dirty="0" smtClean="0"/>
              <a:t>Ministerio de Salud</a:t>
            </a:r>
            <a:endParaRPr lang="es-PE" b="1" i="1" dirty="0"/>
          </a:p>
        </p:txBody>
      </p:sp>
      <p:pic>
        <p:nvPicPr>
          <p:cNvPr id="11" name="Picture 2" descr="\\wdc.paho.org\OfficeOfTheAssistantDirector\AD_FCH_IM\IM-DOCS\Vaccination Week in the Americas\VWA 2011\VWA_Publication\FINALIZED SECTIONS\VWA Book\2009\DSC_6237.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909031" y="2115212"/>
            <a:ext cx="1976643" cy="2954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290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22710"/>
            <a:ext cx="8229600" cy="634082"/>
          </a:xfrm>
        </p:spPr>
        <p:txBody>
          <a:bodyPr/>
          <a:lstStyle/>
          <a:p>
            <a:r>
              <a:rPr lang="es-PE" sz="2000" b="1" dirty="0">
                <a:latin typeface="Arial Narrow" panose="020B0606020202030204" pitchFamily="34" charset="0"/>
              </a:rPr>
              <a:t>Población menor de 36 meses con vacunas básicas completas, según área de residencia, 2011-2015 ( Porcentaje)</a:t>
            </a:r>
            <a:endParaRPr lang="es-PE" sz="2000" dirty="0">
              <a:latin typeface="Arial Narrow" panose="020B0606020202030204" pitchFamily="34" charset="0"/>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581441"/>
            <a:ext cx="7128792" cy="5028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1085474" y="6610194"/>
            <a:ext cx="4211409" cy="215444"/>
          </a:xfrm>
          <a:prstGeom prst="rect">
            <a:avLst/>
          </a:prstGeom>
          <a:noFill/>
        </p:spPr>
        <p:txBody>
          <a:bodyPr wrap="none" rtlCol="0">
            <a:spAutoFit/>
          </a:bodyPr>
          <a:lstStyle/>
          <a:p>
            <a:pPr algn="just"/>
            <a:r>
              <a:rPr lang="es-PE" sz="800" dirty="0" smtClean="0"/>
              <a:t>Fuente: Instituto Nacional de Estadística e Informática-Encuesta Demográfica y de Salud Familiar</a:t>
            </a:r>
            <a:endParaRPr lang="es-PE" sz="800" dirty="0"/>
          </a:p>
        </p:txBody>
      </p:sp>
    </p:spTree>
    <p:extLst>
      <p:ext uri="{BB962C8B-B14F-4D97-AF65-F5344CB8AC3E}">
        <p14:creationId xmlns:p14="http://schemas.microsoft.com/office/powerpoint/2010/main" val="1377297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70364" y="102780"/>
            <a:ext cx="5266466" cy="6659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8499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65564" y="219081"/>
            <a:ext cx="5654971" cy="6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66512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p-White_E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txDef>
      <a:spPr>
        <a:noFill/>
      </a:spPr>
      <a:bodyPr wrap="square" rtlCol="0">
        <a:spAutoFit/>
      </a:bodyPr>
      <a:lstStyle>
        <a:defPPr>
          <a:defRPr dirty="0"/>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0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0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e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e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e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0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0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lor xmlns="b33c0d84-3b33-4e00-9a0b-b066ee08f7c2">CMYK</Color>
    <Language xmlns="b33c0d84-3b33-4e00-9a0b-b066ee08f7c2">English</Language>
    <Theme xmlns="b33c0d84-3b33-4e00-9a0b-b066ee08f7c2">PPT</Theme>
    <Document_x0020_Type xmlns="b33c0d84-3b33-4e00-9a0b-b066ee08f7c2">ppt</Document_x0020_Type>
    <Information xmlns="b33c0d84-3b33-4e00-9a0b-b066ee08f7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0CCCCB51AA2174A94255D2A3E2A6245" ma:contentTypeVersion="6" ma:contentTypeDescription="Create a new document." ma:contentTypeScope="" ma:versionID="34ee0c50409c379c5921ffa33f418c21">
  <xsd:schema xmlns:xsd="http://www.w3.org/2001/XMLSchema" xmlns:xs="http://www.w3.org/2001/XMLSchema" xmlns:p="http://schemas.microsoft.com/office/2006/metadata/properties" xmlns:ns2="b33c0d84-3b33-4e00-9a0b-b066ee08f7c2" targetNamespace="http://schemas.microsoft.com/office/2006/metadata/properties" ma:root="true" ma:fieldsID="8905aa001001d4a1f3d5988ab79a193b" ns2:_="">
    <xsd:import namespace="b33c0d84-3b33-4e00-9a0b-b066ee08f7c2"/>
    <xsd:element name="properties">
      <xsd:complexType>
        <xsd:sequence>
          <xsd:element name="documentManagement">
            <xsd:complexType>
              <xsd:all>
                <xsd:element ref="ns2:Information" minOccurs="0"/>
                <xsd:element ref="ns2:Theme" minOccurs="0"/>
                <xsd:element ref="ns2:Document_x0020_Type" minOccurs="0"/>
                <xsd:element ref="ns2:Language" minOccurs="0"/>
                <xsd:element ref="ns2:Colo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3c0d84-3b33-4e00-9a0b-b066ee08f7c2" elementFormDefault="qualified">
    <xsd:import namespace="http://schemas.microsoft.com/office/2006/documentManagement/types"/>
    <xsd:import namespace="http://schemas.microsoft.com/office/infopath/2007/PartnerControls"/>
    <xsd:element name="Information" ma:index="1" nillable="true" ma:displayName="Information" ma:internalName="Information">
      <xsd:simpleType>
        <xsd:restriction base="dms:Text">
          <xsd:maxLength value="255"/>
        </xsd:restriction>
      </xsd:simpleType>
    </xsd:element>
    <xsd:element name="Theme" ma:index="3" nillable="true" ma:displayName="Theme" ma:description="3D logos&#10;4x6 card&#10;Agenda&#10;Binder&#10;Bookcover sample&#10;Brochure&#10;Brochure sample&#10;Bookmark&#10;Business card sample&#10;CD circular label&#10;CD front case&#10;CD back tray&#10;CD_DVD&#10;Complex business card&#10;Simple business card&#10;Courtesy card&#10;Diploma&#10;Envelope&#10;External design sample&#10;Folder&#10;Folder sample&#10;Form&#10;How to&#10;Lettherhead&#10;Manual&#10;Nametag&#10;One inch spine for binder&#10;Two inch spine for binder&#10;Partner logo&#10;Poster sample&#10;Powerpoint_presentation&#10;Standard logo&#10;Standard logo-PMS 288&#10;Standard logo-PMS 306&#10;Official logo&#10;Condensed logo&#10;Logo sample&#10;Logo incorrect use&#10;Sub brand&#10;Typeface sample&#10;not specified" ma:internalName="Theme">
      <xsd:simpleType>
        <xsd:restriction base="dms:Text">
          <xsd:maxLength value="255"/>
        </xsd:restriction>
      </xsd:simpleType>
    </xsd:element>
    <xsd:element name="Document_x0020_Type" ma:index="4" nillable="true" ma:displayName="Document Type" ma:default="ppt" ma:format="Dropdown" ma:internalName="Document_x0020_Type">
      <xsd:simpleType>
        <xsd:restriction base="dms:Choice">
          <xsd:enumeration value="eps"/>
          <xsd:enumeration value="wmf"/>
          <xsd:enumeration value="pdf"/>
          <xsd:enumeration value="ai"/>
          <xsd:enumeration value="psd"/>
          <xsd:enumeration value="tif"/>
          <xsd:enumeration value="zip"/>
          <xsd:enumeration value="png"/>
          <xsd:enumeration value="bmp"/>
          <xsd:enumeration value="gif"/>
          <xsd:enumeration value="doc"/>
          <xsd:enumeration value="xls"/>
          <xsd:enumeration value="txt"/>
          <xsd:enumeration value="jpg"/>
          <xsd:enumeration value="mp3"/>
          <xsd:enumeration value="mp4"/>
          <xsd:enumeration value="mov"/>
          <xsd:enumeration value="swf"/>
          <xsd:enumeration value="flash"/>
          <xsd:enumeration value="ppt"/>
          <xsd:enumeration value="not specified"/>
        </xsd:restriction>
      </xsd:simpleType>
    </xsd:element>
    <xsd:element name="Language" ma:index="5" nillable="true" ma:displayName="Language" ma:default="English" ma:format="Dropdown" ma:internalName="Language">
      <xsd:simpleType>
        <xsd:restriction base="dms:Choice">
          <xsd:enumeration value="English"/>
          <xsd:enumeration value="Spanish"/>
          <xsd:enumeration value="Portuguese"/>
          <xsd:enumeration value="French"/>
          <xsd:enumeration value="All"/>
        </xsd:restriction>
      </xsd:simpleType>
    </xsd:element>
    <xsd:element name="Color" ma:index="6" nillable="true" ma:displayName="Color" ma:default="CMYK" ma:format="Dropdown" ma:internalName="Color">
      <xsd:simpleType>
        <xsd:restriction base="dms:Choice">
          <xsd:enumeration value="CMYK"/>
          <xsd:enumeration value="Black"/>
          <xsd:enumeration value="White"/>
          <xsd:enumeration value="Gray"/>
          <xsd:enumeration value="Lavender"/>
          <xsd:enumeration value="Cyan"/>
          <xsd:enumeration value="Aqua Blue"/>
          <xsd:enumeration value="Blue"/>
          <xsd:enumeration value="Light Blue"/>
          <xsd:enumeration value="Green"/>
          <xsd:enumeration value="Light Green"/>
          <xsd:enumeration value="Orange"/>
          <xsd:enumeration value="Light Orange"/>
          <xsd:enumeration value="Pink"/>
          <xsd:enumeration value="Purple"/>
          <xsd:enumeration value="Red"/>
          <xsd:enumeration value="Yellow"/>
          <xsd:enumeration value="Light Yellow"/>
          <xsd:enumeration value="color"/>
          <xsd:enumeration value="All colors"/>
          <xsd:enumeration value="not specifi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E6933C-3156-4692-914A-97350A1CB974}">
  <ds:schemaRefs>
    <ds:schemaRef ds:uri="http://schemas.microsoft.com/office/infopath/2007/PartnerControls"/>
    <ds:schemaRef ds:uri="http://schemas.microsoft.com/office/2006/documentManagement/types"/>
    <ds:schemaRef ds:uri="http://purl.org/dc/terms/"/>
    <ds:schemaRef ds:uri="http://purl.org/dc/elements/1.1/"/>
    <ds:schemaRef ds:uri="http://schemas.openxmlformats.org/package/2006/metadata/core-properties"/>
    <ds:schemaRef ds:uri="http://www.w3.org/XML/1998/namespace"/>
    <ds:schemaRef ds:uri="http://purl.org/dc/dcmitype/"/>
    <ds:schemaRef ds:uri="b33c0d84-3b33-4e00-9a0b-b066ee08f7c2"/>
    <ds:schemaRef ds:uri="http://schemas.microsoft.com/office/2006/metadata/properties"/>
  </ds:schemaRefs>
</ds:datastoreItem>
</file>

<file path=customXml/itemProps2.xml><?xml version="1.0" encoding="utf-8"?>
<ds:datastoreItem xmlns:ds="http://schemas.openxmlformats.org/officeDocument/2006/customXml" ds:itemID="{C3872E9B-05AD-4F9F-854D-B3AE0EE5E286}">
  <ds:schemaRefs>
    <ds:schemaRef ds:uri="http://schemas.microsoft.com/sharepoint/v3/contenttype/forms"/>
  </ds:schemaRefs>
</ds:datastoreItem>
</file>

<file path=customXml/itemProps3.xml><?xml version="1.0" encoding="utf-8"?>
<ds:datastoreItem xmlns:ds="http://schemas.openxmlformats.org/officeDocument/2006/customXml" ds:itemID="{EB6FF4CF-DE88-4FE1-952C-02BD7C5923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3c0d84-3b33-4e00-9a0b-b066ee08f7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Map-White_ENG</Template>
  <TotalTime>2487</TotalTime>
  <Words>3999</Words>
  <Application>Microsoft Office PowerPoint</Application>
  <PresentationFormat>Presentación en pantalla (4:3)</PresentationFormat>
  <Paragraphs>713</Paragraphs>
  <Slides>68</Slides>
  <Notes>18</Notes>
  <HiddenSlides>3</HiddenSlides>
  <MMClips>0</MMClips>
  <ScaleCrop>false</ScaleCrop>
  <HeadingPairs>
    <vt:vector size="6" baseType="variant">
      <vt:variant>
        <vt:lpstr>Tema</vt:lpstr>
      </vt:variant>
      <vt:variant>
        <vt:i4>9</vt:i4>
      </vt:variant>
      <vt:variant>
        <vt:lpstr>Servidores OLE incrustados</vt:lpstr>
      </vt:variant>
      <vt:variant>
        <vt:i4>1</vt:i4>
      </vt:variant>
      <vt:variant>
        <vt:lpstr>Títulos de diapositiva</vt:lpstr>
      </vt:variant>
      <vt:variant>
        <vt:i4>68</vt:i4>
      </vt:variant>
    </vt:vector>
  </HeadingPairs>
  <TitlesOfParts>
    <vt:vector size="78" baseType="lpstr">
      <vt:lpstr>Map-White_ENG</vt:lpstr>
      <vt:lpstr>Diseño personalizado</vt:lpstr>
      <vt:lpstr>2_Default Design</vt:lpstr>
      <vt:lpstr>Default Design</vt:lpstr>
      <vt:lpstr>3_Default Design</vt:lpstr>
      <vt:lpstr>2_Tema de Office</vt:lpstr>
      <vt:lpstr>Tema de Office</vt:lpstr>
      <vt:lpstr>3_Tema de Office</vt:lpstr>
      <vt:lpstr>1_Default Design</vt:lpstr>
      <vt:lpstr>Chart</vt:lpstr>
      <vt:lpstr>Presentación de PowerPoint</vt:lpstr>
      <vt:lpstr>Presentación de PowerPoint</vt:lpstr>
      <vt:lpstr>Presentación de PowerPoint</vt:lpstr>
      <vt:lpstr>Presentación de PowerPoint</vt:lpstr>
      <vt:lpstr>Presentación de PowerPoint</vt:lpstr>
      <vt:lpstr>Presentación de PowerPoint</vt:lpstr>
      <vt:lpstr>Población menor de 36 meses con vacunas básicas completas, según área de residencia, 2011-2015 ( Porcentaje)</vt:lpstr>
      <vt:lpstr>Presentación de PowerPoint</vt:lpstr>
      <vt:lpstr>Presentación de PowerPoint</vt:lpstr>
      <vt:lpstr>Presentación de PowerPoint</vt:lpstr>
      <vt:lpstr>Presentación de PowerPoint</vt:lpstr>
      <vt:lpstr>Presentación de PowerPoint</vt:lpstr>
      <vt:lpstr>Contenido</vt:lpstr>
      <vt:lpstr>¿Qué es la poliomielitis?</vt:lpstr>
      <vt:lpstr>Presentación de PowerPoint</vt:lpstr>
      <vt:lpstr>Vigilancia de PFA</vt:lpstr>
      <vt:lpstr>Indicadores de calidad de la vigilancia de PFA, Región de Américas, 1988 – 2015*</vt:lpstr>
      <vt:lpstr>Presentación de PowerPoint</vt:lpstr>
      <vt:lpstr>Presentación de PowerPoint</vt:lpstr>
      <vt:lpstr>Presentación de PowerPoint</vt:lpstr>
      <vt:lpstr>Cobertura de vacunación con polio3</vt:lpstr>
      <vt:lpstr>Coberturas de vacunación contra Polio</vt:lpstr>
      <vt:lpstr>% de municipios con &lt; 95% de cobertura contra polio, países de las Américas, 2014</vt:lpstr>
      <vt:lpstr>% de niños &lt; 1 año que viven en municipios con   cobertura contra polio &lt;de 95%,  países de las Américas, 2014</vt:lpstr>
      <vt:lpstr>Presentación de PowerPoint</vt:lpstr>
      <vt:lpstr>Presentación de PowerPoint</vt:lpstr>
      <vt:lpstr>Presentación de PowerPoint</vt:lpstr>
      <vt:lpstr>Erradicación de la Poliomielitis Antecedentes</vt:lpstr>
      <vt:lpstr>Presentación de PowerPoint</vt:lpstr>
      <vt:lpstr>Presentación de PowerPoint</vt:lpstr>
      <vt:lpstr>cVDPV</vt:lpstr>
      <vt:lpstr>Presentación de PowerPoint</vt:lpstr>
      <vt:lpstr>Objetivos del PEES 2013-2018 Polio Eradication &amp; Endgame Strategic (PEES) Plan, 2013 – 2018*  </vt:lpstr>
      <vt:lpstr>Nueva política de vacunación contra la polio en la fase final de erradicación</vt:lpstr>
      <vt:lpstr>Switch (cambio) de tOPV a bOPV</vt:lpstr>
      <vt:lpstr>¿Por qué fue retirar OPV2?</vt:lpstr>
      <vt:lpstr>¿Por qué introducir la IPV antes del retiro de la OPV2?</vt:lpstr>
      <vt:lpstr>Objetivo 2 del Plan tiene tres etapas</vt:lpstr>
      <vt:lpstr>Recomendación del Grupo Técnico Asesor sobre Enfermedades Prevenibles por Vacunación  (TAG)</vt:lpstr>
      <vt:lpstr>Desafíos de la Introducción de IPV</vt:lpstr>
      <vt:lpstr>Presentación de PowerPoint</vt:lpstr>
      <vt:lpstr>Presentación de PowerPoint</vt:lpstr>
      <vt:lpstr>Desafíos del Cambio de tOPV a bOPV</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Fabiana Michel</dc:creator>
  <cp:lastModifiedBy>Elsa</cp:lastModifiedBy>
  <cp:revision>252</cp:revision>
  <cp:lastPrinted>2015-08-04T13:49:36Z</cp:lastPrinted>
  <dcterms:created xsi:type="dcterms:W3CDTF">2014-05-21T15:40:00Z</dcterms:created>
  <dcterms:modified xsi:type="dcterms:W3CDTF">2015-09-03T14:56:18Z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0x01010060CCCCB51AA2174A94255D2A3E2A6245</vt:lpwstr>
  </property>
</Properties>
</file>