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4"/>
  </p:notesMasterIdLst>
  <p:handoutMasterIdLst>
    <p:handoutMasterId r:id="rId35"/>
  </p:handoutMasterIdLst>
  <p:sldIdLst>
    <p:sldId id="273" r:id="rId3"/>
    <p:sldId id="311" r:id="rId4"/>
    <p:sldId id="310" r:id="rId5"/>
    <p:sldId id="277" r:id="rId6"/>
    <p:sldId id="312" r:id="rId7"/>
    <p:sldId id="315" r:id="rId8"/>
    <p:sldId id="340" r:id="rId9"/>
    <p:sldId id="343" r:id="rId10"/>
    <p:sldId id="289" r:id="rId11"/>
    <p:sldId id="344" r:id="rId12"/>
    <p:sldId id="345" r:id="rId13"/>
    <p:sldId id="346" r:id="rId14"/>
    <p:sldId id="347" r:id="rId15"/>
    <p:sldId id="348" r:id="rId16"/>
    <p:sldId id="349" r:id="rId17"/>
    <p:sldId id="335" r:id="rId18"/>
    <p:sldId id="334" r:id="rId19"/>
    <p:sldId id="359" r:id="rId20"/>
    <p:sldId id="350" r:id="rId21"/>
    <p:sldId id="358" r:id="rId22"/>
    <p:sldId id="357" r:id="rId23"/>
    <p:sldId id="356" r:id="rId24"/>
    <p:sldId id="354" r:id="rId25"/>
    <p:sldId id="276" r:id="rId26"/>
    <p:sldId id="353" r:id="rId27"/>
    <p:sldId id="352" r:id="rId28"/>
    <p:sldId id="313" r:id="rId29"/>
    <p:sldId id="314" r:id="rId30"/>
    <p:sldId id="360" r:id="rId31"/>
    <p:sldId id="355" r:id="rId32"/>
    <p:sldId id="271" r:id="rId33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98C11-584D-4912-A0C6-199AA01FDC9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732D800F-879B-448A-BBAD-81C912B25F07}">
      <dgm:prSet phldrT="[Texto]" custT="1"/>
      <dgm:spPr/>
      <dgm:t>
        <a:bodyPr/>
        <a:lstStyle/>
        <a:p>
          <a:r>
            <a:rPr lang="es-PE" sz="2600" dirty="0"/>
            <a:t>Archivos Paralelos consolidados</a:t>
          </a:r>
        </a:p>
        <a:p>
          <a:r>
            <a:rPr lang="es-PE" sz="1600" dirty="0"/>
            <a:t>2002 - 2012</a:t>
          </a:r>
        </a:p>
      </dgm:t>
    </dgm:pt>
    <dgm:pt modelId="{3D9821EE-3CBF-40B7-B40D-F07B0D045EE5}" type="parTrans" cxnId="{84D5F690-CC85-4298-ACED-E23266AD5AF2}">
      <dgm:prSet/>
      <dgm:spPr/>
      <dgm:t>
        <a:bodyPr/>
        <a:lstStyle/>
        <a:p>
          <a:endParaRPr lang="es-PE"/>
        </a:p>
      </dgm:t>
    </dgm:pt>
    <dgm:pt modelId="{44E82D8B-4820-47C1-9129-AB21E467C1FC}" type="sibTrans" cxnId="{84D5F690-CC85-4298-ACED-E23266AD5AF2}">
      <dgm:prSet/>
      <dgm:spPr/>
      <dgm:t>
        <a:bodyPr/>
        <a:lstStyle/>
        <a:p>
          <a:endParaRPr lang="es-PE"/>
        </a:p>
      </dgm:t>
    </dgm:pt>
    <dgm:pt modelId="{245D7714-C801-437F-8498-1CB39F5C47D8}">
      <dgm:prSet phldrT="[Texto]" custT="1"/>
      <dgm:spPr/>
      <dgm:t>
        <a:bodyPr/>
        <a:lstStyle/>
        <a:p>
          <a:r>
            <a:rPr lang="es-PE" sz="3000" dirty="0"/>
            <a:t>HIS Clipper</a:t>
          </a:r>
        </a:p>
        <a:p>
          <a:r>
            <a:rPr lang="es-PE" sz="1400" dirty="0"/>
            <a:t>            (</a:t>
          </a:r>
          <a:r>
            <a:rPr lang="es-PE" sz="2000" dirty="0"/>
            <a:t>D.O.S)</a:t>
          </a:r>
        </a:p>
        <a:p>
          <a:r>
            <a:rPr lang="es-PE" sz="1600" dirty="0"/>
            <a:t>       2013 - 2016</a:t>
          </a:r>
          <a:endParaRPr lang="es-PE" sz="3000" dirty="0"/>
        </a:p>
      </dgm:t>
    </dgm:pt>
    <dgm:pt modelId="{8C649EE4-4C30-4E35-B856-8E2513693E31}" type="parTrans" cxnId="{868AFE30-B90B-43F0-B9E5-461F4F95D873}">
      <dgm:prSet/>
      <dgm:spPr/>
      <dgm:t>
        <a:bodyPr/>
        <a:lstStyle/>
        <a:p>
          <a:endParaRPr lang="es-PE"/>
        </a:p>
      </dgm:t>
    </dgm:pt>
    <dgm:pt modelId="{FE455BDC-8E74-44F7-B7C4-E1E1350AAC00}" type="sibTrans" cxnId="{868AFE30-B90B-43F0-B9E5-461F4F95D873}">
      <dgm:prSet/>
      <dgm:spPr/>
      <dgm:t>
        <a:bodyPr/>
        <a:lstStyle/>
        <a:p>
          <a:endParaRPr lang="es-PE"/>
        </a:p>
      </dgm:t>
    </dgm:pt>
    <dgm:pt modelId="{183DDDF9-E30B-4E7C-BD2C-6AB2A9E2BD2C}">
      <dgm:prSet phldrT="[Texto]" custT="1"/>
      <dgm:spPr/>
      <dgm:t>
        <a:bodyPr/>
        <a:lstStyle/>
        <a:p>
          <a:r>
            <a:rPr lang="es-PE" sz="3000" dirty="0"/>
            <a:t>HISMINSA, VPH, carné</a:t>
          </a:r>
        </a:p>
        <a:p>
          <a:r>
            <a:rPr lang="es-PE" sz="2000" dirty="0"/>
            <a:t>Validación DNI con Padrón Nominal y RENIEC</a:t>
          </a:r>
        </a:p>
        <a:p>
          <a:r>
            <a:rPr lang="es-PE" sz="1600" dirty="0"/>
            <a:t>2017 a la fecha</a:t>
          </a:r>
        </a:p>
      </dgm:t>
    </dgm:pt>
    <dgm:pt modelId="{BA894ACA-A90C-46EA-BEB5-FCFA485C130A}" type="parTrans" cxnId="{4B3C8AD9-261C-423F-8047-191B7933D1F8}">
      <dgm:prSet/>
      <dgm:spPr/>
      <dgm:t>
        <a:bodyPr/>
        <a:lstStyle/>
        <a:p>
          <a:endParaRPr lang="es-PE"/>
        </a:p>
      </dgm:t>
    </dgm:pt>
    <dgm:pt modelId="{B76A8999-7F12-44FC-904F-3F70837A8376}" type="sibTrans" cxnId="{4B3C8AD9-261C-423F-8047-191B7933D1F8}">
      <dgm:prSet/>
      <dgm:spPr/>
      <dgm:t>
        <a:bodyPr/>
        <a:lstStyle/>
        <a:p>
          <a:endParaRPr lang="es-PE"/>
        </a:p>
      </dgm:t>
    </dgm:pt>
    <dgm:pt modelId="{7C96585D-5982-4747-9F0B-E6F6DE4ED148}">
      <dgm:prSet custT="1"/>
      <dgm:spPr/>
      <dgm:t>
        <a:bodyPr/>
        <a:lstStyle/>
        <a:p>
          <a:r>
            <a:rPr lang="es-PE" sz="2800" dirty="0"/>
            <a:t>Historia Clínica Electrónica</a:t>
          </a:r>
        </a:p>
        <a:p>
          <a:r>
            <a:rPr lang="es-PE" sz="2000" dirty="0"/>
            <a:t>      E-</a:t>
          </a:r>
          <a:r>
            <a:rPr lang="es-PE" sz="2000" dirty="0" err="1"/>
            <a:t>Qhali</a:t>
          </a:r>
          <a:r>
            <a:rPr lang="es-PE" sz="2800" dirty="0"/>
            <a:t> </a:t>
          </a:r>
        </a:p>
      </dgm:t>
    </dgm:pt>
    <dgm:pt modelId="{B6E16C89-08CA-4534-98F3-00680410AC1F}" type="parTrans" cxnId="{63BAF2D2-01DE-40F2-B7D0-A1C1914E369B}">
      <dgm:prSet/>
      <dgm:spPr/>
      <dgm:t>
        <a:bodyPr/>
        <a:lstStyle/>
        <a:p>
          <a:endParaRPr lang="es-PE"/>
        </a:p>
      </dgm:t>
    </dgm:pt>
    <dgm:pt modelId="{32C759CF-577F-4A8B-93C2-30F930BAD134}" type="sibTrans" cxnId="{63BAF2D2-01DE-40F2-B7D0-A1C1914E369B}">
      <dgm:prSet/>
      <dgm:spPr/>
      <dgm:t>
        <a:bodyPr/>
        <a:lstStyle/>
        <a:p>
          <a:endParaRPr lang="es-PE"/>
        </a:p>
      </dgm:t>
    </dgm:pt>
    <dgm:pt modelId="{52BD8208-967D-4A33-AF39-C7D9815A864A}" type="pres">
      <dgm:prSet presAssocID="{7E898C11-584D-4912-A0C6-199AA01FDC9B}" presName="rootnode" presStyleCnt="0">
        <dgm:presLayoutVars>
          <dgm:chMax/>
          <dgm:chPref/>
          <dgm:dir/>
          <dgm:animLvl val="lvl"/>
        </dgm:presLayoutVars>
      </dgm:prSet>
      <dgm:spPr/>
    </dgm:pt>
    <dgm:pt modelId="{6FEFB71B-4C68-4F2C-8934-DB1E1B8B582F}" type="pres">
      <dgm:prSet presAssocID="{732D800F-879B-448A-BBAD-81C912B25F07}" presName="composite" presStyleCnt="0"/>
      <dgm:spPr/>
    </dgm:pt>
    <dgm:pt modelId="{A0BE20B8-E942-45E0-9196-E021C867FCC8}" type="pres">
      <dgm:prSet presAssocID="{732D800F-879B-448A-BBAD-81C912B25F07}" presName="LShape" presStyleLbl="alignNode1" presStyleIdx="0" presStyleCnt="7" custScaleY="116817"/>
      <dgm:spPr/>
    </dgm:pt>
    <dgm:pt modelId="{7653FBC5-104A-4DB1-82EA-92EF8C02888E}" type="pres">
      <dgm:prSet presAssocID="{732D800F-879B-448A-BBAD-81C912B25F07}" presName="ParentText" presStyleLbl="revTx" presStyleIdx="0" presStyleCnt="4" custLinFactNeighborX="211" custLinFactNeighborY="-4077">
        <dgm:presLayoutVars>
          <dgm:chMax val="0"/>
          <dgm:chPref val="0"/>
          <dgm:bulletEnabled val="1"/>
        </dgm:presLayoutVars>
      </dgm:prSet>
      <dgm:spPr/>
    </dgm:pt>
    <dgm:pt modelId="{FC4BC742-03F1-45A5-B471-99983D50915B}" type="pres">
      <dgm:prSet presAssocID="{732D800F-879B-448A-BBAD-81C912B25F07}" presName="Triangle" presStyleLbl="alignNode1" presStyleIdx="1" presStyleCnt="7"/>
      <dgm:spPr>
        <a:solidFill>
          <a:schemeClr val="accent5"/>
        </a:solidFill>
      </dgm:spPr>
    </dgm:pt>
    <dgm:pt modelId="{08681B52-FF63-40A6-A2D4-E98DC72EE4D5}" type="pres">
      <dgm:prSet presAssocID="{44E82D8B-4820-47C1-9129-AB21E467C1FC}" presName="sibTrans" presStyleCnt="0"/>
      <dgm:spPr/>
    </dgm:pt>
    <dgm:pt modelId="{4B2DE2B0-9106-4B18-989E-5C33280F83C6}" type="pres">
      <dgm:prSet presAssocID="{44E82D8B-4820-47C1-9129-AB21E467C1FC}" presName="space" presStyleCnt="0"/>
      <dgm:spPr/>
    </dgm:pt>
    <dgm:pt modelId="{C1562AE9-19C8-4424-BC9F-9464C15A1D65}" type="pres">
      <dgm:prSet presAssocID="{245D7714-C801-437F-8498-1CB39F5C47D8}" presName="composite" presStyleCnt="0"/>
      <dgm:spPr/>
    </dgm:pt>
    <dgm:pt modelId="{D7104330-8036-4B33-A4BA-D87970D5A96C}" type="pres">
      <dgm:prSet presAssocID="{245D7714-C801-437F-8498-1CB39F5C47D8}" presName="LShape" presStyleLbl="alignNode1" presStyleIdx="2" presStyleCnt="7" custScaleY="116483"/>
      <dgm:spPr/>
    </dgm:pt>
    <dgm:pt modelId="{8EBB3AB6-4796-454B-91AC-2A5C8A03CA6A}" type="pres">
      <dgm:prSet presAssocID="{245D7714-C801-437F-8498-1CB39F5C47D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7033052-08E6-430D-B300-06EC97AEE010}" type="pres">
      <dgm:prSet presAssocID="{245D7714-C801-437F-8498-1CB39F5C47D8}" presName="Triangle" presStyleLbl="alignNode1" presStyleIdx="3" presStyleCnt="7"/>
      <dgm:spPr/>
    </dgm:pt>
    <dgm:pt modelId="{EE631928-D012-4D45-B9F0-257F3020B8C3}" type="pres">
      <dgm:prSet presAssocID="{FE455BDC-8E74-44F7-B7C4-E1E1350AAC00}" presName="sibTrans" presStyleCnt="0"/>
      <dgm:spPr/>
    </dgm:pt>
    <dgm:pt modelId="{6CA31249-FB81-4B3F-9296-F24819531D73}" type="pres">
      <dgm:prSet presAssocID="{FE455BDC-8E74-44F7-B7C4-E1E1350AAC00}" presName="space" presStyleCnt="0"/>
      <dgm:spPr/>
    </dgm:pt>
    <dgm:pt modelId="{34BCC5D2-9346-4AE9-88AB-D8AF4E7D544F}" type="pres">
      <dgm:prSet presAssocID="{183DDDF9-E30B-4E7C-BD2C-6AB2A9E2BD2C}" presName="composite" presStyleCnt="0"/>
      <dgm:spPr/>
    </dgm:pt>
    <dgm:pt modelId="{21ECEDC6-05C1-40D7-BE3D-51554C47200D}" type="pres">
      <dgm:prSet presAssocID="{183DDDF9-E30B-4E7C-BD2C-6AB2A9E2BD2C}" presName="LShape" presStyleLbl="alignNode1" presStyleIdx="4" presStyleCnt="7" custScaleX="95758" custScaleY="128416" custLinFactNeighborX="-2999" custLinFactNeighborY="1715"/>
      <dgm:spPr/>
    </dgm:pt>
    <dgm:pt modelId="{AA39135C-6779-44B3-9299-DC1425E3B32D}" type="pres">
      <dgm:prSet presAssocID="{183DDDF9-E30B-4E7C-BD2C-6AB2A9E2BD2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C8964D2-F028-4EDE-92CC-36126122BAA5}" type="pres">
      <dgm:prSet presAssocID="{183DDDF9-E30B-4E7C-BD2C-6AB2A9E2BD2C}" presName="Triangle" presStyleLbl="alignNode1" presStyleIdx="5" presStyleCnt="7"/>
      <dgm:spPr>
        <a:solidFill>
          <a:schemeClr val="accent5"/>
        </a:solidFill>
        <a:ln>
          <a:solidFill>
            <a:srgbClr val="0070C0"/>
          </a:solidFill>
        </a:ln>
      </dgm:spPr>
    </dgm:pt>
    <dgm:pt modelId="{F8EEB25F-C9EF-437D-B684-3D5EE4E8E163}" type="pres">
      <dgm:prSet presAssocID="{B76A8999-7F12-44FC-904F-3F70837A8376}" presName="sibTrans" presStyleCnt="0"/>
      <dgm:spPr/>
    </dgm:pt>
    <dgm:pt modelId="{53FA7924-036D-4387-95AA-5A221CE008D2}" type="pres">
      <dgm:prSet presAssocID="{B76A8999-7F12-44FC-904F-3F70837A8376}" presName="space" presStyleCnt="0"/>
      <dgm:spPr/>
    </dgm:pt>
    <dgm:pt modelId="{6F28DF69-9F78-4DFE-8B90-8385CECCDCDB}" type="pres">
      <dgm:prSet presAssocID="{7C96585D-5982-4747-9F0B-E6F6DE4ED148}" presName="composite" presStyleCnt="0"/>
      <dgm:spPr/>
    </dgm:pt>
    <dgm:pt modelId="{F5725FEC-F885-4276-98E0-7012F119C35F}" type="pres">
      <dgm:prSet presAssocID="{7C96585D-5982-4747-9F0B-E6F6DE4ED148}" presName="LShape" presStyleLbl="alignNode1" presStyleIdx="6" presStyleCnt="7"/>
      <dgm:spPr>
        <a:solidFill>
          <a:srgbClr val="B56DDD"/>
        </a:solidFill>
      </dgm:spPr>
    </dgm:pt>
    <dgm:pt modelId="{33789335-4F64-4703-9073-9EA5FF889382}" type="pres">
      <dgm:prSet presAssocID="{7C96585D-5982-4747-9F0B-E6F6DE4ED14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892410F-1FBB-4F1A-AB11-E823444C1D9E}" type="presOf" srcId="{732D800F-879B-448A-BBAD-81C912B25F07}" destId="{7653FBC5-104A-4DB1-82EA-92EF8C02888E}" srcOrd="0" destOrd="0" presId="urn:microsoft.com/office/officeart/2009/3/layout/StepUpProcess"/>
    <dgm:cxn modelId="{868AFE30-B90B-43F0-B9E5-461F4F95D873}" srcId="{7E898C11-584D-4912-A0C6-199AA01FDC9B}" destId="{245D7714-C801-437F-8498-1CB39F5C47D8}" srcOrd="1" destOrd="0" parTransId="{8C649EE4-4C30-4E35-B856-8E2513693E31}" sibTransId="{FE455BDC-8E74-44F7-B7C4-E1E1350AAC00}"/>
    <dgm:cxn modelId="{8D132156-65D7-4E76-A921-4546013B841D}" type="presOf" srcId="{7E898C11-584D-4912-A0C6-199AA01FDC9B}" destId="{52BD8208-967D-4A33-AF39-C7D9815A864A}" srcOrd="0" destOrd="0" presId="urn:microsoft.com/office/officeart/2009/3/layout/StepUpProcess"/>
    <dgm:cxn modelId="{EDEE5F59-BD8E-4CDE-B99A-57491382298C}" type="presOf" srcId="{7C96585D-5982-4747-9F0B-E6F6DE4ED148}" destId="{33789335-4F64-4703-9073-9EA5FF889382}" srcOrd="0" destOrd="0" presId="urn:microsoft.com/office/officeart/2009/3/layout/StepUpProcess"/>
    <dgm:cxn modelId="{84D5F690-CC85-4298-ACED-E23266AD5AF2}" srcId="{7E898C11-584D-4912-A0C6-199AA01FDC9B}" destId="{732D800F-879B-448A-BBAD-81C912B25F07}" srcOrd="0" destOrd="0" parTransId="{3D9821EE-3CBF-40B7-B40D-F07B0D045EE5}" sibTransId="{44E82D8B-4820-47C1-9129-AB21E467C1FC}"/>
    <dgm:cxn modelId="{2C6103BE-EA80-46FE-8E06-B709BD1F2843}" type="presOf" srcId="{245D7714-C801-437F-8498-1CB39F5C47D8}" destId="{8EBB3AB6-4796-454B-91AC-2A5C8A03CA6A}" srcOrd="0" destOrd="0" presId="urn:microsoft.com/office/officeart/2009/3/layout/StepUpProcess"/>
    <dgm:cxn modelId="{37E05ECA-3F74-4BCC-A503-B29FA5283EE6}" type="presOf" srcId="{183DDDF9-E30B-4E7C-BD2C-6AB2A9E2BD2C}" destId="{AA39135C-6779-44B3-9299-DC1425E3B32D}" srcOrd="0" destOrd="0" presId="urn:microsoft.com/office/officeart/2009/3/layout/StepUpProcess"/>
    <dgm:cxn modelId="{63BAF2D2-01DE-40F2-B7D0-A1C1914E369B}" srcId="{7E898C11-584D-4912-A0C6-199AA01FDC9B}" destId="{7C96585D-5982-4747-9F0B-E6F6DE4ED148}" srcOrd="3" destOrd="0" parTransId="{B6E16C89-08CA-4534-98F3-00680410AC1F}" sibTransId="{32C759CF-577F-4A8B-93C2-30F930BAD134}"/>
    <dgm:cxn modelId="{4B3C8AD9-261C-423F-8047-191B7933D1F8}" srcId="{7E898C11-584D-4912-A0C6-199AA01FDC9B}" destId="{183DDDF9-E30B-4E7C-BD2C-6AB2A9E2BD2C}" srcOrd="2" destOrd="0" parTransId="{BA894ACA-A90C-46EA-BEB5-FCFA485C130A}" sibTransId="{B76A8999-7F12-44FC-904F-3F70837A8376}"/>
    <dgm:cxn modelId="{EF143563-85DB-4ABC-9953-807819DFB845}" type="presParOf" srcId="{52BD8208-967D-4A33-AF39-C7D9815A864A}" destId="{6FEFB71B-4C68-4F2C-8934-DB1E1B8B582F}" srcOrd="0" destOrd="0" presId="urn:microsoft.com/office/officeart/2009/3/layout/StepUpProcess"/>
    <dgm:cxn modelId="{A4A5FC7E-F54A-4ABC-90F0-EF4332A7C7DF}" type="presParOf" srcId="{6FEFB71B-4C68-4F2C-8934-DB1E1B8B582F}" destId="{A0BE20B8-E942-45E0-9196-E021C867FCC8}" srcOrd="0" destOrd="0" presId="urn:microsoft.com/office/officeart/2009/3/layout/StepUpProcess"/>
    <dgm:cxn modelId="{79BC7BEC-57D9-4317-8548-7DDCC4E5895B}" type="presParOf" srcId="{6FEFB71B-4C68-4F2C-8934-DB1E1B8B582F}" destId="{7653FBC5-104A-4DB1-82EA-92EF8C02888E}" srcOrd="1" destOrd="0" presId="urn:microsoft.com/office/officeart/2009/3/layout/StepUpProcess"/>
    <dgm:cxn modelId="{081BCE8E-7323-499F-A999-670AD5778533}" type="presParOf" srcId="{6FEFB71B-4C68-4F2C-8934-DB1E1B8B582F}" destId="{FC4BC742-03F1-45A5-B471-99983D50915B}" srcOrd="2" destOrd="0" presId="urn:microsoft.com/office/officeart/2009/3/layout/StepUpProcess"/>
    <dgm:cxn modelId="{007D65AD-057E-4767-AF5D-8C027DFF71E9}" type="presParOf" srcId="{52BD8208-967D-4A33-AF39-C7D9815A864A}" destId="{08681B52-FF63-40A6-A2D4-E98DC72EE4D5}" srcOrd="1" destOrd="0" presId="urn:microsoft.com/office/officeart/2009/3/layout/StepUpProcess"/>
    <dgm:cxn modelId="{A5C57C44-ED60-4A9C-8EB5-B17D53E439D8}" type="presParOf" srcId="{08681B52-FF63-40A6-A2D4-E98DC72EE4D5}" destId="{4B2DE2B0-9106-4B18-989E-5C33280F83C6}" srcOrd="0" destOrd="0" presId="urn:microsoft.com/office/officeart/2009/3/layout/StepUpProcess"/>
    <dgm:cxn modelId="{985FDC5C-A680-4D0C-96BB-04E5E2CD4944}" type="presParOf" srcId="{52BD8208-967D-4A33-AF39-C7D9815A864A}" destId="{C1562AE9-19C8-4424-BC9F-9464C15A1D65}" srcOrd="2" destOrd="0" presId="urn:microsoft.com/office/officeart/2009/3/layout/StepUpProcess"/>
    <dgm:cxn modelId="{18DD6CA5-0507-47B6-A3F1-FA01B2E660FD}" type="presParOf" srcId="{C1562AE9-19C8-4424-BC9F-9464C15A1D65}" destId="{D7104330-8036-4B33-A4BA-D87970D5A96C}" srcOrd="0" destOrd="0" presId="urn:microsoft.com/office/officeart/2009/3/layout/StepUpProcess"/>
    <dgm:cxn modelId="{00421648-F461-4469-A95E-D25BE55EAE9F}" type="presParOf" srcId="{C1562AE9-19C8-4424-BC9F-9464C15A1D65}" destId="{8EBB3AB6-4796-454B-91AC-2A5C8A03CA6A}" srcOrd="1" destOrd="0" presId="urn:microsoft.com/office/officeart/2009/3/layout/StepUpProcess"/>
    <dgm:cxn modelId="{4B22F3F6-2113-4B7C-9545-5E047306DD65}" type="presParOf" srcId="{C1562AE9-19C8-4424-BC9F-9464C15A1D65}" destId="{17033052-08E6-430D-B300-06EC97AEE010}" srcOrd="2" destOrd="0" presId="urn:microsoft.com/office/officeart/2009/3/layout/StepUpProcess"/>
    <dgm:cxn modelId="{08BA6170-41BB-4A1D-8E9D-B8CAEC9D4DD4}" type="presParOf" srcId="{52BD8208-967D-4A33-AF39-C7D9815A864A}" destId="{EE631928-D012-4D45-B9F0-257F3020B8C3}" srcOrd="3" destOrd="0" presId="urn:microsoft.com/office/officeart/2009/3/layout/StepUpProcess"/>
    <dgm:cxn modelId="{67F6E9F3-7A08-4EE7-8520-5CFEFA700CCE}" type="presParOf" srcId="{EE631928-D012-4D45-B9F0-257F3020B8C3}" destId="{6CA31249-FB81-4B3F-9296-F24819531D73}" srcOrd="0" destOrd="0" presId="urn:microsoft.com/office/officeart/2009/3/layout/StepUpProcess"/>
    <dgm:cxn modelId="{63196207-782E-4F03-A564-A8E8F0EC3683}" type="presParOf" srcId="{52BD8208-967D-4A33-AF39-C7D9815A864A}" destId="{34BCC5D2-9346-4AE9-88AB-D8AF4E7D544F}" srcOrd="4" destOrd="0" presId="urn:microsoft.com/office/officeart/2009/3/layout/StepUpProcess"/>
    <dgm:cxn modelId="{3CD872FC-ABD5-454A-99CD-8A30618282E1}" type="presParOf" srcId="{34BCC5D2-9346-4AE9-88AB-D8AF4E7D544F}" destId="{21ECEDC6-05C1-40D7-BE3D-51554C47200D}" srcOrd="0" destOrd="0" presId="urn:microsoft.com/office/officeart/2009/3/layout/StepUpProcess"/>
    <dgm:cxn modelId="{5613BFE7-1C2D-4A3A-85EA-5B22C2F9124B}" type="presParOf" srcId="{34BCC5D2-9346-4AE9-88AB-D8AF4E7D544F}" destId="{AA39135C-6779-44B3-9299-DC1425E3B32D}" srcOrd="1" destOrd="0" presId="urn:microsoft.com/office/officeart/2009/3/layout/StepUpProcess"/>
    <dgm:cxn modelId="{C3DD59F6-6F43-4C7C-8409-5F40D5CDA479}" type="presParOf" srcId="{34BCC5D2-9346-4AE9-88AB-D8AF4E7D544F}" destId="{DC8964D2-F028-4EDE-92CC-36126122BAA5}" srcOrd="2" destOrd="0" presId="urn:microsoft.com/office/officeart/2009/3/layout/StepUpProcess"/>
    <dgm:cxn modelId="{7CAC6D54-AFA3-4259-AE5E-CDF7F54707FE}" type="presParOf" srcId="{52BD8208-967D-4A33-AF39-C7D9815A864A}" destId="{F8EEB25F-C9EF-437D-B684-3D5EE4E8E163}" srcOrd="5" destOrd="0" presId="urn:microsoft.com/office/officeart/2009/3/layout/StepUpProcess"/>
    <dgm:cxn modelId="{135AD835-27E5-469F-AF59-BFD18352620C}" type="presParOf" srcId="{F8EEB25F-C9EF-437D-B684-3D5EE4E8E163}" destId="{53FA7924-036D-4387-95AA-5A221CE008D2}" srcOrd="0" destOrd="0" presId="urn:microsoft.com/office/officeart/2009/3/layout/StepUpProcess"/>
    <dgm:cxn modelId="{0CAB5CA8-4686-418D-96B7-9F3598623E6A}" type="presParOf" srcId="{52BD8208-967D-4A33-AF39-C7D9815A864A}" destId="{6F28DF69-9F78-4DFE-8B90-8385CECCDCDB}" srcOrd="6" destOrd="0" presId="urn:microsoft.com/office/officeart/2009/3/layout/StepUpProcess"/>
    <dgm:cxn modelId="{EC06E408-5056-4472-BC74-1F1218F0F990}" type="presParOf" srcId="{6F28DF69-9F78-4DFE-8B90-8385CECCDCDB}" destId="{F5725FEC-F885-4276-98E0-7012F119C35F}" srcOrd="0" destOrd="0" presId="urn:microsoft.com/office/officeart/2009/3/layout/StepUpProcess"/>
    <dgm:cxn modelId="{87B1938F-022A-4BAF-A6A9-5A530075FD95}" type="presParOf" srcId="{6F28DF69-9F78-4DFE-8B90-8385CECCDCDB}" destId="{33789335-4F64-4703-9073-9EA5FF88938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98C11-584D-4912-A0C6-199AA01FDC9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732D800F-879B-448A-BBAD-81C912B25F07}">
      <dgm:prSet phldrT="[Texto]" custT="1"/>
      <dgm:spPr/>
      <dgm:t>
        <a:bodyPr/>
        <a:lstStyle/>
        <a:p>
          <a:r>
            <a:rPr lang="es-PE" sz="2600" dirty="0"/>
            <a:t>Archivos Paralelos consolidados</a:t>
          </a:r>
        </a:p>
        <a:p>
          <a:r>
            <a:rPr lang="es-PE" sz="1600" dirty="0"/>
            <a:t>2002 - 2012</a:t>
          </a:r>
        </a:p>
      </dgm:t>
    </dgm:pt>
    <dgm:pt modelId="{3D9821EE-3CBF-40B7-B40D-F07B0D045EE5}" type="parTrans" cxnId="{84D5F690-CC85-4298-ACED-E23266AD5AF2}">
      <dgm:prSet/>
      <dgm:spPr/>
      <dgm:t>
        <a:bodyPr/>
        <a:lstStyle/>
        <a:p>
          <a:endParaRPr lang="es-PE"/>
        </a:p>
      </dgm:t>
    </dgm:pt>
    <dgm:pt modelId="{44E82D8B-4820-47C1-9129-AB21E467C1FC}" type="sibTrans" cxnId="{84D5F690-CC85-4298-ACED-E23266AD5AF2}">
      <dgm:prSet/>
      <dgm:spPr/>
      <dgm:t>
        <a:bodyPr/>
        <a:lstStyle/>
        <a:p>
          <a:endParaRPr lang="es-PE"/>
        </a:p>
      </dgm:t>
    </dgm:pt>
    <dgm:pt modelId="{245D7714-C801-437F-8498-1CB39F5C47D8}">
      <dgm:prSet phldrT="[Texto]" custT="1"/>
      <dgm:spPr/>
      <dgm:t>
        <a:bodyPr/>
        <a:lstStyle/>
        <a:p>
          <a:r>
            <a:rPr lang="es-PE" sz="3000" dirty="0"/>
            <a:t>HIS Clipper</a:t>
          </a:r>
        </a:p>
        <a:p>
          <a:r>
            <a:rPr lang="es-PE" sz="1400" dirty="0"/>
            <a:t>            (</a:t>
          </a:r>
          <a:r>
            <a:rPr lang="es-PE" sz="2000" dirty="0"/>
            <a:t>D.O.S)</a:t>
          </a:r>
        </a:p>
        <a:p>
          <a:r>
            <a:rPr lang="es-PE" sz="1600" dirty="0"/>
            <a:t>       2013 - 2016</a:t>
          </a:r>
          <a:endParaRPr lang="es-PE" sz="3000" dirty="0"/>
        </a:p>
      </dgm:t>
    </dgm:pt>
    <dgm:pt modelId="{8C649EE4-4C30-4E35-B856-8E2513693E31}" type="parTrans" cxnId="{868AFE30-B90B-43F0-B9E5-461F4F95D873}">
      <dgm:prSet/>
      <dgm:spPr/>
      <dgm:t>
        <a:bodyPr/>
        <a:lstStyle/>
        <a:p>
          <a:endParaRPr lang="es-PE"/>
        </a:p>
      </dgm:t>
    </dgm:pt>
    <dgm:pt modelId="{FE455BDC-8E74-44F7-B7C4-E1E1350AAC00}" type="sibTrans" cxnId="{868AFE30-B90B-43F0-B9E5-461F4F95D873}">
      <dgm:prSet/>
      <dgm:spPr/>
      <dgm:t>
        <a:bodyPr/>
        <a:lstStyle/>
        <a:p>
          <a:endParaRPr lang="es-PE"/>
        </a:p>
      </dgm:t>
    </dgm:pt>
    <dgm:pt modelId="{183DDDF9-E30B-4E7C-BD2C-6AB2A9E2BD2C}">
      <dgm:prSet phldrT="[Texto]" custT="1"/>
      <dgm:spPr/>
      <dgm:t>
        <a:bodyPr/>
        <a:lstStyle/>
        <a:p>
          <a:r>
            <a:rPr lang="es-PE" sz="3000" dirty="0"/>
            <a:t>HISMINSA, VPH, carné</a:t>
          </a:r>
        </a:p>
        <a:p>
          <a:r>
            <a:rPr lang="es-PE" sz="2000" dirty="0"/>
            <a:t>Validación DNI con Padrón Nominal y RENIEC</a:t>
          </a:r>
        </a:p>
        <a:p>
          <a:r>
            <a:rPr lang="es-PE" sz="1600" dirty="0"/>
            <a:t>2017 a la fecha</a:t>
          </a:r>
        </a:p>
      </dgm:t>
    </dgm:pt>
    <dgm:pt modelId="{BA894ACA-A90C-46EA-BEB5-FCFA485C130A}" type="parTrans" cxnId="{4B3C8AD9-261C-423F-8047-191B7933D1F8}">
      <dgm:prSet/>
      <dgm:spPr/>
      <dgm:t>
        <a:bodyPr/>
        <a:lstStyle/>
        <a:p>
          <a:endParaRPr lang="es-PE"/>
        </a:p>
      </dgm:t>
    </dgm:pt>
    <dgm:pt modelId="{B76A8999-7F12-44FC-904F-3F70837A8376}" type="sibTrans" cxnId="{4B3C8AD9-261C-423F-8047-191B7933D1F8}">
      <dgm:prSet/>
      <dgm:spPr/>
      <dgm:t>
        <a:bodyPr/>
        <a:lstStyle/>
        <a:p>
          <a:endParaRPr lang="es-PE"/>
        </a:p>
      </dgm:t>
    </dgm:pt>
    <dgm:pt modelId="{7C96585D-5982-4747-9F0B-E6F6DE4ED148}">
      <dgm:prSet custT="1"/>
      <dgm:spPr/>
      <dgm:t>
        <a:bodyPr/>
        <a:lstStyle/>
        <a:p>
          <a:r>
            <a:rPr lang="es-PE" sz="2800" dirty="0"/>
            <a:t>Historia Clínica Electrónica</a:t>
          </a:r>
        </a:p>
        <a:p>
          <a:r>
            <a:rPr lang="es-PE" sz="2000" dirty="0"/>
            <a:t>      E-</a:t>
          </a:r>
          <a:r>
            <a:rPr lang="es-PE" sz="2000" dirty="0" err="1"/>
            <a:t>Qhali</a:t>
          </a:r>
          <a:r>
            <a:rPr lang="es-PE" sz="2800" dirty="0"/>
            <a:t> </a:t>
          </a:r>
        </a:p>
      </dgm:t>
    </dgm:pt>
    <dgm:pt modelId="{B6E16C89-08CA-4534-98F3-00680410AC1F}" type="parTrans" cxnId="{63BAF2D2-01DE-40F2-B7D0-A1C1914E369B}">
      <dgm:prSet/>
      <dgm:spPr/>
      <dgm:t>
        <a:bodyPr/>
        <a:lstStyle/>
        <a:p>
          <a:endParaRPr lang="es-PE"/>
        </a:p>
      </dgm:t>
    </dgm:pt>
    <dgm:pt modelId="{32C759CF-577F-4A8B-93C2-30F930BAD134}" type="sibTrans" cxnId="{63BAF2D2-01DE-40F2-B7D0-A1C1914E369B}">
      <dgm:prSet/>
      <dgm:spPr/>
      <dgm:t>
        <a:bodyPr/>
        <a:lstStyle/>
        <a:p>
          <a:endParaRPr lang="es-PE"/>
        </a:p>
      </dgm:t>
    </dgm:pt>
    <dgm:pt modelId="{52BD8208-967D-4A33-AF39-C7D9815A864A}" type="pres">
      <dgm:prSet presAssocID="{7E898C11-584D-4912-A0C6-199AA01FDC9B}" presName="rootnode" presStyleCnt="0">
        <dgm:presLayoutVars>
          <dgm:chMax/>
          <dgm:chPref/>
          <dgm:dir/>
          <dgm:animLvl val="lvl"/>
        </dgm:presLayoutVars>
      </dgm:prSet>
      <dgm:spPr/>
    </dgm:pt>
    <dgm:pt modelId="{6FEFB71B-4C68-4F2C-8934-DB1E1B8B582F}" type="pres">
      <dgm:prSet presAssocID="{732D800F-879B-448A-BBAD-81C912B25F07}" presName="composite" presStyleCnt="0"/>
      <dgm:spPr/>
    </dgm:pt>
    <dgm:pt modelId="{A0BE20B8-E942-45E0-9196-E021C867FCC8}" type="pres">
      <dgm:prSet presAssocID="{732D800F-879B-448A-BBAD-81C912B25F07}" presName="LShape" presStyleLbl="alignNode1" presStyleIdx="0" presStyleCnt="7" custScaleY="116817"/>
      <dgm:spPr/>
    </dgm:pt>
    <dgm:pt modelId="{7653FBC5-104A-4DB1-82EA-92EF8C02888E}" type="pres">
      <dgm:prSet presAssocID="{732D800F-879B-448A-BBAD-81C912B25F07}" presName="ParentText" presStyleLbl="revTx" presStyleIdx="0" presStyleCnt="4" custLinFactNeighborX="211" custLinFactNeighborY="-4077">
        <dgm:presLayoutVars>
          <dgm:chMax val="0"/>
          <dgm:chPref val="0"/>
          <dgm:bulletEnabled val="1"/>
        </dgm:presLayoutVars>
      </dgm:prSet>
      <dgm:spPr/>
    </dgm:pt>
    <dgm:pt modelId="{FC4BC742-03F1-45A5-B471-99983D50915B}" type="pres">
      <dgm:prSet presAssocID="{732D800F-879B-448A-BBAD-81C912B25F07}" presName="Triangle" presStyleLbl="alignNode1" presStyleIdx="1" presStyleCnt="7"/>
      <dgm:spPr>
        <a:solidFill>
          <a:schemeClr val="accent5"/>
        </a:solidFill>
      </dgm:spPr>
    </dgm:pt>
    <dgm:pt modelId="{08681B52-FF63-40A6-A2D4-E98DC72EE4D5}" type="pres">
      <dgm:prSet presAssocID="{44E82D8B-4820-47C1-9129-AB21E467C1FC}" presName="sibTrans" presStyleCnt="0"/>
      <dgm:spPr/>
    </dgm:pt>
    <dgm:pt modelId="{4B2DE2B0-9106-4B18-989E-5C33280F83C6}" type="pres">
      <dgm:prSet presAssocID="{44E82D8B-4820-47C1-9129-AB21E467C1FC}" presName="space" presStyleCnt="0"/>
      <dgm:spPr/>
    </dgm:pt>
    <dgm:pt modelId="{C1562AE9-19C8-4424-BC9F-9464C15A1D65}" type="pres">
      <dgm:prSet presAssocID="{245D7714-C801-437F-8498-1CB39F5C47D8}" presName="composite" presStyleCnt="0"/>
      <dgm:spPr/>
    </dgm:pt>
    <dgm:pt modelId="{D7104330-8036-4B33-A4BA-D87970D5A96C}" type="pres">
      <dgm:prSet presAssocID="{245D7714-C801-437F-8498-1CB39F5C47D8}" presName="LShape" presStyleLbl="alignNode1" presStyleIdx="2" presStyleCnt="7" custScaleY="116483"/>
      <dgm:spPr/>
    </dgm:pt>
    <dgm:pt modelId="{8EBB3AB6-4796-454B-91AC-2A5C8A03CA6A}" type="pres">
      <dgm:prSet presAssocID="{245D7714-C801-437F-8498-1CB39F5C47D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7033052-08E6-430D-B300-06EC97AEE010}" type="pres">
      <dgm:prSet presAssocID="{245D7714-C801-437F-8498-1CB39F5C47D8}" presName="Triangle" presStyleLbl="alignNode1" presStyleIdx="3" presStyleCnt="7"/>
      <dgm:spPr/>
    </dgm:pt>
    <dgm:pt modelId="{EE631928-D012-4D45-B9F0-257F3020B8C3}" type="pres">
      <dgm:prSet presAssocID="{FE455BDC-8E74-44F7-B7C4-E1E1350AAC00}" presName="sibTrans" presStyleCnt="0"/>
      <dgm:spPr/>
    </dgm:pt>
    <dgm:pt modelId="{6CA31249-FB81-4B3F-9296-F24819531D73}" type="pres">
      <dgm:prSet presAssocID="{FE455BDC-8E74-44F7-B7C4-E1E1350AAC00}" presName="space" presStyleCnt="0"/>
      <dgm:spPr/>
    </dgm:pt>
    <dgm:pt modelId="{34BCC5D2-9346-4AE9-88AB-D8AF4E7D544F}" type="pres">
      <dgm:prSet presAssocID="{183DDDF9-E30B-4E7C-BD2C-6AB2A9E2BD2C}" presName="composite" presStyleCnt="0"/>
      <dgm:spPr/>
    </dgm:pt>
    <dgm:pt modelId="{21ECEDC6-05C1-40D7-BE3D-51554C47200D}" type="pres">
      <dgm:prSet presAssocID="{183DDDF9-E30B-4E7C-BD2C-6AB2A9E2BD2C}" presName="LShape" presStyleLbl="alignNode1" presStyleIdx="4" presStyleCnt="7" custScaleX="95758" custScaleY="128416" custLinFactNeighborX="-2999" custLinFactNeighborY="1715"/>
      <dgm:spPr/>
    </dgm:pt>
    <dgm:pt modelId="{AA39135C-6779-44B3-9299-DC1425E3B32D}" type="pres">
      <dgm:prSet presAssocID="{183DDDF9-E30B-4E7C-BD2C-6AB2A9E2BD2C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C8964D2-F028-4EDE-92CC-36126122BAA5}" type="pres">
      <dgm:prSet presAssocID="{183DDDF9-E30B-4E7C-BD2C-6AB2A9E2BD2C}" presName="Triangle" presStyleLbl="alignNode1" presStyleIdx="5" presStyleCnt="7"/>
      <dgm:spPr>
        <a:solidFill>
          <a:schemeClr val="accent5"/>
        </a:solidFill>
        <a:ln>
          <a:solidFill>
            <a:srgbClr val="0070C0"/>
          </a:solidFill>
        </a:ln>
      </dgm:spPr>
    </dgm:pt>
    <dgm:pt modelId="{F8EEB25F-C9EF-437D-B684-3D5EE4E8E163}" type="pres">
      <dgm:prSet presAssocID="{B76A8999-7F12-44FC-904F-3F70837A8376}" presName="sibTrans" presStyleCnt="0"/>
      <dgm:spPr/>
    </dgm:pt>
    <dgm:pt modelId="{53FA7924-036D-4387-95AA-5A221CE008D2}" type="pres">
      <dgm:prSet presAssocID="{B76A8999-7F12-44FC-904F-3F70837A8376}" presName="space" presStyleCnt="0"/>
      <dgm:spPr/>
    </dgm:pt>
    <dgm:pt modelId="{6F28DF69-9F78-4DFE-8B90-8385CECCDCDB}" type="pres">
      <dgm:prSet presAssocID="{7C96585D-5982-4747-9F0B-E6F6DE4ED148}" presName="composite" presStyleCnt="0"/>
      <dgm:spPr/>
    </dgm:pt>
    <dgm:pt modelId="{F5725FEC-F885-4276-98E0-7012F119C35F}" type="pres">
      <dgm:prSet presAssocID="{7C96585D-5982-4747-9F0B-E6F6DE4ED148}" presName="LShape" presStyleLbl="alignNode1" presStyleIdx="6" presStyleCnt="7"/>
      <dgm:spPr>
        <a:solidFill>
          <a:srgbClr val="B56DDD"/>
        </a:solidFill>
      </dgm:spPr>
    </dgm:pt>
    <dgm:pt modelId="{33789335-4F64-4703-9073-9EA5FF889382}" type="pres">
      <dgm:prSet presAssocID="{7C96585D-5982-4747-9F0B-E6F6DE4ED14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D98F203-EBE6-4229-8031-8A759ADE8924}" type="presOf" srcId="{245D7714-C801-437F-8498-1CB39F5C47D8}" destId="{8EBB3AB6-4796-454B-91AC-2A5C8A03CA6A}" srcOrd="0" destOrd="0" presId="urn:microsoft.com/office/officeart/2009/3/layout/StepUpProcess"/>
    <dgm:cxn modelId="{C8D57521-B579-4339-83B2-1C3F370A9FE2}" type="presOf" srcId="{7C96585D-5982-4747-9F0B-E6F6DE4ED148}" destId="{33789335-4F64-4703-9073-9EA5FF889382}" srcOrd="0" destOrd="0" presId="urn:microsoft.com/office/officeart/2009/3/layout/StepUpProcess"/>
    <dgm:cxn modelId="{868AFE30-B90B-43F0-B9E5-461F4F95D873}" srcId="{7E898C11-584D-4912-A0C6-199AA01FDC9B}" destId="{245D7714-C801-437F-8498-1CB39F5C47D8}" srcOrd="1" destOrd="0" parTransId="{8C649EE4-4C30-4E35-B856-8E2513693E31}" sibTransId="{FE455BDC-8E74-44F7-B7C4-E1E1350AAC00}"/>
    <dgm:cxn modelId="{FD832A5B-6AC0-429C-9AF9-B93A8736FFF6}" type="presOf" srcId="{7E898C11-584D-4912-A0C6-199AA01FDC9B}" destId="{52BD8208-967D-4A33-AF39-C7D9815A864A}" srcOrd="0" destOrd="0" presId="urn:microsoft.com/office/officeart/2009/3/layout/StepUpProcess"/>
    <dgm:cxn modelId="{919B2C90-82C0-4187-AEF5-CD7B371C9CA8}" type="presOf" srcId="{183DDDF9-E30B-4E7C-BD2C-6AB2A9E2BD2C}" destId="{AA39135C-6779-44B3-9299-DC1425E3B32D}" srcOrd="0" destOrd="0" presId="urn:microsoft.com/office/officeart/2009/3/layout/StepUpProcess"/>
    <dgm:cxn modelId="{84D5F690-CC85-4298-ACED-E23266AD5AF2}" srcId="{7E898C11-584D-4912-A0C6-199AA01FDC9B}" destId="{732D800F-879B-448A-BBAD-81C912B25F07}" srcOrd="0" destOrd="0" parTransId="{3D9821EE-3CBF-40B7-B40D-F07B0D045EE5}" sibTransId="{44E82D8B-4820-47C1-9129-AB21E467C1FC}"/>
    <dgm:cxn modelId="{5B9BB092-0F9D-4460-AEE2-7A1339778DC4}" type="presOf" srcId="{732D800F-879B-448A-BBAD-81C912B25F07}" destId="{7653FBC5-104A-4DB1-82EA-92EF8C02888E}" srcOrd="0" destOrd="0" presId="urn:microsoft.com/office/officeart/2009/3/layout/StepUpProcess"/>
    <dgm:cxn modelId="{63BAF2D2-01DE-40F2-B7D0-A1C1914E369B}" srcId="{7E898C11-584D-4912-A0C6-199AA01FDC9B}" destId="{7C96585D-5982-4747-9F0B-E6F6DE4ED148}" srcOrd="3" destOrd="0" parTransId="{B6E16C89-08CA-4534-98F3-00680410AC1F}" sibTransId="{32C759CF-577F-4A8B-93C2-30F930BAD134}"/>
    <dgm:cxn modelId="{4B3C8AD9-261C-423F-8047-191B7933D1F8}" srcId="{7E898C11-584D-4912-A0C6-199AA01FDC9B}" destId="{183DDDF9-E30B-4E7C-BD2C-6AB2A9E2BD2C}" srcOrd="2" destOrd="0" parTransId="{BA894ACA-A90C-46EA-BEB5-FCFA485C130A}" sibTransId="{B76A8999-7F12-44FC-904F-3F70837A8376}"/>
    <dgm:cxn modelId="{B9C565B5-CEAC-4969-8E8D-073F6DBAAD48}" type="presParOf" srcId="{52BD8208-967D-4A33-AF39-C7D9815A864A}" destId="{6FEFB71B-4C68-4F2C-8934-DB1E1B8B582F}" srcOrd="0" destOrd="0" presId="urn:microsoft.com/office/officeart/2009/3/layout/StepUpProcess"/>
    <dgm:cxn modelId="{A6E552EA-AF30-41D6-B9D4-239E71BCC1B5}" type="presParOf" srcId="{6FEFB71B-4C68-4F2C-8934-DB1E1B8B582F}" destId="{A0BE20B8-E942-45E0-9196-E021C867FCC8}" srcOrd="0" destOrd="0" presId="urn:microsoft.com/office/officeart/2009/3/layout/StepUpProcess"/>
    <dgm:cxn modelId="{6948002C-1579-429F-84FE-BB482328225E}" type="presParOf" srcId="{6FEFB71B-4C68-4F2C-8934-DB1E1B8B582F}" destId="{7653FBC5-104A-4DB1-82EA-92EF8C02888E}" srcOrd="1" destOrd="0" presId="urn:microsoft.com/office/officeart/2009/3/layout/StepUpProcess"/>
    <dgm:cxn modelId="{E04F0442-909C-4440-B49F-FA071C225957}" type="presParOf" srcId="{6FEFB71B-4C68-4F2C-8934-DB1E1B8B582F}" destId="{FC4BC742-03F1-45A5-B471-99983D50915B}" srcOrd="2" destOrd="0" presId="urn:microsoft.com/office/officeart/2009/3/layout/StepUpProcess"/>
    <dgm:cxn modelId="{AC0249E8-88C4-49FF-B59A-A325515EE435}" type="presParOf" srcId="{52BD8208-967D-4A33-AF39-C7D9815A864A}" destId="{08681B52-FF63-40A6-A2D4-E98DC72EE4D5}" srcOrd="1" destOrd="0" presId="urn:microsoft.com/office/officeart/2009/3/layout/StepUpProcess"/>
    <dgm:cxn modelId="{0B9F01E0-4FEC-4C3E-9BD1-B48C3D7C5C21}" type="presParOf" srcId="{08681B52-FF63-40A6-A2D4-E98DC72EE4D5}" destId="{4B2DE2B0-9106-4B18-989E-5C33280F83C6}" srcOrd="0" destOrd="0" presId="urn:microsoft.com/office/officeart/2009/3/layout/StepUpProcess"/>
    <dgm:cxn modelId="{9E292D25-D2CB-4F00-B57C-A5B4F2101A85}" type="presParOf" srcId="{52BD8208-967D-4A33-AF39-C7D9815A864A}" destId="{C1562AE9-19C8-4424-BC9F-9464C15A1D65}" srcOrd="2" destOrd="0" presId="urn:microsoft.com/office/officeart/2009/3/layout/StepUpProcess"/>
    <dgm:cxn modelId="{D1DE8220-9B31-4852-A93C-0AF460051E94}" type="presParOf" srcId="{C1562AE9-19C8-4424-BC9F-9464C15A1D65}" destId="{D7104330-8036-4B33-A4BA-D87970D5A96C}" srcOrd="0" destOrd="0" presId="urn:microsoft.com/office/officeart/2009/3/layout/StepUpProcess"/>
    <dgm:cxn modelId="{B7A164F1-6E6E-4699-9F8D-E8FB7330B97E}" type="presParOf" srcId="{C1562AE9-19C8-4424-BC9F-9464C15A1D65}" destId="{8EBB3AB6-4796-454B-91AC-2A5C8A03CA6A}" srcOrd="1" destOrd="0" presId="urn:microsoft.com/office/officeart/2009/3/layout/StepUpProcess"/>
    <dgm:cxn modelId="{0A2575D3-1560-435A-A3E6-269DFB40562F}" type="presParOf" srcId="{C1562AE9-19C8-4424-BC9F-9464C15A1D65}" destId="{17033052-08E6-430D-B300-06EC97AEE010}" srcOrd="2" destOrd="0" presId="urn:microsoft.com/office/officeart/2009/3/layout/StepUpProcess"/>
    <dgm:cxn modelId="{7412B621-8079-421C-9CCD-39F8A4FF41F5}" type="presParOf" srcId="{52BD8208-967D-4A33-AF39-C7D9815A864A}" destId="{EE631928-D012-4D45-B9F0-257F3020B8C3}" srcOrd="3" destOrd="0" presId="urn:microsoft.com/office/officeart/2009/3/layout/StepUpProcess"/>
    <dgm:cxn modelId="{F9636D1D-9ED4-478F-B780-786240E113B2}" type="presParOf" srcId="{EE631928-D012-4D45-B9F0-257F3020B8C3}" destId="{6CA31249-FB81-4B3F-9296-F24819531D73}" srcOrd="0" destOrd="0" presId="urn:microsoft.com/office/officeart/2009/3/layout/StepUpProcess"/>
    <dgm:cxn modelId="{D76A1B37-BD1A-4529-AFE5-756713DECFB8}" type="presParOf" srcId="{52BD8208-967D-4A33-AF39-C7D9815A864A}" destId="{34BCC5D2-9346-4AE9-88AB-D8AF4E7D544F}" srcOrd="4" destOrd="0" presId="urn:microsoft.com/office/officeart/2009/3/layout/StepUpProcess"/>
    <dgm:cxn modelId="{91B40513-3693-4911-B410-0E1AAF6F56FF}" type="presParOf" srcId="{34BCC5D2-9346-4AE9-88AB-D8AF4E7D544F}" destId="{21ECEDC6-05C1-40D7-BE3D-51554C47200D}" srcOrd="0" destOrd="0" presId="urn:microsoft.com/office/officeart/2009/3/layout/StepUpProcess"/>
    <dgm:cxn modelId="{E1411D6F-780D-4DED-A0BE-0D9F700F6996}" type="presParOf" srcId="{34BCC5D2-9346-4AE9-88AB-D8AF4E7D544F}" destId="{AA39135C-6779-44B3-9299-DC1425E3B32D}" srcOrd="1" destOrd="0" presId="urn:microsoft.com/office/officeart/2009/3/layout/StepUpProcess"/>
    <dgm:cxn modelId="{35C45803-B272-42C8-B60E-D9FE226DC0ED}" type="presParOf" srcId="{34BCC5D2-9346-4AE9-88AB-D8AF4E7D544F}" destId="{DC8964D2-F028-4EDE-92CC-36126122BAA5}" srcOrd="2" destOrd="0" presId="urn:microsoft.com/office/officeart/2009/3/layout/StepUpProcess"/>
    <dgm:cxn modelId="{DDB24E5E-B1D4-4DB4-A0C3-D49FD3B29701}" type="presParOf" srcId="{52BD8208-967D-4A33-AF39-C7D9815A864A}" destId="{F8EEB25F-C9EF-437D-B684-3D5EE4E8E163}" srcOrd="5" destOrd="0" presId="urn:microsoft.com/office/officeart/2009/3/layout/StepUpProcess"/>
    <dgm:cxn modelId="{1C990322-ED29-45C4-8EA3-91CD6388AAE6}" type="presParOf" srcId="{F8EEB25F-C9EF-437D-B684-3D5EE4E8E163}" destId="{53FA7924-036D-4387-95AA-5A221CE008D2}" srcOrd="0" destOrd="0" presId="urn:microsoft.com/office/officeart/2009/3/layout/StepUpProcess"/>
    <dgm:cxn modelId="{4E31F322-A99A-4348-AD1F-111E67BF9273}" type="presParOf" srcId="{52BD8208-967D-4A33-AF39-C7D9815A864A}" destId="{6F28DF69-9F78-4DFE-8B90-8385CECCDCDB}" srcOrd="6" destOrd="0" presId="urn:microsoft.com/office/officeart/2009/3/layout/StepUpProcess"/>
    <dgm:cxn modelId="{31AF3E1E-5271-429C-BDC2-665AA642B9B2}" type="presParOf" srcId="{6F28DF69-9F78-4DFE-8B90-8385CECCDCDB}" destId="{F5725FEC-F885-4276-98E0-7012F119C35F}" srcOrd="0" destOrd="0" presId="urn:microsoft.com/office/officeart/2009/3/layout/StepUpProcess"/>
    <dgm:cxn modelId="{E3096670-B3BC-44A2-BBD3-7F51B2C70087}" type="presParOf" srcId="{6F28DF69-9F78-4DFE-8B90-8385CECCDCDB}" destId="{33789335-4F64-4703-9073-9EA5FF88938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0EF567-21A1-4D13-A3C7-67F7921E709F}" type="doc">
      <dgm:prSet loTypeId="urn:microsoft.com/office/officeart/2005/8/layout/gear1" loCatId="cycle" qsTypeId="urn:microsoft.com/office/officeart/2005/8/quickstyle/3d2" qsCatId="3D" csTypeId="urn:microsoft.com/office/officeart/2005/8/colors/accent1_4" csCatId="accent1" phldr="1"/>
      <dgm:spPr/>
    </dgm:pt>
    <dgm:pt modelId="{C620437D-A4BF-4682-8B97-47B77CF63F62}">
      <dgm:prSet phldrT="[Texto]"/>
      <dgm:spPr/>
      <dgm:t>
        <a:bodyPr/>
        <a:lstStyle/>
        <a:p>
          <a:r>
            <a:rPr lang="es-PE" dirty="0"/>
            <a:t>HISMINSA</a:t>
          </a:r>
        </a:p>
      </dgm:t>
    </dgm:pt>
    <dgm:pt modelId="{9FD1ADAD-2EC8-423D-808C-FCF70E16CC30}" type="parTrans" cxnId="{F9793B2D-9994-4AF3-A461-AE40A7CCBBDE}">
      <dgm:prSet/>
      <dgm:spPr/>
      <dgm:t>
        <a:bodyPr/>
        <a:lstStyle/>
        <a:p>
          <a:endParaRPr lang="es-PE"/>
        </a:p>
      </dgm:t>
    </dgm:pt>
    <dgm:pt modelId="{D3F47C98-EB8E-489E-9840-B91AEC406DA2}" type="sibTrans" cxnId="{F9793B2D-9994-4AF3-A461-AE40A7CCBBDE}">
      <dgm:prSet/>
      <dgm:spPr/>
      <dgm:t>
        <a:bodyPr/>
        <a:lstStyle/>
        <a:p>
          <a:endParaRPr lang="es-PE"/>
        </a:p>
      </dgm:t>
    </dgm:pt>
    <dgm:pt modelId="{14492AF2-3D60-40DC-AEDC-204970E6727F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PE" sz="1200" dirty="0"/>
            <a:t>Registro Nominal Vacunación contra VPH</a:t>
          </a:r>
        </a:p>
      </dgm:t>
    </dgm:pt>
    <dgm:pt modelId="{BF3E3D03-A26E-452B-B23B-1C4FC934D318}" type="parTrans" cxnId="{C94DE814-32BF-415F-8BF0-4C5AC5774DDA}">
      <dgm:prSet/>
      <dgm:spPr/>
      <dgm:t>
        <a:bodyPr/>
        <a:lstStyle/>
        <a:p>
          <a:endParaRPr lang="es-PE"/>
        </a:p>
      </dgm:t>
    </dgm:pt>
    <dgm:pt modelId="{1335E76C-90BB-4ADB-8414-8AAD84CCAE5E}" type="sibTrans" cxnId="{C94DE814-32BF-415F-8BF0-4C5AC5774DDA}">
      <dgm:prSet/>
      <dgm:spPr/>
      <dgm:t>
        <a:bodyPr/>
        <a:lstStyle/>
        <a:p>
          <a:endParaRPr lang="es-PE"/>
        </a:p>
      </dgm:t>
    </dgm:pt>
    <dgm:pt modelId="{85CE2F5A-DAC5-4837-840D-7804A3B4E647}">
      <dgm:prSet phldrT="[Texto]" custT="1"/>
      <dgm:spPr/>
      <dgm:t>
        <a:bodyPr/>
        <a:lstStyle/>
        <a:p>
          <a:r>
            <a:rPr lang="es-PE" sz="1200" dirty="0"/>
            <a:t>Carné</a:t>
          </a:r>
        </a:p>
        <a:p>
          <a:r>
            <a:rPr lang="es-PE" sz="1200" dirty="0"/>
            <a:t> (E-QHALI)</a:t>
          </a:r>
        </a:p>
      </dgm:t>
    </dgm:pt>
    <dgm:pt modelId="{0DD17E9F-E72F-4BF4-A9B4-4C23BD158A1A}" type="parTrans" cxnId="{AB497DEB-9595-44E9-8EFF-BA729C82A0BA}">
      <dgm:prSet/>
      <dgm:spPr/>
      <dgm:t>
        <a:bodyPr/>
        <a:lstStyle/>
        <a:p>
          <a:endParaRPr lang="es-PE"/>
        </a:p>
      </dgm:t>
    </dgm:pt>
    <dgm:pt modelId="{306DA89D-08EA-4B87-89EF-27D04343B1EC}" type="sibTrans" cxnId="{AB497DEB-9595-44E9-8EFF-BA729C82A0BA}">
      <dgm:prSet/>
      <dgm:spPr/>
      <dgm:t>
        <a:bodyPr/>
        <a:lstStyle/>
        <a:p>
          <a:endParaRPr lang="es-PE"/>
        </a:p>
      </dgm:t>
    </dgm:pt>
    <dgm:pt modelId="{D5DF567B-AB70-43D7-A8B4-A9F068AEEFE5}" type="pres">
      <dgm:prSet presAssocID="{EC0EF567-21A1-4D13-A3C7-67F7921E709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C64BDE7-3551-49BD-98C0-4D21979AA0B6}" type="pres">
      <dgm:prSet presAssocID="{C620437D-A4BF-4682-8B97-47B77CF63F62}" presName="gear1" presStyleLbl="node1" presStyleIdx="0" presStyleCnt="3" custScaleX="72080" custScaleY="65490" custLinFactNeighborX="-4269" custLinFactNeighborY="-3561">
        <dgm:presLayoutVars>
          <dgm:chMax val="1"/>
          <dgm:bulletEnabled val="1"/>
        </dgm:presLayoutVars>
      </dgm:prSet>
      <dgm:spPr/>
    </dgm:pt>
    <dgm:pt modelId="{2719673A-E758-4117-8AFC-2012DC383022}" type="pres">
      <dgm:prSet presAssocID="{C620437D-A4BF-4682-8B97-47B77CF63F62}" presName="gear1srcNode" presStyleLbl="node1" presStyleIdx="0" presStyleCnt="3"/>
      <dgm:spPr/>
    </dgm:pt>
    <dgm:pt modelId="{3D5C947F-A866-482B-9FE7-4F9C23B33322}" type="pres">
      <dgm:prSet presAssocID="{C620437D-A4BF-4682-8B97-47B77CF63F62}" presName="gear1dstNode" presStyleLbl="node1" presStyleIdx="0" presStyleCnt="3"/>
      <dgm:spPr/>
    </dgm:pt>
    <dgm:pt modelId="{CA3E9749-1D8A-4154-B668-A036531C1D0F}" type="pres">
      <dgm:prSet presAssocID="{14492AF2-3D60-40DC-AEDC-204970E6727F}" presName="gear2" presStyleLbl="node1" presStyleIdx="1" presStyleCnt="3" custAng="0" custScaleX="112099" custScaleY="103033">
        <dgm:presLayoutVars>
          <dgm:chMax val="1"/>
          <dgm:bulletEnabled val="1"/>
        </dgm:presLayoutVars>
      </dgm:prSet>
      <dgm:spPr/>
    </dgm:pt>
    <dgm:pt modelId="{7CC5C4D9-025B-40DE-BA56-0AAA0333CEB2}" type="pres">
      <dgm:prSet presAssocID="{14492AF2-3D60-40DC-AEDC-204970E6727F}" presName="gear2srcNode" presStyleLbl="node1" presStyleIdx="1" presStyleCnt="3"/>
      <dgm:spPr/>
    </dgm:pt>
    <dgm:pt modelId="{BC6BB140-D32F-4AD0-91A2-E296BAFBAB11}" type="pres">
      <dgm:prSet presAssocID="{14492AF2-3D60-40DC-AEDC-204970E6727F}" presName="gear2dstNode" presStyleLbl="node1" presStyleIdx="1" presStyleCnt="3"/>
      <dgm:spPr/>
    </dgm:pt>
    <dgm:pt modelId="{3F7C9985-ABED-45BB-B9C9-3B04D48426A4}" type="pres">
      <dgm:prSet presAssocID="{85CE2F5A-DAC5-4837-840D-7804A3B4E647}" presName="gear3" presStyleLbl="node1" presStyleIdx="2" presStyleCnt="3"/>
      <dgm:spPr/>
    </dgm:pt>
    <dgm:pt modelId="{73C8E457-BAA7-4008-A8F8-41BBE40788C1}" type="pres">
      <dgm:prSet presAssocID="{85CE2F5A-DAC5-4837-840D-7804A3B4E64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492E28D-D337-4336-81BF-9F95907C1AB5}" type="pres">
      <dgm:prSet presAssocID="{85CE2F5A-DAC5-4837-840D-7804A3B4E647}" presName="gear3srcNode" presStyleLbl="node1" presStyleIdx="2" presStyleCnt="3"/>
      <dgm:spPr/>
    </dgm:pt>
    <dgm:pt modelId="{D7454200-F482-476D-B07B-61041DDFCA13}" type="pres">
      <dgm:prSet presAssocID="{85CE2F5A-DAC5-4837-840D-7804A3B4E647}" presName="gear3dstNode" presStyleLbl="node1" presStyleIdx="2" presStyleCnt="3"/>
      <dgm:spPr/>
    </dgm:pt>
    <dgm:pt modelId="{3C56E7AE-14D2-46A5-A655-B2DBC75F39FC}" type="pres">
      <dgm:prSet presAssocID="{D3F47C98-EB8E-489E-9840-B91AEC406DA2}" presName="connector1" presStyleLbl="sibTrans2D1" presStyleIdx="0" presStyleCnt="3" custAng="1012742" custScaleX="88788" custScaleY="84845" custLinFactNeighborX="-1250" custLinFactNeighborY="-4107"/>
      <dgm:spPr/>
    </dgm:pt>
    <dgm:pt modelId="{538BD6EF-611E-4C9C-870E-16B28EDFDA70}" type="pres">
      <dgm:prSet presAssocID="{1335E76C-90BB-4ADB-8414-8AAD84CCAE5E}" presName="connector2" presStyleLbl="sibTrans2D1" presStyleIdx="1" presStyleCnt="3"/>
      <dgm:spPr/>
    </dgm:pt>
    <dgm:pt modelId="{1720FEF0-C7AD-4ED1-AEE1-36BC62FC58F8}" type="pres">
      <dgm:prSet presAssocID="{306DA89D-08EA-4B87-89EF-27D04343B1EC}" presName="connector3" presStyleLbl="sibTrans2D1" presStyleIdx="2" presStyleCnt="3"/>
      <dgm:spPr/>
    </dgm:pt>
  </dgm:ptLst>
  <dgm:cxnLst>
    <dgm:cxn modelId="{CB2C9F08-BA57-469D-939D-5ED31601B5FE}" type="presOf" srcId="{C620437D-A4BF-4682-8B97-47B77CF63F62}" destId="{CC64BDE7-3551-49BD-98C0-4D21979AA0B6}" srcOrd="0" destOrd="0" presId="urn:microsoft.com/office/officeart/2005/8/layout/gear1"/>
    <dgm:cxn modelId="{C94DE814-32BF-415F-8BF0-4C5AC5774DDA}" srcId="{EC0EF567-21A1-4D13-A3C7-67F7921E709F}" destId="{14492AF2-3D60-40DC-AEDC-204970E6727F}" srcOrd="1" destOrd="0" parTransId="{BF3E3D03-A26E-452B-B23B-1C4FC934D318}" sibTransId="{1335E76C-90BB-4ADB-8414-8AAD84CCAE5E}"/>
    <dgm:cxn modelId="{BE4AB82B-4A57-4F1C-9F6C-8CE87C4F72FF}" type="presOf" srcId="{14492AF2-3D60-40DC-AEDC-204970E6727F}" destId="{CA3E9749-1D8A-4154-B668-A036531C1D0F}" srcOrd="0" destOrd="0" presId="urn:microsoft.com/office/officeart/2005/8/layout/gear1"/>
    <dgm:cxn modelId="{F9793B2D-9994-4AF3-A461-AE40A7CCBBDE}" srcId="{EC0EF567-21A1-4D13-A3C7-67F7921E709F}" destId="{C620437D-A4BF-4682-8B97-47B77CF63F62}" srcOrd="0" destOrd="0" parTransId="{9FD1ADAD-2EC8-423D-808C-FCF70E16CC30}" sibTransId="{D3F47C98-EB8E-489E-9840-B91AEC406DA2}"/>
    <dgm:cxn modelId="{331D7C5C-01E5-4D05-8150-838C610567F1}" type="presOf" srcId="{85CE2F5A-DAC5-4837-840D-7804A3B4E647}" destId="{73C8E457-BAA7-4008-A8F8-41BBE40788C1}" srcOrd="1" destOrd="0" presId="urn:microsoft.com/office/officeart/2005/8/layout/gear1"/>
    <dgm:cxn modelId="{80FC265D-7ED4-486B-9988-B615BCD66CD1}" type="presOf" srcId="{EC0EF567-21A1-4D13-A3C7-67F7921E709F}" destId="{D5DF567B-AB70-43D7-A8B4-A9F068AEEFE5}" srcOrd="0" destOrd="0" presId="urn:microsoft.com/office/officeart/2005/8/layout/gear1"/>
    <dgm:cxn modelId="{4863A664-92F2-4400-B7A2-54DD45382A91}" type="presOf" srcId="{85CE2F5A-DAC5-4837-840D-7804A3B4E647}" destId="{D7454200-F482-476D-B07B-61041DDFCA13}" srcOrd="3" destOrd="0" presId="urn:microsoft.com/office/officeart/2005/8/layout/gear1"/>
    <dgm:cxn modelId="{EFF03E65-B6FC-4682-A785-2F5E15C7D2A7}" type="presOf" srcId="{14492AF2-3D60-40DC-AEDC-204970E6727F}" destId="{BC6BB140-D32F-4AD0-91A2-E296BAFBAB11}" srcOrd="2" destOrd="0" presId="urn:microsoft.com/office/officeart/2005/8/layout/gear1"/>
    <dgm:cxn modelId="{A087CE4C-4560-4D83-8066-17D4E67254F9}" type="presOf" srcId="{C620437D-A4BF-4682-8B97-47B77CF63F62}" destId="{3D5C947F-A866-482B-9FE7-4F9C23B33322}" srcOrd="2" destOrd="0" presId="urn:microsoft.com/office/officeart/2005/8/layout/gear1"/>
    <dgm:cxn modelId="{55461A83-FDAE-4495-8405-93872E76AAF5}" type="presOf" srcId="{306DA89D-08EA-4B87-89EF-27D04343B1EC}" destId="{1720FEF0-C7AD-4ED1-AEE1-36BC62FC58F8}" srcOrd="0" destOrd="0" presId="urn:microsoft.com/office/officeart/2005/8/layout/gear1"/>
    <dgm:cxn modelId="{3A0CBD87-4C66-4C31-B462-15F63F7A0DAD}" type="presOf" srcId="{85CE2F5A-DAC5-4837-840D-7804A3B4E647}" destId="{3F7C9985-ABED-45BB-B9C9-3B04D48426A4}" srcOrd="0" destOrd="0" presId="urn:microsoft.com/office/officeart/2005/8/layout/gear1"/>
    <dgm:cxn modelId="{B0284AB0-3B2B-43E0-A8AF-E56D5A354987}" type="presOf" srcId="{1335E76C-90BB-4ADB-8414-8AAD84CCAE5E}" destId="{538BD6EF-611E-4C9C-870E-16B28EDFDA70}" srcOrd="0" destOrd="0" presId="urn:microsoft.com/office/officeart/2005/8/layout/gear1"/>
    <dgm:cxn modelId="{7BC266C1-E260-435E-A6F6-ED57F90DF8A3}" type="presOf" srcId="{D3F47C98-EB8E-489E-9840-B91AEC406DA2}" destId="{3C56E7AE-14D2-46A5-A655-B2DBC75F39FC}" srcOrd="0" destOrd="0" presId="urn:microsoft.com/office/officeart/2005/8/layout/gear1"/>
    <dgm:cxn modelId="{591409C5-5DF1-47A1-B415-946159846527}" type="presOf" srcId="{14492AF2-3D60-40DC-AEDC-204970E6727F}" destId="{7CC5C4D9-025B-40DE-BA56-0AAA0333CEB2}" srcOrd="1" destOrd="0" presId="urn:microsoft.com/office/officeart/2005/8/layout/gear1"/>
    <dgm:cxn modelId="{848ADFCA-942E-47CD-ADBB-592809C3D4C4}" type="presOf" srcId="{85CE2F5A-DAC5-4837-840D-7804A3B4E647}" destId="{E492E28D-D337-4336-81BF-9F95907C1AB5}" srcOrd="2" destOrd="0" presId="urn:microsoft.com/office/officeart/2005/8/layout/gear1"/>
    <dgm:cxn modelId="{AB497DEB-9595-44E9-8EFF-BA729C82A0BA}" srcId="{EC0EF567-21A1-4D13-A3C7-67F7921E709F}" destId="{85CE2F5A-DAC5-4837-840D-7804A3B4E647}" srcOrd="2" destOrd="0" parTransId="{0DD17E9F-E72F-4BF4-A9B4-4C23BD158A1A}" sibTransId="{306DA89D-08EA-4B87-89EF-27D04343B1EC}"/>
    <dgm:cxn modelId="{330A62F3-DB89-4123-A948-B7C75221C5BD}" type="presOf" srcId="{C620437D-A4BF-4682-8B97-47B77CF63F62}" destId="{2719673A-E758-4117-8AFC-2012DC383022}" srcOrd="1" destOrd="0" presId="urn:microsoft.com/office/officeart/2005/8/layout/gear1"/>
    <dgm:cxn modelId="{BED23340-C10F-498E-9BB9-73F484664D9C}" type="presParOf" srcId="{D5DF567B-AB70-43D7-A8B4-A9F068AEEFE5}" destId="{CC64BDE7-3551-49BD-98C0-4D21979AA0B6}" srcOrd="0" destOrd="0" presId="urn:microsoft.com/office/officeart/2005/8/layout/gear1"/>
    <dgm:cxn modelId="{B10172C8-F0BD-4DEA-B61E-F92133BC687A}" type="presParOf" srcId="{D5DF567B-AB70-43D7-A8B4-A9F068AEEFE5}" destId="{2719673A-E758-4117-8AFC-2012DC383022}" srcOrd="1" destOrd="0" presId="urn:microsoft.com/office/officeart/2005/8/layout/gear1"/>
    <dgm:cxn modelId="{77461872-E776-465F-8AD9-165CADDDE23D}" type="presParOf" srcId="{D5DF567B-AB70-43D7-A8B4-A9F068AEEFE5}" destId="{3D5C947F-A866-482B-9FE7-4F9C23B33322}" srcOrd="2" destOrd="0" presId="urn:microsoft.com/office/officeart/2005/8/layout/gear1"/>
    <dgm:cxn modelId="{08F24151-CB53-4D5A-8C7E-4BCFBA8BF4C8}" type="presParOf" srcId="{D5DF567B-AB70-43D7-A8B4-A9F068AEEFE5}" destId="{CA3E9749-1D8A-4154-B668-A036531C1D0F}" srcOrd="3" destOrd="0" presId="urn:microsoft.com/office/officeart/2005/8/layout/gear1"/>
    <dgm:cxn modelId="{0A42F0EE-517F-4CC6-86AF-7FF6F06F82EC}" type="presParOf" srcId="{D5DF567B-AB70-43D7-A8B4-A9F068AEEFE5}" destId="{7CC5C4D9-025B-40DE-BA56-0AAA0333CEB2}" srcOrd="4" destOrd="0" presId="urn:microsoft.com/office/officeart/2005/8/layout/gear1"/>
    <dgm:cxn modelId="{82A97B61-DB66-44ED-95E9-64AF09450E7E}" type="presParOf" srcId="{D5DF567B-AB70-43D7-A8B4-A9F068AEEFE5}" destId="{BC6BB140-D32F-4AD0-91A2-E296BAFBAB11}" srcOrd="5" destOrd="0" presId="urn:microsoft.com/office/officeart/2005/8/layout/gear1"/>
    <dgm:cxn modelId="{0455F876-4791-46D0-B0CD-C0220E00BA62}" type="presParOf" srcId="{D5DF567B-AB70-43D7-A8B4-A9F068AEEFE5}" destId="{3F7C9985-ABED-45BB-B9C9-3B04D48426A4}" srcOrd="6" destOrd="0" presId="urn:microsoft.com/office/officeart/2005/8/layout/gear1"/>
    <dgm:cxn modelId="{E9B1C6BD-AED0-4CDB-8BA3-91D5B57F15E1}" type="presParOf" srcId="{D5DF567B-AB70-43D7-A8B4-A9F068AEEFE5}" destId="{73C8E457-BAA7-4008-A8F8-41BBE40788C1}" srcOrd="7" destOrd="0" presId="urn:microsoft.com/office/officeart/2005/8/layout/gear1"/>
    <dgm:cxn modelId="{4086BDFF-1B01-42B4-859C-11CBE5895E06}" type="presParOf" srcId="{D5DF567B-AB70-43D7-A8B4-A9F068AEEFE5}" destId="{E492E28D-D337-4336-81BF-9F95907C1AB5}" srcOrd="8" destOrd="0" presId="urn:microsoft.com/office/officeart/2005/8/layout/gear1"/>
    <dgm:cxn modelId="{32C12CEA-75B5-4E42-AA3D-A17E2EF6D1C2}" type="presParOf" srcId="{D5DF567B-AB70-43D7-A8B4-A9F068AEEFE5}" destId="{D7454200-F482-476D-B07B-61041DDFCA13}" srcOrd="9" destOrd="0" presId="urn:microsoft.com/office/officeart/2005/8/layout/gear1"/>
    <dgm:cxn modelId="{0D3CB64C-E285-41A6-97A7-F86013CD8563}" type="presParOf" srcId="{D5DF567B-AB70-43D7-A8B4-A9F068AEEFE5}" destId="{3C56E7AE-14D2-46A5-A655-B2DBC75F39FC}" srcOrd="10" destOrd="0" presId="urn:microsoft.com/office/officeart/2005/8/layout/gear1"/>
    <dgm:cxn modelId="{A7C57173-CFFD-4420-9DDD-4339450096B9}" type="presParOf" srcId="{D5DF567B-AB70-43D7-A8B4-A9F068AEEFE5}" destId="{538BD6EF-611E-4C9C-870E-16B28EDFDA70}" srcOrd="11" destOrd="0" presId="urn:microsoft.com/office/officeart/2005/8/layout/gear1"/>
    <dgm:cxn modelId="{572E0EA4-3E73-4078-88CF-8A376C46D2E7}" type="presParOf" srcId="{D5DF567B-AB70-43D7-A8B4-A9F068AEEFE5}" destId="{1720FEF0-C7AD-4ED1-AEE1-36BC62FC58F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5E4F4F-FBE0-41B8-85A1-1CB4DE0FE6F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58748F1E-4090-4DD6-880F-FCDBAB6F3453}">
      <dgm:prSet phldrT="[Texto]"/>
      <dgm:spPr/>
      <dgm:t>
        <a:bodyPr/>
        <a:lstStyle/>
        <a:p>
          <a:r>
            <a:rPr lang="es-PE" b="1"/>
            <a:t>CONFORMACIÓN DEL COMITÉ IMPLEMENTADOR DE DIRESA/GERESA</a:t>
          </a:r>
        </a:p>
      </dgm:t>
    </dgm:pt>
    <dgm:pt modelId="{9C4FCCBA-7F54-446F-BC20-601AF4CF5362}" type="parTrans" cxnId="{8A8BB0FC-779F-43B7-B44F-A339DE2090C2}">
      <dgm:prSet/>
      <dgm:spPr/>
      <dgm:t>
        <a:bodyPr/>
        <a:lstStyle/>
        <a:p>
          <a:endParaRPr lang="es-PE"/>
        </a:p>
      </dgm:t>
    </dgm:pt>
    <dgm:pt modelId="{ACC55EEA-38CB-4BF5-A2C6-4B61BDEBA0FD}" type="sibTrans" cxnId="{8A8BB0FC-779F-43B7-B44F-A339DE2090C2}">
      <dgm:prSet/>
      <dgm:spPr/>
      <dgm:t>
        <a:bodyPr/>
        <a:lstStyle/>
        <a:p>
          <a:endParaRPr lang="es-PE"/>
        </a:p>
      </dgm:t>
    </dgm:pt>
    <dgm:pt modelId="{91F1250B-25F6-4576-8520-378E2A44120B}">
      <dgm:prSet phldrT="[Texto]" custT="1"/>
      <dgm:spPr/>
      <dgm:t>
        <a:bodyPr/>
        <a:lstStyle/>
        <a:p>
          <a:pPr algn="just"/>
          <a:r>
            <a:rPr lang="es-PE" sz="1200" dirty="0"/>
            <a:t>Miembros sugeridos: Dirección de atención integral de salud (DAIS), Servicios de Salud, Oficina de </a:t>
          </a:r>
          <a:r>
            <a:rPr lang="es-PE" sz="1200" dirty="0" err="1"/>
            <a:t>informatica</a:t>
          </a:r>
          <a:r>
            <a:rPr lang="es-PE" sz="1200" dirty="0"/>
            <a:t> y </a:t>
          </a:r>
          <a:r>
            <a:rPr lang="es-PE" sz="1200" dirty="0" err="1"/>
            <a:t>estadistica</a:t>
          </a:r>
          <a:r>
            <a:rPr lang="es-PE" sz="1200" dirty="0"/>
            <a:t> (OITE), Referencias, Administración, o las que hagan sus veces.</a:t>
          </a:r>
        </a:p>
      </dgm:t>
    </dgm:pt>
    <dgm:pt modelId="{F6E8F3E6-E26F-4B31-BFE4-3BDC874E2E31}" type="parTrans" cxnId="{503BD6CD-B826-4629-82FA-DF4E016F9F75}">
      <dgm:prSet/>
      <dgm:spPr/>
      <dgm:t>
        <a:bodyPr/>
        <a:lstStyle/>
        <a:p>
          <a:endParaRPr lang="es-PE"/>
        </a:p>
      </dgm:t>
    </dgm:pt>
    <dgm:pt modelId="{20CBF25B-BE33-4830-BE30-3A0A3FA4F5BD}" type="sibTrans" cxnId="{503BD6CD-B826-4629-82FA-DF4E016F9F75}">
      <dgm:prSet/>
      <dgm:spPr/>
      <dgm:t>
        <a:bodyPr/>
        <a:lstStyle/>
        <a:p>
          <a:endParaRPr lang="es-PE"/>
        </a:p>
      </dgm:t>
    </dgm:pt>
    <dgm:pt modelId="{0B642A0C-382D-4C48-88F1-62D436A68E95}">
      <dgm:prSet phldrT="[Texto]"/>
      <dgm:spPr/>
      <dgm:t>
        <a:bodyPr/>
        <a:lstStyle/>
        <a:p>
          <a:r>
            <a:rPr lang="es-PE" b="1"/>
            <a:t>PRIORIZACIÓN DE EESS A IMPLEMENTAR</a:t>
          </a:r>
        </a:p>
      </dgm:t>
    </dgm:pt>
    <dgm:pt modelId="{4623638A-6093-4CB5-807A-39370AAD912C}" type="parTrans" cxnId="{E634CD0C-6152-4394-8FD2-F6B5AA81752B}">
      <dgm:prSet/>
      <dgm:spPr/>
      <dgm:t>
        <a:bodyPr/>
        <a:lstStyle/>
        <a:p>
          <a:endParaRPr lang="es-PE"/>
        </a:p>
      </dgm:t>
    </dgm:pt>
    <dgm:pt modelId="{B7109278-418D-4FCC-AAD0-1BDD73C8049C}" type="sibTrans" cxnId="{E634CD0C-6152-4394-8FD2-F6B5AA81752B}">
      <dgm:prSet/>
      <dgm:spPr/>
      <dgm:t>
        <a:bodyPr/>
        <a:lstStyle/>
        <a:p>
          <a:endParaRPr lang="es-PE"/>
        </a:p>
      </dgm:t>
    </dgm:pt>
    <dgm:pt modelId="{ABCDCDD1-BECB-4A84-908F-4F85AD56BAB8}">
      <dgm:prSet phldrT="[Texto]"/>
      <dgm:spPr/>
      <dgm:t>
        <a:bodyPr/>
        <a:lstStyle/>
        <a:p>
          <a:r>
            <a:rPr lang="es-PE" b="1"/>
            <a:t>CONFORMACIÓN DEL COMITÉ IMPLEMENTADOR DE CADA EESS PRIORIZADO</a:t>
          </a:r>
        </a:p>
      </dgm:t>
    </dgm:pt>
    <dgm:pt modelId="{C2F1B9AA-ABE6-4BFD-89D3-4C314A3EB0E6}" type="parTrans" cxnId="{8283D89A-945C-4B20-B50B-8949ACB98EE3}">
      <dgm:prSet/>
      <dgm:spPr/>
      <dgm:t>
        <a:bodyPr/>
        <a:lstStyle/>
        <a:p>
          <a:endParaRPr lang="es-PE"/>
        </a:p>
      </dgm:t>
    </dgm:pt>
    <dgm:pt modelId="{6FE071F3-0777-4B32-AC4D-FD35E1272BB0}" type="sibTrans" cxnId="{8283D89A-945C-4B20-B50B-8949ACB98EE3}">
      <dgm:prSet/>
      <dgm:spPr/>
      <dgm:t>
        <a:bodyPr/>
        <a:lstStyle/>
        <a:p>
          <a:endParaRPr lang="es-PE"/>
        </a:p>
      </dgm:t>
    </dgm:pt>
    <dgm:pt modelId="{D4B2D461-3D94-405F-A347-5CFB4E0AB038}">
      <dgm:prSet phldrT="[Texto]" custT="1"/>
      <dgm:spPr/>
      <dgm:t>
        <a:bodyPr/>
        <a:lstStyle/>
        <a:p>
          <a:r>
            <a:rPr lang="es-PE" sz="1200" dirty="0"/>
            <a:t>Los </a:t>
          </a:r>
          <a:r>
            <a:rPr lang="es-PE" sz="1200" dirty="0">
              <a:solidFill>
                <a:sysClr val="windowText" lastClr="000000"/>
              </a:solidFill>
            </a:rPr>
            <a:t>EE.SS. priorizados conformarán su </a:t>
          </a:r>
          <a:r>
            <a:rPr lang="es-PE" sz="1200" dirty="0" err="1">
              <a:solidFill>
                <a:sysClr val="windowText" lastClr="000000"/>
              </a:solidFill>
            </a:rPr>
            <a:t>comite</a:t>
          </a:r>
          <a:r>
            <a:rPr lang="es-PE" sz="1200" dirty="0">
              <a:solidFill>
                <a:sysClr val="windowText" lastClr="000000"/>
              </a:solidFill>
            </a:rPr>
            <a:t> de implementación el cual comunicara a la DIRESA/GERESA  donde se </a:t>
          </a:r>
          <a:r>
            <a:rPr lang="es-PE" sz="1200" dirty="0" err="1">
              <a:solidFill>
                <a:sysClr val="windowText" lastClr="000000"/>
              </a:solidFill>
            </a:rPr>
            <a:t>emitira</a:t>
          </a:r>
          <a:r>
            <a:rPr lang="es-PE" sz="1200" dirty="0">
              <a:solidFill>
                <a:sysClr val="windowText" lastClr="000000"/>
              </a:solidFill>
            </a:rPr>
            <a:t> resolución (Anexo 3).</a:t>
          </a:r>
        </a:p>
      </dgm:t>
    </dgm:pt>
    <dgm:pt modelId="{EA60517A-2B14-4E68-8270-29A1284167D8}" type="parTrans" cxnId="{32B63953-D87A-4F06-A8CE-5292C9951FF4}">
      <dgm:prSet/>
      <dgm:spPr/>
      <dgm:t>
        <a:bodyPr/>
        <a:lstStyle/>
        <a:p>
          <a:endParaRPr lang="es-PE"/>
        </a:p>
      </dgm:t>
    </dgm:pt>
    <dgm:pt modelId="{5F8EBFDF-142B-404E-836A-3F39DE41283D}" type="sibTrans" cxnId="{32B63953-D87A-4F06-A8CE-5292C9951FF4}">
      <dgm:prSet/>
      <dgm:spPr/>
      <dgm:t>
        <a:bodyPr/>
        <a:lstStyle/>
        <a:p>
          <a:endParaRPr lang="es-PE"/>
        </a:p>
      </dgm:t>
    </dgm:pt>
    <dgm:pt modelId="{FC8F56FB-9998-44A8-BE0F-82C913DA6B0F}">
      <dgm:prSet phldrT="[Texto]" custT="1"/>
      <dgm:spPr/>
      <dgm:t>
        <a:bodyPr/>
        <a:lstStyle/>
        <a:p>
          <a:r>
            <a:rPr lang="es-PE" sz="1200" dirty="0"/>
            <a:t>Miembros </a:t>
          </a:r>
          <a:r>
            <a:rPr lang="es-PE" sz="1200" dirty="0">
              <a:solidFill>
                <a:sysClr val="windowText" lastClr="000000"/>
              </a:solidFill>
            </a:rPr>
            <a:t>sugeridos (5): Jefe del EE.SS. Responsables del Área de: </a:t>
          </a:r>
          <a:r>
            <a:rPr lang="es-PE" sz="1200" dirty="0" err="1">
              <a:solidFill>
                <a:sysClr val="windowText" lastClr="000000"/>
              </a:solidFill>
            </a:rPr>
            <a:t>Enfermeria</a:t>
          </a:r>
          <a:r>
            <a:rPr lang="es-PE" sz="1200" dirty="0">
              <a:solidFill>
                <a:sysClr val="windowText" lastClr="000000"/>
              </a:solidFill>
            </a:rPr>
            <a:t>, Obstetricia, Medicina</a:t>
          </a:r>
          <a:r>
            <a:rPr lang="es-PE" sz="1200" dirty="0"/>
            <a:t>, Recursos Humanos y </a:t>
          </a:r>
          <a:r>
            <a:rPr lang="es-PE" sz="1200" dirty="0" err="1"/>
            <a:t>Estadítica</a:t>
          </a:r>
          <a:r>
            <a:rPr lang="es-PE" sz="1200" dirty="0"/>
            <a:t>.</a:t>
          </a:r>
        </a:p>
      </dgm:t>
    </dgm:pt>
    <dgm:pt modelId="{3DBAD088-45E9-41ED-AF9E-CF52CD96253F}" type="parTrans" cxnId="{3D3D6C9F-9027-4F41-BC38-FE5D7A4DE0B2}">
      <dgm:prSet/>
      <dgm:spPr/>
      <dgm:t>
        <a:bodyPr/>
        <a:lstStyle/>
        <a:p>
          <a:endParaRPr lang="es-PE"/>
        </a:p>
      </dgm:t>
    </dgm:pt>
    <dgm:pt modelId="{BFA49C1C-1BE1-4916-A58C-7E3636678AAD}" type="sibTrans" cxnId="{3D3D6C9F-9027-4F41-BC38-FE5D7A4DE0B2}">
      <dgm:prSet/>
      <dgm:spPr/>
      <dgm:t>
        <a:bodyPr/>
        <a:lstStyle/>
        <a:p>
          <a:endParaRPr lang="es-PE"/>
        </a:p>
      </dgm:t>
    </dgm:pt>
    <dgm:pt modelId="{3ADCFF6F-F009-4B4E-A5D3-ADC74818B914}">
      <dgm:prSet phldrT="[Texto]" custT="1"/>
      <dgm:spPr/>
      <dgm:t>
        <a:bodyPr/>
        <a:lstStyle/>
        <a:p>
          <a:pPr marL="0" indent="0" algn="just"/>
          <a:r>
            <a:rPr lang="es-PE" sz="1200" dirty="0">
              <a:solidFill>
                <a:sysClr val="windowText" lastClr="000000"/>
              </a:solidFill>
            </a:rPr>
            <a:t>La DIRESA/GERESA verificará in situ el equipamiento mínimo de los EE.SS. para la implementación del aplicativo E-</a:t>
          </a:r>
          <a:r>
            <a:rPr lang="es-PE" sz="1200" dirty="0" err="1">
              <a:solidFill>
                <a:sysClr val="windowText" lastClr="000000"/>
              </a:solidFill>
            </a:rPr>
            <a:t>Qhali</a:t>
          </a:r>
          <a:r>
            <a:rPr lang="es-PE" sz="1200" dirty="0">
              <a:solidFill>
                <a:sysClr val="windowText" lastClr="000000"/>
              </a:solidFill>
            </a:rPr>
            <a:t> (Anexo 2)</a:t>
          </a:r>
        </a:p>
      </dgm:t>
    </dgm:pt>
    <dgm:pt modelId="{00C87B05-46AA-4E87-83DD-4DB4ECDA94ED}" type="parTrans" cxnId="{45EE11CC-50AF-416A-9B76-401B0BAF016E}">
      <dgm:prSet/>
      <dgm:spPr/>
      <dgm:t>
        <a:bodyPr/>
        <a:lstStyle/>
        <a:p>
          <a:endParaRPr lang="es-PE"/>
        </a:p>
      </dgm:t>
    </dgm:pt>
    <dgm:pt modelId="{B2C5F968-FA0F-4A2A-A658-F36B26B9297F}" type="sibTrans" cxnId="{45EE11CC-50AF-416A-9B76-401B0BAF016E}">
      <dgm:prSet/>
      <dgm:spPr/>
      <dgm:t>
        <a:bodyPr/>
        <a:lstStyle/>
        <a:p>
          <a:endParaRPr lang="es-PE"/>
        </a:p>
      </dgm:t>
    </dgm:pt>
    <dgm:pt modelId="{E704B305-CFED-4CB2-B529-09C44C568645}">
      <dgm:prSet phldrT="[Texto]"/>
      <dgm:spPr/>
      <dgm:t>
        <a:bodyPr/>
        <a:lstStyle/>
        <a:p>
          <a:r>
            <a:rPr lang="es-PE" b="1"/>
            <a:t>RECOLECCIÓN DE INFORMACIÓN DE EESS PRIORIZADOS</a:t>
          </a:r>
        </a:p>
      </dgm:t>
    </dgm:pt>
    <dgm:pt modelId="{08574BA1-B438-4DAF-88A8-231AA16B94A8}" type="parTrans" cxnId="{F32690B9-C641-4C6E-B86E-451FC36823A6}">
      <dgm:prSet/>
      <dgm:spPr/>
      <dgm:t>
        <a:bodyPr/>
        <a:lstStyle/>
        <a:p>
          <a:endParaRPr lang="es-PE"/>
        </a:p>
      </dgm:t>
    </dgm:pt>
    <dgm:pt modelId="{D8B11F84-1C30-4BC3-AF66-0A03998C18E7}" type="sibTrans" cxnId="{F32690B9-C641-4C6E-B86E-451FC36823A6}">
      <dgm:prSet/>
      <dgm:spPr/>
      <dgm:t>
        <a:bodyPr/>
        <a:lstStyle/>
        <a:p>
          <a:endParaRPr lang="es-PE"/>
        </a:p>
      </dgm:t>
    </dgm:pt>
    <dgm:pt modelId="{B94A84C7-4B37-446D-82F4-CBA979A09596}">
      <dgm:prSet phldrT="[Texto]" custT="1"/>
      <dgm:spPr/>
      <dgm:t>
        <a:bodyPr/>
        <a:lstStyle/>
        <a:p>
          <a:pPr algn="just"/>
          <a:r>
            <a:rPr lang="es-PE" sz="1100" dirty="0"/>
            <a:t> </a:t>
          </a:r>
          <a:r>
            <a:rPr lang="es-PE" sz="1200" dirty="0"/>
            <a:t>El </a:t>
          </a:r>
          <a:r>
            <a:rPr lang="es-PE" sz="1200" dirty="0" err="1"/>
            <a:t>comite</a:t>
          </a:r>
          <a:r>
            <a:rPr lang="es-PE" sz="1200" dirty="0"/>
            <a:t> implementador del EE.SS</a:t>
          </a:r>
          <a:r>
            <a:rPr lang="es-PE" sz="1200" dirty="0">
              <a:solidFill>
                <a:sysClr val="windowText" lastClr="000000"/>
              </a:solidFill>
            </a:rPr>
            <a:t>. recolectará los datos necesarios para la programación del establecimiento en la base de datos del aplicativo E-</a:t>
          </a:r>
          <a:r>
            <a:rPr lang="es-PE" sz="1200" dirty="0" err="1">
              <a:solidFill>
                <a:sysClr val="windowText" lastClr="000000"/>
              </a:solidFill>
            </a:rPr>
            <a:t>Qhali</a:t>
          </a:r>
          <a:r>
            <a:rPr lang="es-PE" sz="1200" dirty="0">
              <a:solidFill>
                <a:sysClr val="windowText" lastClr="000000"/>
              </a:solidFill>
            </a:rPr>
            <a:t> (Anexo 4)</a:t>
          </a:r>
        </a:p>
      </dgm:t>
    </dgm:pt>
    <dgm:pt modelId="{589B70AD-8F67-482A-9549-1921BE225B90}" type="parTrans" cxnId="{5E739B04-F917-4F7B-BC63-0C19E047FE18}">
      <dgm:prSet/>
      <dgm:spPr/>
      <dgm:t>
        <a:bodyPr/>
        <a:lstStyle/>
        <a:p>
          <a:endParaRPr lang="es-PE"/>
        </a:p>
      </dgm:t>
    </dgm:pt>
    <dgm:pt modelId="{42743B50-F0B6-4BFE-B1FB-6FEB8260F534}" type="sibTrans" cxnId="{5E739B04-F917-4F7B-BC63-0C19E047FE18}">
      <dgm:prSet/>
      <dgm:spPr/>
      <dgm:t>
        <a:bodyPr/>
        <a:lstStyle/>
        <a:p>
          <a:endParaRPr lang="es-PE"/>
        </a:p>
      </dgm:t>
    </dgm:pt>
    <dgm:pt modelId="{0D3D35ED-7796-4368-A1FA-F25E2662477E}">
      <dgm:prSet phldrT="[Texto]" custT="1"/>
      <dgm:spPr/>
      <dgm:t>
        <a:bodyPr/>
        <a:lstStyle/>
        <a:p>
          <a:pPr marL="0" indent="0" algn="just"/>
          <a:r>
            <a:rPr lang="es-PE" sz="1200" dirty="0"/>
            <a:t>La DIRESA/GERESA deberá seleccionar un Hospital II-1 y dos EE.SS. I-4 o I-3, de una misma Red salud (EE.SS. con </a:t>
          </a:r>
          <a:r>
            <a:rPr lang="es-PE" sz="1200" dirty="0">
              <a:solidFill>
                <a:sysClr val="windowText" lastClr="000000"/>
              </a:solidFill>
            </a:rPr>
            <a:t>mayor frecuencia de referencias).</a:t>
          </a:r>
        </a:p>
      </dgm:t>
    </dgm:pt>
    <dgm:pt modelId="{EF3C2959-5166-469D-A52D-EA8E4C467E4D}" type="parTrans" cxnId="{7168760F-C384-44DF-A4A0-C922576837A3}">
      <dgm:prSet/>
      <dgm:spPr/>
      <dgm:t>
        <a:bodyPr/>
        <a:lstStyle/>
        <a:p>
          <a:endParaRPr lang="es-PE"/>
        </a:p>
      </dgm:t>
    </dgm:pt>
    <dgm:pt modelId="{FCD1D61C-4AD9-4471-B701-1260D9B32BA1}" type="sibTrans" cxnId="{7168760F-C384-44DF-A4A0-C922576837A3}">
      <dgm:prSet/>
      <dgm:spPr/>
      <dgm:t>
        <a:bodyPr/>
        <a:lstStyle/>
        <a:p>
          <a:endParaRPr lang="es-PE"/>
        </a:p>
      </dgm:t>
    </dgm:pt>
    <dgm:pt modelId="{E103696A-238D-49D7-BDD6-ABAE6505976C}">
      <dgm:prSet phldrT="[Texto]" custT="1"/>
      <dgm:spPr/>
      <dgm:t>
        <a:bodyPr/>
        <a:lstStyle/>
        <a:p>
          <a:pPr algn="just"/>
          <a:r>
            <a:rPr lang="es-PE" sz="1200" dirty="0">
              <a:solidFill>
                <a:sysClr val="windowText" lastClr="000000"/>
              </a:solidFill>
            </a:rPr>
            <a:t>La DIRESA/GERESA conformará el </a:t>
          </a:r>
          <a:r>
            <a:rPr lang="es-PE" sz="1200" dirty="0" err="1">
              <a:solidFill>
                <a:sysClr val="windowText" lastClr="000000"/>
              </a:solidFill>
            </a:rPr>
            <a:t>comite</a:t>
          </a:r>
          <a:r>
            <a:rPr lang="es-PE" sz="1200" dirty="0">
              <a:solidFill>
                <a:sysClr val="windowText" lastClr="000000"/>
              </a:solidFill>
            </a:rPr>
            <a:t> de implementación que </a:t>
          </a:r>
          <a:r>
            <a:rPr lang="es-PE" sz="1200" dirty="0" err="1">
              <a:solidFill>
                <a:sysClr val="windowText" lastClr="000000"/>
              </a:solidFill>
            </a:rPr>
            <a:t>estara</a:t>
          </a:r>
          <a:r>
            <a:rPr lang="es-PE" sz="1200" dirty="0">
              <a:solidFill>
                <a:sysClr val="windowText" lastClr="000000"/>
              </a:solidFill>
            </a:rPr>
            <a:t> conformado por 5 miembros, mediante un acto resolutivo (Anexo 1).</a:t>
          </a:r>
        </a:p>
      </dgm:t>
    </dgm:pt>
    <dgm:pt modelId="{75ED1F9F-F6BB-407E-A733-397C936164D9}" type="parTrans" cxnId="{A34786F7-4BBB-4083-87AC-130A7FE14370}">
      <dgm:prSet/>
      <dgm:spPr/>
      <dgm:t>
        <a:bodyPr/>
        <a:lstStyle/>
        <a:p>
          <a:endParaRPr lang="es-PE"/>
        </a:p>
      </dgm:t>
    </dgm:pt>
    <dgm:pt modelId="{0B9FB30E-1F4D-4D1B-B5AC-5F51A885DCBB}" type="sibTrans" cxnId="{A34786F7-4BBB-4083-87AC-130A7FE14370}">
      <dgm:prSet/>
      <dgm:spPr/>
      <dgm:t>
        <a:bodyPr/>
        <a:lstStyle/>
        <a:p>
          <a:endParaRPr lang="es-PE"/>
        </a:p>
      </dgm:t>
    </dgm:pt>
    <dgm:pt modelId="{E29DEEA6-6802-4D9E-873E-6590B2AEFC05}" type="pres">
      <dgm:prSet presAssocID="{5D5E4F4F-FBE0-41B8-85A1-1CB4DE0FE6F6}" presName="Name0" presStyleCnt="0">
        <dgm:presLayoutVars>
          <dgm:dir/>
          <dgm:animLvl val="lvl"/>
          <dgm:resizeHandles val="exact"/>
        </dgm:presLayoutVars>
      </dgm:prSet>
      <dgm:spPr/>
    </dgm:pt>
    <dgm:pt modelId="{91BBA727-63E3-482C-B4BD-F74B052BB4F7}" type="pres">
      <dgm:prSet presAssocID="{5D5E4F4F-FBE0-41B8-85A1-1CB4DE0FE6F6}" presName="tSp" presStyleCnt="0"/>
      <dgm:spPr/>
    </dgm:pt>
    <dgm:pt modelId="{3FB47724-CC02-47DE-9172-67303596CB58}" type="pres">
      <dgm:prSet presAssocID="{5D5E4F4F-FBE0-41B8-85A1-1CB4DE0FE6F6}" presName="bSp" presStyleCnt="0"/>
      <dgm:spPr/>
    </dgm:pt>
    <dgm:pt modelId="{AE00C139-A0BC-45C0-B526-6A72C029EA86}" type="pres">
      <dgm:prSet presAssocID="{5D5E4F4F-FBE0-41B8-85A1-1CB4DE0FE6F6}" presName="process" presStyleCnt="0"/>
      <dgm:spPr/>
    </dgm:pt>
    <dgm:pt modelId="{B53B1985-A121-48E0-8D9B-770681B66333}" type="pres">
      <dgm:prSet presAssocID="{58748F1E-4090-4DD6-880F-FCDBAB6F3453}" presName="composite1" presStyleCnt="0"/>
      <dgm:spPr/>
    </dgm:pt>
    <dgm:pt modelId="{28F47500-6711-43F3-A371-121C46F18363}" type="pres">
      <dgm:prSet presAssocID="{58748F1E-4090-4DD6-880F-FCDBAB6F3453}" presName="dummyNode1" presStyleLbl="node1" presStyleIdx="0" presStyleCnt="4"/>
      <dgm:spPr/>
    </dgm:pt>
    <dgm:pt modelId="{20F03939-B5BD-4C4D-BBD0-FB269585C0FA}" type="pres">
      <dgm:prSet presAssocID="{58748F1E-4090-4DD6-880F-FCDBAB6F3453}" presName="childNode1" presStyleLbl="bgAcc1" presStyleIdx="0" presStyleCnt="4" custScaleY="127496">
        <dgm:presLayoutVars>
          <dgm:bulletEnabled val="1"/>
        </dgm:presLayoutVars>
      </dgm:prSet>
      <dgm:spPr/>
    </dgm:pt>
    <dgm:pt modelId="{76A88799-9911-4B0C-BA39-7EA368228F26}" type="pres">
      <dgm:prSet presAssocID="{58748F1E-4090-4DD6-880F-FCDBAB6F3453}" presName="childNode1tx" presStyleLbl="bgAcc1" presStyleIdx="0" presStyleCnt="4">
        <dgm:presLayoutVars>
          <dgm:bulletEnabled val="1"/>
        </dgm:presLayoutVars>
      </dgm:prSet>
      <dgm:spPr/>
    </dgm:pt>
    <dgm:pt modelId="{0B363DB3-7A79-46F0-A452-E020A4C8ADEB}" type="pres">
      <dgm:prSet presAssocID="{58748F1E-4090-4DD6-880F-FCDBAB6F3453}" presName="parentNode1" presStyleLbl="node1" presStyleIdx="0" presStyleCnt="4" custLinFactNeighborX="-10395" custLinFactNeighborY="51259">
        <dgm:presLayoutVars>
          <dgm:chMax val="1"/>
          <dgm:bulletEnabled val="1"/>
        </dgm:presLayoutVars>
      </dgm:prSet>
      <dgm:spPr/>
    </dgm:pt>
    <dgm:pt modelId="{7E6C3C3A-C808-4BA6-AEDD-9338038E568B}" type="pres">
      <dgm:prSet presAssocID="{58748F1E-4090-4DD6-880F-FCDBAB6F3453}" presName="connSite1" presStyleCnt="0"/>
      <dgm:spPr/>
    </dgm:pt>
    <dgm:pt modelId="{90198D16-009C-4764-A1E6-6D0FED31BEB0}" type="pres">
      <dgm:prSet presAssocID="{ACC55EEA-38CB-4BF5-A2C6-4B61BDEBA0FD}" presName="Name9" presStyleLbl="sibTrans2D1" presStyleIdx="0" presStyleCnt="3" custScaleX="110871" custLinFactNeighborX="19826" custLinFactNeighborY="-5375"/>
      <dgm:spPr/>
    </dgm:pt>
    <dgm:pt modelId="{AB190741-AED9-4A7F-A706-57500E2BA074}" type="pres">
      <dgm:prSet presAssocID="{0B642A0C-382D-4C48-88F1-62D436A68E95}" presName="composite2" presStyleCnt="0"/>
      <dgm:spPr/>
    </dgm:pt>
    <dgm:pt modelId="{D49E3601-69A7-49FD-8B15-AAD292B36DF6}" type="pres">
      <dgm:prSet presAssocID="{0B642A0C-382D-4C48-88F1-62D436A68E95}" presName="dummyNode2" presStyleLbl="node1" presStyleIdx="0" presStyleCnt="4"/>
      <dgm:spPr/>
    </dgm:pt>
    <dgm:pt modelId="{7F15F67E-3B79-4C33-9BD0-0214131F1B4C}" type="pres">
      <dgm:prSet presAssocID="{0B642A0C-382D-4C48-88F1-62D436A68E95}" presName="childNode2" presStyleLbl="bgAcc1" presStyleIdx="1" presStyleCnt="4" custScaleY="129397">
        <dgm:presLayoutVars>
          <dgm:bulletEnabled val="1"/>
        </dgm:presLayoutVars>
      </dgm:prSet>
      <dgm:spPr/>
    </dgm:pt>
    <dgm:pt modelId="{F49429C9-91A2-4790-9FCF-DF503BD49795}" type="pres">
      <dgm:prSet presAssocID="{0B642A0C-382D-4C48-88F1-62D436A68E95}" presName="childNode2tx" presStyleLbl="bgAcc1" presStyleIdx="1" presStyleCnt="4">
        <dgm:presLayoutVars>
          <dgm:bulletEnabled val="1"/>
        </dgm:presLayoutVars>
      </dgm:prSet>
      <dgm:spPr/>
    </dgm:pt>
    <dgm:pt modelId="{0EED6488-515E-4775-9659-8489EFC62643}" type="pres">
      <dgm:prSet presAssocID="{0B642A0C-382D-4C48-88F1-62D436A68E95}" presName="parentNode2" presStyleLbl="node1" presStyleIdx="1" presStyleCnt="4" custLinFactNeighborX="748" custLinFactNeighborY="2821">
        <dgm:presLayoutVars>
          <dgm:chMax val="0"/>
          <dgm:bulletEnabled val="1"/>
        </dgm:presLayoutVars>
      </dgm:prSet>
      <dgm:spPr/>
    </dgm:pt>
    <dgm:pt modelId="{89144E37-75ED-407C-97B6-B1A7DADBFEE4}" type="pres">
      <dgm:prSet presAssocID="{0B642A0C-382D-4C48-88F1-62D436A68E95}" presName="connSite2" presStyleCnt="0"/>
      <dgm:spPr/>
    </dgm:pt>
    <dgm:pt modelId="{9E2AB783-C442-43E3-AC27-FDE44667C587}" type="pres">
      <dgm:prSet presAssocID="{B7109278-418D-4FCC-AAD0-1BDD73C8049C}" presName="Name18" presStyleLbl="sibTrans2D1" presStyleIdx="1" presStyleCnt="3" custLinFactNeighborX="4757" custLinFactNeighborY="7034"/>
      <dgm:spPr/>
    </dgm:pt>
    <dgm:pt modelId="{D39D573D-4CB3-4C68-813E-765145D5F319}" type="pres">
      <dgm:prSet presAssocID="{ABCDCDD1-BECB-4A84-908F-4F85AD56BAB8}" presName="composite1" presStyleCnt="0"/>
      <dgm:spPr/>
    </dgm:pt>
    <dgm:pt modelId="{3BF71E26-EF5F-46F8-877A-86833D33B193}" type="pres">
      <dgm:prSet presAssocID="{ABCDCDD1-BECB-4A84-908F-4F85AD56BAB8}" presName="dummyNode1" presStyleLbl="node1" presStyleIdx="1" presStyleCnt="4"/>
      <dgm:spPr/>
    </dgm:pt>
    <dgm:pt modelId="{198D7852-A7AB-4361-B86C-AEB73DC7181B}" type="pres">
      <dgm:prSet presAssocID="{ABCDCDD1-BECB-4A84-908F-4F85AD56BAB8}" presName="childNode1" presStyleLbl="bgAcc1" presStyleIdx="2" presStyleCnt="4" custScaleY="122730">
        <dgm:presLayoutVars>
          <dgm:bulletEnabled val="1"/>
        </dgm:presLayoutVars>
      </dgm:prSet>
      <dgm:spPr/>
    </dgm:pt>
    <dgm:pt modelId="{ACAC743B-C99A-4E56-B548-548E8930B21D}" type="pres">
      <dgm:prSet presAssocID="{ABCDCDD1-BECB-4A84-908F-4F85AD56BAB8}" presName="childNode1tx" presStyleLbl="bgAcc1" presStyleIdx="2" presStyleCnt="4">
        <dgm:presLayoutVars>
          <dgm:bulletEnabled val="1"/>
        </dgm:presLayoutVars>
      </dgm:prSet>
      <dgm:spPr/>
    </dgm:pt>
    <dgm:pt modelId="{C59ACAC9-4064-40E6-8245-1B4B7C01BF5E}" type="pres">
      <dgm:prSet presAssocID="{ABCDCDD1-BECB-4A84-908F-4F85AD56BAB8}" presName="parentNode1" presStyleLbl="node1" presStyleIdx="2" presStyleCnt="4" custLinFactNeighborX="3941" custLinFactNeighborY="36911">
        <dgm:presLayoutVars>
          <dgm:chMax val="1"/>
          <dgm:bulletEnabled val="1"/>
        </dgm:presLayoutVars>
      </dgm:prSet>
      <dgm:spPr/>
    </dgm:pt>
    <dgm:pt modelId="{363AE130-4177-4ED2-9CCA-F9843D301D98}" type="pres">
      <dgm:prSet presAssocID="{ABCDCDD1-BECB-4A84-908F-4F85AD56BAB8}" presName="connSite1" presStyleCnt="0"/>
      <dgm:spPr/>
    </dgm:pt>
    <dgm:pt modelId="{8952DE6E-6B98-4953-8562-9E8C80CE8CAA}" type="pres">
      <dgm:prSet presAssocID="{6FE071F3-0777-4B32-AC4D-FD35E1272BB0}" presName="Name9" presStyleLbl="sibTrans2D1" presStyleIdx="2" presStyleCnt="3" custLinFactNeighborX="18782" custLinFactNeighborY="-15763"/>
      <dgm:spPr/>
    </dgm:pt>
    <dgm:pt modelId="{9EF51F8E-4E09-4551-8AC9-F22CA057B129}" type="pres">
      <dgm:prSet presAssocID="{E704B305-CFED-4CB2-B529-09C44C568645}" presName="composite2" presStyleCnt="0"/>
      <dgm:spPr/>
    </dgm:pt>
    <dgm:pt modelId="{2224C140-069F-4B88-822E-B21649A54299}" type="pres">
      <dgm:prSet presAssocID="{E704B305-CFED-4CB2-B529-09C44C568645}" presName="dummyNode2" presStyleLbl="node1" presStyleIdx="2" presStyleCnt="4"/>
      <dgm:spPr/>
    </dgm:pt>
    <dgm:pt modelId="{5E11C3F9-454F-42F3-94EB-C539076190A2}" type="pres">
      <dgm:prSet presAssocID="{E704B305-CFED-4CB2-B529-09C44C568645}" presName="childNode2" presStyleLbl="bgAcc1" presStyleIdx="3" presStyleCnt="4" custLinFactNeighborX="1087" custLinFactNeighborY="-1318">
        <dgm:presLayoutVars>
          <dgm:bulletEnabled val="1"/>
        </dgm:presLayoutVars>
      </dgm:prSet>
      <dgm:spPr/>
    </dgm:pt>
    <dgm:pt modelId="{2501C847-F9D2-492C-A1E6-92E3BFB7E423}" type="pres">
      <dgm:prSet presAssocID="{E704B305-CFED-4CB2-B529-09C44C568645}" presName="childNode2tx" presStyleLbl="bgAcc1" presStyleIdx="3" presStyleCnt="4">
        <dgm:presLayoutVars>
          <dgm:bulletEnabled val="1"/>
        </dgm:presLayoutVars>
      </dgm:prSet>
      <dgm:spPr/>
    </dgm:pt>
    <dgm:pt modelId="{2B742F20-BA7E-4CFC-A44E-6E38A03BB943}" type="pres">
      <dgm:prSet presAssocID="{E704B305-CFED-4CB2-B529-09C44C568645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E40DB114-321D-4FDB-8CA4-B6221163B8BF}" type="pres">
      <dgm:prSet presAssocID="{E704B305-CFED-4CB2-B529-09C44C568645}" presName="connSite2" presStyleCnt="0"/>
      <dgm:spPr/>
    </dgm:pt>
  </dgm:ptLst>
  <dgm:cxnLst>
    <dgm:cxn modelId="{5E739B04-F917-4F7B-BC63-0C19E047FE18}" srcId="{E704B305-CFED-4CB2-B529-09C44C568645}" destId="{B94A84C7-4B37-446D-82F4-CBA979A09596}" srcOrd="0" destOrd="0" parTransId="{589B70AD-8F67-482A-9549-1921BE225B90}" sibTransId="{42743B50-F0B6-4BFE-B1FB-6FEB8260F534}"/>
    <dgm:cxn modelId="{E634CD0C-6152-4394-8FD2-F6B5AA81752B}" srcId="{5D5E4F4F-FBE0-41B8-85A1-1CB4DE0FE6F6}" destId="{0B642A0C-382D-4C48-88F1-62D436A68E95}" srcOrd="1" destOrd="0" parTransId="{4623638A-6093-4CB5-807A-39370AAD912C}" sibTransId="{B7109278-418D-4FCC-AAD0-1BDD73C8049C}"/>
    <dgm:cxn modelId="{7168760F-C384-44DF-A4A0-C922576837A3}" srcId="{0B642A0C-382D-4C48-88F1-62D436A68E95}" destId="{0D3D35ED-7796-4368-A1FA-F25E2662477E}" srcOrd="0" destOrd="0" parTransId="{EF3C2959-5166-469D-A52D-EA8E4C467E4D}" sibTransId="{FCD1D61C-4AD9-4471-B701-1260D9B32BA1}"/>
    <dgm:cxn modelId="{58E31514-6BF2-46BE-850A-1A89D41BC902}" type="presOf" srcId="{6FE071F3-0777-4B32-AC4D-FD35E1272BB0}" destId="{8952DE6E-6B98-4953-8562-9E8C80CE8CAA}" srcOrd="0" destOrd="0" presId="urn:microsoft.com/office/officeart/2005/8/layout/hProcess4"/>
    <dgm:cxn modelId="{3BE00F1B-DE33-4DE8-9473-135F31794357}" type="presOf" srcId="{3ADCFF6F-F009-4B4E-A5D3-ADC74818B914}" destId="{7F15F67E-3B79-4C33-9BD0-0214131F1B4C}" srcOrd="0" destOrd="1" presId="urn:microsoft.com/office/officeart/2005/8/layout/hProcess4"/>
    <dgm:cxn modelId="{EABCD11D-7DF9-4088-8F42-3DAD6C4C4024}" type="presOf" srcId="{0B642A0C-382D-4C48-88F1-62D436A68E95}" destId="{0EED6488-515E-4775-9659-8489EFC62643}" srcOrd="0" destOrd="0" presId="urn:microsoft.com/office/officeart/2005/8/layout/hProcess4"/>
    <dgm:cxn modelId="{C92F4529-A04B-4D84-94E2-A136FCE32123}" type="presOf" srcId="{FC8F56FB-9998-44A8-BE0F-82C913DA6B0F}" destId="{198D7852-A7AB-4361-B86C-AEB73DC7181B}" srcOrd="0" destOrd="1" presId="urn:microsoft.com/office/officeart/2005/8/layout/hProcess4"/>
    <dgm:cxn modelId="{6FB1AC2C-71FA-4791-9D93-F4A5B0015E2D}" type="presOf" srcId="{B94A84C7-4B37-446D-82F4-CBA979A09596}" destId="{5E11C3F9-454F-42F3-94EB-C539076190A2}" srcOrd="0" destOrd="0" presId="urn:microsoft.com/office/officeart/2005/8/layout/hProcess4"/>
    <dgm:cxn modelId="{35761638-C3C2-44AD-9639-BF770D4EE9F4}" type="presOf" srcId="{ACC55EEA-38CB-4BF5-A2C6-4B61BDEBA0FD}" destId="{90198D16-009C-4764-A1E6-6D0FED31BEB0}" srcOrd="0" destOrd="0" presId="urn:microsoft.com/office/officeart/2005/8/layout/hProcess4"/>
    <dgm:cxn modelId="{A63B2A3B-3652-478A-9CD9-B1CBEB2ECCB5}" type="presOf" srcId="{5D5E4F4F-FBE0-41B8-85A1-1CB4DE0FE6F6}" destId="{E29DEEA6-6802-4D9E-873E-6590B2AEFC05}" srcOrd="0" destOrd="0" presId="urn:microsoft.com/office/officeart/2005/8/layout/hProcess4"/>
    <dgm:cxn modelId="{91FB4F5C-286C-4F91-90C2-8D3FBAD85F58}" type="presOf" srcId="{E704B305-CFED-4CB2-B529-09C44C568645}" destId="{2B742F20-BA7E-4CFC-A44E-6E38A03BB943}" srcOrd="0" destOrd="0" presId="urn:microsoft.com/office/officeart/2005/8/layout/hProcess4"/>
    <dgm:cxn modelId="{767B875E-5E0D-40FF-A611-D59169435EA9}" type="presOf" srcId="{58748F1E-4090-4DD6-880F-FCDBAB6F3453}" destId="{0B363DB3-7A79-46F0-A452-E020A4C8ADEB}" srcOrd="0" destOrd="0" presId="urn:microsoft.com/office/officeart/2005/8/layout/hProcess4"/>
    <dgm:cxn modelId="{0F3E3260-C2E3-4075-A3B4-0824367A4D78}" type="presOf" srcId="{B7109278-418D-4FCC-AAD0-1BDD73C8049C}" destId="{9E2AB783-C442-43E3-AC27-FDE44667C587}" srcOrd="0" destOrd="0" presId="urn:microsoft.com/office/officeart/2005/8/layout/hProcess4"/>
    <dgm:cxn modelId="{F2BD064B-70F4-41C2-A492-EE0A64BD72A0}" type="presOf" srcId="{3ADCFF6F-F009-4B4E-A5D3-ADC74818B914}" destId="{F49429C9-91A2-4790-9FCF-DF503BD49795}" srcOrd="1" destOrd="1" presId="urn:microsoft.com/office/officeart/2005/8/layout/hProcess4"/>
    <dgm:cxn modelId="{B808C16B-9BC5-456B-AF4E-9DDED9FF23FE}" type="presOf" srcId="{0D3D35ED-7796-4368-A1FA-F25E2662477E}" destId="{F49429C9-91A2-4790-9FCF-DF503BD49795}" srcOrd="1" destOrd="0" presId="urn:microsoft.com/office/officeart/2005/8/layout/hProcess4"/>
    <dgm:cxn modelId="{32B63953-D87A-4F06-A8CE-5292C9951FF4}" srcId="{ABCDCDD1-BECB-4A84-908F-4F85AD56BAB8}" destId="{D4B2D461-3D94-405F-A347-5CFB4E0AB038}" srcOrd="0" destOrd="0" parTransId="{EA60517A-2B14-4E68-8270-29A1284167D8}" sibTransId="{5F8EBFDF-142B-404E-836A-3F39DE41283D}"/>
    <dgm:cxn modelId="{B328627C-C1F3-4DEA-8DB8-163ABFF1311C}" type="presOf" srcId="{91F1250B-25F6-4576-8520-378E2A44120B}" destId="{76A88799-9911-4B0C-BA39-7EA368228F26}" srcOrd="1" destOrd="1" presId="urn:microsoft.com/office/officeart/2005/8/layout/hProcess4"/>
    <dgm:cxn modelId="{4508DF7E-B313-40A1-95FD-42D199A0D653}" type="presOf" srcId="{B94A84C7-4B37-446D-82F4-CBA979A09596}" destId="{2501C847-F9D2-492C-A1E6-92E3BFB7E423}" srcOrd="1" destOrd="0" presId="urn:microsoft.com/office/officeart/2005/8/layout/hProcess4"/>
    <dgm:cxn modelId="{B89FE388-09F0-48A0-BA8C-92654D7946C3}" type="presOf" srcId="{0D3D35ED-7796-4368-A1FA-F25E2662477E}" destId="{7F15F67E-3B79-4C33-9BD0-0214131F1B4C}" srcOrd="0" destOrd="0" presId="urn:microsoft.com/office/officeart/2005/8/layout/hProcess4"/>
    <dgm:cxn modelId="{393B4D99-92CA-441F-A2F7-DD86E91E7CD4}" type="presOf" srcId="{D4B2D461-3D94-405F-A347-5CFB4E0AB038}" destId="{198D7852-A7AB-4361-B86C-AEB73DC7181B}" srcOrd="0" destOrd="0" presId="urn:microsoft.com/office/officeart/2005/8/layout/hProcess4"/>
    <dgm:cxn modelId="{8283D89A-945C-4B20-B50B-8949ACB98EE3}" srcId="{5D5E4F4F-FBE0-41B8-85A1-1CB4DE0FE6F6}" destId="{ABCDCDD1-BECB-4A84-908F-4F85AD56BAB8}" srcOrd="2" destOrd="0" parTransId="{C2F1B9AA-ABE6-4BFD-89D3-4C314A3EB0E6}" sibTransId="{6FE071F3-0777-4B32-AC4D-FD35E1272BB0}"/>
    <dgm:cxn modelId="{3D3D6C9F-9027-4F41-BC38-FE5D7A4DE0B2}" srcId="{ABCDCDD1-BECB-4A84-908F-4F85AD56BAB8}" destId="{FC8F56FB-9998-44A8-BE0F-82C913DA6B0F}" srcOrd="1" destOrd="0" parTransId="{3DBAD088-45E9-41ED-AF9E-CF52CD96253F}" sibTransId="{BFA49C1C-1BE1-4916-A58C-7E3636678AAD}"/>
    <dgm:cxn modelId="{B2E89BAA-A86A-4206-B013-46ADBA58B858}" type="presOf" srcId="{91F1250B-25F6-4576-8520-378E2A44120B}" destId="{20F03939-B5BD-4C4D-BBD0-FB269585C0FA}" srcOrd="0" destOrd="1" presId="urn:microsoft.com/office/officeart/2005/8/layout/hProcess4"/>
    <dgm:cxn modelId="{16C4C0B5-16BC-45CD-B331-E07E00D314CA}" type="presOf" srcId="{FC8F56FB-9998-44A8-BE0F-82C913DA6B0F}" destId="{ACAC743B-C99A-4E56-B548-548E8930B21D}" srcOrd="1" destOrd="1" presId="urn:microsoft.com/office/officeart/2005/8/layout/hProcess4"/>
    <dgm:cxn modelId="{F32690B9-C641-4C6E-B86E-451FC36823A6}" srcId="{5D5E4F4F-FBE0-41B8-85A1-1CB4DE0FE6F6}" destId="{E704B305-CFED-4CB2-B529-09C44C568645}" srcOrd="3" destOrd="0" parTransId="{08574BA1-B438-4DAF-88A8-231AA16B94A8}" sibTransId="{D8B11F84-1C30-4BC3-AF66-0A03998C18E7}"/>
    <dgm:cxn modelId="{A87A10C5-040B-46AD-B485-473E940E1526}" type="presOf" srcId="{ABCDCDD1-BECB-4A84-908F-4F85AD56BAB8}" destId="{C59ACAC9-4064-40E6-8245-1B4B7C01BF5E}" srcOrd="0" destOrd="0" presId="urn:microsoft.com/office/officeart/2005/8/layout/hProcess4"/>
    <dgm:cxn modelId="{B29EA5C6-5047-451D-AE17-9681D2E13D02}" type="presOf" srcId="{E103696A-238D-49D7-BDD6-ABAE6505976C}" destId="{20F03939-B5BD-4C4D-BBD0-FB269585C0FA}" srcOrd="0" destOrd="0" presId="urn:microsoft.com/office/officeart/2005/8/layout/hProcess4"/>
    <dgm:cxn modelId="{45EE11CC-50AF-416A-9B76-401B0BAF016E}" srcId="{0B642A0C-382D-4C48-88F1-62D436A68E95}" destId="{3ADCFF6F-F009-4B4E-A5D3-ADC74818B914}" srcOrd="1" destOrd="0" parTransId="{00C87B05-46AA-4E87-83DD-4DB4ECDA94ED}" sibTransId="{B2C5F968-FA0F-4A2A-A658-F36B26B9297F}"/>
    <dgm:cxn modelId="{503BD6CD-B826-4629-82FA-DF4E016F9F75}" srcId="{58748F1E-4090-4DD6-880F-FCDBAB6F3453}" destId="{91F1250B-25F6-4576-8520-378E2A44120B}" srcOrd="1" destOrd="0" parTransId="{F6E8F3E6-E26F-4B31-BFE4-3BDC874E2E31}" sibTransId="{20CBF25B-BE33-4830-BE30-3A0A3FA4F5BD}"/>
    <dgm:cxn modelId="{D19181CF-8C88-4C5C-AF79-FCA4DAC0E501}" type="presOf" srcId="{E103696A-238D-49D7-BDD6-ABAE6505976C}" destId="{76A88799-9911-4B0C-BA39-7EA368228F26}" srcOrd="1" destOrd="0" presId="urn:microsoft.com/office/officeart/2005/8/layout/hProcess4"/>
    <dgm:cxn modelId="{686F11E1-B5F8-4791-8294-3259F29B28A6}" type="presOf" srcId="{D4B2D461-3D94-405F-A347-5CFB4E0AB038}" destId="{ACAC743B-C99A-4E56-B548-548E8930B21D}" srcOrd="1" destOrd="0" presId="urn:microsoft.com/office/officeart/2005/8/layout/hProcess4"/>
    <dgm:cxn modelId="{A34786F7-4BBB-4083-87AC-130A7FE14370}" srcId="{58748F1E-4090-4DD6-880F-FCDBAB6F3453}" destId="{E103696A-238D-49D7-BDD6-ABAE6505976C}" srcOrd="0" destOrd="0" parTransId="{75ED1F9F-F6BB-407E-A733-397C936164D9}" sibTransId="{0B9FB30E-1F4D-4D1B-B5AC-5F51A885DCBB}"/>
    <dgm:cxn modelId="{8A8BB0FC-779F-43B7-B44F-A339DE2090C2}" srcId="{5D5E4F4F-FBE0-41B8-85A1-1CB4DE0FE6F6}" destId="{58748F1E-4090-4DD6-880F-FCDBAB6F3453}" srcOrd="0" destOrd="0" parTransId="{9C4FCCBA-7F54-446F-BC20-601AF4CF5362}" sibTransId="{ACC55EEA-38CB-4BF5-A2C6-4B61BDEBA0FD}"/>
    <dgm:cxn modelId="{9096645C-FF20-497D-A745-E6ECBA229D13}" type="presParOf" srcId="{E29DEEA6-6802-4D9E-873E-6590B2AEFC05}" destId="{91BBA727-63E3-482C-B4BD-F74B052BB4F7}" srcOrd="0" destOrd="0" presId="urn:microsoft.com/office/officeart/2005/8/layout/hProcess4"/>
    <dgm:cxn modelId="{0E4124E2-57EA-4E26-80F1-E896712FCEE6}" type="presParOf" srcId="{E29DEEA6-6802-4D9E-873E-6590B2AEFC05}" destId="{3FB47724-CC02-47DE-9172-67303596CB58}" srcOrd="1" destOrd="0" presId="urn:microsoft.com/office/officeart/2005/8/layout/hProcess4"/>
    <dgm:cxn modelId="{B45AB731-7B78-478E-8E0C-E7BE3369EC12}" type="presParOf" srcId="{E29DEEA6-6802-4D9E-873E-6590B2AEFC05}" destId="{AE00C139-A0BC-45C0-B526-6A72C029EA86}" srcOrd="2" destOrd="0" presId="urn:microsoft.com/office/officeart/2005/8/layout/hProcess4"/>
    <dgm:cxn modelId="{1C195790-5243-4478-B583-83CDF2ADB78D}" type="presParOf" srcId="{AE00C139-A0BC-45C0-B526-6A72C029EA86}" destId="{B53B1985-A121-48E0-8D9B-770681B66333}" srcOrd="0" destOrd="0" presId="urn:microsoft.com/office/officeart/2005/8/layout/hProcess4"/>
    <dgm:cxn modelId="{C3DAFA55-E079-40F8-957D-A07F4315EADA}" type="presParOf" srcId="{B53B1985-A121-48E0-8D9B-770681B66333}" destId="{28F47500-6711-43F3-A371-121C46F18363}" srcOrd="0" destOrd="0" presId="urn:microsoft.com/office/officeart/2005/8/layout/hProcess4"/>
    <dgm:cxn modelId="{72496D55-E486-454E-94FE-07D16615BCE1}" type="presParOf" srcId="{B53B1985-A121-48E0-8D9B-770681B66333}" destId="{20F03939-B5BD-4C4D-BBD0-FB269585C0FA}" srcOrd="1" destOrd="0" presId="urn:microsoft.com/office/officeart/2005/8/layout/hProcess4"/>
    <dgm:cxn modelId="{C2AF26D4-9DD3-4C55-BEBA-0B69CC81A104}" type="presParOf" srcId="{B53B1985-A121-48E0-8D9B-770681B66333}" destId="{76A88799-9911-4B0C-BA39-7EA368228F26}" srcOrd="2" destOrd="0" presId="urn:microsoft.com/office/officeart/2005/8/layout/hProcess4"/>
    <dgm:cxn modelId="{897340C2-CC4B-4D7F-B034-ECD421F23B7A}" type="presParOf" srcId="{B53B1985-A121-48E0-8D9B-770681B66333}" destId="{0B363DB3-7A79-46F0-A452-E020A4C8ADEB}" srcOrd="3" destOrd="0" presId="urn:microsoft.com/office/officeart/2005/8/layout/hProcess4"/>
    <dgm:cxn modelId="{1BB3B8A9-D0FD-4AD6-BEAD-6A40E3DD7838}" type="presParOf" srcId="{B53B1985-A121-48E0-8D9B-770681B66333}" destId="{7E6C3C3A-C808-4BA6-AEDD-9338038E568B}" srcOrd="4" destOrd="0" presId="urn:microsoft.com/office/officeart/2005/8/layout/hProcess4"/>
    <dgm:cxn modelId="{1792AAF7-25D1-4A6E-A3BD-CBB6217CB2A7}" type="presParOf" srcId="{AE00C139-A0BC-45C0-B526-6A72C029EA86}" destId="{90198D16-009C-4764-A1E6-6D0FED31BEB0}" srcOrd="1" destOrd="0" presId="urn:microsoft.com/office/officeart/2005/8/layout/hProcess4"/>
    <dgm:cxn modelId="{26C52414-A981-44D1-B81B-01520D99B9C6}" type="presParOf" srcId="{AE00C139-A0BC-45C0-B526-6A72C029EA86}" destId="{AB190741-AED9-4A7F-A706-57500E2BA074}" srcOrd="2" destOrd="0" presId="urn:microsoft.com/office/officeart/2005/8/layout/hProcess4"/>
    <dgm:cxn modelId="{8AE04729-6FB1-4728-9849-FEDD6C1C8AE8}" type="presParOf" srcId="{AB190741-AED9-4A7F-A706-57500E2BA074}" destId="{D49E3601-69A7-49FD-8B15-AAD292B36DF6}" srcOrd="0" destOrd="0" presId="urn:microsoft.com/office/officeart/2005/8/layout/hProcess4"/>
    <dgm:cxn modelId="{64D8683D-F0B0-4CA8-95A5-6BA58AB1B064}" type="presParOf" srcId="{AB190741-AED9-4A7F-A706-57500E2BA074}" destId="{7F15F67E-3B79-4C33-9BD0-0214131F1B4C}" srcOrd="1" destOrd="0" presId="urn:microsoft.com/office/officeart/2005/8/layout/hProcess4"/>
    <dgm:cxn modelId="{7C451710-18E2-4821-A79E-7166F6C7BA26}" type="presParOf" srcId="{AB190741-AED9-4A7F-A706-57500E2BA074}" destId="{F49429C9-91A2-4790-9FCF-DF503BD49795}" srcOrd="2" destOrd="0" presId="urn:microsoft.com/office/officeart/2005/8/layout/hProcess4"/>
    <dgm:cxn modelId="{03052153-0CB3-4FCF-8DEF-2F710FD9A7AF}" type="presParOf" srcId="{AB190741-AED9-4A7F-A706-57500E2BA074}" destId="{0EED6488-515E-4775-9659-8489EFC62643}" srcOrd="3" destOrd="0" presId="urn:microsoft.com/office/officeart/2005/8/layout/hProcess4"/>
    <dgm:cxn modelId="{10237C26-CCFC-4925-8B10-188E8A252C36}" type="presParOf" srcId="{AB190741-AED9-4A7F-A706-57500E2BA074}" destId="{89144E37-75ED-407C-97B6-B1A7DADBFEE4}" srcOrd="4" destOrd="0" presId="urn:microsoft.com/office/officeart/2005/8/layout/hProcess4"/>
    <dgm:cxn modelId="{7055FCA3-D232-4AEB-9D4D-04A7A1E3EC8A}" type="presParOf" srcId="{AE00C139-A0BC-45C0-B526-6A72C029EA86}" destId="{9E2AB783-C442-43E3-AC27-FDE44667C587}" srcOrd="3" destOrd="0" presId="urn:microsoft.com/office/officeart/2005/8/layout/hProcess4"/>
    <dgm:cxn modelId="{74207CC6-A603-40DD-9B44-35167358B351}" type="presParOf" srcId="{AE00C139-A0BC-45C0-B526-6A72C029EA86}" destId="{D39D573D-4CB3-4C68-813E-765145D5F319}" srcOrd="4" destOrd="0" presId="urn:microsoft.com/office/officeart/2005/8/layout/hProcess4"/>
    <dgm:cxn modelId="{2ABB3C8F-9301-42CC-9376-93541EBA73BA}" type="presParOf" srcId="{D39D573D-4CB3-4C68-813E-765145D5F319}" destId="{3BF71E26-EF5F-46F8-877A-86833D33B193}" srcOrd="0" destOrd="0" presId="urn:microsoft.com/office/officeart/2005/8/layout/hProcess4"/>
    <dgm:cxn modelId="{1C0C8CD6-0CEF-4678-A5B4-0F8A49AF91D2}" type="presParOf" srcId="{D39D573D-4CB3-4C68-813E-765145D5F319}" destId="{198D7852-A7AB-4361-B86C-AEB73DC7181B}" srcOrd="1" destOrd="0" presId="urn:microsoft.com/office/officeart/2005/8/layout/hProcess4"/>
    <dgm:cxn modelId="{4E5E4D54-0CED-4357-B572-CAA584E7A516}" type="presParOf" srcId="{D39D573D-4CB3-4C68-813E-765145D5F319}" destId="{ACAC743B-C99A-4E56-B548-548E8930B21D}" srcOrd="2" destOrd="0" presId="urn:microsoft.com/office/officeart/2005/8/layout/hProcess4"/>
    <dgm:cxn modelId="{CE6E656F-AFC5-44F0-ABB0-D4982021834A}" type="presParOf" srcId="{D39D573D-4CB3-4C68-813E-765145D5F319}" destId="{C59ACAC9-4064-40E6-8245-1B4B7C01BF5E}" srcOrd="3" destOrd="0" presId="urn:microsoft.com/office/officeart/2005/8/layout/hProcess4"/>
    <dgm:cxn modelId="{4687C4C4-8C78-4FF4-9FD2-BF33AEA5164C}" type="presParOf" srcId="{D39D573D-4CB3-4C68-813E-765145D5F319}" destId="{363AE130-4177-4ED2-9CCA-F9843D301D98}" srcOrd="4" destOrd="0" presId="urn:microsoft.com/office/officeart/2005/8/layout/hProcess4"/>
    <dgm:cxn modelId="{9E2A96AE-3BAF-4010-9ACD-AC6A455F1EC5}" type="presParOf" srcId="{AE00C139-A0BC-45C0-B526-6A72C029EA86}" destId="{8952DE6E-6B98-4953-8562-9E8C80CE8CAA}" srcOrd="5" destOrd="0" presId="urn:microsoft.com/office/officeart/2005/8/layout/hProcess4"/>
    <dgm:cxn modelId="{4406CF6B-4F41-429C-9C88-AE38A32A8CCE}" type="presParOf" srcId="{AE00C139-A0BC-45C0-B526-6A72C029EA86}" destId="{9EF51F8E-4E09-4551-8AC9-F22CA057B129}" srcOrd="6" destOrd="0" presId="urn:microsoft.com/office/officeart/2005/8/layout/hProcess4"/>
    <dgm:cxn modelId="{3265A8E2-D9D1-43F7-96E9-9379DBD29F0D}" type="presParOf" srcId="{9EF51F8E-4E09-4551-8AC9-F22CA057B129}" destId="{2224C140-069F-4B88-822E-B21649A54299}" srcOrd="0" destOrd="0" presId="urn:microsoft.com/office/officeart/2005/8/layout/hProcess4"/>
    <dgm:cxn modelId="{D095F8F5-F8BA-4144-BF94-1AA137ED37E5}" type="presParOf" srcId="{9EF51F8E-4E09-4551-8AC9-F22CA057B129}" destId="{5E11C3F9-454F-42F3-94EB-C539076190A2}" srcOrd="1" destOrd="0" presId="urn:microsoft.com/office/officeart/2005/8/layout/hProcess4"/>
    <dgm:cxn modelId="{53930077-793D-4216-ADCB-5AA8511896AD}" type="presParOf" srcId="{9EF51F8E-4E09-4551-8AC9-F22CA057B129}" destId="{2501C847-F9D2-492C-A1E6-92E3BFB7E423}" srcOrd="2" destOrd="0" presId="urn:microsoft.com/office/officeart/2005/8/layout/hProcess4"/>
    <dgm:cxn modelId="{28CC3CB3-29B4-488A-B19C-57128F4F6435}" type="presParOf" srcId="{9EF51F8E-4E09-4551-8AC9-F22CA057B129}" destId="{2B742F20-BA7E-4CFC-A44E-6E38A03BB943}" srcOrd="3" destOrd="0" presId="urn:microsoft.com/office/officeart/2005/8/layout/hProcess4"/>
    <dgm:cxn modelId="{3A1840BB-4F67-4712-AA2A-38EFD05511B5}" type="presParOf" srcId="{9EF51F8E-4E09-4551-8AC9-F22CA057B129}" destId="{E40DB114-321D-4FDB-8CA4-B6221163B8B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B59B05-53B2-41A5-9607-8CCCBC6D1DA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6E1754B-99E4-4623-8492-A1D151975F0F}">
      <dgm:prSet phldrT="[Texto]" custT="1"/>
      <dgm:spPr/>
      <dgm:t>
        <a:bodyPr/>
        <a:lstStyle/>
        <a:p>
          <a:r>
            <a:rPr lang="es-ES" sz="1200" b="1" dirty="0"/>
            <a:t>INDUCCIÓN A LA DIRESA/GERESA</a:t>
          </a:r>
        </a:p>
      </dgm:t>
    </dgm:pt>
    <dgm:pt modelId="{99FDA6FE-29D6-4B92-888A-8C8D29B95187}" type="parTrans" cxnId="{DE620EEB-AB4A-4CB7-B8B6-526B48AECC81}">
      <dgm:prSet/>
      <dgm:spPr/>
      <dgm:t>
        <a:bodyPr/>
        <a:lstStyle/>
        <a:p>
          <a:endParaRPr lang="es-ES"/>
        </a:p>
      </dgm:t>
    </dgm:pt>
    <dgm:pt modelId="{68FF3038-EDF4-4550-9364-71D42B7E48B5}" type="sibTrans" cxnId="{DE620EEB-AB4A-4CB7-B8B6-526B48AECC81}">
      <dgm:prSet/>
      <dgm:spPr/>
      <dgm:t>
        <a:bodyPr/>
        <a:lstStyle/>
        <a:p>
          <a:endParaRPr lang="es-ES"/>
        </a:p>
      </dgm:t>
    </dgm:pt>
    <dgm:pt modelId="{D89DCA42-5CE0-4F78-BA84-B1AE3E840DE6}">
      <dgm:prSet phldrT="[Texto]" custT="1"/>
      <dgm:spPr/>
      <dgm:t>
        <a:bodyPr/>
        <a:lstStyle/>
        <a:p>
          <a:pPr algn="just"/>
          <a:r>
            <a:rPr lang="es-ES" sz="1200" dirty="0"/>
            <a:t>El equipo implementador OGTI/OGEI MINSA realizará la inducción para el manejo del aplicativo E-</a:t>
          </a:r>
          <a:r>
            <a:rPr lang="es-ES" sz="1200" dirty="0" err="1"/>
            <a:t>Qhali</a:t>
          </a:r>
          <a:r>
            <a:rPr lang="es-ES" sz="1200" dirty="0"/>
            <a:t> al </a:t>
          </a:r>
          <a:r>
            <a:rPr lang="es-ES" sz="1200" dirty="0" err="1"/>
            <a:t>comite</a:t>
          </a:r>
          <a:r>
            <a:rPr lang="es-ES" sz="1200" dirty="0"/>
            <a:t> implementador </a:t>
          </a:r>
          <a:r>
            <a:rPr lang="es-ES" sz="1200" dirty="0">
              <a:solidFill>
                <a:sysClr val="windowText" lastClr="000000"/>
              </a:solidFill>
            </a:rPr>
            <a:t>de la DIRESA/GERESA .</a:t>
          </a:r>
        </a:p>
      </dgm:t>
    </dgm:pt>
    <dgm:pt modelId="{A6F80938-34BC-49A7-9042-E5191D0F9577}" type="parTrans" cxnId="{840F8074-5CFD-4A62-A035-40C1AEC25AFC}">
      <dgm:prSet/>
      <dgm:spPr/>
      <dgm:t>
        <a:bodyPr/>
        <a:lstStyle/>
        <a:p>
          <a:endParaRPr lang="es-ES"/>
        </a:p>
      </dgm:t>
    </dgm:pt>
    <dgm:pt modelId="{AF97B527-0BCF-4D61-A7FD-E0DBC5D3DF7A}" type="sibTrans" cxnId="{840F8074-5CFD-4A62-A035-40C1AEC25AFC}">
      <dgm:prSet/>
      <dgm:spPr/>
      <dgm:t>
        <a:bodyPr/>
        <a:lstStyle/>
        <a:p>
          <a:endParaRPr lang="es-ES"/>
        </a:p>
      </dgm:t>
    </dgm:pt>
    <dgm:pt modelId="{4049706E-DA34-4883-8D69-114BE420EBC8}">
      <dgm:prSet phldrT="[Texto]" custT="1"/>
      <dgm:spPr/>
      <dgm:t>
        <a:bodyPr/>
        <a:lstStyle/>
        <a:p>
          <a:r>
            <a:rPr lang="es-ES" sz="1200" b="1"/>
            <a:t>IMPLEMENTACIÓN DE e_QHALI</a:t>
          </a:r>
        </a:p>
      </dgm:t>
    </dgm:pt>
    <dgm:pt modelId="{985EB224-4110-4CFE-B3F0-AF55773931D5}" type="parTrans" cxnId="{ADDE4C24-5F97-47DE-BA13-6B4EBD8952E9}">
      <dgm:prSet/>
      <dgm:spPr/>
      <dgm:t>
        <a:bodyPr/>
        <a:lstStyle/>
        <a:p>
          <a:endParaRPr lang="es-ES"/>
        </a:p>
      </dgm:t>
    </dgm:pt>
    <dgm:pt modelId="{A4F7AF12-1B46-4DA0-BBF8-29C0C67CFAAB}" type="sibTrans" cxnId="{ADDE4C24-5F97-47DE-BA13-6B4EBD8952E9}">
      <dgm:prSet/>
      <dgm:spPr/>
      <dgm:t>
        <a:bodyPr/>
        <a:lstStyle/>
        <a:p>
          <a:endParaRPr lang="es-ES"/>
        </a:p>
      </dgm:t>
    </dgm:pt>
    <dgm:pt modelId="{DD571289-FDED-4C76-B30B-7E3E4823297B}">
      <dgm:prSet phldrT="[Texto]" custT="1"/>
      <dgm:spPr/>
      <dgm:t>
        <a:bodyPr/>
        <a:lstStyle/>
        <a:p>
          <a:pPr algn="just"/>
          <a:r>
            <a:rPr lang="es-ES" sz="1200" dirty="0"/>
            <a:t>El equipo implementador OGTI/OGEI MINSA capacitará en el manejo del aplicativo E-</a:t>
          </a:r>
          <a:r>
            <a:rPr lang="es-ES" sz="1200" dirty="0" err="1"/>
            <a:t>Qhali</a:t>
          </a:r>
          <a:r>
            <a:rPr lang="es-ES" sz="1200" dirty="0"/>
            <a:t> al </a:t>
          </a:r>
          <a:r>
            <a:rPr lang="es-ES" sz="1200" dirty="0" err="1"/>
            <a:t>comite</a:t>
          </a:r>
          <a:r>
            <a:rPr lang="es-ES" sz="1200" dirty="0"/>
            <a:t> implementador de la DIRESA/GERESA de cada uno de los módulos del sistema.</a:t>
          </a:r>
        </a:p>
      </dgm:t>
    </dgm:pt>
    <dgm:pt modelId="{81D29E75-DDBA-449A-A1F6-F6458B607FCC}" type="parTrans" cxnId="{38EEC2C6-B519-4CE1-9721-C2D36716E61C}">
      <dgm:prSet/>
      <dgm:spPr/>
      <dgm:t>
        <a:bodyPr/>
        <a:lstStyle/>
        <a:p>
          <a:endParaRPr lang="es-ES"/>
        </a:p>
      </dgm:t>
    </dgm:pt>
    <dgm:pt modelId="{E18AE25A-B10F-431E-8828-E83F4BF6740A}" type="sibTrans" cxnId="{38EEC2C6-B519-4CE1-9721-C2D36716E61C}">
      <dgm:prSet/>
      <dgm:spPr/>
      <dgm:t>
        <a:bodyPr/>
        <a:lstStyle/>
        <a:p>
          <a:endParaRPr lang="es-ES"/>
        </a:p>
      </dgm:t>
    </dgm:pt>
    <dgm:pt modelId="{353E8858-2873-4D1E-B68C-33D00B7577BB}">
      <dgm:prSet phldrT="[Texto]" custT="1"/>
      <dgm:spPr/>
      <dgm:t>
        <a:bodyPr/>
        <a:lstStyle/>
        <a:p>
          <a:pPr algn="just"/>
          <a:r>
            <a:rPr lang="es-ES" sz="1200" dirty="0"/>
            <a:t>La OGTI MINSA realizará el acompañamiento a la DIRESA/GERESA en la implementación del aplicativo E-</a:t>
          </a:r>
          <a:r>
            <a:rPr lang="es-ES" sz="1200" dirty="0" err="1"/>
            <a:t>Qhali</a:t>
          </a:r>
          <a:r>
            <a:rPr lang="es-ES" sz="1200" dirty="0"/>
            <a:t> en los EE.SS seleccionados.</a:t>
          </a:r>
        </a:p>
      </dgm:t>
    </dgm:pt>
    <dgm:pt modelId="{4D7ACFEB-D44C-4DD7-9872-E7EC7D2F71AD}" type="parTrans" cxnId="{1783D95A-4CE3-4BAD-B908-498B3ECFAD4A}">
      <dgm:prSet/>
      <dgm:spPr/>
      <dgm:t>
        <a:bodyPr/>
        <a:lstStyle/>
        <a:p>
          <a:endParaRPr lang="es-ES"/>
        </a:p>
      </dgm:t>
    </dgm:pt>
    <dgm:pt modelId="{E96F5905-BB04-4FA6-951A-745C52618B92}" type="sibTrans" cxnId="{1783D95A-4CE3-4BAD-B908-498B3ECFAD4A}">
      <dgm:prSet/>
      <dgm:spPr/>
      <dgm:t>
        <a:bodyPr/>
        <a:lstStyle/>
        <a:p>
          <a:endParaRPr lang="es-ES"/>
        </a:p>
      </dgm:t>
    </dgm:pt>
    <dgm:pt modelId="{347630BF-FEB7-4AF4-8AE0-6D3957D3377F}">
      <dgm:prSet phldrT="[Texto]" custT="1"/>
      <dgm:spPr/>
      <dgm:t>
        <a:bodyPr/>
        <a:lstStyle/>
        <a:p>
          <a:r>
            <a:rPr lang="es-ES" sz="1200" b="1" dirty="0"/>
            <a:t>SEGUIMIENTO Y MONITOREO</a:t>
          </a:r>
        </a:p>
      </dgm:t>
    </dgm:pt>
    <dgm:pt modelId="{083F9601-AA0E-402B-8977-27295DD48F2F}" type="parTrans" cxnId="{94D88FAC-23E9-44E7-8C67-434E9C58E750}">
      <dgm:prSet/>
      <dgm:spPr/>
      <dgm:t>
        <a:bodyPr/>
        <a:lstStyle/>
        <a:p>
          <a:endParaRPr lang="es-ES"/>
        </a:p>
      </dgm:t>
    </dgm:pt>
    <dgm:pt modelId="{8A8F1864-B5B8-4CCE-B988-092C91AA7E3A}" type="sibTrans" cxnId="{94D88FAC-23E9-44E7-8C67-434E9C58E750}">
      <dgm:prSet/>
      <dgm:spPr/>
      <dgm:t>
        <a:bodyPr/>
        <a:lstStyle/>
        <a:p>
          <a:endParaRPr lang="es-ES"/>
        </a:p>
      </dgm:t>
    </dgm:pt>
    <dgm:pt modelId="{BFDE080E-5835-4043-AF5E-248D11F97E9C}">
      <dgm:prSet phldrT="[Texto]" custT="1"/>
      <dgm:spPr/>
      <dgm:t>
        <a:bodyPr/>
        <a:lstStyle/>
        <a:p>
          <a:r>
            <a:rPr lang="es-ES" sz="1200"/>
            <a:t>La OGTI MINSA brindará asistencia técnica permanente via web y presencial si fuera el caso.</a:t>
          </a:r>
        </a:p>
      </dgm:t>
    </dgm:pt>
    <dgm:pt modelId="{B06734D9-B7DF-47A3-8A25-24158F43998D}" type="parTrans" cxnId="{53A14B4C-5A0A-49E0-A8F1-BA74D3D6E201}">
      <dgm:prSet/>
      <dgm:spPr/>
      <dgm:t>
        <a:bodyPr/>
        <a:lstStyle/>
        <a:p>
          <a:endParaRPr lang="es-ES"/>
        </a:p>
      </dgm:t>
    </dgm:pt>
    <dgm:pt modelId="{B3171E99-E8BC-4D2C-A691-7B9633F56AC6}" type="sibTrans" cxnId="{53A14B4C-5A0A-49E0-A8F1-BA74D3D6E201}">
      <dgm:prSet/>
      <dgm:spPr/>
      <dgm:t>
        <a:bodyPr/>
        <a:lstStyle/>
        <a:p>
          <a:endParaRPr lang="es-ES"/>
        </a:p>
      </dgm:t>
    </dgm:pt>
    <dgm:pt modelId="{007642C5-6770-4665-888A-EEA6181646BE}">
      <dgm:prSet phldrT="[Texto]" custT="1"/>
      <dgm:spPr/>
      <dgm:t>
        <a:bodyPr/>
        <a:lstStyle/>
        <a:p>
          <a:r>
            <a:rPr lang="es-ES" sz="1200" dirty="0"/>
            <a:t>La DIRESA/GERESA realizará el monitoreo y seguimiento de los EE.SS. implementados</a:t>
          </a:r>
          <a:r>
            <a:rPr lang="es-ES" sz="1400" dirty="0"/>
            <a:t>.</a:t>
          </a:r>
        </a:p>
      </dgm:t>
    </dgm:pt>
    <dgm:pt modelId="{341470EE-8238-4C21-ACB8-DB3DF3B56D6D}" type="parTrans" cxnId="{1F434E60-41A6-40BB-BFD1-69A828C79882}">
      <dgm:prSet/>
      <dgm:spPr/>
      <dgm:t>
        <a:bodyPr/>
        <a:lstStyle/>
        <a:p>
          <a:endParaRPr lang="es-ES"/>
        </a:p>
      </dgm:t>
    </dgm:pt>
    <dgm:pt modelId="{03E6D6AB-92A3-4531-A1B9-DEC7C6B97707}" type="sibTrans" cxnId="{1F434E60-41A6-40BB-BFD1-69A828C79882}">
      <dgm:prSet/>
      <dgm:spPr/>
      <dgm:t>
        <a:bodyPr/>
        <a:lstStyle/>
        <a:p>
          <a:endParaRPr lang="es-ES"/>
        </a:p>
      </dgm:t>
    </dgm:pt>
    <dgm:pt modelId="{F8AF78B1-FBF3-4473-A952-B84EECD76E09}">
      <dgm:prSet phldrT="[Texto]" custT="1"/>
      <dgm:spPr/>
      <dgm:t>
        <a:bodyPr/>
        <a:lstStyle/>
        <a:p>
          <a:pPr algn="just"/>
          <a:endParaRPr lang="es-ES" sz="1050"/>
        </a:p>
      </dgm:t>
    </dgm:pt>
    <dgm:pt modelId="{3F72522B-0CBA-4013-AEB6-04FCF71A825B}" type="parTrans" cxnId="{6EA25BF4-022F-481F-A386-9B2EC6A17FCA}">
      <dgm:prSet/>
      <dgm:spPr/>
      <dgm:t>
        <a:bodyPr/>
        <a:lstStyle/>
        <a:p>
          <a:endParaRPr lang="es-PE"/>
        </a:p>
      </dgm:t>
    </dgm:pt>
    <dgm:pt modelId="{EA726D24-54D2-4B1B-BAA6-831573AE029F}" type="sibTrans" cxnId="{6EA25BF4-022F-481F-A386-9B2EC6A17FCA}">
      <dgm:prSet/>
      <dgm:spPr/>
      <dgm:t>
        <a:bodyPr/>
        <a:lstStyle/>
        <a:p>
          <a:endParaRPr lang="es-PE"/>
        </a:p>
      </dgm:t>
    </dgm:pt>
    <dgm:pt modelId="{9C895B24-A540-42F2-8052-4CF473401A50}">
      <dgm:prSet phldrT="[Texto]" custT="1"/>
      <dgm:spPr/>
      <dgm:t>
        <a:bodyPr/>
        <a:lstStyle/>
        <a:p>
          <a:pPr algn="just"/>
          <a:r>
            <a:rPr lang="es-ES" sz="1200" dirty="0">
              <a:solidFill>
                <a:sysClr val="windowText" lastClr="000000"/>
              </a:solidFill>
            </a:rPr>
            <a:t>Ambos equipos realizaran la evaluación conjunta de los EE.SS priorizados,  donde se revisará los datos solicitados para la creación de los EE.SS. priorizados en el aplicativo </a:t>
          </a:r>
          <a:r>
            <a:rPr lang="es-PE" sz="1200" dirty="0">
              <a:solidFill>
                <a:sysClr val="windowText" lastClr="000000"/>
              </a:solidFill>
            </a:rPr>
            <a:t>E-</a:t>
          </a:r>
          <a:r>
            <a:rPr lang="es-PE" sz="1200" dirty="0" err="1">
              <a:solidFill>
                <a:sysClr val="windowText" lastClr="000000"/>
              </a:solidFill>
            </a:rPr>
            <a:t>Qhali</a:t>
          </a:r>
          <a:r>
            <a:rPr lang="es-PE" sz="1200" dirty="0">
              <a:solidFill>
                <a:sysClr val="windowText" lastClr="000000"/>
              </a:solidFill>
            </a:rPr>
            <a:t>.</a:t>
          </a:r>
          <a:endParaRPr lang="es-ES" sz="1200" dirty="0">
            <a:solidFill>
              <a:sysClr val="windowText" lastClr="000000"/>
            </a:solidFill>
          </a:endParaRPr>
        </a:p>
      </dgm:t>
    </dgm:pt>
    <dgm:pt modelId="{14E9D87A-0949-4153-94D9-078AD0C26C3C}" type="parTrans" cxnId="{87B7F0C7-63AF-4197-8A1D-AD624356CE35}">
      <dgm:prSet/>
      <dgm:spPr/>
      <dgm:t>
        <a:bodyPr/>
        <a:lstStyle/>
        <a:p>
          <a:endParaRPr lang="es-PE"/>
        </a:p>
      </dgm:t>
    </dgm:pt>
    <dgm:pt modelId="{07D7F0CF-875E-4EAF-81B0-02B0C70A3E14}" type="sibTrans" cxnId="{87B7F0C7-63AF-4197-8A1D-AD624356CE35}">
      <dgm:prSet/>
      <dgm:spPr/>
      <dgm:t>
        <a:bodyPr/>
        <a:lstStyle/>
        <a:p>
          <a:endParaRPr lang="es-PE"/>
        </a:p>
      </dgm:t>
    </dgm:pt>
    <dgm:pt modelId="{A9D5DDC0-A8DD-4043-867D-D8D3646554F8}" type="pres">
      <dgm:prSet presAssocID="{00B59B05-53B2-41A5-9607-8CCCBC6D1DA5}" presName="Name0" presStyleCnt="0">
        <dgm:presLayoutVars>
          <dgm:dir/>
          <dgm:animLvl val="lvl"/>
          <dgm:resizeHandles val="exact"/>
        </dgm:presLayoutVars>
      </dgm:prSet>
      <dgm:spPr/>
    </dgm:pt>
    <dgm:pt modelId="{F40B3ACB-DD84-4127-BA8C-F54E36CA8B26}" type="pres">
      <dgm:prSet presAssocID="{00B59B05-53B2-41A5-9607-8CCCBC6D1DA5}" presName="tSp" presStyleCnt="0"/>
      <dgm:spPr/>
    </dgm:pt>
    <dgm:pt modelId="{839E4E3B-BFDE-4BDC-9532-3909E72CB6B0}" type="pres">
      <dgm:prSet presAssocID="{00B59B05-53B2-41A5-9607-8CCCBC6D1DA5}" presName="bSp" presStyleCnt="0"/>
      <dgm:spPr/>
    </dgm:pt>
    <dgm:pt modelId="{770B8560-9416-4B4F-AF45-7F0E6CD4773A}" type="pres">
      <dgm:prSet presAssocID="{00B59B05-53B2-41A5-9607-8CCCBC6D1DA5}" presName="process" presStyleCnt="0"/>
      <dgm:spPr/>
    </dgm:pt>
    <dgm:pt modelId="{5DF3D17F-2955-4427-AD27-F2440E45D1EB}" type="pres">
      <dgm:prSet presAssocID="{36E1754B-99E4-4623-8492-A1D151975F0F}" presName="composite1" presStyleCnt="0"/>
      <dgm:spPr/>
    </dgm:pt>
    <dgm:pt modelId="{41AB9123-12EC-4F82-8C4B-83781D34243F}" type="pres">
      <dgm:prSet presAssocID="{36E1754B-99E4-4623-8492-A1D151975F0F}" presName="dummyNode1" presStyleLbl="node1" presStyleIdx="0" presStyleCnt="3"/>
      <dgm:spPr/>
    </dgm:pt>
    <dgm:pt modelId="{3C7C74C8-E011-4890-9BB5-2352D641B0BA}" type="pres">
      <dgm:prSet presAssocID="{36E1754B-99E4-4623-8492-A1D151975F0F}" presName="childNode1" presStyleLbl="bgAcc1" presStyleIdx="0" presStyleCnt="3" custScaleX="136855" custLinFactNeighborX="-155" custLinFactNeighborY="-8106">
        <dgm:presLayoutVars>
          <dgm:bulletEnabled val="1"/>
        </dgm:presLayoutVars>
      </dgm:prSet>
      <dgm:spPr/>
    </dgm:pt>
    <dgm:pt modelId="{0FF8D8C8-0005-42F1-9D6F-E9DBFCD18768}" type="pres">
      <dgm:prSet presAssocID="{36E1754B-99E4-4623-8492-A1D151975F0F}" presName="childNode1tx" presStyleLbl="bgAcc1" presStyleIdx="0" presStyleCnt="3">
        <dgm:presLayoutVars>
          <dgm:bulletEnabled val="1"/>
        </dgm:presLayoutVars>
      </dgm:prSet>
      <dgm:spPr/>
    </dgm:pt>
    <dgm:pt modelId="{16F9D652-1781-4386-BB64-05BF7B89F96D}" type="pres">
      <dgm:prSet presAssocID="{36E1754B-99E4-4623-8492-A1D151975F0F}" presName="parentNode1" presStyleLbl="node1" presStyleIdx="0" presStyleCnt="3" custLinFactNeighborX="3940" custLinFactNeighborY="6280">
        <dgm:presLayoutVars>
          <dgm:chMax val="1"/>
          <dgm:bulletEnabled val="1"/>
        </dgm:presLayoutVars>
      </dgm:prSet>
      <dgm:spPr/>
    </dgm:pt>
    <dgm:pt modelId="{265AB97E-089C-49AF-9C0E-5698D9B67DA6}" type="pres">
      <dgm:prSet presAssocID="{36E1754B-99E4-4623-8492-A1D151975F0F}" presName="connSite1" presStyleCnt="0"/>
      <dgm:spPr/>
    </dgm:pt>
    <dgm:pt modelId="{F582F1EA-DD32-48C4-867B-2CE0AD12EC2D}" type="pres">
      <dgm:prSet presAssocID="{68FF3038-EDF4-4550-9364-71D42B7E48B5}" presName="Name9" presStyleLbl="sibTrans2D1" presStyleIdx="0" presStyleCnt="2" custLinFactNeighborX="5731" custLinFactNeighborY="-7539"/>
      <dgm:spPr/>
    </dgm:pt>
    <dgm:pt modelId="{FBCB16F1-ED35-4F89-8928-FBE65C510703}" type="pres">
      <dgm:prSet presAssocID="{4049706E-DA34-4883-8D69-114BE420EBC8}" presName="composite2" presStyleCnt="0"/>
      <dgm:spPr/>
    </dgm:pt>
    <dgm:pt modelId="{AC8BF2EB-68ED-4609-8196-478EA67B81A2}" type="pres">
      <dgm:prSet presAssocID="{4049706E-DA34-4883-8D69-114BE420EBC8}" presName="dummyNode2" presStyleLbl="node1" presStyleIdx="0" presStyleCnt="3"/>
      <dgm:spPr/>
    </dgm:pt>
    <dgm:pt modelId="{60A96EC9-068D-42D6-AD9C-BF07BA1B5B5B}" type="pres">
      <dgm:prSet presAssocID="{4049706E-DA34-4883-8D69-114BE420EBC8}" presName="childNode2" presStyleLbl="bgAcc1" presStyleIdx="1" presStyleCnt="3" custScaleX="135432" custScaleY="119311">
        <dgm:presLayoutVars>
          <dgm:bulletEnabled val="1"/>
        </dgm:presLayoutVars>
      </dgm:prSet>
      <dgm:spPr/>
    </dgm:pt>
    <dgm:pt modelId="{34CA637E-AE14-45B5-ADD8-8F4567393E0F}" type="pres">
      <dgm:prSet presAssocID="{4049706E-DA34-4883-8D69-114BE420EBC8}" presName="childNode2tx" presStyleLbl="bgAcc1" presStyleIdx="1" presStyleCnt="3">
        <dgm:presLayoutVars>
          <dgm:bulletEnabled val="1"/>
        </dgm:presLayoutVars>
      </dgm:prSet>
      <dgm:spPr/>
    </dgm:pt>
    <dgm:pt modelId="{8055A4FE-75D6-4251-B17F-8D2CCCBFEAFE}" type="pres">
      <dgm:prSet presAssocID="{4049706E-DA34-4883-8D69-114BE420EBC8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3EF034FB-BC82-4776-845D-C26864A10BBC}" type="pres">
      <dgm:prSet presAssocID="{4049706E-DA34-4883-8D69-114BE420EBC8}" presName="connSite2" presStyleCnt="0"/>
      <dgm:spPr/>
    </dgm:pt>
    <dgm:pt modelId="{8962863F-6320-4B8B-84A7-7051600992B7}" type="pres">
      <dgm:prSet presAssocID="{A4F7AF12-1B46-4DA0-BBF8-29C0C67CFAAB}" presName="Name18" presStyleLbl="sibTrans2D1" presStyleIdx="1" presStyleCnt="2" custLinFactNeighborX="2661" custLinFactNeighborY="11405"/>
      <dgm:spPr/>
    </dgm:pt>
    <dgm:pt modelId="{AFBDEA96-0A15-46DF-A840-2B2A8BAC04E1}" type="pres">
      <dgm:prSet presAssocID="{347630BF-FEB7-4AF4-8AE0-6D3957D3377F}" presName="composite1" presStyleCnt="0"/>
      <dgm:spPr/>
    </dgm:pt>
    <dgm:pt modelId="{F4E569B5-083D-40E6-A562-E3B0E49106F2}" type="pres">
      <dgm:prSet presAssocID="{347630BF-FEB7-4AF4-8AE0-6D3957D3377F}" presName="dummyNode1" presStyleLbl="node1" presStyleIdx="1" presStyleCnt="3"/>
      <dgm:spPr/>
    </dgm:pt>
    <dgm:pt modelId="{2F30AC37-B3E3-4CFC-830B-53D04EE1B3CA}" type="pres">
      <dgm:prSet presAssocID="{347630BF-FEB7-4AF4-8AE0-6D3957D3377F}" presName="childNode1" presStyleLbl="bgAcc1" presStyleIdx="2" presStyleCnt="3" custScaleX="88459">
        <dgm:presLayoutVars>
          <dgm:bulletEnabled val="1"/>
        </dgm:presLayoutVars>
      </dgm:prSet>
      <dgm:spPr/>
    </dgm:pt>
    <dgm:pt modelId="{CCA6F144-3833-44F6-A2EC-F94DE3DE3BF6}" type="pres">
      <dgm:prSet presAssocID="{347630BF-FEB7-4AF4-8AE0-6D3957D3377F}" presName="childNode1tx" presStyleLbl="bgAcc1" presStyleIdx="2" presStyleCnt="3">
        <dgm:presLayoutVars>
          <dgm:bulletEnabled val="1"/>
        </dgm:presLayoutVars>
      </dgm:prSet>
      <dgm:spPr/>
    </dgm:pt>
    <dgm:pt modelId="{6238929E-958F-4D9E-8228-7B6C38686047}" type="pres">
      <dgm:prSet presAssocID="{347630BF-FEB7-4AF4-8AE0-6D3957D3377F}" presName="parentNode1" presStyleLbl="node1" presStyleIdx="2" presStyleCnt="3" custLinFactNeighborX="181" custLinFactNeighborY="21615">
        <dgm:presLayoutVars>
          <dgm:chMax val="1"/>
          <dgm:bulletEnabled val="1"/>
        </dgm:presLayoutVars>
      </dgm:prSet>
      <dgm:spPr/>
    </dgm:pt>
    <dgm:pt modelId="{0FA6C4D3-7A01-4344-BF96-54D93066461A}" type="pres">
      <dgm:prSet presAssocID="{347630BF-FEB7-4AF4-8AE0-6D3957D3377F}" presName="connSite1" presStyleCnt="0"/>
      <dgm:spPr/>
    </dgm:pt>
  </dgm:ptLst>
  <dgm:cxnLst>
    <dgm:cxn modelId="{70EE1D07-FABE-4535-BB06-44B5A92B8CAE}" type="presOf" srcId="{9C895B24-A540-42F2-8052-4CF473401A50}" destId="{0FF8D8C8-0005-42F1-9D6F-E9DBFCD18768}" srcOrd="1" destOrd="1" presId="urn:microsoft.com/office/officeart/2005/8/layout/hProcess4"/>
    <dgm:cxn modelId="{A8F46911-2871-4AD0-9800-6ACC60A305D1}" type="presOf" srcId="{A4F7AF12-1B46-4DA0-BBF8-29C0C67CFAAB}" destId="{8962863F-6320-4B8B-84A7-7051600992B7}" srcOrd="0" destOrd="0" presId="urn:microsoft.com/office/officeart/2005/8/layout/hProcess4"/>
    <dgm:cxn modelId="{5F45CD22-5F2D-4F61-99B4-2A5D9F5B4B0D}" type="presOf" srcId="{D89DCA42-5CE0-4F78-BA84-B1AE3E840DE6}" destId="{0FF8D8C8-0005-42F1-9D6F-E9DBFCD18768}" srcOrd="1" destOrd="0" presId="urn:microsoft.com/office/officeart/2005/8/layout/hProcess4"/>
    <dgm:cxn modelId="{C18E0824-F45D-4EEE-831E-DB0B9F167CF9}" type="presOf" srcId="{D89DCA42-5CE0-4F78-BA84-B1AE3E840DE6}" destId="{3C7C74C8-E011-4890-9BB5-2352D641B0BA}" srcOrd="0" destOrd="0" presId="urn:microsoft.com/office/officeart/2005/8/layout/hProcess4"/>
    <dgm:cxn modelId="{ADDE4C24-5F97-47DE-BA13-6B4EBD8952E9}" srcId="{00B59B05-53B2-41A5-9607-8CCCBC6D1DA5}" destId="{4049706E-DA34-4883-8D69-114BE420EBC8}" srcOrd="1" destOrd="0" parTransId="{985EB224-4110-4CFE-B3F0-AF55773931D5}" sibTransId="{A4F7AF12-1B46-4DA0-BBF8-29C0C67CFAAB}"/>
    <dgm:cxn modelId="{DD865824-9560-4A23-AEDE-A0B55188E3F6}" type="presOf" srcId="{9C895B24-A540-42F2-8052-4CF473401A50}" destId="{3C7C74C8-E011-4890-9BB5-2352D641B0BA}" srcOrd="0" destOrd="1" presId="urn:microsoft.com/office/officeart/2005/8/layout/hProcess4"/>
    <dgm:cxn modelId="{2FB5732C-E932-4F8B-933F-7FD587344E9E}" type="presOf" srcId="{BFDE080E-5835-4043-AF5E-248D11F97E9C}" destId="{2F30AC37-B3E3-4CFC-830B-53D04EE1B3CA}" srcOrd="0" destOrd="0" presId="urn:microsoft.com/office/officeart/2005/8/layout/hProcess4"/>
    <dgm:cxn modelId="{49ABA22E-461D-48C7-AFE8-C1A6BE09C2DC}" type="presOf" srcId="{00B59B05-53B2-41A5-9607-8CCCBC6D1DA5}" destId="{A9D5DDC0-A8DD-4043-867D-D8D3646554F8}" srcOrd="0" destOrd="0" presId="urn:microsoft.com/office/officeart/2005/8/layout/hProcess4"/>
    <dgm:cxn modelId="{1F434E60-41A6-40BB-BFD1-69A828C79882}" srcId="{347630BF-FEB7-4AF4-8AE0-6D3957D3377F}" destId="{007642C5-6770-4665-888A-EEA6181646BE}" srcOrd="1" destOrd="0" parTransId="{341470EE-8238-4C21-ACB8-DB3DF3B56D6D}" sibTransId="{03E6D6AB-92A3-4531-A1B9-DEC7C6B97707}"/>
    <dgm:cxn modelId="{872CBE6B-1BD2-4D47-82AC-E0F9998B326E}" type="presOf" srcId="{F8AF78B1-FBF3-4473-A952-B84EECD76E09}" destId="{3C7C74C8-E011-4890-9BB5-2352D641B0BA}" srcOrd="0" destOrd="2" presId="urn:microsoft.com/office/officeart/2005/8/layout/hProcess4"/>
    <dgm:cxn modelId="{53A14B4C-5A0A-49E0-A8F1-BA74D3D6E201}" srcId="{347630BF-FEB7-4AF4-8AE0-6D3957D3377F}" destId="{BFDE080E-5835-4043-AF5E-248D11F97E9C}" srcOrd="0" destOrd="0" parTransId="{B06734D9-B7DF-47A3-8A25-24158F43998D}" sibTransId="{B3171E99-E8BC-4D2C-A691-7B9633F56AC6}"/>
    <dgm:cxn modelId="{3230DA4E-C232-4BB9-B3DF-635D05260FF1}" type="presOf" srcId="{007642C5-6770-4665-888A-EEA6181646BE}" destId="{2F30AC37-B3E3-4CFC-830B-53D04EE1B3CA}" srcOrd="0" destOrd="1" presId="urn:microsoft.com/office/officeart/2005/8/layout/hProcess4"/>
    <dgm:cxn modelId="{1F14606F-8A0B-4D01-94C4-927ED56E0DA9}" type="presOf" srcId="{36E1754B-99E4-4623-8492-A1D151975F0F}" destId="{16F9D652-1781-4386-BB64-05BF7B89F96D}" srcOrd="0" destOrd="0" presId="urn:microsoft.com/office/officeart/2005/8/layout/hProcess4"/>
    <dgm:cxn modelId="{0422CE70-34C8-4013-B912-A480CFC5E7E5}" type="presOf" srcId="{BFDE080E-5835-4043-AF5E-248D11F97E9C}" destId="{CCA6F144-3833-44F6-A2EC-F94DE3DE3BF6}" srcOrd="1" destOrd="0" presId="urn:microsoft.com/office/officeart/2005/8/layout/hProcess4"/>
    <dgm:cxn modelId="{0AAF9152-38B8-48CF-B35C-B6A351AD5B3F}" type="presOf" srcId="{353E8858-2873-4D1E-B68C-33D00B7577BB}" destId="{34CA637E-AE14-45B5-ADD8-8F4567393E0F}" srcOrd="1" destOrd="1" presId="urn:microsoft.com/office/officeart/2005/8/layout/hProcess4"/>
    <dgm:cxn modelId="{840F8074-5CFD-4A62-A035-40C1AEC25AFC}" srcId="{36E1754B-99E4-4623-8492-A1D151975F0F}" destId="{D89DCA42-5CE0-4F78-BA84-B1AE3E840DE6}" srcOrd="0" destOrd="0" parTransId="{A6F80938-34BC-49A7-9042-E5191D0F9577}" sibTransId="{AF97B527-0BCF-4D61-A7FD-E0DBC5D3DF7A}"/>
    <dgm:cxn modelId="{C70A0556-F86E-4399-A1C5-B7417612AA31}" type="presOf" srcId="{68FF3038-EDF4-4550-9364-71D42B7E48B5}" destId="{F582F1EA-DD32-48C4-867B-2CE0AD12EC2D}" srcOrd="0" destOrd="0" presId="urn:microsoft.com/office/officeart/2005/8/layout/hProcess4"/>
    <dgm:cxn modelId="{1783D95A-4CE3-4BAD-B908-498B3ECFAD4A}" srcId="{4049706E-DA34-4883-8D69-114BE420EBC8}" destId="{353E8858-2873-4D1E-B68C-33D00B7577BB}" srcOrd="1" destOrd="0" parTransId="{4D7ACFEB-D44C-4DD7-9872-E7EC7D2F71AD}" sibTransId="{E96F5905-BB04-4FA6-951A-745C52618B92}"/>
    <dgm:cxn modelId="{EA645F8C-B662-43BE-88B3-278E1FDC6FF2}" type="presOf" srcId="{007642C5-6770-4665-888A-EEA6181646BE}" destId="{CCA6F144-3833-44F6-A2EC-F94DE3DE3BF6}" srcOrd="1" destOrd="1" presId="urn:microsoft.com/office/officeart/2005/8/layout/hProcess4"/>
    <dgm:cxn modelId="{9958A496-D851-4CFB-9D1E-C60C47BFD98B}" type="presOf" srcId="{DD571289-FDED-4C76-B30B-7E3E4823297B}" destId="{34CA637E-AE14-45B5-ADD8-8F4567393E0F}" srcOrd="1" destOrd="0" presId="urn:microsoft.com/office/officeart/2005/8/layout/hProcess4"/>
    <dgm:cxn modelId="{6C654DA0-23B9-4538-8557-1E65FD3F791D}" type="presOf" srcId="{DD571289-FDED-4C76-B30B-7E3E4823297B}" destId="{60A96EC9-068D-42D6-AD9C-BF07BA1B5B5B}" srcOrd="0" destOrd="0" presId="urn:microsoft.com/office/officeart/2005/8/layout/hProcess4"/>
    <dgm:cxn modelId="{C11A07A6-E594-440A-84D1-E020B6C84B15}" type="presOf" srcId="{F8AF78B1-FBF3-4473-A952-B84EECD76E09}" destId="{0FF8D8C8-0005-42F1-9D6F-E9DBFCD18768}" srcOrd="1" destOrd="2" presId="urn:microsoft.com/office/officeart/2005/8/layout/hProcess4"/>
    <dgm:cxn modelId="{94D88FAC-23E9-44E7-8C67-434E9C58E750}" srcId="{00B59B05-53B2-41A5-9607-8CCCBC6D1DA5}" destId="{347630BF-FEB7-4AF4-8AE0-6D3957D3377F}" srcOrd="2" destOrd="0" parTransId="{083F9601-AA0E-402B-8977-27295DD48F2F}" sibTransId="{8A8F1864-B5B8-4CCE-B988-092C91AA7E3A}"/>
    <dgm:cxn modelId="{AD2734B2-E9BF-4DC5-94A2-B9889CDE466F}" type="presOf" srcId="{353E8858-2873-4D1E-B68C-33D00B7577BB}" destId="{60A96EC9-068D-42D6-AD9C-BF07BA1B5B5B}" srcOrd="0" destOrd="1" presId="urn:microsoft.com/office/officeart/2005/8/layout/hProcess4"/>
    <dgm:cxn modelId="{38EEC2C6-B519-4CE1-9721-C2D36716E61C}" srcId="{4049706E-DA34-4883-8D69-114BE420EBC8}" destId="{DD571289-FDED-4C76-B30B-7E3E4823297B}" srcOrd="0" destOrd="0" parTransId="{81D29E75-DDBA-449A-A1F6-F6458B607FCC}" sibTransId="{E18AE25A-B10F-431E-8828-E83F4BF6740A}"/>
    <dgm:cxn modelId="{87B7F0C7-63AF-4197-8A1D-AD624356CE35}" srcId="{36E1754B-99E4-4623-8492-A1D151975F0F}" destId="{9C895B24-A540-42F2-8052-4CF473401A50}" srcOrd="1" destOrd="0" parTransId="{14E9D87A-0949-4153-94D9-078AD0C26C3C}" sibTransId="{07D7F0CF-875E-4EAF-81B0-02B0C70A3E14}"/>
    <dgm:cxn modelId="{B2E7EBDE-7913-496A-A991-6AD9EDCC83F6}" type="presOf" srcId="{347630BF-FEB7-4AF4-8AE0-6D3957D3377F}" destId="{6238929E-958F-4D9E-8228-7B6C38686047}" srcOrd="0" destOrd="0" presId="urn:microsoft.com/office/officeart/2005/8/layout/hProcess4"/>
    <dgm:cxn modelId="{DE620EEB-AB4A-4CB7-B8B6-526B48AECC81}" srcId="{00B59B05-53B2-41A5-9607-8CCCBC6D1DA5}" destId="{36E1754B-99E4-4623-8492-A1D151975F0F}" srcOrd="0" destOrd="0" parTransId="{99FDA6FE-29D6-4B92-888A-8C8D29B95187}" sibTransId="{68FF3038-EDF4-4550-9364-71D42B7E48B5}"/>
    <dgm:cxn modelId="{6EA25BF4-022F-481F-A386-9B2EC6A17FCA}" srcId="{36E1754B-99E4-4623-8492-A1D151975F0F}" destId="{F8AF78B1-FBF3-4473-A952-B84EECD76E09}" srcOrd="2" destOrd="0" parTransId="{3F72522B-0CBA-4013-AEB6-04FCF71A825B}" sibTransId="{EA726D24-54D2-4B1B-BAA6-831573AE029F}"/>
    <dgm:cxn modelId="{B34EE5F6-78E0-489F-B16F-167F018E5439}" type="presOf" srcId="{4049706E-DA34-4883-8D69-114BE420EBC8}" destId="{8055A4FE-75D6-4251-B17F-8D2CCCBFEAFE}" srcOrd="0" destOrd="0" presId="urn:microsoft.com/office/officeart/2005/8/layout/hProcess4"/>
    <dgm:cxn modelId="{680BFFAF-109C-40DF-838A-EFF5D2CF86B6}" type="presParOf" srcId="{A9D5DDC0-A8DD-4043-867D-D8D3646554F8}" destId="{F40B3ACB-DD84-4127-BA8C-F54E36CA8B26}" srcOrd="0" destOrd="0" presId="urn:microsoft.com/office/officeart/2005/8/layout/hProcess4"/>
    <dgm:cxn modelId="{C838386F-FD25-4CAB-851A-6DCE1BBAD71C}" type="presParOf" srcId="{A9D5DDC0-A8DD-4043-867D-D8D3646554F8}" destId="{839E4E3B-BFDE-4BDC-9532-3909E72CB6B0}" srcOrd="1" destOrd="0" presId="urn:microsoft.com/office/officeart/2005/8/layout/hProcess4"/>
    <dgm:cxn modelId="{2AEFC891-AC90-4BC7-9463-CC469FDAFEA3}" type="presParOf" srcId="{A9D5DDC0-A8DD-4043-867D-D8D3646554F8}" destId="{770B8560-9416-4B4F-AF45-7F0E6CD4773A}" srcOrd="2" destOrd="0" presId="urn:microsoft.com/office/officeart/2005/8/layout/hProcess4"/>
    <dgm:cxn modelId="{77EC7EEF-50AD-4D39-98EA-6A8954ADF76A}" type="presParOf" srcId="{770B8560-9416-4B4F-AF45-7F0E6CD4773A}" destId="{5DF3D17F-2955-4427-AD27-F2440E45D1EB}" srcOrd="0" destOrd="0" presId="urn:microsoft.com/office/officeart/2005/8/layout/hProcess4"/>
    <dgm:cxn modelId="{2B273676-AC10-476F-AD93-54A79D938451}" type="presParOf" srcId="{5DF3D17F-2955-4427-AD27-F2440E45D1EB}" destId="{41AB9123-12EC-4F82-8C4B-83781D34243F}" srcOrd="0" destOrd="0" presId="urn:microsoft.com/office/officeart/2005/8/layout/hProcess4"/>
    <dgm:cxn modelId="{AC6598CB-4F87-4735-8777-DE2160E61CE9}" type="presParOf" srcId="{5DF3D17F-2955-4427-AD27-F2440E45D1EB}" destId="{3C7C74C8-E011-4890-9BB5-2352D641B0BA}" srcOrd="1" destOrd="0" presId="urn:microsoft.com/office/officeart/2005/8/layout/hProcess4"/>
    <dgm:cxn modelId="{C925E990-4F05-4016-9123-2FA713D90B5A}" type="presParOf" srcId="{5DF3D17F-2955-4427-AD27-F2440E45D1EB}" destId="{0FF8D8C8-0005-42F1-9D6F-E9DBFCD18768}" srcOrd="2" destOrd="0" presId="urn:microsoft.com/office/officeart/2005/8/layout/hProcess4"/>
    <dgm:cxn modelId="{2F2476B2-8CD9-4E1B-BD0E-C7CEFEC5B530}" type="presParOf" srcId="{5DF3D17F-2955-4427-AD27-F2440E45D1EB}" destId="{16F9D652-1781-4386-BB64-05BF7B89F96D}" srcOrd="3" destOrd="0" presId="urn:microsoft.com/office/officeart/2005/8/layout/hProcess4"/>
    <dgm:cxn modelId="{E8203D0B-8137-4F8D-92A9-DD103853A42C}" type="presParOf" srcId="{5DF3D17F-2955-4427-AD27-F2440E45D1EB}" destId="{265AB97E-089C-49AF-9C0E-5698D9B67DA6}" srcOrd="4" destOrd="0" presId="urn:microsoft.com/office/officeart/2005/8/layout/hProcess4"/>
    <dgm:cxn modelId="{803F160E-5618-4E17-A16B-FFC0F2E3047A}" type="presParOf" srcId="{770B8560-9416-4B4F-AF45-7F0E6CD4773A}" destId="{F582F1EA-DD32-48C4-867B-2CE0AD12EC2D}" srcOrd="1" destOrd="0" presId="urn:microsoft.com/office/officeart/2005/8/layout/hProcess4"/>
    <dgm:cxn modelId="{11F25061-79CA-4139-BFD1-BF9BBEF1A2A1}" type="presParOf" srcId="{770B8560-9416-4B4F-AF45-7F0E6CD4773A}" destId="{FBCB16F1-ED35-4F89-8928-FBE65C510703}" srcOrd="2" destOrd="0" presId="urn:microsoft.com/office/officeart/2005/8/layout/hProcess4"/>
    <dgm:cxn modelId="{48F93A37-877C-4369-9446-75878AE2E7FE}" type="presParOf" srcId="{FBCB16F1-ED35-4F89-8928-FBE65C510703}" destId="{AC8BF2EB-68ED-4609-8196-478EA67B81A2}" srcOrd="0" destOrd="0" presId="urn:microsoft.com/office/officeart/2005/8/layout/hProcess4"/>
    <dgm:cxn modelId="{3DCD249E-DDB1-4933-8F33-39FC91DBDFFB}" type="presParOf" srcId="{FBCB16F1-ED35-4F89-8928-FBE65C510703}" destId="{60A96EC9-068D-42D6-AD9C-BF07BA1B5B5B}" srcOrd="1" destOrd="0" presId="urn:microsoft.com/office/officeart/2005/8/layout/hProcess4"/>
    <dgm:cxn modelId="{7BEE4358-9E74-4586-B668-AA677979710A}" type="presParOf" srcId="{FBCB16F1-ED35-4F89-8928-FBE65C510703}" destId="{34CA637E-AE14-45B5-ADD8-8F4567393E0F}" srcOrd="2" destOrd="0" presId="urn:microsoft.com/office/officeart/2005/8/layout/hProcess4"/>
    <dgm:cxn modelId="{3E7BA7B3-8C3A-4D63-AC86-ADDB248E0DB7}" type="presParOf" srcId="{FBCB16F1-ED35-4F89-8928-FBE65C510703}" destId="{8055A4FE-75D6-4251-B17F-8D2CCCBFEAFE}" srcOrd="3" destOrd="0" presId="urn:microsoft.com/office/officeart/2005/8/layout/hProcess4"/>
    <dgm:cxn modelId="{1B12E035-68B3-4619-88BA-200F3DF09215}" type="presParOf" srcId="{FBCB16F1-ED35-4F89-8928-FBE65C510703}" destId="{3EF034FB-BC82-4776-845D-C26864A10BBC}" srcOrd="4" destOrd="0" presId="urn:microsoft.com/office/officeart/2005/8/layout/hProcess4"/>
    <dgm:cxn modelId="{E424AE80-D96E-4A32-8DB5-E31F009B2EC3}" type="presParOf" srcId="{770B8560-9416-4B4F-AF45-7F0E6CD4773A}" destId="{8962863F-6320-4B8B-84A7-7051600992B7}" srcOrd="3" destOrd="0" presId="urn:microsoft.com/office/officeart/2005/8/layout/hProcess4"/>
    <dgm:cxn modelId="{987B4BFD-EE49-485A-AFA9-A52B4AE5ABE8}" type="presParOf" srcId="{770B8560-9416-4B4F-AF45-7F0E6CD4773A}" destId="{AFBDEA96-0A15-46DF-A840-2B2A8BAC04E1}" srcOrd="4" destOrd="0" presId="urn:microsoft.com/office/officeart/2005/8/layout/hProcess4"/>
    <dgm:cxn modelId="{4EDC7CB2-856A-412C-BA74-4CCDA499D0FE}" type="presParOf" srcId="{AFBDEA96-0A15-46DF-A840-2B2A8BAC04E1}" destId="{F4E569B5-083D-40E6-A562-E3B0E49106F2}" srcOrd="0" destOrd="0" presId="urn:microsoft.com/office/officeart/2005/8/layout/hProcess4"/>
    <dgm:cxn modelId="{EF57B346-CB75-498F-826D-E526494CA533}" type="presParOf" srcId="{AFBDEA96-0A15-46DF-A840-2B2A8BAC04E1}" destId="{2F30AC37-B3E3-4CFC-830B-53D04EE1B3CA}" srcOrd="1" destOrd="0" presId="urn:microsoft.com/office/officeart/2005/8/layout/hProcess4"/>
    <dgm:cxn modelId="{5A8ADFBF-B335-4E86-9325-E5D0E66F051E}" type="presParOf" srcId="{AFBDEA96-0A15-46DF-A840-2B2A8BAC04E1}" destId="{CCA6F144-3833-44F6-A2EC-F94DE3DE3BF6}" srcOrd="2" destOrd="0" presId="urn:microsoft.com/office/officeart/2005/8/layout/hProcess4"/>
    <dgm:cxn modelId="{04944476-8C04-4F46-8608-5FA2A5FF302F}" type="presParOf" srcId="{AFBDEA96-0A15-46DF-A840-2B2A8BAC04E1}" destId="{6238929E-958F-4D9E-8228-7B6C38686047}" srcOrd="3" destOrd="0" presId="urn:microsoft.com/office/officeart/2005/8/layout/hProcess4"/>
    <dgm:cxn modelId="{384A6490-D887-4B30-A4FD-C45B9414FB3C}" type="presParOf" srcId="{AFBDEA96-0A15-46DF-A840-2B2A8BAC04E1}" destId="{0FA6C4D3-7A01-4344-BF96-54D93066461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4ABD5E-A876-47F5-AB86-53D4A2600541}" type="doc">
      <dgm:prSet loTypeId="urn:microsoft.com/office/officeart/2005/8/layout/vList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PE"/>
        </a:p>
      </dgm:t>
    </dgm:pt>
    <dgm:pt modelId="{A5406D2A-A9B3-476C-AE2F-5CDF3AEBF99C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5"/>
        </a:solidFill>
      </dgm:spPr>
      <dgm:t>
        <a:bodyPr/>
        <a:lstStyle/>
        <a:p>
          <a:pPr rtl="0"/>
          <a:r>
            <a:rPr lang="es-ES" b="1" dirty="0"/>
            <a:t>Gracias…</a:t>
          </a:r>
        </a:p>
      </dgm:t>
    </dgm:pt>
    <dgm:pt modelId="{5FA51004-F1F6-496B-A866-07F0C046ABE4}" type="parTrans" cxnId="{125D13EC-BD96-4BEF-9049-6A813EE7D752}">
      <dgm:prSet/>
      <dgm:spPr/>
      <dgm:t>
        <a:bodyPr/>
        <a:lstStyle/>
        <a:p>
          <a:endParaRPr lang="es-PE"/>
        </a:p>
      </dgm:t>
    </dgm:pt>
    <dgm:pt modelId="{A28960B4-F976-4821-B360-01A1BE998470}" type="sibTrans" cxnId="{125D13EC-BD96-4BEF-9049-6A813EE7D752}">
      <dgm:prSet/>
      <dgm:spPr/>
      <dgm:t>
        <a:bodyPr/>
        <a:lstStyle/>
        <a:p>
          <a:endParaRPr lang="es-PE"/>
        </a:p>
      </dgm:t>
    </dgm:pt>
    <dgm:pt modelId="{BD341D84-615D-4CC4-8ADF-3CB92BC4853D}" type="pres">
      <dgm:prSet presAssocID="{554ABD5E-A876-47F5-AB86-53D4A2600541}" presName="linear" presStyleCnt="0">
        <dgm:presLayoutVars>
          <dgm:animLvl val="lvl"/>
          <dgm:resizeHandles val="exact"/>
        </dgm:presLayoutVars>
      </dgm:prSet>
      <dgm:spPr/>
    </dgm:pt>
    <dgm:pt modelId="{61ECE4BD-0DB4-42D2-81A0-FA5C04BFC3C7}" type="pres">
      <dgm:prSet presAssocID="{A5406D2A-A9B3-476C-AE2F-5CDF3AEBF99C}" presName="parentText" presStyleLbl="node1" presStyleIdx="0" presStyleCnt="1" custLinFactX="-28804" custLinFactY="20224" custLinFactNeighborX="-100000" custLinFactNeighborY="100000">
        <dgm:presLayoutVars>
          <dgm:chMax val="0"/>
          <dgm:bulletEnabled val="1"/>
        </dgm:presLayoutVars>
      </dgm:prSet>
      <dgm:spPr/>
    </dgm:pt>
  </dgm:ptLst>
  <dgm:cxnLst>
    <dgm:cxn modelId="{707BBF51-4E69-4A75-B879-43205283F411}" type="presOf" srcId="{554ABD5E-A876-47F5-AB86-53D4A2600541}" destId="{BD341D84-615D-4CC4-8ADF-3CB92BC4853D}" srcOrd="0" destOrd="0" presId="urn:microsoft.com/office/officeart/2005/8/layout/vList2"/>
    <dgm:cxn modelId="{4CC326C1-3A55-49C1-9952-6FA1364BDA1F}" type="presOf" srcId="{A5406D2A-A9B3-476C-AE2F-5CDF3AEBF99C}" destId="{61ECE4BD-0DB4-42D2-81A0-FA5C04BFC3C7}" srcOrd="0" destOrd="0" presId="urn:microsoft.com/office/officeart/2005/8/layout/vList2"/>
    <dgm:cxn modelId="{125D13EC-BD96-4BEF-9049-6A813EE7D752}" srcId="{554ABD5E-A876-47F5-AB86-53D4A2600541}" destId="{A5406D2A-A9B3-476C-AE2F-5CDF3AEBF99C}" srcOrd="0" destOrd="0" parTransId="{5FA51004-F1F6-496B-A866-07F0C046ABE4}" sibTransId="{A28960B4-F976-4821-B360-01A1BE998470}"/>
    <dgm:cxn modelId="{B13DBB14-0770-49EA-9073-A6A700CB1855}" type="presParOf" srcId="{BD341D84-615D-4CC4-8ADF-3CB92BC4853D}" destId="{61ECE4BD-0DB4-42D2-81A0-FA5C04BFC3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20B8-E942-45E0-9196-E021C867FCC8}">
      <dsp:nvSpPr>
        <dsp:cNvPr id="0" name=""/>
        <dsp:cNvSpPr/>
      </dsp:nvSpPr>
      <dsp:spPr>
        <a:xfrm rot="5400000">
          <a:off x="392799" y="1668719"/>
          <a:ext cx="1825772" cy="260068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3FBC5-104A-4DB1-82EA-92EF8C02888E}">
      <dsp:nvSpPr>
        <dsp:cNvPr id="0" name=""/>
        <dsp:cNvSpPr/>
      </dsp:nvSpPr>
      <dsp:spPr>
        <a:xfrm>
          <a:off x="268280" y="2361856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600" kern="1200" dirty="0"/>
            <a:t>Archivos Paralelos consolidados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2002 - 2012</a:t>
          </a:r>
        </a:p>
      </dsp:txBody>
      <dsp:txXfrm>
        <a:off x="268280" y="2361856"/>
        <a:ext cx="2347914" cy="2058084"/>
      </dsp:txXfrm>
    </dsp:sp>
    <dsp:sp modelId="{FC4BC742-03F1-45A5-B471-99983D50915B}">
      <dsp:nvSpPr>
        <dsp:cNvPr id="0" name=""/>
        <dsp:cNvSpPr/>
      </dsp:nvSpPr>
      <dsp:spPr>
        <a:xfrm>
          <a:off x="2168237" y="1477254"/>
          <a:ext cx="443002" cy="443002"/>
        </a:xfrm>
        <a:prstGeom prst="triangle">
          <a:avLst>
            <a:gd name="adj" fmla="val 100000"/>
          </a:avLst>
        </a:prstGeom>
        <a:solidFill>
          <a:schemeClr val="accent5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04330-8036-4B33-A4BA-D87970D5A96C}">
      <dsp:nvSpPr>
        <dsp:cNvPr id="0" name=""/>
        <dsp:cNvSpPr/>
      </dsp:nvSpPr>
      <dsp:spPr>
        <a:xfrm rot="5400000">
          <a:off x="3269715" y="957469"/>
          <a:ext cx="1820552" cy="2600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B3AB6-4796-454B-91AC-2A5C8A03CA6A}">
      <dsp:nvSpPr>
        <dsp:cNvPr id="0" name=""/>
        <dsp:cNvSpPr/>
      </dsp:nvSpPr>
      <dsp:spPr>
        <a:xfrm>
          <a:off x="3137631" y="1734514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000" kern="1200" dirty="0"/>
            <a:t>HIS Clipper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            (</a:t>
          </a:r>
          <a:r>
            <a:rPr lang="es-PE" sz="2000" kern="1200" dirty="0"/>
            <a:t>D.O.S)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       2013 - 2016</a:t>
          </a:r>
          <a:endParaRPr lang="es-PE" sz="3000" kern="1200" dirty="0"/>
        </a:p>
      </dsp:txBody>
      <dsp:txXfrm>
        <a:off x="3137631" y="1734514"/>
        <a:ext cx="2347914" cy="2058084"/>
      </dsp:txXfrm>
    </dsp:sp>
    <dsp:sp modelId="{17033052-08E6-430D-B300-06EC97AEE010}">
      <dsp:nvSpPr>
        <dsp:cNvPr id="0" name=""/>
        <dsp:cNvSpPr/>
      </dsp:nvSpPr>
      <dsp:spPr>
        <a:xfrm>
          <a:off x="5042543" y="766004"/>
          <a:ext cx="443002" cy="4430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CEDC6-05C1-40D7-BE3D-51554C47200D}">
      <dsp:nvSpPr>
        <dsp:cNvPr id="0" name=""/>
        <dsp:cNvSpPr/>
      </dsp:nvSpPr>
      <dsp:spPr>
        <a:xfrm rot="5400000">
          <a:off x="5917613" y="328184"/>
          <a:ext cx="2007056" cy="249036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135C-6779-44B3-9299-DC1425E3B32D}">
      <dsp:nvSpPr>
        <dsp:cNvPr id="0" name=""/>
        <dsp:cNvSpPr/>
      </dsp:nvSpPr>
      <dsp:spPr>
        <a:xfrm>
          <a:off x="5956777" y="1023265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000" kern="1200" dirty="0"/>
            <a:t>HISMINSA, VPH, carné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Validación DNI con Padrón Nominal y RENIEC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2017 a la fecha</a:t>
          </a:r>
        </a:p>
      </dsp:txBody>
      <dsp:txXfrm>
        <a:off x="5956777" y="1023265"/>
        <a:ext cx="2347914" cy="2058084"/>
      </dsp:txXfrm>
    </dsp:sp>
    <dsp:sp modelId="{DC8964D2-F028-4EDE-92CC-36126122BAA5}">
      <dsp:nvSpPr>
        <dsp:cNvPr id="0" name=""/>
        <dsp:cNvSpPr/>
      </dsp:nvSpPr>
      <dsp:spPr>
        <a:xfrm>
          <a:off x="7861688" y="54754"/>
          <a:ext cx="443002" cy="443002"/>
        </a:xfrm>
        <a:prstGeom prst="triangle">
          <a:avLst>
            <a:gd name="adj" fmla="val 100000"/>
          </a:avLst>
        </a:prstGeom>
        <a:solidFill>
          <a:schemeClr val="accent5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25FEC-F885-4276-98E0-7012F119C35F}">
      <dsp:nvSpPr>
        <dsp:cNvPr id="0" name=""/>
        <dsp:cNvSpPr/>
      </dsp:nvSpPr>
      <dsp:spPr>
        <a:xfrm rot="5400000">
          <a:off x="9147136" y="-465029"/>
          <a:ext cx="1562933" cy="2600686"/>
        </a:xfrm>
        <a:prstGeom prst="corner">
          <a:avLst>
            <a:gd name="adj1" fmla="val 16120"/>
            <a:gd name="adj2" fmla="val 16110"/>
          </a:avLst>
        </a:prstGeom>
        <a:solidFill>
          <a:srgbClr val="B56DDD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89335-4F64-4703-9073-9EA5FF889382}">
      <dsp:nvSpPr>
        <dsp:cNvPr id="0" name=""/>
        <dsp:cNvSpPr/>
      </dsp:nvSpPr>
      <dsp:spPr>
        <a:xfrm>
          <a:off x="8886243" y="312015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/>
            <a:t>Historia Clínica Electrónica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      E-</a:t>
          </a:r>
          <a:r>
            <a:rPr lang="es-PE" sz="2000" kern="1200" dirty="0" err="1"/>
            <a:t>Qhali</a:t>
          </a:r>
          <a:r>
            <a:rPr lang="es-PE" sz="2800" kern="1200" dirty="0"/>
            <a:t> </a:t>
          </a:r>
        </a:p>
      </dsp:txBody>
      <dsp:txXfrm>
        <a:off x="8886243" y="312015"/>
        <a:ext cx="2347914" cy="2058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E20B8-E942-45E0-9196-E021C867FCC8}">
      <dsp:nvSpPr>
        <dsp:cNvPr id="0" name=""/>
        <dsp:cNvSpPr/>
      </dsp:nvSpPr>
      <dsp:spPr>
        <a:xfrm rot="5400000">
          <a:off x="392799" y="1668719"/>
          <a:ext cx="1825772" cy="260068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3FBC5-104A-4DB1-82EA-92EF8C02888E}">
      <dsp:nvSpPr>
        <dsp:cNvPr id="0" name=""/>
        <dsp:cNvSpPr/>
      </dsp:nvSpPr>
      <dsp:spPr>
        <a:xfrm>
          <a:off x="268280" y="2361856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600" kern="1200" dirty="0"/>
            <a:t>Archivos Paralelos consolidados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2002 - 2012</a:t>
          </a:r>
        </a:p>
      </dsp:txBody>
      <dsp:txXfrm>
        <a:off x="268280" y="2361856"/>
        <a:ext cx="2347914" cy="2058084"/>
      </dsp:txXfrm>
    </dsp:sp>
    <dsp:sp modelId="{FC4BC742-03F1-45A5-B471-99983D50915B}">
      <dsp:nvSpPr>
        <dsp:cNvPr id="0" name=""/>
        <dsp:cNvSpPr/>
      </dsp:nvSpPr>
      <dsp:spPr>
        <a:xfrm>
          <a:off x="2168237" y="1477254"/>
          <a:ext cx="443002" cy="443002"/>
        </a:xfrm>
        <a:prstGeom prst="triangle">
          <a:avLst>
            <a:gd name="adj" fmla="val 100000"/>
          </a:avLst>
        </a:prstGeom>
        <a:solidFill>
          <a:schemeClr val="accent5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04330-8036-4B33-A4BA-D87970D5A96C}">
      <dsp:nvSpPr>
        <dsp:cNvPr id="0" name=""/>
        <dsp:cNvSpPr/>
      </dsp:nvSpPr>
      <dsp:spPr>
        <a:xfrm rot="5400000">
          <a:off x="3269715" y="957469"/>
          <a:ext cx="1820552" cy="260068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B3AB6-4796-454B-91AC-2A5C8A03CA6A}">
      <dsp:nvSpPr>
        <dsp:cNvPr id="0" name=""/>
        <dsp:cNvSpPr/>
      </dsp:nvSpPr>
      <dsp:spPr>
        <a:xfrm>
          <a:off x="3137631" y="1734514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000" kern="1200" dirty="0"/>
            <a:t>HIS Clipper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            (</a:t>
          </a:r>
          <a:r>
            <a:rPr lang="es-PE" sz="2000" kern="1200" dirty="0"/>
            <a:t>D.O.S)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       2013 - 2016</a:t>
          </a:r>
          <a:endParaRPr lang="es-PE" sz="3000" kern="1200" dirty="0"/>
        </a:p>
      </dsp:txBody>
      <dsp:txXfrm>
        <a:off x="3137631" y="1734514"/>
        <a:ext cx="2347914" cy="2058084"/>
      </dsp:txXfrm>
    </dsp:sp>
    <dsp:sp modelId="{17033052-08E6-430D-B300-06EC97AEE010}">
      <dsp:nvSpPr>
        <dsp:cNvPr id="0" name=""/>
        <dsp:cNvSpPr/>
      </dsp:nvSpPr>
      <dsp:spPr>
        <a:xfrm>
          <a:off x="5042543" y="766004"/>
          <a:ext cx="443002" cy="44300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CEDC6-05C1-40D7-BE3D-51554C47200D}">
      <dsp:nvSpPr>
        <dsp:cNvPr id="0" name=""/>
        <dsp:cNvSpPr/>
      </dsp:nvSpPr>
      <dsp:spPr>
        <a:xfrm rot="5400000">
          <a:off x="5917613" y="328184"/>
          <a:ext cx="2007056" cy="2490365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135C-6779-44B3-9299-DC1425E3B32D}">
      <dsp:nvSpPr>
        <dsp:cNvPr id="0" name=""/>
        <dsp:cNvSpPr/>
      </dsp:nvSpPr>
      <dsp:spPr>
        <a:xfrm>
          <a:off x="5956777" y="1023265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000" kern="1200" dirty="0"/>
            <a:t>HISMINSA, VPH, carné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Validación DNI con Padrón Nominal y RENIEC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kern="1200" dirty="0"/>
            <a:t>2017 a la fecha</a:t>
          </a:r>
        </a:p>
      </dsp:txBody>
      <dsp:txXfrm>
        <a:off x="5956777" y="1023265"/>
        <a:ext cx="2347914" cy="2058084"/>
      </dsp:txXfrm>
    </dsp:sp>
    <dsp:sp modelId="{DC8964D2-F028-4EDE-92CC-36126122BAA5}">
      <dsp:nvSpPr>
        <dsp:cNvPr id="0" name=""/>
        <dsp:cNvSpPr/>
      </dsp:nvSpPr>
      <dsp:spPr>
        <a:xfrm>
          <a:off x="7861688" y="54754"/>
          <a:ext cx="443002" cy="443002"/>
        </a:xfrm>
        <a:prstGeom prst="triangle">
          <a:avLst>
            <a:gd name="adj" fmla="val 100000"/>
          </a:avLst>
        </a:prstGeom>
        <a:solidFill>
          <a:schemeClr val="accent5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25FEC-F885-4276-98E0-7012F119C35F}">
      <dsp:nvSpPr>
        <dsp:cNvPr id="0" name=""/>
        <dsp:cNvSpPr/>
      </dsp:nvSpPr>
      <dsp:spPr>
        <a:xfrm rot="5400000">
          <a:off x="9147136" y="-465029"/>
          <a:ext cx="1562933" cy="2600686"/>
        </a:xfrm>
        <a:prstGeom prst="corner">
          <a:avLst>
            <a:gd name="adj1" fmla="val 16120"/>
            <a:gd name="adj2" fmla="val 16110"/>
          </a:avLst>
        </a:prstGeom>
        <a:solidFill>
          <a:srgbClr val="B56DDD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89335-4F64-4703-9073-9EA5FF889382}">
      <dsp:nvSpPr>
        <dsp:cNvPr id="0" name=""/>
        <dsp:cNvSpPr/>
      </dsp:nvSpPr>
      <dsp:spPr>
        <a:xfrm>
          <a:off x="8886243" y="312015"/>
          <a:ext cx="2347914" cy="2058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/>
            <a:t>Historia Clínica Electrónica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000" kern="1200" dirty="0"/>
            <a:t>      E-</a:t>
          </a:r>
          <a:r>
            <a:rPr lang="es-PE" sz="2000" kern="1200" dirty="0" err="1"/>
            <a:t>Qhali</a:t>
          </a:r>
          <a:r>
            <a:rPr lang="es-PE" sz="2800" kern="1200" dirty="0"/>
            <a:t> </a:t>
          </a:r>
        </a:p>
      </dsp:txBody>
      <dsp:txXfrm>
        <a:off x="8886243" y="312015"/>
        <a:ext cx="2347914" cy="20580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4BDE7-3551-49BD-98C0-4D21979AA0B6}">
      <dsp:nvSpPr>
        <dsp:cNvPr id="0" name=""/>
        <dsp:cNvSpPr/>
      </dsp:nvSpPr>
      <dsp:spPr>
        <a:xfrm>
          <a:off x="2154472" y="2356831"/>
          <a:ext cx="1663974" cy="1511843"/>
        </a:xfrm>
        <a:prstGeom prst="gear9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HISMINSA</a:t>
          </a:r>
        </a:p>
      </dsp:txBody>
      <dsp:txXfrm>
        <a:off x="2477635" y="2710973"/>
        <a:ext cx="1017648" cy="777119"/>
      </dsp:txXfrm>
    </dsp:sp>
    <dsp:sp modelId="{CA3E9749-1D8A-4154-B668-A036531C1D0F}">
      <dsp:nvSpPr>
        <dsp:cNvPr id="0" name=""/>
        <dsp:cNvSpPr/>
      </dsp:nvSpPr>
      <dsp:spPr>
        <a:xfrm>
          <a:off x="486054" y="1469595"/>
          <a:ext cx="1882048" cy="1729838"/>
        </a:xfrm>
        <a:prstGeom prst="gear6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Registro Nominal Vacunación contra VPH</a:t>
          </a:r>
        </a:p>
      </dsp:txBody>
      <dsp:txXfrm>
        <a:off x="943671" y="1907719"/>
        <a:ext cx="966814" cy="853590"/>
      </dsp:txXfrm>
    </dsp:sp>
    <dsp:sp modelId="{3F7C9985-ABED-45BB-B9C9-3B04D48426A4}">
      <dsp:nvSpPr>
        <dsp:cNvPr id="0" name=""/>
        <dsp:cNvSpPr/>
      </dsp:nvSpPr>
      <dsp:spPr>
        <a:xfrm rot="20700000">
          <a:off x="1527985" y="336774"/>
          <a:ext cx="1644995" cy="1644995"/>
        </a:xfrm>
        <a:prstGeom prst="gear6">
          <a:avLst/>
        </a:prstGeom>
        <a:gradFill rotWithShape="0">
          <a:gsLst>
            <a:gs pos="0">
              <a:schemeClr val="accent1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Carné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 (E-QHALI)</a:t>
          </a:r>
        </a:p>
      </dsp:txBody>
      <dsp:txXfrm rot="-20700000">
        <a:off x="1888781" y="697570"/>
        <a:ext cx="923404" cy="923404"/>
      </dsp:txXfrm>
    </dsp:sp>
    <dsp:sp modelId="{3C56E7AE-14D2-46A5-A655-B2DBC75F39FC}">
      <dsp:nvSpPr>
        <dsp:cNvPr id="0" name=""/>
        <dsp:cNvSpPr/>
      </dsp:nvSpPr>
      <dsp:spPr>
        <a:xfrm rot="1012742">
          <a:off x="1881993" y="1794885"/>
          <a:ext cx="2623590" cy="2507079"/>
        </a:xfrm>
        <a:prstGeom prst="circularArrow">
          <a:avLst>
            <a:gd name="adj1" fmla="val 4687"/>
            <a:gd name="adj2" fmla="val 299029"/>
            <a:gd name="adj3" fmla="val 2516316"/>
            <a:gd name="adj4" fmla="val 15860953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8BD6EF-611E-4C9C-870E-16B28EDFDA70}">
      <dsp:nvSpPr>
        <dsp:cNvPr id="0" name=""/>
        <dsp:cNvSpPr/>
      </dsp:nvSpPr>
      <dsp:spPr>
        <a:xfrm>
          <a:off x="290287" y="1123562"/>
          <a:ext cx="2146914" cy="21469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33943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0FEF0-C7AD-4ED1-AEE1-36BC62FC58F8}">
      <dsp:nvSpPr>
        <dsp:cNvPr id="0" name=""/>
        <dsp:cNvSpPr/>
      </dsp:nvSpPr>
      <dsp:spPr>
        <a:xfrm>
          <a:off x="1147481" y="-23553"/>
          <a:ext cx="2314806" cy="23148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233943"/>
            <a:satOff val="-2143"/>
            <a:lumOff val="1850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03939-B5BD-4C4D-BBD0-FB269585C0FA}">
      <dsp:nvSpPr>
        <dsp:cNvPr id="0" name=""/>
        <dsp:cNvSpPr/>
      </dsp:nvSpPr>
      <dsp:spPr>
        <a:xfrm>
          <a:off x="5721" y="1858096"/>
          <a:ext cx="2422204" cy="2547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>
              <a:solidFill>
                <a:sysClr val="windowText" lastClr="000000"/>
              </a:solidFill>
            </a:rPr>
            <a:t>La DIRESA/GERESA conformará el </a:t>
          </a:r>
          <a:r>
            <a:rPr lang="es-PE" sz="1200" kern="1200" dirty="0" err="1">
              <a:solidFill>
                <a:sysClr val="windowText" lastClr="000000"/>
              </a:solidFill>
            </a:rPr>
            <a:t>comite</a:t>
          </a:r>
          <a:r>
            <a:rPr lang="es-PE" sz="1200" kern="1200" dirty="0">
              <a:solidFill>
                <a:sysClr val="windowText" lastClr="000000"/>
              </a:solidFill>
            </a:rPr>
            <a:t> de implementación que </a:t>
          </a:r>
          <a:r>
            <a:rPr lang="es-PE" sz="1200" kern="1200" dirty="0" err="1">
              <a:solidFill>
                <a:sysClr val="windowText" lastClr="000000"/>
              </a:solidFill>
            </a:rPr>
            <a:t>estara</a:t>
          </a:r>
          <a:r>
            <a:rPr lang="es-PE" sz="1200" kern="1200" dirty="0">
              <a:solidFill>
                <a:sysClr val="windowText" lastClr="000000"/>
              </a:solidFill>
            </a:rPr>
            <a:t> conformado por 5 miembros, mediante un acto resolutivo (Anexo 1).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/>
            <a:t>Miembros sugeridos: Dirección de atención integral de salud (DAIS), Servicios de Salud, Oficina de </a:t>
          </a:r>
          <a:r>
            <a:rPr lang="es-PE" sz="1200" kern="1200" dirty="0" err="1"/>
            <a:t>informatica</a:t>
          </a:r>
          <a:r>
            <a:rPr lang="es-PE" sz="1200" kern="1200" dirty="0"/>
            <a:t> y </a:t>
          </a:r>
          <a:r>
            <a:rPr lang="es-PE" sz="1200" kern="1200" dirty="0" err="1"/>
            <a:t>estadistica</a:t>
          </a:r>
          <a:r>
            <a:rPr lang="es-PE" sz="1200" kern="1200" dirty="0"/>
            <a:t> (OITE), Referencias, Administración, o las que hagan sus veces.</a:t>
          </a:r>
        </a:p>
      </dsp:txBody>
      <dsp:txXfrm>
        <a:off x="64338" y="1916713"/>
        <a:ext cx="2304970" cy="1884082"/>
      </dsp:txXfrm>
    </dsp:sp>
    <dsp:sp modelId="{90198D16-009C-4764-A1E6-6D0FED31BEB0}">
      <dsp:nvSpPr>
        <dsp:cNvPr id="0" name=""/>
        <dsp:cNvSpPr/>
      </dsp:nvSpPr>
      <dsp:spPr>
        <a:xfrm>
          <a:off x="1407627" y="2467209"/>
          <a:ext cx="3276418" cy="2955162"/>
        </a:xfrm>
        <a:prstGeom prst="leftCircularArrow">
          <a:avLst>
            <a:gd name="adj1" fmla="val 2764"/>
            <a:gd name="adj2" fmla="val 337073"/>
            <a:gd name="adj3" fmla="val 1484752"/>
            <a:gd name="adj4" fmla="val 8396658"/>
            <a:gd name="adj5" fmla="val 322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63DB3-7A79-46F0-A452-E020A4C8ADEB}">
      <dsp:nvSpPr>
        <dsp:cNvPr id="0" name=""/>
        <dsp:cNvSpPr/>
      </dsp:nvSpPr>
      <dsp:spPr>
        <a:xfrm>
          <a:off x="320177" y="4141346"/>
          <a:ext cx="2153070" cy="85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CONFORMACIÓN DEL COMITÉ IMPLEMENTADOR DE DIRESA/GERESA</a:t>
          </a:r>
        </a:p>
      </dsp:txBody>
      <dsp:txXfrm>
        <a:off x="345254" y="4166423"/>
        <a:ext cx="2102916" cy="806051"/>
      </dsp:txXfrm>
    </dsp:sp>
    <dsp:sp modelId="{7F15F67E-3B79-4C33-9BD0-0214131F1B4C}">
      <dsp:nvSpPr>
        <dsp:cNvPr id="0" name=""/>
        <dsp:cNvSpPr/>
      </dsp:nvSpPr>
      <dsp:spPr>
        <a:xfrm>
          <a:off x="3086048" y="1835047"/>
          <a:ext cx="2422204" cy="25851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/>
            <a:t>La DIRESA/GERESA deberá seleccionar un Hospital II-1 y dos EE.SS. I-4 o I-3, de una misma Red salud (EE.SS. con </a:t>
          </a:r>
          <a:r>
            <a:rPr lang="es-PE" sz="1200" kern="1200" dirty="0">
              <a:solidFill>
                <a:sysClr val="windowText" lastClr="000000"/>
              </a:solidFill>
            </a:rPr>
            <a:t>mayor frecuencia de referencias).</a:t>
          </a:r>
        </a:p>
        <a:p>
          <a:pPr marL="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>
              <a:solidFill>
                <a:sysClr val="windowText" lastClr="000000"/>
              </a:solidFill>
            </a:rPr>
            <a:t>La DIRESA/GERESA verificará in situ el equipamiento mínimo de los EE.SS. para la implementación del aplicativo E-</a:t>
          </a:r>
          <a:r>
            <a:rPr lang="es-PE" sz="1200" kern="1200" dirty="0" err="1">
              <a:solidFill>
                <a:sysClr val="windowText" lastClr="000000"/>
              </a:solidFill>
            </a:rPr>
            <a:t>Qhali</a:t>
          </a:r>
          <a:r>
            <a:rPr lang="es-PE" sz="1200" kern="1200" dirty="0">
              <a:solidFill>
                <a:sysClr val="windowText" lastClr="000000"/>
              </a:solidFill>
            </a:rPr>
            <a:t> (Anexo 2)</a:t>
          </a:r>
        </a:p>
      </dsp:txBody>
      <dsp:txXfrm>
        <a:off x="3145539" y="2448490"/>
        <a:ext cx="2303222" cy="1912174"/>
      </dsp:txXfrm>
    </dsp:sp>
    <dsp:sp modelId="{9E2AB783-C442-43E3-AC27-FDE44667C587}">
      <dsp:nvSpPr>
        <dsp:cNvPr id="0" name=""/>
        <dsp:cNvSpPr/>
      </dsp:nvSpPr>
      <dsp:spPr>
        <a:xfrm>
          <a:off x="4594737" y="1131394"/>
          <a:ext cx="2942694" cy="2942694"/>
        </a:xfrm>
        <a:prstGeom prst="circularArrow">
          <a:avLst>
            <a:gd name="adj1" fmla="val 2776"/>
            <a:gd name="adj2" fmla="val 338594"/>
            <a:gd name="adj3" fmla="val 19452049"/>
            <a:gd name="adj4" fmla="val 12541664"/>
            <a:gd name="adj5" fmla="val 32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D6488-515E-4775-9659-8489EFC62643}">
      <dsp:nvSpPr>
        <dsp:cNvPr id="0" name=""/>
        <dsp:cNvSpPr/>
      </dsp:nvSpPr>
      <dsp:spPr>
        <a:xfrm>
          <a:off x="3640420" y="1724747"/>
          <a:ext cx="2153070" cy="85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PRIORIZACIÓN DE EESS A IMPLEMENTAR</a:t>
          </a:r>
        </a:p>
      </dsp:txBody>
      <dsp:txXfrm>
        <a:off x="3665497" y="1749824"/>
        <a:ext cx="2102916" cy="806051"/>
      </dsp:txXfrm>
    </dsp:sp>
    <dsp:sp modelId="{198D7852-A7AB-4361-B86C-AEB73DC7181B}">
      <dsp:nvSpPr>
        <dsp:cNvPr id="0" name=""/>
        <dsp:cNvSpPr/>
      </dsp:nvSpPr>
      <dsp:spPr>
        <a:xfrm>
          <a:off x="6166374" y="1905364"/>
          <a:ext cx="2422204" cy="2451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/>
            <a:t>Los </a:t>
          </a:r>
          <a:r>
            <a:rPr lang="es-PE" sz="1200" kern="1200" dirty="0">
              <a:solidFill>
                <a:sysClr val="windowText" lastClr="000000"/>
              </a:solidFill>
            </a:rPr>
            <a:t>EE.SS. priorizados conformarán su </a:t>
          </a:r>
          <a:r>
            <a:rPr lang="es-PE" sz="1200" kern="1200" dirty="0" err="1">
              <a:solidFill>
                <a:sysClr val="windowText" lastClr="000000"/>
              </a:solidFill>
            </a:rPr>
            <a:t>comite</a:t>
          </a:r>
          <a:r>
            <a:rPr lang="es-PE" sz="1200" kern="1200" dirty="0">
              <a:solidFill>
                <a:sysClr val="windowText" lastClr="000000"/>
              </a:solidFill>
            </a:rPr>
            <a:t> de implementación el cual comunicara a la DIRESA/GERESA  donde se </a:t>
          </a:r>
          <a:r>
            <a:rPr lang="es-PE" sz="1200" kern="1200" dirty="0" err="1">
              <a:solidFill>
                <a:sysClr val="windowText" lastClr="000000"/>
              </a:solidFill>
            </a:rPr>
            <a:t>emitira</a:t>
          </a:r>
          <a:r>
            <a:rPr lang="es-PE" sz="1200" kern="1200" dirty="0">
              <a:solidFill>
                <a:sysClr val="windowText" lastClr="000000"/>
              </a:solidFill>
            </a:rPr>
            <a:t> resolución (Anexo 3).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200" kern="1200" dirty="0"/>
            <a:t>Miembros </a:t>
          </a:r>
          <a:r>
            <a:rPr lang="es-PE" sz="1200" kern="1200" dirty="0">
              <a:solidFill>
                <a:sysClr val="windowText" lastClr="000000"/>
              </a:solidFill>
            </a:rPr>
            <a:t>sugeridos (5): Jefe del EE.SS. Responsables del Área de: </a:t>
          </a:r>
          <a:r>
            <a:rPr lang="es-PE" sz="1200" kern="1200" dirty="0" err="1">
              <a:solidFill>
                <a:sysClr val="windowText" lastClr="000000"/>
              </a:solidFill>
            </a:rPr>
            <a:t>Enfermeria</a:t>
          </a:r>
          <a:r>
            <a:rPr lang="es-PE" sz="1200" kern="1200" dirty="0">
              <a:solidFill>
                <a:sysClr val="windowText" lastClr="000000"/>
              </a:solidFill>
            </a:rPr>
            <a:t>, Obstetricia, Medicina</a:t>
          </a:r>
          <a:r>
            <a:rPr lang="es-PE" sz="1200" kern="1200" dirty="0"/>
            <a:t>, Recursos Humanos y </a:t>
          </a:r>
          <a:r>
            <a:rPr lang="es-PE" sz="1200" kern="1200" dirty="0" err="1"/>
            <a:t>Estadítica</a:t>
          </a:r>
          <a:r>
            <a:rPr lang="es-PE" sz="1200" kern="1200" dirty="0"/>
            <a:t>.</a:t>
          </a:r>
        </a:p>
      </dsp:txBody>
      <dsp:txXfrm>
        <a:off x="6222799" y="1961789"/>
        <a:ext cx="2309354" cy="1813654"/>
      </dsp:txXfrm>
    </dsp:sp>
    <dsp:sp modelId="{8952DE6E-6B98-4953-8562-9E8C80CE8CAA}">
      <dsp:nvSpPr>
        <dsp:cNvPr id="0" name=""/>
        <dsp:cNvSpPr/>
      </dsp:nvSpPr>
      <dsp:spPr>
        <a:xfrm>
          <a:off x="7998164" y="2387259"/>
          <a:ext cx="2616561" cy="2616561"/>
        </a:xfrm>
        <a:prstGeom prst="leftCircularArrow">
          <a:avLst>
            <a:gd name="adj1" fmla="val 3122"/>
            <a:gd name="adj2" fmla="val 383902"/>
            <a:gd name="adj3" fmla="val 1599499"/>
            <a:gd name="adj4" fmla="val 8464575"/>
            <a:gd name="adj5" fmla="val 3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ACAC9-4064-40E6-8245-1B4B7C01BF5E}">
      <dsp:nvSpPr>
        <dsp:cNvPr id="0" name=""/>
        <dsp:cNvSpPr/>
      </dsp:nvSpPr>
      <dsp:spPr>
        <a:xfrm>
          <a:off x="6789494" y="4018158"/>
          <a:ext cx="2153070" cy="85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CONFORMACIÓN DEL COMITÉ IMPLEMENTADOR DE CADA EESS PRIORIZADO</a:t>
          </a:r>
        </a:p>
      </dsp:txBody>
      <dsp:txXfrm>
        <a:off x="6814571" y="4043235"/>
        <a:ext cx="2102916" cy="806051"/>
      </dsp:txXfrm>
    </dsp:sp>
    <dsp:sp modelId="{5E11C3F9-454F-42F3-94EB-C539076190A2}">
      <dsp:nvSpPr>
        <dsp:cNvPr id="0" name=""/>
        <dsp:cNvSpPr/>
      </dsp:nvSpPr>
      <dsp:spPr>
        <a:xfrm>
          <a:off x="9273030" y="2104462"/>
          <a:ext cx="2422204" cy="1997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E" sz="1100" kern="1200" dirty="0"/>
            <a:t> </a:t>
          </a:r>
          <a:r>
            <a:rPr lang="es-PE" sz="1200" kern="1200" dirty="0"/>
            <a:t>El </a:t>
          </a:r>
          <a:r>
            <a:rPr lang="es-PE" sz="1200" kern="1200" dirty="0" err="1"/>
            <a:t>comite</a:t>
          </a:r>
          <a:r>
            <a:rPr lang="es-PE" sz="1200" kern="1200" dirty="0"/>
            <a:t> implementador del EE.SS</a:t>
          </a:r>
          <a:r>
            <a:rPr lang="es-PE" sz="1200" kern="1200" dirty="0">
              <a:solidFill>
                <a:sysClr val="windowText" lastClr="000000"/>
              </a:solidFill>
            </a:rPr>
            <a:t>. recolectará los datos necesarios para la programación del establecimiento en la base de datos del aplicativo E-</a:t>
          </a:r>
          <a:r>
            <a:rPr lang="es-PE" sz="1200" kern="1200" dirty="0" err="1">
              <a:solidFill>
                <a:sysClr val="windowText" lastClr="000000"/>
              </a:solidFill>
            </a:rPr>
            <a:t>Qhali</a:t>
          </a:r>
          <a:r>
            <a:rPr lang="es-PE" sz="1200" kern="1200" dirty="0">
              <a:solidFill>
                <a:sysClr val="windowText" lastClr="000000"/>
              </a:solidFill>
            </a:rPr>
            <a:t> (Anexo 4)</a:t>
          </a:r>
        </a:p>
      </dsp:txBody>
      <dsp:txXfrm>
        <a:off x="9319005" y="2578539"/>
        <a:ext cx="2330254" cy="1477759"/>
      </dsp:txXfrm>
    </dsp:sp>
    <dsp:sp modelId="{2B742F20-BA7E-4CFC-A44E-6E38A03BB943}">
      <dsp:nvSpPr>
        <dsp:cNvPr id="0" name=""/>
        <dsp:cNvSpPr/>
      </dsp:nvSpPr>
      <dsp:spPr>
        <a:xfrm>
          <a:off x="9784969" y="1702691"/>
          <a:ext cx="2153070" cy="856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/>
            <a:t>RECOLECCIÓN DE INFORMACIÓN DE EESS PRIORIZADOS</a:t>
          </a:r>
        </a:p>
      </dsp:txBody>
      <dsp:txXfrm>
        <a:off x="9810046" y="1727768"/>
        <a:ext cx="2102916" cy="8060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C74C8-E011-4890-9BB5-2352D641B0BA}">
      <dsp:nvSpPr>
        <dsp:cNvPr id="0" name=""/>
        <dsp:cNvSpPr/>
      </dsp:nvSpPr>
      <dsp:spPr>
        <a:xfrm>
          <a:off x="0" y="1086466"/>
          <a:ext cx="3345385" cy="20161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El equipo implementador OGTI/OGEI MINSA realizará la inducción para el manejo del aplicativo E-</a:t>
          </a:r>
          <a:r>
            <a:rPr lang="es-ES" sz="1200" kern="1200" dirty="0" err="1"/>
            <a:t>Qhali</a:t>
          </a:r>
          <a:r>
            <a:rPr lang="es-ES" sz="1200" kern="1200" dirty="0"/>
            <a:t> al </a:t>
          </a:r>
          <a:r>
            <a:rPr lang="es-ES" sz="1200" kern="1200" dirty="0" err="1"/>
            <a:t>comite</a:t>
          </a:r>
          <a:r>
            <a:rPr lang="es-ES" sz="1200" kern="1200" dirty="0"/>
            <a:t> implementador </a:t>
          </a:r>
          <a:r>
            <a:rPr lang="es-ES" sz="1200" kern="1200" dirty="0">
              <a:solidFill>
                <a:sysClr val="windowText" lastClr="000000"/>
              </a:solidFill>
            </a:rPr>
            <a:t>de la DIRESA/GERESA 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solidFill>
                <a:sysClr val="windowText" lastClr="000000"/>
              </a:solidFill>
            </a:rPr>
            <a:t>Ambos equipos realizaran la evaluación conjunta de los EE.SS priorizados,  donde se revisará los datos solicitados para la creación de los EE.SS. priorizados en el aplicativo </a:t>
          </a:r>
          <a:r>
            <a:rPr lang="es-PE" sz="1200" kern="1200" dirty="0">
              <a:solidFill>
                <a:sysClr val="windowText" lastClr="000000"/>
              </a:solidFill>
            </a:rPr>
            <a:t>E-</a:t>
          </a:r>
          <a:r>
            <a:rPr lang="es-PE" sz="1200" kern="1200" dirty="0" err="1">
              <a:solidFill>
                <a:sysClr val="windowText" lastClr="000000"/>
              </a:solidFill>
            </a:rPr>
            <a:t>Qhali</a:t>
          </a:r>
          <a:r>
            <a:rPr lang="es-PE" sz="1200" kern="1200" dirty="0">
              <a:solidFill>
                <a:sysClr val="windowText" lastClr="000000"/>
              </a:solidFill>
            </a:rPr>
            <a:t>.</a:t>
          </a:r>
          <a:endParaRPr lang="es-ES" sz="1200" kern="1200" dirty="0">
            <a:solidFill>
              <a:sysClr val="windowText" lastClr="000000"/>
            </a:solidFill>
          </a:endParaRPr>
        </a:p>
        <a:p>
          <a:pPr marL="57150" lvl="1" indent="-57150" algn="just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050" kern="1200"/>
        </a:p>
      </dsp:txBody>
      <dsp:txXfrm>
        <a:off x="46398" y="1132864"/>
        <a:ext cx="3252589" cy="1491345"/>
      </dsp:txXfrm>
    </dsp:sp>
    <dsp:sp modelId="{F582F1EA-DD32-48C4-867B-2CE0AD12EC2D}">
      <dsp:nvSpPr>
        <dsp:cNvPr id="0" name=""/>
        <dsp:cNvSpPr/>
      </dsp:nvSpPr>
      <dsp:spPr>
        <a:xfrm>
          <a:off x="2032922" y="978085"/>
          <a:ext cx="3406063" cy="3406063"/>
        </a:xfrm>
        <a:prstGeom prst="leftCircularArrow">
          <a:avLst>
            <a:gd name="adj1" fmla="val 2898"/>
            <a:gd name="adj2" fmla="val 354463"/>
            <a:gd name="adj3" fmla="val 2064488"/>
            <a:gd name="adj4" fmla="val 8959004"/>
            <a:gd name="adj5" fmla="val 33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9D652-1781-4386-BB64-05BF7B89F96D}">
      <dsp:nvSpPr>
        <dsp:cNvPr id="0" name=""/>
        <dsp:cNvSpPr/>
      </dsp:nvSpPr>
      <dsp:spPr>
        <a:xfrm>
          <a:off x="1081665" y="2888303"/>
          <a:ext cx="2172866" cy="864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INDUCCIÓN A LA DIRESA/GERESA</a:t>
          </a:r>
        </a:p>
      </dsp:txBody>
      <dsp:txXfrm>
        <a:off x="1106973" y="2913611"/>
        <a:ext cx="2122250" cy="813461"/>
      </dsp:txXfrm>
    </dsp:sp>
    <dsp:sp modelId="{60A96EC9-068D-42D6-AD9C-BF07BA1B5B5B}">
      <dsp:nvSpPr>
        <dsp:cNvPr id="0" name=""/>
        <dsp:cNvSpPr/>
      </dsp:nvSpPr>
      <dsp:spPr>
        <a:xfrm>
          <a:off x="3817768" y="1053834"/>
          <a:ext cx="3310601" cy="24055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El equipo implementador OGTI/OGEI MINSA capacitará en el manejo del aplicativo E-</a:t>
          </a:r>
          <a:r>
            <a:rPr lang="es-ES" sz="1200" kern="1200" dirty="0" err="1"/>
            <a:t>Qhali</a:t>
          </a:r>
          <a:r>
            <a:rPr lang="es-ES" sz="1200" kern="1200" dirty="0"/>
            <a:t> al </a:t>
          </a:r>
          <a:r>
            <a:rPr lang="es-ES" sz="1200" kern="1200" dirty="0" err="1"/>
            <a:t>comite</a:t>
          </a:r>
          <a:r>
            <a:rPr lang="es-ES" sz="1200" kern="1200" dirty="0"/>
            <a:t> implementador de la DIRESA/GERESA de cada uno de los módulos del sistema.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La OGTI MINSA realizará el acompañamiento a la DIRESA/GERESA en la implementación del aplicativo E-</a:t>
          </a:r>
          <a:r>
            <a:rPr lang="es-ES" sz="1200" kern="1200" dirty="0" err="1"/>
            <a:t>Qhali</a:t>
          </a:r>
          <a:r>
            <a:rPr lang="es-ES" sz="1200" kern="1200" dirty="0"/>
            <a:t> en los EE.SS seleccionados.</a:t>
          </a:r>
        </a:p>
      </dsp:txBody>
      <dsp:txXfrm>
        <a:off x="3873126" y="1624662"/>
        <a:ext cx="3199885" cy="1779339"/>
      </dsp:txXfrm>
    </dsp:sp>
    <dsp:sp modelId="{8962863F-6320-4B8B-84A7-7051600992B7}">
      <dsp:nvSpPr>
        <dsp:cNvPr id="0" name=""/>
        <dsp:cNvSpPr/>
      </dsp:nvSpPr>
      <dsp:spPr>
        <a:xfrm>
          <a:off x="5659770" y="305768"/>
          <a:ext cx="3298263" cy="3298263"/>
        </a:xfrm>
        <a:prstGeom prst="circularArrow">
          <a:avLst>
            <a:gd name="adj1" fmla="val 2992"/>
            <a:gd name="adj2" fmla="val 366863"/>
            <a:gd name="adj3" fmla="val 19459409"/>
            <a:gd name="adj4" fmla="val 12577293"/>
            <a:gd name="adj5" fmla="val 34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5A4FE-75D6-4251-B17F-8D2CCCBFEAFE}">
      <dsp:nvSpPr>
        <dsp:cNvPr id="0" name=""/>
        <dsp:cNvSpPr/>
      </dsp:nvSpPr>
      <dsp:spPr>
        <a:xfrm>
          <a:off x="4794048" y="816468"/>
          <a:ext cx="2172866" cy="864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/>
            <a:t>IMPLEMENTACIÓN DE e_QHALI</a:t>
          </a:r>
        </a:p>
      </dsp:txBody>
      <dsp:txXfrm>
        <a:off x="4819356" y="841776"/>
        <a:ext cx="2122250" cy="813461"/>
      </dsp:txXfrm>
    </dsp:sp>
    <dsp:sp modelId="{2F30AC37-B3E3-4CFC-830B-53D04EE1B3CA}">
      <dsp:nvSpPr>
        <dsp:cNvPr id="0" name=""/>
        <dsp:cNvSpPr/>
      </dsp:nvSpPr>
      <dsp:spPr>
        <a:xfrm>
          <a:off x="7739428" y="1249897"/>
          <a:ext cx="2162357" cy="20161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/>
            <a:t>La OGTI MINSA brindará asistencia técnica permanente via web y presencial si fuera el caso.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La DIRESA/GERESA realizará el monitoreo y seguimiento de los EE.SS. implementados</a:t>
          </a:r>
          <a:r>
            <a:rPr lang="es-ES" sz="1400" kern="1200" dirty="0"/>
            <a:t>.</a:t>
          </a:r>
        </a:p>
      </dsp:txBody>
      <dsp:txXfrm>
        <a:off x="7785826" y="1296295"/>
        <a:ext cx="2069561" cy="1491345"/>
      </dsp:txXfrm>
    </dsp:sp>
    <dsp:sp modelId="{6238929E-958F-4D9E-8228-7B6C38686047}">
      <dsp:nvSpPr>
        <dsp:cNvPr id="0" name=""/>
        <dsp:cNvSpPr/>
      </dsp:nvSpPr>
      <dsp:spPr>
        <a:xfrm>
          <a:off x="8143968" y="3020809"/>
          <a:ext cx="2172866" cy="864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SEGUIMIENTO Y MONITOREO</a:t>
          </a:r>
        </a:p>
      </dsp:txBody>
      <dsp:txXfrm>
        <a:off x="8169276" y="3046117"/>
        <a:ext cx="2122250" cy="8134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CE4BD-0DB4-42D2-81A0-FA5C04BFC3C7}">
      <dsp:nvSpPr>
        <dsp:cNvPr id="0" name=""/>
        <dsp:cNvSpPr/>
      </dsp:nvSpPr>
      <dsp:spPr>
        <a:xfrm>
          <a:off x="0" y="2038"/>
          <a:ext cx="2913425" cy="791505"/>
        </a:xfrm>
        <a:prstGeom prst="roundRect">
          <a:avLst/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300" b="1" kern="1200" dirty="0"/>
            <a:t>Gracias…</a:t>
          </a:r>
        </a:p>
      </dsp:txBody>
      <dsp:txXfrm>
        <a:off x="38638" y="40676"/>
        <a:ext cx="2836149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C486F-DB66-4344-9C7F-208E49D1DB1F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6ECEC-F2AB-46B7-AF68-A609E438335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689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A1597-C3F9-49EA-A534-30A796B90826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9E796-E2DB-4325-9930-DDD56F4CBC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Shape 2148"/>
          <p:cNvSpPr txBox="1">
            <a:spLocks noGrp="1"/>
          </p:cNvSpPr>
          <p:nvPr>
            <p:ph type="body" idx="1"/>
          </p:nvPr>
        </p:nvSpPr>
        <p:spPr>
          <a:xfrm>
            <a:off x="992640" y="3228889"/>
            <a:ext cx="7941258" cy="305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83750" rIns="83750" bIns="837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Shape 2149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3804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Shape 2141"/>
          <p:cNvSpPr txBox="1">
            <a:spLocks noGrp="1"/>
          </p:cNvSpPr>
          <p:nvPr>
            <p:ph type="body" idx="1"/>
          </p:nvPr>
        </p:nvSpPr>
        <p:spPr>
          <a:xfrm>
            <a:off x="992640" y="3228889"/>
            <a:ext cx="7941258" cy="305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83750" rIns="83750" bIns="837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Shape 2142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436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828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4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556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9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90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435107" y="326219"/>
            <a:ext cx="11320869" cy="285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35107" y="3770154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209353" y="1285903"/>
            <a:ext cx="5498895" cy="47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986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5498895" cy="47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6209353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3"/>
          </p:nvPr>
        </p:nvSpPr>
        <p:spPr>
          <a:xfrm>
            <a:off x="6209353" y="3770154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91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209353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435107" y="3770154"/>
            <a:ext cx="11268942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63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11268942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35107" y="3770154"/>
            <a:ext cx="11268942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346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6209353" y="1285903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6209353" y="3770154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4"/>
          </p:nvPr>
        </p:nvSpPr>
        <p:spPr>
          <a:xfrm>
            <a:off x="435107" y="3770154"/>
            <a:ext cx="5498895" cy="226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90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0723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143" b="0" i="0" u="none" strike="noStrike" cap="none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11268942" cy="47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35107" y="1285903"/>
            <a:ext cx="11268942" cy="47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90322" marR="0" lvl="0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80644" marR="0" lvl="1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70966" marR="0" lvl="2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61288" marR="0" lvl="3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51610" marR="0" lvl="4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41932" marR="0" lvl="5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32254" marR="0" lvl="6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322576" marR="0" lvl="7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612898" marR="0" lvl="8" indent="-14516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7493" y="1285674"/>
            <a:ext cx="7060559" cy="475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7493" y="1285674"/>
            <a:ext cx="7060559" cy="4754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8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861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48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605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368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25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507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50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CCA0-E51A-43B1-B580-C4FE15F63C17}" type="datetimeFigureOut">
              <a:rPr lang="es-PE" smtClean="0"/>
              <a:t>27/12/2018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E68-5A64-4B13-A9F5-591F5463704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1881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162996"/>
            <a:ext cx="11756383" cy="908514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9143753" y="6204797"/>
            <a:ext cx="3047918" cy="489977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1088310" y="6204797"/>
            <a:ext cx="7837664" cy="489977"/>
          </a:xfrm>
          <a:prstGeom prst="rect">
            <a:avLst/>
          </a:prstGeom>
          <a:solidFill>
            <a:srgbClr val="BDC3C7"/>
          </a:solidFill>
          <a:ln>
            <a:noFill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217283" y="6204797"/>
            <a:ext cx="653157" cy="489977"/>
          </a:xfrm>
          <a:prstGeom prst="rect">
            <a:avLst/>
          </a:prstGeom>
          <a:solidFill>
            <a:srgbClr val="F44336"/>
          </a:solidFill>
          <a:ln>
            <a:noFill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35107" y="326219"/>
            <a:ext cx="11320869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35107" y="1285903"/>
            <a:ext cx="11268942" cy="4755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9143753" y="6204797"/>
            <a:ext cx="2830048" cy="489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1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217283" y="6204797"/>
            <a:ext cx="653157" cy="489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Source Sans Pro"/>
              <a:buNone/>
              <a:defRPr sz="1143" b="1" i="0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s-PE" kern="0"/>
              <a:pPr/>
              <a:t>‹Nº›</a:t>
            </a:fld>
            <a:endParaRPr kern="0"/>
          </a:p>
        </p:txBody>
      </p:sp>
      <p:sp>
        <p:nvSpPr>
          <p:cNvPr id="14" name="Shape 14"/>
          <p:cNvSpPr txBox="1"/>
          <p:nvPr/>
        </p:nvSpPr>
        <p:spPr>
          <a:xfrm>
            <a:off x="1463000" y="6343789"/>
            <a:ext cx="5705702" cy="25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1" tIns="28576" rIns="57151" bIns="28576" anchor="t" anchorCtr="0">
            <a:noAutofit/>
          </a:bodyPr>
          <a:lstStyle/>
          <a:p>
            <a:pPr>
              <a:buClr>
                <a:srgbClr val="000000"/>
              </a:buClr>
              <a:buSzPts val="550"/>
              <a:buFont typeface="Arial"/>
              <a:buNone/>
            </a:pPr>
            <a:r>
              <a:rPr lang="es-PE" sz="1397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Ing. Jhon Henry Garcia Ruiz – OIDT – OGTI 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43753" y="6142617"/>
            <a:ext cx="3047918" cy="589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379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8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ppt/slides/slide39.xml" TargetMode="External"/><Relationship Id="rId13" Type="http://schemas.openxmlformats.org/officeDocument/2006/relationships/image" Target="../media/image17.png"/><Relationship Id="rId18" Type="http://schemas.openxmlformats.org/officeDocument/2006/relationships/image" Target="../media/image24.png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jpg"/><Relationship Id="rId12" Type="http://schemas.openxmlformats.org/officeDocument/2006/relationships/hyperlink" Target="http://ppt/slides/slide31.xml" TargetMode="External"/><Relationship Id="rId17" Type="http://schemas.openxmlformats.org/officeDocument/2006/relationships/hyperlink" Target="http://ppt/slides/slide35.xml" TargetMode="External"/><Relationship Id="rId2" Type="http://schemas.openxmlformats.org/officeDocument/2006/relationships/hyperlink" Target="http://ppt/slides/slide36.xml" TargetMode="Externa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pt/slides/slide40.xml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9.jpg"/><Relationship Id="rId15" Type="http://schemas.openxmlformats.org/officeDocument/2006/relationships/hyperlink" Target="http://ppt/slides/slide34.xml" TargetMode="External"/><Relationship Id="rId10" Type="http://schemas.openxmlformats.org/officeDocument/2006/relationships/hyperlink" Target="http://ppt/slides/slide38.xml" TargetMode="External"/><Relationship Id="rId19" Type="http://schemas.openxmlformats.org/officeDocument/2006/relationships/image" Target="../media/image25.png"/><Relationship Id="rId4" Type="http://schemas.openxmlformats.org/officeDocument/2006/relationships/hyperlink" Target="http://ppt/slides/slide37.xml" TargetMode="External"/><Relationship Id="rId9" Type="http://schemas.openxmlformats.org/officeDocument/2006/relationships/image" Target="../media/image21.jpg"/><Relationship Id="rId14" Type="http://schemas.openxmlformats.org/officeDocument/2006/relationships/hyperlink" Target="http://ppt/slides/slide32.x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75705" y="4604927"/>
            <a:ext cx="9667453" cy="7704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 algn="ctr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algn="ctr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algn="ctr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algn="ctr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algn="ctr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s-ES" sz="40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INMUNIZACIONES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0" y="6160134"/>
            <a:ext cx="12192000" cy="720725"/>
            <a:chOff x="0" y="6160134"/>
            <a:chExt cx="12192000" cy="720725"/>
          </a:xfrm>
        </p:grpSpPr>
        <p:sp>
          <p:nvSpPr>
            <p:cNvPr id="13" name="Rectángulo 12"/>
            <p:cNvSpPr/>
            <p:nvPr/>
          </p:nvSpPr>
          <p:spPr>
            <a:xfrm>
              <a:off x="0" y="6160134"/>
              <a:ext cx="12192000" cy="720725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62635" y="6384207"/>
              <a:ext cx="4399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>
                  <a:solidFill>
                    <a:schemeClr val="bg1"/>
                  </a:solidFill>
                </a:rPr>
                <a:t>OFICINA GENERAL DE TECNOLOGIA DE LA INFORMACION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074416"/>
            <a:ext cx="12192000" cy="2359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HISTORIAS CLÍNICAS ELECTRÓNICAS e-QHALI</a:t>
            </a:r>
          </a:p>
        </p:txBody>
      </p:sp>
      <p:pic>
        <p:nvPicPr>
          <p:cNvPr id="9" name="Image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28" y="6005309"/>
            <a:ext cx="3920154" cy="81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4"/>
          <p:cNvSpPr txBox="1"/>
          <p:nvPr/>
        </p:nvSpPr>
        <p:spPr>
          <a:xfrm>
            <a:off x="2278300" y="1562724"/>
            <a:ext cx="7635408" cy="380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1" tIns="28576" rIns="57151" bIns="28576" anchor="t" anchorCtr="0">
            <a:noAutofit/>
          </a:bodyPr>
          <a:lstStyle/>
          <a:p>
            <a:pPr algn="ctr">
              <a:buClr>
                <a:srgbClr val="000000"/>
              </a:buClr>
              <a:buSzPts val="7000"/>
            </a:pPr>
            <a:r>
              <a:rPr lang="es-PE" sz="4445" b="1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¿Cómo empezó e-QHALI?</a:t>
            </a:r>
            <a:endParaRPr sz="4445" b="1" u="sng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7000"/>
            </a:pPr>
            <a:endParaRPr sz="4445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7000"/>
            </a:pPr>
            <a:r>
              <a:rPr lang="es-PE" sz="4445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Comenzamos según </a:t>
            </a:r>
            <a:r>
              <a:rPr lang="es-PE" sz="4445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ETAPA DE VIDA </a:t>
            </a:r>
            <a:r>
              <a:rPr lang="es-PE" sz="4445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</a:t>
            </a:r>
            <a:r>
              <a:rPr lang="es-PE" sz="4445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ESTRATEGIA SANITARIA</a:t>
            </a:r>
            <a:endParaRPr sz="114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83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40"/>
          <p:cNvSpPr txBox="1"/>
          <p:nvPr/>
        </p:nvSpPr>
        <p:spPr>
          <a:xfrm>
            <a:off x="1239831" y="301233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500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 Etapa de Vida: Gestación, recién nacido, niño(a)</a:t>
            </a:r>
            <a:endParaRPr sz="2858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Shape 242"/>
          <p:cNvPicPr preferRelativeResize="0"/>
          <p:nvPr/>
        </p:nvPicPr>
        <p:blipFill rotWithShape="1">
          <a:blip r:embed="rId2">
            <a:alphaModFix/>
          </a:blip>
          <a:srcRect t="16881" r="88732" b="31701"/>
          <a:stretch/>
        </p:blipFill>
        <p:spPr>
          <a:xfrm>
            <a:off x="1666109" y="3226536"/>
            <a:ext cx="896791" cy="265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43"/>
          <p:cNvPicPr preferRelativeResize="0"/>
          <p:nvPr/>
        </p:nvPicPr>
        <p:blipFill rotWithShape="1">
          <a:blip r:embed="rId2">
            <a:alphaModFix/>
          </a:blip>
          <a:srcRect l="43420" t="972" r="39866" b="71876"/>
          <a:stretch/>
        </p:blipFill>
        <p:spPr>
          <a:xfrm>
            <a:off x="3879693" y="1278841"/>
            <a:ext cx="1334064" cy="14807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44"/>
          <p:cNvSpPr/>
          <p:nvPr/>
        </p:nvSpPr>
        <p:spPr>
          <a:xfrm>
            <a:off x="1239833" y="1163326"/>
            <a:ext cx="1530889" cy="297197"/>
          </a:xfrm>
          <a:prstGeom prst="rect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PARTO</a:t>
            </a:r>
            <a:endParaRPr sz="1143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Shape 245"/>
          <p:cNvSpPr/>
          <p:nvPr/>
        </p:nvSpPr>
        <p:spPr>
          <a:xfrm>
            <a:off x="3839075" y="2745075"/>
            <a:ext cx="1448150" cy="313750"/>
          </a:xfrm>
          <a:prstGeom prst="rect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PUERPERIO</a:t>
            </a:r>
            <a:endParaRPr sz="1143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Shape 246"/>
          <p:cNvPicPr preferRelativeResize="0"/>
          <p:nvPr/>
        </p:nvPicPr>
        <p:blipFill rotWithShape="1">
          <a:blip r:embed="rId2">
            <a:alphaModFix/>
          </a:blip>
          <a:srcRect l="27114" t="70708" r="52668" b="5561"/>
          <a:stretch/>
        </p:blipFill>
        <p:spPr>
          <a:xfrm>
            <a:off x="3583732" y="4208006"/>
            <a:ext cx="2097144" cy="15938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hape 247"/>
          <p:cNvCxnSpPr/>
          <p:nvPr/>
        </p:nvCxnSpPr>
        <p:spPr>
          <a:xfrm>
            <a:off x="2888407" y="2980623"/>
            <a:ext cx="827206" cy="1245247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stealth" w="lg" len="lg"/>
          </a:ln>
        </p:spPr>
      </p:cxnSp>
      <p:grpSp>
        <p:nvGrpSpPr>
          <p:cNvPr id="10" name="Shape 248"/>
          <p:cNvGrpSpPr/>
          <p:nvPr/>
        </p:nvGrpSpPr>
        <p:grpSpPr>
          <a:xfrm>
            <a:off x="5426723" y="2452520"/>
            <a:ext cx="5038003" cy="3506821"/>
            <a:chOff x="6741459" y="3575279"/>
            <a:chExt cx="7933689" cy="5522430"/>
          </a:xfrm>
        </p:grpSpPr>
        <p:grpSp>
          <p:nvGrpSpPr>
            <p:cNvPr id="11" name="Shape 249"/>
            <p:cNvGrpSpPr/>
            <p:nvPr/>
          </p:nvGrpSpPr>
          <p:grpSpPr>
            <a:xfrm>
              <a:off x="6741459" y="3700818"/>
              <a:ext cx="7933689" cy="5396890"/>
              <a:chOff x="6741459" y="3700818"/>
              <a:chExt cx="7933689" cy="5396890"/>
            </a:xfrm>
          </p:grpSpPr>
          <p:pic>
            <p:nvPicPr>
              <p:cNvPr id="13" name="Shape 250"/>
              <p:cNvPicPr preferRelativeResize="0"/>
              <p:nvPr/>
            </p:nvPicPr>
            <p:blipFill rotWithShape="1">
              <a:blip r:embed="rId2">
                <a:alphaModFix/>
              </a:blip>
              <a:srcRect l="47197" t="45311" r="3602" b="357"/>
              <a:stretch/>
            </p:blipFill>
            <p:spPr>
              <a:xfrm>
                <a:off x="7132158" y="4169233"/>
                <a:ext cx="7542990" cy="49284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Shape 251"/>
              <p:cNvSpPr/>
              <p:nvPr/>
            </p:nvSpPr>
            <p:spPr>
              <a:xfrm>
                <a:off x="6741459" y="3700818"/>
                <a:ext cx="2976282" cy="3453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8056" tIns="29020" rIns="58056" bIns="290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Tx/>
                  <a:buNone/>
                  <a:tabLst/>
                  <a:defRPr/>
                </a:pPr>
                <a:endParaRPr kumimoji="0" sz="88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Shape 252"/>
            <p:cNvSpPr/>
            <p:nvPr/>
          </p:nvSpPr>
          <p:spPr>
            <a:xfrm rot="4960057">
              <a:off x="8648519" y="2680068"/>
              <a:ext cx="1232581" cy="3453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8056" tIns="29020" rIns="58056" bIns="290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8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Shape 253"/>
          <p:cNvPicPr preferRelativeResize="0"/>
          <p:nvPr/>
        </p:nvPicPr>
        <p:blipFill rotWithShape="1">
          <a:blip r:embed="rId2">
            <a:alphaModFix/>
          </a:blip>
          <a:srcRect l="66872" t="17000" r="18841" b="53231"/>
          <a:stretch/>
        </p:blipFill>
        <p:spPr>
          <a:xfrm>
            <a:off x="7684498" y="1175100"/>
            <a:ext cx="1267920" cy="17423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254"/>
          <p:cNvSpPr/>
          <p:nvPr/>
        </p:nvSpPr>
        <p:spPr>
          <a:xfrm>
            <a:off x="6716940" y="5669943"/>
            <a:ext cx="3582742" cy="314096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s-PE" sz="101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ESQUEMA REGULAR DE VACUNACION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Shape 255"/>
          <p:cNvSpPr/>
          <p:nvPr/>
        </p:nvSpPr>
        <p:spPr>
          <a:xfrm>
            <a:off x="8858868" y="1467124"/>
            <a:ext cx="1605857" cy="460962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es-PE" sz="101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CRECIMIENTO Y DESARROLLO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Shape 256"/>
          <p:cNvPicPr preferRelativeResize="0"/>
          <p:nvPr/>
        </p:nvPicPr>
        <p:blipFill rotWithShape="1">
          <a:blip r:embed="rId2">
            <a:alphaModFix/>
          </a:blip>
          <a:srcRect l="18757" t="23869" r="63452" b="47819"/>
          <a:stretch/>
        </p:blipFill>
        <p:spPr>
          <a:xfrm>
            <a:off x="1156465" y="1466165"/>
            <a:ext cx="1777630" cy="151445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57"/>
          <p:cNvSpPr/>
          <p:nvPr/>
        </p:nvSpPr>
        <p:spPr>
          <a:xfrm>
            <a:off x="3856691" y="5818406"/>
            <a:ext cx="1530889" cy="297197"/>
          </a:xfrm>
          <a:prstGeom prst="rect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RECIEN NACIDO</a:t>
            </a:r>
            <a:endParaRPr sz="1143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Shape 258"/>
          <p:cNvSpPr/>
          <p:nvPr/>
        </p:nvSpPr>
        <p:spPr>
          <a:xfrm>
            <a:off x="1369658" y="5810741"/>
            <a:ext cx="1530889" cy="297197"/>
          </a:xfrm>
          <a:prstGeom prst="rect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GESTANTE</a:t>
            </a:r>
            <a:endParaRPr sz="1143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" name="Shape 259"/>
          <p:cNvCxnSpPr/>
          <p:nvPr/>
        </p:nvCxnSpPr>
        <p:spPr>
          <a:xfrm rot="10800000">
            <a:off x="2114504" y="2947678"/>
            <a:ext cx="0" cy="301628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2" name="Shape 260"/>
          <p:cNvCxnSpPr>
            <a:stCxn id="18" idx="3"/>
          </p:cNvCxnSpPr>
          <p:nvPr/>
        </p:nvCxnSpPr>
        <p:spPr>
          <a:xfrm rot="10800000" flipH="1">
            <a:off x="2934095" y="1697602"/>
            <a:ext cx="850411" cy="525792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2761721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6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r="12586" b="6428"/>
          <a:stretch/>
        </p:blipFill>
        <p:spPr>
          <a:xfrm>
            <a:off x="3465532" y="1624748"/>
            <a:ext cx="1114702" cy="7663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266"/>
          <p:cNvSpPr/>
          <p:nvPr/>
        </p:nvSpPr>
        <p:spPr>
          <a:xfrm>
            <a:off x="3369282" y="1295414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267"/>
          <p:cNvSpPr/>
          <p:nvPr/>
        </p:nvSpPr>
        <p:spPr>
          <a:xfrm>
            <a:off x="3397573" y="1359910"/>
            <a:ext cx="1299049" cy="2124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VENTANILLA UNICA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Shape 268"/>
          <p:cNvSpPr/>
          <p:nvPr/>
        </p:nvSpPr>
        <p:spPr>
          <a:xfrm>
            <a:off x="3159257" y="1357984"/>
            <a:ext cx="312808" cy="214338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hape 269"/>
          <p:cNvSpPr/>
          <p:nvPr/>
        </p:nvSpPr>
        <p:spPr>
          <a:xfrm rot="-5400000">
            <a:off x="2811264" y="1870368"/>
            <a:ext cx="393201" cy="2154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70" descr="Imagen relacionada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5400"/>
          <a:stretch/>
        </p:blipFill>
        <p:spPr>
          <a:xfrm>
            <a:off x="5592893" y="1601337"/>
            <a:ext cx="1115073" cy="7801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71"/>
          <p:cNvSpPr/>
          <p:nvPr/>
        </p:nvSpPr>
        <p:spPr>
          <a:xfrm>
            <a:off x="5465145" y="1295414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72"/>
          <p:cNvSpPr/>
          <p:nvPr/>
        </p:nvSpPr>
        <p:spPr>
          <a:xfrm>
            <a:off x="5501405" y="1348738"/>
            <a:ext cx="1299049" cy="2124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TRIAJE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Shape 273"/>
          <p:cNvSpPr/>
          <p:nvPr/>
        </p:nvSpPr>
        <p:spPr>
          <a:xfrm rot="-5400000">
            <a:off x="4891104" y="1870368"/>
            <a:ext cx="393201" cy="2154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274"/>
          <p:cNvSpPr/>
          <p:nvPr/>
        </p:nvSpPr>
        <p:spPr>
          <a:xfrm>
            <a:off x="5326844" y="1347838"/>
            <a:ext cx="312808" cy="213174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Shape 275" descr="Imagen relacionada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0133" y="1554076"/>
            <a:ext cx="1342500" cy="963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76"/>
          <p:cNvSpPr/>
          <p:nvPr/>
        </p:nvSpPr>
        <p:spPr>
          <a:xfrm>
            <a:off x="8250092" y="1294325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77"/>
          <p:cNvSpPr/>
          <p:nvPr/>
        </p:nvSpPr>
        <p:spPr>
          <a:xfrm>
            <a:off x="8289971" y="1369371"/>
            <a:ext cx="1310288" cy="2817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CONSULTA EXTERNA GENERAL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Shape 278"/>
          <p:cNvSpPr/>
          <p:nvPr/>
        </p:nvSpPr>
        <p:spPr>
          <a:xfrm>
            <a:off x="7952068" y="1369370"/>
            <a:ext cx="374721" cy="278898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2.1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" name="Shape 279" descr="Resultado de imagen para DISCAPACIDAD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65681" y="3138324"/>
            <a:ext cx="1069811" cy="7919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280"/>
          <p:cNvSpPr/>
          <p:nvPr/>
        </p:nvSpPr>
        <p:spPr>
          <a:xfrm>
            <a:off x="8318584" y="2813191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281"/>
          <p:cNvSpPr/>
          <p:nvPr/>
        </p:nvSpPr>
        <p:spPr>
          <a:xfrm>
            <a:off x="8446508" y="2895071"/>
            <a:ext cx="1220369" cy="20517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DISCAPACIDAD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Shape 282"/>
          <p:cNvSpPr/>
          <p:nvPr/>
        </p:nvSpPr>
        <p:spPr>
          <a:xfrm>
            <a:off x="8098129" y="2893123"/>
            <a:ext cx="431111" cy="204411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" name="Shape 283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l="6844" t="26238" r="30823" b="366"/>
          <a:stretch/>
        </p:blipFill>
        <p:spPr>
          <a:xfrm>
            <a:off x="9989707" y="4980265"/>
            <a:ext cx="1005216" cy="87601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84"/>
          <p:cNvSpPr/>
          <p:nvPr/>
        </p:nvSpPr>
        <p:spPr>
          <a:xfrm>
            <a:off x="9754327" y="4579933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85"/>
          <p:cNvSpPr/>
          <p:nvPr/>
        </p:nvSpPr>
        <p:spPr>
          <a:xfrm>
            <a:off x="9730821" y="4639057"/>
            <a:ext cx="1456595" cy="34824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REFERENCIAS Y CONTRAREFERENCIAS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Shape 286"/>
          <p:cNvSpPr/>
          <p:nvPr/>
        </p:nvSpPr>
        <p:spPr>
          <a:xfrm rot="-3791199">
            <a:off x="9363181" y="4799227"/>
            <a:ext cx="393184" cy="2153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87"/>
          <p:cNvSpPr/>
          <p:nvPr/>
        </p:nvSpPr>
        <p:spPr>
          <a:xfrm rot="-3524176">
            <a:off x="9321098" y="4409057"/>
            <a:ext cx="393138" cy="21533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88"/>
          <p:cNvSpPr/>
          <p:nvPr/>
        </p:nvSpPr>
        <p:spPr>
          <a:xfrm rot="-3141821">
            <a:off x="9667873" y="4309988"/>
            <a:ext cx="393083" cy="21528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hape 289"/>
          <p:cNvCxnSpPr>
            <a:stCxn id="8" idx="6"/>
          </p:cNvCxnSpPr>
          <p:nvPr/>
        </p:nvCxnSpPr>
        <p:spPr>
          <a:xfrm>
            <a:off x="6830489" y="1978086"/>
            <a:ext cx="1313336" cy="830217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27" name="Shape 290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t="16880" r="88732" b="31702"/>
          <a:stretch/>
        </p:blipFill>
        <p:spPr>
          <a:xfrm>
            <a:off x="6933809" y="3146789"/>
            <a:ext cx="371520" cy="108880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91"/>
          <p:cNvSpPr/>
          <p:nvPr/>
        </p:nvSpPr>
        <p:spPr>
          <a:xfrm>
            <a:off x="6431518" y="2845779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2"/>
          <p:cNvSpPr/>
          <p:nvPr/>
        </p:nvSpPr>
        <p:spPr>
          <a:xfrm>
            <a:off x="6504079" y="2924947"/>
            <a:ext cx="1220369" cy="22174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GESTANTE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Shape 293"/>
          <p:cNvSpPr/>
          <p:nvPr/>
        </p:nvSpPr>
        <p:spPr>
          <a:xfrm>
            <a:off x="6196711" y="2924565"/>
            <a:ext cx="431111" cy="218318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2.3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" name="Shape 294"/>
          <p:cNvPicPr preferRelativeResize="0"/>
          <p:nvPr/>
        </p:nvPicPr>
        <p:blipFill rotWithShape="1">
          <a:blip r:embed="rId13">
            <a:alphaModFix/>
          </a:blip>
          <a:srcRect l="43420" t="972" r="39866" b="71876"/>
          <a:stretch/>
        </p:blipFill>
        <p:spPr>
          <a:xfrm>
            <a:off x="7686850" y="4841396"/>
            <a:ext cx="861497" cy="898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295">
            <a:hlinkClick r:id="rId14"/>
          </p:cNvPr>
          <p:cNvPicPr preferRelativeResize="0"/>
          <p:nvPr/>
        </p:nvPicPr>
        <p:blipFill rotWithShape="1">
          <a:blip r:embed="rId13">
            <a:alphaModFix/>
          </a:blip>
          <a:srcRect l="18757" t="23868" r="63450" b="47819"/>
          <a:stretch/>
        </p:blipFill>
        <p:spPr>
          <a:xfrm>
            <a:off x="5893808" y="4806783"/>
            <a:ext cx="917078" cy="93725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296"/>
          <p:cNvSpPr/>
          <p:nvPr/>
        </p:nvSpPr>
        <p:spPr>
          <a:xfrm>
            <a:off x="7461195" y="4470976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97"/>
          <p:cNvSpPr/>
          <p:nvPr/>
        </p:nvSpPr>
        <p:spPr>
          <a:xfrm>
            <a:off x="7543648" y="4560420"/>
            <a:ext cx="1220369" cy="21660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PUERPERIO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Shape 298"/>
          <p:cNvSpPr/>
          <p:nvPr/>
        </p:nvSpPr>
        <p:spPr>
          <a:xfrm>
            <a:off x="5675147" y="4501853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299"/>
          <p:cNvSpPr/>
          <p:nvPr/>
        </p:nvSpPr>
        <p:spPr>
          <a:xfrm>
            <a:off x="5754230" y="4572169"/>
            <a:ext cx="1220369" cy="20517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PARTOS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Shape 300"/>
          <p:cNvSpPr/>
          <p:nvPr/>
        </p:nvSpPr>
        <p:spPr>
          <a:xfrm>
            <a:off x="5351324" y="4573032"/>
            <a:ext cx="497216" cy="204030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2.3.1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Shape 301"/>
          <p:cNvSpPr/>
          <p:nvPr/>
        </p:nvSpPr>
        <p:spPr>
          <a:xfrm>
            <a:off x="7253453" y="4561730"/>
            <a:ext cx="497216" cy="220223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2.3.2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" name="Shape 302"/>
          <p:cNvCxnSpPr>
            <a:stCxn id="8" idx="6"/>
          </p:cNvCxnSpPr>
          <p:nvPr/>
        </p:nvCxnSpPr>
        <p:spPr>
          <a:xfrm>
            <a:off x="6830489" y="1978086"/>
            <a:ext cx="138306" cy="808309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40" name="Shape 303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14313" y="3266424"/>
            <a:ext cx="558849" cy="83827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304"/>
          <p:cNvSpPr/>
          <p:nvPr/>
        </p:nvSpPr>
        <p:spPr>
          <a:xfrm>
            <a:off x="4401546" y="2830798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305"/>
          <p:cNvSpPr/>
          <p:nvPr/>
        </p:nvSpPr>
        <p:spPr>
          <a:xfrm>
            <a:off x="4505305" y="2927572"/>
            <a:ext cx="1316193" cy="30271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ESQUEMA REGULAR DE VACUNACIÓN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3" name="Shape 306">
            <a:hlinkClick r:id="rId17"/>
          </p:cNvPr>
          <p:cNvPicPr preferRelativeResize="0"/>
          <p:nvPr/>
        </p:nvPicPr>
        <p:blipFill rotWithShape="1">
          <a:blip r:embed="rId13">
            <a:alphaModFix/>
          </a:blip>
          <a:srcRect l="66872" t="17001" r="20611" b="53228"/>
          <a:stretch/>
        </p:blipFill>
        <p:spPr>
          <a:xfrm>
            <a:off x="2851557" y="3264616"/>
            <a:ext cx="599559" cy="91580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307"/>
          <p:cNvSpPr/>
          <p:nvPr/>
        </p:nvSpPr>
        <p:spPr>
          <a:xfrm>
            <a:off x="2478575" y="2864009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308"/>
          <p:cNvSpPr/>
          <p:nvPr/>
        </p:nvSpPr>
        <p:spPr>
          <a:xfrm>
            <a:off x="2582334" y="2949864"/>
            <a:ext cx="1300953" cy="30194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CRECIMIENTO Y DESARROLLO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Shape 309"/>
          <p:cNvSpPr/>
          <p:nvPr/>
        </p:nvSpPr>
        <p:spPr>
          <a:xfrm>
            <a:off x="4199392" y="2927572"/>
            <a:ext cx="386533" cy="302711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>
                <a:alpha val="88627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1.2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Shape 310"/>
          <p:cNvSpPr/>
          <p:nvPr/>
        </p:nvSpPr>
        <p:spPr>
          <a:xfrm>
            <a:off x="2276422" y="2948976"/>
            <a:ext cx="386533" cy="302711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>
                <a:alpha val="88627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1.1</a:t>
            </a:r>
            <a:endParaRPr sz="1143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8" name="Shape 311"/>
          <p:cNvCxnSpPr/>
          <p:nvPr/>
        </p:nvCxnSpPr>
        <p:spPr>
          <a:xfrm flipH="1">
            <a:off x="3290884" y="2592240"/>
            <a:ext cx="423682" cy="276422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9" name="Shape 312"/>
          <p:cNvCxnSpPr/>
          <p:nvPr/>
        </p:nvCxnSpPr>
        <p:spPr>
          <a:xfrm>
            <a:off x="4379104" y="2597573"/>
            <a:ext cx="421585" cy="293948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0" name="Shape 313"/>
          <p:cNvCxnSpPr>
            <a:stCxn id="8" idx="6"/>
            <a:endCxn id="13" idx="2"/>
          </p:cNvCxnSpPr>
          <p:nvPr/>
        </p:nvCxnSpPr>
        <p:spPr>
          <a:xfrm rot="10800000" flipH="1">
            <a:off x="6830489" y="1976943"/>
            <a:ext cx="1419637" cy="1143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1" name="Shape 314"/>
          <p:cNvCxnSpPr/>
          <p:nvPr/>
        </p:nvCxnSpPr>
        <p:spPr>
          <a:xfrm flipH="1">
            <a:off x="6380482" y="4104698"/>
            <a:ext cx="373579" cy="404059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52" name="Shape 315"/>
          <p:cNvCxnSpPr/>
          <p:nvPr/>
        </p:nvCxnSpPr>
        <p:spPr>
          <a:xfrm>
            <a:off x="7482946" y="4071718"/>
            <a:ext cx="416061" cy="442160"/>
          </a:xfrm>
          <a:prstGeom prst="straightConnector1">
            <a:avLst/>
          </a:prstGeom>
          <a:noFill/>
          <a:ln w="15875" cap="flat" cmpd="sng">
            <a:solidFill>
              <a:srgbClr val="C0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53" name="Shape 3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057110" y="1597208"/>
            <a:ext cx="769695" cy="89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31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14517" y="1572532"/>
            <a:ext cx="1111424" cy="9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318"/>
          <p:cNvSpPr/>
          <p:nvPr/>
        </p:nvSpPr>
        <p:spPr>
          <a:xfrm>
            <a:off x="1385400" y="1347838"/>
            <a:ext cx="1299049" cy="2124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PACIENTE</a:t>
            </a:r>
            <a:endParaRPr kumimoji="0" sz="11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Shape 319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1125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e-QHALI - ¿Cómo funciona?</a:t>
            </a:r>
            <a:endParaRPr sz="2858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8" name="Shape 321"/>
          <p:cNvPicPr preferRelativeResize="0"/>
          <p:nvPr/>
        </p:nvPicPr>
        <p:blipFill rotWithShape="1">
          <a:blip r:embed="rId20">
            <a:alphaModFix/>
          </a:blip>
          <a:srcRect b="7403"/>
          <a:stretch/>
        </p:blipFill>
        <p:spPr>
          <a:xfrm>
            <a:off x="1364650" y="4821622"/>
            <a:ext cx="1188944" cy="8582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322"/>
          <p:cNvSpPr/>
          <p:nvPr/>
        </p:nvSpPr>
        <p:spPr>
          <a:xfrm>
            <a:off x="1287897" y="4519572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323"/>
          <p:cNvSpPr/>
          <p:nvPr/>
        </p:nvSpPr>
        <p:spPr>
          <a:xfrm>
            <a:off x="1391655" y="4572170"/>
            <a:ext cx="1300953" cy="20485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TB</a:t>
            </a:r>
            <a:endParaRPr kumimoji="0" sz="844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324"/>
          <p:cNvSpPr/>
          <p:nvPr/>
        </p:nvSpPr>
        <p:spPr>
          <a:xfrm>
            <a:off x="1085744" y="4579933"/>
            <a:ext cx="386533" cy="197091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>
                <a:alpha val="88627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(*)</a:t>
            </a:r>
            <a:endParaRPr sz="929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Shape 32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925763" y="4861963"/>
            <a:ext cx="1421131" cy="9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326"/>
          <p:cNvSpPr/>
          <p:nvPr/>
        </p:nvSpPr>
        <p:spPr>
          <a:xfrm>
            <a:off x="2948048" y="4507856"/>
            <a:ext cx="1365344" cy="1365344"/>
          </a:xfrm>
          <a:prstGeom prst="ellipse">
            <a:avLst/>
          </a:prstGeom>
          <a:noFill/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860"/>
            </a:pPr>
            <a:endParaRPr sz="118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327"/>
          <p:cNvSpPr/>
          <p:nvPr/>
        </p:nvSpPr>
        <p:spPr>
          <a:xfrm>
            <a:off x="3051807" y="4572169"/>
            <a:ext cx="1316193" cy="20485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9"/>
              <a:buFontTx/>
              <a:buNone/>
              <a:tabLst/>
              <a:defRPr/>
            </a:pPr>
            <a:r>
              <a:rPr kumimoji="0" lang="es-PE" sz="84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VIH</a:t>
            </a:r>
            <a:endParaRPr kumimoji="0" sz="844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328"/>
          <p:cNvSpPr/>
          <p:nvPr/>
        </p:nvSpPr>
        <p:spPr>
          <a:xfrm>
            <a:off x="2745894" y="4575812"/>
            <a:ext cx="386533" cy="201212"/>
          </a:xfrm>
          <a:prstGeom prst="rect">
            <a:avLst/>
          </a:prstGeom>
          <a:solidFill>
            <a:srgbClr val="C00000"/>
          </a:solidFill>
          <a:ln w="25400" cap="flat" cmpd="sng">
            <a:solidFill>
              <a:srgbClr val="C00000">
                <a:alpha val="88627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7154" tIns="38577" rIns="77154" bIns="38577" anchor="ctr" anchorCtr="0">
            <a:noAutofit/>
          </a:bodyPr>
          <a:lstStyle/>
          <a:p>
            <a:pPr algn="ctr">
              <a:buClr>
                <a:srgbClr val="FFFFFF"/>
              </a:buClr>
              <a:buSzPts val="1462"/>
            </a:pPr>
            <a:r>
              <a:rPr lang="es-PE" sz="929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(*)</a:t>
            </a:r>
            <a:endParaRPr sz="929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13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3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500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e-QHALI - Componentes  Administrativos</a:t>
            </a:r>
            <a:endParaRPr sz="2858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hape 334"/>
          <p:cNvSpPr txBox="1"/>
          <p:nvPr/>
        </p:nvSpPr>
        <p:spPr>
          <a:xfrm>
            <a:off x="1425689" y="1329698"/>
            <a:ext cx="4190140" cy="454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Configuración Base 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Ficha del EESS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Ambientes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Cartera de Servicios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Recursos Humanos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Departamentos/Oficinas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Ficha Personal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Ficha de Contratos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Programación de personal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Asistencia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Ventanilla única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Identificación, Acreditación</a:t>
            </a:r>
            <a:endParaRPr sz="1143" dirty="0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Filiación, Citas</a:t>
            </a:r>
            <a:r>
              <a:rPr lang="es-PE" sz="2286" dirty="0">
                <a:solidFill>
                  <a:srgbClr val="1F497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</a:t>
            </a:r>
            <a:r>
              <a:rPr lang="es-PE" sz="2286" dirty="0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Caja</a:t>
            </a:r>
            <a:endParaRPr sz="114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hape 335"/>
          <p:cNvSpPr txBox="1"/>
          <p:nvPr/>
        </p:nvSpPr>
        <p:spPr>
          <a:xfrm>
            <a:off x="6073001" y="1326270"/>
            <a:ext cx="4709264" cy="454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Catálogo IEDS</a:t>
            </a:r>
            <a:endParaRPr sz="1143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Arial"/>
              <a:buChar char="–"/>
            </a:pPr>
            <a:r>
              <a:rPr lang="es-PE" sz="2286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RENIPRESS</a:t>
            </a:r>
            <a:endParaRPr sz="1143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Calibri"/>
              <a:buChar char="–"/>
            </a:pPr>
            <a:r>
              <a:rPr lang="es-PE" sz="2286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CPT, CIE10</a:t>
            </a:r>
            <a:endParaRPr sz="1143">
              <a:solidFill>
                <a:srgbClr val="000000"/>
              </a:solidFill>
              <a:latin typeface="Arial"/>
            </a:endParaRPr>
          </a:p>
          <a:p>
            <a:pPr marL="471818" lvl="1" indent="-205697">
              <a:buClr>
                <a:srgbClr val="1F497D"/>
              </a:buClr>
              <a:buSzPts val="3600"/>
              <a:buFont typeface="Calibri"/>
              <a:buChar char="–"/>
            </a:pPr>
            <a:r>
              <a:rPr lang="es-PE" sz="2286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Otros</a:t>
            </a:r>
            <a:endParaRPr sz="1143">
              <a:solidFill>
                <a:srgbClr val="000000"/>
              </a:solidFill>
              <a:latin typeface="Arial"/>
            </a:endParaRPr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>
                <a:solidFill>
                  <a:srgbClr val="1F497D"/>
                </a:solidFill>
                <a:ea typeface="Calibri"/>
                <a:cs typeface="Calibri"/>
                <a:sym typeface="Calibri"/>
              </a:rPr>
              <a:t>Servicio Social</a:t>
            </a:r>
            <a:endParaRPr sz="1143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  <a:buSzPts val="3600"/>
            </a:pPr>
            <a:endParaRPr sz="2286">
              <a:solidFill>
                <a:srgbClr val="1F497D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70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1"/>
          <p:cNvSpPr/>
          <p:nvPr/>
        </p:nvSpPr>
        <p:spPr>
          <a:xfrm>
            <a:off x="6667374" y="1326089"/>
            <a:ext cx="3703401" cy="448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Calibri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Discapacidad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Referencias y </a:t>
            </a:r>
            <a:r>
              <a:rPr lang="es-PE" sz="2286" b="1" dirty="0" err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contrareferencias</a:t>
            </a: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850" indent="-217850">
              <a:buClr>
                <a:srgbClr val="330099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330099"/>
                </a:solidFill>
                <a:latin typeface="Calibri"/>
                <a:ea typeface="Calibri"/>
                <a:cs typeface="Calibri"/>
                <a:sym typeface="Calibri"/>
              </a:rPr>
              <a:t>VIH </a:t>
            </a:r>
            <a:endParaRPr sz="1143" dirty="0"/>
          </a:p>
          <a:p>
            <a:pPr marL="217850" indent="-217850">
              <a:buClr>
                <a:srgbClr val="330099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330099"/>
                </a:solidFill>
                <a:latin typeface="Calibri"/>
                <a:ea typeface="Calibri"/>
                <a:cs typeface="Calibri"/>
                <a:sym typeface="Calibri"/>
              </a:rPr>
              <a:t>TB</a:t>
            </a:r>
            <a:endParaRPr sz="1143" dirty="0"/>
          </a:p>
          <a:p>
            <a:pPr marL="217850" indent="-217850">
              <a:buClr>
                <a:srgbClr val="E74C3C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E74C3C"/>
                </a:solidFill>
                <a:latin typeface="Calibri"/>
                <a:ea typeface="Calibri"/>
                <a:cs typeface="Calibri"/>
                <a:sym typeface="Calibri"/>
              </a:rPr>
              <a:t>Cáncer</a:t>
            </a:r>
            <a:endParaRPr sz="1143" dirty="0"/>
          </a:p>
          <a:p>
            <a:pPr marL="217850" indent="-217850">
              <a:buClr>
                <a:srgbClr val="E74C3C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E74C3C"/>
                </a:solidFill>
                <a:latin typeface="Calibri"/>
                <a:ea typeface="Calibri"/>
                <a:cs typeface="Calibri"/>
                <a:sym typeface="Calibri"/>
              </a:rPr>
              <a:t>Salud Bucal</a:t>
            </a:r>
            <a:endParaRPr sz="1143" dirty="0"/>
          </a:p>
          <a:p>
            <a:pPr marL="217850" indent="-217850">
              <a:buClr>
                <a:srgbClr val="E74C3C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E74C3C"/>
                </a:solidFill>
                <a:latin typeface="Calibri"/>
                <a:ea typeface="Calibri"/>
                <a:cs typeface="Calibri"/>
                <a:sym typeface="Calibri"/>
              </a:rPr>
              <a:t>Salud Mental</a:t>
            </a:r>
            <a:endParaRPr sz="1143" dirty="0"/>
          </a:p>
          <a:p>
            <a:pPr marL="217850" indent="-217850">
              <a:buClr>
                <a:srgbClr val="E74C3C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E74C3C"/>
                </a:solidFill>
                <a:latin typeface="Calibri"/>
                <a:ea typeface="Calibri"/>
                <a:cs typeface="Calibri"/>
                <a:sym typeface="Calibri"/>
              </a:rPr>
              <a:t>Planificación familiar</a:t>
            </a:r>
            <a:endParaRPr sz="1143" dirty="0"/>
          </a:p>
          <a:p>
            <a:pPr>
              <a:buClr>
                <a:srgbClr val="000000"/>
              </a:buClr>
              <a:buSzPts val="3600"/>
            </a:pPr>
            <a:endParaRPr sz="2286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hape 342"/>
          <p:cNvSpPr/>
          <p:nvPr/>
        </p:nvSpPr>
        <p:spPr>
          <a:xfrm>
            <a:off x="1546621" y="1326089"/>
            <a:ext cx="4657256" cy="448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 err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Triaje</a:t>
            </a: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Gestante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Partos</a:t>
            </a: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Puerperio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Control de Crecimiento y Desarrollo en la etapa de vida niño/a (menor de 5 años).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Inmunizaciones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Atención de consulta externa</a:t>
            </a:r>
            <a:endParaRPr sz="1143" dirty="0"/>
          </a:p>
        </p:txBody>
      </p:sp>
      <p:sp>
        <p:nvSpPr>
          <p:cNvPr id="5" name="Shape 344"/>
          <p:cNvSpPr txBox="1"/>
          <p:nvPr/>
        </p:nvSpPr>
        <p:spPr>
          <a:xfrm>
            <a:off x="1416164" y="422995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chemeClr val="lt1"/>
              </a:buClr>
              <a:buSzPts val="1125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e-QHALI - Componentes  Apoyo al Diagnóstico/Asistencial</a:t>
            </a:r>
            <a:endParaRPr sz="1143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8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58"/>
          <p:cNvSpPr txBox="1"/>
          <p:nvPr/>
        </p:nvSpPr>
        <p:spPr>
          <a:xfrm>
            <a:off x="1299061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es-PE" sz="2540" b="1">
                <a:solidFill>
                  <a:schemeClr val="accent1">
                    <a:lumMod val="75000"/>
                  </a:schemeClr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e-QHALI - Componentes</a:t>
            </a:r>
            <a:endParaRPr sz="2540" b="1">
              <a:solidFill>
                <a:schemeClr val="accent1">
                  <a:lumMod val="75000"/>
                </a:schemeClr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3" name="Shape 3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7813" y="1135719"/>
            <a:ext cx="9393333" cy="49597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60"/>
          <p:cNvSpPr txBox="1"/>
          <p:nvPr/>
        </p:nvSpPr>
        <p:spPr>
          <a:xfrm>
            <a:off x="3837643" y="1172887"/>
            <a:ext cx="1485964" cy="3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Filiación, caja y citas.</a:t>
            </a:r>
            <a:endParaRPr sz="1143"/>
          </a:p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CNV y PN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61"/>
          <p:cNvSpPr txBox="1"/>
          <p:nvPr/>
        </p:nvSpPr>
        <p:spPr>
          <a:xfrm>
            <a:off x="7470942" y="1278144"/>
            <a:ext cx="1194181" cy="2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FUA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362"/>
          <p:cNvSpPr txBox="1"/>
          <p:nvPr/>
        </p:nvSpPr>
        <p:spPr>
          <a:xfrm>
            <a:off x="3892423" y="2468642"/>
            <a:ext cx="1194181" cy="2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FUA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363"/>
          <p:cNvSpPr txBox="1"/>
          <p:nvPr/>
        </p:nvSpPr>
        <p:spPr>
          <a:xfrm>
            <a:off x="9392229" y="1278144"/>
            <a:ext cx="1194181" cy="2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FUA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364"/>
          <p:cNvSpPr txBox="1"/>
          <p:nvPr/>
        </p:nvSpPr>
        <p:spPr>
          <a:xfrm>
            <a:off x="1931337" y="2468641"/>
            <a:ext cx="1194181" cy="2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FUA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365"/>
          <p:cNvSpPr txBox="1"/>
          <p:nvPr/>
        </p:nvSpPr>
        <p:spPr>
          <a:xfrm>
            <a:off x="9392228" y="2486870"/>
            <a:ext cx="1194181" cy="21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s-PE" sz="1016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FUA</a:t>
            </a:r>
            <a:endParaRPr sz="1016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60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Shape 2151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1125"/>
            </a:pPr>
            <a:r>
              <a:rPr lang="es-PE" sz="2858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Algunas cosas novedosas – Msg Texto</a:t>
            </a:r>
            <a:endParaRPr sz="1143"/>
          </a:p>
        </p:txBody>
      </p:sp>
      <p:sp>
        <p:nvSpPr>
          <p:cNvPr id="2152" name="Shape 2152"/>
          <p:cNvSpPr/>
          <p:nvPr/>
        </p:nvSpPr>
        <p:spPr>
          <a:xfrm>
            <a:off x="3756775" y="1183718"/>
            <a:ext cx="6385319" cy="883559"/>
          </a:xfrm>
          <a:prstGeom prst="wedgeRectCallout">
            <a:avLst>
              <a:gd name="adj1" fmla="val -54925"/>
              <a:gd name="adj2" fmla="val -2001"/>
            </a:avLst>
          </a:prstGeom>
          <a:solidFill>
            <a:srgbClr val="9CDC68"/>
          </a:solidFill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s-PE" sz="152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Tu bebé quiere nacer sano! Ven a tu control. No te olvides que tu cita es el 29 de Mayo. </a:t>
            </a:r>
            <a:r>
              <a:rPr lang="es-PE" sz="1524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MINSA.</a:t>
            </a:r>
            <a:endParaRPr sz="1143"/>
          </a:p>
        </p:txBody>
      </p:sp>
      <p:sp>
        <p:nvSpPr>
          <p:cNvPr id="2153" name="Shape 2153"/>
          <p:cNvSpPr/>
          <p:nvPr/>
        </p:nvSpPr>
        <p:spPr>
          <a:xfrm>
            <a:off x="3756775" y="2583237"/>
            <a:ext cx="6385319" cy="736299"/>
          </a:xfrm>
          <a:prstGeom prst="wedgeRectCallout">
            <a:avLst>
              <a:gd name="adj1" fmla="val -54925"/>
              <a:gd name="adj2" fmla="val -4017"/>
            </a:avLst>
          </a:prstGeom>
          <a:solidFill>
            <a:srgbClr val="F7A1CA"/>
          </a:solidFill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s-PE" sz="152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Tu bebé ya te puede escuchar, dile cuanto lo quieres. MINSA</a:t>
            </a:r>
            <a:endParaRPr sz="1143"/>
          </a:p>
        </p:txBody>
      </p:sp>
      <p:sp>
        <p:nvSpPr>
          <p:cNvPr id="2154" name="Shape 2154"/>
          <p:cNvSpPr/>
          <p:nvPr/>
        </p:nvSpPr>
        <p:spPr>
          <a:xfrm>
            <a:off x="3756775" y="3761925"/>
            <a:ext cx="6385319" cy="883559"/>
          </a:xfrm>
          <a:prstGeom prst="wedgeRectCallout">
            <a:avLst>
              <a:gd name="adj1" fmla="val -55174"/>
              <a:gd name="adj2" fmla="val 2030"/>
            </a:avLst>
          </a:prstGeom>
          <a:solidFill>
            <a:srgbClr val="9CDC68"/>
          </a:solidFill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s-PE" sz="152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se te hinchan los pies, manos o cara, puede que sufras de presion alta, acude de inmediato a tu centro de salud.  MINSA</a:t>
            </a:r>
            <a:endParaRPr sz="1143"/>
          </a:p>
        </p:txBody>
      </p:sp>
      <p:sp>
        <p:nvSpPr>
          <p:cNvPr id="2155" name="Shape 2155"/>
          <p:cNvSpPr/>
          <p:nvPr/>
        </p:nvSpPr>
        <p:spPr>
          <a:xfrm>
            <a:off x="3756775" y="5014452"/>
            <a:ext cx="6385319" cy="883559"/>
          </a:xfrm>
          <a:prstGeom prst="wedgeRectCallout">
            <a:avLst>
              <a:gd name="adj1" fmla="val -54427"/>
              <a:gd name="adj2" fmla="val 6062"/>
            </a:avLst>
          </a:prstGeom>
          <a:solidFill>
            <a:srgbClr val="F7A1CA"/>
          </a:solidFill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s-PE" sz="1524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saludable, consume: pescado, vísceras, pollo, carnes rojas, leche, menestras, frutas y verduras. MINSA</a:t>
            </a:r>
            <a:endParaRPr sz="1143"/>
          </a:p>
        </p:txBody>
      </p:sp>
      <p:pic>
        <p:nvPicPr>
          <p:cNvPr id="2156" name="Shape 2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3715" y="1699451"/>
            <a:ext cx="1917023" cy="3507378"/>
          </a:xfrm>
          <a:prstGeom prst="rect">
            <a:avLst/>
          </a:prstGeom>
          <a:noFill/>
          <a:ln>
            <a:noFill/>
          </a:ln>
        </p:spPr>
      </p:pic>
      <p:sp>
        <p:nvSpPr>
          <p:cNvPr id="2157" name="Shape 2157"/>
          <p:cNvSpPr/>
          <p:nvPr/>
        </p:nvSpPr>
        <p:spPr>
          <a:xfrm>
            <a:off x="1318017" y="5376106"/>
            <a:ext cx="731346" cy="73134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dist="25455" dir="2700000">
              <a:srgbClr val="000000">
                <a:alpha val="60000"/>
              </a:srgbClr>
            </a:outerShdw>
          </a:effectLst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8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Shape 2158"/>
          <p:cNvSpPr/>
          <p:nvPr/>
        </p:nvSpPr>
        <p:spPr>
          <a:xfrm>
            <a:off x="1456323" y="5589622"/>
            <a:ext cx="454734" cy="304426"/>
          </a:xfrm>
          <a:prstGeom prst="wedgeRoundRectCallout">
            <a:avLst>
              <a:gd name="adj1" fmla="val -19083"/>
              <a:gd name="adj2" fmla="val 68597"/>
              <a:gd name="adj3" fmla="val 16667"/>
            </a:avLst>
          </a:prstGeom>
          <a:solidFill>
            <a:srgbClr val="FFFFFF"/>
          </a:solidFill>
          <a:ln>
            <a:noFill/>
          </a:ln>
          <a:effectLst>
            <a:outerShdw dist="25455" dir="2700000">
              <a:srgbClr val="000000">
                <a:alpha val="6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 algn="ctr">
              <a:buClr>
                <a:srgbClr val="C00000"/>
              </a:buClr>
              <a:buSzPts val="400"/>
            </a:pPr>
            <a:r>
              <a:rPr lang="es-PE" sz="1016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SMS</a:t>
            </a:r>
            <a:endParaRPr sz="1143"/>
          </a:p>
        </p:txBody>
      </p:sp>
      <p:sp>
        <p:nvSpPr>
          <p:cNvPr id="2159" name="Shape 2159"/>
          <p:cNvSpPr/>
          <p:nvPr/>
        </p:nvSpPr>
        <p:spPr>
          <a:xfrm>
            <a:off x="2621294" y="5349359"/>
            <a:ext cx="731346" cy="731346"/>
          </a:xfrm>
          <a:prstGeom prst="ellipse">
            <a:avLst/>
          </a:prstGeom>
          <a:solidFill>
            <a:srgbClr val="3333FF"/>
          </a:solidFill>
          <a:ln>
            <a:noFill/>
          </a:ln>
          <a:effectLst>
            <a:outerShdw dist="25455" dir="2700000">
              <a:srgbClr val="000000">
                <a:alpha val="60000"/>
              </a:srgbClr>
            </a:outerShdw>
          </a:effectLst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8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Shape 2160"/>
          <p:cNvSpPr/>
          <p:nvPr/>
        </p:nvSpPr>
        <p:spPr>
          <a:xfrm>
            <a:off x="2759600" y="5562875"/>
            <a:ext cx="454734" cy="304426"/>
          </a:xfrm>
          <a:prstGeom prst="wedgeRoundRectCallout">
            <a:avLst>
              <a:gd name="adj1" fmla="val -19083"/>
              <a:gd name="adj2" fmla="val 68597"/>
              <a:gd name="adj3" fmla="val 16667"/>
            </a:avLst>
          </a:prstGeom>
          <a:solidFill>
            <a:srgbClr val="FFFFFF"/>
          </a:solidFill>
          <a:ln>
            <a:noFill/>
          </a:ln>
          <a:effectLst>
            <a:outerShdw dist="25455" dir="2700000">
              <a:srgbClr val="000000">
                <a:alpha val="60000"/>
              </a:srgbClr>
            </a:outerShdw>
          </a:effectLst>
        </p:spPr>
        <p:txBody>
          <a:bodyPr spcFirstLastPara="1" wrap="square" lIns="57151" tIns="28576" rIns="57151" bIns="28576" anchor="ctr" anchorCtr="0">
            <a:noAutofit/>
          </a:bodyPr>
          <a:lstStyle/>
          <a:p>
            <a:pPr algn="ctr">
              <a:buClr>
                <a:srgbClr val="3333FF"/>
              </a:buClr>
              <a:buSzPts val="400"/>
            </a:pPr>
            <a:r>
              <a:rPr lang="es-PE" sz="1016">
                <a:solidFill>
                  <a:srgbClr val="3333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SMS</a:t>
            </a:r>
            <a:endParaRPr sz="1143"/>
          </a:p>
        </p:txBody>
      </p:sp>
      <p:sp>
        <p:nvSpPr>
          <p:cNvPr id="2161" name="Shape 2161"/>
          <p:cNvSpPr/>
          <p:nvPr/>
        </p:nvSpPr>
        <p:spPr>
          <a:xfrm>
            <a:off x="1863368" y="6216443"/>
            <a:ext cx="6626035" cy="46680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>
              <a:buClr>
                <a:schemeClr val="lt1"/>
              </a:buClr>
              <a:buSzPts val="2400"/>
            </a:pPr>
            <a:r>
              <a:rPr lang="es-PE" sz="152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PE" sz="127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Oficina de Innovación y Desarrollo Tecnológico - OIDT</a:t>
            </a:r>
            <a:endParaRPr sz="127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174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Shape 2144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chemeClr val="lt1"/>
              </a:buClr>
              <a:buSzPts val="4500"/>
            </a:pPr>
            <a:r>
              <a:rPr lang="es-PE" sz="2858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e-QHALI - Componentes Adicionales a la Plataforma</a:t>
            </a:r>
            <a:endParaRPr sz="1143"/>
          </a:p>
        </p:txBody>
      </p:sp>
      <p:sp>
        <p:nvSpPr>
          <p:cNvPr id="2145" name="Shape 2145"/>
          <p:cNvSpPr/>
          <p:nvPr/>
        </p:nvSpPr>
        <p:spPr>
          <a:xfrm>
            <a:off x="1687611" y="1371630"/>
            <a:ext cx="8632507" cy="448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Envío de Mensajes de Texto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Recordatorio de citas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Mensajes motivacionales a las madres gestantes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Mensajes de alimentación saludable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Mensajes consejos de salud mental</a:t>
            </a:r>
            <a:endParaRPr sz="1143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Thania - Asistente Digital por Facebook 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Solicitar citas en línea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Cancelar / postergar citas en línea</a:t>
            </a:r>
            <a:endParaRPr sz="1143"/>
          </a:p>
          <a:p>
            <a:pPr marL="580629" lvl="1" indent="-290315">
              <a:buClr>
                <a:srgbClr val="1F497D"/>
              </a:buClr>
              <a:buSzPts val="3600"/>
              <a:buFont typeface="Calibri"/>
              <a:buChar char="○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Recordatorio de citas y mensajes preconfigurados</a:t>
            </a:r>
            <a:endParaRPr sz="2286" b="1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850" indent="-217850">
              <a:buClr>
                <a:srgbClr val="1F497D"/>
              </a:buClr>
              <a:buSzPts val="3600"/>
              <a:buFont typeface="Calibri"/>
              <a:buChar char="•"/>
            </a:pPr>
            <a:r>
              <a:rPr lang="es-PE" sz="2286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Integración con los sistemas internos del MINSA</a:t>
            </a:r>
            <a:endParaRPr sz="1143"/>
          </a:p>
        </p:txBody>
      </p:sp>
      <p:sp>
        <p:nvSpPr>
          <p:cNvPr id="2146" name="Shape 2146"/>
          <p:cNvSpPr/>
          <p:nvPr/>
        </p:nvSpPr>
        <p:spPr>
          <a:xfrm>
            <a:off x="1863368" y="6216443"/>
            <a:ext cx="6626035" cy="46680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>
              <a:buClr>
                <a:schemeClr val="lt1"/>
              </a:buClr>
              <a:buSzPts val="2400"/>
            </a:pPr>
            <a:r>
              <a:rPr lang="es-PE" sz="152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PE" sz="127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Oficina de Innovación y Desarrollo Tecnológico - OIDT</a:t>
            </a:r>
            <a:endParaRPr sz="127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70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7200" b="1" dirty="0"/>
              <a:t>PROCESO DE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79557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D482482-B7CF-4B25-AF3F-3D57B5DA85C3}"/>
              </a:ext>
            </a:extLst>
          </p:cNvPr>
          <p:cNvCxnSpPr/>
          <p:nvPr/>
        </p:nvCxnSpPr>
        <p:spPr>
          <a:xfrm>
            <a:off x="5420581" y="4712968"/>
            <a:ext cx="0" cy="42937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17BF76A-1201-4673-8ACC-A81AFCA8828F}"/>
              </a:ext>
            </a:extLst>
          </p:cNvPr>
          <p:cNvCxnSpPr/>
          <p:nvPr/>
        </p:nvCxnSpPr>
        <p:spPr>
          <a:xfrm>
            <a:off x="7694955" y="4683117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B26CF1B-7294-4ACF-8AD3-7C86679CA71C}"/>
              </a:ext>
            </a:extLst>
          </p:cNvPr>
          <p:cNvCxnSpPr/>
          <p:nvPr/>
        </p:nvCxnSpPr>
        <p:spPr>
          <a:xfrm>
            <a:off x="3043456" y="4683117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FA8AB6-1F9D-46A5-BED8-36FF1D424355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11233623" y="1370448"/>
            <a:ext cx="1726" cy="160444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98EF70-7BD5-4F7D-A03B-380D385AF041}"/>
              </a:ext>
            </a:extLst>
          </p:cNvPr>
          <p:cNvCxnSpPr>
            <a:cxnSpLocks/>
          </p:cNvCxnSpPr>
          <p:nvPr/>
        </p:nvCxnSpPr>
        <p:spPr>
          <a:xfrm>
            <a:off x="8758657" y="1370448"/>
            <a:ext cx="0" cy="173736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12881B-2650-4E8B-B81D-5DD3F61C01D0}"/>
              </a:ext>
            </a:extLst>
          </p:cNvPr>
          <p:cNvCxnSpPr>
            <a:cxnSpLocks/>
          </p:cNvCxnSpPr>
          <p:nvPr/>
        </p:nvCxnSpPr>
        <p:spPr>
          <a:xfrm>
            <a:off x="7366334" y="1299715"/>
            <a:ext cx="0" cy="179224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7E270E-2338-4FA0-AE33-3AD4FA39EC13}"/>
              </a:ext>
            </a:extLst>
          </p:cNvPr>
          <p:cNvCxnSpPr/>
          <p:nvPr/>
        </p:nvCxnSpPr>
        <p:spPr>
          <a:xfrm>
            <a:off x="8113506" y="1307692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AEE20E9-97AA-4677-AFC6-0EC82E1CC44A}"/>
              </a:ext>
            </a:extLst>
          </p:cNvPr>
          <p:cNvSpPr/>
          <p:nvPr/>
        </p:nvSpPr>
        <p:spPr>
          <a:xfrm>
            <a:off x="223101" y="878485"/>
            <a:ext cx="11858920" cy="69758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7F8C3-BEB8-459D-86B0-ACB8683D2A1F}"/>
              </a:ext>
            </a:extLst>
          </p:cNvPr>
          <p:cNvSpPr txBox="1"/>
          <p:nvPr/>
        </p:nvSpPr>
        <p:spPr>
          <a:xfrm>
            <a:off x="213674" y="1777406"/>
            <a:ext cx="1470579" cy="160043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SET 2016</a:t>
            </a:r>
          </a:p>
          <a:p>
            <a:r>
              <a:rPr lang="en-US" sz="1600" dirty="0" err="1"/>
              <a:t>Inicia</a:t>
            </a:r>
            <a:r>
              <a:rPr lang="en-US" sz="1600" dirty="0"/>
              <a:t> el </a:t>
            </a:r>
            <a:r>
              <a:rPr lang="en-US" sz="1600" dirty="0" err="1"/>
              <a:t>desarrollo</a:t>
            </a:r>
            <a:r>
              <a:rPr lang="en-US" sz="1600" dirty="0"/>
              <a:t> de </a:t>
            </a:r>
            <a:r>
              <a:rPr lang="en-US" sz="1600" dirty="0" err="1"/>
              <a:t>módulos</a:t>
            </a:r>
            <a:r>
              <a:rPr lang="en-US" sz="1600" dirty="0"/>
              <a:t> de</a:t>
            </a:r>
          </a:p>
          <a:p>
            <a:r>
              <a:rPr lang="en-US" sz="1600" dirty="0"/>
              <a:t>CRED</a:t>
            </a:r>
          </a:p>
          <a:p>
            <a:r>
              <a:rPr lang="en-US" sz="1600" dirty="0" err="1"/>
              <a:t>Inmunizaciones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39488-A0C9-4244-8151-328CD61A30F2}"/>
              </a:ext>
            </a:extLst>
          </p:cNvPr>
          <p:cNvSpPr txBox="1"/>
          <p:nvPr/>
        </p:nvSpPr>
        <p:spPr>
          <a:xfrm>
            <a:off x="1852083" y="1790051"/>
            <a:ext cx="1411251" cy="135421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MAR 2017</a:t>
            </a:r>
          </a:p>
          <a:p>
            <a:r>
              <a:rPr lang="en-US" sz="1600" b="0" dirty="0" err="1"/>
              <a:t>Inicia</a:t>
            </a:r>
            <a:r>
              <a:rPr lang="en-US" sz="1600" b="0" dirty="0"/>
              <a:t> el </a:t>
            </a:r>
            <a:r>
              <a:rPr lang="en-US" sz="1600" b="0" dirty="0" err="1"/>
              <a:t>desarrollo</a:t>
            </a:r>
            <a:r>
              <a:rPr lang="en-US" sz="1600" b="0" dirty="0"/>
              <a:t> del </a:t>
            </a:r>
            <a:r>
              <a:rPr lang="en-US" sz="1600" b="0" dirty="0" err="1"/>
              <a:t>módulo</a:t>
            </a:r>
            <a:r>
              <a:rPr lang="en-US" sz="1600" b="0" dirty="0"/>
              <a:t> de </a:t>
            </a:r>
            <a:r>
              <a:rPr lang="en-US" sz="1600" b="0" dirty="0" err="1"/>
              <a:t>admisión</a:t>
            </a:r>
            <a:endParaRPr lang="en-US" sz="1600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AF3F26-AB30-4A1E-9674-3A4A2861203C}"/>
              </a:ext>
            </a:extLst>
          </p:cNvPr>
          <p:cNvSpPr txBox="1"/>
          <p:nvPr/>
        </p:nvSpPr>
        <p:spPr>
          <a:xfrm>
            <a:off x="5761632" y="3107808"/>
            <a:ext cx="1781666" cy="110799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JUL 2017</a:t>
            </a:r>
          </a:p>
          <a:p>
            <a:r>
              <a:rPr lang="en-US" sz="1600" b="0" dirty="0" err="1"/>
              <a:t>Inicia</a:t>
            </a:r>
            <a:r>
              <a:rPr lang="en-US" sz="1600" b="0" dirty="0"/>
              <a:t> el </a:t>
            </a:r>
            <a:r>
              <a:rPr lang="en-US" sz="1600" b="0" dirty="0" err="1"/>
              <a:t>desarrollo</a:t>
            </a:r>
            <a:r>
              <a:rPr lang="en-US" sz="1600" b="0" dirty="0"/>
              <a:t> del modulo de </a:t>
            </a:r>
            <a:r>
              <a:rPr lang="en-US" sz="1600" b="0" dirty="0" err="1"/>
              <a:t>Consulta</a:t>
            </a:r>
            <a:r>
              <a:rPr lang="en-US" sz="1600" b="0" dirty="0"/>
              <a:t> Externa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232322F6-7AB8-4FA6-82E1-B45B72AB47FB}"/>
              </a:ext>
            </a:extLst>
          </p:cNvPr>
          <p:cNvSpPr/>
          <p:nvPr/>
        </p:nvSpPr>
        <p:spPr>
          <a:xfrm>
            <a:off x="77269" y="4302864"/>
            <a:ext cx="11858920" cy="69758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06C003-8099-40A4-92B5-B81F2EA1773C}"/>
              </a:ext>
            </a:extLst>
          </p:cNvPr>
          <p:cNvCxnSpPr/>
          <p:nvPr/>
        </p:nvCxnSpPr>
        <p:spPr>
          <a:xfrm>
            <a:off x="829559" y="1528933"/>
            <a:ext cx="0" cy="20813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DE3571-FDD3-47EB-8B07-7C901F1FCDCE}"/>
              </a:ext>
            </a:extLst>
          </p:cNvPr>
          <p:cNvSpPr txBox="1"/>
          <p:nvPr/>
        </p:nvSpPr>
        <p:spPr>
          <a:xfrm>
            <a:off x="3402884" y="1790219"/>
            <a:ext cx="1828800" cy="210312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MAY 2017</a:t>
            </a:r>
          </a:p>
          <a:p>
            <a:r>
              <a:rPr lang="en-US" sz="1600" b="0" dirty="0" err="1"/>
              <a:t>Inicia</a:t>
            </a:r>
            <a:r>
              <a:rPr lang="en-US" sz="1600" b="0" dirty="0"/>
              <a:t> la </a:t>
            </a:r>
            <a:r>
              <a:rPr lang="en-US" sz="1600" b="0" dirty="0" err="1"/>
              <a:t>capacitación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el </a:t>
            </a:r>
            <a:r>
              <a:rPr lang="en-US" sz="1600" dirty="0"/>
              <a:t>C.S. San Genaro </a:t>
            </a:r>
            <a:r>
              <a:rPr lang="en-US" sz="1600" b="0" dirty="0"/>
              <a:t>(Lima Sur): </a:t>
            </a:r>
            <a:r>
              <a:rPr lang="en-US" sz="1600" b="0" dirty="0" err="1"/>
              <a:t>Admisión</a:t>
            </a:r>
            <a:r>
              <a:rPr lang="en-US" sz="1600" b="0" dirty="0"/>
              <a:t>, </a:t>
            </a:r>
            <a:r>
              <a:rPr lang="en-US" sz="1600" b="0" dirty="0" err="1"/>
              <a:t>caja</a:t>
            </a:r>
            <a:r>
              <a:rPr lang="en-US" sz="1600" b="0" dirty="0"/>
              <a:t>, </a:t>
            </a:r>
            <a:r>
              <a:rPr lang="en-US" sz="1600" b="0" dirty="0" err="1"/>
              <a:t>triaje</a:t>
            </a:r>
            <a:r>
              <a:rPr lang="en-US" sz="1600" b="0" dirty="0"/>
              <a:t>, CRED e </a:t>
            </a:r>
            <a:r>
              <a:rPr lang="en-US" sz="1600" b="0" dirty="0" err="1"/>
              <a:t>inmunizaciones</a:t>
            </a:r>
            <a:endParaRPr lang="en-US" sz="1600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09D62-8782-4318-9F35-A441504F6D4D}"/>
              </a:ext>
            </a:extLst>
          </p:cNvPr>
          <p:cNvSpPr txBox="1"/>
          <p:nvPr/>
        </p:nvSpPr>
        <p:spPr>
          <a:xfrm>
            <a:off x="7028503" y="1780016"/>
            <a:ext cx="1879661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JUL 2017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inicia</a:t>
            </a:r>
            <a:r>
              <a:rPr lang="en-US" sz="1600" b="0" dirty="0"/>
              <a:t> la </a:t>
            </a:r>
            <a:r>
              <a:rPr lang="en-US" sz="1600" b="0" dirty="0" err="1"/>
              <a:t>implementación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el C.S. San Genaro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1C75F6-BB2E-4CD8-AEAD-2E6ED2C9CA68}"/>
              </a:ext>
            </a:extLst>
          </p:cNvPr>
          <p:cNvCxnSpPr/>
          <p:nvPr/>
        </p:nvCxnSpPr>
        <p:spPr>
          <a:xfrm>
            <a:off x="952103" y="1324042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FA8A6B-EFBD-47B5-BC59-24B6F280D801}"/>
              </a:ext>
            </a:extLst>
          </p:cNvPr>
          <p:cNvCxnSpPr/>
          <p:nvPr/>
        </p:nvCxnSpPr>
        <p:spPr>
          <a:xfrm>
            <a:off x="2529721" y="1335263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180EFA-2070-47D4-9511-F7FFD21388EE}"/>
              </a:ext>
            </a:extLst>
          </p:cNvPr>
          <p:cNvCxnSpPr/>
          <p:nvPr/>
        </p:nvCxnSpPr>
        <p:spPr>
          <a:xfrm>
            <a:off x="4367355" y="1342122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5624E0-72AF-4B75-BA54-AD068C1892F1}"/>
              </a:ext>
            </a:extLst>
          </p:cNvPr>
          <p:cNvSpPr txBox="1"/>
          <p:nvPr/>
        </p:nvSpPr>
        <p:spPr>
          <a:xfrm>
            <a:off x="7694955" y="3109131"/>
            <a:ext cx="2524098" cy="110799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JUL 2017</a:t>
            </a:r>
          </a:p>
          <a:p>
            <a:r>
              <a:rPr lang="en-US" sz="1600" dirty="0"/>
              <a:t>Se da </a:t>
            </a:r>
            <a:r>
              <a:rPr lang="en-US" sz="1600" dirty="0" err="1"/>
              <a:t>capacitación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CRED e </a:t>
            </a:r>
            <a:r>
              <a:rPr lang="en-US" sz="1600" dirty="0" err="1"/>
              <a:t>inmunizaciones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C.S. </a:t>
            </a:r>
            <a:r>
              <a:rPr lang="en-US" sz="1600" dirty="0" err="1"/>
              <a:t>Zárate</a:t>
            </a:r>
            <a:r>
              <a:rPr lang="en-US" sz="1600" dirty="0"/>
              <a:t> y C.S </a:t>
            </a:r>
            <a:r>
              <a:rPr lang="en-US" sz="1600" dirty="0" err="1"/>
              <a:t>Caja</a:t>
            </a:r>
            <a:r>
              <a:rPr lang="en-US" sz="1600" dirty="0"/>
              <a:t> de </a:t>
            </a:r>
            <a:r>
              <a:rPr lang="en-US" sz="1600" dirty="0" err="1"/>
              <a:t>agua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D487C0-9A77-4A02-A051-02C7311BD65A}"/>
              </a:ext>
            </a:extLst>
          </p:cNvPr>
          <p:cNvSpPr txBox="1"/>
          <p:nvPr/>
        </p:nvSpPr>
        <p:spPr>
          <a:xfrm>
            <a:off x="5384582" y="1764641"/>
            <a:ext cx="1480889" cy="110799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JUN 2017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inicia</a:t>
            </a:r>
            <a:r>
              <a:rPr lang="en-US" sz="1600" b="0" dirty="0"/>
              <a:t> </a:t>
            </a:r>
            <a:r>
              <a:rPr lang="en-US" sz="1600" b="0" dirty="0" err="1"/>
              <a:t>coordinaciones</a:t>
            </a:r>
            <a:r>
              <a:rPr lang="en-US" sz="1600" b="0" dirty="0"/>
              <a:t> con RED SJL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BDF23F-DDCA-47C5-A3DF-78733B188362}"/>
              </a:ext>
            </a:extLst>
          </p:cNvPr>
          <p:cNvSpPr txBox="1"/>
          <p:nvPr/>
        </p:nvSpPr>
        <p:spPr>
          <a:xfrm>
            <a:off x="9897660" y="1764641"/>
            <a:ext cx="1986397" cy="11079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NOV 2017</a:t>
            </a:r>
          </a:p>
          <a:p>
            <a:r>
              <a:rPr lang="en-US" sz="1600" dirty="0"/>
              <a:t>Se Vuelve a </a:t>
            </a:r>
            <a:r>
              <a:rPr lang="en-US" sz="1600" dirty="0" err="1"/>
              <a:t>capacitar</a:t>
            </a:r>
            <a:r>
              <a:rPr lang="en-US" sz="1600" dirty="0"/>
              <a:t> C.S </a:t>
            </a:r>
            <a:r>
              <a:rPr lang="en-US" sz="1600" dirty="0" err="1"/>
              <a:t>Zárate</a:t>
            </a:r>
            <a:r>
              <a:rPr lang="en-US" sz="1600" dirty="0"/>
              <a:t> y C.S. </a:t>
            </a:r>
          </a:p>
          <a:p>
            <a:r>
              <a:rPr lang="en-US" sz="1600" dirty="0" err="1"/>
              <a:t>Caja</a:t>
            </a:r>
            <a:r>
              <a:rPr lang="en-US" sz="1600" dirty="0"/>
              <a:t> de </a:t>
            </a:r>
            <a:r>
              <a:rPr lang="en-US" sz="1600" dirty="0" err="1"/>
              <a:t>agua</a:t>
            </a:r>
            <a:r>
              <a:rPr lang="en-US" sz="1600" dirty="0"/>
              <a:t>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ACFECD-EF90-45BF-98F7-78A6750D030B}"/>
              </a:ext>
            </a:extLst>
          </p:cNvPr>
          <p:cNvCxnSpPr/>
          <p:nvPr/>
        </p:nvCxnSpPr>
        <p:spPr>
          <a:xfrm>
            <a:off x="6235434" y="1314244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8CDC75-8B4A-4577-A812-88FE18265737}"/>
              </a:ext>
            </a:extLst>
          </p:cNvPr>
          <p:cNvCxnSpPr/>
          <p:nvPr/>
        </p:nvCxnSpPr>
        <p:spPr>
          <a:xfrm>
            <a:off x="10846710" y="1307692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A845E10-5335-400C-994F-080CD1FD9C1D}"/>
              </a:ext>
            </a:extLst>
          </p:cNvPr>
          <p:cNvSpPr txBox="1"/>
          <p:nvPr/>
        </p:nvSpPr>
        <p:spPr>
          <a:xfrm>
            <a:off x="2129563" y="5143714"/>
            <a:ext cx="2073666" cy="1354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DIC 2017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inicia</a:t>
            </a:r>
            <a:r>
              <a:rPr lang="en-US" sz="1600" b="0" dirty="0"/>
              <a:t> la </a:t>
            </a:r>
            <a:r>
              <a:rPr lang="en-US" sz="1600" b="0" dirty="0" err="1"/>
              <a:t>implementación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el C.S. </a:t>
            </a:r>
            <a:r>
              <a:rPr lang="en-US" sz="1600" b="0" dirty="0" err="1"/>
              <a:t>Chacarilla</a:t>
            </a:r>
            <a:r>
              <a:rPr lang="en-US" sz="1600" b="0" dirty="0"/>
              <a:t> de Otero y C.S. </a:t>
            </a:r>
            <a:r>
              <a:rPr lang="en-US" sz="1600" b="0" dirty="0" err="1"/>
              <a:t>Zárate</a:t>
            </a:r>
            <a:endParaRPr lang="en-US" sz="1600" b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832101-F9D2-4537-9C76-898D628D852E}"/>
              </a:ext>
            </a:extLst>
          </p:cNvPr>
          <p:cNvSpPr txBox="1"/>
          <p:nvPr/>
        </p:nvSpPr>
        <p:spPr>
          <a:xfrm>
            <a:off x="213674" y="5160705"/>
            <a:ext cx="1781666" cy="135421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DIC 2017</a:t>
            </a:r>
          </a:p>
          <a:p>
            <a:r>
              <a:rPr lang="en-US" sz="1600" dirty="0"/>
              <a:t>Se </a:t>
            </a:r>
            <a:r>
              <a:rPr lang="en-US" sz="1600" dirty="0" err="1"/>
              <a:t>capacita</a:t>
            </a:r>
            <a:r>
              <a:rPr lang="en-US" sz="1600" dirty="0"/>
              <a:t> al C.S. San Luis Y C.S. </a:t>
            </a:r>
            <a:r>
              <a:rPr lang="en-US" sz="1600" dirty="0" err="1"/>
              <a:t>Chacarilla</a:t>
            </a:r>
            <a:r>
              <a:rPr lang="en-US" sz="1600" dirty="0"/>
              <a:t> de Otero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todo</a:t>
            </a:r>
            <a:r>
              <a:rPr lang="en-US" sz="1600" dirty="0"/>
              <a:t> E-</a:t>
            </a:r>
            <a:r>
              <a:rPr lang="en-US" sz="1600" dirty="0" err="1"/>
              <a:t>Qhali</a:t>
            </a:r>
            <a:r>
              <a:rPr lang="en-US" sz="16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A6B15C-C822-4D9C-9964-C06A3962C6EE}"/>
              </a:ext>
            </a:extLst>
          </p:cNvPr>
          <p:cNvSpPr txBox="1"/>
          <p:nvPr/>
        </p:nvSpPr>
        <p:spPr>
          <a:xfrm>
            <a:off x="10470068" y="2974892"/>
            <a:ext cx="1527110" cy="1354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NOV 2017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inicia</a:t>
            </a:r>
            <a:r>
              <a:rPr lang="en-US" sz="1600" b="0" dirty="0"/>
              <a:t> la </a:t>
            </a:r>
            <a:r>
              <a:rPr lang="en-US" sz="1600" b="0" dirty="0" err="1"/>
              <a:t>implementación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C.S. </a:t>
            </a:r>
            <a:r>
              <a:rPr lang="en-US" sz="1600" b="0" dirty="0" err="1"/>
              <a:t>Caja</a:t>
            </a:r>
            <a:r>
              <a:rPr lang="en-US" sz="1600" b="0" dirty="0"/>
              <a:t> de </a:t>
            </a:r>
            <a:r>
              <a:rPr lang="en-US" sz="1600" b="0" dirty="0" err="1"/>
              <a:t>agua</a:t>
            </a:r>
            <a:endParaRPr lang="en-US" sz="1600" b="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9D0C2E9-C1BB-4607-B654-D0669B34096D}"/>
              </a:ext>
            </a:extLst>
          </p:cNvPr>
          <p:cNvSpPr txBox="1"/>
          <p:nvPr/>
        </p:nvSpPr>
        <p:spPr>
          <a:xfrm>
            <a:off x="4499798" y="5137091"/>
            <a:ext cx="1998027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ENE 2018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suspende</a:t>
            </a:r>
            <a:r>
              <a:rPr lang="en-US" sz="1600" b="0" dirty="0"/>
              <a:t> la </a:t>
            </a:r>
            <a:r>
              <a:rPr lang="en-US" sz="1600" b="0" dirty="0" err="1"/>
              <a:t>implementación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</a:t>
            </a:r>
            <a:r>
              <a:rPr lang="en-US" sz="1600" b="0" dirty="0" err="1"/>
              <a:t>Caja</a:t>
            </a:r>
            <a:r>
              <a:rPr lang="en-US" sz="1600" b="0" dirty="0"/>
              <a:t> de Agua y </a:t>
            </a:r>
            <a:r>
              <a:rPr lang="en-US" sz="1600" b="0" dirty="0" err="1"/>
              <a:t>Zárate</a:t>
            </a:r>
            <a:endParaRPr lang="en-US" sz="1600" b="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3891B4-F90B-4735-BB0D-4AED4CE98410}"/>
              </a:ext>
            </a:extLst>
          </p:cNvPr>
          <p:cNvSpPr txBox="1"/>
          <p:nvPr/>
        </p:nvSpPr>
        <p:spPr>
          <a:xfrm>
            <a:off x="6747105" y="5112495"/>
            <a:ext cx="2161059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MAR 2018</a:t>
            </a:r>
          </a:p>
          <a:p>
            <a:r>
              <a:rPr lang="en-US" sz="1600" b="0" dirty="0"/>
              <a:t>Se REINICIA la </a:t>
            </a:r>
            <a:r>
              <a:rPr lang="en-US" sz="1600" b="0" dirty="0" err="1"/>
              <a:t>implementación</a:t>
            </a:r>
            <a:r>
              <a:rPr lang="en-US" sz="1600" b="0" dirty="0"/>
              <a:t> </a:t>
            </a:r>
            <a:r>
              <a:rPr lang="en-US" sz="1600" b="0" dirty="0" err="1"/>
              <a:t>en</a:t>
            </a:r>
            <a:r>
              <a:rPr lang="en-US" sz="1600" b="0" dirty="0"/>
              <a:t> </a:t>
            </a:r>
            <a:r>
              <a:rPr lang="en-US" sz="1600" b="0" dirty="0" err="1"/>
              <a:t>Caja</a:t>
            </a:r>
            <a:r>
              <a:rPr lang="en-US" sz="1600" b="0" dirty="0"/>
              <a:t> de Agua y </a:t>
            </a:r>
            <a:r>
              <a:rPr lang="en-US" sz="1600" b="0" dirty="0" err="1"/>
              <a:t>Zárate</a:t>
            </a:r>
            <a:r>
              <a:rPr lang="en-US" sz="1600" b="0" dirty="0"/>
              <a:t>.</a:t>
            </a:r>
          </a:p>
          <a:p>
            <a:r>
              <a:rPr lang="en-US" sz="1600" b="0" dirty="0"/>
              <a:t>Se </a:t>
            </a:r>
            <a:r>
              <a:rPr lang="en-US" sz="1600" b="0" dirty="0" err="1"/>
              <a:t>monitoriza</a:t>
            </a:r>
            <a:r>
              <a:rPr lang="en-US" sz="1600" b="0" dirty="0"/>
              <a:t> </a:t>
            </a:r>
            <a:r>
              <a:rPr lang="en-US" sz="1600" b="0" dirty="0" err="1"/>
              <a:t>Chacarilla</a:t>
            </a:r>
            <a:r>
              <a:rPr lang="en-US" sz="1600" b="0" dirty="0"/>
              <a:t> de Otero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94264D1-9D61-480E-95B8-277472A15488}"/>
              </a:ext>
            </a:extLst>
          </p:cNvPr>
          <p:cNvCxnSpPr/>
          <p:nvPr/>
        </p:nvCxnSpPr>
        <p:spPr>
          <a:xfrm>
            <a:off x="1032229" y="4683117"/>
            <a:ext cx="0" cy="42937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04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4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5635" y="1064648"/>
            <a:ext cx="9042519" cy="5032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54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9024" y="1526558"/>
            <a:ext cx="10093942" cy="415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383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500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Impacto en el Centro de Salud San Genaro</a:t>
            </a:r>
            <a:endParaRPr sz="1143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23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50" y="1339833"/>
            <a:ext cx="9719952" cy="4481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90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500"/>
            </a:pP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Hospital </a:t>
            </a:r>
            <a:r>
              <a:rPr lang="es-PE" sz="2858" b="1" dirty="0" err="1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Region</a:t>
            </a: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s-PE" sz="2858" b="1" dirty="0" err="1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Taparapoto</a:t>
            </a:r>
            <a:r>
              <a:rPr lang="es-PE" sz="2858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II</a:t>
            </a:r>
            <a:endParaRPr sz="1143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47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82"/>
          <p:cNvSpPr txBox="1"/>
          <p:nvPr/>
        </p:nvSpPr>
        <p:spPr>
          <a:xfrm>
            <a:off x="1319387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chemeClr val="lt1"/>
              </a:buClr>
              <a:buSzPts val="4500"/>
            </a:pPr>
            <a:r>
              <a:rPr lang="es-PE" sz="2858" b="1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 Móviles</a:t>
            </a:r>
            <a:endParaRPr sz="2858" b="1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Shape 2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9538" y="1326713"/>
            <a:ext cx="8225971" cy="179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736" y="3218103"/>
            <a:ext cx="1010101" cy="288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4837" y="3248419"/>
            <a:ext cx="1028246" cy="286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73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/>
          <p:cNvSpPr/>
          <p:nvPr/>
        </p:nvSpPr>
        <p:spPr>
          <a:xfrm>
            <a:off x="9235816" y="3380125"/>
            <a:ext cx="205370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>
                <a:solidFill>
                  <a:srgbClr val="0070C0"/>
                </a:solidFill>
              </a:rPr>
              <a:t>Policía Nacional</a:t>
            </a:r>
          </a:p>
          <a:p>
            <a:endParaRPr lang="es-PE" sz="2000" b="1" dirty="0">
              <a:solidFill>
                <a:srgbClr val="0070C0"/>
              </a:solidFill>
            </a:endParaRPr>
          </a:p>
          <a:p>
            <a:endParaRPr lang="es-PE" sz="2000" b="1" dirty="0">
              <a:solidFill>
                <a:srgbClr val="0070C0"/>
              </a:solidFill>
            </a:endParaRPr>
          </a:p>
          <a:p>
            <a:endParaRPr lang="es-PE" sz="2000" b="1" dirty="0">
              <a:solidFill>
                <a:srgbClr val="0070C0"/>
              </a:solidFill>
            </a:endParaRPr>
          </a:p>
          <a:p>
            <a:r>
              <a:rPr lang="es-PE" sz="2000" b="1" dirty="0">
                <a:solidFill>
                  <a:srgbClr val="0070C0"/>
                </a:solidFill>
              </a:rPr>
              <a:t>Fuerzas Armadas </a:t>
            </a:r>
          </a:p>
          <a:p>
            <a:endParaRPr lang="es-PE" sz="2000" b="1" dirty="0">
              <a:solidFill>
                <a:srgbClr val="0070C0"/>
              </a:solidFill>
            </a:endParaRPr>
          </a:p>
          <a:p>
            <a:endParaRPr lang="es-PE" sz="2000" b="1" dirty="0">
              <a:solidFill>
                <a:srgbClr val="0070C0"/>
              </a:solidFill>
            </a:endParaRPr>
          </a:p>
          <a:p>
            <a:endParaRPr lang="es-PE" sz="2000" b="1" dirty="0">
              <a:solidFill>
                <a:srgbClr val="0070C0"/>
              </a:solidFill>
            </a:endParaRPr>
          </a:p>
          <a:p>
            <a:r>
              <a:rPr lang="es-PE" sz="2000" b="1" dirty="0">
                <a:solidFill>
                  <a:srgbClr val="0070C0"/>
                </a:solidFill>
              </a:rPr>
              <a:t>Privados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75564"/>
            <a:ext cx="12192000" cy="5715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Flujo de Información de Inmunizaciones</a:t>
            </a:r>
          </a:p>
          <a:p>
            <a:pPr algn="ctr" eaLnBrk="1" hangingPunct="1">
              <a:buClr>
                <a:srgbClr val="FFD89F"/>
              </a:buClr>
              <a:buNone/>
              <a:defRPr/>
            </a:pPr>
            <a:endParaRPr lang="es-PE" sz="2800" b="1" dirty="0"/>
          </a:p>
        </p:txBody>
      </p:sp>
      <p:sp>
        <p:nvSpPr>
          <p:cNvPr id="76" name="Rectángulo 75"/>
          <p:cNvSpPr/>
          <p:nvPr/>
        </p:nvSpPr>
        <p:spPr>
          <a:xfrm>
            <a:off x="2530876" y="5651635"/>
            <a:ext cx="6134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solidFill>
                  <a:srgbClr val="0070C0"/>
                </a:solidFill>
              </a:rPr>
              <a:t>EESS / MR / Red / </a:t>
            </a:r>
            <a:r>
              <a:rPr lang="es-PE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Diris - Diresa - </a:t>
            </a:r>
            <a:r>
              <a:rPr lang="es-PE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Geresa</a:t>
            </a:r>
            <a:endParaRPr lang="es-PE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391672012"/>
              </p:ext>
            </p:extLst>
          </p:nvPr>
        </p:nvGraphicFramePr>
        <p:xfrm>
          <a:off x="3369755" y="1318925"/>
          <a:ext cx="4197292" cy="432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420" y="2401865"/>
            <a:ext cx="1434836" cy="89079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263" y="3783185"/>
            <a:ext cx="577719" cy="72214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6164" y="5011279"/>
            <a:ext cx="670185" cy="71322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9985" y="5033096"/>
            <a:ext cx="598358" cy="64545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9150" y="4993872"/>
            <a:ext cx="723900" cy="723900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328" y="3185886"/>
            <a:ext cx="1510222" cy="1131209"/>
          </a:xfrm>
          <a:prstGeom prst="rect">
            <a:avLst/>
          </a:prstGeom>
        </p:spPr>
      </p:pic>
      <p:sp>
        <p:nvSpPr>
          <p:cNvPr id="62" name="Flecha izquierda 61"/>
          <p:cNvSpPr/>
          <p:nvPr/>
        </p:nvSpPr>
        <p:spPr>
          <a:xfrm>
            <a:off x="2380287" y="1549400"/>
            <a:ext cx="808951" cy="4451917"/>
          </a:xfrm>
          <a:prstGeom prst="leftArrow">
            <a:avLst>
              <a:gd name="adj1" fmla="val 50000"/>
              <a:gd name="adj2" fmla="val 44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Rectángulo 57"/>
          <p:cNvSpPr/>
          <p:nvPr/>
        </p:nvSpPr>
        <p:spPr>
          <a:xfrm>
            <a:off x="557641" y="4538276"/>
            <a:ext cx="1470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dirty="0"/>
              <a:t>Tomadores de decisión</a:t>
            </a: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527808"/>
            <a:ext cx="2165022" cy="5786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964777" y="1963008"/>
            <a:ext cx="251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0070C0"/>
                </a:solidFill>
              </a:rPr>
              <a:t>Establecimientos MINSA</a:t>
            </a:r>
          </a:p>
        </p:txBody>
      </p:sp>
      <p:sp>
        <p:nvSpPr>
          <p:cNvPr id="22" name="Flecha izquierda 21"/>
          <p:cNvSpPr/>
          <p:nvPr/>
        </p:nvSpPr>
        <p:spPr>
          <a:xfrm flipH="1">
            <a:off x="8155826" y="1557226"/>
            <a:ext cx="808951" cy="4451917"/>
          </a:xfrm>
          <a:prstGeom prst="leftArrow">
            <a:avLst>
              <a:gd name="adj1" fmla="val 50000"/>
              <a:gd name="adj2" fmla="val 44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732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65386" y="6474936"/>
            <a:ext cx="7558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https://public.tableau.com/profile/aldo.balta#!/vizhome/SVA_2018/SVA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2417" r="55852"/>
          <a:stretch/>
        </p:blipFill>
        <p:spPr>
          <a:xfrm>
            <a:off x="5831942" y="1654349"/>
            <a:ext cx="2279510" cy="277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-427" y="1192684"/>
            <a:ext cx="566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400" b="1" dirty="0"/>
              <a:t>Monitoreo de coberturas de vacunación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47272" y="2034115"/>
            <a:ext cx="3531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E" sz="2000" b="1" dirty="0"/>
              <a:t>Vacuna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E" sz="2000" b="1" dirty="0"/>
              <a:t>Grupo de edad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E" sz="2000" b="1" dirty="0"/>
              <a:t>Ámbito geográfico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PE" sz="2000" b="1" dirty="0"/>
              <a:t>Ámbito administrativo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60811"/>
            <a:ext cx="12192000" cy="5715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de información de Inmunizaciones</a:t>
            </a:r>
          </a:p>
          <a:p>
            <a:pPr algn="ctr" eaLnBrk="1" hangingPunct="1">
              <a:buClr>
                <a:srgbClr val="FFD89F"/>
              </a:buClr>
              <a:buNone/>
              <a:defRPr/>
            </a:pPr>
            <a:endParaRPr lang="es-PE" sz="28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902"/>
          <a:stretch/>
        </p:blipFill>
        <p:spPr>
          <a:xfrm>
            <a:off x="9073657" y="1538786"/>
            <a:ext cx="2617256" cy="1704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618" y="4088359"/>
            <a:ext cx="2651814" cy="172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458" y="3725243"/>
            <a:ext cx="3574383" cy="207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813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74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1125"/>
            </a:pPr>
            <a:r>
              <a:rPr lang="es-PE" sz="2286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Solicitud de implementaciones…</a:t>
            </a:r>
            <a:endParaRPr sz="2286" b="1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Shape 2175"/>
          <p:cNvSpPr/>
          <p:nvPr/>
        </p:nvSpPr>
        <p:spPr>
          <a:xfrm>
            <a:off x="2045249" y="1488812"/>
            <a:ext cx="4280920" cy="448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29020" rIns="58056" bIns="29020" anchor="t" anchorCtr="0">
            <a:noAutofit/>
          </a:bodyPr>
          <a:lstStyle/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San Martín (Etapa II – Nivel II)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Ayacucho (Nivel I)         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Huánuco (Nivel II) 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Lima Centro (Hospital Santa Rosa – Etapa I – Nivel II) 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Cajamarca (Nivel I)</a:t>
            </a:r>
            <a:endParaRPr sz="1143" dirty="0"/>
          </a:p>
          <a:p>
            <a:pPr marL="217850" indent="-72688">
              <a:buClr>
                <a:srgbClr val="1F497D"/>
              </a:buClr>
              <a:buSzPts val="3600"/>
            </a:pP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1F497D"/>
              </a:buClr>
              <a:buSzPts val="3600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Coordinaciones: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Junín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Madre de Dios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Loreto</a:t>
            </a:r>
            <a:endParaRPr sz="1143" dirty="0"/>
          </a:p>
          <a:p>
            <a:pPr marL="217850" indent="-217850"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PE" sz="2286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Y más…</a:t>
            </a:r>
            <a:endParaRPr sz="1143" dirty="0"/>
          </a:p>
          <a:p>
            <a:pPr marL="217850" indent="-72688">
              <a:buClr>
                <a:srgbClr val="1F497D"/>
              </a:buClr>
              <a:buSzPts val="3600"/>
            </a:pP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7850" indent="-72688">
              <a:buClr>
                <a:srgbClr val="1F497D"/>
              </a:buClr>
              <a:buSzPts val="3600"/>
            </a:pPr>
            <a:endParaRPr sz="2286" b="1" dirty="0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176"/>
          <p:cNvSpPr/>
          <p:nvPr/>
        </p:nvSpPr>
        <p:spPr>
          <a:xfrm>
            <a:off x="1863368" y="6216443"/>
            <a:ext cx="6626035" cy="466803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>
              <a:buClr>
                <a:schemeClr val="lt1"/>
              </a:buClr>
              <a:buSzPts val="2400"/>
            </a:pPr>
            <a:r>
              <a:rPr lang="es-PE" sz="152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PE" sz="127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Oficina de Innovación y Desarrollo Tecnológico - OIDT</a:t>
            </a:r>
            <a:endParaRPr sz="127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2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28639" y="1091636"/>
            <a:ext cx="3682908" cy="5016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457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33131858"/>
              </p:ext>
            </p:extLst>
          </p:nvPr>
        </p:nvGraphicFramePr>
        <p:xfrm>
          <a:off x="169682" y="490193"/>
          <a:ext cx="11943761" cy="625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4179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23773398"/>
              </p:ext>
            </p:extLst>
          </p:nvPr>
        </p:nvGraphicFramePr>
        <p:xfrm>
          <a:off x="787940" y="1799983"/>
          <a:ext cx="10316835" cy="4515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732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071631"/>
              </p:ext>
            </p:extLst>
          </p:nvPr>
        </p:nvGraphicFramePr>
        <p:xfrm>
          <a:off x="2972435" y="0"/>
          <a:ext cx="486982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4533710" imgH="6385370" progId="AcroExch.Document.11">
                  <p:embed/>
                </p:oleObj>
              </mc:Choice>
              <mc:Fallback>
                <p:oleObj name="Acrobat Document" r:id="rId3" imgW="4533710" imgH="63853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2435" y="0"/>
                        <a:ext cx="486982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91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385762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-3429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0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6"/>
          <p:cNvSpPr/>
          <p:nvPr/>
        </p:nvSpPr>
        <p:spPr>
          <a:xfrm>
            <a:off x="1863081" y="2154603"/>
            <a:ext cx="8465245" cy="2443978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txBody>
          <a:bodyPr spcFirstLastPara="1" wrap="square" lIns="57151" tIns="28576" rIns="57151" bIns="28576" anchor="t" anchorCtr="0">
            <a:noAutofit/>
          </a:bodyPr>
          <a:lstStyle/>
          <a:p>
            <a:pPr algn="ctr">
              <a:buClr>
                <a:srgbClr val="000000"/>
              </a:buClr>
              <a:buSzPts val="6000"/>
            </a:pPr>
            <a:endParaRPr sz="381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FFFFFF"/>
              </a:buClr>
              <a:buSzPts val="6000"/>
            </a:pPr>
            <a:r>
              <a:rPr lang="es-PE" sz="381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e-QHALI y el flujo ideal en los establecimientos de salud…</a:t>
            </a:r>
            <a:endParaRPr sz="381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6000"/>
            </a:pPr>
            <a:endParaRPr sz="381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881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6676" y="809096"/>
            <a:ext cx="5969000" cy="5048779"/>
          </a:xfrm>
          <a:prstGeom prst="rect">
            <a:avLst/>
          </a:prstGeom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836621621"/>
              </p:ext>
            </p:extLst>
          </p:nvPr>
        </p:nvGraphicFramePr>
        <p:xfrm>
          <a:off x="6860638" y="4553156"/>
          <a:ext cx="2913425" cy="79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6765676" y="5857875"/>
            <a:ext cx="40455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E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Ministerio de Salud</a:t>
            </a:r>
          </a:p>
          <a:p>
            <a:r>
              <a:rPr lang="es-PE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General de Tecnologías de Información</a:t>
            </a:r>
          </a:p>
          <a:p>
            <a:r>
              <a:rPr lang="es-PE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de Gestión de la Información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88" y="426139"/>
            <a:ext cx="5331362" cy="25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7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75564"/>
            <a:ext cx="12192000" cy="5715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del Consolidado Nacional de Información</a:t>
            </a:r>
          </a:p>
          <a:p>
            <a:pPr algn="ctr">
              <a:buClr>
                <a:srgbClr val="FFD89F"/>
              </a:buClr>
              <a:buNone/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D89F"/>
              </a:buClr>
              <a:buNone/>
              <a:defRPr/>
            </a:pPr>
            <a:endParaRPr lang="es-PE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57087201"/>
              </p:ext>
            </p:extLst>
          </p:nvPr>
        </p:nvGraphicFramePr>
        <p:xfrm>
          <a:off x="787400" y="2882901"/>
          <a:ext cx="11239500" cy="455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444500" y="3688834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403600" y="3079399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134100" y="1929103"/>
            <a:ext cx="246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</a:t>
            </a:r>
          </a:p>
          <a:p>
            <a:pPr algn="r"/>
            <a:r>
              <a:rPr lang="es-PE" dirty="0"/>
              <a:t>desagregación: </a:t>
            </a:r>
          </a:p>
          <a:p>
            <a:pPr algn="r"/>
            <a:r>
              <a:rPr lang="es-PE" b="1" dirty="0"/>
              <a:t>Establecimiento</a:t>
            </a:r>
            <a:r>
              <a:rPr lang="es-PE" dirty="0"/>
              <a:t>, </a:t>
            </a:r>
            <a:r>
              <a:rPr lang="es-PE" b="1" dirty="0"/>
              <a:t>Distrital, Regional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463" y="1113132"/>
            <a:ext cx="2249486" cy="125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lecha arriba 10"/>
          <p:cNvSpPr/>
          <p:nvPr/>
        </p:nvSpPr>
        <p:spPr>
          <a:xfrm>
            <a:off x="7467600" y="6273800"/>
            <a:ext cx="546100" cy="444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662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75564"/>
            <a:ext cx="12192000" cy="5715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del Consolidado Nacional de Inmunizaciones</a:t>
            </a:r>
          </a:p>
          <a:p>
            <a:pPr algn="ctr">
              <a:buClr>
                <a:srgbClr val="FFD89F"/>
              </a:buClr>
              <a:buNone/>
              <a:defRPr/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Clr>
                <a:srgbClr val="FFD89F"/>
              </a:buClr>
              <a:buNone/>
              <a:defRPr/>
            </a:pPr>
            <a:endParaRPr lang="es-PE" sz="28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57087201"/>
              </p:ext>
            </p:extLst>
          </p:nvPr>
        </p:nvGraphicFramePr>
        <p:xfrm>
          <a:off x="787400" y="2882901"/>
          <a:ext cx="11239500" cy="455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444500" y="3688834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403600" y="3079399"/>
            <a:ext cx="238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desagregación: </a:t>
            </a:r>
          </a:p>
          <a:p>
            <a:pPr algn="r"/>
            <a:r>
              <a:rPr lang="es-PE" b="1" dirty="0"/>
              <a:t>Distrital, Regional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134100" y="1929103"/>
            <a:ext cx="246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dirty="0"/>
              <a:t>Nivel de </a:t>
            </a:r>
          </a:p>
          <a:p>
            <a:pPr algn="r"/>
            <a:r>
              <a:rPr lang="es-PE" dirty="0"/>
              <a:t>desagregación: </a:t>
            </a:r>
          </a:p>
          <a:p>
            <a:pPr algn="r"/>
            <a:r>
              <a:rPr lang="es-PE" b="1" dirty="0"/>
              <a:t>Establecimiento</a:t>
            </a:r>
            <a:r>
              <a:rPr lang="es-PE" dirty="0"/>
              <a:t>, </a:t>
            </a:r>
            <a:r>
              <a:rPr lang="es-PE" b="1" dirty="0"/>
              <a:t>Distrital, Regional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463" y="1113132"/>
            <a:ext cx="2249486" cy="1259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lecha arriba 10"/>
          <p:cNvSpPr/>
          <p:nvPr/>
        </p:nvSpPr>
        <p:spPr>
          <a:xfrm>
            <a:off x="7467600" y="6273800"/>
            <a:ext cx="546100" cy="444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Elipse 3"/>
          <p:cNvSpPr/>
          <p:nvPr/>
        </p:nvSpPr>
        <p:spPr>
          <a:xfrm>
            <a:off x="9155430" y="1280160"/>
            <a:ext cx="2871470" cy="52006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608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01383" y="1840354"/>
            <a:ext cx="18105513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s-ES" altLang="es-ES" sz="17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SECTOR SALUD</a:t>
            </a:r>
            <a:endParaRPr kumimoji="0" lang="es-ES" altLang="es-E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lh3.googleusercontent.com/G-da9YYNPJxI1oyMDg6am58jUfu9lu9YhckgL7NV_9Av_noakkmjzL3HB4HSMPXew6NUDXH3kck2iIpHlrGhBaEPoU7W0ndZd1NfTivJ8Za6wHgrkFzEYOtQbTqanK83afiEubXfYUQWXHW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1" y="1761078"/>
            <a:ext cx="8855713" cy="44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383953" y="779865"/>
            <a:ext cx="43524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500" b="1" dirty="0">
                <a:solidFill>
                  <a:schemeClr val="accent1">
                    <a:lumMod val="75000"/>
                  </a:schemeClr>
                </a:solidFill>
                <a:latin typeface="Source Sans Pro"/>
              </a:rPr>
              <a:t>1. Sector Salud</a:t>
            </a:r>
            <a:endParaRPr lang="es-E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8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979" y="297073"/>
            <a:ext cx="10515600" cy="671134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ENFOQUE DE RED INTEGRADA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hape 160"/>
          <p:cNvSpPr/>
          <p:nvPr/>
        </p:nvSpPr>
        <p:spPr>
          <a:xfrm>
            <a:off x="1104463" y="1575312"/>
            <a:ext cx="3987166" cy="2530805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" name="Shape 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1744" y="1567845"/>
            <a:ext cx="752598" cy="82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071" y="2394452"/>
            <a:ext cx="448295" cy="45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973" y="2939617"/>
            <a:ext cx="453284" cy="4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9417" y="3246718"/>
            <a:ext cx="478000" cy="47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744" y="3449838"/>
            <a:ext cx="471464" cy="48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3648" y="3467892"/>
            <a:ext cx="495000" cy="50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0088" y="3338522"/>
            <a:ext cx="506793" cy="53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5512" y="2937403"/>
            <a:ext cx="489848" cy="513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hape 170"/>
          <p:cNvCxnSpPr>
            <a:stCxn id="9" idx="3"/>
            <a:endCxn id="8" idx="2"/>
          </p:cNvCxnSpPr>
          <p:nvPr/>
        </p:nvCxnSpPr>
        <p:spPr>
          <a:xfrm rot="10800000" flipH="1">
            <a:off x="1670366" y="2394467"/>
            <a:ext cx="1427638" cy="225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Shape 171"/>
          <p:cNvCxnSpPr/>
          <p:nvPr/>
        </p:nvCxnSpPr>
        <p:spPr>
          <a:xfrm>
            <a:off x="1531493" y="3085895"/>
            <a:ext cx="423184" cy="2751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Shape 172"/>
          <p:cNvCxnSpPr>
            <a:stCxn id="11" idx="0"/>
            <a:endCxn id="8" idx="2"/>
          </p:cNvCxnSpPr>
          <p:nvPr/>
        </p:nvCxnSpPr>
        <p:spPr>
          <a:xfrm rot="10800000" flipH="1">
            <a:off x="1988416" y="2394402"/>
            <a:ext cx="1109687" cy="8523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Shape 173"/>
          <p:cNvCxnSpPr>
            <a:stCxn id="12" idx="0"/>
            <a:endCxn id="8" idx="2"/>
          </p:cNvCxnSpPr>
          <p:nvPr/>
        </p:nvCxnSpPr>
        <p:spPr>
          <a:xfrm rot="10800000" flipH="1">
            <a:off x="2497475" y="2394445"/>
            <a:ext cx="600660" cy="10553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Shape 174"/>
          <p:cNvCxnSpPr>
            <a:stCxn id="13" idx="0"/>
            <a:endCxn id="8" idx="2"/>
          </p:cNvCxnSpPr>
          <p:nvPr/>
        </p:nvCxnSpPr>
        <p:spPr>
          <a:xfrm rot="10800000">
            <a:off x="3098000" y="2394400"/>
            <a:ext cx="33148" cy="10734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Shape 175"/>
          <p:cNvCxnSpPr>
            <a:stCxn id="14" idx="0"/>
            <a:endCxn id="8" idx="2"/>
          </p:cNvCxnSpPr>
          <p:nvPr/>
        </p:nvCxnSpPr>
        <p:spPr>
          <a:xfrm rot="10800000">
            <a:off x="3098056" y="2394383"/>
            <a:ext cx="645428" cy="94413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Shape 176"/>
          <p:cNvCxnSpPr>
            <a:stCxn id="15" idx="1"/>
            <a:endCxn id="8" idx="2"/>
          </p:cNvCxnSpPr>
          <p:nvPr/>
        </p:nvCxnSpPr>
        <p:spPr>
          <a:xfrm rot="10800000">
            <a:off x="3098023" y="2394370"/>
            <a:ext cx="1057489" cy="7999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Shape 177"/>
          <p:cNvSpPr txBox="1"/>
          <p:nvPr/>
        </p:nvSpPr>
        <p:spPr>
          <a:xfrm>
            <a:off x="8292130" y="1394738"/>
            <a:ext cx="2462973" cy="1828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marL="290315" indent="-241929">
              <a:buClr>
                <a:srgbClr val="000000"/>
              </a:buClr>
              <a:buSzPts val="2400"/>
              <a:buFont typeface="Arial"/>
              <a:buChar char="●"/>
            </a:pPr>
            <a:r>
              <a:rPr lang="es-PE" sz="1524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Zona Salud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marL="290315" indent="-241929">
              <a:buClr>
                <a:srgbClr val="000000"/>
              </a:buClr>
              <a:buSzPts val="2400"/>
              <a:buFont typeface="Arial"/>
              <a:buChar char="●"/>
            </a:pPr>
            <a:r>
              <a:rPr lang="es-PE" sz="1524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Responsabilidad sobre el área asignada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marL="290315" indent="-241929">
              <a:buClr>
                <a:srgbClr val="000000"/>
              </a:buClr>
              <a:buSzPts val="2400"/>
              <a:buFont typeface="Arial"/>
              <a:buChar char="●"/>
            </a:pPr>
            <a:r>
              <a:rPr lang="es-PE" sz="1524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Menos referencias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marL="290315" indent="-241929">
              <a:buClr>
                <a:srgbClr val="000000"/>
              </a:buClr>
              <a:buSzPts val="2400"/>
              <a:buFont typeface="Arial"/>
              <a:buChar char="●"/>
            </a:pPr>
            <a:r>
              <a:rPr lang="es-PE" sz="1524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Cartera ajustada a realidad local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marL="290315" indent="-241929">
              <a:buClr>
                <a:srgbClr val="000000"/>
              </a:buClr>
              <a:buSzPts val="2400"/>
              <a:buFont typeface="Arial"/>
              <a:buChar char="●"/>
            </a:pPr>
            <a:r>
              <a:rPr lang="es-PE" sz="1524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Integración funcional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Shape 178"/>
          <p:cNvSpPr txBox="1"/>
          <p:nvPr/>
        </p:nvSpPr>
        <p:spPr>
          <a:xfrm>
            <a:off x="1863366" y="1096918"/>
            <a:ext cx="2446041" cy="44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HOSPITALES</a:t>
            </a:r>
            <a:endParaRPr sz="1143" b="1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SEGUNDO NIVEL DE ATENCIÓN</a:t>
            </a:r>
            <a:endParaRPr sz="889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Shape 179"/>
          <p:cNvSpPr txBox="1"/>
          <p:nvPr/>
        </p:nvSpPr>
        <p:spPr>
          <a:xfrm>
            <a:off x="1908048" y="4209652"/>
            <a:ext cx="2247463" cy="44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IPRESS 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PRIMER NIVEL DE ATENCIÓN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6" name="Shape 180"/>
          <p:cNvCxnSpPr>
            <a:stCxn id="10" idx="0"/>
            <a:endCxn id="8" idx="2"/>
          </p:cNvCxnSpPr>
          <p:nvPr/>
        </p:nvCxnSpPr>
        <p:spPr>
          <a:xfrm rot="10800000" flipH="1">
            <a:off x="1541615" y="2394394"/>
            <a:ext cx="1556419" cy="54522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Shape 181"/>
          <p:cNvCxnSpPr/>
          <p:nvPr/>
        </p:nvCxnSpPr>
        <p:spPr>
          <a:xfrm rot="10800000" flipH="1">
            <a:off x="3854924" y="3223482"/>
            <a:ext cx="489128" cy="3172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Shape 183"/>
          <p:cNvSpPr/>
          <p:nvPr/>
        </p:nvSpPr>
        <p:spPr>
          <a:xfrm>
            <a:off x="4480033" y="3053018"/>
            <a:ext cx="3987166" cy="2530805"/>
          </a:xfrm>
          <a:prstGeom prst="flowChart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0" name="Shape 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7315" y="3045552"/>
            <a:ext cx="752598" cy="82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7641" y="3872160"/>
            <a:ext cx="448295" cy="45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0544" y="4417325"/>
            <a:ext cx="453284" cy="47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4987" y="4724425"/>
            <a:ext cx="478000" cy="47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7315" y="4927546"/>
            <a:ext cx="471464" cy="48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9218" y="4945600"/>
            <a:ext cx="495000" cy="50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5658" y="4816229"/>
            <a:ext cx="506793" cy="53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1082" y="4415110"/>
            <a:ext cx="489848" cy="513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192"/>
          <p:cNvCxnSpPr>
            <a:stCxn id="31" idx="3"/>
            <a:endCxn id="30" idx="2"/>
          </p:cNvCxnSpPr>
          <p:nvPr/>
        </p:nvCxnSpPr>
        <p:spPr>
          <a:xfrm rot="10800000" flipH="1">
            <a:off x="5045936" y="3872174"/>
            <a:ext cx="1427638" cy="2259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Shape 193"/>
          <p:cNvCxnSpPr/>
          <p:nvPr/>
        </p:nvCxnSpPr>
        <p:spPr>
          <a:xfrm>
            <a:off x="5370144" y="5068025"/>
            <a:ext cx="423184" cy="2751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Shape 194"/>
          <p:cNvCxnSpPr>
            <a:stCxn id="33" idx="0"/>
            <a:endCxn id="30" idx="2"/>
          </p:cNvCxnSpPr>
          <p:nvPr/>
        </p:nvCxnSpPr>
        <p:spPr>
          <a:xfrm rot="10800000" flipH="1">
            <a:off x="5363986" y="3872109"/>
            <a:ext cx="1109687" cy="85231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Shape 195"/>
          <p:cNvCxnSpPr>
            <a:stCxn id="34" idx="0"/>
            <a:endCxn id="30" idx="2"/>
          </p:cNvCxnSpPr>
          <p:nvPr/>
        </p:nvCxnSpPr>
        <p:spPr>
          <a:xfrm rot="10800000" flipH="1">
            <a:off x="5873047" y="3872153"/>
            <a:ext cx="600660" cy="105539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Shape 196"/>
          <p:cNvCxnSpPr>
            <a:stCxn id="35" idx="0"/>
            <a:endCxn id="30" idx="2"/>
          </p:cNvCxnSpPr>
          <p:nvPr/>
        </p:nvCxnSpPr>
        <p:spPr>
          <a:xfrm rot="10800000">
            <a:off x="6473570" y="3872108"/>
            <a:ext cx="33148" cy="10734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Shape 197"/>
          <p:cNvCxnSpPr>
            <a:stCxn id="36" idx="0"/>
            <a:endCxn id="30" idx="2"/>
          </p:cNvCxnSpPr>
          <p:nvPr/>
        </p:nvCxnSpPr>
        <p:spPr>
          <a:xfrm rot="10800000">
            <a:off x="6473626" y="3872090"/>
            <a:ext cx="645428" cy="94413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Shape 198"/>
          <p:cNvCxnSpPr>
            <a:stCxn id="37" idx="1"/>
            <a:endCxn id="30" idx="2"/>
          </p:cNvCxnSpPr>
          <p:nvPr/>
        </p:nvCxnSpPr>
        <p:spPr>
          <a:xfrm rot="10800000">
            <a:off x="6473593" y="3872077"/>
            <a:ext cx="1057489" cy="79992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Shape 199"/>
          <p:cNvSpPr txBox="1"/>
          <p:nvPr/>
        </p:nvSpPr>
        <p:spPr>
          <a:xfrm>
            <a:off x="5238937" y="2574624"/>
            <a:ext cx="2446041" cy="44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HOSPITALES</a:t>
            </a:r>
            <a:endParaRPr sz="1143" b="1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SEGUNDO NIVEL DE ATENCIÓN</a:t>
            </a:r>
            <a:endParaRPr sz="889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Shape 200"/>
          <p:cNvSpPr txBox="1"/>
          <p:nvPr/>
        </p:nvSpPr>
        <p:spPr>
          <a:xfrm>
            <a:off x="5283618" y="5687359"/>
            <a:ext cx="2247463" cy="449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IPRESS 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PRIMER NIVEL DE ATENCIÓN</a:t>
            </a:r>
            <a:endParaRPr sz="889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7" name="Shape 201"/>
          <p:cNvCxnSpPr>
            <a:stCxn id="32" idx="0"/>
            <a:endCxn id="30" idx="2"/>
          </p:cNvCxnSpPr>
          <p:nvPr/>
        </p:nvCxnSpPr>
        <p:spPr>
          <a:xfrm rot="10800000" flipH="1">
            <a:off x="4917186" y="3872102"/>
            <a:ext cx="1556419" cy="54522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" name="Shape 202"/>
          <p:cNvCxnSpPr/>
          <p:nvPr/>
        </p:nvCxnSpPr>
        <p:spPr>
          <a:xfrm rot="10800000" flipH="1">
            <a:off x="6567898" y="4973893"/>
            <a:ext cx="489128" cy="3172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Shape 203"/>
          <p:cNvSpPr txBox="1"/>
          <p:nvPr/>
        </p:nvSpPr>
        <p:spPr>
          <a:xfrm>
            <a:off x="3466655" y="2007583"/>
            <a:ext cx="1108214" cy="24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HOSPITAL “A”</a:t>
            </a:r>
            <a:endParaRPr sz="1143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0" name="Shape 204"/>
          <p:cNvSpPr txBox="1"/>
          <p:nvPr/>
        </p:nvSpPr>
        <p:spPr>
          <a:xfrm>
            <a:off x="6810182" y="3468256"/>
            <a:ext cx="1108214" cy="24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056" tIns="58056" rIns="58056" bIns="58056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s-PE" sz="114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HOSPITAL “B”</a:t>
            </a:r>
            <a:endParaRPr sz="1143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1" name="Shape 205"/>
          <p:cNvSpPr/>
          <p:nvPr/>
        </p:nvSpPr>
        <p:spPr>
          <a:xfrm>
            <a:off x="8172388" y="1262210"/>
            <a:ext cx="2616870" cy="2147881"/>
          </a:xfrm>
          <a:prstGeom prst="snip2DiagRect">
            <a:avLst>
              <a:gd name="adj1" fmla="val 0"/>
              <a:gd name="adj2" fmla="val 16667"/>
            </a:avLst>
          </a:prstGeom>
          <a:noFill/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29020" rIns="58056" bIns="2902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889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88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7"/>
          <p:cNvSpPr txBox="1"/>
          <p:nvPr/>
        </p:nvSpPr>
        <p:spPr>
          <a:xfrm>
            <a:off x="1319388" y="326219"/>
            <a:ext cx="9552452" cy="61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Clr>
                <a:srgbClr val="FFFFFF"/>
              </a:buClr>
              <a:buSzPts val="4500"/>
              <a:buFont typeface="Source Sans Pro"/>
              <a:buNone/>
            </a:pPr>
            <a:r>
              <a:rPr lang="es-PE" sz="2858" b="1" kern="0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e-QHALI - Está compuesto por: </a:t>
            </a:r>
            <a:endParaRPr sz="889" kern="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hape 218"/>
          <p:cNvSpPr/>
          <p:nvPr/>
        </p:nvSpPr>
        <p:spPr>
          <a:xfrm>
            <a:off x="1397282" y="3220331"/>
            <a:ext cx="1918377" cy="1127975"/>
          </a:xfrm>
          <a:prstGeom prst="rect">
            <a:avLst/>
          </a:prstGeom>
          <a:solidFill>
            <a:srgbClr val="FF3333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 ASISTENCIAL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hape 219"/>
          <p:cNvSpPr/>
          <p:nvPr/>
        </p:nvSpPr>
        <p:spPr>
          <a:xfrm>
            <a:off x="3618052" y="3220379"/>
            <a:ext cx="1981815" cy="1127975"/>
          </a:xfrm>
          <a:prstGeom prst="rect">
            <a:avLst/>
          </a:prstGeom>
          <a:solidFill>
            <a:srgbClr val="FF3333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 DE APOYO AL DIAGNÓSTICO</a:t>
            </a:r>
            <a:endParaRPr kumimoji="0" sz="8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220"/>
          <p:cNvSpPr/>
          <p:nvPr/>
        </p:nvSpPr>
        <p:spPr>
          <a:xfrm>
            <a:off x="5902262" y="3220331"/>
            <a:ext cx="2076496" cy="1127975"/>
          </a:xfrm>
          <a:prstGeom prst="rect">
            <a:avLst/>
          </a:prstGeom>
          <a:solidFill>
            <a:srgbClr val="FF3333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 ADMINISTRATIVO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hape 221"/>
          <p:cNvSpPr/>
          <p:nvPr/>
        </p:nvSpPr>
        <p:spPr>
          <a:xfrm>
            <a:off x="1397282" y="4439367"/>
            <a:ext cx="8942266" cy="616472"/>
          </a:xfrm>
          <a:prstGeom prst="rect">
            <a:avLst/>
          </a:prstGeom>
          <a:solidFill>
            <a:srgbClr val="4BACC6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 DE INTEGRACIÓN ( entre los sistemas internos MINSA)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hape 222"/>
          <p:cNvSpPr/>
          <p:nvPr/>
        </p:nvSpPr>
        <p:spPr>
          <a:xfrm>
            <a:off x="8263068" y="3220379"/>
            <a:ext cx="2076496" cy="1127975"/>
          </a:xfrm>
          <a:prstGeom prst="rect">
            <a:avLst/>
          </a:prstGeom>
          <a:solidFill>
            <a:srgbClr val="FF3333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 CIUDADANO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223"/>
          <p:cNvSpPr/>
          <p:nvPr/>
        </p:nvSpPr>
        <p:spPr>
          <a:xfrm>
            <a:off x="1397282" y="5174395"/>
            <a:ext cx="8942266" cy="616472"/>
          </a:xfrm>
          <a:prstGeom prst="rect">
            <a:avLst/>
          </a:prstGeom>
          <a:solidFill>
            <a:srgbClr val="4BACC6"/>
          </a:solidFill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056" tIns="58056" rIns="58056" bIns="58056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COMPONENTES ADICIONALES ( Mensajes de texto recordatorio y asistencial)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s-PE" sz="1524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THANIA- Asistente Digital ( IA ) </a:t>
            </a:r>
            <a:endParaRPr kumimoji="0" sz="8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Shape 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8428" y="1369106"/>
            <a:ext cx="1850415" cy="176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1199" y="1369201"/>
            <a:ext cx="1981815" cy="176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3147" y="1369106"/>
            <a:ext cx="2076496" cy="176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6817" y="1397160"/>
            <a:ext cx="2062542" cy="173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07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360811"/>
            <a:ext cx="12192000" cy="5715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FFD89F"/>
              </a:buClr>
              <a:buNone/>
              <a:defRPr/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fue creado?</a:t>
            </a:r>
          </a:p>
          <a:p>
            <a:pPr algn="ctr" eaLnBrk="1" hangingPunct="1">
              <a:buClr>
                <a:srgbClr val="FFD89F"/>
              </a:buClr>
              <a:buNone/>
              <a:defRPr/>
            </a:pPr>
            <a:endParaRPr lang="es-PE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5D416-6794-400B-976A-2990F8D2414D}"/>
              </a:ext>
            </a:extLst>
          </p:cNvPr>
          <p:cNvSpPr/>
          <p:nvPr/>
        </p:nvSpPr>
        <p:spPr>
          <a:xfrm>
            <a:off x="119269" y="1280316"/>
            <a:ext cx="11370366" cy="4618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DISEÑO</a:t>
            </a:r>
          </a:p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73455" marR="0" indent="-3429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900" dirty="0"/>
              <a:t>Fue diseñado por un 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</a:rPr>
              <a:t>equipo multidisciplinario de profesionales de la salud e ingenieros </a:t>
            </a:r>
            <a:r>
              <a:rPr lang="es-ES" sz="1900" dirty="0"/>
              <a:t>tras realizar visitas de campo que permitieron conocer las necesidades de los Servicios de Inmunizaciones en los establecimientos de salud y tomando en cuenta lo establecido en la Norma Técnica.</a:t>
            </a:r>
          </a:p>
          <a:p>
            <a:pPr marL="973455" marR="0" indent="-3429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600" dirty="0"/>
          </a:p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DESARROLLO</a:t>
            </a:r>
          </a:p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73455" marR="0" indent="-3429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900" dirty="0"/>
              <a:t>Fue desarrollado en un lenguaje de programación con una licencia de 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</a:rPr>
              <a:t>código abierto </a:t>
            </a:r>
            <a:r>
              <a:rPr lang="es-ES" sz="1900" dirty="0"/>
              <a:t>por lo que no fue necesario pagar licencias para su uso ni lo será para el mantenimiento.</a:t>
            </a:r>
          </a:p>
          <a:p>
            <a:pPr marL="973455" marR="0" indent="-3429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600" dirty="0"/>
          </a:p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VALIDACIÓN</a:t>
            </a:r>
          </a:p>
          <a:p>
            <a:pPr marL="630555" marR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s-E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73455" marR="0" indent="-3429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900" dirty="0"/>
              <a:t>Fue validado por la 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</a:rPr>
              <a:t>Dirección de Inmunizaciones</a:t>
            </a:r>
            <a:r>
              <a:rPr lang="es-ES" sz="1900" dirty="0"/>
              <a:t> y en campo mediante una 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</a:rPr>
              <a:t>prueba piloto </a:t>
            </a:r>
            <a:r>
              <a:rPr lang="es-ES" sz="1900" dirty="0"/>
              <a:t>en el C.S. San Genaro de Villa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72590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1498</Words>
  <Application>Microsoft Office PowerPoint</Application>
  <PresentationFormat>Panorámica</PresentationFormat>
  <Paragraphs>274</Paragraphs>
  <Slides>31</Slides>
  <Notes>2</Notes>
  <HiddenSlides>21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Source Sans Pro</vt:lpstr>
      <vt:lpstr>Source Sans Pro Black</vt:lpstr>
      <vt:lpstr>Times New Roman</vt:lpstr>
      <vt:lpstr>Wingdings</vt:lpstr>
      <vt:lpstr>Tema de Office</vt:lpstr>
      <vt:lpstr>1_Office Theme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ENFOQUE DE RED INTEGRADA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DE IMPLEMENTACIÓN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InformSVA 2017</dc:title>
  <dc:creator>MIRIAM JANET ANCO CONCEPCION</dc:creator>
  <cp:lastModifiedBy>Jesus</cp:lastModifiedBy>
  <cp:revision>128</cp:revision>
  <cp:lastPrinted>2018-05-11T19:31:32Z</cp:lastPrinted>
  <dcterms:created xsi:type="dcterms:W3CDTF">2017-04-18T20:26:53Z</dcterms:created>
  <dcterms:modified xsi:type="dcterms:W3CDTF">2018-12-27T13:13:24Z</dcterms:modified>
</cp:coreProperties>
</file>