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48" saveSubsetFonts="1">
  <p:sldMasterIdLst>
    <p:sldMasterId id="2147483648" r:id="rId1"/>
    <p:sldMasterId id="2147483665" r:id="rId2"/>
  </p:sldMasterIdLst>
  <p:notesMasterIdLst>
    <p:notesMasterId r:id="rId69"/>
  </p:notesMasterIdLst>
  <p:sldIdLst>
    <p:sldId id="483" r:id="rId3"/>
    <p:sldId id="591" r:id="rId4"/>
    <p:sldId id="637" r:id="rId5"/>
    <p:sldId id="628" r:id="rId6"/>
    <p:sldId id="629" r:id="rId7"/>
    <p:sldId id="630" r:id="rId8"/>
    <p:sldId id="633" r:id="rId9"/>
    <p:sldId id="634" r:id="rId10"/>
    <p:sldId id="635" r:id="rId11"/>
    <p:sldId id="636" r:id="rId12"/>
    <p:sldId id="638" r:id="rId13"/>
    <p:sldId id="639" r:id="rId14"/>
    <p:sldId id="640" r:id="rId15"/>
    <p:sldId id="641" r:id="rId16"/>
    <p:sldId id="643" r:id="rId17"/>
    <p:sldId id="644" r:id="rId18"/>
    <p:sldId id="645" r:id="rId19"/>
    <p:sldId id="647" r:id="rId20"/>
    <p:sldId id="648" r:id="rId21"/>
    <p:sldId id="650" r:id="rId22"/>
    <p:sldId id="656" r:id="rId23"/>
    <p:sldId id="669" r:id="rId24"/>
    <p:sldId id="670" r:id="rId25"/>
    <p:sldId id="671" r:id="rId26"/>
    <p:sldId id="657" r:id="rId27"/>
    <p:sldId id="668" r:id="rId28"/>
    <p:sldId id="674" r:id="rId29"/>
    <p:sldId id="675" r:id="rId30"/>
    <p:sldId id="676" r:id="rId31"/>
    <p:sldId id="677" r:id="rId32"/>
    <p:sldId id="678" r:id="rId33"/>
    <p:sldId id="642" r:id="rId34"/>
    <p:sldId id="659" r:id="rId35"/>
    <p:sldId id="664" r:id="rId36"/>
    <p:sldId id="543" r:id="rId37"/>
    <p:sldId id="658" r:id="rId38"/>
    <p:sldId id="685" r:id="rId39"/>
    <p:sldId id="686" r:id="rId40"/>
    <p:sldId id="687" r:id="rId41"/>
    <p:sldId id="688" r:id="rId42"/>
    <p:sldId id="689" r:id="rId43"/>
    <p:sldId id="690" r:id="rId44"/>
    <p:sldId id="691" r:id="rId45"/>
    <p:sldId id="692" r:id="rId46"/>
    <p:sldId id="693" r:id="rId47"/>
    <p:sldId id="694" r:id="rId48"/>
    <p:sldId id="695" r:id="rId49"/>
    <p:sldId id="696" r:id="rId50"/>
    <p:sldId id="697" r:id="rId51"/>
    <p:sldId id="698" r:id="rId52"/>
    <p:sldId id="665" r:id="rId53"/>
    <p:sldId id="597" r:id="rId54"/>
    <p:sldId id="520" r:id="rId55"/>
    <p:sldId id="521" r:id="rId56"/>
    <p:sldId id="524" r:id="rId57"/>
    <p:sldId id="551" r:id="rId58"/>
    <p:sldId id="679" r:id="rId59"/>
    <p:sldId id="680" r:id="rId60"/>
    <p:sldId id="683" r:id="rId61"/>
    <p:sldId id="684" r:id="rId62"/>
    <p:sldId id="682" r:id="rId63"/>
    <p:sldId id="667" r:id="rId64"/>
    <p:sldId id="666" r:id="rId65"/>
    <p:sldId id="627" r:id="rId66"/>
    <p:sldId id="556" r:id="rId67"/>
    <p:sldId id="700" r:id="rId68"/>
  </p:sldIdLst>
  <p:sldSz cx="10440988" cy="7921625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25C6FF"/>
    <a:srgbClr val="003366"/>
    <a:srgbClr val="005654"/>
    <a:srgbClr val="FFFF99"/>
    <a:srgbClr val="0099CC"/>
    <a:srgbClr val="FFFF00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29" autoAdjust="0"/>
    <p:restoredTop sz="94667" autoAdjust="0"/>
  </p:normalViewPr>
  <p:slideViewPr>
    <p:cSldViewPr>
      <p:cViewPr>
        <p:scale>
          <a:sx n="50" d="100"/>
          <a:sy n="50" d="100"/>
        </p:scale>
        <p:origin x="-922" y="-58"/>
      </p:cViewPr>
      <p:guideLst>
        <p:guide orient="horz" pos="2495"/>
        <p:guide pos="32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8" d="100"/>
        <a:sy n="78" d="100"/>
      </p:scale>
      <p:origin x="0" y="133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545B8A-13EE-405F-A2DF-92E4F761E60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FF2F319C-3DC4-4B7C-BC43-DEDED84143DE}">
      <dgm:prSet phldrT="[Texto]"/>
      <dgm:spPr>
        <a:solidFill>
          <a:srgbClr val="92D050"/>
        </a:solidFill>
      </dgm:spPr>
      <dgm:t>
        <a:bodyPr/>
        <a:lstStyle/>
        <a:p>
          <a:r>
            <a:rPr lang="es-EC" b="1" dirty="0" smtClean="0">
              <a:solidFill>
                <a:schemeClr val="tx1"/>
              </a:solidFill>
              <a:latin typeface="Calibri" panose="020F0502020204030204" pitchFamily="34" charset="0"/>
            </a:rPr>
            <a:t>BP  Oficina Farmacéutica</a:t>
          </a:r>
          <a:endParaRPr lang="es-EC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AA302521-11EA-4FCC-B29E-2C2556BADFA0}" type="parTrans" cxnId="{9B8D3281-9B13-4123-A211-292E1A0776F3}">
      <dgm:prSet/>
      <dgm:spPr/>
      <dgm:t>
        <a:bodyPr/>
        <a:lstStyle/>
        <a:p>
          <a:endParaRPr lang="es-EC"/>
        </a:p>
      </dgm:t>
    </dgm:pt>
    <dgm:pt modelId="{21361A00-CBF6-43CC-91D8-162851A82347}" type="sibTrans" cxnId="{9B8D3281-9B13-4123-A211-292E1A0776F3}">
      <dgm:prSet/>
      <dgm:spPr/>
      <dgm:t>
        <a:bodyPr/>
        <a:lstStyle/>
        <a:p>
          <a:endParaRPr lang="es-EC"/>
        </a:p>
      </dgm:t>
    </dgm:pt>
    <dgm:pt modelId="{9F29A12A-85A6-418D-8F42-64A5023E68A6}">
      <dgm:prSet phldrT="[Texto]" custT="1"/>
      <dgm:spPr/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BP  Dispensación</a:t>
          </a:r>
          <a:endParaRPr lang="es-EC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AE3478A-E01E-498E-90AA-AD161E7150DD}" type="parTrans" cxnId="{1515AB88-93E4-4F5C-92AA-638BC83BBB16}">
      <dgm:prSet/>
      <dgm:spPr/>
      <dgm:t>
        <a:bodyPr/>
        <a:lstStyle/>
        <a:p>
          <a:endParaRPr lang="es-EC"/>
        </a:p>
      </dgm:t>
    </dgm:pt>
    <dgm:pt modelId="{40FF9718-B950-4EB1-A27B-F7F6673B9F17}" type="sibTrans" cxnId="{1515AB88-93E4-4F5C-92AA-638BC83BBB16}">
      <dgm:prSet/>
      <dgm:spPr/>
      <dgm:t>
        <a:bodyPr/>
        <a:lstStyle/>
        <a:p>
          <a:endParaRPr lang="es-EC"/>
        </a:p>
      </dgm:t>
    </dgm:pt>
    <dgm:pt modelId="{967F93DD-1BB6-4B66-959B-D50D797637E5}">
      <dgm:prSet phldrT="[Texto]" custT="1"/>
      <dgm:spPr/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BP  Farmacovigilancia</a:t>
          </a:r>
          <a:endParaRPr lang="es-EC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794E93ED-8538-4194-9C12-276E140F12C3}" type="parTrans" cxnId="{A725A5FE-3EFA-4FCB-9EA4-17A36E7F21E9}">
      <dgm:prSet/>
      <dgm:spPr/>
      <dgm:t>
        <a:bodyPr/>
        <a:lstStyle/>
        <a:p>
          <a:endParaRPr lang="es-EC"/>
        </a:p>
      </dgm:t>
    </dgm:pt>
    <dgm:pt modelId="{46DCF30F-A9CB-42FB-A033-556D6971668A}" type="sibTrans" cxnId="{A725A5FE-3EFA-4FCB-9EA4-17A36E7F21E9}">
      <dgm:prSet/>
      <dgm:spPr/>
      <dgm:t>
        <a:bodyPr/>
        <a:lstStyle/>
        <a:p>
          <a:endParaRPr lang="es-EC"/>
        </a:p>
      </dgm:t>
    </dgm:pt>
    <dgm:pt modelId="{ED68638C-A6BE-4979-9B38-CF2AAEB10046}">
      <dgm:prSet phldrT="[Texto]" custT="1"/>
      <dgm:spPr>
        <a:solidFill>
          <a:srgbClr val="FFCC66"/>
        </a:solidFill>
      </dgm:spPr>
      <dgm:t>
        <a:bodyPr/>
        <a:lstStyle/>
        <a:p>
          <a:r>
            <a:rPr lang="es-EC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BP  Seguimiento Farmacoterapéutico</a:t>
          </a:r>
          <a:endParaRPr lang="es-EC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38EFA26B-AC46-4CC9-9938-4B18BCA145CD}" type="sibTrans" cxnId="{85A32135-1447-4CBC-8378-4D5C323F363E}">
      <dgm:prSet/>
      <dgm:spPr/>
      <dgm:t>
        <a:bodyPr/>
        <a:lstStyle/>
        <a:p>
          <a:endParaRPr lang="es-EC"/>
        </a:p>
      </dgm:t>
    </dgm:pt>
    <dgm:pt modelId="{81F43BBF-B74C-417B-8804-425F852FF971}" type="parTrans" cxnId="{85A32135-1447-4CBC-8378-4D5C323F363E}">
      <dgm:prSet/>
      <dgm:spPr/>
      <dgm:t>
        <a:bodyPr/>
        <a:lstStyle/>
        <a:p>
          <a:endParaRPr lang="es-EC"/>
        </a:p>
      </dgm:t>
    </dgm:pt>
    <dgm:pt modelId="{47EA115F-67AD-4EE8-B605-4BDFBA7421DA}" type="pres">
      <dgm:prSet presAssocID="{E9545B8A-13EE-405F-A2DF-92E4F761E60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7B9F8CF-E615-4C69-AFA2-DD77A1210DCC}" type="pres">
      <dgm:prSet presAssocID="{FF2F319C-3DC4-4B7C-BC43-DEDED84143DE}" presName="centerShape" presStyleLbl="node0" presStyleIdx="0" presStyleCnt="1" custScaleY="74601"/>
      <dgm:spPr/>
      <dgm:t>
        <a:bodyPr/>
        <a:lstStyle/>
        <a:p>
          <a:endParaRPr lang="es-EC"/>
        </a:p>
      </dgm:t>
    </dgm:pt>
    <dgm:pt modelId="{43BCD86E-E29A-4AA9-BADE-427E8B519C64}" type="pres">
      <dgm:prSet presAssocID="{9AE3478A-E01E-498E-90AA-AD161E7150DD}" presName="parTrans" presStyleLbl="bgSibTrans2D1" presStyleIdx="0" presStyleCnt="3" custScaleX="75386" custLinFactNeighborY="62317"/>
      <dgm:spPr/>
      <dgm:t>
        <a:bodyPr/>
        <a:lstStyle/>
        <a:p>
          <a:endParaRPr lang="es-ES"/>
        </a:p>
      </dgm:t>
    </dgm:pt>
    <dgm:pt modelId="{B9B20E1C-A85E-4019-8FAE-770731B3910A}" type="pres">
      <dgm:prSet presAssocID="{9F29A12A-85A6-418D-8F42-64A5023E68A6}" presName="node" presStyleLbl="node1" presStyleIdx="0" presStyleCnt="3" custScaleY="50921" custRadScaleRad="109115" custRadScaleInc="-36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FE6DD2D-6D23-465F-92F5-FAA58F4E424A}" type="pres">
      <dgm:prSet presAssocID="{794E93ED-8538-4194-9C12-276E140F12C3}" presName="parTrans" presStyleLbl="bgSibTrans2D1" presStyleIdx="1" presStyleCnt="3" custScaleX="74333" custLinFactNeighborY="59102"/>
      <dgm:spPr/>
      <dgm:t>
        <a:bodyPr/>
        <a:lstStyle/>
        <a:p>
          <a:endParaRPr lang="es-ES"/>
        </a:p>
      </dgm:t>
    </dgm:pt>
    <dgm:pt modelId="{CFE34201-FD74-40FF-AE97-E6E2B4292F02}" type="pres">
      <dgm:prSet presAssocID="{967F93DD-1BB6-4B66-959B-D50D797637E5}" presName="node" presStyleLbl="node1" presStyleIdx="1" presStyleCnt="3" custScaleX="132343" custScaleY="58676" custRadScaleRad="103790" custRadScaleInc="791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83EC283-8560-4E91-8438-D81653FC8D63}" type="pres">
      <dgm:prSet presAssocID="{81F43BBF-B74C-417B-8804-425F852FF971}" presName="parTrans" presStyleLbl="bgSibTrans2D1" presStyleIdx="2" presStyleCnt="3" custAng="17783641" custScaleX="65745" custLinFactY="-71411" custLinFactNeighborX="-20860" custLinFactNeighborY="-100000"/>
      <dgm:spPr/>
      <dgm:t>
        <a:bodyPr/>
        <a:lstStyle/>
        <a:p>
          <a:endParaRPr lang="es-ES"/>
        </a:p>
      </dgm:t>
    </dgm:pt>
    <dgm:pt modelId="{B23925E2-CE22-4C3F-A43B-0BE16C0B994B}" type="pres">
      <dgm:prSet presAssocID="{ED68638C-A6BE-4979-9B38-CF2AAEB10046}" presName="node" presStyleLbl="node1" presStyleIdx="2" presStyleCnt="3" custScaleX="180060" custScaleY="48088" custRadScaleRad="109155" custRadScaleInc="68707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A145AF4-BD8A-4A3E-84A6-377804D0C81B}" type="presOf" srcId="{81F43BBF-B74C-417B-8804-425F852FF971}" destId="{783EC283-8560-4E91-8438-D81653FC8D63}" srcOrd="0" destOrd="0" presId="urn:microsoft.com/office/officeart/2005/8/layout/radial4"/>
    <dgm:cxn modelId="{04333119-6E1D-48A0-B7C5-23CBC1DBFE5B}" type="presOf" srcId="{FF2F319C-3DC4-4B7C-BC43-DEDED84143DE}" destId="{77B9F8CF-E615-4C69-AFA2-DD77A1210DCC}" srcOrd="0" destOrd="0" presId="urn:microsoft.com/office/officeart/2005/8/layout/radial4"/>
    <dgm:cxn modelId="{89244D56-AD58-4C04-A367-E74153D90652}" type="presOf" srcId="{E9545B8A-13EE-405F-A2DF-92E4F761E600}" destId="{47EA115F-67AD-4EE8-B605-4BDFBA7421DA}" srcOrd="0" destOrd="0" presId="urn:microsoft.com/office/officeart/2005/8/layout/radial4"/>
    <dgm:cxn modelId="{9B8D3281-9B13-4123-A211-292E1A0776F3}" srcId="{E9545B8A-13EE-405F-A2DF-92E4F761E600}" destId="{FF2F319C-3DC4-4B7C-BC43-DEDED84143DE}" srcOrd="0" destOrd="0" parTransId="{AA302521-11EA-4FCC-B29E-2C2556BADFA0}" sibTransId="{21361A00-CBF6-43CC-91D8-162851A82347}"/>
    <dgm:cxn modelId="{BAFFE4F8-E624-41FC-A56F-108E19F6C8B2}" type="presOf" srcId="{ED68638C-A6BE-4979-9B38-CF2AAEB10046}" destId="{B23925E2-CE22-4C3F-A43B-0BE16C0B994B}" srcOrd="0" destOrd="0" presId="urn:microsoft.com/office/officeart/2005/8/layout/radial4"/>
    <dgm:cxn modelId="{A725A5FE-3EFA-4FCB-9EA4-17A36E7F21E9}" srcId="{FF2F319C-3DC4-4B7C-BC43-DEDED84143DE}" destId="{967F93DD-1BB6-4B66-959B-D50D797637E5}" srcOrd="1" destOrd="0" parTransId="{794E93ED-8538-4194-9C12-276E140F12C3}" sibTransId="{46DCF30F-A9CB-42FB-A033-556D6971668A}"/>
    <dgm:cxn modelId="{AC8AB46F-5824-426D-9AF7-6D32F975BB29}" type="presOf" srcId="{9AE3478A-E01E-498E-90AA-AD161E7150DD}" destId="{43BCD86E-E29A-4AA9-BADE-427E8B519C64}" srcOrd="0" destOrd="0" presId="urn:microsoft.com/office/officeart/2005/8/layout/radial4"/>
    <dgm:cxn modelId="{85A32135-1447-4CBC-8378-4D5C323F363E}" srcId="{FF2F319C-3DC4-4B7C-BC43-DEDED84143DE}" destId="{ED68638C-A6BE-4979-9B38-CF2AAEB10046}" srcOrd="2" destOrd="0" parTransId="{81F43BBF-B74C-417B-8804-425F852FF971}" sibTransId="{38EFA26B-AC46-4CC9-9938-4B18BCA145CD}"/>
    <dgm:cxn modelId="{2DE09764-4B3D-44EC-9D6B-4E8D569BE37E}" type="presOf" srcId="{9F29A12A-85A6-418D-8F42-64A5023E68A6}" destId="{B9B20E1C-A85E-4019-8FAE-770731B3910A}" srcOrd="0" destOrd="0" presId="urn:microsoft.com/office/officeart/2005/8/layout/radial4"/>
    <dgm:cxn modelId="{B5B70A31-0B89-4B80-A0AF-2926B226C940}" type="presOf" srcId="{794E93ED-8538-4194-9C12-276E140F12C3}" destId="{DFE6DD2D-6D23-465F-92F5-FAA58F4E424A}" srcOrd="0" destOrd="0" presId="urn:microsoft.com/office/officeart/2005/8/layout/radial4"/>
    <dgm:cxn modelId="{137DFB94-5144-4E90-9227-316E06EC2621}" type="presOf" srcId="{967F93DD-1BB6-4B66-959B-D50D797637E5}" destId="{CFE34201-FD74-40FF-AE97-E6E2B4292F02}" srcOrd="0" destOrd="0" presId="urn:microsoft.com/office/officeart/2005/8/layout/radial4"/>
    <dgm:cxn modelId="{1515AB88-93E4-4F5C-92AA-638BC83BBB16}" srcId="{FF2F319C-3DC4-4B7C-BC43-DEDED84143DE}" destId="{9F29A12A-85A6-418D-8F42-64A5023E68A6}" srcOrd="0" destOrd="0" parTransId="{9AE3478A-E01E-498E-90AA-AD161E7150DD}" sibTransId="{40FF9718-B950-4EB1-A27B-F7F6673B9F17}"/>
    <dgm:cxn modelId="{9841363D-99BE-473A-8856-76AC6F833CF7}" type="presParOf" srcId="{47EA115F-67AD-4EE8-B605-4BDFBA7421DA}" destId="{77B9F8CF-E615-4C69-AFA2-DD77A1210DCC}" srcOrd="0" destOrd="0" presId="urn:microsoft.com/office/officeart/2005/8/layout/radial4"/>
    <dgm:cxn modelId="{519D5119-DBA2-46EF-84C9-8831914B2FCE}" type="presParOf" srcId="{47EA115F-67AD-4EE8-B605-4BDFBA7421DA}" destId="{43BCD86E-E29A-4AA9-BADE-427E8B519C64}" srcOrd="1" destOrd="0" presId="urn:microsoft.com/office/officeart/2005/8/layout/radial4"/>
    <dgm:cxn modelId="{96C6DC7E-5372-4E6B-ACE7-D7EFE56DE83E}" type="presParOf" srcId="{47EA115F-67AD-4EE8-B605-4BDFBA7421DA}" destId="{B9B20E1C-A85E-4019-8FAE-770731B3910A}" srcOrd="2" destOrd="0" presId="urn:microsoft.com/office/officeart/2005/8/layout/radial4"/>
    <dgm:cxn modelId="{2565139B-1764-486A-82FF-6A6E060006D1}" type="presParOf" srcId="{47EA115F-67AD-4EE8-B605-4BDFBA7421DA}" destId="{DFE6DD2D-6D23-465F-92F5-FAA58F4E424A}" srcOrd="3" destOrd="0" presId="urn:microsoft.com/office/officeart/2005/8/layout/radial4"/>
    <dgm:cxn modelId="{1D2BD834-83D6-483B-94CB-2969E7F27B2C}" type="presParOf" srcId="{47EA115F-67AD-4EE8-B605-4BDFBA7421DA}" destId="{CFE34201-FD74-40FF-AE97-E6E2B4292F02}" srcOrd="4" destOrd="0" presId="urn:microsoft.com/office/officeart/2005/8/layout/radial4"/>
    <dgm:cxn modelId="{D236598E-45D1-4434-8E2B-52CC97EB1EA0}" type="presParOf" srcId="{47EA115F-67AD-4EE8-B605-4BDFBA7421DA}" destId="{783EC283-8560-4E91-8438-D81653FC8D63}" srcOrd="5" destOrd="0" presId="urn:microsoft.com/office/officeart/2005/8/layout/radial4"/>
    <dgm:cxn modelId="{94D5457B-0492-4E62-AFB4-97EE0DE9469A}" type="presParOf" srcId="{47EA115F-67AD-4EE8-B605-4BDFBA7421DA}" destId="{B23925E2-CE22-4C3F-A43B-0BE16C0B994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9F8CF-E615-4C69-AFA2-DD77A1210DCC}">
      <dsp:nvSpPr>
        <dsp:cNvPr id="0" name=""/>
        <dsp:cNvSpPr/>
      </dsp:nvSpPr>
      <dsp:spPr>
        <a:xfrm>
          <a:off x="3131230" y="2671133"/>
          <a:ext cx="2049572" cy="1529001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Oficina Farmacéutica</a:t>
          </a:r>
          <a:endParaRPr lang="es-EC" sz="20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431383" y="2895050"/>
        <a:ext cx="1449266" cy="1081167"/>
      </dsp:txXfrm>
    </dsp:sp>
    <dsp:sp modelId="{43BCD86E-E29A-4AA9-BADE-427E8B519C64}">
      <dsp:nvSpPr>
        <dsp:cNvPr id="0" name=""/>
        <dsp:cNvSpPr/>
      </dsp:nvSpPr>
      <dsp:spPr>
        <a:xfrm rot="12886716">
          <a:off x="1811993" y="2379177"/>
          <a:ext cx="1438335" cy="58412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20E1C-A85E-4019-8FAE-770731B3910A}">
      <dsp:nvSpPr>
        <dsp:cNvPr id="0" name=""/>
        <dsp:cNvSpPr/>
      </dsp:nvSpPr>
      <dsp:spPr>
        <a:xfrm>
          <a:off x="774050" y="1366481"/>
          <a:ext cx="1947094" cy="7931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Dispensación</a:t>
          </a:r>
          <a:endParaRPr lang="es-EC" sz="20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797282" y="1389713"/>
        <a:ext cx="1900630" cy="746719"/>
      </dsp:txXfrm>
    </dsp:sp>
    <dsp:sp modelId="{DFE6DD2D-6D23-465F-92F5-FAA58F4E424A}">
      <dsp:nvSpPr>
        <dsp:cNvPr id="0" name=""/>
        <dsp:cNvSpPr/>
      </dsp:nvSpPr>
      <dsp:spPr>
        <a:xfrm rot="16228476">
          <a:off x="3460103" y="1656367"/>
          <a:ext cx="1422184" cy="58412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34201-FD74-40FF-AE97-E6E2B4292F02}">
      <dsp:nvSpPr>
        <dsp:cNvPr id="0" name=""/>
        <dsp:cNvSpPr/>
      </dsp:nvSpPr>
      <dsp:spPr>
        <a:xfrm>
          <a:off x="2890698" y="189611"/>
          <a:ext cx="2576842" cy="913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Farmacovigilancia</a:t>
          </a:r>
          <a:endParaRPr lang="es-EC" sz="20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917468" y="216381"/>
        <a:ext cx="2523302" cy="860441"/>
      </dsp:txXfrm>
    </dsp:sp>
    <dsp:sp modelId="{783EC283-8560-4E91-8438-D81653FC8D63}">
      <dsp:nvSpPr>
        <dsp:cNvPr id="0" name=""/>
        <dsp:cNvSpPr/>
      </dsp:nvSpPr>
      <dsp:spPr>
        <a:xfrm rot="18157093">
          <a:off x="5201819" y="2362322"/>
          <a:ext cx="1188702" cy="58412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925E2-CE22-4C3F-A43B-0BE16C0B994B}">
      <dsp:nvSpPr>
        <dsp:cNvPr id="0" name=""/>
        <dsp:cNvSpPr/>
      </dsp:nvSpPr>
      <dsp:spPr>
        <a:xfrm>
          <a:off x="5319057" y="3379133"/>
          <a:ext cx="3505937" cy="749054"/>
        </a:xfrm>
        <a:prstGeom prst="roundRect">
          <a:avLst>
            <a:gd name="adj" fmla="val 10000"/>
          </a:avLst>
        </a:prstGeom>
        <a:solidFill>
          <a:srgbClr val="FFCC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0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BP  Seguimiento Farmacoterapéutico</a:t>
          </a:r>
          <a:endParaRPr lang="es-EC" sz="20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40996" y="3401072"/>
        <a:ext cx="3462059" cy="705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9988" y="685800"/>
            <a:ext cx="45180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0D6112E8-FA22-4837-9C08-C5C0E0397F1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00632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2DAA2F3-9F70-49D2-93FF-282318FD3DAC}" type="slidenum">
              <a:rPr lang="es-ES" altLang="es-PE" b="0" smtClean="0"/>
              <a:pPr eaLnBrk="1" hangingPunct="1"/>
              <a:t>73</a:t>
            </a:fld>
            <a:endParaRPr lang="es-ES" altLang="es-PE" b="0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P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29057" indent="-280406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21626" indent="-224325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570276" indent="-224325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18927" indent="-224325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467577" indent="-224325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16227" indent="-224325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364878" indent="-224325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13528" indent="-224325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A3EC2E7-1BD1-42AB-B2FA-272AE24E2A7E}" type="slidenum">
              <a:rPr lang="es-ES_tradnl" sz="1200"/>
              <a:pPr/>
              <a:t>79</a:t>
            </a:fld>
            <a:endParaRPr lang="es-ES_tradnl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9988" y="685800"/>
            <a:ext cx="4518025" cy="342900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413062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447C02C-F57A-454B-AF0A-F96C12D3DA0C}" type="slidenum">
              <a:rPr lang="es-ES" altLang="es-PE" b="0" smtClean="0"/>
              <a:pPr eaLnBrk="1" hangingPunct="1"/>
              <a:t>82</a:t>
            </a:fld>
            <a:endParaRPr lang="es-ES" altLang="es-PE" b="0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P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E8542D7-8B1D-4C56-B837-26BC9BD2AD1D}" type="slidenum">
              <a:rPr lang="es-ES_tradnl" altLang="es-PE" b="0" smtClean="0"/>
              <a:pPr eaLnBrk="1" hangingPunct="1"/>
              <a:t>112</a:t>
            </a:fld>
            <a:endParaRPr lang="es-ES_tradnl" altLang="es-PE" b="0" smtClean="0"/>
          </a:p>
        </p:txBody>
      </p:sp>
      <p:sp>
        <p:nvSpPr>
          <p:cNvPr id="6246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s-P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PE" altLang="es-P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04850" y="2460625"/>
            <a:ext cx="7988300" cy="16986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09700" y="4489450"/>
            <a:ext cx="6578600" cy="2024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0F2D5-1DF9-48D5-920C-D9F60AAC8AA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1637225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AF3F7-D407-4B31-BC84-F119A89B50B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2575560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2950" y="5091113"/>
            <a:ext cx="7988300" cy="15732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42950" y="3357563"/>
            <a:ext cx="7988300" cy="17335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EA5D9-F15C-46B2-BAA4-8424246B58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4835831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9900" y="1847850"/>
            <a:ext cx="4152900" cy="522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75200" y="1847850"/>
            <a:ext cx="4152900" cy="522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73EF9-97CD-4D28-8009-E72CAB4B7E0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258268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9900" y="1773238"/>
            <a:ext cx="4152900" cy="738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9900" y="2511425"/>
            <a:ext cx="4152900" cy="456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773613" y="1773238"/>
            <a:ext cx="4154487" cy="7381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73613" y="2511425"/>
            <a:ext cx="4154487" cy="456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CBD04-0AF8-464C-A1BB-19CA33D43EC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9565099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CBF88-6D0E-4C04-BCCE-3766E02B997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700746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A841AB-F3C6-4883-AA65-C1560D3989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8506481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9900" y="315913"/>
            <a:ext cx="3092450" cy="13414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675063" y="315913"/>
            <a:ext cx="5253037" cy="67611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9900" y="1657350"/>
            <a:ext cx="3092450" cy="54197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C6D54-EB5A-409F-9F0F-4BD388590A4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6464397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41500" y="5545138"/>
            <a:ext cx="5638800" cy="654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41500" y="708025"/>
            <a:ext cx="5638800" cy="4752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41500" y="6199188"/>
            <a:ext cx="5638800" cy="930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70AAC-DF05-414F-A914-0CCAE3FAACC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15532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B7EEC-2E54-4CB7-A9CF-0990B66E7C5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4420655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13550" y="317500"/>
            <a:ext cx="2114550" cy="67595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69900" y="317500"/>
            <a:ext cx="6191250" cy="67595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AF8ED-C663-4BA6-A20E-0FCE620C973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450442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9900" y="317500"/>
            <a:ext cx="8458200" cy="131921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69900" y="1847850"/>
            <a:ext cx="4152900" cy="52292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75200" y="1847850"/>
            <a:ext cx="4152900" cy="52292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A0398-0BCA-4B58-B3C5-A138C70F53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2624366"/>
      </p:ext>
    </p:extLst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69900" y="317500"/>
            <a:ext cx="8458200" cy="6759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A3E58-050F-4EF8-B2E5-F39D25CF3DA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2697672"/>
      </p:ext>
    </p:extLst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9900" y="317500"/>
            <a:ext cx="8458200" cy="131921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69900" y="1847850"/>
            <a:ext cx="4152900" cy="52292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775200" y="1847850"/>
            <a:ext cx="4152900" cy="253841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775200" y="4538663"/>
            <a:ext cx="4152900" cy="25384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94059-0ECA-40C1-8674-BA693DBA5F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3248815"/>
      </p:ext>
    </p:extLst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22288" y="317500"/>
            <a:ext cx="9398000" cy="131921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522288" y="1847850"/>
            <a:ext cx="9398000" cy="5229225"/>
          </a:xfrm>
        </p:spPr>
        <p:txBody>
          <a:bodyPr/>
          <a:lstStyle/>
          <a:p>
            <a:pPr lvl="0"/>
            <a:endParaRPr lang="es-PE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CB5F2-B536-42AD-8E4B-C0BDD2C692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7038771"/>
      </p:ext>
    </p:extLst>
  </p:cSld>
  <p:clrMapOvr>
    <a:masterClrMapping/>
  </p:clrMapOvr>
  <p:transition spd="med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0"/>
            <a:ext cx="417513" cy="7916863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4 Rectángulo"/>
          <p:cNvSpPr/>
          <p:nvPr/>
        </p:nvSpPr>
        <p:spPr>
          <a:xfrm>
            <a:off x="354013" y="785813"/>
            <a:ext cx="52387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>
            <a:off x="307975" y="785813"/>
            <a:ext cx="30163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>
            <a:off x="285750" y="785813"/>
            <a:ext cx="9525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254000" y="785813"/>
            <a:ext cx="9525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1" name="10 Rectángulo"/>
          <p:cNvSpPr/>
          <p:nvPr/>
        </p:nvSpPr>
        <p:spPr>
          <a:xfrm>
            <a:off x="292100" y="5830888"/>
            <a:ext cx="82550" cy="195262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2" name="11 Rectángulo"/>
          <p:cNvSpPr/>
          <p:nvPr/>
        </p:nvSpPr>
        <p:spPr>
          <a:xfrm>
            <a:off x="292100" y="5540375"/>
            <a:ext cx="82550" cy="265113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12 Rectángulo"/>
          <p:cNvSpPr/>
          <p:nvPr/>
        </p:nvSpPr>
        <p:spPr>
          <a:xfrm>
            <a:off x="292100" y="5356225"/>
            <a:ext cx="82550" cy="15875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13 Rectángulo"/>
          <p:cNvSpPr/>
          <p:nvPr/>
        </p:nvSpPr>
        <p:spPr>
          <a:xfrm>
            <a:off x="292100" y="5246688"/>
            <a:ext cx="82550" cy="8413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044099" y="5017029"/>
            <a:ext cx="8874840" cy="2281428"/>
          </a:xfrm>
        </p:spPr>
        <p:txBody>
          <a:bodyPr/>
          <a:lstStyle>
            <a:lvl1pPr marR="10493" algn="l">
              <a:defRPr sz="46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044099" y="3274271"/>
            <a:ext cx="8874840" cy="1742758"/>
          </a:xfrm>
        </p:spPr>
        <p:txBody>
          <a:bodyPr lIns="115420" anchor="b"/>
          <a:lstStyle>
            <a:lvl1pPr marL="0" indent="0" algn="l">
              <a:spcBef>
                <a:spcPts val="0"/>
              </a:spcBef>
              <a:buNone/>
              <a:defRPr sz="2300">
                <a:solidFill>
                  <a:schemeClr val="tx1"/>
                </a:solidFill>
              </a:defRPr>
            </a:lvl1pPr>
            <a:lvl2pPr marL="524637" indent="0" algn="ctr">
              <a:buNone/>
            </a:lvl2pPr>
            <a:lvl3pPr marL="1049274" indent="0" algn="ctr">
              <a:buNone/>
            </a:lvl3pPr>
            <a:lvl4pPr marL="1573911" indent="0" algn="ctr">
              <a:buNone/>
            </a:lvl4pPr>
            <a:lvl5pPr marL="2098548" indent="0" algn="ctr">
              <a:buNone/>
            </a:lvl5pPr>
            <a:lvl6pPr marL="2623185" indent="0" algn="ctr">
              <a:buNone/>
            </a:lvl6pPr>
            <a:lvl7pPr marL="3147822" indent="0" algn="ctr">
              <a:buNone/>
            </a:lvl7pPr>
            <a:lvl8pPr marL="3672459" indent="0" algn="ctr">
              <a:buNone/>
            </a:lvl8pPr>
            <a:lvl9pPr marL="4197096" indent="0" algn="ctr">
              <a:buNone/>
            </a:lvl9pPr>
            <a:extLst/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5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6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7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69F2519-0C0F-4598-A363-11E9C728075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40494"/>
      </p:ext>
    </p:extLst>
  </p:cSld>
  <p:clrMapOvr>
    <a:masterClrMapping/>
  </p:clrMapOvr>
  <p:transition spd="med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B42F8-E486-47B7-9AB4-BE05B10BF2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9729097"/>
      </p:ext>
    </p:extLst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orma libre"/>
          <p:cNvSpPr>
            <a:spLocks/>
          </p:cNvSpPr>
          <p:nvPr/>
        </p:nvSpPr>
        <p:spPr bwMode="auto">
          <a:xfrm>
            <a:off x="5513388" y="1239838"/>
            <a:ext cx="4935537" cy="668972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4 Forma libre"/>
          <p:cNvSpPr>
            <a:spLocks/>
          </p:cNvSpPr>
          <p:nvPr/>
        </p:nvSpPr>
        <p:spPr bwMode="auto">
          <a:xfrm>
            <a:off x="427038" y="0"/>
            <a:ext cx="6296025" cy="76406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5 Forma libre"/>
          <p:cNvSpPr>
            <a:spLocks/>
          </p:cNvSpPr>
          <p:nvPr/>
        </p:nvSpPr>
        <p:spPr bwMode="auto">
          <a:xfrm rot="5236414">
            <a:off x="5068094" y="1721644"/>
            <a:ext cx="4752975" cy="13573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>
            <a:off x="6786563" y="0"/>
            <a:ext cx="3132137" cy="49291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6786563" y="4929188"/>
            <a:ext cx="3654425" cy="132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6786563" y="0"/>
            <a:ext cx="1566862" cy="49291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>
            <a:off x="6791325" y="4905375"/>
            <a:ext cx="2387600" cy="3016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>
            <a:off x="6786563" y="4929188"/>
            <a:ext cx="1827212" cy="2992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6786563" y="1584325"/>
            <a:ext cx="3654425" cy="33448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>
            <a:off x="6786563" y="2024063"/>
            <a:ext cx="3654425" cy="290512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13 Forma libre"/>
          <p:cNvSpPr>
            <a:spLocks/>
          </p:cNvSpPr>
          <p:nvPr/>
        </p:nvSpPr>
        <p:spPr bwMode="auto">
          <a:xfrm>
            <a:off x="1131888" y="4929188"/>
            <a:ext cx="5654675" cy="2992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609600" y="4929188"/>
            <a:ext cx="6089650" cy="2992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419100" y="2816225"/>
            <a:ext cx="6438900" cy="211296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419100" y="2463800"/>
            <a:ext cx="6438900" cy="24653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221288" y="4929188"/>
            <a:ext cx="1565275" cy="2992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4927" tIns="52464" rIns="104927" bIns="52464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18 Rectángulo"/>
          <p:cNvSpPr/>
          <p:nvPr/>
        </p:nvSpPr>
        <p:spPr>
          <a:xfrm>
            <a:off x="414338" y="465138"/>
            <a:ext cx="9710737" cy="1023937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0" name="19 Rectángulo"/>
          <p:cNvSpPr/>
          <p:nvPr/>
        </p:nvSpPr>
        <p:spPr>
          <a:xfrm flipH="1">
            <a:off x="423863" y="785813"/>
            <a:ext cx="31750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469900" y="785813"/>
            <a:ext cx="30163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512763" y="785813"/>
            <a:ext cx="9525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3" name="22 Rectángulo"/>
          <p:cNvSpPr/>
          <p:nvPr/>
        </p:nvSpPr>
        <p:spPr>
          <a:xfrm flipH="1">
            <a:off x="544513" y="785813"/>
            <a:ext cx="9525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4" name="23 Rectángulo"/>
          <p:cNvSpPr/>
          <p:nvPr/>
        </p:nvSpPr>
        <p:spPr>
          <a:xfrm>
            <a:off x="571500" y="785813"/>
            <a:ext cx="41275" cy="42227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07169" y="1561306"/>
            <a:ext cx="6529098" cy="1129087"/>
          </a:xfrm>
        </p:spPr>
        <p:txBody>
          <a:bodyPr lIns="94435" bIns="0"/>
          <a:lstStyle>
            <a:lvl1pPr marL="629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07169" y="591481"/>
            <a:ext cx="9313361" cy="897784"/>
          </a:xfrm>
        </p:spPr>
        <p:txBody>
          <a:bodyPr tIns="73449"/>
          <a:lstStyle>
            <a:lvl1pPr algn="l">
              <a:buNone/>
              <a:defRPr sz="4400" b="0" cap="none" spc="-172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2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7BB625-53E3-4C57-9157-863CC79731A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2351751"/>
      </p:ext>
    </p:extLst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22050" y="591481"/>
            <a:ext cx="9396889" cy="1056217"/>
          </a:xfrm>
        </p:spPr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30207" y="2045093"/>
            <a:ext cx="4611436" cy="52279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315660" y="2045093"/>
            <a:ext cx="4611436" cy="522790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73CDDF-3F0C-4F2D-BDED-1B49B8AE511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783366"/>
      </p:ext>
    </p:extLst>
  </p:cSld>
  <p:clrMapOvr>
    <a:masterClrMapping/>
  </p:clrMapOvr>
  <p:transition spd="med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465138"/>
            <a:ext cx="10125075" cy="1023937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100013" y="785813"/>
            <a:ext cx="52387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9" name="8 Rectángulo"/>
          <p:cNvSpPr/>
          <p:nvPr/>
        </p:nvSpPr>
        <p:spPr>
          <a:xfrm>
            <a:off x="53975" y="785813"/>
            <a:ext cx="31750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0" name="9 Rectángulo"/>
          <p:cNvSpPr/>
          <p:nvPr/>
        </p:nvSpPr>
        <p:spPr>
          <a:xfrm>
            <a:off x="31750" y="785813"/>
            <a:ext cx="11113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10 Rectángulo"/>
          <p:cNvSpPr/>
          <p:nvPr/>
        </p:nvSpPr>
        <p:spPr>
          <a:xfrm>
            <a:off x="0" y="785813"/>
            <a:ext cx="11113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11 Rectángulo"/>
          <p:cNvSpPr/>
          <p:nvPr/>
        </p:nvSpPr>
        <p:spPr>
          <a:xfrm flipH="1">
            <a:off x="171450" y="785813"/>
            <a:ext cx="30163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3" name="12 Rectángulo"/>
          <p:cNvSpPr/>
          <p:nvPr/>
        </p:nvSpPr>
        <p:spPr>
          <a:xfrm flipH="1">
            <a:off x="215900" y="785813"/>
            <a:ext cx="31750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4" name="13 Rectángulo"/>
          <p:cNvSpPr/>
          <p:nvPr/>
        </p:nvSpPr>
        <p:spPr>
          <a:xfrm flipH="1">
            <a:off x="258763" y="785813"/>
            <a:ext cx="11112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5" name="14 Rectángulo"/>
          <p:cNvSpPr/>
          <p:nvPr/>
        </p:nvSpPr>
        <p:spPr>
          <a:xfrm flipH="1">
            <a:off x="290513" y="785813"/>
            <a:ext cx="11112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317500" y="785813"/>
            <a:ext cx="42863" cy="42227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6428" y="591481"/>
            <a:ext cx="8874840" cy="1056217"/>
          </a:xfrm>
        </p:spPr>
        <p:txBody>
          <a:bodyPr/>
          <a:lstStyle>
            <a:lvl1pPr>
              <a:defRPr sz="460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22049" y="2090429"/>
            <a:ext cx="4613250" cy="738984"/>
          </a:xfrm>
        </p:spPr>
        <p:txBody>
          <a:bodyPr anchor="ctr"/>
          <a:lstStyle>
            <a:lvl1pPr marL="83942" indent="0" algn="l">
              <a:buNone/>
              <a:defRPr sz="2800" b="1">
                <a:solidFill>
                  <a:schemeClr val="accent2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5303877" y="2090429"/>
            <a:ext cx="4615062" cy="738984"/>
          </a:xfrm>
        </p:spPr>
        <p:txBody>
          <a:bodyPr anchor="ctr"/>
          <a:lstStyle>
            <a:lvl1pPr marL="83942" indent="0">
              <a:buNone/>
              <a:defRPr sz="2800" b="1">
                <a:solidFill>
                  <a:schemeClr val="accent2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522049" y="2840416"/>
            <a:ext cx="4613250" cy="457341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303877" y="2840416"/>
            <a:ext cx="4615062" cy="457341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1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351E8E-14CC-4930-8D5A-B2AD0064C3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5938928"/>
      </p:ext>
    </p:extLst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4099" y="591481"/>
            <a:ext cx="8874840" cy="1056217"/>
          </a:xfrm>
        </p:spPr>
        <p:txBody>
          <a:bodyPr/>
          <a:lstStyle>
            <a:lvl1pPr>
              <a:defRPr sz="4600" cap="none" baseline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54C47-3F2D-46FA-85A6-E8C7E99706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340050"/>
      </p:ext>
    </p:extLst>
  </p:cSld>
  <p:clrMapOvr>
    <a:masterClrMapping/>
  </p:clrMapOvr>
  <p:transition spd="med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4EDB7B-D1B1-4A89-A9C3-0590668BEA3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07281"/>
      </p:ext>
    </p:extLst>
  </p:cSld>
  <p:clrMapOvr>
    <a:masterClrMapping/>
  </p:clrMapOvr>
  <p:transition spd="med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3074" y="315398"/>
            <a:ext cx="9396889" cy="1342275"/>
          </a:xfrm>
        </p:spPr>
        <p:txBody>
          <a:bodyPr anchor="ctr"/>
          <a:lstStyle>
            <a:lvl1pPr algn="l">
              <a:buNone/>
              <a:defRPr sz="41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783074" y="1657674"/>
            <a:ext cx="2871272" cy="5281083"/>
          </a:xfrm>
        </p:spPr>
        <p:txBody>
          <a:bodyPr/>
          <a:lstStyle>
            <a:lvl1pPr marL="62956" indent="0">
              <a:buNone/>
              <a:defRPr sz="2100"/>
            </a:lvl1pPr>
            <a:lvl2pPr>
              <a:buNone/>
              <a:defRPr sz="14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915370" y="1657674"/>
            <a:ext cx="6264593" cy="528108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D4290-1A48-450E-A6F4-3175EF567F1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9435969"/>
      </p:ext>
    </p:extLst>
  </p:cSld>
  <p:clrMapOvr>
    <a:masterClrMapping/>
  </p:clrMapOvr>
  <p:transition spd="med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20688" y="0"/>
            <a:ext cx="10023475" cy="21685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6" name="5 Conector recto"/>
          <p:cNvCxnSpPr/>
          <p:nvPr/>
        </p:nvCxnSpPr>
        <p:spPr>
          <a:xfrm flipV="1">
            <a:off x="414338" y="2178050"/>
            <a:ext cx="10028237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19 Grupo"/>
          <p:cNvGrpSpPr>
            <a:grpSpLocks/>
          </p:cNvGrpSpPr>
          <p:nvPr/>
        </p:nvGrpSpPr>
        <p:grpSpPr bwMode="auto">
          <a:xfrm rot="5400000">
            <a:off x="9721850" y="1409700"/>
            <a:ext cx="152400" cy="146050"/>
            <a:chOff x="6668087" y="1297746"/>
            <a:chExt cx="161840" cy="156602"/>
          </a:xfrm>
        </p:grpSpPr>
        <p:cxnSp>
          <p:nvCxnSpPr>
            <p:cNvPr id="8" name="7 Conector recto"/>
            <p:cNvCxnSpPr/>
            <p:nvPr/>
          </p:nvCxnSpPr>
          <p:spPr>
            <a:xfrm rot="16200000">
              <a:off x="6664290" y="1301543"/>
              <a:ext cx="88514" cy="8092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8 Conector recto"/>
            <p:cNvCxnSpPr/>
            <p:nvPr/>
          </p:nvCxnSpPr>
          <p:spPr>
            <a:xfrm rot="16200000" flipV="1">
              <a:off x="6686026" y="1391367"/>
              <a:ext cx="125962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9 Conector recto"/>
            <p:cNvCxnSpPr/>
            <p:nvPr/>
          </p:nvCxnSpPr>
          <p:spPr>
            <a:xfrm rot="5400000" flipH="1">
              <a:off x="6744367" y="1300700"/>
              <a:ext cx="88514" cy="8260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25 Grupo"/>
          <p:cNvGrpSpPr>
            <a:grpSpLocks/>
          </p:cNvGrpSpPr>
          <p:nvPr/>
        </p:nvGrpSpPr>
        <p:grpSpPr bwMode="auto">
          <a:xfrm rot="5400000">
            <a:off x="9894888" y="1584325"/>
            <a:ext cx="153988" cy="147637"/>
            <a:chOff x="6668087" y="1297746"/>
            <a:chExt cx="161840" cy="156602"/>
          </a:xfrm>
        </p:grpSpPr>
        <p:cxnSp>
          <p:nvCxnSpPr>
            <p:cNvPr id="12" name="11 Conector recto"/>
            <p:cNvCxnSpPr/>
            <p:nvPr/>
          </p:nvCxnSpPr>
          <p:spPr>
            <a:xfrm rot="16200000">
              <a:off x="6663507" y="1302327"/>
              <a:ext cx="89246" cy="8008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16200000" flipV="1">
              <a:off x="6685027" y="1391203"/>
              <a:ext cx="126292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 rot="5400000" flipH="1">
              <a:off x="6744427" y="1301492"/>
              <a:ext cx="89246" cy="81754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29 Grupo"/>
          <p:cNvGrpSpPr>
            <a:grpSpLocks/>
          </p:cNvGrpSpPr>
          <p:nvPr/>
        </p:nvGrpSpPr>
        <p:grpSpPr bwMode="auto">
          <a:xfrm rot="5400000">
            <a:off x="9498806" y="1704182"/>
            <a:ext cx="153987" cy="146050"/>
            <a:chOff x="6668087" y="1297746"/>
            <a:chExt cx="161840" cy="156602"/>
          </a:xfrm>
        </p:grpSpPr>
        <p:cxnSp>
          <p:nvCxnSpPr>
            <p:cNvPr id="16" name="15 Conector recto"/>
            <p:cNvCxnSpPr/>
            <p:nvPr/>
          </p:nvCxnSpPr>
          <p:spPr>
            <a:xfrm rot="16200000">
              <a:off x="6663872" y="1301960"/>
              <a:ext cx="88514" cy="8008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16200000" flipV="1">
              <a:off x="6685191" y="1391366"/>
              <a:ext cx="125962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 rot="5400000" flipH="1">
              <a:off x="6744792" y="1301126"/>
              <a:ext cx="88514" cy="81754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1044099" y="509686"/>
            <a:ext cx="7830741" cy="810585"/>
          </a:xfrm>
        </p:spPr>
        <p:txBody>
          <a:bodyPr anchor="b"/>
          <a:lstStyle>
            <a:lvl1pPr algn="l">
              <a:buNone/>
              <a:defRPr sz="2400" b="0"/>
            </a:lvl1pPr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0234" y="2187492"/>
            <a:ext cx="10023348" cy="5729426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700"/>
            </a:lvl1pPr>
            <a:extLst/>
          </a:lstStyle>
          <a:p>
            <a:pPr lvl="0"/>
            <a:r>
              <a:rPr lang="es-ES" noProof="0" smtClean="0"/>
              <a:t>Haga clic en el icono para agregar una imagen</a:t>
            </a:r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1044099" y="1328523"/>
            <a:ext cx="7830741" cy="792163"/>
          </a:xfrm>
        </p:spPr>
        <p:txBody>
          <a:bodyPr/>
          <a:lstStyle>
            <a:lvl1pPr marL="31478" indent="0">
              <a:spcBef>
                <a:spcPts val="0"/>
              </a:spcBef>
              <a:buNone/>
              <a:defRPr sz="1600">
                <a:solidFill>
                  <a:srgbClr val="FFFFFF"/>
                </a:solidFill>
              </a:defRPr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4 Marcador de fecha"/>
          <p:cNvSpPr>
            <a:spLocks noGrp="1"/>
          </p:cNvSpPr>
          <p:nvPr>
            <p:ph type="dt" sz="half" idx="10"/>
          </p:nvPr>
        </p:nvSpPr>
        <p:spPr>
          <a:xfrm>
            <a:off x="7396163" y="63500"/>
            <a:ext cx="2435225" cy="42227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0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044575" y="63500"/>
            <a:ext cx="6351588" cy="42227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9831388" y="63500"/>
            <a:ext cx="522287" cy="42227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903728-F9DC-4FC5-AA4D-7B683EDBE0F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720432"/>
      </p:ext>
    </p:extLst>
  </p:cSld>
  <p:clrMapOvr>
    <a:masterClrMapping/>
  </p:clrMapOvr>
  <p:transition spd="med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038B6-5EE7-41EB-A1EF-7E9F235FB16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2935496"/>
      </p:ext>
    </p:extLst>
  </p:cSld>
  <p:clrMapOvr>
    <a:masterClrMapping/>
  </p:clrMapOvr>
  <p:transition spd="med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569716" y="317234"/>
            <a:ext cx="2262214" cy="6759053"/>
          </a:xfrm>
        </p:spPr>
        <p:txBody>
          <a:bodyPr vert="eaVert" anchor="ctr"/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96066" y="317234"/>
            <a:ext cx="6699634" cy="6759053"/>
          </a:xfrm>
        </p:spPr>
        <p:txBody>
          <a:bodyPr vert="eaVert"/>
          <a:lstStyle>
            <a:extLst/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48DDF-A326-4806-A99D-7BE8E3FD56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0266764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2288" y="317500"/>
            <a:ext cx="939800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288" y="1847850"/>
            <a:ext cx="939800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texto del patrón</a:t>
            </a:r>
          </a:p>
          <a:p>
            <a:pPr lvl="1"/>
            <a:r>
              <a:rPr lang="es-ES" altLang="es-PE" smtClean="0"/>
              <a:t>Segundo nivel</a:t>
            </a:r>
          </a:p>
          <a:p>
            <a:pPr lvl="2"/>
            <a:r>
              <a:rPr lang="es-ES" altLang="es-PE" smtClean="0"/>
              <a:t>Tercer nivel</a:t>
            </a:r>
          </a:p>
          <a:p>
            <a:pPr lvl="3"/>
            <a:r>
              <a:rPr lang="es-ES" altLang="es-PE" smtClean="0"/>
              <a:t>Cuarto nivel</a:t>
            </a:r>
          </a:p>
          <a:p>
            <a:pPr lvl="4"/>
            <a:r>
              <a:rPr lang="es-ES" altLang="es-PE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22288" y="7213600"/>
            <a:ext cx="2435225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68700" y="7213600"/>
            <a:ext cx="3303588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83475" y="7213600"/>
            <a:ext cx="2436813" cy="55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8F671399-DAD5-4D19-B363-91EEBE2600B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417513" cy="7916863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8" name="7 Rectángulo"/>
          <p:cNvSpPr/>
          <p:nvPr/>
        </p:nvSpPr>
        <p:spPr>
          <a:xfrm>
            <a:off x="292100" y="5830888"/>
            <a:ext cx="82550" cy="195262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8 Rectángulo"/>
          <p:cNvSpPr/>
          <p:nvPr/>
        </p:nvSpPr>
        <p:spPr>
          <a:xfrm>
            <a:off x="292100" y="5540375"/>
            <a:ext cx="82550" cy="265113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0" name="9 Rectángulo"/>
          <p:cNvSpPr/>
          <p:nvPr/>
        </p:nvSpPr>
        <p:spPr>
          <a:xfrm>
            <a:off x="292100" y="5356225"/>
            <a:ext cx="82550" cy="15875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1" name="10 Rectángulo"/>
          <p:cNvSpPr/>
          <p:nvPr/>
        </p:nvSpPr>
        <p:spPr>
          <a:xfrm>
            <a:off x="292100" y="5246688"/>
            <a:ext cx="82550" cy="8413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54013" y="785813"/>
            <a:ext cx="52387" cy="42227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307975" y="785813"/>
            <a:ext cx="30163" cy="42227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85750" y="785813"/>
            <a:ext cx="9525" cy="42227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7" name="16 Rectángulo"/>
          <p:cNvSpPr/>
          <p:nvPr/>
        </p:nvSpPr>
        <p:spPr>
          <a:xfrm>
            <a:off x="254000" y="785813"/>
            <a:ext cx="9525" cy="42227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>
            <a:extLst/>
          </a:lstStyle>
          <a:p>
            <a:pPr algn="ctr">
              <a:defRPr/>
            </a:pPr>
            <a:endParaRPr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1044575" y="592138"/>
            <a:ext cx="8874125" cy="1055687"/>
          </a:xfrm>
          <a:prstGeom prst="rect">
            <a:avLst/>
          </a:prstGeom>
        </p:spPr>
        <p:txBody>
          <a:bodyPr vert="horz" lIns="104927" tIns="52464" rIns="104927" bIns="52464" anchor="t">
            <a:noAutofit/>
          </a:bodyPr>
          <a:lstStyle>
            <a:extLst/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084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1044575" y="2060575"/>
            <a:ext cx="8874125" cy="528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927" tIns="52464" rIns="104927" bIns="524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PE" smtClean="0"/>
              <a:t>Haga clic para modificar el estilo de texto del patrón</a:t>
            </a:r>
          </a:p>
          <a:p>
            <a:pPr lvl="1"/>
            <a:r>
              <a:rPr lang="es-ES" altLang="es-PE" smtClean="0"/>
              <a:t>Segundo nivel</a:t>
            </a:r>
          </a:p>
          <a:p>
            <a:pPr lvl="2"/>
            <a:r>
              <a:rPr lang="es-ES" altLang="es-PE" smtClean="0"/>
              <a:t>Tercer nivel</a:t>
            </a:r>
          </a:p>
          <a:p>
            <a:pPr lvl="3"/>
            <a:r>
              <a:rPr lang="es-ES" altLang="es-PE" smtClean="0"/>
              <a:t>Cuarto nivel</a:t>
            </a:r>
          </a:p>
          <a:p>
            <a:pPr lvl="4"/>
            <a:r>
              <a:rPr lang="es-ES" altLang="es-PE" smtClean="0"/>
              <a:t>Quinto nivel</a:t>
            </a:r>
            <a:endParaRPr lang="en-US" altLang="es-PE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7396163" y="7412038"/>
            <a:ext cx="2435225" cy="422275"/>
          </a:xfrm>
          <a:prstGeom prst="rect">
            <a:avLst/>
          </a:prstGeom>
        </p:spPr>
        <p:txBody>
          <a:bodyPr vert="horz" lIns="104927" tIns="52464" rIns="104927" bIns="52464" anchor="b"/>
          <a:lstStyle>
            <a:lvl1pPr algn="l" eaLnBrk="1" latinLnBrk="0" hangingPunct="1">
              <a:defRPr kumimoji="0" sz="13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044575" y="7412038"/>
            <a:ext cx="6351588" cy="422275"/>
          </a:xfrm>
          <a:prstGeom prst="rect">
            <a:avLst/>
          </a:prstGeom>
        </p:spPr>
        <p:txBody>
          <a:bodyPr vert="horz" lIns="104927" tIns="52464" rIns="104927" bIns="52464" anchor="b"/>
          <a:lstStyle>
            <a:lvl1pPr algn="r" eaLnBrk="1" latinLnBrk="0" hangingPunct="1">
              <a:defRPr kumimoji="0" sz="13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9831388" y="7412038"/>
            <a:ext cx="522287" cy="422275"/>
          </a:xfrm>
          <a:prstGeom prst="rect">
            <a:avLst/>
          </a:prstGeom>
        </p:spPr>
        <p:txBody>
          <a:bodyPr vert="horz" lIns="104927" tIns="52464" rIns="104927" bIns="52464" anchor="b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32BDAAD-DCC4-4688-AB16-71E61FD66AD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0" r:id="rId2"/>
    <p:sldLayoutId id="2147483736" r:id="rId3"/>
    <p:sldLayoutId id="2147483737" r:id="rId4"/>
    <p:sldLayoutId id="2147483738" r:id="rId5"/>
    <p:sldLayoutId id="2147483731" r:id="rId6"/>
    <p:sldLayoutId id="2147483739" r:id="rId7"/>
    <p:sldLayoutId id="2147483732" r:id="rId8"/>
    <p:sldLayoutId id="2147483740" r:id="rId9"/>
    <p:sldLayoutId id="2147483733" r:id="rId10"/>
    <p:sldLayoutId id="2147483734" r:id="rId11"/>
  </p:sldLayoutIdLst>
  <p:transition spd="med"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15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71488" indent="-392113" algn="l" rtl="0" eaLnBrk="0" fontAlgn="base" hangingPunct="0">
        <a:spcBef>
          <a:spcPts val="8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49313" indent="-3270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619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7800" indent="-261938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698625" indent="-2413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1962142" indent="-241333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182490" indent="-209855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402837" indent="-209855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209855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2463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4927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739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985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6231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1478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6724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19709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18" y="646386"/>
            <a:ext cx="3280716" cy="374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433388" y="4608884"/>
            <a:ext cx="978852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ts val="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SFT en pacientes ambulatorios 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+ 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Servicios Farmacéuticos: Formación, investigación y aplicación </a:t>
            </a:r>
            <a:endParaRPr lang="es-PE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0" y="2001864"/>
            <a:ext cx="4795490" cy="213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233" tIns="50617" rIns="101233" bIns="50617" anchor="ctr">
            <a:spAutoFit/>
          </a:bodyPr>
          <a:lstStyle>
            <a:lvl1pPr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PE" sz="2000" dirty="0"/>
              <a:t>Red </a:t>
            </a:r>
            <a:r>
              <a:rPr lang="en-US" altLang="es-PE" sz="2000" dirty="0" err="1"/>
              <a:t>Sudamericana</a:t>
            </a:r>
            <a:r>
              <a:rPr lang="en-US" altLang="es-PE" sz="2000" dirty="0"/>
              <a:t> de </a:t>
            </a:r>
            <a:r>
              <a:rPr lang="en-US" altLang="es-PE" sz="2000" dirty="0" err="1"/>
              <a:t>Atención</a:t>
            </a:r>
            <a:r>
              <a:rPr lang="en-US" altLang="es-PE" sz="2000" dirty="0"/>
              <a:t> </a:t>
            </a:r>
            <a:r>
              <a:rPr lang="en-US" altLang="es-PE" sz="2000" dirty="0" err="1"/>
              <a:t>Farmacéutica</a:t>
            </a:r>
            <a:endParaRPr lang="en-US" altLang="es-PE" sz="2000" dirty="0"/>
          </a:p>
          <a:p>
            <a:pPr algn="ctr" eaLnBrk="1" hangingPunct="1"/>
            <a:endParaRPr lang="en-US" altLang="es-PE" sz="2000" dirty="0">
              <a:solidFill>
                <a:schemeClr val="accent2"/>
              </a:solidFill>
            </a:endParaRPr>
          </a:p>
          <a:p>
            <a:pPr algn="ctr" eaLnBrk="1" hangingPunct="1"/>
            <a:r>
              <a:rPr lang="en-US" altLang="es-PE" sz="2400" i="1" dirty="0" err="1">
                <a:solidFill>
                  <a:schemeClr val="accent2"/>
                </a:solidFill>
              </a:rPr>
              <a:t>Colaborando</a:t>
            </a:r>
            <a:r>
              <a:rPr lang="en-US" altLang="es-PE" sz="2400" i="1" dirty="0">
                <a:solidFill>
                  <a:schemeClr val="accent2"/>
                </a:solidFill>
              </a:rPr>
              <a:t> con la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investigación</a:t>
            </a:r>
            <a:r>
              <a:rPr lang="en-US" altLang="es-PE" sz="2400" i="1" dirty="0">
                <a:solidFill>
                  <a:schemeClr val="accent2"/>
                </a:solidFill>
              </a:rPr>
              <a:t>,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investigando</a:t>
            </a:r>
            <a:r>
              <a:rPr lang="en-US" altLang="es-PE" sz="2400" i="1" dirty="0">
                <a:solidFill>
                  <a:schemeClr val="accent2"/>
                </a:solidFill>
              </a:rPr>
              <a:t> para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salvar</a:t>
            </a:r>
            <a:r>
              <a:rPr lang="en-US" altLang="es-PE" sz="2400" i="1" dirty="0">
                <a:solidFill>
                  <a:schemeClr val="accent2"/>
                </a:solidFill>
              </a:rPr>
              <a:t>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vidas</a:t>
            </a:r>
            <a:endParaRPr lang="en-US" altLang="es-PE" sz="2400" dirty="0">
              <a:solidFill>
                <a:schemeClr val="accent2"/>
              </a:solidFill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5214938" y="404813"/>
            <a:ext cx="4752975" cy="17399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sz="3600">
                <a:solidFill>
                  <a:srgbClr val="CCFFFF"/>
                </a:solidFill>
              </a:rPr>
              <a:t>Red Sudamericana de Atención Farmacéutica</a:t>
            </a:r>
            <a:endParaRPr lang="es-PE" altLang="es-PE" sz="3600">
              <a:solidFill>
                <a:srgbClr val="CCFFFF"/>
              </a:solidFill>
            </a:endParaRP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5359400" y="3068638"/>
            <a:ext cx="4537075" cy="636587"/>
          </a:xfrm>
          <a:prstGeom prst="rect">
            <a:avLst/>
          </a:prstGeom>
          <a:solidFill>
            <a:schemeClr val="bg1"/>
          </a:solidFill>
          <a:ln w="5715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sz="3200">
                <a:solidFill>
                  <a:srgbClr val="003366"/>
                </a:solidFill>
              </a:rPr>
              <a:t>http://www.redsaf.org</a:t>
            </a:r>
            <a:endParaRPr lang="es-PE" altLang="es-PE" sz="3200">
              <a:solidFill>
                <a:srgbClr val="003366"/>
              </a:solidFill>
            </a:endParaRP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3420294" y="6940550"/>
            <a:ext cx="3645669" cy="78483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>
                <a:solidFill>
                  <a:srgbClr val="CCFFFF"/>
                </a:solidFill>
              </a:rPr>
              <a:t>Prof. Aldo Alvarez Risco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_tradnl" altLang="es-PE">
                <a:solidFill>
                  <a:srgbClr val="CCFFFF"/>
                </a:solidFill>
              </a:rPr>
              <a:t>aldo.alvarez@redsaf.org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 smtClean="0">
                <a:solidFill>
                  <a:srgbClr val="0070C0"/>
                </a:solidFill>
              </a:rPr>
              <a:t>Servicios Farmacéuticos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 </a:t>
            </a:r>
            <a:endParaRPr lang="es-ES_tradnl" sz="3200" dirty="0" smtClean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68" y="3456756"/>
            <a:ext cx="3376538" cy="2249473"/>
          </a:xfrm>
          <a:prstGeom prst="rect">
            <a:avLst/>
          </a:prstGeom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Servicios Farmacéuticos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solidFill>
                <a:srgbClr val="FF0000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 </a:t>
            </a:r>
            <a:endParaRPr lang="es-ES_tradnl" sz="3200" dirty="0" smtClean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68" y="3456756"/>
            <a:ext cx="3376538" cy="22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831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8141" y="3509432"/>
            <a:ext cx="9396889" cy="3187684"/>
          </a:xfrm>
          <a:ln>
            <a:solidFill>
              <a:srgbClr val="0070C0"/>
            </a:solidFill>
          </a:ln>
        </p:spPr>
        <p:txBody>
          <a:bodyPr/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s-ES" sz="2800" dirty="0"/>
              <a:t>Para el desarrollo e implantación de un Sistema de Gestión de Calidad, existen tres reglas básicas que hay que cumplir:</a:t>
            </a:r>
          </a:p>
          <a:p>
            <a:pPr>
              <a:lnSpc>
                <a:spcPct val="90000"/>
              </a:lnSpc>
              <a:defRPr/>
            </a:pPr>
            <a:endParaRPr lang="es-ES" sz="2800" dirty="0"/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s-ES" sz="2800" b="1" dirty="0"/>
              <a:t>1. Decir lo que se hace.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s-ES" sz="2800" b="1" dirty="0" smtClean="0"/>
              <a:t>2</a:t>
            </a:r>
            <a:r>
              <a:rPr lang="es-ES" sz="2800" b="1" dirty="0"/>
              <a:t>. Hacer lo que se dice.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s-ES" sz="2800" b="1" dirty="0" smtClean="0"/>
              <a:t>3</a:t>
            </a:r>
            <a:r>
              <a:rPr lang="es-ES" sz="2800" b="1" dirty="0"/>
              <a:t>. Poder demostrarlo</a:t>
            </a:r>
            <a:r>
              <a:rPr lang="es-ES" sz="2800" b="1" dirty="0" smtClean="0"/>
              <a:t>.</a:t>
            </a:r>
            <a:endParaRPr lang="es-ES" sz="2800" b="1" dirty="0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2022" y="1847467"/>
            <a:ext cx="8874840" cy="11772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PE" sz="3200" b="1" dirty="0">
                <a:solidFill>
                  <a:srgbClr val="0070C0"/>
                </a:solidFill>
              </a:rPr>
              <a:t>¿CÓMO SE IMPLEMENTA UN SISTEMA DE GESTIÓN DE LA CALIDAD?</a:t>
            </a:r>
            <a:endParaRPr lang="es-ES" altLang="es-PE" sz="3200" dirty="0">
              <a:solidFill>
                <a:srgbClr val="0070C0"/>
              </a:solidFill>
            </a:endParaRPr>
          </a:p>
        </p:txBody>
      </p:sp>
      <p:pic>
        <p:nvPicPr>
          <p:cNvPr id="5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01172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28552" y="351701"/>
            <a:ext cx="75243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218359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974" y="3328239"/>
            <a:ext cx="9396889" cy="3152853"/>
          </a:xfrm>
          <a:ln>
            <a:solidFill>
              <a:srgbClr val="0070C0"/>
            </a:solidFill>
          </a:ln>
        </p:spPr>
        <p:txBody>
          <a:bodyPr/>
          <a:lstStyle/>
          <a:p>
            <a:pPr marL="0" indent="0">
              <a:buNone/>
              <a:defRPr/>
            </a:pPr>
            <a:r>
              <a:rPr lang="es-ES" sz="2800" dirty="0"/>
              <a:t>En base a estas tres reglas se puede dividir el proceso de desarrollo del SGC:</a:t>
            </a:r>
          </a:p>
          <a:p>
            <a:pPr>
              <a:buFontTx/>
              <a:buNone/>
              <a:defRPr/>
            </a:pPr>
            <a:r>
              <a:rPr lang="es-ES" sz="2800" dirty="0"/>
              <a:t>    </a:t>
            </a:r>
          </a:p>
          <a:p>
            <a:pPr>
              <a:buFontTx/>
              <a:buNone/>
              <a:defRPr/>
            </a:pPr>
            <a:r>
              <a:rPr lang="es-ES" sz="2800" dirty="0"/>
              <a:t>1. Desarrollo del Sistema.</a:t>
            </a:r>
          </a:p>
          <a:p>
            <a:pPr>
              <a:buFontTx/>
              <a:buNone/>
              <a:defRPr/>
            </a:pPr>
            <a:r>
              <a:rPr lang="es-ES" sz="2800" dirty="0"/>
              <a:t>2. Implantación del Sistema.</a:t>
            </a:r>
          </a:p>
          <a:p>
            <a:pPr>
              <a:buFontTx/>
              <a:buNone/>
              <a:defRPr/>
            </a:pPr>
            <a:r>
              <a:rPr lang="es-ES" sz="2800" dirty="0"/>
              <a:t>3. Certificación.</a:t>
            </a:r>
          </a:p>
        </p:txBody>
      </p:sp>
      <p:pic>
        <p:nvPicPr>
          <p:cNvPr id="5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728552" y="351701"/>
            <a:ext cx="75243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2022" y="1703451"/>
            <a:ext cx="8874840" cy="11772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PE" sz="3200" b="1" dirty="0">
                <a:solidFill>
                  <a:srgbClr val="0070C0"/>
                </a:solidFill>
              </a:rPr>
              <a:t>¿CÓMO SE IMPLEMENTA UN SISTEMA DE GESTIÓN DE LA CALIDAD?</a:t>
            </a:r>
            <a:endParaRPr lang="es-ES" altLang="es-PE" sz="3200" dirty="0">
              <a:solidFill>
                <a:srgbClr val="0070C0"/>
              </a:solidFill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732662" y="7201172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08468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6133" y="1498496"/>
            <a:ext cx="9396889" cy="5198620"/>
          </a:xfrm>
          <a:ln>
            <a:solidFill>
              <a:srgbClr val="0070C0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es-ES" b="1" dirty="0" smtClean="0">
                <a:solidFill>
                  <a:srgbClr val="0070C0"/>
                </a:solidFill>
              </a:rPr>
              <a:t>Desarrollo del Sistema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es-ES" sz="2800" b="1" dirty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es-ES" sz="2600" b="1" dirty="0" smtClean="0"/>
              <a:t>1</a:t>
            </a:r>
            <a:r>
              <a:rPr lang="es-ES" sz="2600" b="1" dirty="0"/>
              <a:t>. Decisión de implantar el sistema de calidad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es-ES" sz="2600" b="1" dirty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es-ES" sz="2600" b="1" dirty="0"/>
              <a:t>2. Análisis de la situación actual de la organización y sus procesos.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es-ES" sz="2600" b="1" dirty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es-ES" sz="2600" b="1" dirty="0"/>
              <a:t>3. Creación de </a:t>
            </a:r>
            <a:r>
              <a:rPr lang="es-ES" sz="2600" b="1" dirty="0" smtClean="0"/>
              <a:t>un grupo de trabajo para </a:t>
            </a:r>
            <a:r>
              <a:rPr lang="es-ES" sz="2600" b="1" dirty="0"/>
              <a:t>llevar adelante la implantación.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es-ES" sz="2600" b="1" dirty="0"/>
          </a:p>
          <a:p>
            <a:pPr algn="just">
              <a:lnSpc>
                <a:spcPct val="90000"/>
              </a:lnSpc>
              <a:buFontTx/>
              <a:buNone/>
              <a:defRPr/>
            </a:pPr>
            <a:r>
              <a:rPr lang="es-ES" sz="2600" b="1" dirty="0"/>
              <a:t>4. Motivación y formación de las personas involucradas en la implantación.</a:t>
            </a:r>
          </a:p>
        </p:txBody>
      </p:sp>
      <p:pic>
        <p:nvPicPr>
          <p:cNvPr id="5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01172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28552" y="351701"/>
            <a:ext cx="75243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551280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3990" y="1512540"/>
            <a:ext cx="9396889" cy="5472608"/>
          </a:xfrm>
          <a:ln>
            <a:solidFill>
              <a:srgbClr val="0070C0"/>
            </a:solidFill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  <a:defRPr/>
            </a:pPr>
            <a:r>
              <a:rPr lang="es-ES" b="1" dirty="0" smtClean="0">
                <a:solidFill>
                  <a:srgbClr val="0070C0"/>
                </a:solidFill>
              </a:rPr>
              <a:t>Implantación</a:t>
            </a:r>
          </a:p>
          <a:p>
            <a:pPr algn="just">
              <a:lnSpc>
                <a:spcPct val="90000"/>
              </a:lnSpc>
              <a:buFontTx/>
              <a:buNone/>
              <a:defRPr/>
            </a:pPr>
            <a:endParaRPr lang="es-ES" sz="2800" b="1" dirty="0"/>
          </a:p>
          <a:p>
            <a:pPr marL="0" indent="0" algn="just">
              <a:buNone/>
              <a:defRPr/>
            </a:pPr>
            <a:r>
              <a:rPr lang="es-ES" sz="2800" b="1" dirty="0"/>
              <a:t>a. Puesta en práctica el plan de implantación.</a:t>
            </a:r>
          </a:p>
          <a:p>
            <a:pPr marL="0" indent="0" algn="just">
              <a:buNone/>
              <a:defRPr/>
            </a:pPr>
            <a:endParaRPr lang="es-ES" sz="2800" dirty="0"/>
          </a:p>
          <a:p>
            <a:pPr marL="0" indent="0" algn="just">
              <a:buNone/>
              <a:defRPr/>
            </a:pPr>
            <a:r>
              <a:rPr lang="es-ES" sz="2800" b="1" dirty="0"/>
              <a:t>b. Análisis y diagnóstico de los resultados.</a:t>
            </a:r>
          </a:p>
          <a:p>
            <a:pPr marL="0" indent="0" algn="just">
              <a:buNone/>
              <a:defRPr/>
            </a:pPr>
            <a:r>
              <a:rPr lang="es-ES" sz="2800" dirty="0"/>
              <a:t>Auditorias internas para evaluar si se van alcanzando los objetivos de cada etapa. </a:t>
            </a:r>
          </a:p>
          <a:p>
            <a:pPr marL="0" indent="0" algn="just">
              <a:buNone/>
              <a:defRPr/>
            </a:pPr>
            <a:endParaRPr lang="es-ES" sz="2800" dirty="0"/>
          </a:p>
          <a:p>
            <a:pPr marL="0" indent="0" algn="just">
              <a:buNone/>
              <a:defRPr/>
            </a:pPr>
            <a:r>
              <a:rPr lang="es-ES" sz="2800" b="1" dirty="0"/>
              <a:t>c. Correcciones.</a:t>
            </a:r>
          </a:p>
          <a:p>
            <a:pPr marL="0" indent="0" algn="just">
              <a:buNone/>
              <a:defRPr/>
            </a:pPr>
            <a:r>
              <a:rPr lang="es-ES" sz="2800" dirty="0"/>
              <a:t>Se revisará continuamente en un continuo esfuerzo por mejorar.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28552" y="351701"/>
            <a:ext cx="75243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732662" y="7201172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07220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974" y="1728564"/>
            <a:ext cx="9396889" cy="4248472"/>
          </a:xfrm>
          <a:ln>
            <a:solidFill>
              <a:srgbClr val="0070C0"/>
            </a:solidFill>
          </a:ln>
        </p:spPr>
        <p:txBody>
          <a:bodyPr/>
          <a:lstStyle/>
          <a:p>
            <a:pPr marL="0" indent="0" algn="ctr">
              <a:buNone/>
              <a:defRPr/>
            </a:pPr>
            <a:r>
              <a:rPr lang="es-ES" b="1" dirty="0" smtClean="0">
                <a:solidFill>
                  <a:srgbClr val="0070C0"/>
                </a:solidFill>
              </a:rPr>
              <a:t>Certificación</a:t>
            </a:r>
            <a:endParaRPr lang="es-ES" b="1" dirty="0">
              <a:solidFill>
                <a:srgbClr val="0070C0"/>
              </a:solidFill>
            </a:endParaRPr>
          </a:p>
          <a:p>
            <a:pPr marL="0" indent="0" algn="just">
              <a:buNone/>
              <a:defRPr/>
            </a:pPr>
            <a:endParaRPr lang="es-ES" b="1" dirty="0" smtClean="0"/>
          </a:p>
          <a:p>
            <a:pPr marL="0" indent="0" algn="just">
              <a:buNone/>
              <a:defRPr/>
            </a:pPr>
            <a:r>
              <a:rPr lang="es-ES" sz="2800" b="1" dirty="0" smtClean="0"/>
              <a:t>* </a:t>
            </a:r>
            <a:r>
              <a:rPr lang="es-ES" sz="2800" dirty="0" smtClean="0"/>
              <a:t>Después de un cierto tiempo de llevar a cabo el Sistema de Gestión de Calidad, la empresa debe estar en condiciones de certificar su Sistema.</a:t>
            </a:r>
          </a:p>
          <a:p>
            <a:pPr marL="0" indent="0" algn="just">
              <a:buNone/>
              <a:defRPr/>
            </a:pPr>
            <a:endParaRPr lang="es-ES" sz="2800" dirty="0" smtClean="0"/>
          </a:p>
          <a:p>
            <a:pPr marL="0" indent="0" algn="just">
              <a:buNone/>
              <a:defRPr/>
            </a:pPr>
            <a:r>
              <a:rPr lang="es-ES" sz="2800" dirty="0" smtClean="0"/>
              <a:t>* Para ello es necesario aprobar la auditoria del organismo de certificación que elija.</a:t>
            </a:r>
          </a:p>
        </p:txBody>
      </p:sp>
      <p:pic>
        <p:nvPicPr>
          <p:cNvPr id="5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28552" y="351701"/>
            <a:ext cx="75243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732662" y="7201172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27104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974" y="1476946"/>
            <a:ext cx="9468966" cy="755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PE" sz="2800" b="1" dirty="0">
                <a:solidFill>
                  <a:srgbClr val="000066"/>
                </a:solidFill>
              </a:rPr>
              <a:t>¿QUÉ HACER DESPUÉS DE LA CERTIFICACIÓN?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974" y="2376636"/>
            <a:ext cx="9396889" cy="4301163"/>
          </a:xfrm>
          <a:ln>
            <a:solidFill>
              <a:srgbClr val="0070C0"/>
            </a:solidFill>
          </a:ln>
        </p:spPr>
        <p:txBody>
          <a:bodyPr/>
          <a:lstStyle/>
          <a:p>
            <a:pPr marL="0" indent="0" algn="ctr">
              <a:lnSpc>
                <a:spcPct val="80000"/>
              </a:lnSpc>
              <a:buNone/>
              <a:defRPr/>
            </a:pPr>
            <a:r>
              <a:rPr lang="es-ES" sz="2600" b="1" dirty="0">
                <a:solidFill>
                  <a:srgbClr val="0070C0"/>
                </a:solidFill>
              </a:rPr>
              <a:t>SEGUIMIENTO </a:t>
            </a:r>
            <a:r>
              <a:rPr lang="es-ES" sz="2600" b="1" dirty="0" smtClean="0">
                <a:solidFill>
                  <a:srgbClr val="0070C0"/>
                </a:solidFill>
              </a:rPr>
              <a:t>INTERNO</a:t>
            </a:r>
            <a:endParaRPr lang="es-ES" sz="2600" dirty="0">
              <a:solidFill>
                <a:srgbClr val="0070C0"/>
              </a:solidFill>
            </a:endParaRPr>
          </a:p>
          <a:p>
            <a:pPr marL="0" indent="0" algn="just">
              <a:lnSpc>
                <a:spcPct val="80000"/>
              </a:lnSpc>
              <a:buNone/>
              <a:defRPr/>
            </a:pPr>
            <a:endParaRPr lang="es-ES" sz="2600" dirty="0" smtClean="0"/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s-ES" sz="2600" dirty="0" smtClean="0"/>
              <a:t>La </a:t>
            </a:r>
            <a:r>
              <a:rPr lang="es-ES" sz="2600" dirty="0"/>
              <a:t>implantación de un Sistema de Gestión de Calidad no termina con la consecución del certificado, sino que debe ser un proceso V IVO, que necesita un seguimiento por parte de la empresa.</a:t>
            </a:r>
          </a:p>
          <a:p>
            <a:pPr marL="0" indent="0" algn="just">
              <a:lnSpc>
                <a:spcPct val="80000"/>
              </a:lnSpc>
              <a:defRPr/>
            </a:pPr>
            <a:endParaRPr lang="es-ES" sz="2600" dirty="0"/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s-ES" sz="2600" b="1" dirty="0"/>
              <a:t>1. Realización de Auditorias Internas.</a:t>
            </a:r>
            <a:endParaRPr lang="es-ES" sz="2600" dirty="0"/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s-ES" sz="2600" b="1" dirty="0" smtClean="0"/>
              <a:t>2</a:t>
            </a:r>
            <a:r>
              <a:rPr lang="es-ES" sz="2600" b="1" dirty="0"/>
              <a:t>. Ejecución de acciones correctoras y preventivas.</a:t>
            </a:r>
            <a:endParaRPr lang="es-ES" sz="2600" dirty="0"/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s-ES" sz="2600" b="1" dirty="0" smtClean="0"/>
              <a:t>3</a:t>
            </a:r>
            <a:r>
              <a:rPr lang="es-ES" sz="2600" b="1" dirty="0"/>
              <a:t>. Revisión del Sistema por la Dirección.</a:t>
            </a:r>
            <a:endParaRPr lang="es-ES" sz="2600" dirty="0"/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es-ES" sz="2600" b="1" dirty="0" smtClean="0"/>
              <a:t>4</a:t>
            </a:r>
            <a:r>
              <a:rPr lang="es-ES" sz="2600" b="1" dirty="0"/>
              <a:t>. La realización de Planes de Formación.</a:t>
            </a:r>
            <a:endParaRPr lang="es-ES" sz="2600" dirty="0"/>
          </a:p>
        </p:txBody>
      </p:sp>
      <p:pic>
        <p:nvPicPr>
          <p:cNvPr id="5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01172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28552" y="360412"/>
            <a:ext cx="75243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384742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0014" y="1752608"/>
            <a:ext cx="8874840" cy="13441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ES" altLang="es-PE" sz="3200" b="1" dirty="0">
                <a:solidFill>
                  <a:srgbClr val="000066"/>
                </a:solidFill>
              </a:rPr>
              <a:t>DIFICULTADES EN LA IMPLANTACIÓN DEL SGC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68166" y="3368590"/>
            <a:ext cx="6210612" cy="3328526"/>
          </a:xfrm>
          <a:ln>
            <a:solidFill>
              <a:srgbClr val="0070C0"/>
            </a:solidFill>
          </a:ln>
        </p:spPr>
        <p:txBody>
          <a:bodyPr/>
          <a:lstStyle/>
          <a:p>
            <a:pPr marL="0" indent="0" algn="ctr">
              <a:buNone/>
              <a:defRPr/>
            </a:pPr>
            <a:r>
              <a:rPr lang="es-ES" sz="2800" b="1" dirty="0" smtClean="0"/>
              <a:t>No comprender el Objetivo.</a:t>
            </a:r>
          </a:p>
          <a:p>
            <a:pPr marL="0" indent="0" algn="ctr">
              <a:buNone/>
              <a:defRPr/>
            </a:pPr>
            <a:r>
              <a:rPr lang="es-ES" sz="2800" b="1" dirty="0" smtClean="0"/>
              <a:t>¿El objetivo es la certificación?</a:t>
            </a:r>
          </a:p>
          <a:p>
            <a:pPr marL="0" indent="0" algn="ctr">
              <a:buNone/>
              <a:defRPr/>
            </a:pPr>
            <a:r>
              <a:rPr lang="es-ES" sz="2800" b="1" dirty="0" smtClean="0"/>
              <a:t>Gerencia no comprometida.</a:t>
            </a:r>
          </a:p>
          <a:p>
            <a:pPr marL="0" indent="0" algn="ctr">
              <a:buNone/>
              <a:defRPr/>
            </a:pPr>
            <a:r>
              <a:rPr lang="es-ES" sz="2800" b="1" dirty="0" smtClean="0"/>
              <a:t>Falta de competencias.</a:t>
            </a:r>
          </a:p>
          <a:p>
            <a:pPr marL="0" indent="0" algn="ctr">
              <a:buNone/>
              <a:defRPr/>
            </a:pPr>
            <a:r>
              <a:rPr lang="es-ES" sz="2800" b="1" dirty="0" smtClean="0"/>
              <a:t>Resistencia al cambio.</a:t>
            </a:r>
          </a:p>
          <a:p>
            <a:pPr marL="0" indent="0" algn="ctr">
              <a:buNone/>
              <a:defRPr/>
            </a:pPr>
            <a:r>
              <a:rPr lang="es-ES" sz="2800" b="1" dirty="0" smtClean="0"/>
              <a:t>Castigar a los que poco saben.</a:t>
            </a:r>
          </a:p>
        </p:txBody>
      </p:sp>
      <p:pic>
        <p:nvPicPr>
          <p:cNvPr id="5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732662" y="7201172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728552" y="360412"/>
            <a:ext cx="752439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721022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Servicios Farmacéuticos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 </a:t>
            </a:r>
            <a:endParaRPr lang="es-ES_tradnl" sz="3200" dirty="0" smtClean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68" y="3456756"/>
            <a:ext cx="3376538" cy="22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8993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7196" y="1548711"/>
            <a:ext cx="1973319" cy="91493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BPM</a:t>
            </a:r>
            <a:endParaRPr lang="es-PE" dirty="0"/>
          </a:p>
        </p:txBody>
      </p:sp>
      <p:sp>
        <p:nvSpPr>
          <p:cNvPr id="3" name="2 Rectángulo"/>
          <p:cNvSpPr/>
          <p:nvPr/>
        </p:nvSpPr>
        <p:spPr>
          <a:xfrm>
            <a:off x="7933808" y="1548711"/>
            <a:ext cx="1973319" cy="91493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BPA</a:t>
            </a:r>
            <a:endParaRPr lang="es-PE" dirty="0"/>
          </a:p>
        </p:txBody>
      </p:sp>
      <p:sp>
        <p:nvSpPr>
          <p:cNvPr id="4" name="3 Rectángulo"/>
          <p:cNvSpPr/>
          <p:nvPr/>
        </p:nvSpPr>
        <p:spPr>
          <a:xfrm>
            <a:off x="4151613" y="966480"/>
            <a:ext cx="1973319" cy="914935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BPL</a:t>
            </a:r>
            <a:endParaRPr lang="es-PE" dirty="0"/>
          </a:p>
        </p:txBody>
      </p:sp>
      <p:sp>
        <p:nvSpPr>
          <p:cNvPr id="5" name="4 Rectángulo"/>
          <p:cNvSpPr/>
          <p:nvPr/>
        </p:nvSpPr>
        <p:spPr>
          <a:xfrm>
            <a:off x="4151613" y="3711285"/>
            <a:ext cx="1973319" cy="91493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BPOF</a:t>
            </a:r>
            <a:endParaRPr lang="es-PE" dirty="0"/>
          </a:p>
        </p:txBody>
      </p:sp>
      <p:sp>
        <p:nvSpPr>
          <p:cNvPr id="6" name="5 Rectángulo"/>
          <p:cNvSpPr/>
          <p:nvPr/>
        </p:nvSpPr>
        <p:spPr>
          <a:xfrm>
            <a:off x="287196" y="4792572"/>
            <a:ext cx="1151103" cy="665407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BPA</a:t>
            </a:r>
          </a:p>
          <a:p>
            <a:pPr algn="ctr"/>
            <a:r>
              <a:rPr lang="es-PE" dirty="0" smtClean="0"/>
              <a:t>OF</a:t>
            </a:r>
            <a:endParaRPr lang="es-PE" dirty="0"/>
          </a:p>
        </p:txBody>
      </p:sp>
      <p:sp>
        <p:nvSpPr>
          <p:cNvPr id="7" name="6 Rectángulo"/>
          <p:cNvSpPr/>
          <p:nvPr/>
        </p:nvSpPr>
        <p:spPr>
          <a:xfrm>
            <a:off x="2342737" y="4792572"/>
            <a:ext cx="1151103" cy="6654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BPD</a:t>
            </a:r>
          </a:p>
          <a:p>
            <a:pPr algn="ctr"/>
            <a:r>
              <a:rPr lang="es-PE" dirty="0" smtClean="0"/>
              <a:t>OF</a:t>
            </a:r>
            <a:endParaRPr lang="es-PE" dirty="0"/>
          </a:p>
        </p:txBody>
      </p:sp>
      <p:sp>
        <p:nvSpPr>
          <p:cNvPr id="8" name="7 Rectángulo"/>
          <p:cNvSpPr/>
          <p:nvPr/>
        </p:nvSpPr>
        <p:spPr>
          <a:xfrm>
            <a:off x="4562721" y="4792572"/>
            <a:ext cx="1151103" cy="6654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BPFV</a:t>
            </a:r>
          </a:p>
          <a:p>
            <a:pPr algn="ctr"/>
            <a:r>
              <a:rPr lang="es-PE" dirty="0" smtClean="0"/>
              <a:t>OF</a:t>
            </a:r>
            <a:endParaRPr lang="es-PE" dirty="0"/>
          </a:p>
        </p:txBody>
      </p:sp>
      <p:sp>
        <p:nvSpPr>
          <p:cNvPr id="9" name="8 Rectángulo"/>
          <p:cNvSpPr/>
          <p:nvPr/>
        </p:nvSpPr>
        <p:spPr>
          <a:xfrm>
            <a:off x="6782705" y="4792572"/>
            <a:ext cx="1315546" cy="665407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 </a:t>
            </a:r>
            <a:r>
              <a:rPr lang="es-PE" dirty="0" err="1" smtClean="0"/>
              <a:t>Distrib</a:t>
            </a:r>
            <a:r>
              <a:rPr lang="es-PE" dirty="0" smtClean="0"/>
              <a:t> y </a:t>
            </a:r>
            <a:r>
              <a:rPr lang="es-PE" dirty="0" err="1" smtClean="0"/>
              <a:t>Transp</a:t>
            </a:r>
            <a:endParaRPr lang="es-PE" dirty="0"/>
          </a:p>
        </p:txBody>
      </p:sp>
      <p:sp>
        <p:nvSpPr>
          <p:cNvPr id="10" name="9 Rectángulo"/>
          <p:cNvSpPr/>
          <p:nvPr/>
        </p:nvSpPr>
        <p:spPr>
          <a:xfrm>
            <a:off x="9084911" y="4875748"/>
            <a:ext cx="1151103" cy="66540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dirty="0" smtClean="0"/>
              <a:t>BPSFT</a:t>
            </a:r>
          </a:p>
          <a:p>
            <a:pPr algn="ctr"/>
            <a:r>
              <a:rPr lang="es-PE" dirty="0" smtClean="0"/>
              <a:t>OF</a:t>
            </a:r>
            <a:endParaRPr lang="es-PE" dirty="0"/>
          </a:p>
        </p:txBody>
      </p:sp>
      <p:sp>
        <p:nvSpPr>
          <p:cNvPr id="12" name="11 Trapecio"/>
          <p:cNvSpPr/>
          <p:nvPr/>
        </p:nvSpPr>
        <p:spPr>
          <a:xfrm>
            <a:off x="3822726" y="2713174"/>
            <a:ext cx="2631092" cy="831759"/>
          </a:xfrm>
          <a:prstGeom prst="trapezoi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b="1" dirty="0" smtClean="0"/>
              <a:t>Enfocado en el paciente</a:t>
            </a:r>
            <a:endParaRPr lang="es-PE" b="1" dirty="0"/>
          </a:p>
        </p:txBody>
      </p:sp>
      <p:sp>
        <p:nvSpPr>
          <p:cNvPr id="13" name="12 Trapecio"/>
          <p:cNvSpPr/>
          <p:nvPr/>
        </p:nvSpPr>
        <p:spPr>
          <a:xfrm rot="10800000">
            <a:off x="3822726" y="1881415"/>
            <a:ext cx="2631092" cy="831759"/>
          </a:xfrm>
          <a:prstGeom prst="trapezoi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 dirty="0"/>
          </a:p>
        </p:txBody>
      </p:sp>
      <p:sp>
        <p:nvSpPr>
          <p:cNvPr id="14" name="13 CuadroTexto"/>
          <p:cNvSpPr txBox="1"/>
          <p:nvPr/>
        </p:nvSpPr>
        <p:spPr>
          <a:xfrm>
            <a:off x="4241113" y="1964591"/>
            <a:ext cx="1917498" cy="659951"/>
          </a:xfrm>
          <a:prstGeom prst="rect">
            <a:avLst/>
          </a:prstGeom>
          <a:noFill/>
        </p:spPr>
        <p:txBody>
          <a:bodyPr wrap="none" lIns="104927" tIns="52464" rIns="104927" bIns="52464" rtlCol="0">
            <a:spAutoFit/>
          </a:bodyPr>
          <a:lstStyle/>
          <a:p>
            <a:pPr algn="ctr"/>
            <a:r>
              <a:rPr lang="es-PE" b="1" dirty="0" smtClean="0">
                <a:solidFill>
                  <a:schemeClr val="bg1"/>
                </a:solidFill>
              </a:rPr>
              <a:t>Enfocado en el </a:t>
            </a:r>
          </a:p>
          <a:p>
            <a:pPr algn="ctr"/>
            <a:r>
              <a:rPr lang="es-PE" b="1" dirty="0" smtClean="0">
                <a:solidFill>
                  <a:schemeClr val="bg1"/>
                </a:solidFill>
              </a:rPr>
              <a:t>producto</a:t>
            </a:r>
            <a:endParaRPr lang="es-PE" b="1" dirty="0">
              <a:solidFill>
                <a:schemeClr val="bg1"/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592" y="6048610"/>
            <a:ext cx="3042201" cy="1322415"/>
          </a:xfrm>
          <a:prstGeom prst="rect">
            <a:avLst/>
          </a:prstGeom>
        </p:spPr>
      </p:pic>
      <p:pic>
        <p:nvPicPr>
          <p:cNvPr id="17" name="16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96" y="5724381"/>
            <a:ext cx="2669839" cy="1970872"/>
          </a:xfrm>
          <a:prstGeom prst="rect">
            <a:avLst/>
          </a:prstGeom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056" y="5707506"/>
            <a:ext cx="1891098" cy="1913046"/>
          </a:xfrm>
          <a:prstGeom prst="rect">
            <a:avLst/>
          </a:prstGeom>
        </p:spPr>
      </p:pic>
      <p:pic>
        <p:nvPicPr>
          <p:cNvPr id="20" name="Picture 2" descr="LOGO RSA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3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1 Diagrama"/>
          <p:cNvGraphicFramePr/>
          <p:nvPr>
            <p:extLst/>
          </p:nvPr>
        </p:nvGraphicFramePr>
        <p:xfrm>
          <a:off x="821024" y="2380470"/>
          <a:ext cx="9091455" cy="4491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2 Rectángulo"/>
          <p:cNvSpPr/>
          <p:nvPr/>
        </p:nvSpPr>
        <p:spPr bwMode="auto">
          <a:xfrm>
            <a:off x="944969" y="1565734"/>
            <a:ext cx="8845740" cy="5332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2800" dirty="0">
                <a:latin typeface="Calibri" pitchFamily="34" charset="0"/>
              </a:rPr>
              <a:t>BUENAS PRÁCTICAS DE OFICINA FARMACÉUTICA</a:t>
            </a:r>
          </a:p>
        </p:txBody>
      </p:sp>
      <p:sp>
        <p:nvSpPr>
          <p:cNvPr id="15" name="4 Trapecio"/>
          <p:cNvSpPr/>
          <p:nvPr/>
        </p:nvSpPr>
        <p:spPr>
          <a:xfrm>
            <a:off x="6946541" y="3493930"/>
            <a:ext cx="3076898" cy="713575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/>
          <a:p>
            <a:pPr algn="ctr">
              <a:defRPr/>
            </a:pPr>
            <a:r>
              <a:rPr lang="es-MX" sz="2300" dirty="0">
                <a:solidFill>
                  <a:schemeClr val="tx1"/>
                </a:solidFill>
                <a:latin typeface="Calibri" panose="020F0502020204030204" pitchFamily="34" charset="0"/>
              </a:rPr>
              <a:t>BP Almacenamiento</a:t>
            </a:r>
          </a:p>
        </p:txBody>
      </p:sp>
      <p:sp>
        <p:nvSpPr>
          <p:cNvPr id="18" name="5 Trapecio"/>
          <p:cNvSpPr/>
          <p:nvPr/>
        </p:nvSpPr>
        <p:spPr>
          <a:xfrm>
            <a:off x="703231" y="5743662"/>
            <a:ext cx="3076898" cy="713575"/>
          </a:xfrm>
          <a:prstGeom prst="trapezoid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anchor="ctr"/>
          <a:lstStyle/>
          <a:p>
            <a:pPr algn="ctr">
              <a:defRPr/>
            </a:pPr>
            <a:r>
              <a:rPr lang="es-MX" sz="2300" dirty="0">
                <a:solidFill>
                  <a:schemeClr val="tx1"/>
                </a:solidFill>
                <a:latin typeface="Calibri" panose="020F0502020204030204" pitchFamily="34" charset="0"/>
              </a:rPr>
              <a:t>BP Distribución y Transporte</a:t>
            </a:r>
          </a:p>
        </p:txBody>
      </p:sp>
      <p:pic>
        <p:nvPicPr>
          <p:cNvPr id="9" name="Picture 2" descr="LOGO RSA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0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66" y="3045792"/>
            <a:ext cx="9647038" cy="416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66" y="3434539"/>
            <a:ext cx="9647038" cy="169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>
          <a:xfrm>
            <a:off x="451356" y="2297639"/>
            <a:ext cx="6001755" cy="498769"/>
          </a:xfr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rtlCol="0">
            <a:normAutofit fontScale="77500" lnSpcReduction="20000"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es-ES" sz="3900" b="1" dirty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DECRETO SUPREMO N° 014-2011-SA.</a:t>
            </a:r>
            <a:endParaRPr lang="es-ES_tradnl" b="1" i="1" dirty="0" smtClean="0">
              <a:solidFill>
                <a:schemeClr val="accent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615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7" y="5778019"/>
            <a:ext cx="3534709" cy="396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56" y="6164932"/>
            <a:ext cx="9634349" cy="91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LOGO RSA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2 Rectángulo"/>
          <p:cNvSpPr/>
          <p:nvPr/>
        </p:nvSpPr>
        <p:spPr bwMode="auto">
          <a:xfrm>
            <a:off x="2628206" y="576436"/>
            <a:ext cx="6037428" cy="659951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3600" dirty="0" smtClean="0">
                <a:latin typeface="Calibri" pitchFamily="34" charset="0"/>
              </a:rPr>
              <a:t>NORMATIVA </a:t>
            </a:r>
            <a:endParaRPr lang="es-PE" sz="3600" dirty="0">
              <a:latin typeface="Calibri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0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2 Rectángulo"/>
          <p:cNvSpPr/>
          <p:nvPr/>
        </p:nvSpPr>
        <p:spPr bwMode="auto">
          <a:xfrm>
            <a:off x="944969" y="1565734"/>
            <a:ext cx="8845740" cy="5332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2800" dirty="0">
                <a:latin typeface="Calibri" pitchFamily="34" charset="0"/>
              </a:rPr>
              <a:t>BUENAS PRÁCTICAS DE OFICINA FARMACÉUTICA</a:t>
            </a:r>
          </a:p>
        </p:txBody>
      </p:sp>
      <p:sp>
        <p:nvSpPr>
          <p:cNvPr id="2" name="1 Rectángulo"/>
          <p:cNvSpPr/>
          <p:nvPr/>
        </p:nvSpPr>
        <p:spPr>
          <a:xfrm>
            <a:off x="944968" y="2463646"/>
            <a:ext cx="8845740" cy="195261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algn="just"/>
            <a:r>
              <a:rPr lang="es-ES" sz="2400" dirty="0">
                <a:solidFill>
                  <a:srgbClr val="FF0000"/>
                </a:solidFill>
              </a:rPr>
              <a:t>Adherencia al tratamiento farmacológico</a:t>
            </a:r>
            <a:r>
              <a:rPr lang="es-ES" sz="2400" dirty="0"/>
              <a:t>.- Grado en el cual el comportamiento relacionado a la farmacoterapia por parte del paciente se corresponde con las recomendaciones establecidas por un profesional de la salud</a:t>
            </a:r>
            <a:r>
              <a:rPr lang="es-ES" sz="2400" dirty="0" smtClean="0"/>
              <a:t>.</a:t>
            </a:r>
            <a:endParaRPr lang="es-PE" sz="2400" dirty="0"/>
          </a:p>
        </p:txBody>
      </p:sp>
      <p:sp>
        <p:nvSpPr>
          <p:cNvPr id="3" name="2 Rectángulo"/>
          <p:cNvSpPr/>
          <p:nvPr/>
        </p:nvSpPr>
        <p:spPr>
          <a:xfrm>
            <a:off x="944969" y="4680892"/>
            <a:ext cx="8715494" cy="195261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lvl="0" algn="just"/>
            <a:r>
              <a:rPr lang="es-ES" sz="2400" dirty="0">
                <a:solidFill>
                  <a:srgbClr val="FF0000"/>
                </a:solidFill>
              </a:rPr>
              <a:t>Atención farmacéutica.- </a:t>
            </a:r>
            <a:r>
              <a:rPr lang="es-ES" sz="2400" dirty="0"/>
              <a:t>Actos del profesional Químico Farmacéutico para la mejora y mantenimiento de la salud y calidad de vida del paciente, los cuales se realizan mediante prácticas correctas de dispensación y seguimiento farmacoterapéutico.</a:t>
            </a:r>
            <a:endParaRPr lang="es-PE" sz="2400" dirty="0"/>
          </a:p>
        </p:txBody>
      </p:sp>
      <p:sp>
        <p:nvSpPr>
          <p:cNvPr id="9" name="2 Rectángulo"/>
          <p:cNvSpPr/>
          <p:nvPr/>
        </p:nvSpPr>
        <p:spPr bwMode="auto">
          <a:xfrm>
            <a:off x="2567442" y="432420"/>
            <a:ext cx="6037428" cy="659951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3600" dirty="0" smtClean="0">
                <a:latin typeface="Calibri" pitchFamily="34" charset="0"/>
              </a:rPr>
              <a:t>NORMATIVA </a:t>
            </a:r>
            <a:endParaRPr lang="es-PE" sz="3600" dirty="0">
              <a:latin typeface="Calibri" pitchFamily="34" charset="0"/>
            </a:endParaRPr>
          </a:p>
        </p:txBody>
      </p:sp>
      <p:pic>
        <p:nvPicPr>
          <p:cNvPr id="13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87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8006" y="1944588"/>
            <a:ext cx="8845740" cy="2321944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algn="just"/>
            <a:r>
              <a:rPr lang="es-ES" sz="2400" dirty="0">
                <a:solidFill>
                  <a:srgbClr val="FF0000"/>
                </a:solidFill>
              </a:rPr>
              <a:t>Calidad de vida relacionada a la salud.-</a:t>
            </a:r>
            <a:r>
              <a:rPr lang="es-ES" sz="2400" dirty="0"/>
              <a:t> Es la medida en que se modifica el valor asignado </a:t>
            </a:r>
            <a:r>
              <a:rPr lang="es-PE" sz="2400" dirty="0"/>
              <a:t>a la duración de la vida en función de la percepción de limitaciones físicas, psicológicas, sociales y de disminución de oportunidades a causa de la enfermedad, sus secuelas, el tratamiento y/o las políticas de salud.</a:t>
            </a:r>
          </a:p>
        </p:txBody>
      </p:sp>
      <p:sp>
        <p:nvSpPr>
          <p:cNvPr id="7" name="2 Rectángulo"/>
          <p:cNvSpPr/>
          <p:nvPr/>
        </p:nvSpPr>
        <p:spPr bwMode="auto">
          <a:xfrm>
            <a:off x="2628206" y="576436"/>
            <a:ext cx="6037428" cy="659951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3600" dirty="0" smtClean="0">
                <a:latin typeface="Calibri" pitchFamily="34" charset="0"/>
              </a:rPr>
              <a:t>NORMATIVA </a:t>
            </a:r>
            <a:endParaRPr lang="es-PE" sz="3600" dirty="0">
              <a:latin typeface="Calibri" pitchFamily="34" charset="0"/>
            </a:endParaRPr>
          </a:p>
        </p:txBody>
      </p:sp>
      <p:pic>
        <p:nvPicPr>
          <p:cNvPr id="8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780527" y="4680892"/>
            <a:ext cx="9010182" cy="195261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algn="just"/>
            <a:r>
              <a:rPr lang="es-ES" sz="2400" dirty="0">
                <a:solidFill>
                  <a:srgbClr val="FF0000"/>
                </a:solidFill>
              </a:rPr>
              <a:t>Fecha de expiración o vencimiento.-</a:t>
            </a:r>
            <a:r>
              <a:rPr lang="es-ES" sz="2400" dirty="0"/>
              <a:t> Es el dato señalado en el rotulado de los envases mediato e inmediato del producto o dispositivo que indica el mes y el año calendario más allá del cual no se garantiza que el producto o dispositivo conserve su estabilidad y eficacia.</a:t>
            </a:r>
            <a:endParaRPr lang="es-PE" sz="2400" dirty="0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5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80527" y="2016596"/>
            <a:ext cx="9010182" cy="4168603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algn="just"/>
            <a:r>
              <a:rPr lang="es-PE" sz="2400" dirty="0">
                <a:solidFill>
                  <a:srgbClr val="FF0000"/>
                </a:solidFill>
              </a:rPr>
              <a:t>Dispensación.-</a:t>
            </a:r>
            <a:r>
              <a:rPr lang="es-PE" sz="2400" dirty="0"/>
              <a:t> Acto profesional del Químico Farmacéutico de proporcionar uno o más productos farmacéuticos, dispositivos médicos y productos sanitarios a un paciente o usuario, generalmente en atención a la presentación de una receta elaborada por un profesional autorizado. </a:t>
            </a:r>
            <a:endParaRPr lang="es-PE" sz="2400" dirty="0" smtClean="0"/>
          </a:p>
          <a:p>
            <a:pPr algn="just"/>
            <a:endParaRPr lang="es-PE" sz="2400" dirty="0"/>
          </a:p>
          <a:p>
            <a:pPr algn="just"/>
            <a:r>
              <a:rPr lang="es-PE" sz="2400" dirty="0" smtClean="0"/>
              <a:t>En </a:t>
            </a:r>
            <a:r>
              <a:rPr lang="es-PE" sz="2400" dirty="0"/>
              <a:t>este acto el profesional Químico Farmacéutico informa y orienta al paciente o usuario sobre el uso adecuado del producto farmacéutico, reacciones adversas, interacciones medicamentosas y las condiciones de conservación del producto o dispositivo.</a:t>
            </a:r>
          </a:p>
        </p:txBody>
      </p:sp>
      <p:pic>
        <p:nvPicPr>
          <p:cNvPr id="7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2 Rectángulo"/>
          <p:cNvSpPr/>
          <p:nvPr/>
        </p:nvSpPr>
        <p:spPr bwMode="auto">
          <a:xfrm>
            <a:off x="2628206" y="576436"/>
            <a:ext cx="6037428" cy="659951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3600" dirty="0" smtClean="0">
                <a:latin typeface="Calibri" pitchFamily="34" charset="0"/>
              </a:rPr>
              <a:t>NORMATIVA </a:t>
            </a:r>
            <a:endParaRPr lang="es-PE" sz="3600" dirty="0">
              <a:latin typeface="Calibri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9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80527" y="2463646"/>
            <a:ext cx="9010182" cy="269127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algn="just"/>
            <a:r>
              <a:rPr lang="es-ES" sz="2400" dirty="0">
                <a:solidFill>
                  <a:srgbClr val="FF0000"/>
                </a:solidFill>
              </a:rPr>
              <a:t>Interacciones medicamentosas.- </a:t>
            </a:r>
            <a:r>
              <a:rPr lang="es-PE" sz="2400" dirty="0"/>
              <a:t>Efectos producidos cuando la acción diagnóstica, preventiva o terapéutica de un principio activo es modificada en el organismo por otro agente exógeno o interactuante. Este puede ser otro principio activo simultáneamente administrado, una sustancia presente en la dieta o en el ambiente que rodea al organismo.</a:t>
            </a:r>
          </a:p>
        </p:txBody>
      </p:sp>
      <p:pic>
        <p:nvPicPr>
          <p:cNvPr id="7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2 Rectángulo"/>
          <p:cNvSpPr/>
          <p:nvPr/>
        </p:nvSpPr>
        <p:spPr bwMode="auto">
          <a:xfrm>
            <a:off x="2628206" y="576436"/>
            <a:ext cx="6037428" cy="659951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3600" dirty="0" smtClean="0">
                <a:latin typeface="Calibri" pitchFamily="34" charset="0"/>
              </a:rPr>
              <a:t>NORMATIVA </a:t>
            </a:r>
            <a:endParaRPr lang="es-PE" sz="3600" dirty="0">
              <a:latin typeface="Calibri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33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780527" y="1872580"/>
            <a:ext cx="9010182" cy="1952612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algn="just"/>
            <a:r>
              <a:rPr lang="es-ES" sz="2400" dirty="0">
                <a:solidFill>
                  <a:srgbClr val="FF0000"/>
                </a:solidFill>
              </a:rPr>
              <a:t>Intervención farmacéutica.- </a:t>
            </a:r>
            <a:r>
              <a:rPr lang="es-ES" sz="2400" dirty="0"/>
              <a:t>Actuaciones efectuadas en colaboración con el paciente o los profesionales de la salud, en el cual el profesional Químico Farmacéutico participa activamente en la toma de decisiones, contribuye a alcanzar las metas terapéuticas y evalúa los resultados.</a:t>
            </a:r>
            <a:endParaRPr lang="es-PE" sz="2400" dirty="0"/>
          </a:p>
        </p:txBody>
      </p:sp>
      <p:sp>
        <p:nvSpPr>
          <p:cNvPr id="7" name="6 Rectángulo"/>
          <p:cNvSpPr/>
          <p:nvPr/>
        </p:nvSpPr>
        <p:spPr>
          <a:xfrm>
            <a:off x="746816" y="4608884"/>
            <a:ext cx="9010182" cy="1583280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lvl="0" algn="just"/>
            <a:r>
              <a:rPr lang="es-ES" sz="2400" dirty="0">
                <a:solidFill>
                  <a:srgbClr val="FF0000"/>
                </a:solidFill>
              </a:rPr>
              <a:t>Meta terapéutica.-</a:t>
            </a:r>
            <a:r>
              <a:rPr lang="es-ES" sz="2400" dirty="0"/>
              <a:t> Resultado definido medible durante el proceso terapéutico; puede incluir metas primarias (resultado básico deseado) o metas secundarias otros beneficios del proceso). </a:t>
            </a:r>
            <a:endParaRPr lang="es-PE" sz="2400" dirty="0"/>
          </a:p>
        </p:txBody>
      </p:sp>
      <p:pic>
        <p:nvPicPr>
          <p:cNvPr id="8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2 Rectángulo"/>
          <p:cNvSpPr/>
          <p:nvPr/>
        </p:nvSpPr>
        <p:spPr bwMode="auto">
          <a:xfrm>
            <a:off x="2628206" y="576436"/>
            <a:ext cx="6037428" cy="659951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3600" dirty="0" smtClean="0">
                <a:latin typeface="Calibri" pitchFamily="34" charset="0"/>
              </a:rPr>
              <a:t>NORMATIVA </a:t>
            </a:r>
            <a:endParaRPr lang="es-PE" sz="3600" dirty="0">
              <a:latin typeface="Calibri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62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50278" y="2026784"/>
            <a:ext cx="9174627" cy="1213948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lvl="0" algn="just"/>
            <a:r>
              <a:rPr lang="es-ES" sz="2400" dirty="0">
                <a:solidFill>
                  <a:srgbClr val="FF0000"/>
                </a:solidFill>
              </a:rPr>
              <a:t>Procedimiento operativo </a:t>
            </a:r>
            <a:r>
              <a:rPr lang="es-ES" sz="2400" dirty="0" smtClean="0">
                <a:solidFill>
                  <a:srgbClr val="FF0000"/>
                </a:solidFill>
              </a:rPr>
              <a:t>estandarizado. </a:t>
            </a:r>
            <a:r>
              <a:rPr lang="es-ES" sz="2400" dirty="0" smtClean="0"/>
              <a:t>Procedimientos </a:t>
            </a:r>
            <a:r>
              <a:rPr lang="es-ES" sz="2400" dirty="0"/>
              <a:t>escritos que describen y explican cómo realizar una tarea para lograr un fin específico, de la mejor manera posible.</a:t>
            </a:r>
            <a:endParaRPr lang="es-PE" sz="2400" dirty="0"/>
          </a:p>
        </p:txBody>
      </p:sp>
      <p:pic>
        <p:nvPicPr>
          <p:cNvPr id="7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2 Rectángulo"/>
          <p:cNvSpPr/>
          <p:nvPr/>
        </p:nvSpPr>
        <p:spPr bwMode="auto">
          <a:xfrm>
            <a:off x="2628206" y="576436"/>
            <a:ext cx="6037428" cy="659951"/>
          </a:xfrm>
          <a:prstGeom prst="rect">
            <a:avLst/>
          </a:prstGeom>
          <a:solidFill>
            <a:schemeClr val="accent1">
              <a:lumMod val="9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lIns="104927" tIns="52464" rIns="104927" bIns="52464">
            <a:spAutoFit/>
          </a:bodyPr>
          <a:lstStyle/>
          <a:p>
            <a:pPr algn="ctr">
              <a:defRPr/>
            </a:pPr>
            <a:r>
              <a:rPr lang="es-PE" sz="3600" dirty="0" smtClean="0">
                <a:latin typeface="Calibri" pitchFamily="34" charset="0"/>
              </a:rPr>
              <a:t>NORMATIVA </a:t>
            </a:r>
            <a:endParaRPr lang="es-PE" sz="3600" dirty="0">
              <a:latin typeface="Calibri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50279" y="3816796"/>
            <a:ext cx="9174627" cy="2321944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 lIns="104927" tIns="52464" rIns="104927" bIns="52464">
            <a:spAutoFit/>
          </a:bodyPr>
          <a:lstStyle/>
          <a:p>
            <a:pPr lvl="0" algn="just"/>
            <a:r>
              <a:rPr lang="es-ES" sz="2400" dirty="0">
                <a:solidFill>
                  <a:srgbClr val="FF0000"/>
                </a:solidFill>
              </a:rPr>
              <a:t>Seguimiento farmacoterapéutico.- </a:t>
            </a:r>
            <a:r>
              <a:rPr lang="es-ES" sz="2400" dirty="0"/>
              <a:t>Acto profesional en el cual el Químico Farmacéutico orienta y supervisa al paciente en relación al cumplimiento de su farmacoterapia, mediante intervenciones farmacéuticas dirigidas a prevenir, identificar y resolver los problemas relacionados con los medicamentos (PRM).</a:t>
            </a:r>
            <a:endParaRPr lang="es-PE" sz="2400" dirty="0"/>
          </a:p>
        </p:txBody>
      </p:sp>
    </p:spTree>
    <p:extLst>
      <p:ext uri="{BB962C8B-B14F-4D97-AF65-F5344CB8AC3E}">
        <p14:creationId xmlns:p14="http://schemas.microsoft.com/office/powerpoint/2010/main" val="425303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7319622" y="6113325"/>
            <a:ext cx="1918206" cy="675469"/>
          </a:xfrm>
          <a:prstGeom prst="rect">
            <a:avLst/>
          </a:pr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dirty="0"/>
              <a:t>¿El paciente requiere SFT?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60311" y="4247642"/>
            <a:ext cx="1747987" cy="877634"/>
            <a:chOff x="6133" y="2016596"/>
            <a:chExt cx="1398600" cy="1040803"/>
          </a:xfrm>
          <a:solidFill>
            <a:srgbClr val="00B050"/>
          </a:solidFill>
          <a:scene3d>
            <a:camera prst="orthographicFront"/>
            <a:lightRig rig="flat" dir="t"/>
          </a:scene3d>
        </p:grpSpPr>
        <p:sp>
          <p:nvSpPr>
            <p:cNvPr id="7" name="Rectángulo 6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ángulo 7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1600" dirty="0">
                  <a:solidFill>
                    <a:schemeClr val="tx1"/>
                  </a:solidFill>
                </a:rPr>
                <a:t>PROCESO DE DISPENSACIÓN </a:t>
              </a:r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4151613" y="3045878"/>
            <a:ext cx="1375657" cy="523640"/>
            <a:chOff x="1800187" y="1689620"/>
            <a:chExt cx="1204772" cy="453332"/>
          </a:xfrm>
          <a:solidFill>
            <a:srgbClr val="0070C0"/>
          </a:solidFill>
          <a:scene3d>
            <a:camera prst="orthographicFront"/>
            <a:lightRig rig="flat" dir="t"/>
          </a:scene3d>
        </p:grpSpPr>
        <p:sp>
          <p:nvSpPr>
            <p:cNvPr id="10" name="Rectángulo 9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5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ángulo 10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1600" dirty="0"/>
                <a:t>¿Cuál PRM?</a:t>
              </a: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204975" y="5624331"/>
            <a:ext cx="3206644" cy="1973083"/>
          </a:xfrm>
          <a:prstGeom prst="rect">
            <a:avLst/>
          </a:prstGeom>
          <a:noFill/>
          <a:ln w="254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sz="1700" dirty="0">
                <a:latin typeface="Arial" panose="020B0604020202020204" pitchFamily="34" charset="0"/>
                <a:cs typeface="Arial" panose="020B0604020202020204" pitchFamily="34" charset="0"/>
              </a:rPr>
              <a:t>Dispensación: Servicio que garantiza tras una evaluación individual, que los pacientes </a:t>
            </a:r>
            <a:r>
              <a:rPr lang="es-PE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reciban</a:t>
            </a:r>
            <a:r>
              <a:rPr lang="es-PE" sz="1700" dirty="0">
                <a:latin typeface="Arial" panose="020B0604020202020204" pitchFamily="34" charset="0"/>
                <a:cs typeface="Arial" panose="020B0604020202020204" pitchFamily="34" charset="0"/>
              </a:rPr>
              <a:t> y utilicen </a:t>
            </a:r>
            <a:r>
              <a:rPr lang="es-PE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medicamentos </a:t>
            </a:r>
            <a:r>
              <a:rPr lang="es-PE" sz="1700" dirty="0">
                <a:latin typeface="Arial" panose="020B0604020202020204" pitchFamily="34" charset="0"/>
                <a:cs typeface="Arial" panose="020B0604020202020204" pitchFamily="34" charset="0"/>
              </a:rPr>
              <a:t>de forma adecuada a sus necesidades clínicas.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2232407" y="2047766"/>
            <a:ext cx="1754762" cy="435558"/>
          </a:xfrm>
          <a:prstGeom prst="rect">
            <a:avLst/>
          </a:prstGeom>
          <a:solidFill>
            <a:srgbClr val="1199FF"/>
          </a:solidFill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860" tIns="21860" rIns="21860" bIns="21860" numCol="1" spcCol="1457" anchor="ctr" anchorCtr="0">
            <a:noAutofit/>
          </a:bodyPr>
          <a:lstStyle/>
          <a:p>
            <a:pPr algn="ctr" defTabSz="1530191">
              <a:lnSpc>
                <a:spcPct val="90000"/>
              </a:lnSpc>
              <a:spcAft>
                <a:spcPct val="35000"/>
              </a:spcAft>
            </a:pPr>
            <a:r>
              <a:rPr lang="es-PE" sz="1600" dirty="0">
                <a:solidFill>
                  <a:schemeClr val="tx1"/>
                </a:solidFill>
              </a:rPr>
              <a:t>Seguridad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2260515" y="1382360"/>
            <a:ext cx="1726654" cy="355511"/>
          </a:xfrm>
          <a:prstGeom prst="rect">
            <a:avLst/>
          </a:prstGeom>
          <a:solidFill>
            <a:srgbClr val="1199FF"/>
          </a:solidFill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sz="1600" dirty="0"/>
              <a:t>Indicación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243467" y="1715064"/>
            <a:ext cx="1743703" cy="355511"/>
          </a:xfrm>
          <a:prstGeom prst="rect">
            <a:avLst/>
          </a:prstGeom>
          <a:solidFill>
            <a:srgbClr val="1199FF"/>
          </a:solidFill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sz="1600" dirty="0"/>
              <a:t>Efectividad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2237143" y="4248573"/>
            <a:ext cx="1667805" cy="959878"/>
          </a:xfrm>
          <a:prstGeom prst="rect">
            <a:avLst/>
          </a:prstGeom>
          <a:solidFill>
            <a:srgbClr val="0070C0"/>
          </a:solidFill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sz="1400" dirty="0">
                <a:solidFill>
                  <a:schemeClr val="bg1"/>
                </a:solidFill>
              </a:rPr>
              <a:t>Obtención de información del</a:t>
            </a:r>
          </a:p>
          <a:p>
            <a:pPr algn="ctr"/>
            <a:r>
              <a:rPr lang="es-PE" sz="1400" dirty="0">
                <a:solidFill>
                  <a:schemeClr val="bg1"/>
                </a:solidFill>
              </a:rPr>
              <a:t>paciente y su farmacoterapia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4398277" y="4459868"/>
            <a:ext cx="1233325" cy="604368"/>
          </a:xfrm>
          <a:prstGeom prst="rect">
            <a:avLst/>
          </a:prstGeom>
          <a:solidFill>
            <a:srgbClr val="0070C0"/>
          </a:solidFill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sz="1600" dirty="0">
                <a:solidFill>
                  <a:schemeClr val="bg1"/>
                </a:solidFill>
              </a:rPr>
              <a:t>¿Existen PRM? 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7276034" y="4792572"/>
            <a:ext cx="3084619" cy="675469"/>
          </a:xfrm>
          <a:prstGeom prst="rect">
            <a:avLst/>
          </a:prstGeom>
          <a:solidFill>
            <a:srgbClr val="00B050"/>
          </a:solidFill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dirty="0"/>
              <a:t>Entrega del medicamento + Información de uso</a:t>
            </a:r>
          </a:p>
        </p:txBody>
      </p:sp>
      <p:sp>
        <p:nvSpPr>
          <p:cNvPr id="24" name="Flecha derecha 23"/>
          <p:cNvSpPr/>
          <p:nvPr/>
        </p:nvSpPr>
        <p:spPr>
          <a:xfrm>
            <a:off x="1847445" y="4591426"/>
            <a:ext cx="413071" cy="24885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 sz="1000" dirty="0"/>
          </a:p>
        </p:txBody>
      </p:sp>
      <p:sp>
        <p:nvSpPr>
          <p:cNvPr id="25" name="Flecha derecha 24"/>
          <p:cNvSpPr/>
          <p:nvPr/>
        </p:nvSpPr>
        <p:spPr>
          <a:xfrm>
            <a:off x="3908135" y="4591426"/>
            <a:ext cx="457024" cy="24885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31" name="CuadroTexto 30"/>
          <p:cNvSpPr txBox="1"/>
          <p:nvPr/>
        </p:nvSpPr>
        <p:spPr>
          <a:xfrm>
            <a:off x="6207154" y="4543044"/>
            <a:ext cx="558152" cy="382952"/>
          </a:xfrm>
          <a:prstGeom prst="rect">
            <a:avLst/>
          </a:prstGeom>
          <a:noFill/>
        </p:spPr>
        <p:txBody>
          <a:bodyPr wrap="none" lIns="104927" tIns="52464" rIns="104927" bIns="52464" rtlCol="0">
            <a:spAutoFit/>
          </a:bodyPr>
          <a:lstStyle/>
          <a:p>
            <a:r>
              <a:rPr lang="es-PE" b="1" dirty="0" smtClean="0"/>
              <a:t>NO</a:t>
            </a:r>
            <a:endParaRPr lang="es-PE" b="1" dirty="0"/>
          </a:p>
        </p:txBody>
      </p:sp>
      <p:sp>
        <p:nvSpPr>
          <p:cNvPr id="32" name="CuadroTexto 31"/>
          <p:cNvSpPr txBox="1"/>
          <p:nvPr/>
        </p:nvSpPr>
        <p:spPr>
          <a:xfrm>
            <a:off x="4151612" y="3950079"/>
            <a:ext cx="569322" cy="382952"/>
          </a:xfrm>
          <a:prstGeom prst="rect">
            <a:avLst/>
          </a:prstGeom>
          <a:noFill/>
        </p:spPr>
        <p:txBody>
          <a:bodyPr wrap="square" lIns="104927" tIns="52464" rIns="104927" bIns="52464" rtlCol="0">
            <a:spAutoFit/>
          </a:bodyPr>
          <a:lstStyle/>
          <a:p>
            <a:r>
              <a:rPr lang="es-PE" b="1" dirty="0" smtClean="0"/>
              <a:t>SI</a:t>
            </a:r>
            <a:endParaRPr lang="es-PE" b="1" dirty="0"/>
          </a:p>
        </p:txBody>
      </p:sp>
      <p:sp>
        <p:nvSpPr>
          <p:cNvPr id="68" name="Flecha abajo 67"/>
          <p:cNvSpPr/>
          <p:nvPr/>
        </p:nvSpPr>
        <p:spPr>
          <a:xfrm rot="16200000">
            <a:off x="6246924" y="4557843"/>
            <a:ext cx="357977" cy="1160141"/>
          </a:xfrm>
          <a:prstGeom prst="downArrow">
            <a:avLst>
              <a:gd name="adj1" fmla="val 50000"/>
              <a:gd name="adj2" fmla="val 4532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70" name="Flecha abajo 69"/>
          <p:cNvSpPr/>
          <p:nvPr/>
        </p:nvSpPr>
        <p:spPr>
          <a:xfrm rot="10800000">
            <a:off x="4727164" y="3738532"/>
            <a:ext cx="413975" cy="5657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grpSp>
        <p:nvGrpSpPr>
          <p:cNvPr id="38" name="Grupo 37"/>
          <p:cNvGrpSpPr/>
          <p:nvPr/>
        </p:nvGrpSpPr>
        <p:grpSpPr>
          <a:xfrm>
            <a:off x="5845841" y="1080243"/>
            <a:ext cx="1863260" cy="702154"/>
            <a:chOff x="6133" y="2016596"/>
            <a:chExt cx="1398600" cy="1040803"/>
          </a:xfrm>
          <a:solidFill>
            <a:srgbClr val="FFC000"/>
          </a:solidFill>
          <a:scene3d>
            <a:camera prst="orthographicFront"/>
            <a:lightRig rig="flat" dir="t"/>
          </a:scene3d>
        </p:grpSpPr>
        <p:sp>
          <p:nvSpPr>
            <p:cNvPr id="39" name="Rectángulo 38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Rectángulo 39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1600" dirty="0">
                  <a:solidFill>
                    <a:schemeClr val="tx1"/>
                  </a:solidFill>
                </a:rPr>
                <a:t>INTERVENCIÓN FARMACÉUTICA</a:t>
              </a:r>
            </a:p>
          </p:txBody>
        </p:sp>
      </p:grpSp>
      <p:sp>
        <p:nvSpPr>
          <p:cNvPr id="41" name="Flecha abajo 40"/>
          <p:cNvSpPr/>
          <p:nvPr/>
        </p:nvSpPr>
        <p:spPr>
          <a:xfrm rot="10800000" flipV="1">
            <a:off x="6698632" y="1939553"/>
            <a:ext cx="475415" cy="75815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44" name="CuadroTexto 43"/>
          <p:cNvSpPr txBox="1"/>
          <p:nvPr/>
        </p:nvSpPr>
        <p:spPr>
          <a:xfrm>
            <a:off x="110964" y="2774883"/>
            <a:ext cx="1943014" cy="604368"/>
          </a:xfrm>
          <a:prstGeom prst="rect">
            <a:avLst/>
          </a:prstGeom>
          <a:solidFill>
            <a:srgbClr val="FFC000"/>
          </a:solidFill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sz="1600" dirty="0"/>
              <a:t>NOTIFICACIÓN SOSPECHA RAM</a:t>
            </a:r>
          </a:p>
        </p:txBody>
      </p:sp>
      <p:sp>
        <p:nvSpPr>
          <p:cNvPr id="46" name="Flecha derecha 45"/>
          <p:cNvSpPr/>
          <p:nvPr/>
        </p:nvSpPr>
        <p:spPr>
          <a:xfrm rot="19407347">
            <a:off x="5166588" y="2600661"/>
            <a:ext cx="457024" cy="24885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grpSp>
        <p:nvGrpSpPr>
          <p:cNvPr id="51" name="Grupo 50"/>
          <p:cNvGrpSpPr/>
          <p:nvPr/>
        </p:nvGrpSpPr>
        <p:grpSpPr>
          <a:xfrm>
            <a:off x="5995256" y="2771765"/>
            <a:ext cx="1837673" cy="523640"/>
            <a:chOff x="1800187" y="1689620"/>
            <a:chExt cx="1204772" cy="453332"/>
          </a:xfrm>
          <a:solidFill>
            <a:srgbClr val="0070C0"/>
          </a:solidFill>
          <a:scene3d>
            <a:camera prst="orthographicFront"/>
            <a:lightRig rig="flat" dir="t"/>
          </a:scene3d>
        </p:grpSpPr>
        <p:sp>
          <p:nvSpPr>
            <p:cNvPr id="52" name="Rectángulo 51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5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Rectángulo 52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1600" dirty="0"/>
                <a:t>¿Qué acciones resuelven el PRM?</a:t>
              </a:r>
            </a:p>
          </p:txBody>
        </p:sp>
      </p:grpSp>
      <p:sp>
        <p:nvSpPr>
          <p:cNvPr id="58" name="Flecha derecha 57"/>
          <p:cNvSpPr/>
          <p:nvPr/>
        </p:nvSpPr>
        <p:spPr>
          <a:xfrm>
            <a:off x="7969995" y="2920779"/>
            <a:ext cx="457024" cy="248858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grpSp>
        <p:nvGrpSpPr>
          <p:cNvPr id="59" name="Grupo 58"/>
          <p:cNvGrpSpPr/>
          <p:nvPr/>
        </p:nvGrpSpPr>
        <p:grpSpPr>
          <a:xfrm>
            <a:off x="8650736" y="2750017"/>
            <a:ext cx="1581099" cy="523640"/>
            <a:chOff x="1800187" y="1689620"/>
            <a:chExt cx="1204772" cy="453332"/>
          </a:xfrm>
          <a:solidFill>
            <a:srgbClr val="0070C0"/>
          </a:solidFill>
          <a:scene3d>
            <a:camera prst="orthographicFront"/>
            <a:lightRig rig="flat" dir="t"/>
          </a:scene3d>
        </p:grpSpPr>
        <p:sp>
          <p:nvSpPr>
            <p:cNvPr id="60" name="Rectángulo 59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5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Rectángulo 60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1600" dirty="0"/>
                <a:t>¿Es seguro dispensar?</a:t>
              </a:r>
            </a:p>
          </p:txBody>
        </p:sp>
      </p:grpSp>
      <p:sp>
        <p:nvSpPr>
          <p:cNvPr id="62" name="Flecha abajo 61"/>
          <p:cNvSpPr/>
          <p:nvPr/>
        </p:nvSpPr>
        <p:spPr>
          <a:xfrm rot="10800000">
            <a:off x="9084911" y="1049655"/>
            <a:ext cx="305833" cy="15388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63" name="Flecha abajo 62"/>
          <p:cNvSpPr/>
          <p:nvPr/>
        </p:nvSpPr>
        <p:spPr>
          <a:xfrm rot="10800000" flipV="1">
            <a:off x="9084913" y="3506882"/>
            <a:ext cx="305832" cy="10845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64" name="CuadroTexto 63"/>
          <p:cNvSpPr txBox="1"/>
          <p:nvPr/>
        </p:nvSpPr>
        <p:spPr>
          <a:xfrm>
            <a:off x="8427138" y="3877636"/>
            <a:ext cx="487100" cy="382952"/>
          </a:xfrm>
          <a:prstGeom prst="rect">
            <a:avLst/>
          </a:prstGeom>
          <a:noFill/>
        </p:spPr>
        <p:txBody>
          <a:bodyPr wrap="square" lIns="104927" tIns="52464" rIns="104927" bIns="52464" rtlCol="0">
            <a:spAutoFit/>
          </a:bodyPr>
          <a:lstStyle/>
          <a:p>
            <a:r>
              <a:rPr lang="es-PE" b="1" dirty="0" smtClean="0"/>
              <a:t>SI</a:t>
            </a:r>
            <a:endParaRPr lang="es-PE" b="1" dirty="0"/>
          </a:p>
        </p:txBody>
      </p:sp>
      <p:sp>
        <p:nvSpPr>
          <p:cNvPr id="65" name="CuadroTexto 64"/>
          <p:cNvSpPr txBox="1"/>
          <p:nvPr/>
        </p:nvSpPr>
        <p:spPr>
          <a:xfrm>
            <a:off x="8427139" y="1819930"/>
            <a:ext cx="558152" cy="382952"/>
          </a:xfrm>
          <a:prstGeom prst="rect">
            <a:avLst/>
          </a:prstGeom>
          <a:noFill/>
        </p:spPr>
        <p:txBody>
          <a:bodyPr wrap="none" lIns="104927" tIns="52464" rIns="104927" bIns="52464" rtlCol="0">
            <a:spAutoFit/>
          </a:bodyPr>
          <a:lstStyle/>
          <a:p>
            <a:r>
              <a:rPr lang="es-PE" b="1" dirty="0" smtClean="0"/>
              <a:t>NO</a:t>
            </a:r>
            <a:endParaRPr lang="es-PE" b="1" dirty="0"/>
          </a:p>
        </p:txBody>
      </p:sp>
      <p:sp>
        <p:nvSpPr>
          <p:cNvPr id="66" name="CuadroTexto 65"/>
          <p:cNvSpPr txBox="1"/>
          <p:nvPr/>
        </p:nvSpPr>
        <p:spPr>
          <a:xfrm>
            <a:off x="7969996" y="151022"/>
            <a:ext cx="2390659" cy="659951"/>
          </a:xfrm>
          <a:prstGeom prst="rect">
            <a:avLst/>
          </a:prstGeom>
          <a:solidFill>
            <a:srgbClr val="FF0000"/>
          </a:solidFill>
        </p:spPr>
        <p:txBody>
          <a:bodyPr wrap="square" lIns="104927" tIns="52464" rIns="104927" bIns="52464" rtlCol="0">
            <a:spAutoFit/>
          </a:bodyPr>
          <a:lstStyle/>
          <a:p>
            <a:pPr algn="ctr"/>
            <a:r>
              <a:rPr lang="es-PE" b="1" dirty="0" smtClean="0"/>
              <a:t>NO entrega de medicamento</a:t>
            </a:r>
            <a:endParaRPr lang="es-PE" b="1" dirty="0"/>
          </a:p>
        </p:txBody>
      </p:sp>
      <p:sp>
        <p:nvSpPr>
          <p:cNvPr id="69" name="Flecha derecha 68"/>
          <p:cNvSpPr/>
          <p:nvPr/>
        </p:nvSpPr>
        <p:spPr>
          <a:xfrm rot="5400000">
            <a:off x="8191751" y="5649488"/>
            <a:ext cx="389215" cy="24600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71" name="Flecha derecha 70"/>
          <p:cNvSpPr/>
          <p:nvPr/>
        </p:nvSpPr>
        <p:spPr>
          <a:xfrm rot="5400000" flipV="1">
            <a:off x="8119201" y="6932949"/>
            <a:ext cx="462328" cy="174016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72" name="CuadroTexto 71"/>
          <p:cNvSpPr txBox="1"/>
          <p:nvPr/>
        </p:nvSpPr>
        <p:spPr>
          <a:xfrm>
            <a:off x="8563857" y="6857496"/>
            <a:ext cx="558152" cy="382952"/>
          </a:xfrm>
          <a:prstGeom prst="rect">
            <a:avLst/>
          </a:prstGeom>
          <a:noFill/>
        </p:spPr>
        <p:txBody>
          <a:bodyPr wrap="none" lIns="104927" tIns="52464" rIns="104927" bIns="52464" rtlCol="0">
            <a:spAutoFit/>
          </a:bodyPr>
          <a:lstStyle/>
          <a:p>
            <a:r>
              <a:rPr lang="es-PE" b="1" dirty="0" smtClean="0"/>
              <a:t>NO</a:t>
            </a:r>
            <a:endParaRPr lang="es-PE" b="1" dirty="0"/>
          </a:p>
        </p:txBody>
      </p:sp>
      <p:sp>
        <p:nvSpPr>
          <p:cNvPr id="73" name="CuadroTexto 72"/>
          <p:cNvSpPr txBox="1"/>
          <p:nvPr/>
        </p:nvSpPr>
        <p:spPr>
          <a:xfrm>
            <a:off x="7933808" y="7370353"/>
            <a:ext cx="1055621" cy="3829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104927" tIns="52464" rIns="104927" bIns="52464" rtlCol="0">
            <a:spAutoFit/>
          </a:bodyPr>
          <a:lstStyle/>
          <a:p>
            <a:r>
              <a:rPr lang="es-PE" b="1" dirty="0" smtClean="0">
                <a:solidFill>
                  <a:schemeClr val="bg1"/>
                </a:solidFill>
              </a:rPr>
              <a:t>CASA</a:t>
            </a:r>
            <a:endParaRPr lang="es-PE" b="1" dirty="0">
              <a:solidFill>
                <a:schemeClr val="bg1"/>
              </a:solidFill>
            </a:endParaRPr>
          </a:p>
        </p:txBody>
      </p:sp>
      <p:sp>
        <p:nvSpPr>
          <p:cNvPr id="74" name="CuadroTexto 73"/>
          <p:cNvSpPr txBox="1"/>
          <p:nvPr/>
        </p:nvSpPr>
        <p:spPr>
          <a:xfrm>
            <a:off x="6425913" y="6455482"/>
            <a:ext cx="467265" cy="382952"/>
          </a:xfrm>
          <a:prstGeom prst="rect">
            <a:avLst/>
          </a:prstGeom>
          <a:noFill/>
        </p:spPr>
        <p:txBody>
          <a:bodyPr wrap="square" lIns="104927" tIns="52464" rIns="104927" bIns="52464" rtlCol="0">
            <a:spAutoFit/>
          </a:bodyPr>
          <a:lstStyle/>
          <a:p>
            <a:r>
              <a:rPr lang="es-PE" b="1" dirty="0" smtClean="0"/>
              <a:t>SI</a:t>
            </a:r>
            <a:endParaRPr lang="es-PE" b="1" dirty="0"/>
          </a:p>
        </p:txBody>
      </p:sp>
      <p:sp>
        <p:nvSpPr>
          <p:cNvPr id="75" name="Flecha abajo 74"/>
          <p:cNvSpPr/>
          <p:nvPr/>
        </p:nvSpPr>
        <p:spPr>
          <a:xfrm rot="5400000">
            <a:off x="6434754" y="5780207"/>
            <a:ext cx="357977" cy="1160141"/>
          </a:xfrm>
          <a:prstGeom prst="downArrow">
            <a:avLst>
              <a:gd name="adj1" fmla="val 50000"/>
              <a:gd name="adj2" fmla="val 4532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grpSp>
        <p:nvGrpSpPr>
          <p:cNvPr id="76" name="Grupo 75"/>
          <p:cNvGrpSpPr/>
          <p:nvPr/>
        </p:nvGrpSpPr>
        <p:grpSpPr>
          <a:xfrm>
            <a:off x="4686833" y="6289739"/>
            <a:ext cx="1103648" cy="521971"/>
            <a:chOff x="6133" y="2016596"/>
            <a:chExt cx="1398600" cy="1040803"/>
          </a:xfrm>
          <a:solidFill>
            <a:srgbClr val="FFC000"/>
          </a:solidFill>
          <a:scene3d>
            <a:camera prst="orthographicFront"/>
            <a:lightRig rig="flat" dir="t"/>
          </a:scene3d>
        </p:grpSpPr>
        <p:sp>
          <p:nvSpPr>
            <p:cNvPr id="77" name="Rectángulo 76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8" name="Rectángulo 77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2800" dirty="0">
                  <a:solidFill>
                    <a:schemeClr val="tx1"/>
                  </a:solidFill>
                </a:rPr>
                <a:t>SFT</a:t>
              </a:r>
            </a:p>
          </p:txBody>
        </p:sp>
      </p:grpSp>
      <p:grpSp>
        <p:nvGrpSpPr>
          <p:cNvPr id="79" name="Grupo 78"/>
          <p:cNvGrpSpPr/>
          <p:nvPr/>
        </p:nvGrpSpPr>
        <p:grpSpPr>
          <a:xfrm>
            <a:off x="4144223" y="6918399"/>
            <a:ext cx="1980709" cy="702154"/>
            <a:chOff x="6133" y="2016596"/>
            <a:chExt cx="1398600" cy="1040803"/>
          </a:xfrm>
          <a:solidFill>
            <a:srgbClr val="FFC000"/>
          </a:solidFill>
          <a:scene3d>
            <a:camera prst="orthographicFront"/>
            <a:lightRig rig="flat" dir="t"/>
          </a:scene3d>
        </p:grpSpPr>
        <p:sp>
          <p:nvSpPr>
            <p:cNvPr id="80" name="Rectángulo 79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ectángulo 80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1600" dirty="0">
                  <a:solidFill>
                    <a:schemeClr val="tx1"/>
                  </a:solidFill>
                </a:rPr>
                <a:t>INTERVENCIÓN FARMACÉUTICA</a:t>
              </a:r>
            </a:p>
          </p:txBody>
        </p:sp>
      </p:grpSp>
      <p:grpSp>
        <p:nvGrpSpPr>
          <p:cNvPr id="82" name="Grupo 81"/>
          <p:cNvGrpSpPr/>
          <p:nvPr/>
        </p:nvGrpSpPr>
        <p:grpSpPr>
          <a:xfrm>
            <a:off x="5790482" y="288404"/>
            <a:ext cx="1978884" cy="521971"/>
            <a:chOff x="-228823" y="2016596"/>
            <a:chExt cx="2171321" cy="1040803"/>
          </a:xfrm>
          <a:solidFill>
            <a:srgbClr val="FFC000"/>
          </a:solidFill>
          <a:scene3d>
            <a:camera prst="orthographicFront"/>
            <a:lightRig rig="flat" dir="t"/>
          </a:scene3d>
        </p:grpSpPr>
        <p:sp>
          <p:nvSpPr>
            <p:cNvPr id="83" name="Rectángulo 82"/>
            <p:cNvSpPr/>
            <p:nvPr/>
          </p:nvSpPr>
          <p:spPr>
            <a:xfrm>
              <a:off x="6133" y="2016596"/>
              <a:ext cx="1398600" cy="1040803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alpha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Rectángulo 83"/>
            <p:cNvSpPr/>
            <p:nvPr/>
          </p:nvSpPr>
          <p:spPr>
            <a:xfrm>
              <a:off x="-228823" y="2016596"/>
              <a:ext cx="2171321" cy="1040803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2300" dirty="0">
                  <a:solidFill>
                    <a:schemeClr val="tx1"/>
                  </a:solidFill>
                </a:rPr>
                <a:t>Dispensación</a:t>
              </a:r>
            </a:p>
          </p:txBody>
        </p:sp>
      </p:grpSp>
      <p:sp>
        <p:nvSpPr>
          <p:cNvPr id="85" name="Flecha derecha 84"/>
          <p:cNvSpPr/>
          <p:nvPr/>
        </p:nvSpPr>
        <p:spPr>
          <a:xfrm rot="14123170">
            <a:off x="4100521" y="2578770"/>
            <a:ext cx="462328" cy="246003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grpSp>
        <p:nvGrpSpPr>
          <p:cNvPr id="86" name="Grupo 85"/>
          <p:cNvGrpSpPr/>
          <p:nvPr/>
        </p:nvGrpSpPr>
        <p:grpSpPr>
          <a:xfrm>
            <a:off x="451639" y="1465535"/>
            <a:ext cx="1375657" cy="523640"/>
            <a:chOff x="1800187" y="1689620"/>
            <a:chExt cx="1204772" cy="453332"/>
          </a:xfrm>
          <a:solidFill>
            <a:srgbClr val="0070C0"/>
          </a:solidFill>
          <a:scene3d>
            <a:camera prst="orthographicFront"/>
            <a:lightRig rig="flat" dir="t"/>
          </a:scene3d>
        </p:grpSpPr>
        <p:sp>
          <p:nvSpPr>
            <p:cNvPr id="87" name="Rectángulo 86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1">
              <a:schemeClr val="accent5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" name="Rectángulo 87"/>
            <p:cNvSpPr/>
            <p:nvPr/>
          </p:nvSpPr>
          <p:spPr>
            <a:xfrm>
              <a:off x="1800187" y="1689620"/>
              <a:ext cx="1204772" cy="453332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714089">
                <a:lnSpc>
                  <a:spcPct val="90000"/>
                </a:lnSpc>
                <a:spcAft>
                  <a:spcPct val="35000"/>
                </a:spcAft>
              </a:pPr>
              <a:r>
                <a:rPr lang="es-PE" sz="1600" dirty="0"/>
                <a:t>¿Existen RAM?</a:t>
              </a:r>
            </a:p>
          </p:txBody>
        </p:sp>
      </p:grpSp>
      <p:sp>
        <p:nvSpPr>
          <p:cNvPr id="89" name="Flecha abajo 88"/>
          <p:cNvSpPr/>
          <p:nvPr/>
        </p:nvSpPr>
        <p:spPr>
          <a:xfrm>
            <a:off x="777659" y="2126692"/>
            <a:ext cx="413975" cy="56571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endParaRPr lang="es-PE"/>
          </a:p>
        </p:txBody>
      </p:sp>
      <p:sp>
        <p:nvSpPr>
          <p:cNvPr id="90" name="CuadroTexto 89"/>
          <p:cNvSpPr txBox="1"/>
          <p:nvPr/>
        </p:nvSpPr>
        <p:spPr>
          <a:xfrm>
            <a:off x="194170" y="2196243"/>
            <a:ext cx="583488" cy="382952"/>
          </a:xfrm>
          <a:prstGeom prst="rect">
            <a:avLst/>
          </a:prstGeom>
          <a:noFill/>
        </p:spPr>
        <p:txBody>
          <a:bodyPr wrap="square" lIns="104927" tIns="52464" rIns="104927" bIns="52464" rtlCol="0">
            <a:spAutoFit/>
          </a:bodyPr>
          <a:lstStyle/>
          <a:p>
            <a:r>
              <a:rPr lang="es-PE" b="1" dirty="0" smtClean="0"/>
              <a:t>SI</a:t>
            </a:r>
            <a:endParaRPr lang="es-PE" b="1" dirty="0"/>
          </a:p>
        </p:txBody>
      </p:sp>
      <p:cxnSp>
        <p:nvCxnSpPr>
          <p:cNvPr id="26" name="Conector recto 25"/>
          <p:cNvCxnSpPr/>
          <p:nvPr/>
        </p:nvCxnSpPr>
        <p:spPr>
          <a:xfrm>
            <a:off x="3894904" y="6040210"/>
            <a:ext cx="6336931" cy="0"/>
          </a:xfrm>
          <a:prstGeom prst="line">
            <a:avLst/>
          </a:prstGeom>
          <a:ln w="444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 descr="LOGO RS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668748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8"/>
          <p:cNvSpPr txBox="1">
            <a:spLocks noChangeArrowheads="1"/>
          </p:cNvSpPr>
          <p:nvPr/>
        </p:nvSpPr>
        <p:spPr bwMode="auto">
          <a:xfrm>
            <a:off x="80963" y="55563"/>
            <a:ext cx="4894262" cy="604837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lIns="104927" tIns="52464" rIns="104927" bIns="52464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PE" altLang="es-PE" sz="3200">
                <a:solidFill>
                  <a:srgbClr val="FF0000"/>
                </a:solidFill>
              </a:rPr>
              <a:t>Cuidado del Paciente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10440988" cy="681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91715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8"/>
          <p:cNvSpPr txBox="1">
            <a:spLocks noChangeArrowheads="1"/>
          </p:cNvSpPr>
          <p:nvPr/>
        </p:nvSpPr>
        <p:spPr bwMode="auto">
          <a:xfrm>
            <a:off x="80963" y="55563"/>
            <a:ext cx="4894262" cy="604837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lIns="104927" tIns="52464" rIns="104927" bIns="52464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PE" altLang="es-PE" sz="3200">
                <a:solidFill>
                  <a:srgbClr val="FF0000"/>
                </a:solidFill>
              </a:rPr>
              <a:t>Cuidado del Paciente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320800"/>
            <a:ext cx="9952038" cy="618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34858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8"/>
          <p:cNvSpPr txBox="1">
            <a:spLocks noChangeArrowheads="1"/>
          </p:cNvSpPr>
          <p:nvPr/>
        </p:nvSpPr>
        <p:spPr bwMode="auto">
          <a:xfrm>
            <a:off x="80963" y="55563"/>
            <a:ext cx="4894262" cy="604837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lIns="104927" tIns="52464" rIns="104927" bIns="52464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PE" altLang="es-PE" sz="3200">
                <a:solidFill>
                  <a:srgbClr val="FF0000"/>
                </a:solidFill>
              </a:rPr>
              <a:t>Cuidado del Paciente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073150"/>
            <a:ext cx="9786938" cy="660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233435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Servicios Farmacéuticos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 </a:t>
            </a:r>
            <a:endParaRPr lang="es-ES_tradnl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68" y="3456756"/>
            <a:ext cx="3376538" cy="22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67935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889000"/>
            <a:ext cx="9217025" cy="573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16"/>
          <p:cNvSpPr>
            <a:spLocks noChangeArrowheads="1"/>
          </p:cNvSpPr>
          <p:nvPr/>
        </p:nvSpPr>
        <p:spPr bwMode="auto">
          <a:xfrm>
            <a:off x="709613" y="6840538"/>
            <a:ext cx="8910637" cy="1008062"/>
          </a:xfrm>
          <a:prstGeom prst="rect">
            <a:avLst/>
          </a:prstGeom>
          <a:solidFill>
            <a:srgbClr val="00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s-ES_tradnl" altLang="es-PE" sz="2000">
                <a:solidFill>
                  <a:schemeClr val="bg1"/>
                </a:solidFill>
              </a:rPr>
              <a:t>Alvarez-Risco A, van Mil JW. </a:t>
            </a:r>
            <a:r>
              <a:rPr lang="es-ES" altLang="es-PE" sz="2000">
                <a:solidFill>
                  <a:schemeClr val="bg1"/>
                </a:solidFill>
              </a:rPr>
              <a:t>Pharmaceutical care in community pharmacies: practice and research in Peru. Ann Pharmacother. 2007 Dec;41(12):2032-7</a:t>
            </a:r>
            <a:r>
              <a:rPr lang="es-ES" altLang="es-PE" sz="2000" b="0">
                <a:solidFill>
                  <a:schemeClr val="bg1"/>
                </a:solidFill>
              </a:rPr>
              <a:t>  </a:t>
            </a:r>
            <a:r>
              <a:rPr lang="es-ES_tradnl" altLang="es-PE" sz="200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791469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30" y="1080492"/>
            <a:ext cx="9124068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92170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094" y="3960812"/>
            <a:ext cx="727280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326" y="288404"/>
            <a:ext cx="2880320" cy="40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46202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8" y="478110"/>
            <a:ext cx="3898974" cy="3673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948" y="3168724"/>
            <a:ext cx="5534074" cy="448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743940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14" y="936476"/>
            <a:ext cx="8685031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61129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29" y="1008484"/>
            <a:ext cx="8880261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21815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Text Box 11"/>
          <p:cNvSpPr txBox="1">
            <a:spLocks noChangeArrowheads="1"/>
          </p:cNvSpPr>
          <p:nvPr/>
        </p:nvSpPr>
        <p:spPr bwMode="auto">
          <a:xfrm>
            <a:off x="2854239" y="3295177"/>
            <a:ext cx="1600522" cy="475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927" tIns="52464" rIns="104927" bIns="52464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s-ES"/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696680" y="1133232"/>
          <a:ext cx="8838936" cy="8306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3156"/>
                <a:gridCol w="1473156"/>
                <a:gridCol w="1473156"/>
                <a:gridCol w="1473156"/>
                <a:gridCol w="1473156"/>
                <a:gridCol w="1473156"/>
              </a:tblGrid>
              <a:tr h="830671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3200" b="1" u="none" strike="noStrike" dirty="0">
                          <a:effectLst/>
                        </a:rPr>
                        <a:t>PRM 1</a:t>
                      </a:r>
                      <a:endParaRPr lang="es-P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7" marR="9207" marT="10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3200" b="1" u="none" strike="noStrike">
                          <a:effectLst/>
                        </a:rPr>
                        <a:t>PRM 2</a:t>
                      </a:r>
                      <a:endParaRPr lang="es-PE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7" marR="9207" marT="10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3200" b="1" u="none" strike="noStrike">
                          <a:effectLst/>
                        </a:rPr>
                        <a:t>PRM 3</a:t>
                      </a:r>
                      <a:endParaRPr lang="es-PE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7" marR="9207" marT="10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3200" b="1" u="none" strike="noStrike">
                          <a:effectLst/>
                        </a:rPr>
                        <a:t>PRM 4</a:t>
                      </a:r>
                      <a:endParaRPr lang="es-PE" sz="3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7" marR="9207" marT="10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3200" b="1" u="none" strike="noStrike" dirty="0">
                          <a:effectLst/>
                        </a:rPr>
                        <a:t>PRM 5</a:t>
                      </a:r>
                      <a:endParaRPr lang="es-P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7" marR="9207" marT="1098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3200" b="1" u="none" strike="noStrike" dirty="0">
                          <a:effectLst/>
                        </a:rPr>
                        <a:t>PRM 6</a:t>
                      </a:r>
                      <a:endParaRPr lang="es-PE" sz="3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7" marR="9207" marT="10988" marB="0" anchor="ctr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89008" y="2048254"/>
          <a:ext cx="8917194" cy="6656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6199"/>
                <a:gridCol w="1486199"/>
                <a:gridCol w="1486199"/>
                <a:gridCol w="1486199"/>
                <a:gridCol w="1486199"/>
                <a:gridCol w="1486199"/>
              </a:tblGrid>
              <a:tr h="665636">
                <a:tc>
                  <a:txBody>
                    <a:bodyPr/>
                    <a:lstStyle/>
                    <a:p>
                      <a:pPr algn="ctr" fontAlgn="b"/>
                      <a:r>
                        <a:rPr lang="es-PE" sz="4200" b="1" u="none" strike="noStrike" dirty="0">
                          <a:effectLst/>
                        </a:rPr>
                        <a:t>65</a:t>
                      </a:r>
                      <a:endParaRPr lang="es-PE" sz="4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8" marR="9208" marT="1100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4200" b="1" u="none" strike="noStrike">
                          <a:effectLst/>
                        </a:rPr>
                        <a:t>22</a:t>
                      </a:r>
                      <a:endParaRPr lang="es-PE" sz="4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8" marR="9208" marT="1100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4200" b="1" u="none" strike="noStrike">
                          <a:effectLst/>
                        </a:rPr>
                        <a:t>2</a:t>
                      </a:r>
                      <a:endParaRPr lang="es-PE" sz="4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8" marR="9208" marT="1100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4200" b="1" u="none" strike="noStrike" dirty="0">
                          <a:effectLst/>
                        </a:rPr>
                        <a:t>164</a:t>
                      </a:r>
                      <a:endParaRPr lang="es-PE" sz="4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8" marR="9208" marT="1100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4200" b="1" u="none" strike="noStrike">
                          <a:effectLst/>
                        </a:rPr>
                        <a:t>129</a:t>
                      </a:r>
                      <a:endParaRPr lang="es-PE" sz="4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8" marR="9208" marT="11006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4200" b="1" u="none" strike="noStrike" dirty="0">
                          <a:effectLst/>
                        </a:rPr>
                        <a:t>18</a:t>
                      </a:r>
                      <a:endParaRPr lang="es-PE" sz="4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208" marR="9208" marT="11006" marB="0" anchor="b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184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829" y="2879526"/>
            <a:ext cx="6288531" cy="45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4 Subtítulo"/>
          <p:cNvSpPr txBox="1">
            <a:spLocks/>
          </p:cNvSpPr>
          <p:nvPr/>
        </p:nvSpPr>
        <p:spPr>
          <a:xfrm>
            <a:off x="9002689" y="3271941"/>
            <a:ext cx="1340943" cy="825175"/>
          </a:xfrm>
          <a:prstGeom prst="rect">
            <a:avLst/>
          </a:prstGeom>
        </p:spPr>
        <p:txBody>
          <a:bodyPr lIns="104927" tIns="52464" rIns="104927" bIns="52464"/>
          <a:lstStyle/>
          <a:p>
            <a:pPr marL="393478" indent="-393478" algn="ctr" defTabSz="1049274" eaLnBrk="0" hangingPunct="0">
              <a:spcBef>
                <a:spcPct val="20000"/>
              </a:spcBef>
              <a:defRPr/>
            </a:pPr>
            <a:r>
              <a:rPr lang="es-PE" sz="3700" dirty="0">
                <a:latin typeface="Aharoni" pitchFamily="2" charset="-79"/>
                <a:cs typeface="Aharoni" pitchFamily="2" charset="-79"/>
              </a:rPr>
              <a:t>RAM</a:t>
            </a:r>
            <a:endParaRPr lang="es-PE" sz="5500" dirty="0">
              <a:latin typeface="Aharoni" pitchFamily="2" charset="-79"/>
              <a:cs typeface="Aharoni" pitchFamily="2" charset="-79"/>
            </a:endParaRPr>
          </a:p>
        </p:txBody>
      </p:sp>
      <p:cxnSp>
        <p:nvCxnSpPr>
          <p:cNvPr id="3" name="2 Conector recto de flecha"/>
          <p:cNvCxnSpPr/>
          <p:nvPr/>
        </p:nvCxnSpPr>
        <p:spPr>
          <a:xfrm>
            <a:off x="7634445" y="2629998"/>
            <a:ext cx="1450466" cy="971354"/>
          </a:xfrm>
          <a:prstGeom prst="straightConnector1">
            <a:avLst/>
          </a:prstGeom>
          <a:ln w="635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4 Subtítulo"/>
          <p:cNvSpPr txBox="1">
            <a:spLocks/>
          </p:cNvSpPr>
          <p:nvPr/>
        </p:nvSpPr>
        <p:spPr>
          <a:xfrm>
            <a:off x="2589401" y="550600"/>
            <a:ext cx="5441390" cy="537915"/>
          </a:xfrm>
          <a:prstGeom prst="rect">
            <a:avLst/>
          </a:prstGeom>
        </p:spPr>
        <p:txBody>
          <a:bodyPr lIns="104927" tIns="52464" rIns="104927" bIns="52464"/>
          <a:lstStyle/>
          <a:p>
            <a:pPr algn="ctr" defTabSz="1049274" eaLnBrk="0" hangingPunct="0">
              <a:spcBef>
                <a:spcPct val="20000"/>
              </a:spcBef>
              <a:defRPr/>
            </a:pPr>
            <a:r>
              <a:rPr lang="es-PE" sz="2100" dirty="0">
                <a:solidFill>
                  <a:srgbClr val="000099"/>
                </a:solidFill>
                <a:latin typeface="Arial" pitchFamily="34" charset="0"/>
              </a:rPr>
              <a:t>Fuente: Farmacia Institucional DIGEMID </a:t>
            </a:r>
          </a:p>
        </p:txBody>
      </p:sp>
      <p:sp>
        <p:nvSpPr>
          <p:cNvPr id="2" name="Rectángulo 1"/>
          <p:cNvSpPr/>
          <p:nvPr/>
        </p:nvSpPr>
        <p:spPr>
          <a:xfrm>
            <a:off x="2918288" y="3045877"/>
            <a:ext cx="5015520" cy="41258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927" tIns="52464" rIns="104927" bIns="52464" rtlCol="0" anchor="ctr"/>
          <a:lstStyle/>
          <a:p>
            <a:pPr algn="ctr"/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Seguimiento Farmacoterapéutico Enero – Diciembre 2013</a:t>
            </a:r>
          </a:p>
        </p:txBody>
      </p:sp>
      <p:sp>
        <p:nvSpPr>
          <p:cNvPr id="13" name="4 Subtítulo"/>
          <p:cNvSpPr txBox="1">
            <a:spLocks/>
          </p:cNvSpPr>
          <p:nvPr/>
        </p:nvSpPr>
        <p:spPr>
          <a:xfrm>
            <a:off x="1027191" y="51546"/>
            <a:ext cx="8481528" cy="556684"/>
          </a:xfrm>
          <a:prstGeom prst="rect">
            <a:avLst/>
          </a:prstGeom>
        </p:spPr>
        <p:txBody>
          <a:bodyPr lIns="104927" tIns="52464" rIns="104927" bIns="52464"/>
          <a:lstStyle/>
          <a:p>
            <a:pPr marL="393478" indent="-393478" algn="ctr" defTabSz="1049274" eaLnBrk="0" hangingPunct="0">
              <a:spcBef>
                <a:spcPct val="20000"/>
              </a:spcBef>
              <a:defRPr/>
            </a:pPr>
            <a:r>
              <a:rPr lang="es-PE" sz="2800" dirty="0">
                <a:latin typeface="Aharoni" pitchFamily="2" charset="-79"/>
                <a:cs typeface="Aharoni" pitchFamily="2" charset="-79"/>
              </a:rPr>
              <a:t>Problemas Relacionados a Medicamentos</a:t>
            </a:r>
            <a:endParaRPr lang="es-PE" sz="46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4" name="4 Subtítulo"/>
          <p:cNvSpPr txBox="1">
            <a:spLocks/>
          </p:cNvSpPr>
          <p:nvPr/>
        </p:nvSpPr>
        <p:spPr>
          <a:xfrm>
            <a:off x="-5037" y="4097115"/>
            <a:ext cx="2220828" cy="412588"/>
          </a:xfrm>
          <a:prstGeom prst="rect">
            <a:avLst/>
          </a:prstGeom>
        </p:spPr>
        <p:txBody>
          <a:bodyPr lIns="104927" tIns="52464" rIns="104927" bIns="52464"/>
          <a:lstStyle/>
          <a:p>
            <a:pPr algn="ctr" defTabSz="1049274" eaLnBrk="0" hangingPunct="0">
              <a:spcBef>
                <a:spcPct val="20000"/>
              </a:spcBef>
              <a:defRPr/>
            </a:pPr>
            <a:r>
              <a:rPr lang="es-PE" sz="2100" dirty="0">
                <a:latin typeface="Arial Narrow" pitchFamily="34" charset="0"/>
                <a:cs typeface="Aharoni" pitchFamily="2" charset="-79"/>
              </a:rPr>
              <a:t>Total de pacientes:  304</a:t>
            </a:r>
            <a:endParaRPr lang="es-PE" sz="5500" dirty="0">
              <a:latin typeface="Arial Narrow" pitchFamily="34" charset="0"/>
              <a:cs typeface="Aharoni" pitchFamily="2" charset="-79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17" name="Picture 2" descr="LOGO RSA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662148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55" y="1440532"/>
            <a:ext cx="9510267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4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42544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270" y="216396"/>
            <a:ext cx="3888432" cy="144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74" y="2064794"/>
            <a:ext cx="9433048" cy="225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23950" y="4834045"/>
            <a:ext cx="94330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2400" dirty="0" smtClean="0">
                <a:solidFill>
                  <a:srgbClr val="C00000"/>
                </a:solidFill>
              </a:rPr>
              <a:t>Fuente http://japha.org/article.aspx?articleID=2300215</a:t>
            </a:r>
            <a:endParaRPr lang="es-PE" sz="2400" dirty="0">
              <a:solidFill>
                <a:srgbClr val="C00000"/>
              </a:solidFill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6" name="Picture 2" descr="LOGO RSA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557034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924300" y="1081088"/>
            <a:ext cx="3040063" cy="584200"/>
          </a:xfrm>
          <a:prstGeom prst="rect">
            <a:avLst/>
          </a:prstGeom>
          <a:noFill/>
          <a:ln w="38100" cmpd="dbl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s-ES_tradnl" altLang="es-PE" sz="3200"/>
              <a:t>Investigación</a:t>
            </a:r>
          </a:p>
        </p:txBody>
      </p:sp>
      <p:sp>
        <p:nvSpPr>
          <p:cNvPr id="15363" name="Rectangle 8"/>
          <p:cNvSpPr>
            <a:spLocks noChangeArrowheads="1"/>
          </p:cNvSpPr>
          <p:nvPr/>
        </p:nvSpPr>
        <p:spPr bwMode="auto">
          <a:xfrm>
            <a:off x="323850" y="2078706"/>
            <a:ext cx="9686925" cy="3970338"/>
          </a:xfrm>
          <a:prstGeom prst="rect">
            <a:avLst/>
          </a:prstGeom>
          <a:noFill/>
          <a:ln w="38100" cmpd="dbl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ES_tradnl" altLang="es-PE" sz="2800"/>
              <a:t>¿Cuántas investigaciones se han hecho en AF?</a:t>
            </a:r>
          </a:p>
          <a:p>
            <a:pPr algn="ctr">
              <a:lnSpc>
                <a:spcPct val="150000"/>
              </a:lnSpc>
              <a:buFontTx/>
              <a:buChar char="•"/>
            </a:pPr>
            <a:endParaRPr lang="es-ES_tradnl" altLang="es-PE" sz="2800">
              <a:solidFill>
                <a:srgbClr val="005654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s-ES_tradnl" altLang="es-PE" sz="2800">
                <a:solidFill>
                  <a:srgbClr val="005654"/>
                </a:solidFill>
              </a:rPr>
              <a:t>¿Se tienen acceso a dichas investigaciones?</a:t>
            </a:r>
          </a:p>
          <a:p>
            <a:pPr algn="ctr">
              <a:lnSpc>
                <a:spcPct val="150000"/>
              </a:lnSpc>
            </a:pPr>
            <a:r>
              <a:rPr lang="es-ES_tradnl" altLang="es-PE" sz="2800">
                <a:solidFill>
                  <a:srgbClr val="005654"/>
                </a:solidFill>
              </a:rPr>
              <a:t>¿Se han publicado a nivel local?</a:t>
            </a:r>
          </a:p>
          <a:p>
            <a:pPr algn="ctr">
              <a:lnSpc>
                <a:spcPct val="150000"/>
              </a:lnSpc>
            </a:pPr>
            <a:r>
              <a:rPr lang="es-ES_tradnl" altLang="es-PE" sz="2800">
                <a:solidFill>
                  <a:srgbClr val="005654"/>
                </a:solidFill>
              </a:rPr>
              <a:t>¿Se han publicado a nivel internacional?</a:t>
            </a:r>
          </a:p>
          <a:p>
            <a:pPr algn="ctr">
              <a:lnSpc>
                <a:spcPct val="150000"/>
              </a:lnSpc>
            </a:pPr>
            <a:r>
              <a:rPr lang="es-ES_tradnl" altLang="es-PE" sz="2800">
                <a:solidFill>
                  <a:srgbClr val="005654"/>
                </a:solidFill>
              </a:rPr>
              <a:t>¿Qué pasa luego que se publica?</a:t>
            </a:r>
          </a:p>
        </p:txBody>
      </p:sp>
      <p:pic>
        <p:nvPicPr>
          <p:cNvPr id="8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Servicios Farmacéuticos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</a:t>
            </a:r>
            <a:r>
              <a:rPr lang="es-ES_tradn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endParaRPr lang="es-ES_tradnl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68" y="3456756"/>
            <a:ext cx="3376538" cy="22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9323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865188"/>
            <a:ext cx="8928100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157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52525"/>
            <a:ext cx="8713788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89413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08063"/>
            <a:ext cx="8888412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58853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008063"/>
            <a:ext cx="8496300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2331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008063"/>
            <a:ext cx="8497888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50158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152525"/>
            <a:ext cx="8856663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1477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81088"/>
            <a:ext cx="884713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29899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52525"/>
            <a:ext cx="941546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83294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296988"/>
            <a:ext cx="9158288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9775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368425"/>
            <a:ext cx="887412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12612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152525"/>
            <a:ext cx="83534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55271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152525"/>
            <a:ext cx="912812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37716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52525"/>
            <a:ext cx="8785225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4550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081088"/>
            <a:ext cx="8615363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08973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SFT en pacientes ambulatorios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</a:t>
            </a:r>
            <a:r>
              <a:rPr lang="es-ES_tradn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endParaRPr lang="es-ES_tradnl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68" y="3456756"/>
            <a:ext cx="3376538" cy="22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1008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2" descr="http://img.wihe.net/facebook/faceboo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36625"/>
            <a:ext cx="37655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" descr="http://blackberrylatino.com/wp-content/uploads/2010/06/logo-hi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673475"/>
            <a:ext cx="2233612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2" descr="http://juarbo.com/wp-content/uploads/2009/08/gmail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5905500"/>
            <a:ext cx="2070100" cy="106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4" descr="http://iniciarsesionhotmail.com/wp-content/uploads/2010/04/hotmail-ms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1017588"/>
            <a:ext cx="2087563" cy="128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6" descr="http://geekfriki.com/wp-content/uploads/2010/02/YahooMail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473700"/>
            <a:ext cx="25209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2" descr="http://www.gurusblog.com/jordi/wp/wp-content/uploads/2010/08/twitter-logo1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384550"/>
            <a:ext cx="2160587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512888"/>
            <a:ext cx="191293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3529013"/>
            <a:ext cx="174307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11 Imagen" descr="REDLAF LOGO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6048375"/>
            <a:ext cx="1579562" cy="1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290513" y="1531938"/>
            <a:ext cx="9869487" cy="4176712"/>
          </a:xfrm>
          <a:prstGeom prst="rect">
            <a:avLst/>
          </a:prstGeom>
          <a:solidFill>
            <a:srgbClr val="FFFFD5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lIns="74469" tIns="37234" rIns="74469" bIns="37234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ES" altLang="es-PE" sz="2600"/>
              <a:t>La población busca información que permita disminuir los costos en salud y en nuestro caso, busca conseguir medicamentos que lo curen en el menor tiempo posible, al menor costo, con la menor cantidad de reacciones adversas. </a:t>
            </a:r>
          </a:p>
          <a:p>
            <a:pPr algn="just" eaLnBrk="1" hangingPunct="1"/>
            <a:endParaRPr lang="es-ES" altLang="es-PE" sz="2600"/>
          </a:p>
          <a:p>
            <a:pPr algn="just" eaLnBrk="1" hangingPunct="1"/>
            <a:r>
              <a:rPr lang="es-ES" altLang="es-PE" sz="2600"/>
              <a:t>El ciudadano busca información en los profesionales que típicamente reconoce como aquellos que cuidan de su salud. </a:t>
            </a:r>
          </a:p>
          <a:p>
            <a:pPr algn="just" eaLnBrk="1" hangingPunct="1"/>
            <a:endParaRPr lang="es-ES" altLang="es-PE" sz="2600"/>
          </a:p>
          <a:p>
            <a:pPr algn="ctr" eaLnBrk="1" hangingPunct="1"/>
            <a:r>
              <a:rPr lang="es-ES" altLang="es-PE" sz="2600">
                <a:solidFill>
                  <a:schemeClr val="accent2"/>
                </a:solidFill>
              </a:rPr>
              <a:t>¿Estamos aquí los Farmacéuticos? Y si lo estamos </a:t>
            </a:r>
          </a:p>
          <a:p>
            <a:pPr algn="ctr" eaLnBrk="1" hangingPunct="1"/>
            <a:r>
              <a:rPr lang="es-ES" altLang="es-PE" sz="2600">
                <a:solidFill>
                  <a:schemeClr val="accent2"/>
                </a:solidFill>
              </a:rPr>
              <a:t>¿En qué porcentaje?</a:t>
            </a:r>
            <a:endParaRPr lang="es-PE" altLang="es-PE" sz="2600">
              <a:solidFill>
                <a:schemeClr val="accent2"/>
              </a:solidFill>
            </a:endParaRPr>
          </a:p>
        </p:txBody>
      </p:sp>
      <p:sp>
        <p:nvSpPr>
          <p:cNvPr id="40963" name="Text Box 10"/>
          <p:cNvSpPr txBox="1">
            <a:spLocks noChangeArrowheads="1"/>
          </p:cNvSpPr>
          <p:nvPr/>
        </p:nvSpPr>
        <p:spPr bwMode="auto">
          <a:xfrm>
            <a:off x="147638" y="7038975"/>
            <a:ext cx="3429000" cy="708025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sz="1600">
                <a:solidFill>
                  <a:srgbClr val="CCFFFF"/>
                </a:solidFill>
              </a:rPr>
              <a:t>Prof. Aldo Alvarez Risco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_tradnl" altLang="es-PE" sz="1600">
                <a:solidFill>
                  <a:srgbClr val="CCFFFF"/>
                </a:solidFill>
              </a:rPr>
              <a:t>aldo.alvarez@redsaf.org</a:t>
            </a:r>
          </a:p>
        </p:txBody>
      </p:sp>
      <p:pic>
        <p:nvPicPr>
          <p:cNvPr id="40964" name="Picture 7" descr="http://www.scienceandsociety.info/communi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103938"/>
            <a:ext cx="2863850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9" descr="http://portal.unesco.org/fr/files/8113/11607381033Communication_Information.jpg/Communication%2BInform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663" y="6180138"/>
            <a:ext cx="1571625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314700" y="165100"/>
            <a:ext cx="6586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16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Redes de comunicación y colaboración en beneficio del paciente</a:t>
            </a:r>
            <a:endParaRPr lang="es-PE" sz="16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285750" y="1223963"/>
            <a:ext cx="9869488" cy="5594350"/>
          </a:xfrm>
          <a:prstGeom prst="rect">
            <a:avLst/>
          </a:prstGeom>
          <a:solidFill>
            <a:srgbClr val="FFFFD5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lIns="74469" tIns="37234" rIns="74469" bIns="37234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s-PE" sz="2600"/>
              <a:t>Entre los programas televisivos y radiales en Latinoamérica,</a:t>
            </a:r>
          </a:p>
          <a:p>
            <a:pPr algn="ctr" eaLnBrk="1" hangingPunct="1"/>
            <a:endParaRPr lang="es-ES" altLang="es-PE" sz="2600">
              <a:solidFill>
                <a:schemeClr val="accent2"/>
              </a:solidFill>
            </a:endParaRPr>
          </a:p>
          <a:p>
            <a:pPr algn="ctr" eaLnBrk="1" hangingPunct="1"/>
            <a:r>
              <a:rPr lang="es-ES" altLang="es-PE" sz="2600">
                <a:solidFill>
                  <a:schemeClr val="accent2"/>
                </a:solidFill>
              </a:rPr>
              <a:t>¿Cuántos programas son conducidos por Farmacéuticos? </a:t>
            </a:r>
          </a:p>
          <a:p>
            <a:pPr algn="ctr" eaLnBrk="1" hangingPunct="1"/>
            <a:r>
              <a:rPr lang="es-ES" altLang="es-PE" sz="2600">
                <a:solidFill>
                  <a:schemeClr val="accent2"/>
                </a:solidFill>
              </a:rPr>
              <a:t>¿Será que aquellos profesionales que la población ve y oye en televisión y radio son los que identifica como reales profesionales de la salud que tienen como misión la salud de la gente? </a:t>
            </a:r>
          </a:p>
          <a:p>
            <a:pPr algn="ctr" eaLnBrk="1" hangingPunct="1"/>
            <a:endParaRPr lang="es-ES" altLang="es-PE" sz="2600"/>
          </a:p>
          <a:p>
            <a:pPr algn="ctr" eaLnBrk="1" hangingPunct="1"/>
            <a:r>
              <a:rPr lang="es-ES" altLang="es-PE" sz="2600"/>
              <a:t>Cuando se lanzó la propuesta en el año 2000 en la cual se describía al Farmacéutico de 7 estrellas, una de esas estrellas para alcanzar la excelencia era la de </a:t>
            </a:r>
            <a:r>
              <a:rPr lang="es-ES" altLang="es-PE" sz="2600" i="1"/>
              <a:t>comunicador.</a:t>
            </a:r>
            <a:r>
              <a:rPr lang="es-ES" altLang="es-PE" sz="2600"/>
              <a:t> </a:t>
            </a:r>
          </a:p>
          <a:p>
            <a:pPr algn="ctr" eaLnBrk="1" hangingPunct="1"/>
            <a:endParaRPr lang="es-ES" altLang="es-PE" sz="2600">
              <a:solidFill>
                <a:schemeClr val="accent2"/>
              </a:solidFill>
            </a:endParaRPr>
          </a:p>
          <a:p>
            <a:pPr algn="ctr" eaLnBrk="1" hangingPunct="1"/>
            <a:r>
              <a:rPr lang="es-ES" altLang="es-PE" sz="2600">
                <a:solidFill>
                  <a:schemeClr val="accent2"/>
                </a:solidFill>
              </a:rPr>
              <a:t>¿Qué tan lejos estamos de alcanzar dicha estrella?</a:t>
            </a:r>
            <a:endParaRPr lang="es-PE" altLang="es-PE" sz="2600">
              <a:solidFill>
                <a:schemeClr val="accent2"/>
              </a:solidFill>
            </a:endParaRPr>
          </a:p>
          <a:p>
            <a:pPr eaLnBrk="1" hangingPunct="1"/>
            <a:r>
              <a:rPr lang="es-ES" altLang="es-PE" sz="1600"/>
              <a:t> </a:t>
            </a:r>
            <a:endParaRPr lang="es-PE" altLang="es-PE" sz="1600"/>
          </a:p>
        </p:txBody>
      </p:sp>
      <p:sp>
        <p:nvSpPr>
          <p:cNvPr id="41987" name="Text Box 10"/>
          <p:cNvSpPr txBox="1">
            <a:spLocks noChangeArrowheads="1"/>
          </p:cNvSpPr>
          <p:nvPr/>
        </p:nvSpPr>
        <p:spPr bwMode="auto">
          <a:xfrm>
            <a:off x="147638" y="7038975"/>
            <a:ext cx="3429000" cy="708025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sz="1600">
                <a:solidFill>
                  <a:srgbClr val="CCFFFF"/>
                </a:solidFill>
              </a:rPr>
              <a:t>Prof. Aldo Alvarez Risco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_tradnl" altLang="es-PE" sz="1600">
                <a:solidFill>
                  <a:srgbClr val="CCFFFF"/>
                </a:solidFill>
              </a:rPr>
              <a:t>aldo.alvarez@redsaf.org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285750" y="1103313"/>
            <a:ext cx="9869488" cy="5214937"/>
          </a:xfrm>
          <a:prstGeom prst="rect">
            <a:avLst/>
          </a:prstGeom>
          <a:solidFill>
            <a:srgbClr val="FFFFD5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lIns="74469" tIns="37234" rIns="74469" bIns="37234" anchor="ctr"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" altLang="es-PE" sz="2600">
                <a:solidFill>
                  <a:schemeClr val="accent2"/>
                </a:solidFill>
              </a:rPr>
              <a:t>¿Qué situaciones ocurren con frecuencia que ameritan que la población reciba información por parte del Farmacéutico a través de los medios de comunicación?</a:t>
            </a:r>
            <a:endParaRPr lang="es-PE" altLang="es-PE" sz="2600">
              <a:solidFill>
                <a:schemeClr val="accent2"/>
              </a:solidFill>
            </a:endParaRPr>
          </a:p>
          <a:p>
            <a:pPr eaLnBrk="1" hangingPunct="1"/>
            <a:r>
              <a:rPr lang="es-ES" altLang="es-PE" sz="2600"/>
              <a:t> </a:t>
            </a:r>
            <a:endParaRPr lang="es-PE" altLang="es-PE" sz="2600"/>
          </a:p>
          <a:p>
            <a:pPr eaLnBrk="1" hangingPunct="1"/>
            <a:r>
              <a:rPr lang="es-ES" altLang="es-PE" sz="2600"/>
              <a:t>a) Compra de medicamentos por Internet.</a:t>
            </a:r>
            <a:endParaRPr lang="es-PE" altLang="es-PE" sz="2600"/>
          </a:p>
          <a:p>
            <a:pPr eaLnBrk="1" hangingPunct="1"/>
            <a:r>
              <a:rPr lang="es-ES" altLang="es-PE" sz="2600"/>
              <a:t>b) Uso de medicamentos por periodo superior o inferior al prescrito.</a:t>
            </a:r>
            <a:endParaRPr lang="es-PE" altLang="es-PE" sz="2600"/>
          </a:p>
          <a:p>
            <a:pPr eaLnBrk="1" hangingPunct="1"/>
            <a:r>
              <a:rPr lang="es-ES" altLang="es-PE" sz="2600"/>
              <a:t>c) Uso de medicamentos sin prescripción que pueden alterar otras enfermedades concomitantes.</a:t>
            </a:r>
            <a:endParaRPr lang="es-PE" altLang="es-PE" sz="2600"/>
          </a:p>
          <a:p>
            <a:pPr eaLnBrk="1" hangingPunct="1"/>
            <a:r>
              <a:rPr lang="es-ES" altLang="es-PE" sz="2600"/>
              <a:t>d) Uso de medicamentos sin efectividad comprobada (incluso muchos que no cuentan con Registro Sanitario).</a:t>
            </a:r>
            <a:endParaRPr lang="es-PE" altLang="es-PE" sz="2600"/>
          </a:p>
          <a:p>
            <a:pPr eaLnBrk="1" hangingPunct="1"/>
            <a:r>
              <a:rPr lang="es-ES" altLang="es-PE" sz="2600"/>
              <a:t>e) Donación de medicamentos (que no siguen pautas OMS).</a:t>
            </a:r>
            <a:endParaRPr lang="es-PE" altLang="es-PE" sz="2600"/>
          </a:p>
        </p:txBody>
      </p:sp>
      <p:sp>
        <p:nvSpPr>
          <p:cNvPr id="44035" name="Text Box 10"/>
          <p:cNvSpPr txBox="1">
            <a:spLocks noChangeArrowheads="1"/>
          </p:cNvSpPr>
          <p:nvPr/>
        </p:nvSpPr>
        <p:spPr bwMode="auto">
          <a:xfrm>
            <a:off x="147638" y="7038975"/>
            <a:ext cx="3429000" cy="708025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sz="1600">
                <a:solidFill>
                  <a:srgbClr val="CCFFFF"/>
                </a:solidFill>
              </a:rPr>
              <a:t>Prof. Aldo Alvarez Risco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_tradnl" altLang="es-PE" sz="1600">
                <a:solidFill>
                  <a:srgbClr val="CCFFFF"/>
                </a:solidFill>
              </a:rPr>
              <a:t>aldo.alvarez@redsaf.org</a:t>
            </a:r>
          </a:p>
        </p:txBody>
      </p:sp>
      <p:pic>
        <p:nvPicPr>
          <p:cNvPr id="44036" name="Picture 7" descr="http://www.scienceandsociety.info/communi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88" y="6518275"/>
            <a:ext cx="2359025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9" descr="http://portal.unesco.org/fr/files/8113/11607381033Communication_Information.jpg/Communication%2BInformati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88" y="6461125"/>
            <a:ext cx="1571625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8"/>
          <p:cNvSpPr txBox="1">
            <a:spLocks noChangeArrowheads="1"/>
          </p:cNvSpPr>
          <p:nvPr/>
        </p:nvSpPr>
        <p:spPr bwMode="auto">
          <a:xfrm>
            <a:off x="488950" y="1341438"/>
            <a:ext cx="9463088" cy="4706937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4927" tIns="52464" rIns="104927" bIns="52464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PE" altLang="es-PE" sz="2300"/>
              <a:t>Los pacientes pueden encontrar información farmacéutica en páginas de los fabricantes y distribuidores de medicamentos. </a:t>
            </a:r>
          </a:p>
          <a:p>
            <a:pPr algn="ctr" eaLnBrk="1" hangingPunct="1"/>
            <a:endParaRPr lang="es-PE" altLang="es-PE" sz="2300"/>
          </a:p>
          <a:p>
            <a:pPr algn="ctr" eaLnBrk="1" hangingPunct="1"/>
            <a:r>
              <a:rPr lang="es-PE" altLang="es-PE" sz="2300"/>
              <a:t>En la búsqueda de información en la Internet, Google se ha convertido en un recurso muy usado; sin embargo, ellos desconocen si las páginas que van a encontrar son confiables, mientras que los profesionales de salud generalmente podrán desarrollar una búsqueda más sofisticada logrando una lista de páginas Web más útil. </a:t>
            </a:r>
          </a:p>
          <a:p>
            <a:pPr algn="ctr" eaLnBrk="1" hangingPunct="1"/>
            <a:endParaRPr lang="es-PE" altLang="es-PE" sz="2300"/>
          </a:p>
          <a:p>
            <a:pPr algn="ctr" eaLnBrk="1" hangingPunct="1"/>
            <a:r>
              <a:rPr lang="es-PE" altLang="es-PE" sz="2300"/>
              <a:t>Esto nos hace observar la importancia de guiar a los pacientes en la búsqueda de información relacionado a los cuidados de su salud durante el Seguimiento Farmacoterapéutico.</a:t>
            </a:r>
            <a:endParaRPr lang="es-PE" altLang="es-PE" sz="2300">
              <a:solidFill>
                <a:srgbClr val="000066"/>
              </a:solidFill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39750" y="6337300"/>
            <a:ext cx="9463088" cy="936625"/>
          </a:xfrm>
          <a:prstGeom prst="rect">
            <a:avLst/>
          </a:prstGeom>
          <a:solidFill>
            <a:schemeClr val="accent1">
              <a:lumMod val="10000"/>
            </a:schemeClr>
          </a:solidFill>
          <a:ln w="57150">
            <a:solidFill>
              <a:schemeClr val="accent2"/>
            </a:solidFill>
            <a:miter lim="800000"/>
            <a:headEnd/>
            <a:tailEnd/>
          </a:ln>
        </p:spPr>
        <p:txBody>
          <a:bodyPr lIns="104927" tIns="52464" rIns="104927" bIns="52464">
            <a:spAutoFit/>
          </a:bodyPr>
          <a:lstStyle/>
          <a:p>
            <a:pPr algn="just">
              <a:defRPr/>
            </a:pPr>
            <a:r>
              <a:rPr lang="es-PE" dirty="0" err="1">
                <a:solidFill>
                  <a:schemeClr val="bg1">
                    <a:lumMod val="95000"/>
                  </a:schemeClr>
                </a:solidFill>
              </a:rPr>
              <a:t>Alvarez</a:t>
            </a:r>
            <a:r>
              <a:rPr lang="es-PE" dirty="0">
                <a:solidFill>
                  <a:schemeClr val="bg1">
                    <a:lumMod val="95000"/>
                  </a:schemeClr>
                </a:solidFill>
              </a:rPr>
              <a:t> Risco A, </a:t>
            </a:r>
            <a:r>
              <a:rPr lang="es-PE" dirty="0" err="1">
                <a:solidFill>
                  <a:schemeClr val="bg1">
                    <a:lumMod val="95000"/>
                  </a:schemeClr>
                </a:solidFill>
              </a:rPr>
              <a:t>Lilja</a:t>
            </a:r>
            <a:r>
              <a:rPr lang="es-PE" dirty="0">
                <a:solidFill>
                  <a:schemeClr val="bg1">
                    <a:lumMod val="95000"/>
                  </a:schemeClr>
                </a:solidFill>
              </a:rPr>
              <a:t> J, </a:t>
            </a:r>
            <a:r>
              <a:rPr lang="es-PE" dirty="0" err="1">
                <a:solidFill>
                  <a:schemeClr val="bg1">
                    <a:lumMod val="95000"/>
                  </a:schemeClr>
                </a:solidFill>
              </a:rPr>
              <a:t>Juarez</a:t>
            </a:r>
            <a:r>
              <a:rPr lang="es-PE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s-PE" dirty="0" err="1">
                <a:solidFill>
                  <a:schemeClr val="bg1">
                    <a:lumMod val="95000"/>
                  </a:schemeClr>
                </a:solidFill>
              </a:rPr>
              <a:t>Eyzaguirre</a:t>
            </a:r>
            <a:r>
              <a:rPr lang="es-PE" dirty="0">
                <a:solidFill>
                  <a:schemeClr val="bg1">
                    <a:lumMod val="95000"/>
                  </a:schemeClr>
                </a:solidFill>
              </a:rPr>
              <a:t> J, Tafur Valderrama E. Seguimiento </a:t>
            </a:r>
            <a:r>
              <a:rPr lang="es-PE" dirty="0" err="1">
                <a:solidFill>
                  <a:schemeClr val="bg1">
                    <a:lumMod val="95000"/>
                  </a:schemeClr>
                </a:solidFill>
              </a:rPr>
              <a:t>Farmacoterapéutico</a:t>
            </a:r>
            <a:r>
              <a:rPr lang="es-PE" dirty="0">
                <a:solidFill>
                  <a:schemeClr val="bg1">
                    <a:lumMod val="95000"/>
                  </a:schemeClr>
                </a:solidFill>
              </a:rPr>
              <a:t> y el impacto de la Internet en los pacientes. Rev. O.F.I.L. 2006, 16;4:57-61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8" y="360412"/>
            <a:ext cx="45053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7991" y="3960812"/>
            <a:ext cx="5637039" cy="3716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54130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014" y="269254"/>
            <a:ext cx="4753372" cy="329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90" y="3960812"/>
            <a:ext cx="9067178" cy="3672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37639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altLang="es-PE" smtClean="0"/>
          </a:p>
        </p:txBody>
      </p:sp>
      <p:sp>
        <p:nvSpPr>
          <p:cNvPr id="5120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 altLang="es-PE" smtClean="0"/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6463" cy="792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5364163" cy="792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45781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altLang="es-PE" smtClean="0"/>
          </a:p>
        </p:txBody>
      </p:sp>
      <p:pic>
        <p:nvPicPr>
          <p:cNvPr id="522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682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097213"/>
            <a:ext cx="5003800" cy="1439862"/>
          </a:xfrm>
          <a:noFill/>
        </p:spPr>
      </p:pic>
      <p:pic>
        <p:nvPicPr>
          <p:cNvPr id="5222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4608513"/>
            <a:ext cx="5005387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0"/>
            <a:ext cx="48958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3673475"/>
            <a:ext cx="494347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00476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altLang="es-PE" smtClean="0"/>
          </a:p>
        </p:txBody>
      </p:sp>
      <p:pic>
        <p:nvPicPr>
          <p:cNvPr id="54275" name="8 Marcador de contenido" descr="DSC0467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0313" y="0"/>
            <a:ext cx="5400675" cy="3600450"/>
          </a:xfrm>
        </p:spPr>
      </p:pic>
      <p:pic>
        <p:nvPicPr>
          <p:cNvPr id="54276" name="9 Imagen" descr="DSC046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4537075"/>
            <a:ext cx="5076826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10 Imagen" descr="DSC0467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768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11 Imagen" descr="DSC0468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4584700"/>
            <a:ext cx="5327650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13200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SFT en pacientes ambulatorios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78993" y="1504989"/>
            <a:ext cx="98100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Pharmacists and mass communication for implementing pharmaceutical care </a:t>
            </a:r>
            <a:endParaRPr lang="en-US" sz="2000" dirty="0" smtClean="0"/>
          </a:p>
          <a:p>
            <a:pPr algn="ctr"/>
            <a:r>
              <a:rPr lang="en-US" sz="2000" dirty="0" smtClean="0">
                <a:solidFill>
                  <a:srgbClr val="C00000"/>
                </a:solidFill>
              </a:rPr>
              <a:t>Alvarez-</a:t>
            </a:r>
            <a:r>
              <a:rPr lang="en-US" sz="2000" dirty="0" err="1" smtClean="0">
                <a:solidFill>
                  <a:srgbClr val="C00000"/>
                </a:solidFill>
              </a:rPr>
              <a:t>Risco</a:t>
            </a:r>
            <a:r>
              <a:rPr lang="en-US" sz="2000" dirty="0" smtClean="0">
                <a:solidFill>
                  <a:srgbClr val="C00000"/>
                </a:solidFill>
              </a:rPr>
              <a:t> A. American Journal of Pharmacy Benefit</a:t>
            </a:r>
          </a:p>
          <a:p>
            <a:pPr algn="ctr"/>
            <a:r>
              <a:rPr lang="en-US" sz="2000" dirty="0" smtClean="0"/>
              <a:t>2015. </a:t>
            </a:r>
            <a:r>
              <a:rPr lang="en-US" sz="2000" i="1" dirty="0" smtClean="0"/>
              <a:t>In press</a:t>
            </a:r>
            <a:endParaRPr lang="es-PE" sz="2000" i="1" dirty="0">
              <a:solidFill>
                <a:srgbClr val="C00000"/>
              </a:solidFill>
            </a:endParaRPr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70" y="2619659"/>
            <a:ext cx="5965676" cy="407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394303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SFT en pacientes ambulatorios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</a:t>
            </a:r>
            <a:r>
              <a:rPr lang="es-ES_tradnl" sz="3200" dirty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 </a:t>
            </a:r>
            <a:endParaRPr lang="es-ES_tradnl" sz="3200" dirty="0" smtClean="0">
              <a:solidFill>
                <a:srgbClr val="FF0000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3" name="2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768" y="3456756"/>
            <a:ext cx="3376538" cy="224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5539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1620094" y="578177"/>
            <a:ext cx="79581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es-ES_tradnl" sz="3600" dirty="0">
                <a:solidFill>
                  <a:srgbClr val="0070C0"/>
                </a:solidFill>
              </a:rPr>
              <a:t>SFT en pacientes ambulatorios</a:t>
            </a:r>
            <a:endParaRPr lang="es-PE" sz="3600" dirty="0">
              <a:solidFill>
                <a:srgbClr val="0070C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84213" y="1872580"/>
            <a:ext cx="907256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Sistema de Gestión de la Calidad</a:t>
            </a:r>
            <a:endParaRPr lang="es-ES_tradnl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Normatividad</a:t>
            </a: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>
                <a:effectLst>
                  <a:outerShdw blurRad="38100" dist="38100" dir="2700000" algn="tl">
                    <a:srgbClr val="808080"/>
                  </a:outerShdw>
                </a:effectLst>
              </a:rPr>
              <a:t>Investigación. </a:t>
            </a:r>
            <a:endParaRPr lang="es-ES_tradnl" sz="3200" dirty="0" smtClean="0"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Educación.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Comunicación.</a:t>
            </a:r>
          </a:p>
          <a:p>
            <a:pPr marL="514350" indent="-514350" algn="just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s-ES_tradnl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808080"/>
                  </a:outerShdw>
                </a:effectLst>
              </a:rPr>
              <a:t>Empresa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581" y="2854374"/>
            <a:ext cx="3200321" cy="348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03915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028"/>
          <p:cNvSpPr txBox="1">
            <a:spLocks noChangeArrowheads="1"/>
          </p:cNvSpPr>
          <p:nvPr/>
        </p:nvSpPr>
        <p:spPr bwMode="auto">
          <a:xfrm>
            <a:off x="468313" y="3830638"/>
            <a:ext cx="2087562" cy="777875"/>
          </a:xfrm>
          <a:prstGeom prst="rect">
            <a:avLst/>
          </a:prstGeom>
          <a:solidFill>
            <a:srgbClr val="CC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¿Paciente pediátrico?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87" name="Text Box 1029"/>
          <p:cNvSpPr txBox="1">
            <a:spLocks noChangeArrowheads="1"/>
          </p:cNvSpPr>
          <p:nvPr/>
        </p:nvSpPr>
        <p:spPr bwMode="auto">
          <a:xfrm>
            <a:off x="3262313" y="2152650"/>
            <a:ext cx="3830637" cy="439738"/>
          </a:xfrm>
          <a:prstGeom prst="rect">
            <a:avLst/>
          </a:prstGeom>
          <a:solidFill>
            <a:schemeClr val="bg2"/>
          </a:solidFill>
          <a:ln w="9525">
            <a:solidFill>
              <a:srgbClr val="99DDFF"/>
            </a:solidFill>
            <a:miter lim="800000"/>
            <a:headEnd/>
            <a:tailEnd/>
          </a:ln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s-ES_tradnl" altLang="es-PE" sz="2200">
                <a:solidFill>
                  <a:srgbClr val="B7E7FF"/>
                </a:solidFill>
              </a:rPr>
              <a:t>Definir Público objetivo</a:t>
            </a:r>
            <a:endParaRPr lang="es-ES_tradnl" altLang="es-PE">
              <a:solidFill>
                <a:srgbClr val="B7E7FF"/>
              </a:solidFill>
            </a:endParaRPr>
          </a:p>
        </p:txBody>
      </p:sp>
      <p:sp>
        <p:nvSpPr>
          <p:cNvPr id="16388" name="Oval 1030"/>
          <p:cNvSpPr>
            <a:spLocks noChangeArrowheads="1"/>
          </p:cNvSpPr>
          <p:nvPr/>
        </p:nvSpPr>
        <p:spPr bwMode="auto">
          <a:xfrm>
            <a:off x="3636963" y="865188"/>
            <a:ext cx="3371850" cy="815975"/>
          </a:xfrm>
          <a:prstGeom prst="ellipse">
            <a:avLst/>
          </a:prstGeom>
          <a:solidFill>
            <a:srgbClr val="FF33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 lIns="100154" tIns="50077" rIns="100154" bIns="50077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3100">
                <a:solidFill>
                  <a:srgbClr val="FFCC00"/>
                </a:solidFill>
              </a:rPr>
              <a:t>SFT</a:t>
            </a:r>
          </a:p>
        </p:txBody>
      </p:sp>
      <p:sp>
        <p:nvSpPr>
          <p:cNvPr id="16389" name="Text Box 1040"/>
          <p:cNvSpPr txBox="1">
            <a:spLocks noChangeArrowheads="1"/>
          </p:cNvSpPr>
          <p:nvPr/>
        </p:nvSpPr>
        <p:spPr bwMode="auto">
          <a:xfrm>
            <a:off x="3076575" y="3816350"/>
            <a:ext cx="1927225" cy="439738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Asma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90" name="Text Box 1041"/>
          <p:cNvSpPr txBox="1">
            <a:spLocks noChangeArrowheads="1"/>
          </p:cNvSpPr>
          <p:nvPr/>
        </p:nvSpPr>
        <p:spPr bwMode="auto">
          <a:xfrm>
            <a:off x="468313" y="4824413"/>
            <a:ext cx="2087562" cy="1117600"/>
          </a:xfrm>
          <a:prstGeom prst="rect">
            <a:avLst/>
          </a:prstGeom>
          <a:solidFill>
            <a:srgbClr val="CC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¿Paciente adulto mayor?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91" name="Text Box 1042"/>
          <p:cNvSpPr txBox="1">
            <a:spLocks noChangeArrowheads="1"/>
          </p:cNvSpPr>
          <p:nvPr/>
        </p:nvSpPr>
        <p:spPr bwMode="auto">
          <a:xfrm>
            <a:off x="468313" y="6192838"/>
            <a:ext cx="2087562" cy="777875"/>
          </a:xfrm>
          <a:prstGeom prst="rect">
            <a:avLst/>
          </a:prstGeom>
          <a:solidFill>
            <a:srgbClr val="CC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¿Paciente adulto?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92" name="AutoShape 1043"/>
          <p:cNvSpPr>
            <a:spLocks noChangeArrowheads="1"/>
          </p:cNvSpPr>
          <p:nvPr/>
        </p:nvSpPr>
        <p:spPr bwMode="auto">
          <a:xfrm>
            <a:off x="614363" y="2944813"/>
            <a:ext cx="1725612" cy="655637"/>
          </a:xfrm>
          <a:prstGeom prst="downArrowCallout">
            <a:avLst>
              <a:gd name="adj1" fmla="val 71526"/>
              <a:gd name="adj2" fmla="val 71526"/>
              <a:gd name="adj3" fmla="val 16667"/>
              <a:gd name="adj4" fmla="val 6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154" tIns="50077" rIns="100154" bIns="50077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0000"/>
                </a:solidFill>
              </a:rPr>
              <a:t>Por edades</a:t>
            </a:r>
          </a:p>
        </p:txBody>
      </p:sp>
      <p:sp>
        <p:nvSpPr>
          <p:cNvPr id="16393" name="AutoShape 1044"/>
          <p:cNvSpPr>
            <a:spLocks noChangeArrowheads="1"/>
          </p:cNvSpPr>
          <p:nvPr/>
        </p:nvSpPr>
        <p:spPr bwMode="auto">
          <a:xfrm>
            <a:off x="2520950" y="2944813"/>
            <a:ext cx="2771775" cy="655637"/>
          </a:xfrm>
          <a:prstGeom prst="downArrowCallout">
            <a:avLst>
              <a:gd name="adj1" fmla="val 109448"/>
              <a:gd name="adj2" fmla="val 109428"/>
              <a:gd name="adj3" fmla="val 16667"/>
              <a:gd name="adj4" fmla="val 6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0000"/>
                </a:solidFill>
              </a:rPr>
              <a:t>Por enfermedades</a:t>
            </a:r>
            <a:endParaRPr lang="es-ES_tradnl" altLang="es-PE">
              <a:solidFill>
                <a:srgbClr val="FF0000"/>
              </a:solidFill>
            </a:endParaRPr>
          </a:p>
        </p:txBody>
      </p:sp>
      <p:sp>
        <p:nvSpPr>
          <p:cNvPr id="16394" name="Text Box 1045"/>
          <p:cNvSpPr txBox="1">
            <a:spLocks noChangeArrowheads="1"/>
          </p:cNvSpPr>
          <p:nvPr/>
        </p:nvSpPr>
        <p:spPr bwMode="auto">
          <a:xfrm>
            <a:off x="3076575" y="4465638"/>
            <a:ext cx="1927225" cy="438150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HTA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95" name="Text Box 1046"/>
          <p:cNvSpPr txBox="1">
            <a:spLocks noChangeArrowheads="1"/>
          </p:cNvSpPr>
          <p:nvPr/>
        </p:nvSpPr>
        <p:spPr bwMode="auto">
          <a:xfrm>
            <a:off x="3076575" y="5105400"/>
            <a:ext cx="1927225" cy="439738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Diabetes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96" name="Text Box 1047"/>
          <p:cNvSpPr txBox="1">
            <a:spLocks noChangeArrowheads="1"/>
          </p:cNvSpPr>
          <p:nvPr/>
        </p:nvSpPr>
        <p:spPr bwMode="auto">
          <a:xfrm>
            <a:off x="3076575" y="5761038"/>
            <a:ext cx="1927225" cy="439737"/>
          </a:xfrm>
          <a:prstGeom prst="rect">
            <a:avLst/>
          </a:prstGeom>
          <a:solidFill>
            <a:srgbClr val="99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ICC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97" name="AutoShape 1048"/>
          <p:cNvSpPr>
            <a:spLocks noChangeArrowheads="1"/>
          </p:cNvSpPr>
          <p:nvPr/>
        </p:nvSpPr>
        <p:spPr bwMode="auto">
          <a:xfrm>
            <a:off x="5614988" y="2944813"/>
            <a:ext cx="2054225" cy="655637"/>
          </a:xfrm>
          <a:prstGeom prst="downArrowCallout">
            <a:avLst>
              <a:gd name="adj1" fmla="val 85437"/>
              <a:gd name="adj2" fmla="val 85437"/>
              <a:gd name="adj3" fmla="val 16667"/>
              <a:gd name="adj4" fmla="val 6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154" tIns="50077" rIns="100154" bIns="50077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0000"/>
                </a:solidFill>
              </a:rPr>
              <a:t>Por cobertura</a:t>
            </a:r>
          </a:p>
        </p:txBody>
      </p:sp>
      <p:sp>
        <p:nvSpPr>
          <p:cNvPr id="16398" name="Text Box 1049"/>
          <p:cNvSpPr txBox="1">
            <a:spLocks noChangeArrowheads="1"/>
          </p:cNvSpPr>
          <p:nvPr/>
        </p:nvSpPr>
        <p:spPr bwMode="auto">
          <a:xfrm>
            <a:off x="5741988" y="3873500"/>
            <a:ext cx="1927225" cy="439738"/>
          </a:xfrm>
          <a:prstGeom prst="rect">
            <a:avLst/>
          </a:prstGeom>
          <a:solidFill>
            <a:srgbClr val="66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EsSalud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399" name="Text Box 1050"/>
          <p:cNvSpPr txBox="1">
            <a:spLocks noChangeArrowheads="1"/>
          </p:cNvSpPr>
          <p:nvPr/>
        </p:nvSpPr>
        <p:spPr bwMode="auto">
          <a:xfrm>
            <a:off x="5741988" y="4470400"/>
            <a:ext cx="1927225" cy="439738"/>
          </a:xfrm>
          <a:prstGeom prst="rect">
            <a:avLst/>
          </a:prstGeom>
          <a:solidFill>
            <a:srgbClr val="66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EPS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400" name="AutoShape 1051"/>
          <p:cNvSpPr>
            <a:spLocks noChangeArrowheads="1"/>
          </p:cNvSpPr>
          <p:nvPr/>
        </p:nvSpPr>
        <p:spPr bwMode="auto">
          <a:xfrm>
            <a:off x="8126413" y="2917825"/>
            <a:ext cx="1990725" cy="657225"/>
          </a:xfrm>
          <a:prstGeom prst="downArrowCallout">
            <a:avLst>
              <a:gd name="adj1" fmla="val 82400"/>
              <a:gd name="adj2" fmla="val 82400"/>
              <a:gd name="adj3" fmla="val 16667"/>
              <a:gd name="adj4" fmla="val 6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154" tIns="50077" rIns="100154" bIns="50077" anchor="ctr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0000"/>
                </a:solidFill>
              </a:rPr>
              <a:t>Por domicilio</a:t>
            </a:r>
          </a:p>
        </p:txBody>
      </p:sp>
      <p:sp>
        <p:nvSpPr>
          <p:cNvPr id="16401" name="Text Box 1052"/>
          <p:cNvSpPr txBox="1">
            <a:spLocks noChangeArrowheads="1"/>
          </p:cNvSpPr>
          <p:nvPr/>
        </p:nvSpPr>
        <p:spPr bwMode="auto">
          <a:xfrm>
            <a:off x="8189913" y="3873500"/>
            <a:ext cx="1927225" cy="439738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Alrededores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16402" name="Text Box 1053"/>
          <p:cNvSpPr txBox="1">
            <a:spLocks noChangeArrowheads="1"/>
          </p:cNvSpPr>
          <p:nvPr/>
        </p:nvSpPr>
        <p:spPr bwMode="auto">
          <a:xfrm>
            <a:off x="8189913" y="4489450"/>
            <a:ext cx="1927225" cy="439738"/>
          </a:xfrm>
          <a:prstGeom prst="rect">
            <a:avLst/>
          </a:prstGeom>
          <a:solidFill>
            <a:srgbClr val="9900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154" tIns="50077" rIns="100154" bIns="50077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s-ES_tradnl" altLang="es-PE" sz="2200">
                <a:solidFill>
                  <a:srgbClr val="FFFFFF"/>
                </a:solidFill>
              </a:rPr>
              <a:t>Abierto</a:t>
            </a:r>
            <a:endParaRPr lang="es-ES_tradnl" altLang="es-PE">
              <a:solidFill>
                <a:srgbClr val="FFFFFF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0" y="0"/>
            <a:ext cx="468313" cy="7921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PE"/>
          </a:p>
        </p:txBody>
      </p:sp>
      <p:pic>
        <p:nvPicPr>
          <p:cNvPr id="24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84" y="216396"/>
            <a:ext cx="881062" cy="111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10"/>
          <p:cNvSpPr txBox="1">
            <a:spLocks noChangeArrowheads="1"/>
          </p:cNvSpPr>
          <p:nvPr/>
        </p:nvSpPr>
        <p:spPr bwMode="auto">
          <a:xfrm>
            <a:off x="6732662" y="7263888"/>
            <a:ext cx="3384376" cy="369332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dirty="0">
                <a:solidFill>
                  <a:srgbClr val="CCFFFF"/>
                </a:solidFill>
              </a:rPr>
              <a:t>Prof. Aldo </a:t>
            </a:r>
            <a:r>
              <a:rPr lang="es-ES_tradnl" altLang="es-PE" dirty="0" err="1">
                <a:solidFill>
                  <a:srgbClr val="CCFFFF"/>
                </a:solidFill>
              </a:rPr>
              <a:t>Alvarez</a:t>
            </a:r>
            <a:r>
              <a:rPr lang="es-ES_tradnl" altLang="es-PE" dirty="0">
                <a:solidFill>
                  <a:srgbClr val="CCFFFF"/>
                </a:solidFill>
              </a:rPr>
              <a:t> </a:t>
            </a:r>
            <a:r>
              <a:rPr lang="es-ES_tradnl" altLang="es-PE" dirty="0" smtClean="0">
                <a:solidFill>
                  <a:srgbClr val="CCFFFF"/>
                </a:solidFill>
              </a:rPr>
              <a:t>Risco</a:t>
            </a:r>
            <a:endParaRPr lang="es-ES_tradnl" altLang="es-PE" dirty="0">
              <a:solidFill>
                <a:srgbClr val="CCFFFF"/>
              </a:solidFill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LOGO RSA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18" y="646386"/>
            <a:ext cx="3280716" cy="374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433388" y="4608884"/>
            <a:ext cx="978852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ts val="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SFT en pacientes ambulatorios 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+ </a:t>
            </a:r>
          </a:p>
          <a:p>
            <a:pPr algn="ctr" eaLnBrk="0" hangingPunct="0">
              <a:spcBef>
                <a:spcPts val="0"/>
              </a:spcBef>
              <a:defRPr/>
            </a:pPr>
            <a:r>
              <a:rPr lang="es-ES_tradnl" sz="3200" dirty="0" smtClean="0">
                <a:effectLst>
                  <a:outerShdw blurRad="38100" dist="38100" dir="2700000" algn="tl">
                    <a:srgbClr val="808080"/>
                  </a:outerShdw>
                </a:effectLst>
              </a:rPr>
              <a:t>Servicios Farmacéuticos: Formación, investigación y aplicación </a:t>
            </a:r>
            <a:endParaRPr lang="es-PE" sz="3200" dirty="0">
              <a:effectLst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0" y="2001864"/>
            <a:ext cx="4795490" cy="213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233" tIns="50617" rIns="101233" bIns="50617" anchor="ctr">
            <a:spAutoFit/>
          </a:bodyPr>
          <a:lstStyle>
            <a:lvl1pPr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012825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01282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s-PE" sz="2000" dirty="0"/>
              <a:t>Red </a:t>
            </a:r>
            <a:r>
              <a:rPr lang="en-US" altLang="es-PE" sz="2000" dirty="0" err="1"/>
              <a:t>Sudamericana</a:t>
            </a:r>
            <a:r>
              <a:rPr lang="en-US" altLang="es-PE" sz="2000" dirty="0"/>
              <a:t> de </a:t>
            </a:r>
            <a:r>
              <a:rPr lang="en-US" altLang="es-PE" sz="2000" dirty="0" err="1"/>
              <a:t>Atención</a:t>
            </a:r>
            <a:r>
              <a:rPr lang="en-US" altLang="es-PE" sz="2000" dirty="0"/>
              <a:t> </a:t>
            </a:r>
            <a:r>
              <a:rPr lang="en-US" altLang="es-PE" sz="2000" dirty="0" err="1"/>
              <a:t>Farmacéutica</a:t>
            </a:r>
            <a:endParaRPr lang="en-US" altLang="es-PE" sz="2000" dirty="0"/>
          </a:p>
          <a:p>
            <a:pPr algn="ctr" eaLnBrk="1" hangingPunct="1"/>
            <a:endParaRPr lang="en-US" altLang="es-PE" sz="2000" dirty="0">
              <a:solidFill>
                <a:schemeClr val="accent2"/>
              </a:solidFill>
            </a:endParaRPr>
          </a:p>
          <a:p>
            <a:pPr algn="ctr" eaLnBrk="1" hangingPunct="1"/>
            <a:r>
              <a:rPr lang="en-US" altLang="es-PE" sz="2400" i="1" dirty="0" err="1">
                <a:solidFill>
                  <a:schemeClr val="accent2"/>
                </a:solidFill>
              </a:rPr>
              <a:t>Colaborando</a:t>
            </a:r>
            <a:r>
              <a:rPr lang="en-US" altLang="es-PE" sz="2400" i="1" dirty="0">
                <a:solidFill>
                  <a:schemeClr val="accent2"/>
                </a:solidFill>
              </a:rPr>
              <a:t> con la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investigación</a:t>
            </a:r>
            <a:r>
              <a:rPr lang="en-US" altLang="es-PE" sz="2400" i="1" dirty="0">
                <a:solidFill>
                  <a:schemeClr val="accent2"/>
                </a:solidFill>
              </a:rPr>
              <a:t>,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investigando</a:t>
            </a:r>
            <a:r>
              <a:rPr lang="en-US" altLang="es-PE" sz="2400" i="1" dirty="0">
                <a:solidFill>
                  <a:schemeClr val="accent2"/>
                </a:solidFill>
              </a:rPr>
              <a:t> para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salvar</a:t>
            </a:r>
            <a:r>
              <a:rPr lang="en-US" altLang="es-PE" sz="2400" i="1" dirty="0">
                <a:solidFill>
                  <a:schemeClr val="accent2"/>
                </a:solidFill>
              </a:rPr>
              <a:t> </a:t>
            </a:r>
            <a:r>
              <a:rPr lang="en-US" altLang="es-PE" sz="2400" i="1" dirty="0" err="1">
                <a:solidFill>
                  <a:schemeClr val="accent2"/>
                </a:solidFill>
              </a:rPr>
              <a:t>vidas</a:t>
            </a:r>
            <a:endParaRPr lang="en-US" altLang="es-PE" sz="2400" dirty="0">
              <a:solidFill>
                <a:schemeClr val="accent2"/>
              </a:solidFill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5214938" y="404813"/>
            <a:ext cx="4752975" cy="173990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sz="3600">
                <a:solidFill>
                  <a:srgbClr val="CCFFFF"/>
                </a:solidFill>
              </a:rPr>
              <a:t>Red Sudamericana de Atención Farmacéutica</a:t>
            </a:r>
            <a:endParaRPr lang="es-PE" altLang="es-PE" sz="3600">
              <a:solidFill>
                <a:srgbClr val="CCFFFF"/>
              </a:solidFill>
            </a:endParaRP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5359400" y="3068638"/>
            <a:ext cx="4537075" cy="636587"/>
          </a:xfrm>
          <a:prstGeom prst="rect">
            <a:avLst/>
          </a:prstGeom>
          <a:solidFill>
            <a:schemeClr val="bg1"/>
          </a:solidFill>
          <a:ln w="5715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 sz="3200">
                <a:solidFill>
                  <a:srgbClr val="003366"/>
                </a:solidFill>
              </a:rPr>
              <a:t>http://www.redsaf.org</a:t>
            </a:r>
            <a:endParaRPr lang="es-PE" altLang="es-PE" sz="3200">
              <a:solidFill>
                <a:srgbClr val="003366"/>
              </a:solidFill>
            </a:endParaRPr>
          </a:p>
        </p:txBody>
      </p:sp>
      <p:sp>
        <p:nvSpPr>
          <p:cNvPr id="10247" name="Text Box 10"/>
          <p:cNvSpPr txBox="1">
            <a:spLocks noChangeArrowheads="1"/>
          </p:cNvSpPr>
          <p:nvPr/>
        </p:nvSpPr>
        <p:spPr bwMode="auto">
          <a:xfrm>
            <a:off x="3420294" y="6940550"/>
            <a:ext cx="3645669" cy="784830"/>
          </a:xfrm>
          <a:prstGeom prst="rect">
            <a:avLst/>
          </a:prstGeom>
          <a:solidFill>
            <a:srgbClr val="0033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PE">
                <a:solidFill>
                  <a:srgbClr val="CCFFFF"/>
                </a:solidFill>
              </a:rPr>
              <a:t>Prof. Aldo Alvarez Risco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_tradnl" altLang="es-PE">
                <a:solidFill>
                  <a:srgbClr val="CCFFFF"/>
                </a:solidFill>
              </a:rPr>
              <a:t>aldo.alvarez@redsaf.org</a:t>
            </a:r>
          </a:p>
        </p:txBody>
      </p:sp>
    </p:spTree>
    <p:extLst>
      <p:ext uri="{BB962C8B-B14F-4D97-AF65-F5344CB8AC3E}">
        <p14:creationId xmlns:p14="http://schemas.microsoft.com/office/powerpoint/2010/main" val="367195004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2062</TotalTime>
  <Words>1973</Words>
  <Application>Microsoft Office PowerPoint</Application>
  <PresentationFormat>Personalizado</PresentationFormat>
  <Paragraphs>338</Paragraphs>
  <Slides>66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66</vt:i4>
      </vt:variant>
    </vt:vector>
  </HeadingPairs>
  <TitlesOfParts>
    <vt:vector size="68" baseType="lpstr">
      <vt:lpstr>Diseño predeterminado</vt:lpstr>
      <vt:lpstr>Metro</vt:lpstr>
      <vt:lpstr>Presentación de PowerPoint</vt:lpstr>
      <vt:lpstr>Presentación de PowerPoint</vt:lpstr>
      <vt:lpstr>Presentación de PowerPoint</vt:lpstr>
      <vt:lpstr>¿CÓMO SE IMPLEMENTA UN SISTEMA DE GESTIÓN DE LA CALIDAD?</vt:lpstr>
      <vt:lpstr>¿CÓMO SE IMPLEMENTA UN SISTEMA DE GESTIÓN DE LA CALIDAD?</vt:lpstr>
      <vt:lpstr>Presentación de PowerPoint</vt:lpstr>
      <vt:lpstr>Presentación de PowerPoint</vt:lpstr>
      <vt:lpstr>Presentación de PowerPoint</vt:lpstr>
      <vt:lpstr>¿QUÉ HACER DESPUÉS DE LA CERTIFICACIÓN?</vt:lpstr>
      <vt:lpstr>DIFICULTADES EN LA IMPLANTACIÓN DEL SGC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HRP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Carlos Meza</dc:creator>
  <cp:lastModifiedBy>user</cp:lastModifiedBy>
  <cp:revision>644</cp:revision>
  <dcterms:created xsi:type="dcterms:W3CDTF">2007-03-09T15:00:20Z</dcterms:created>
  <dcterms:modified xsi:type="dcterms:W3CDTF">2015-09-08T23:00:33Z</dcterms:modified>
</cp:coreProperties>
</file>