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Lst>
  <p:notesMasterIdLst>
    <p:notesMasterId r:id="rId57"/>
  </p:notesMasterIdLst>
  <p:sldIdLst>
    <p:sldId id="256" r:id="rId2"/>
    <p:sldId id="316" r:id="rId3"/>
    <p:sldId id="317" r:id="rId4"/>
    <p:sldId id="318" r:id="rId5"/>
    <p:sldId id="258" r:id="rId6"/>
    <p:sldId id="315" r:id="rId7"/>
    <p:sldId id="320" r:id="rId8"/>
    <p:sldId id="257" r:id="rId9"/>
    <p:sldId id="327" r:id="rId10"/>
    <p:sldId id="326" r:id="rId11"/>
    <p:sldId id="322" r:id="rId12"/>
    <p:sldId id="323" r:id="rId13"/>
    <p:sldId id="324" r:id="rId14"/>
    <p:sldId id="325" r:id="rId15"/>
    <p:sldId id="329" r:id="rId16"/>
    <p:sldId id="330" r:id="rId17"/>
    <p:sldId id="332" r:id="rId18"/>
    <p:sldId id="261" r:id="rId19"/>
    <p:sldId id="333" r:id="rId20"/>
    <p:sldId id="334" r:id="rId21"/>
    <p:sldId id="337" r:id="rId22"/>
    <p:sldId id="335" r:id="rId23"/>
    <p:sldId id="336" r:id="rId24"/>
    <p:sldId id="338" r:id="rId25"/>
    <p:sldId id="354" r:id="rId26"/>
    <p:sldId id="342" r:id="rId27"/>
    <p:sldId id="340" r:id="rId28"/>
    <p:sldId id="341" r:id="rId29"/>
    <p:sldId id="343" r:id="rId30"/>
    <p:sldId id="344" r:id="rId31"/>
    <p:sldId id="345" r:id="rId32"/>
    <p:sldId id="346" r:id="rId33"/>
    <p:sldId id="347" r:id="rId34"/>
    <p:sldId id="348" r:id="rId35"/>
    <p:sldId id="349" r:id="rId36"/>
    <p:sldId id="350" r:id="rId37"/>
    <p:sldId id="351" r:id="rId38"/>
    <p:sldId id="352" r:id="rId39"/>
    <p:sldId id="355" r:id="rId40"/>
    <p:sldId id="356" r:id="rId41"/>
    <p:sldId id="364" r:id="rId42"/>
    <p:sldId id="359" r:id="rId43"/>
    <p:sldId id="360" r:id="rId44"/>
    <p:sldId id="361" r:id="rId45"/>
    <p:sldId id="362" r:id="rId46"/>
    <p:sldId id="363" r:id="rId47"/>
    <p:sldId id="366" r:id="rId48"/>
    <p:sldId id="365" r:id="rId49"/>
    <p:sldId id="370" r:id="rId50"/>
    <p:sldId id="367" r:id="rId51"/>
    <p:sldId id="368" r:id="rId52"/>
    <p:sldId id="371" r:id="rId53"/>
    <p:sldId id="375" r:id="rId54"/>
    <p:sldId id="376" r:id="rId55"/>
    <p:sldId id="377" r:id="rId56"/>
  </p:sldIdLst>
  <p:sldSz cx="9144000" cy="6858000" type="screen4x3"/>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3" autoAdjust="0"/>
    <p:restoredTop sz="94574" autoAdjust="0"/>
  </p:normalViewPr>
  <p:slideViewPr>
    <p:cSldViewPr>
      <p:cViewPr varScale="1">
        <p:scale>
          <a:sx n="51" d="100"/>
          <a:sy n="51" d="100"/>
        </p:scale>
        <p:origin x="-1229" y="-72"/>
      </p:cViewPr>
      <p:guideLst>
        <p:guide orient="horz" pos="2160"/>
        <p:guide pos="2880"/>
      </p:guideLst>
    </p:cSldViewPr>
  </p:slideViewPr>
  <p:outlineViewPr>
    <p:cViewPr>
      <p:scale>
        <a:sx n="33" d="100"/>
        <a:sy n="33" d="100"/>
      </p:scale>
      <p:origin x="0" y="4800"/>
    </p:cViewPr>
    <p:sldLst>
      <p:sld r:id="rId1" collapse="1"/>
    </p:sldLst>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2.xml"/></Relationships>
</file>

<file path=ppt/charts/_rels/chart1.xml.rels><?xml version="1.0" encoding="UTF-8" standalone="yes"?>
<Relationships xmlns="http://schemas.openxmlformats.org/package/2006/relationships"><Relationship Id="rId2" Type="http://schemas.openxmlformats.org/officeDocument/2006/relationships/oleObject" Target="file:///C:\Users\Juan%20Pablo%20Miranda%20O\AppData\Roaming\Microsoft\Windows\Network%20Shortcuts\Copia%20de%202011.11.14%20Base%20Tx%20final.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PE"/>
  <c:clrMapOvr bg1="lt1" tx1="dk1" bg2="lt2" tx2="dk2" accent1="accent1" accent2="accent2" accent3="accent3" accent4="accent4" accent5="accent5" accent6="accent6" hlink="hlink" folHlink="folHlink"/>
  <c:chart>
    <c:plotArea>
      <c:layout/>
      <c:barChart>
        <c:barDir val="bar"/>
        <c:grouping val="clustered"/>
        <c:ser>
          <c:idx val="0"/>
          <c:order val="0"/>
          <c:spPr>
            <a:solidFill>
              <a:srgbClr val="FFFF00"/>
            </a:solidFill>
          </c:spPr>
          <c:dLbls>
            <c:spPr>
              <a:solidFill>
                <a:srgbClr val="FF0000"/>
              </a:solidFill>
            </c:spPr>
            <c:txPr>
              <a:bodyPr/>
              <a:lstStyle/>
              <a:p>
                <a:pPr>
                  <a:defRPr lang="es-CL">
                    <a:solidFill>
                      <a:srgbClr val="003366"/>
                    </a:solidFill>
                  </a:defRPr>
                </a:pPr>
                <a:endParaRPr lang="es-PE"/>
              </a:p>
            </c:txPr>
            <c:showVal val="1"/>
          </c:dLbls>
          <c:cat>
            <c:strRef>
              <c:f>Hoja2!$R$4:$R$14</c:f>
              <c:strCache>
                <c:ptCount val="11"/>
                <c:pt idx="0">
                  <c:v>NASH</c:v>
                </c:pt>
                <c:pt idx="1">
                  <c:v>VHC</c:v>
                </c:pt>
                <c:pt idx="2">
                  <c:v>OH</c:v>
                </c:pt>
                <c:pt idx="3">
                  <c:v>CRIPTOGENICA</c:v>
                </c:pt>
                <c:pt idx="4">
                  <c:v>AUTOINMUNE</c:v>
                </c:pt>
                <c:pt idx="5">
                  <c:v>OTRAS</c:v>
                </c:pt>
                <c:pt idx="6">
                  <c:v>CBP</c:v>
                </c:pt>
                <c:pt idx="7">
                  <c:v>RECHAZO INJERTO</c:v>
                </c:pt>
                <c:pt idx="8">
                  <c:v>VHA</c:v>
                </c:pt>
                <c:pt idx="9">
                  <c:v>VHB</c:v>
                </c:pt>
                <c:pt idx="10">
                  <c:v>HEMOCROMATOSIS</c:v>
                </c:pt>
              </c:strCache>
            </c:strRef>
          </c:cat>
          <c:val>
            <c:numRef>
              <c:f>Hoja2!$S$4:$S$14</c:f>
              <c:numCache>
                <c:formatCode>0.0%</c:formatCode>
                <c:ptCount val="11"/>
                <c:pt idx="0">
                  <c:v>0.20958083832335328</c:v>
                </c:pt>
                <c:pt idx="1">
                  <c:v>0.19760479041916179</c:v>
                </c:pt>
                <c:pt idx="2">
                  <c:v>0.16167664670658669</c:v>
                </c:pt>
                <c:pt idx="3">
                  <c:v>0.13772455089820371</c:v>
                </c:pt>
                <c:pt idx="4">
                  <c:v>8.9820359281437348E-2</c:v>
                </c:pt>
                <c:pt idx="5">
                  <c:v>6.5868263473053898E-2</c:v>
                </c:pt>
                <c:pt idx="6">
                  <c:v>5.9880239520958181E-2</c:v>
                </c:pt>
                <c:pt idx="7">
                  <c:v>4.7904191616766512E-2</c:v>
                </c:pt>
                <c:pt idx="8">
                  <c:v>1.1976047904191605E-2</c:v>
                </c:pt>
                <c:pt idx="9">
                  <c:v>1.1976047904191605E-2</c:v>
                </c:pt>
                <c:pt idx="10">
                  <c:v>5.9880239520958192E-3</c:v>
                </c:pt>
              </c:numCache>
            </c:numRef>
          </c:val>
        </c:ser>
        <c:axId val="174160512"/>
        <c:axId val="176659072"/>
      </c:barChart>
      <c:catAx>
        <c:axId val="174160512"/>
        <c:scaling>
          <c:orientation val="minMax"/>
        </c:scaling>
        <c:axPos val="l"/>
        <c:tickLblPos val="nextTo"/>
        <c:spPr>
          <a:solidFill>
            <a:srgbClr val="00FFCC"/>
          </a:solidFill>
          <a:ln>
            <a:solidFill>
              <a:srgbClr val="92D050"/>
            </a:solidFill>
          </a:ln>
        </c:spPr>
        <c:txPr>
          <a:bodyPr/>
          <a:lstStyle/>
          <a:p>
            <a:pPr>
              <a:defRPr lang="es-CL" b="1"/>
            </a:pPr>
            <a:endParaRPr lang="es-PE"/>
          </a:p>
        </c:txPr>
        <c:crossAx val="176659072"/>
        <c:crosses val="autoZero"/>
        <c:auto val="1"/>
        <c:lblAlgn val="ctr"/>
        <c:lblOffset val="100"/>
      </c:catAx>
      <c:valAx>
        <c:axId val="176659072"/>
        <c:scaling>
          <c:orientation val="minMax"/>
        </c:scaling>
        <c:axPos val="b"/>
        <c:majorGridlines>
          <c:spPr>
            <a:ln>
              <a:solidFill>
                <a:srgbClr val="92D050"/>
              </a:solidFill>
            </a:ln>
          </c:spPr>
        </c:majorGridlines>
        <c:numFmt formatCode="0.0%" sourceLinked="1"/>
        <c:tickLblPos val="nextTo"/>
        <c:spPr>
          <a:solidFill>
            <a:srgbClr val="FF0000"/>
          </a:solidFill>
          <a:ln>
            <a:solidFill>
              <a:srgbClr val="92D050"/>
            </a:solidFill>
          </a:ln>
        </c:spPr>
        <c:txPr>
          <a:bodyPr/>
          <a:lstStyle/>
          <a:p>
            <a:pPr>
              <a:defRPr lang="es-CL"/>
            </a:pPr>
            <a:endParaRPr lang="es-PE"/>
          </a:p>
        </c:txPr>
        <c:crossAx val="174160512"/>
        <c:crosses val="autoZero"/>
        <c:crossBetween val="between"/>
      </c:valAx>
      <c:spPr>
        <a:noFill/>
      </c:spPr>
    </c:plotArea>
    <c:plotVisOnly val="1"/>
    <c:dispBlanksAs val="gap"/>
  </c:chart>
  <c:spPr>
    <a:noFill/>
  </c:spPr>
  <c:txPr>
    <a:bodyPr/>
    <a:lstStyle/>
    <a:p>
      <a:pPr>
        <a:defRPr>
          <a:solidFill>
            <a:srgbClr val="003366"/>
          </a:solidFill>
          <a:latin typeface="Calibri" pitchFamily="34" charset="0"/>
          <a:cs typeface="Calibri" pitchFamily="34" charset="0"/>
        </a:defRPr>
      </a:pPr>
      <a:endParaRPr lang="es-PE"/>
    </a:p>
  </c:txPr>
  <c:externalData r:id="rId2"/>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66968E-FB92-4B10-9286-8C3C055B6419}" type="doc">
      <dgm:prSet loTypeId="urn:microsoft.com/office/officeart/2005/8/layout/hierarchy4" loCatId="list" qsTypeId="urn:microsoft.com/office/officeart/2005/8/quickstyle/3d2" qsCatId="3D" csTypeId="urn:microsoft.com/office/officeart/2005/8/colors/colorful4" csCatId="colorful" phldr="1"/>
      <dgm:spPr/>
      <dgm:t>
        <a:bodyPr/>
        <a:lstStyle/>
        <a:p>
          <a:endParaRPr lang="es-PE"/>
        </a:p>
      </dgm:t>
    </dgm:pt>
    <dgm:pt modelId="{157D78E1-6B42-4F57-88B2-D6040F3B6648}">
      <dgm:prSet phldrT="[Texto]"/>
      <dgm:spPr/>
      <dgm:t>
        <a:bodyPr/>
        <a:lstStyle/>
        <a:p>
          <a:r>
            <a:rPr lang="es-PE" dirty="0" smtClean="0"/>
            <a:t>ENFERMEDAD DE HIGADO GRASO  NO ALCOHOLICO</a:t>
          </a:r>
          <a:endParaRPr lang="es-PE" dirty="0"/>
        </a:p>
      </dgm:t>
    </dgm:pt>
    <dgm:pt modelId="{815A6811-4495-4EA4-96F9-20DB4E165A35}" type="parTrans" cxnId="{A3B08A22-EDE8-4CBE-A7C1-1C8CF70F39BE}">
      <dgm:prSet/>
      <dgm:spPr/>
      <dgm:t>
        <a:bodyPr/>
        <a:lstStyle/>
        <a:p>
          <a:endParaRPr lang="es-PE"/>
        </a:p>
      </dgm:t>
    </dgm:pt>
    <dgm:pt modelId="{E05C08B8-8B93-473A-ACC0-027EF4EBD19D}" type="sibTrans" cxnId="{A3B08A22-EDE8-4CBE-A7C1-1C8CF70F39BE}">
      <dgm:prSet/>
      <dgm:spPr/>
      <dgm:t>
        <a:bodyPr/>
        <a:lstStyle/>
        <a:p>
          <a:endParaRPr lang="es-PE"/>
        </a:p>
      </dgm:t>
    </dgm:pt>
    <dgm:pt modelId="{017893F5-0480-4326-A37B-7356D458FF17}">
      <dgm:prSet phldrT="[Texto]"/>
      <dgm:spPr/>
      <dgm:t>
        <a:bodyPr/>
        <a:lstStyle/>
        <a:p>
          <a:r>
            <a:rPr lang="es-PE" dirty="0" smtClean="0"/>
            <a:t>ESTEATOHEPATITIS</a:t>
          </a:r>
          <a:endParaRPr lang="es-PE" dirty="0"/>
        </a:p>
      </dgm:t>
    </dgm:pt>
    <dgm:pt modelId="{16531318-55F0-43CA-9571-BDCE24C67673}" type="parTrans" cxnId="{D9C43335-5C95-4330-AD59-CD8DF6E4C761}">
      <dgm:prSet/>
      <dgm:spPr/>
      <dgm:t>
        <a:bodyPr/>
        <a:lstStyle/>
        <a:p>
          <a:endParaRPr lang="es-PE"/>
        </a:p>
      </dgm:t>
    </dgm:pt>
    <dgm:pt modelId="{B0AACA83-F6F3-4FFA-9FEB-CD2077145206}" type="sibTrans" cxnId="{D9C43335-5C95-4330-AD59-CD8DF6E4C761}">
      <dgm:prSet/>
      <dgm:spPr/>
      <dgm:t>
        <a:bodyPr/>
        <a:lstStyle/>
        <a:p>
          <a:endParaRPr lang="es-PE"/>
        </a:p>
      </dgm:t>
    </dgm:pt>
    <dgm:pt modelId="{5140C3F6-E9BE-4CC2-A1CD-8CEB6493D7CC}">
      <dgm:prSet phldrT="[Texto]"/>
      <dgm:spPr/>
      <dgm:t>
        <a:bodyPr/>
        <a:lstStyle/>
        <a:p>
          <a:r>
            <a:rPr lang="es-PE" dirty="0" smtClean="0"/>
            <a:t>FIBROSIS</a:t>
          </a:r>
          <a:endParaRPr lang="es-PE" dirty="0"/>
        </a:p>
      </dgm:t>
    </dgm:pt>
    <dgm:pt modelId="{5E221EE7-E2B7-49AA-A940-953F102F9D88}" type="parTrans" cxnId="{A42F51D8-FCB0-4678-B165-26F86B69EC7C}">
      <dgm:prSet/>
      <dgm:spPr/>
      <dgm:t>
        <a:bodyPr/>
        <a:lstStyle/>
        <a:p>
          <a:endParaRPr lang="es-PE"/>
        </a:p>
      </dgm:t>
    </dgm:pt>
    <dgm:pt modelId="{92402185-6E4D-4E6E-AFE5-C2E11BBB1852}" type="sibTrans" cxnId="{A42F51D8-FCB0-4678-B165-26F86B69EC7C}">
      <dgm:prSet/>
      <dgm:spPr/>
      <dgm:t>
        <a:bodyPr/>
        <a:lstStyle/>
        <a:p>
          <a:endParaRPr lang="es-PE"/>
        </a:p>
      </dgm:t>
    </dgm:pt>
    <dgm:pt modelId="{9A410D61-0EBF-4C64-B53F-06D074B35CD0}">
      <dgm:prSet phldrT="[Texto]"/>
      <dgm:spPr/>
      <dgm:t>
        <a:bodyPr/>
        <a:lstStyle/>
        <a:p>
          <a:r>
            <a:rPr lang="es-PE" dirty="0" smtClean="0"/>
            <a:t>CIRROSIS</a:t>
          </a:r>
          <a:endParaRPr lang="es-PE" dirty="0"/>
        </a:p>
      </dgm:t>
    </dgm:pt>
    <dgm:pt modelId="{43C386B0-147B-47D8-AF25-8DD0096C6332}" type="parTrans" cxnId="{DA691B0A-8817-4A66-8DAF-8E5CBB2BA98A}">
      <dgm:prSet/>
      <dgm:spPr/>
      <dgm:t>
        <a:bodyPr/>
        <a:lstStyle/>
        <a:p>
          <a:endParaRPr lang="es-PE"/>
        </a:p>
      </dgm:t>
    </dgm:pt>
    <dgm:pt modelId="{1778BE8F-762F-4981-AFCA-B74C1CED5328}" type="sibTrans" cxnId="{DA691B0A-8817-4A66-8DAF-8E5CBB2BA98A}">
      <dgm:prSet/>
      <dgm:spPr/>
      <dgm:t>
        <a:bodyPr/>
        <a:lstStyle/>
        <a:p>
          <a:endParaRPr lang="es-PE"/>
        </a:p>
      </dgm:t>
    </dgm:pt>
    <dgm:pt modelId="{EF87E22D-BA38-427F-A834-B482605D9AF1}">
      <dgm:prSet phldrT="[Texto]"/>
      <dgm:spPr/>
      <dgm:t>
        <a:bodyPr/>
        <a:lstStyle/>
        <a:p>
          <a:r>
            <a:rPr lang="es-PE" dirty="0" smtClean="0"/>
            <a:t>HIGADO GRASO</a:t>
          </a:r>
          <a:endParaRPr lang="es-PE" dirty="0"/>
        </a:p>
      </dgm:t>
    </dgm:pt>
    <dgm:pt modelId="{8D60CE4B-041B-4D83-817C-A1938958405E}" type="parTrans" cxnId="{3D7611F7-527A-43DC-AB95-3F2E7DC59DCD}">
      <dgm:prSet/>
      <dgm:spPr/>
      <dgm:t>
        <a:bodyPr/>
        <a:lstStyle/>
        <a:p>
          <a:endParaRPr lang="es-PE"/>
        </a:p>
      </dgm:t>
    </dgm:pt>
    <dgm:pt modelId="{62C07511-EFB7-4262-8A18-44E2756E8931}" type="sibTrans" cxnId="{3D7611F7-527A-43DC-AB95-3F2E7DC59DCD}">
      <dgm:prSet/>
      <dgm:spPr/>
      <dgm:t>
        <a:bodyPr/>
        <a:lstStyle/>
        <a:p>
          <a:endParaRPr lang="es-PE"/>
        </a:p>
      </dgm:t>
    </dgm:pt>
    <dgm:pt modelId="{421E9764-7A53-4044-8C3B-991EB11E6205}">
      <dgm:prSet phldrT="[Texto]"/>
      <dgm:spPr/>
      <dgm:t>
        <a:bodyPr/>
        <a:lstStyle/>
        <a:p>
          <a:r>
            <a:rPr lang="es-PE" dirty="0" smtClean="0"/>
            <a:t>HCC</a:t>
          </a:r>
          <a:endParaRPr lang="es-PE" dirty="0"/>
        </a:p>
      </dgm:t>
    </dgm:pt>
    <dgm:pt modelId="{68104154-9213-477C-ADDF-2E9046E2AA57}" type="parTrans" cxnId="{039B8D71-1F0C-4C01-BD55-EF8BE956E653}">
      <dgm:prSet/>
      <dgm:spPr/>
      <dgm:t>
        <a:bodyPr/>
        <a:lstStyle/>
        <a:p>
          <a:endParaRPr lang="es-PE"/>
        </a:p>
      </dgm:t>
    </dgm:pt>
    <dgm:pt modelId="{8D6AEDE2-C21A-45E6-AF53-0AC5F705A0AE}" type="sibTrans" cxnId="{039B8D71-1F0C-4C01-BD55-EF8BE956E653}">
      <dgm:prSet/>
      <dgm:spPr/>
      <dgm:t>
        <a:bodyPr/>
        <a:lstStyle/>
        <a:p>
          <a:endParaRPr lang="es-PE"/>
        </a:p>
      </dgm:t>
    </dgm:pt>
    <dgm:pt modelId="{0CE7FA5A-DB69-45A8-97B2-ABB4F8628541}" type="pres">
      <dgm:prSet presAssocID="{D966968E-FB92-4B10-9286-8C3C055B6419}" presName="Name0" presStyleCnt="0">
        <dgm:presLayoutVars>
          <dgm:chPref val="1"/>
          <dgm:dir/>
          <dgm:animOne val="branch"/>
          <dgm:animLvl val="lvl"/>
          <dgm:resizeHandles/>
        </dgm:presLayoutVars>
      </dgm:prSet>
      <dgm:spPr/>
    </dgm:pt>
    <dgm:pt modelId="{2D02442A-956B-48E0-82BB-9730B63F21BE}" type="pres">
      <dgm:prSet presAssocID="{157D78E1-6B42-4F57-88B2-D6040F3B6648}" presName="vertOne" presStyleCnt="0"/>
      <dgm:spPr/>
    </dgm:pt>
    <dgm:pt modelId="{F8560512-3873-4B5C-BCA0-B598ADFD1D30}" type="pres">
      <dgm:prSet presAssocID="{157D78E1-6B42-4F57-88B2-D6040F3B6648}" presName="txOne" presStyleLbl="node0" presStyleIdx="0" presStyleCnt="1">
        <dgm:presLayoutVars>
          <dgm:chPref val="3"/>
        </dgm:presLayoutVars>
      </dgm:prSet>
      <dgm:spPr/>
      <dgm:t>
        <a:bodyPr/>
        <a:lstStyle/>
        <a:p>
          <a:endParaRPr lang="es-PE"/>
        </a:p>
      </dgm:t>
    </dgm:pt>
    <dgm:pt modelId="{D77D5495-892B-4294-9527-CF60483FE3A9}" type="pres">
      <dgm:prSet presAssocID="{157D78E1-6B42-4F57-88B2-D6040F3B6648}" presName="parTransOne" presStyleCnt="0"/>
      <dgm:spPr/>
    </dgm:pt>
    <dgm:pt modelId="{0BD6B4D7-2E83-43FB-AFAE-F3D165271D99}" type="pres">
      <dgm:prSet presAssocID="{157D78E1-6B42-4F57-88B2-D6040F3B6648}" presName="horzOne" presStyleCnt="0"/>
      <dgm:spPr/>
    </dgm:pt>
    <dgm:pt modelId="{6DFE8270-AB19-49D3-9C51-ED1933ACA309}" type="pres">
      <dgm:prSet presAssocID="{017893F5-0480-4326-A37B-7356D458FF17}" presName="vertTwo" presStyleCnt="0"/>
      <dgm:spPr/>
    </dgm:pt>
    <dgm:pt modelId="{5ACEE5F3-3A7C-429C-8E89-0199BEF9DE6A}" type="pres">
      <dgm:prSet presAssocID="{017893F5-0480-4326-A37B-7356D458FF17}" presName="txTwo" presStyleLbl="node2" presStyleIdx="0" presStyleCnt="2">
        <dgm:presLayoutVars>
          <dgm:chPref val="3"/>
        </dgm:presLayoutVars>
      </dgm:prSet>
      <dgm:spPr/>
      <dgm:t>
        <a:bodyPr/>
        <a:lstStyle/>
        <a:p>
          <a:endParaRPr lang="es-PE"/>
        </a:p>
      </dgm:t>
    </dgm:pt>
    <dgm:pt modelId="{3A4F0ED3-F190-4558-9228-664C4942A0F1}" type="pres">
      <dgm:prSet presAssocID="{017893F5-0480-4326-A37B-7356D458FF17}" presName="parTransTwo" presStyleCnt="0"/>
      <dgm:spPr/>
    </dgm:pt>
    <dgm:pt modelId="{DA89517D-7456-45E6-9610-802A3005DD87}" type="pres">
      <dgm:prSet presAssocID="{017893F5-0480-4326-A37B-7356D458FF17}" presName="horzTwo" presStyleCnt="0"/>
      <dgm:spPr/>
    </dgm:pt>
    <dgm:pt modelId="{3713996B-9847-4C6B-AEDB-426AEACECF03}" type="pres">
      <dgm:prSet presAssocID="{5140C3F6-E9BE-4CC2-A1CD-8CEB6493D7CC}" presName="vertThree" presStyleCnt="0"/>
      <dgm:spPr/>
    </dgm:pt>
    <dgm:pt modelId="{F12D4B46-A112-4D7B-8F95-5B8A42E6C931}" type="pres">
      <dgm:prSet presAssocID="{5140C3F6-E9BE-4CC2-A1CD-8CEB6493D7CC}" presName="txThree" presStyleLbl="node3" presStyleIdx="0" presStyleCnt="3" custFlipHor="1" custScaleX="28714" custLinFactNeighborX="-20074" custLinFactNeighborY="-407">
        <dgm:presLayoutVars>
          <dgm:chPref val="3"/>
        </dgm:presLayoutVars>
      </dgm:prSet>
      <dgm:spPr/>
    </dgm:pt>
    <dgm:pt modelId="{C6A7C730-F623-4FF0-A860-102FAA4C546E}" type="pres">
      <dgm:prSet presAssocID="{5140C3F6-E9BE-4CC2-A1CD-8CEB6493D7CC}" presName="horzThree" presStyleCnt="0"/>
      <dgm:spPr/>
    </dgm:pt>
    <dgm:pt modelId="{8068DC90-2FFF-4876-B64B-6BCE8CEA0715}" type="pres">
      <dgm:prSet presAssocID="{92402185-6E4D-4E6E-AFE5-C2E11BBB1852}" presName="sibSpaceThree" presStyleCnt="0"/>
      <dgm:spPr/>
    </dgm:pt>
    <dgm:pt modelId="{EFE33AD3-AEE8-4474-8458-6BB90DC409E6}" type="pres">
      <dgm:prSet presAssocID="{9A410D61-0EBF-4C64-B53F-06D074B35CD0}" presName="vertThree" presStyleCnt="0"/>
      <dgm:spPr/>
    </dgm:pt>
    <dgm:pt modelId="{01C454F5-2FEC-471B-8163-9958139F699C}" type="pres">
      <dgm:prSet presAssocID="{9A410D61-0EBF-4C64-B53F-06D074B35CD0}" presName="txThree" presStyleLbl="node3" presStyleIdx="1" presStyleCnt="3" custScaleX="33961" custLinFactNeighborX="-15947" custLinFactNeighborY="-407">
        <dgm:presLayoutVars>
          <dgm:chPref val="3"/>
        </dgm:presLayoutVars>
      </dgm:prSet>
      <dgm:spPr/>
    </dgm:pt>
    <dgm:pt modelId="{D9730C1C-A499-4CB9-85EF-4EC404B69A09}" type="pres">
      <dgm:prSet presAssocID="{9A410D61-0EBF-4C64-B53F-06D074B35CD0}" presName="horzThree" presStyleCnt="0"/>
      <dgm:spPr/>
    </dgm:pt>
    <dgm:pt modelId="{3B56AE37-E48C-41B5-A5C3-7D38532B9AEF}" type="pres">
      <dgm:prSet presAssocID="{B0AACA83-F6F3-4FFA-9FEB-CD2077145206}" presName="sibSpaceTwo" presStyleCnt="0"/>
      <dgm:spPr/>
    </dgm:pt>
    <dgm:pt modelId="{7A47F632-B186-4CBD-A487-578B6D616099}" type="pres">
      <dgm:prSet presAssocID="{EF87E22D-BA38-427F-A834-B482605D9AF1}" presName="vertTwo" presStyleCnt="0"/>
      <dgm:spPr/>
    </dgm:pt>
    <dgm:pt modelId="{619A9FF0-439D-4D6A-A0EF-8BA48B7F0807}" type="pres">
      <dgm:prSet presAssocID="{EF87E22D-BA38-427F-A834-B482605D9AF1}" presName="txTwo" presStyleLbl="node2" presStyleIdx="1" presStyleCnt="2">
        <dgm:presLayoutVars>
          <dgm:chPref val="3"/>
        </dgm:presLayoutVars>
      </dgm:prSet>
      <dgm:spPr/>
    </dgm:pt>
    <dgm:pt modelId="{9B0E9169-7FF7-4251-BAF3-4014942D2530}" type="pres">
      <dgm:prSet presAssocID="{EF87E22D-BA38-427F-A834-B482605D9AF1}" presName="parTransTwo" presStyleCnt="0"/>
      <dgm:spPr/>
    </dgm:pt>
    <dgm:pt modelId="{77E4E941-ED95-4211-B2C4-D0761CAA68D0}" type="pres">
      <dgm:prSet presAssocID="{EF87E22D-BA38-427F-A834-B482605D9AF1}" presName="horzTwo" presStyleCnt="0"/>
      <dgm:spPr/>
    </dgm:pt>
    <dgm:pt modelId="{1FF6E378-5EE2-4661-95E6-7C189BDB873B}" type="pres">
      <dgm:prSet presAssocID="{421E9764-7A53-4044-8C3B-991EB11E6205}" presName="vertThree" presStyleCnt="0"/>
      <dgm:spPr/>
    </dgm:pt>
    <dgm:pt modelId="{55B361AF-36EC-4B3C-A9CC-C3B813A7D255}" type="pres">
      <dgm:prSet presAssocID="{421E9764-7A53-4044-8C3B-991EB11E6205}" presName="txThree" presStyleLbl="node3" presStyleIdx="2" presStyleCnt="3" custScaleX="34992" custLinFactNeighborX="-68133" custLinFactNeighborY="-407">
        <dgm:presLayoutVars>
          <dgm:chPref val="3"/>
        </dgm:presLayoutVars>
      </dgm:prSet>
      <dgm:spPr/>
    </dgm:pt>
    <dgm:pt modelId="{68469EA8-BB18-4951-BA29-EBC9B40419D4}" type="pres">
      <dgm:prSet presAssocID="{421E9764-7A53-4044-8C3B-991EB11E6205}" presName="horzThree" presStyleCnt="0"/>
      <dgm:spPr/>
    </dgm:pt>
  </dgm:ptLst>
  <dgm:cxnLst>
    <dgm:cxn modelId="{DA691B0A-8817-4A66-8DAF-8E5CBB2BA98A}" srcId="{017893F5-0480-4326-A37B-7356D458FF17}" destId="{9A410D61-0EBF-4C64-B53F-06D074B35CD0}" srcOrd="1" destOrd="0" parTransId="{43C386B0-147B-47D8-AF25-8DD0096C6332}" sibTransId="{1778BE8F-762F-4981-AFCA-B74C1CED5328}"/>
    <dgm:cxn modelId="{4CB7A0AD-9E9B-4019-A637-62AD7C58B7DA}" type="presOf" srcId="{9A410D61-0EBF-4C64-B53F-06D074B35CD0}" destId="{01C454F5-2FEC-471B-8163-9958139F699C}" srcOrd="0" destOrd="0" presId="urn:microsoft.com/office/officeart/2005/8/layout/hierarchy4"/>
    <dgm:cxn modelId="{039B8D71-1F0C-4C01-BD55-EF8BE956E653}" srcId="{EF87E22D-BA38-427F-A834-B482605D9AF1}" destId="{421E9764-7A53-4044-8C3B-991EB11E6205}" srcOrd="0" destOrd="0" parTransId="{68104154-9213-477C-ADDF-2E9046E2AA57}" sibTransId="{8D6AEDE2-C21A-45E6-AF53-0AC5F705A0AE}"/>
    <dgm:cxn modelId="{FEA482BA-8BD2-4CA9-B86F-E90C1D660193}" type="presOf" srcId="{EF87E22D-BA38-427F-A834-B482605D9AF1}" destId="{619A9FF0-439D-4D6A-A0EF-8BA48B7F0807}" srcOrd="0" destOrd="0" presId="urn:microsoft.com/office/officeart/2005/8/layout/hierarchy4"/>
    <dgm:cxn modelId="{A3B08A22-EDE8-4CBE-A7C1-1C8CF70F39BE}" srcId="{D966968E-FB92-4B10-9286-8C3C055B6419}" destId="{157D78E1-6B42-4F57-88B2-D6040F3B6648}" srcOrd="0" destOrd="0" parTransId="{815A6811-4495-4EA4-96F9-20DB4E165A35}" sibTransId="{E05C08B8-8B93-473A-ACC0-027EF4EBD19D}"/>
    <dgm:cxn modelId="{5B1442A6-1C59-479A-9CFE-548EB8FC4F2C}" type="presOf" srcId="{421E9764-7A53-4044-8C3B-991EB11E6205}" destId="{55B361AF-36EC-4B3C-A9CC-C3B813A7D255}" srcOrd="0" destOrd="0" presId="urn:microsoft.com/office/officeart/2005/8/layout/hierarchy4"/>
    <dgm:cxn modelId="{D9C43335-5C95-4330-AD59-CD8DF6E4C761}" srcId="{157D78E1-6B42-4F57-88B2-D6040F3B6648}" destId="{017893F5-0480-4326-A37B-7356D458FF17}" srcOrd="0" destOrd="0" parTransId="{16531318-55F0-43CA-9571-BDCE24C67673}" sibTransId="{B0AACA83-F6F3-4FFA-9FEB-CD2077145206}"/>
    <dgm:cxn modelId="{27B8B441-0A07-48AE-B904-B504C0821084}" type="presOf" srcId="{5140C3F6-E9BE-4CC2-A1CD-8CEB6493D7CC}" destId="{F12D4B46-A112-4D7B-8F95-5B8A42E6C931}" srcOrd="0" destOrd="0" presId="urn:microsoft.com/office/officeart/2005/8/layout/hierarchy4"/>
    <dgm:cxn modelId="{14A1FC3F-965F-468A-98F9-33AEA0299A05}" type="presOf" srcId="{D966968E-FB92-4B10-9286-8C3C055B6419}" destId="{0CE7FA5A-DB69-45A8-97B2-ABB4F8628541}" srcOrd="0" destOrd="0" presId="urn:microsoft.com/office/officeart/2005/8/layout/hierarchy4"/>
    <dgm:cxn modelId="{A42F51D8-FCB0-4678-B165-26F86B69EC7C}" srcId="{017893F5-0480-4326-A37B-7356D458FF17}" destId="{5140C3F6-E9BE-4CC2-A1CD-8CEB6493D7CC}" srcOrd="0" destOrd="0" parTransId="{5E221EE7-E2B7-49AA-A940-953F102F9D88}" sibTransId="{92402185-6E4D-4E6E-AFE5-C2E11BBB1852}"/>
    <dgm:cxn modelId="{62C08145-DD29-4CBD-A9B3-324E6C1EB8FA}" type="presOf" srcId="{017893F5-0480-4326-A37B-7356D458FF17}" destId="{5ACEE5F3-3A7C-429C-8E89-0199BEF9DE6A}" srcOrd="0" destOrd="0" presId="urn:microsoft.com/office/officeart/2005/8/layout/hierarchy4"/>
    <dgm:cxn modelId="{3D7611F7-527A-43DC-AB95-3F2E7DC59DCD}" srcId="{157D78E1-6B42-4F57-88B2-D6040F3B6648}" destId="{EF87E22D-BA38-427F-A834-B482605D9AF1}" srcOrd="1" destOrd="0" parTransId="{8D60CE4B-041B-4D83-817C-A1938958405E}" sibTransId="{62C07511-EFB7-4262-8A18-44E2756E8931}"/>
    <dgm:cxn modelId="{B93EBC16-AECE-448C-9A83-7646E45DBA79}" type="presOf" srcId="{157D78E1-6B42-4F57-88B2-D6040F3B6648}" destId="{F8560512-3873-4B5C-BCA0-B598ADFD1D30}" srcOrd="0" destOrd="0" presId="urn:microsoft.com/office/officeart/2005/8/layout/hierarchy4"/>
    <dgm:cxn modelId="{92CA4735-F8BB-4680-9C9E-8127D0CE93D6}" type="presParOf" srcId="{0CE7FA5A-DB69-45A8-97B2-ABB4F8628541}" destId="{2D02442A-956B-48E0-82BB-9730B63F21BE}" srcOrd="0" destOrd="0" presId="urn:microsoft.com/office/officeart/2005/8/layout/hierarchy4"/>
    <dgm:cxn modelId="{E6568622-F29B-4FE1-89E8-EC7D374C49F2}" type="presParOf" srcId="{2D02442A-956B-48E0-82BB-9730B63F21BE}" destId="{F8560512-3873-4B5C-BCA0-B598ADFD1D30}" srcOrd="0" destOrd="0" presId="urn:microsoft.com/office/officeart/2005/8/layout/hierarchy4"/>
    <dgm:cxn modelId="{C568ABC1-78E1-48DF-A042-C8EC8F7FC5A3}" type="presParOf" srcId="{2D02442A-956B-48E0-82BB-9730B63F21BE}" destId="{D77D5495-892B-4294-9527-CF60483FE3A9}" srcOrd="1" destOrd="0" presId="urn:microsoft.com/office/officeart/2005/8/layout/hierarchy4"/>
    <dgm:cxn modelId="{F7638C60-E69F-401C-BB23-B93331A4375F}" type="presParOf" srcId="{2D02442A-956B-48E0-82BB-9730B63F21BE}" destId="{0BD6B4D7-2E83-43FB-AFAE-F3D165271D99}" srcOrd="2" destOrd="0" presId="urn:microsoft.com/office/officeart/2005/8/layout/hierarchy4"/>
    <dgm:cxn modelId="{6BDCAB97-8EE1-44A7-BEE5-E8E452A1318D}" type="presParOf" srcId="{0BD6B4D7-2E83-43FB-AFAE-F3D165271D99}" destId="{6DFE8270-AB19-49D3-9C51-ED1933ACA309}" srcOrd="0" destOrd="0" presId="urn:microsoft.com/office/officeart/2005/8/layout/hierarchy4"/>
    <dgm:cxn modelId="{7829B9B9-F90E-4A6B-B78F-3E66147E699F}" type="presParOf" srcId="{6DFE8270-AB19-49D3-9C51-ED1933ACA309}" destId="{5ACEE5F3-3A7C-429C-8E89-0199BEF9DE6A}" srcOrd="0" destOrd="0" presId="urn:microsoft.com/office/officeart/2005/8/layout/hierarchy4"/>
    <dgm:cxn modelId="{FBC0E950-F3E9-4986-B174-D2F4241DCE08}" type="presParOf" srcId="{6DFE8270-AB19-49D3-9C51-ED1933ACA309}" destId="{3A4F0ED3-F190-4558-9228-664C4942A0F1}" srcOrd="1" destOrd="0" presId="urn:microsoft.com/office/officeart/2005/8/layout/hierarchy4"/>
    <dgm:cxn modelId="{25288CEC-81E3-4431-AE3F-6D54D35E15FB}" type="presParOf" srcId="{6DFE8270-AB19-49D3-9C51-ED1933ACA309}" destId="{DA89517D-7456-45E6-9610-802A3005DD87}" srcOrd="2" destOrd="0" presId="urn:microsoft.com/office/officeart/2005/8/layout/hierarchy4"/>
    <dgm:cxn modelId="{ED40DB14-13EF-4307-B3C9-D57156968928}" type="presParOf" srcId="{DA89517D-7456-45E6-9610-802A3005DD87}" destId="{3713996B-9847-4C6B-AEDB-426AEACECF03}" srcOrd="0" destOrd="0" presId="urn:microsoft.com/office/officeart/2005/8/layout/hierarchy4"/>
    <dgm:cxn modelId="{C09E4854-780D-44C1-9B50-1AC4FE199312}" type="presParOf" srcId="{3713996B-9847-4C6B-AEDB-426AEACECF03}" destId="{F12D4B46-A112-4D7B-8F95-5B8A42E6C931}" srcOrd="0" destOrd="0" presId="urn:microsoft.com/office/officeart/2005/8/layout/hierarchy4"/>
    <dgm:cxn modelId="{54B0FC6F-DDB0-442C-8B53-6AC832B34520}" type="presParOf" srcId="{3713996B-9847-4C6B-AEDB-426AEACECF03}" destId="{C6A7C730-F623-4FF0-A860-102FAA4C546E}" srcOrd="1" destOrd="0" presId="urn:microsoft.com/office/officeart/2005/8/layout/hierarchy4"/>
    <dgm:cxn modelId="{DDF3ED3F-5DBB-422A-9946-F74AF10CE2F4}" type="presParOf" srcId="{DA89517D-7456-45E6-9610-802A3005DD87}" destId="{8068DC90-2FFF-4876-B64B-6BCE8CEA0715}" srcOrd="1" destOrd="0" presId="urn:microsoft.com/office/officeart/2005/8/layout/hierarchy4"/>
    <dgm:cxn modelId="{55F08F58-D966-4064-8CD3-0EAFD8A59119}" type="presParOf" srcId="{DA89517D-7456-45E6-9610-802A3005DD87}" destId="{EFE33AD3-AEE8-4474-8458-6BB90DC409E6}" srcOrd="2" destOrd="0" presId="urn:microsoft.com/office/officeart/2005/8/layout/hierarchy4"/>
    <dgm:cxn modelId="{046FB5CF-6CA9-47D9-AC5A-8DC7A926D050}" type="presParOf" srcId="{EFE33AD3-AEE8-4474-8458-6BB90DC409E6}" destId="{01C454F5-2FEC-471B-8163-9958139F699C}" srcOrd="0" destOrd="0" presId="urn:microsoft.com/office/officeart/2005/8/layout/hierarchy4"/>
    <dgm:cxn modelId="{E2C699D9-33AD-4472-9068-E38652248A45}" type="presParOf" srcId="{EFE33AD3-AEE8-4474-8458-6BB90DC409E6}" destId="{D9730C1C-A499-4CB9-85EF-4EC404B69A09}" srcOrd="1" destOrd="0" presId="urn:microsoft.com/office/officeart/2005/8/layout/hierarchy4"/>
    <dgm:cxn modelId="{900F5C73-CCC9-4971-A6E5-49EC5422395A}" type="presParOf" srcId="{0BD6B4D7-2E83-43FB-AFAE-F3D165271D99}" destId="{3B56AE37-E48C-41B5-A5C3-7D38532B9AEF}" srcOrd="1" destOrd="0" presId="urn:microsoft.com/office/officeart/2005/8/layout/hierarchy4"/>
    <dgm:cxn modelId="{E7E11DB6-E335-4A65-AB4B-AC4F8305F555}" type="presParOf" srcId="{0BD6B4D7-2E83-43FB-AFAE-F3D165271D99}" destId="{7A47F632-B186-4CBD-A487-578B6D616099}" srcOrd="2" destOrd="0" presId="urn:microsoft.com/office/officeart/2005/8/layout/hierarchy4"/>
    <dgm:cxn modelId="{ED766167-4D1D-4BAD-9D49-F399816056BA}" type="presParOf" srcId="{7A47F632-B186-4CBD-A487-578B6D616099}" destId="{619A9FF0-439D-4D6A-A0EF-8BA48B7F0807}" srcOrd="0" destOrd="0" presId="urn:microsoft.com/office/officeart/2005/8/layout/hierarchy4"/>
    <dgm:cxn modelId="{C4D1A43A-ECBD-49D9-B0A2-68352A6AACBA}" type="presParOf" srcId="{7A47F632-B186-4CBD-A487-578B6D616099}" destId="{9B0E9169-7FF7-4251-BAF3-4014942D2530}" srcOrd="1" destOrd="0" presId="urn:microsoft.com/office/officeart/2005/8/layout/hierarchy4"/>
    <dgm:cxn modelId="{7FE2B28F-B3BA-431C-8D44-F8DC9E3F2AFD}" type="presParOf" srcId="{7A47F632-B186-4CBD-A487-578B6D616099}" destId="{77E4E941-ED95-4211-B2C4-D0761CAA68D0}" srcOrd="2" destOrd="0" presId="urn:microsoft.com/office/officeart/2005/8/layout/hierarchy4"/>
    <dgm:cxn modelId="{0CDBF59F-9EDD-4D07-BBF0-D5F51860438C}" type="presParOf" srcId="{77E4E941-ED95-4211-B2C4-D0761CAA68D0}" destId="{1FF6E378-5EE2-4661-95E6-7C189BDB873B}" srcOrd="0" destOrd="0" presId="urn:microsoft.com/office/officeart/2005/8/layout/hierarchy4"/>
    <dgm:cxn modelId="{4CB7E215-231A-4F71-90BB-D9A025678E32}" type="presParOf" srcId="{1FF6E378-5EE2-4661-95E6-7C189BDB873B}" destId="{55B361AF-36EC-4B3C-A9CC-C3B813A7D255}" srcOrd="0" destOrd="0" presId="urn:microsoft.com/office/officeart/2005/8/layout/hierarchy4"/>
    <dgm:cxn modelId="{B605EE31-0241-4838-B6EB-BCDCE7793778}" type="presParOf" srcId="{1FF6E378-5EE2-4661-95E6-7C189BDB873B}" destId="{68469EA8-BB18-4951-BA29-EBC9B40419D4}" srcOrd="1" destOrd="0" presId="urn:microsoft.com/office/officeart/2005/8/layout/hierarchy4"/>
  </dgm:cxnLst>
  <dgm:bg/>
  <dgm:whole/>
</dgm:dataModel>
</file>

<file path=ppt/diagrams/data2.xml><?xml version="1.0" encoding="utf-8"?>
<dgm:dataModel xmlns:dgm="http://schemas.openxmlformats.org/drawingml/2006/diagram" xmlns:a="http://schemas.openxmlformats.org/drawingml/2006/main">
  <dgm:ptLst>
    <dgm:pt modelId="{D966968E-FB92-4B10-9286-8C3C055B6419}" type="doc">
      <dgm:prSet loTypeId="urn:microsoft.com/office/officeart/2005/8/layout/hierarchy4" loCatId="list" qsTypeId="urn:microsoft.com/office/officeart/2005/8/quickstyle/3d3" qsCatId="3D" csTypeId="urn:microsoft.com/office/officeart/2005/8/colors/colorful4" csCatId="colorful" phldr="1"/>
      <dgm:spPr/>
      <dgm:t>
        <a:bodyPr/>
        <a:lstStyle/>
        <a:p>
          <a:endParaRPr lang="es-PE"/>
        </a:p>
      </dgm:t>
    </dgm:pt>
    <dgm:pt modelId="{157D78E1-6B42-4F57-88B2-D6040F3B6648}">
      <dgm:prSet phldrT="[Texto]"/>
      <dgm:spPr/>
      <dgm:t>
        <a:bodyPr/>
        <a:lstStyle/>
        <a:p>
          <a:r>
            <a:rPr lang="es-PE" dirty="0" smtClean="0"/>
            <a:t>ENFERMEDAD DE HIGADO GRASO  NO ALCOHOLICO NAFLD</a:t>
          </a:r>
          <a:endParaRPr lang="es-PE" dirty="0"/>
        </a:p>
      </dgm:t>
    </dgm:pt>
    <dgm:pt modelId="{815A6811-4495-4EA4-96F9-20DB4E165A35}" type="parTrans" cxnId="{A3B08A22-EDE8-4CBE-A7C1-1C8CF70F39BE}">
      <dgm:prSet/>
      <dgm:spPr/>
      <dgm:t>
        <a:bodyPr/>
        <a:lstStyle/>
        <a:p>
          <a:endParaRPr lang="es-PE"/>
        </a:p>
      </dgm:t>
    </dgm:pt>
    <dgm:pt modelId="{E05C08B8-8B93-473A-ACC0-027EF4EBD19D}" type="sibTrans" cxnId="{A3B08A22-EDE8-4CBE-A7C1-1C8CF70F39BE}">
      <dgm:prSet/>
      <dgm:spPr/>
      <dgm:t>
        <a:bodyPr/>
        <a:lstStyle/>
        <a:p>
          <a:endParaRPr lang="es-PE"/>
        </a:p>
      </dgm:t>
    </dgm:pt>
    <dgm:pt modelId="{017893F5-0480-4326-A37B-7356D458FF17}">
      <dgm:prSet phldrT="[Texto]"/>
      <dgm:spPr/>
      <dgm:t>
        <a:bodyPr/>
        <a:lstStyle/>
        <a:p>
          <a:r>
            <a:rPr lang="es-PE" dirty="0" smtClean="0"/>
            <a:t>ESTEATOHEPATITIS</a:t>
          </a:r>
        </a:p>
        <a:p>
          <a:r>
            <a:rPr lang="es-PE" dirty="0" smtClean="0"/>
            <a:t>NASH</a:t>
          </a:r>
        </a:p>
        <a:p>
          <a:r>
            <a:rPr lang="es-PE" dirty="0" smtClean="0"/>
            <a:t>5%</a:t>
          </a:r>
          <a:endParaRPr lang="es-PE" dirty="0"/>
        </a:p>
      </dgm:t>
    </dgm:pt>
    <dgm:pt modelId="{16531318-55F0-43CA-9571-BDCE24C67673}" type="parTrans" cxnId="{D9C43335-5C95-4330-AD59-CD8DF6E4C761}">
      <dgm:prSet/>
      <dgm:spPr/>
      <dgm:t>
        <a:bodyPr/>
        <a:lstStyle/>
        <a:p>
          <a:endParaRPr lang="es-PE"/>
        </a:p>
      </dgm:t>
    </dgm:pt>
    <dgm:pt modelId="{B0AACA83-F6F3-4FFA-9FEB-CD2077145206}" type="sibTrans" cxnId="{D9C43335-5C95-4330-AD59-CD8DF6E4C761}">
      <dgm:prSet/>
      <dgm:spPr/>
      <dgm:t>
        <a:bodyPr/>
        <a:lstStyle/>
        <a:p>
          <a:endParaRPr lang="es-PE"/>
        </a:p>
      </dgm:t>
    </dgm:pt>
    <dgm:pt modelId="{5140C3F6-E9BE-4CC2-A1CD-8CEB6493D7CC}">
      <dgm:prSet phldrT="[Texto]"/>
      <dgm:spPr/>
      <dgm:t>
        <a:bodyPr/>
        <a:lstStyle/>
        <a:p>
          <a:r>
            <a:rPr lang="es-PE" dirty="0" smtClean="0"/>
            <a:t>FIBROSIS</a:t>
          </a:r>
        </a:p>
        <a:p>
          <a:r>
            <a:rPr lang="es-PE" dirty="0" smtClean="0"/>
            <a:t>EN EEUU 66% DE DM  U OBESIDAD MAYORES DE 50 a</a:t>
          </a:r>
          <a:endParaRPr lang="es-PE" dirty="0"/>
        </a:p>
      </dgm:t>
    </dgm:pt>
    <dgm:pt modelId="{5E221EE7-E2B7-49AA-A940-953F102F9D88}" type="parTrans" cxnId="{A42F51D8-FCB0-4678-B165-26F86B69EC7C}">
      <dgm:prSet/>
      <dgm:spPr/>
      <dgm:t>
        <a:bodyPr/>
        <a:lstStyle/>
        <a:p>
          <a:endParaRPr lang="es-PE"/>
        </a:p>
      </dgm:t>
    </dgm:pt>
    <dgm:pt modelId="{92402185-6E4D-4E6E-AFE5-C2E11BBB1852}" type="sibTrans" cxnId="{A42F51D8-FCB0-4678-B165-26F86B69EC7C}">
      <dgm:prSet/>
      <dgm:spPr/>
      <dgm:t>
        <a:bodyPr/>
        <a:lstStyle/>
        <a:p>
          <a:endParaRPr lang="es-PE"/>
        </a:p>
      </dgm:t>
    </dgm:pt>
    <dgm:pt modelId="{9A410D61-0EBF-4C64-B53F-06D074B35CD0}">
      <dgm:prSet phldrT="[Texto]"/>
      <dgm:spPr/>
      <dgm:t>
        <a:bodyPr/>
        <a:lstStyle/>
        <a:p>
          <a:r>
            <a:rPr lang="es-PE" dirty="0" smtClean="0"/>
            <a:t>CIRROSIS</a:t>
          </a:r>
        </a:p>
        <a:p>
          <a:r>
            <a:rPr lang="es-PE" dirty="0" smtClean="0"/>
            <a:t>20%</a:t>
          </a:r>
          <a:endParaRPr lang="es-PE" dirty="0"/>
        </a:p>
      </dgm:t>
    </dgm:pt>
    <dgm:pt modelId="{43C386B0-147B-47D8-AF25-8DD0096C6332}" type="parTrans" cxnId="{DA691B0A-8817-4A66-8DAF-8E5CBB2BA98A}">
      <dgm:prSet/>
      <dgm:spPr/>
      <dgm:t>
        <a:bodyPr/>
        <a:lstStyle/>
        <a:p>
          <a:endParaRPr lang="es-PE"/>
        </a:p>
      </dgm:t>
    </dgm:pt>
    <dgm:pt modelId="{1778BE8F-762F-4981-AFCA-B74C1CED5328}" type="sibTrans" cxnId="{DA691B0A-8817-4A66-8DAF-8E5CBB2BA98A}">
      <dgm:prSet/>
      <dgm:spPr/>
      <dgm:t>
        <a:bodyPr/>
        <a:lstStyle/>
        <a:p>
          <a:endParaRPr lang="es-PE"/>
        </a:p>
      </dgm:t>
    </dgm:pt>
    <dgm:pt modelId="{EF87E22D-BA38-427F-A834-B482605D9AF1}">
      <dgm:prSet phldrT="[Texto]"/>
      <dgm:spPr/>
      <dgm:t>
        <a:bodyPr/>
        <a:lstStyle/>
        <a:p>
          <a:r>
            <a:rPr lang="es-PE" dirty="0" smtClean="0"/>
            <a:t>HIGADO GRASO</a:t>
          </a:r>
        </a:p>
        <a:p>
          <a:r>
            <a:rPr lang="es-PE" dirty="0" smtClean="0"/>
            <a:t>30%</a:t>
          </a:r>
          <a:endParaRPr lang="es-PE" dirty="0"/>
        </a:p>
      </dgm:t>
    </dgm:pt>
    <dgm:pt modelId="{8D60CE4B-041B-4D83-817C-A1938958405E}" type="parTrans" cxnId="{3D7611F7-527A-43DC-AB95-3F2E7DC59DCD}">
      <dgm:prSet/>
      <dgm:spPr/>
      <dgm:t>
        <a:bodyPr/>
        <a:lstStyle/>
        <a:p>
          <a:endParaRPr lang="es-PE"/>
        </a:p>
      </dgm:t>
    </dgm:pt>
    <dgm:pt modelId="{62C07511-EFB7-4262-8A18-44E2756E8931}" type="sibTrans" cxnId="{3D7611F7-527A-43DC-AB95-3F2E7DC59DCD}">
      <dgm:prSet/>
      <dgm:spPr/>
      <dgm:t>
        <a:bodyPr/>
        <a:lstStyle/>
        <a:p>
          <a:endParaRPr lang="es-PE"/>
        </a:p>
      </dgm:t>
    </dgm:pt>
    <dgm:pt modelId="{B2BDA5EF-7FF1-4AEB-90EE-9A986B8D3209}">
      <dgm:prSet phldrT="[Texto]"/>
      <dgm:spPr/>
      <dgm:t>
        <a:bodyPr/>
        <a:lstStyle/>
        <a:p>
          <a:r>
            <a:rPr lang="es-PE" dirty="0" smtClean="0"/>
            <a:t>HEPATOCA</a:t>
          </a:r>
        </a:p>
        <a:p>
          <a:r>
            <a:rPr lang="es-PE" dirty="0" smtClean="0"/>
            <a:t>CERCA DE 50 % DE LOS HC  SON  POR NAFLD</a:t>
          </a:r>
          <a:endParaRPr lang="es-PE" dirty="0"/>
        </a:p>
      </dgm:t>
    </dgm:pt>
    <dgm:pt modelId="{1A041DCE-F3CD-42D4-AF74-8527C9D128EB}" type="parTrans" cxnId="{7963C003-41A7-454E-9557-C704F50FB6C6}">
      <dgm:prSet/>
      <dgm:spPr/>
      <dgm:t>
        <a:bodyPr/>
        <a:lstStyle/>
        <a:p>
          <a:endParaRPr lang="es-PE"/>
        </a:p>
      </dgm:t>
    </dgm:pt>
    <dgm:pt modelId="{EFBF7E2D-DE89-4B6A-BB99-427DB65B2F21}" type="sibTrans" cxnId="{7963C003-41A7-454E-9557-C704F50FB6C6}">
      <dgm:prSet/>
      <dgm:spPr/>
      <dgm:t>
        <a:bodyPr/>
        <a:lstStyle/>
        <a:p>
          <a:endParaRPr lang="es-PE"/>
        </a:p>
      </dgm:t>
    </dgm:pt>
    <dgm:pt modelId="{6244E070-505F-42E2-9323-91EC2A8147CD}">
      <dgm:prSet phldrT="[Texto]"/>
      <dgm:spPr/>
      <dgm:t>
        <a:bodyPr/>
        <a:lstStyle/>
        <a:p>
          <a:r>
            <a:rPr lang="es-PE" dirty="0" smtClean="0"/>
            <a:t>CIRROSIS 4%</a:t>
          </a:r>
          <a:endParaRPr lang="es-PE" dirty="0"/>
        </a:p>
      </dgm:t>
    </dgm:pt>
    <dgm:pt modelId="{8203A49F-9835-43A5-A1E4-9929E5F2198E}" type="parTrans" cxnId="{3698976A-BCDE-47A6-A078-68EB57A16F1C}">
      <dgm:prSet/>
      <dgm:spPr/>
      <dgm:t>
        <a:bodyPr/>
        <a:lstStyle/>
        <a:p>
          <a:endParaRPr lang="es-PE"/>
        </a:p>
      </dgm:t>
    </dgm:pt>
    <dgm:pt modelId="{F959758C-4AEA-4A65-9267-C5CD1455F85D}" type="sibTrans" cxnId="{3698976A-BCDE-47A6-A078-68EB57A16F1C}">
      <dgm:prSet/>
      <dgm:spPr/>
      <dgm:t>
        <a:bodyPr/>
        <a:lstStyle/>
        <a:p>
          <a:endParaRPr lang="es-PE"/>
        </a:p>
      </dgm:t>
    </dgm:pt>
    <dgm:pt modelId="{0CE7FA5A-DB69-45A8-97B2-ABB4F8628541}" type="pres">
      <dgm:prSet presAssocID="{D966968E-FB92-4B10-9286-8C3C055B6419}" presName="Name0" presStyleCnt="0">
        <dgm:presLayoutVars>
          <dgm:chPref val="1"/>
          <dgm:dir/>
          <dgm:animOne val="branch"/>
          <dgm:animLvl val="lvl"/>
          <dgm:resizeHandles/>
        </dgm:presLayoutVars>
      </dgm:prSet>
      <dgm:spPr/>
    </dgm:pt>
    <dgm:pt modelId="{2D02442A-956B-48E0-82BB-9730B63F21BE}" type="pres">
      <dgm:prSet presAssocID="{157D78E1-6B42-4F57-88B2-D6040F3B6648}" presName="vertOne" presStyleCnt="0"/>
      <dgm:spPr/>
    </dgm:pt>
    <dgm:pt modelId="{F8560512-3873-4B5C-BCA0-B598ADFD1D30}" type="pres">
      <dgm:prSet presAssocID="{157D78E1-6B42-4F57-88B2-D6040F3B6648}" presName="txOne" presStyleLbl="node0" presStyleIdx="0" presStyleCnt="1">
        <dgm:presLayoutVars>
          <dgm:chPref val="3"/>
        </dgm:presLayoutVars>
      </dgm:prSet>
      <dgm:spPr/>
      <dgm:t>
        <a:bodyPr/>
        <a:lstStyle/>
        <a:p>
          <a:endParaRPr lang="es-PE"/>
        </a:p>
      </dgm:t>
    </dgm:pt>
    <dgm:pt modelId="{D77D5495-892B-4294-9527-CF60483FE3A9}" type="pres">
      <dgm:prSet presAssocID="{157D78E1-6B42-4F57-88B2-D6040F3B6648}" presName="parTransOne" presStyleCnt="0"/>
      <dgm:spPr/>
    </dgm:pt>
    <dgm:pt modelId="{0BD6B4D7-2E83-43FB-AFAE-F3D165271D99}" type="pres">
      <dgm:prSet presAssocID="{157D78E1-6B42-4F57-88B2-D6040F3B6648}" presName="horzOne" presStyleCnt="0"/>
      <dgm:spPr/>
    </dgm:pt>
    <dgm:pt modelId="{6DFE8270-AB19-49D3-9C51-ED1933ACA309}" type="pres">
      <dgm:prSet presAssocID="{017893F5-0480-4326-A37B-7356D458FF17}" presName="vertTwo" presStyleCnt="0"/>
      <dgm:spPr/>
    </dgm:pt>
    <dgm:pt modelId="{5ACEE5F3-3A7C-429C-8E89-0199BEF9DE6A}" type="pres">
      <dgm:prSet presAssocID="{017893F5-0480-4326-A37B-7356D458FF17}" presName="txTwo" presStyleLbl="node2" presStyleIdx="0" presStyleCnt="2">
        <dgm:presLayoutVars>
          <dgm:chPref val="3"/>
        </dgm:presLayoutVars>
      </dgm:prSet>
      <dgm:spPr/>
      <dgm:t>
        <a:bodyPr/>
        <a:lstStyle/>
        <a:p>
          <a:endParaRPr lang="es-PE"/>
        </a:p>
      </dgm:t>
    </dgm:pt>
    <dgm:pt modelId="{3A4F0ED3-F190-4558-9228-664C4942A0F1}" type="pres">
      <dgm:prSet presAssocID="{017893F5-0480-4326-A37B-7356D458FF17}" presName="parTransTwo" presStyleCnt="0"/>
      <dgm:spPr/>
    </dgm:pt>
    <dgm:pt modelId="{DA89517D-7456-45E6-9610-802A3005DD87}" type="pres">
      <dgm:prSet presAssocID="{017893F5-0480-4326-A37B-7356D458FF17}" presName="horzTwo" presStyleCnt="0"/>
      <dgm:spPr/>
    </dgm:pt>
    <dgm:pt modelId="{3713996B-9847-4C6B-AEDB-426AEACECF03}" type="pres">
      <dgm:prSet presAssocID="{5140C3F6-E9BE-4CC2-A1CD-8CEB6493D7CC}" presName="vertThree" presStyleCnt="0"/>
      <dgm:spPr/>
    </dgm:pt>
    <dgm:pt modelId="{F12D4B46-A112-4D7B-8F95-5B8A42E6C931}" type="pres">
      <dgm:prSet presAssocID="{5140C3F6-E9BE-4CC2-A1CD-8CEB6493D7CC}" presName="txThree" presStyleLbl="node3" presStyleIdx="0" presStyleCnt="4" custFlipHor="1" custScaleX="32446" custLinFactNeighborX="-20074" custLinFactNeighborY="-407">
        <dgm:presLayoutVars>
          <dgm:chPref val="3"/>
        </dgm:presLayoutVars>
      </dgm:prSet>
      <dgm:spPr/>
      <dgm:t>
        <a:bodyPr/>
        <a:lstStyle/>
        <a:p>
          <a:endParaRPr lang="es-PE"/>
        </a:p>
      </dgm:t>
    </dgm:pt>
    <dgm:pt modelId="{C6A7C730-F623-4FF0-A860-102FAA4C546E}" type="pres">
      <dgm:prSet presAssocID="{5140C3F6-E9BE-4CC2-A1CD-8CEB6493D7CC}" presName="horzThree" presStyleCnt="0"/>
      <dgm:spPr/>
    </dgm:pt>
    <dgm:pt modelId="{8068DC90-2FFF-4876-B64B-6BCE8CEA0715}" type="pres">
      <dgm:prSet presAssocID="{92402185-6E4D-4E6E-AFE5-C2E11BBB1852}" presName="sibSpaceThree" presStyleCnt="0"/>
      <dgm:spPr/>
    </dgm:pt>
    <dgm:pt modelId="{EFE33AD3-AEE8-4474-8458-6BB90DC409E6}" type="pres">
      <dgm:prSet presAssocID="{9A410D61-0EBF-4C64-B53F-06D074B35CD0}" presName="vertThree" presStyleCnt="0"/>
      <dgm:spPr/>
    </dgm:pt>
    <dgm:pt modelId="{01C454F5-2FEC-471B-8163-9958139F699C}" type="pres">
      <dgm:prSet presAssocID="{9A410D61-0EBF-4C64-B53F-06D074B35CD0}" presName="txThree" presStyleLbl="node3" presStyleIdx="1" presStyleCnt="4" custScaleX="27796" custLinFactNeighborX="1600" custLinFactNeighborY="-407">
        <dgm:presLayoutVars>
          <dgm:chPref val="3"/>
        </dgm:presLayoutVars>
      </dgm:prSet>
      <dgm:spPr/>
    </dgm:pt>
    <dgm:pt modelId="{D9730C1C-A499-4CB9-85EF-4EC404B69A09}" type="pres">
      <dgm:prSet presAssocID="{9A410D61-0EBF-4C64-B53F-06D074B35CD0}" presName="horzThree" presStyleCnt="0"/>
      <dgm:spPr/>
    </dgm:pt>
    <dgm:pt modelId="{7F3596CA-51C3-46EC-9AAB-6FA59AFB99EC}" type="pres">
      <dgm:prSet presAssocID="{1778BE8F-762F-4981-AFCA-B74C1CED5328}" presName="sibSpaceThree" presStyleCnt="0"/>
      <dgm:spPr/>
    </dgm:pt>
    <dgm:pt modelId="{D702176D-C527-4169-BFF1-6F987F23F068}" type="pres">
      <dgm:prSet presAssocID="{B2BDA5EF-7FF1-4AEB-90EE-9A986B8D3209}" presName="vertThree" presStyleCnt="0"/>
      <dgm:spPr/>
    </dgm:pt>
    <dgm:pt modelId="{74E1FAD6-79FD-4654-84B2-F003584A4EE3}" type="pres">
      <dgm:prSet presAssocID="{B2BDA5EF-7FF1-4AEB-90EE-9A986B8D3209}" presName="txThree" presStyleLbl="node3" presStyleIdx="2" presStyleCnt="4" custScaleX="33326">
        <dgm:presLayoutVars>
          <dgm:chPref val="3"/>
        </dgm:presLayoutVars>
      </dgm:prSet>
      <dgm:spPr/>
      <dgm:t>
        <a:bodyPr/>
        <a:lstStyle/>
        <a:p>
          <a:endParaRPr lang="es-PE"/>
        </a:p>
      </dgm:t>
    </dgm:pt>
    <dgm:pt modelId="{F3D698E6-DB36-4526-BC7E-18FF4D926AAE}" type="pres">
      <dgm:prSet presAssocID="{B2BDA5EF-7FF1-4AEB-90EE-9A986B8D3209}" presName="horzThree" presStyleCnt="0"/>
      <dgm:spPr/>
    </dgm:pt>
    <dgm:pt modelId="{3B56AE37-E48C-41B5-A5C3-7D38532B9AEF}" type="pres">
      <dgm:prSet presAssocID="{B0AACA83-F6F3-4FFA-9FEB-CD2077145206}" presName="sibSpaceTwo" presStyleCnt="0"/>
      <dgm:spPr/>
    </dgm:pt>
    <dgm:pt modelId="{7A47F632-B186-4CBD-A487-578B6D616099}" type="pres">
      <dgm:prSet presAssocID="{EF87E22D-BA38-427F-A834-B482605D9AF1}" presName="vertTwo" presStyleCnt="0"/>
      <dgm:spPr/>
    </dgm:pt>
    <dgm:pt modelId="{619A9FF0-439D-4D6A-A0EF-8BA48B7F0807}" type="pres">
      <dgm:prSet presAssocID="{EF87E22D-BA38-427F-A834-B482605D9AF1}" presName="txTwo" presStyleLbl="node2" presStyleIdx="1" presStyleCnt="2">
        <dgm:presLayoutVars>
          <dgm:chPref val="3"/>
        </dgm:presLayoutVars>
      </dgm:prSet>
      <dgm:spPr/>
    </dgm:pt>
    <dgm:pt modelId="{9B0E9169-7FF7-4251-BAF3-4014942D2530}" type="pres">
      <dgm:prSet presAssocID="{EF87E22D-BA38-427F-A834-B482605D9AF1}" presName="parTransTwo" presStyleCnt="0"/>
      <dgm:spPr/>
    </dgm:pt>
    <dgm:pt modelId="{77E4E941-ED95-4211-B2C4-D0761CAA68D0}" type="pres">
      <dgm:prSet presAssocID="{EF87E22D-BA38-427F-A834-B482605D9AF1}" presName="horzTwo" presStyleCnt="0"/>
      <dgm:spPr/>
    </dgm:pt>
    <dgm:pt modelId="{26AA248D-4DD1-4337-A254-8509270F57C2}" type="pres">
      <dgm:prSet presAssocID="{6244E070-505F-42E2-9323-91EC2A8147CD}" presName="vertThree" presStyleCnt="0"/>
      <dgm:spPr/>
    </dgm:pt>
    <dgm:pt modelId="{1DE83DD2-D3CD-4C08-AABC-016027B71987}" type="pres">
      <dgm:prSet presAssocID="{6244E070-505F-42E2-9323-91EC2A8147CD}" presName="txThree" presStyleLbl="node3" presStyleIdx="3" presStyleCnt="4">
        <dgm:presLayoutVars>
          <dgm:chPref val="3"/>
        </dgm:presLayoutVars>
      </dgm:prSet>
      <dgm:spPr/>
    </dgm:pt>
    <dgm:pt modelId="{D339EC3E-8EEB-4659-98A5-CA51E734AAAC}" type="pres">
      <dgm:prSet presAssocID="{6244E070-505F-42E2-9323-91EC2A8147CD}" presName="horzThree" presStyleCnt="0"/>
      <dgm:spPr/>
    </dgm:pt>
  </dgm:ptLst>
  <dgm:cxnLst>
    <dgm:cxn modelId="{A42F51D8-FCB0-4678-B165-26F86B69EC7C}" srcId="{017893F5-0480-4326-A37B-7356D458FF17}" destId="{5140C3F6-E9BE-4CC2-A1CD-8CEB6493D7CC}" srcOrd="0" destOrd="0" parTransId="{5E221EE7-E2B7-49AA-A940-953F102F9D88}" sibTransId="{92402185-6E4D-4E6E-AFE5-C2E11BBB1852}"/>
    <dgm:cxn modelId="{57ACF96D-D129-429C-80E3-AB955A2BB14C}" type="presOf" srcId="{6244E070-505F-42E2-9323-91EC2A8147CD}" destId="{1DE83DD2-D3CD-4C08-AABC-016027B71987}" srcOrd="0" destOrd="0" presId="urn:microsoft.com/office/officeart/2005/8/layout/hierarchy4"/>
    <dgm:cxn modelId="{3698976A-BCDE-47A6-A078-68EB57A16F1C}" srcId="{EF87E22D-BA38-427F-A834-B482605D9AF1}" destId="{6244E070-505F-42E2-9323-91EC2A8147CD}" srcOrd="0" destOrd="0" parTransId="{8203A49F-9835-43A5-A1E4-9929E5F2198E}" sibTransId="{F959758C-4AEA-4A65-9267-C5CD1455F85D}"/>
    <dgm:cxn modelId="{7963C003-41A7-454E-9557-C704F50FB6C6}" srcId="{017893F5-0480-4326-A37B-7356D458FF17}" destId="{B2BDA5EF-7FF1-4AEB-90EE-9A986B8D3209}" srcOrd="2" destOrd="0" parTransId="{1A041DCE-F3CD-42D4-AF74-8527C9D128EB}" sibTransId="{EFBF7E2D-DE89-4B6A-BB99-427DB65B2F21}"/>
    <dgm:cxn modelId="{D967A8E8-8105-4787-9EC8-1FD4C744DFC5}" type="presOf" srcId="{5140C3F6-E9BE-4CC2-A1CD-8CEB6493D7CC}" destId="{F12D4B46-A112-4D7B-8F95-5B8A42E6C931}" srcOrd="0" destOrd="0" presId="urn:microsoft.com/office/officeart/2005/8/layout/hierarchy4"/>
    <dgm:cxn modelId="{3D7611F7-527A-43DC-AB95-3F2E7DC59DCD}" srcId="{157D78E1-6B42-4F57-88B2-D6040F3B6648}" destId="{EF87E22D-BA38-427F-A834-B482605D9AF1}" srcOrd="1" destOrd="0" parTransId="{8D60CE4B-041B-4D83-817C-A1938958405E}" sibTransId="{62C07511-EFB7-4262-8A18-44E2756E8931}"/>
    <dgm:cxn modelId="{DA691B0A-8817-4A66-8DAF-8E5CBB2BA98A}" srcId="{017893F5-0480-4326-A37B-7356D458FF17}" destId="{9A410D61-0EBF-4C64-B53F-06D074B35CD0}" srcOrd="1" destOrd="0" parTransId="{43C386B0-147B-47D8-AF25-8DD0096C6332}" sibTransId="{1778BE8F-762F-4981-AFCA-B74C1CED5328}"/>
    <dgm:cxn modelId="{A3B08A22-EDE8-4CBE-A7C1-1C8CF70F39BE}" srcId="{D966968E-FB92-4B10-9286-8C3C055B6419}" destId="{157D78E1-6B42-4F57-88B2-D6040F3B6648}" srcOrd="0" destOrd="0" parTransId="{815A6811-4495-4EA4-96F9-20DB4E165A35}" sibTransId="{E05C08B8-8B93-473A-ACC0-027EF4EBD19D}"/>
    <dgm:cxn modelId="{D9C43335-5C95-4330-AD59-CD8DF6E4C761}" srcId="{157D78E1-6B42-4F57-88B2-D6040F3B6648}" destId="{017893F5-0480-4326-A37B-7356D458FF17}" srcOrd="0" destOrd="0" parTransId="{16531318-55F0-43CA-9571-BDCE24C67673}" sibTransId="{B0AACA83-F6F3-4FFA-9FEB-CD2077145206}"/>
    <dgm:cxn modelId="{FA2941C7-6AB0-4CE5-A743-3F4FD167E071}" type="presOf" srcId="{EF87E22D-BA38-427F-A834-B482605D9AF1}" destId="{619A9FF0-439D-4D6A-A0EF-8BA48B7F0807}" srcOrd="0" destOrd="0" presId="urn:microsoft.com/office/officeart/2005/8/layout/hierarchy4"/>
    <dgm:cxn modelId="{CC5807D3-1635-4913-9E1E-A2820EB9E57B}" type="presOf" srcId="{D966968E-FB92-4B10-9286-8C3C055B6419}" destId="{0CE7FA5A-DB69-45A8-97B2-ABB4F8628541}" srcOrd="0" destOrd="0" presId="urn:microsoft.com/office/officeart/2005/8/layout/hierarchy4"/>
    <dgm:cxn modelId="{6C608F69-4E66-4788-9644-0EA1BD55BE6C}" type="presOf" srcId="{017893F5-0480-4326-A37B-7356D458FF17}" destId="{5ACEE5F3-3A7C-429C-8E89-0199BEF9DE6A}" srcOrd="0" destOrd="0" presId="urn:microsoft.com/office/officeart/2005/8/layout/hierarchy4"/>
    <dgm:cxn modelId="{2B80FDCF-CDE4-4AEB-9B0D-69CF7BF3D02E}" type="presOf" srcId="{157D78E1-6B42-4F57-88B2-D6040F3B6648}" destId="{F8560512-3873-4B5C-BCA0-B598ADFD1D30}" srcOrd="0" destOrd="0" presId="urn:microsoft.com/office/officeart/2005/8/layout/hierarchy4"/>
    <dgm:cxn modelId="{DC68E3A7-0859-408A-B6EE-7DD42153C153}" type="presOf" srcId="{B2BDA5EF-7FF1-4AEB-90EE-9A986B8D3209}" destId="{74E1FAD6-79FD-4654-84B2-F003584A4EE3}" srcOrd="0" destOrd="0" presId="urn:microsoft.com/office/officeart/2005/8/layout/hierarchy4"/>
    <dgm:cxn modelId="{0A1BCF35-C8B0-4EF3-BA3C-532808D279B4}" type="presOf" srcId="{9A410D61-0EBF-4C64-B53F-06D074B35CD0}" destId="{01C454F5-2FEC-471B-8163-9958139F699C}" srcOrd="0" destOrd="0" presId="urn:microsoft.com/office/officeart/2005/8/layout/hierarchy4"/>
    <dgm:cxn modelId="{584540D1-AC12-4CE1-8E1F-78FB460F5A65}" type="presParOf" srcId="{0CE7FA5A-DB69-45A8-97B2-ABB4F8628541}" destId="{2D02442A-956B-48E0-82BB-9730B63F21BE}" srcOrd="0" destOrd="0" presId="urn:microsoft.com/office/officeart/2005/8/layout/hierarchy4"/>
    <dgm:cxn modelId="{67C8CB72-F6C2-48EF-AC19-C6E40602451A}" type="presParOf" srcId="{2D02442A-956B-48E0-82BB-9730B63F21BE}" destId="{F8560512-3873-4B5C-BCA0-B598ADFD1D30}" srcOrd="0" destOrd="0" presId="urn:microsoft.com/office/officeart/2005/8/layout/hierarchy4"/>
    <dgm:cxn modelId="{802CC357-228F-4377-B649-0E01242C9AEE}" type="presParOf" srcId="{2D02442A-956B-48E0-82BB-9730B63F21BE}" destId="{D77D5495-892B-4294-9527-CF60483FE3A9}" srcOrd="1" destOrd="0" presId="urn:microsoft.com/office/officeart/2005/8/layout/hierarchy4"/>
    <dgm:cxn modelId="{1E314E22-3342-4B16-859E-6C66EE3D50C2}" type="presParOf" srcId="{2D02442A-956B-48E0-82BB-9730B63F21BE}" destId="{0BD6B4D7-2E83-43FB-AFAE-F3D165271D99}" srcOrd="2" destOrd="0" presId="urn:microsoft.com/office/officeart/2005/8/layout/hierarchy4"/>
    <dgm:cxn modelId="{268170E0-32B2-4046-981F-45EEEE48EDD3}" type="presParOf" srcId="{0BD6B4D7-2E83-43FB-AFAE-F3D165271D99}" destId="{6DFE8270-AB19-49D3-9C51-ED1933ACA309}" srcOrd="0" destOrd="0" presId="urn:microsoft.com/office/officeart/2005/8/layout/hierarchy4"/>
    <dgm:cxn modelId="{E23CECF9-45F6-462F-91E6-1D7E59F53E6F}" type="presParOf" srcId="{6DFE8270-AB19-49D3-9C51-ED1933ACA309}" destId="{5ACEE5F3-3A7C-429C-8E89-0199BEF9DE6A}" srcOrd="0" destOrd="0" presId="urn:microsoft.com/office/officeart/2005/8/layout/hierarchy4"/>
    <dgm:cxn modelId="{8A15CCE1-BD0D-4D79-A97E-C48E19DFDBC1}" type="presParOf" srcId="{6DFE8270-AB19-49D3-9C51-ED1933ACA309}" destId="{3A4F0ED3-F190-4558-9228-664C4942A0F1}" srcOrd="1" destOrd="0" presId="urn:microsoft.com/office/officeart/2005/8/layout/hierarchy4"/>
    <dgm:cxn modelId="{0A0711C5-B160-46A5-84CB-E441859A20E0}" type="presParOf" srcId="{6DFE8270-AB19-49D3-9C51-ED1933ACA309}" destId="{DA89517D-7456-45E6-9610-802A3005DD87}" srcOrd="2" destOrd="0" presId="urn:microsoft.com/office/officeart/2005/8/layout/hierarchy4"/>
    <dgm:cxn modelId="{0142D654-7CE2-4DB8-BAE4-7878E158D1E2}" type="presParOf" srcId="{DA89517D-7456-45E6-9610-802A3005DD87}" destId="{3713996B-9847-4C6B-AEDB-426AEACECF03}" srcOrd="0" destOrd="0" presId="urn:microsoft.com/office/officeart/2005/8/layout/hierarchy4"/>
    <dgm:cxn modelId="{5C9A766C-C870-4C12-9C9A-1FB8E47FFC49}" type="presParOf" srcId="{3713996B-9847-4C6B-AEDB-426AEACECF03}" destId="{F12D4B46-A112-4D7B-8F95-5B8A42E6C931}" srcOrd="0" destOrd="0" presId="urn:microsoft.com/office/officeart/2005/8/layout/hierarchy4"/>
    <dgm:cxn modelId="{7078F5D7-810A-4520-B184-CEE52C752810}" type="presParOf" srcId="{3713996B-9847-4C6B-AEDB-426AEACECF03}" destId="{C6A7C730-F623-4FF0-A860-102FAA4C546E}" srcOrd="1" destOrd="0" presId="urn:microsoft.com/office/officeart/2005/8/layout/hierarchy4"/>
    <dgm:cxn modelId="{1CBC67C8-1ABE-44FA-9DF8-86BB7689065A}" type="presParOf" srcId="{DA89517D-7456-45E6-9610-802A3005DD87}" destId="{8068DC90-2FFF-4876-B64B-6BCE8CEA0715}" srcOrd="1" destOrd="0" presId="urn:microsoft.com/office/officeart/2005/8/layout/hierarchy4"/>
    <dgm:cxn modelId="{FA59D51E-1886-4B32-9181-AFAB43785154}" type="presParOf" srcId="{DA89517D-7456-45E6-9610-802A3005DD87}" destId="{EFE33AD3-AEE8-4474-8458-6BB90DC409E6}" srcOrd="2" destOrd="0" presId="urn:microsoft.com/office/officeart/2005/8/layout/hierarchy4"/>
    <dgm:cxn modelId="{8A457095-8D45-475D-9B8B-55B9798516A0}" type="presParOf" srcId="{EFE33AD3-AEE8-4474-8458-6BB90DC409E6}" destId="{01C454F5-2FEC-471B-8163-9958139F699C}" srcOrd="0" destOrd="0" presId="urn:microsoft.com/office/officeart/2005/8/layout/hierarchy4"/>
    <dgm:cxn modelId="{BA4B6227-E31D-4C24-B577-0F94F8EA152E}" type="presParOf" srcId="{EFE33AD3-AEE8-4474-8458-6BB90DC409E6}" destId="{D9730C1C-A499-4CB9-85EF-4EC404B69A09}" srcOrd="1" destOrd="0" presId="urn:microsoft.com/office/officeart/2005/8/layout/hierarchy4"/>
    <dgm:cxn modelId="{702CEB82-E0F6-49A3-A1FA-E7F578DE5A3A}" type="presParOf" srcId="{DA89517D-7456-45E6-9610-802A3005DD87}" destId="{7F3596CA-51C3-46EC-9AAB-6FA59AFB99EC}" srcOrd="3" destOrd="0" presId="urn:microsoft.com/office/officeart/2005/8/layout/hierarchy4"/>
    <dgm:cxn modelId="{F66C9200-9A77-49DD-9681-F7CEDCEFB915}" type="presParOf" srcId="{DA89517D-7456-45E6-9610-802A3005DD87}" destId="{D702176D-C527-4169-BFF1-6F987F23F068}" srcOrd="4" destOrd="0" presId="urn:microsoft.com/office/officeart/2005/8/layout/hierarchy4"/>
    <dgm:cxn modelId="{54A1CA4B-64BA-48BD-91D4-B12BC71845F1}" type="presParOf" srcId="{D702176D-C527-4169-BFF1-6F987F23F068}" destId="{74E1FAD6-79FD-4654-84B2-F003584A4EE3}" srcOrd="0" destOrd="0" presId="urn:microsoft.com/office/officeart/2005/8/layout/hierarchy4"/>
    <dgm:cxn modelId="{9271488F-FCB2-4ACF-8B22-5E65C9DC2088}" type="presParOf" srcId="{D702176D-C527-4169-BFF1-6F987F23F068}" destId="{F3D698E6-DB36-4526-BC7E-18FF4D926AAE}" srcOrd="1" destOrd="0" presId="urn:microsoft.com/office/officeart/2005/8/layout/hierarchy4"/>
    <dgm:cxn modelId="{CEECC977-B486-4400-B35A-E81D7CD576CE}" type="presParOf" srcId="{0BD6B4D7-2E83-43FB-AFAE-F3D165271D99}" destId="{3B56AE37-E48C-41B5-A5C3-7D38532B9AEF}" srcOrd="1" destOrd="0" presId="urn:microsoft.com/office/officeart/2005/8/layout/hierarchy4"/>
    <dgm:cxn modelId="{36657C39-6D21-4A43-8AD5-974E8FE501B7}" type="presParOf" srcId="{0BD6B4D7-2E83-43FB-AFAE-F3D165271D99}" destId="{7A47F632-B186-4CBD-A487-578B6D616099}" srcOrd="2" destOrd="0" presId="urn:microsoft.com/office/officeart/2005/8/layout/hierarchy4"/>
    <dgm:cxn modelId="{E8832C72-DFF7-4A47-9244-937A7408F7A8}" type="presParOf" srcId="{7A47F632-B186-4CBD-A487-578B6D616099}" destId="{619A9FF0-439D-4D6A-A0EF-8BA48B7F0807}" srcOrd="0" destOrd="0" presId="urn:microsoft.com/office/officeart/2005/8/layout/hierarchy4"/>
    <dgm:cxn modelId="{1730A39A-AA93-4F7A-A16B-73C1D4C0B0BE}" type="presParOf" srcId="{7A47F632-B186-4CBD-A487-578B6D616099}" destId="{9B0E9169-7FF7-4251-BAF3-4014942D2530}" srcOrd="1" destOrd="0" presId="urn:microsoft.com/office/officeart/2005/8/layout/hierarchy4"/>
    <dgm:cxn modelId="{A08A475C-B971-449E-A961-9A2AB66B4EEC}" type="presParOf" srcId="{7A47F632-B186-4CBD-A487-578B6D616099}" destId="{77E4E941-ED95-4211-B2C4-D0761CAA68D0}" srcOrd="2" destOrd="0" presId="urn:microsoft.com/office/officeart/2005/8/layout/hierarchy4"/>
    <dgm:cxn modelId="{4E817FCC-9566-4BD2-8B86-27CCFE332C8D}" type="presParOf" srcId="{77E4E941-ED95-4211-B2C4-D0761CAA68D0}" destId="{26AA248D-4DD1-4337-A254-8509270F57C2}" srcOrd="0" destOrd="0" presId="urn:microsoft.com/office/officeart/2005/8/layout/hierarchy4"/>
    <dgm:cxn modelId="{A1F6357E-4C96-480F-9A96-BB837EF3A975}" type="presParOf" srcId="{26AA248D-4DD1-4337-A254-8509270F57C2}" destId="{1DE83DD2-D3CD-4C08-AABC-016027B71987}" srcOrd="0" destOrd="0" presId="urn:microsoft.com/office/officeart/2005/8/layout/hierarchy4"/>
    <dgm:cxn modelId="{391B7275-BB85-46CD-B99E-DBAC8B12D061}" type="presParOf" srcId="{26AA248D-4DD1-4337-A254-8509270F57C2}" destId="{D339EC3E-8EEB-4659-98A5-CA51E734AAAC}" srcOrd="1" destOrd="0" presId="urn:microsoft.com/office/officeart/2005/8/layout/hierarchy4"/>
  </dgm:cxnLst>
  <dgm:bg/>
  <dgm:whole/>
</dgm:dataModel>
</file>

<file path=ppt/diagrams/data3.xml><?xml version="1.0" encoding="utf-8"?>
<dgm:dataModel xmlns:dgm="http://schemas.openxmlformats.org/drawingml/2006/diagram" xmlns:a="http://schemas.openxmlformats.org/drawingml/2006/main">
  <dgm:ptLst>
    <dgm:pt modelId="{7472997C-1D2F-41F3-8E4C-423F05387F98}" type="doc">
      <dgm:prSet loTypeId="urn:microsoft.com/office/officeart/2005/8/layout/radial3" loCatId="relationship" qsTypeId="urn:microsoft.com/office/officeart/2005/8/quickstyle/simple1" qsCatId="simple" csTypeId="urn:microsoft.com/office/officeart/2005/8/colors/colorful1" csCatId="colorful" phldr="1"/>
      <dgm:spPr/>
    </dgm:pt>
    <dgm:pt modelId="{A3064DF2-50D6-48EF-BE20-4FE79854EC69}">
      <dgm:prSet phldrT="[Texto]" custT="1"/>
      <dgm:spPr/>
      <dgm:t>
        <a:bodyPr/>
        <a:lstStyle/>
        <a:p>
          <a:r>
            <a:rPr lang="es-PE" sz="1800" dirty="0" smtClean="0"/>
            <a:t> ENFERMEDADES HEPATICAS  13%</a:t>
          </a:r>
          <a:endParaRPr lang="es-PE" sz="1800" dirty="0"/>
        </a:p>
      </dgm:t>
    </dgm:pt>
    <dgm:pt modelId="{EDF05D20-04FD-4CEE-B565-0E64239ADEAF}" type="parTrans" cxnId="{9D8F6D24-3FB1-441D-A0DE-5B42B6DA35B5}">
      <dgm:prSet/>
      <dgm:spPr/>
      <dgm:t>
        <a:bodyPr/>
        <a:lstStyle/>
        <a:p>
          <a:endParaRPr lang="es-PE"/>
        </a:p>
      </dgm:t>
    </dgm:pt>
    <dgm:pt modelId="{9C96FB28-5E8B-4371-BEB4-CBE7AD9A1A21}" type="sibTrans" cxnId="{9D8F6D24-3FB1-441D-A0DE-5B42B6DA35B5}">
      <dgm:prSet/>
      <dgm:spPr/>
      <dgm:t>
        <a:bodyPr/>
        <a:lstStyle/>
        <a:p>
          <a:endParaRPr lang="es-PE"/>
        </a:p>
      </dgm:t>
    </dgm:pt>
    <dgm:pt modelId="{847FE781-D2AD-46C6-B5B8-61BDDF0FC4A1}">
      <dgm:prSet phldrT="[Texto]" custT="1"/>
      <dgm:spPr/>
      <dgm:t>
        <a:bodyPr/>
        <a:lstStyle/>
        <a:p>
          <a:r>
            <a:rPr lang="es-PE" sz="1800" dirty="0" smtClean="0"/>
            <a:t>ENFERMEDADES CARDIOVASCULARES 25%</a:t>
          </a:r>
          <a:endParaRPr lang="es-PE" sz="1800" dirty="0"/>
        </a:p>
      </dgm:t>
    </dgm:pt>
    <dgm:pt modelId="{1C174E55-E172-443B-9D1B-5E01D9C33613}" type="parTrans" cxnId="{7EE9FAAC-F0CB-4436-92DB-4D9352DB067B}">
      <dgm:prSet/>
      <dgm:spPr/>
      <dgm:t>
        <a:bodyPr/>
        <a:lstStyle/>
        <a:p>
          <a:endParaRPr lang="es-PE"/>
        </a:p>
      </dgm:t>
    </dgm:pt>
    <dgm:pt modelId="{1ECE2EDF-3484-41DB-94A5-44E4C1B6017C}" type="sibTrans" cxnId="{7EE9FAAC-F0CB-4436-92DB-4D9352DB067B}">
      <dgm:prSet/>
      <dgm:spPr/>
      <dgm:t>
        <a:bodyPr/>
        <a:lstStyle/>
        <a:p>
          <a:endParaRPr lang="es-PE"/>
        </a:p>
      </dgm:t>
    </dgm:pt>
    <dgm:pt modelId="{2BD2D780-23BD-4486-887D-68068A0A760E}">
      <dgm:prSet phldrT="[Texto]" custT="1"/>
      <dgm:spPr/>
      <dgm:t>
        <a:bodyPr/>
        <a:lstStyle/>
        <a:p>
          <a:r>
            <a:rPr lang="es-PE" sz="1800" dirty="0" smtClean="0"/>
            <a:t>NEOPLASIAS 28%</a:t>
          </a:r>
          <a:endParaRPr lang="es-PE" sz="900" dirty="0"/>
        </a:p>
      </dgm:t>
    </dgm:pt>
    <dgm:pt modelId="{CE5DC805-731F-4BC8-B3BE-020CC7097AEA}" type="parTrans" cxnId="{C8AC3336-3976-4639-ACCF-F365CCF4FF33}">
      <dgm:prSet/>
      <dgm:spPr/>
      <dgm:t>
        <a:bodyPr/>
        <a:lstStyle/>
        <a:p>
          <a:endParaRPr lang="es-PE"/>
        </a:p>
      </dgm:t>
    </dgm:pt>
    <dgm:pt modelId="{4D0D08A9-106F-4539-8C9C-11B6D02B34A1}" type="sibTrans" cxnId="{C8AC3336-3976-4639-ACCF-F365CCF4FF33}">
      <dgm:prSet/>
      <dgm:spPr/>
      <dgm:t>
        <a:bodyPr/>
        <a:lstStyle/>
        <a:p>
          <a:endParaRPr lang="es-PE"/>
        </a:p>
      </dgm:t>
    </dgm:pt>
    <dgm:pt modelId="{6EAA6A2F-C272-4A43-AFC7-7EE5ABDF41A0}">
      <dgm:prSet phldrT="[Texto]"/>
      <dgm:spPr/>
      <dgm:t>
        <a:bodyPr/>
        <a:lstStyle/>
        <a:p>
          <a:r>
            <a:rPr lang="es-PE" dirty="0" smtClean="0"/>
            <a:t>NAFLD MORTALIDAD</a:t>
          </a:r>
          <a:endParaRPr lang="es-PE" dirty="0"/>
        </a:p>
      </dgm:t>
    </dgm:pt>
    <dgm:pt modelId="{492C09F8-4633-43A5-B428-D7FDAFEB2AC3}" type="parTrans" cxnId="{F2CBEB30-E400-46D5-8E3B-B7BBC6714444}">
      <dgm:prSet/>
      <dgm:spPr/>
      <dgm:t>
        <a:bodyPr/>
        <a:lstStyle/>
        <a:p>
          <a:endParaRPr lang="es-PE"/>
        </a:p>
      </dgm:t>
    </dgm:pt>
    <dgm:pt modelId="{B828393A-49D9-4E23-89E6-DA302A33A49A}" type="sibTrans" cxnId="{F2CBEB30-E400-46D5-8E3B-B7BBC6714444}">
      <dgm:prSet/>
      <dgm:spPr/>
      <dgm:t>
        <a:bodyPr/>
        <a:lstStyle/>
        <a:p>
          <a:endParaRPr lang="es-PE"/>
        </a:p>
      </dgm:t>
    </dgm:pt>
    <dgm:pt modelId="{ED85C1EA-7DB3-4E1F-8DAD-275DDF2B29F2}" type="pres">
      <dgm:prSet presAssocID="{7472997C-1D2F-41F3-8E4C-423F05387F98}" presName="composite" presStyleCnt="0">
        <dgm:presLayoutVars>
          <dgm:chMax val="1"/>
          <dgm:dir/>
          <dgm:resizeHandles val="exact"/>
        </dgm:presLayoutVars>
      </dgm:prSet>
      <dgm:spPr/>
    </dgm:pt>
    <dgm:pt modelId="{0F6ED6AC-4B7B-4A28-9B63-917A11432449}" type="pres">
      <dgm:prSet presAssocID="{7472997C-1D2F-41F3-8E4C-423F05387F98}" presName="radial" presStyleCnt="0">
        <dgm:presLayoutVars>
          <dgm:animLvl val="ctr"/>
        </dgm:presLayoutVars>
      </dgm:prSet>
      <dgm:spPr/>
    </dgm:pt>
    <dgm:pt modelId="{A42EC35E-6E36-4C6B-AE42-8C595ABA77CF}" type="pres">
      <dgm:prSet presAssocID="{6EAA6A2F-C272-4A43-AFC7-7EE5ABDF41A0}" presName="centerShape" presStyleLbl="vennNode1" presStyleIdx="0" presStyleCnt="4"/>
      <dgm:spPr/>
    </dgm:pt>
    <dgm:pt modelId="{DE544EA6-EEEB-4C4F-BBAC-97647E3626B6}" type="pres">
      <dgm:prSet presAssocID="{A3064DF2-50D6-48EF-BE20-4FE79854EC69}" presName="node" presStyleLbl="vennNode1" presStyleIdx="1" presStyleCnt="4" custScaleX="168139" custScaleY="107661" custRadScaleRad="116846" custRadScaleInc="93583">
        <dgm:presLayoutVars>
          <dgm:bulletEnabled val="1"/>
        </dgm:presLayoutVars>
      </dgm:prSet>
      <dgm:spPr/>
      <dgm:t>
        <a:bodyPr/>
        <a:lstStyle/>
        <a:p>
          <a:endParaRPr lang="es-PE"/>
        </a:p>
      </dgm:t>
    </dgm:pt>
    <dgm:pt modelId="{739F4627-AEB7-4508-8733-FA8D2422B3C3}" type="pres">
      <dgm:prSet presAssocID="{847FE781-D2AD-46C6-B5B8-61BDDF0FC4A1}" presName="node" presStyleLbl="vennNode1" presStyleIdx="2" presStyleCnt="4" custScaleX="211479" custRadScaleRad="81966" custRadScaleInc="-78000">
        <dgm:presLayoutVars>
          <dgm:bulletEnabled val="1"/>
        </dgm:presLayoutVars>
      </dgm:prSet>
      <dgm:spPr/>
    </dgm:pt>
    <dgm:pt modelId="{792429A6-BFEA-41DC-943F-6B3CA108B3A1}" type="pres">
      <dgm:prSet presAssocID="{2BD2D780-23BD-4486-887D-68068A0A760E}" presName="node" presStyleLbl="vennNode1" presStyleIdx="3" presStyleCnt="4" custScaleX="161289" custScaleY="138305" custRadScaleRad="119193" custRadScaleInc="19016">
        <dgm:presLayoutVars>
          <dgm:bulletEnabled val="1"/>
        </dgm:presLayoutVars>
      </dgm:prSet>
      <dgm:spPr/>
      <dgm:t>
        <a:bodyPr/>
        <a:lstStyle/>
        <a:p>
          <a:endParaRPr lang="es-PE"/>
        </a:p>
      </dgm:t>
    </dgm:pt>
  </dgm:ptLst>
  <dgm:cxnLst>
    <dgm:cxn modelId="{9D8F6D24-3FB1-441D-A0DE-5B42B6DA35B5}" srcId="{6EAA6A2F-C272-4A43-AFC7-7EE5ABDF41A0}" destId="{A3064DF2-50D6-48EF-BE20-4FE79854EC69}" srcOrd="0" destOrd="0" parTransId="{EDF05D20-04FD-4CEE-B565-0E64239ADEAF}" sibTransId="{9C96FB28-5E8B-4371-BEB4-CBE7AD9A1A21}"/>
    <dgm:cxn modelId="{C8AC3336-3976-4639-ACCF-F365CCF4FF33}" srcId="{6EAA6A2F-C272-4A43-AFC7-7EE5ABDF41A0}" destId="{2BD2D780-23BD-4486-887D-68068A0A760E}" srcOrd="2" destOrd="0" parTransId="{CE5DC805-731F-4BC8-B3BE-020CC7097AEA}" sibTransId="{4D0D08A9-106F-4539-8C9C-11B6D02B34A1}"/>
    <dgm:cxn modelId="{7EE9FAAC-F0CB-4436-92DB-4D9352DB067B}" srcId="{6EAA6A2F-C272-4A43-AFC7-7EE5ABDF41A0}" destId="{847FE781-D2AD-46C6-B5B8-61BDDF0FC4A1}" srcOrd="1" destOrd="0" parTransId="{1C174E55-E172-443B-9D1B-5E01D9C33613}" sibTransId="{1ECE2EDF-3484-41DB-94A5-44E4C1B6017C}"/>
    <dgm:cxn modelId="{F2CBEB30-E400-46D5-8E3B-B7BBC6714444}" srcId="{7472997C-1D2F-41F3-8E4C-423F05387F98}" destId="{6EAA6A2F-C272-4A43-AFC7-7EE5ABDF41A0}" srcOrd="0" destOrd="0" parTransId="{492C09F8-4633-43A5-B428-D7FDAFEB2AC3}" sibTransId="{B828393A-49D9-4E23-89E6-DA302A33A49A}"/>
    <dgm:cxn modelId="{221121C5-4FE2-4522-884D-78C8CA1020FE}" type="presOf" srcId="{2BD2D780-23BD-4486-887D-68068A0A760E}" destId="{792429A6-BFEA-41DC-943F-6B3CA108B3A1}" srcOrd="0" destOrd="0" presId="urn:microsoft.com/office/officeart/2005/8/layout/radial3"/>
    <dgm:cxn modelId="{6C5F9B4D-13C1-4B94-8E4D-392FA86B0929}" type="presOf" srcId="{7472997C-1D2F-41F3-8E4C-423F05387F98}" destId="{ED85C1EA-7DB3-4E1F-8DAD-275DDF2B29F2}" srcOrd="0" destOrd="0" presId="urn:microsoft.com/office/officeart/2005/8/layout/radial3"/>
    <dgm:cxn modelId="{1ECDF0B7-7347-45C4-8130-5E99364862FE}" type="presOf" srcId="{847FE781-D2AD-46C6-B5B8-61BDDF0FC4A1}" destId="{739F4627-AEB7-4508-8733-FA8D2422B3C3}" srcOrd="0" destOrd="0" presId="urn:microsoft.com/office/officeart/2005/8/layout/radial3"/>
    <dgm:cxn modelId="{069A7AAE-52B7-4DFF-86EE-72CCA9F45FBC}" type="presOf" srcId="{6EAA6A2F-C272-4A43-AFC7-7EE5ABDF41A0}" destId="{A42EC35E-6E36-4C6B-AE42-8C595ABA77CF}" srcOrd="0" destOrd="0" presId="urn:microsoft.com/office/officeart/2005/8/layout/radial3"/>
    <dgm:cxn modelId="{0C2A7A7E-EB09-4DB2-BBAF-7A6C7CE96472}" type="presOf" srcId="{A3064DF2-50D6-48EF-BE20-4FE79854EC69}" destId="{DE544EA6-EEEB-4C4F-BBAC-97647E3626B6}" srcOrd="0" destOrd="0" presId="urn:microsoft.com/office/officeart/2005/8/layout/radial3"/>
    <dgm:cxn modelId="{56A254D5-C52C-4259-BD3F-BF0D7A13828C}" type="presParOf" srcId="{ED85C1EA-7DB3-4E1F-8DAD-275DDF2B29F2}" destId="{0F6ED6AC-4B7B-4A28-9B63-917A11432449}" srcOrd="0" destOrd="0" presId="urn:microsoft.com/office/officeart/2005/8/layout/radial3"/>
    <dgm:cxn modelId="{AA6C23D4-B77F-484A-871F-ADEBEC0C037A}" type="presParOf" srcId="{0F6ED6AC-4B7B-4A28-9B63-917A11432449}" destId="{A42EC35E-6E36-4C6B-AE42-8C595ABA77CF}" srcOrd="0" destOrd="0" presId="urn:microsoft.com/office/officeart/2005/8/layout/radial3"/>
    <dgm:cxn modelId="{4D108C3D-8A12-4A85-9657-E60A0B8FDA1E}" type="presParOf" srcId="{0F6ED6AC-4B7B-4A28-9B63-917A11432449}" destId="{DE544EA6-EEEB-4C4F-BBAC-97647E3626B6}" srcOrd="1" destOrd="0" presId="urn:microsoft.com/office/officeart/2005/8/layout/radial3"/>
    <dgm:cxn modelId="{76E8BF3F-C130-44CC-9ABD-E74855CA4BC6}" type="presParOf" srcId="{0F6ED6AC-4B7B-4A28-9B63-917A11432449}" destId="{739F4627-AEB7-4508-8733-FA8D2422B3C3}" srcOrd="2" destOrd="0" presId="urn:microsoft.com/office/officeart/2005/8/layout/radial3"/>
    <dgm:cxn modelId="{C18FC8E6-D296-4279-906B-AE9FED5EA5FF}" type="presParOf" srcId="{0F6ED6AC-4B7B-4A28-9B63-917A11432449}" destId="{792429A6-BFEA-41DC-943F-6B3CA108B3A1}" srcOrd="3" destOrd="0" presId="urn:microsoft.com/office/officeart/2005/8/layout/radial3"/>
  </dgm:cxnLst>
  <dgm:bg/>
  <dgm:whole/>
</dgm:dataModel>
</file>

<file path=ppt/diagrams/data4.xml><?xml version="1.0" encoding="utf-8"?>
<dgm:dataModel xmlns:dgm="http://schemas.openxmlformats.org/drawingml/2006/diagram" xmlns:a="http://schemas.openxmlformats.org/drawingml/2006/main">
  <dgm:ptLst>
    <dgm:pt modelId="{2A957EC4-121B-42B5-A6AF-4437C574491B}" type="doc">
      <dgm:prSet loTypeId="urn:microsoft.com/office/officeart/2005/8/layout/hList3" loCatId="list" qsTypeId="urn:microsoft.com/office/officeart/2005/8/quickstyle/simple1" qsCatId="simple" csTypeId="urn:microsoft.com/office/officeart/2005/8/colors/colorful2" csCatId="colorful" phldr="1"/>
      <dgm:spPr/>
      <dgm:t>
        <a:bodyPr/>
        <a:lstStyle/>
        <a:p>
          <a:endParaRPr lang="es-PE"/>
        </a:p>
      </dgm:t>
    </dgm:pt>
    <dgm:pt modelId="{C30E7818-AE49-4703-88CE-0BF269A15357}">
      <dgm:prSet phldrT="[Texto]"/>
      <dgm:spPr/>
      <dgm:t>
        <a:bodyPr/>
        <a:lstStyle/>
        <a:p>
          <a:r>
            <a:rPr lang="es-PE" dirty="0" smtClean="0"/>
            <a:t>FISIOPATOLOGIA</a:t>
          </a:r>
          <a:endParaRPr lang="es-PE" dirty="0"/>
        </a:p>
      </dgm:t>
    </dgm:pt>
    <dgm:pt modelId="{AEAE05AA-8057-4161-ABCF-F83207C1D67B}" type="parTrans" cxnId="{0240C2BD-CD7F-404A-BEFD-0CF738B6AEA2}">
      <dgm:prSet/>
      <dgm:spPr/>
      <dgm:t>
        <a:bodyPr/>
        <a:lstStyle/>
        <a:p>
          <a:endParaRPr lang="es-PE"/>
        </a:p>
      </dgm:t>
    </dgm:pt>
    <dgm:pt modelId="{C483C218-F77F-4541-BCDA-5A5B9B971E39}" type="sibTrans" cxnId="{0240C2BD-CD7F-404A-BEFD-0CF738B6AEA2}">
      <dgm:prSet/>
      <dgm:spPr/>
      <dgm:t>
        <a:bodyPr/>
        <a:lstStyle/>
        <a:p>
          <a:endParaRPr lang="es-PE"/>
        </a:p>
      </dgm:t>
    </dgm:pt>
    <dgm:pt modelId="{5780E757-BC31-4910-9D81-9DE9E3D6120F}">
      <dgm:prSet phldrT="[Texto]"/>
      <dgm:spPr/>
      <dgm:t>
        <a:bodyPr/>
        <a:lstStyle/>
        <a:p>
          <a:r>
            <a:rPr lang="es-PE" dirty="0" smtClean="0"/>
            <a:t>METABOLICOS</a:t>
          </a:r>
          <a:endParaRPr lang="es-PE" dirty="0"/>
        </a:p>
      </dgm:t>
    </dgm:pt>
    <dgm:pt modelId="{928C59C5-7C43-4A31-8062-BD49D2FAE735}" type="parTrans" cxnId="{C8FC383E-53CA-4F9A-94F8-8533957773FA}">
      <dgm:prSet/>
      <dgm:spPr/>
      <dgm:t>
        <a:bodyPr/>
        <a:lstStyle/>
        <a:p>
          <a:endParaRPr lang="es-PE"/>
        </a:p>
      </dgm:t>
    </dgm:pt>
    <dgm:pt modelId="{DBF78955-8106-4A07-B25B-75C08AAC233A}" type="sibTrans" cxnId="{C8FC383E-53CA-4F9A-94F8-8533957773FA}">
      <dgm:prSet/>
      <dgm:spPr/>
      <dgm:t>
        <a:bodyPr/>
        <a:lstStyle/>
        <a:p>
          <a:endParaRPr lang="es-PE"/>
        </a:p>
      </dgm:t>
    </dgm:pt>
    <dgm:pt modelId="{3B256644-7D91-4884-BF20-283EA6DEECEA}">
      <dgm:prSet phldrT="[Texto]"/>
      <dgm:spPr/>
      <dgm:t>
        <a:bodyPr/>
        <a:lstStyle/>
        <a:p>
          <a:r>
            <a:rPr lang="es-PE" dirty="0" smtClean="0"/>
            <a:t>GENETICOS</a:t>
          </a:r>
          <a:endParaRPr lang="es-PE" dirty="0"/>
        </a:p>
      </dgm:t>
    </dgm:pt>
    <dgm:pt modelId="{DDA36D03-78A3-4E50-83DA-AABBC818A9A1}" type="parTrans" cxnId="{3E87CB3A-79A3-4EC9-BAF6-22021F6401EC}">
      <dgm:prSet/>
      <dgm:spPr/>
      <dgm:t>
        <a:bodyPr/>
        <a:lstStyle/>
        <a:p>
          <a:endParaRPr lang="es-PE"/>
        </a:p>
      </dgm:t>
    </dgm:pt>
    <dgm:pt modelId="{B10B82D9-022A-4C28-A3CE-D0A891B29CDF}" type="sibTrans" cxnId="{3E87CB3A-79A3-4EC9-BAF6-22021F6401EC}">
      <dgm:prSet/>
      <dgm:spPr/>
      <dgm:t>
        <a:bodyPr/>
        <a:lstStyle/>
        <a:p>
          <a:endParaRPr lang="es-PE"/>
        </a:p>
      </dgm:t>
    </dgm:pt>
    <dgm:pt modelId="{08CBEB9E-E6BF-4F8B-A923-3A2EE23FFA74}">
      <dgm:prSet phldrT="[Texto]"/>
      <dgm:spPr/>
      <dgm:t>
        <a:bodyPr/>
        <a:lstStyle/>
        <a:p>
          <a:r>
            <a:rPr lang="es-PE" dirty="0" smtClean="0"/>
            <a:t>AMBIENTALES</a:t>
          </a:r>
          <a:endParaRPr lang="es-PE" dirty="0"/>
        </a:p>
      </dgm:t>
    </dgm:pt>
    <dgm:pt modelId="{EB959DB5-3D3A-4AA6-B3ED-F6A167DA551E}" type="parTrans" cxnId="{E049D404-005F-499D-8E80-5E07E0DAF32D}">
      <dgm:prSet/>
      <dgm:spPr/>
    </dgm:pt>
    <dgm:pt modelId="{C1A1337D-6189-4AA7-ABAF-CFE9DC40B179}" type="sibTrans" cxnId="{E049D404-005F-499D-8E80-5E07E0DAF32D}">
      <dgm:prSet/>
      <dgm:spPr/>
    </dgm:pt>
    <dgm:pt modelId="{EF483E27-448D-49D6-A60C-196FA311CC77}">
      <dgm:prSet phldrT="[Texto]"/>
      <dgm:spPr/>
      <dgm:t>
        <a:bodyPr/>
        <a:lstStyle/>
        <a:p>
          <a:r>
            <a:rPr lang="es-PE" dirty="0" smtClean="0"/>
            <a:t>FLORA MICROBIANA INTESTINAL</a:t>
          </a:r>
          <a:endParaRPr lang="es-PE" dirty="0"/>
        </a:p>
      </dgm:t>
    </dgm:pt>
    <dgm:pt modelId="{37DEE27F-8F7B-47F7-A382-4CA8116328A4}" type="parTrans" cxnId="{2605A0BC-1224-48DA-A5ED-0618D65154E6}">
      <dgm:prSet/>
      <dgm:spPr/>
    </dgm:pt>
    <dgm:pt modelId="{7492669A-5D14-4B5E-8D5C-A4FD516E7FB4}" type="sibTrans" cxnId="{2605A0BC-1224-48DA-A5ED-0618D65154E6}">
      <dgm:prSet/>
      <dgm:spPr/>
    </dgm:pt>
    <dgm:pt modelId="{1BA0D2FB-9AFE-494E-AE42-ED967FEBD769}" type="pres">
      <dgm:prSet presAssocID="{2A957EC4-121B-42B5-A6AF-4437C574491B}" presName="composite" presStyleCnt="0">
        <dgm:presLayoutVars>
          <dgm:chMax val="1"/>
          <dgm:dir/>
          <dgm:resizeHandles val="exact"/>
        </dgm:presLayoutVars>
      </dgm:prSet>
      <dgm:spPr/>
    </dgm:pt>
    <dgm:pt modelId="{F9ADA7BE-DAF0-46F2-9C64-9EA76F9E1834}" type="pres">
      <dgm:prSet presAssocID="{C30E7818-AE49-4703-88CE-0BF269A15357}" presName="roof" presStyleLbl="dkBgShp" presStyleIdx="0" presStyleCnt="2"/>
      <dgm:spPr/>
    </dgm:pt>
    <dgm:pt modelId="{CB5DC314-3BDE-4FDC-8594-786407AD87DB}" type="pres">
      <dgm:prSet presAssocID="{C30E7818-AE49-4703-88CE-0BF269A15357}" presName="pillars" presStyleCnt="0"/>
      <dgm:spPr/>
    </dgm:pt>
    <dgm:pt modelId="{7767215B-0315-4186-8141-165F4F25DE44}" type="pres">
      <dgm:prSet presAssocID="{C30E7818-AE49-4703-88CE-0BF269A15357}" presName="pillar1" presStyleLbl="node1" presStyleIdx="0" presStyleCnt="4">
        <dgm:presLayoutVars>
          <dgm:bulletEnabled val="1"/>
        </dgm:presLayoutVars>
      </dgm:prSet>
      <dgm:spPr/>
    </dgm:pt>
    <dgm:pt modelId="{3A617119-C93D-4474-B6CF-927C2C2BF61E}" type="pres">
      <dgm:prSet presAssocID="{3B256644-7D91-4884-BF20-283EA6DEECEA}" presName="pillarX" presStyleLbl="node1" presStyleIdx="1" presStyleCnt="4">
        <dgm:presLayoutVars>
          <dgm:bulletEnabled val="1"/>
        </dgm:presLayoutVars>
      </dgm:prSet>
      <dgm:spPr/>
    </dgm:pt>
    <dgm:pt modelId="{B32C077F-C29B-430A-9896-6D50D1CF8F59}" type="pres">
      <dgm:prSet presAssocID="{08CBEB9E-E6BF-4F8B-A923-3A2EE23FFA74}" presName="pillarX" presStyleLbl="node1" presStyleIdx="2" presStyleCnt="4">
        <dgm:presLayoutVars>
          <dgm:bulletEnabled val="1"/>
        </dgm:presLayoutVars>
      </dgm:prSet>
      <dgm:spPr/>
    </dgm:pt>
    <dgm:pt modelId="{C7A5DBC7-20F1-4E01-A6FE-DA76CF9EB5E0}" type="pres">
      <dgm:prSet presAssocID="{EF483E27-448D-49D6-A60C-196FA311CC77}" presName="pillarX" presStyleLbl="node1" presStyleIdx="3" presStyleCnt="4">
        <dgm:presLayoutVars>
          <dgm:bulletEnabled val="1"/>
        </dgm:presLayoutVars>
      </dgm:prSet>
      <dgm:spPr/>
    </dgm:pt>
    <dgm:pt modelId="{4F55196A-6C68-46DC-AC52-71762D4D5115}" type="pres">
      <dgm:prSet presAssocID="{C30E7818-AE49-4703-88CE-0BF269A15357}" presName="base" presStyleLbl="dkBgShp" presStyleIdx="1" presStyleCnt="2"/>
      <dgm:spPr/>
    </dgm:pt>
  </dgm:ptLst>
  <dgm:cxnLst>
    <dgm:cxn modelId="{D5C32656-6E6C-433D-9E90-2CD055C157DF}" type="presOf" srcId="{EF483E27-448D-49D6-A60C-196FA311CC77}" destId="{C7A5DBC7-20F1-4E01-A6FE-DA76CF9EB5E0}" srcOrd="0" destOrd="0" presId="urn:microsoft.com/office/officeart/2005/8/layout/hList3"/>
    <dgm:cxn modelId="{1B0EF7DF-DC7A-4A92-89C0-8F19F950EB7A}" type="presOf" srcId="{2A957EC4-121B-42B5-A6AF-4437C574491B}" destId="{1BA0D2FB-9AFE-494E-AE42-ED967FEBD769}" srcOrd="0" destOrd="0" presId="urn:microsoft.com/office/officeart/2005/8/layout/hList3"/>
    <dgm:cxn modelId="{6FA921AA-836E-40E0-A16D-1F25AEE80E6B}" type="presOf" srcId="{C30E7818-AE49-4703-88CE-0BF269A15357}" destId="{F9ADA7BE-DAF0-46F2-9C64-9EA76F9E1834}" srcOrd="0" destOrd="0" presId="urn:microsoft.com/office/officeart/2005/8/layout/hList3"/>
    <dgm:cxn modelId="{6727E0CA-9659-455D-BCDE-3EEA744FE800}" type="presOf" srcId="{3B256644-7D91-4884-BF20-283EA6DEECEA}" destId="{3A617119-C93D-4474-B6CF-927C2C2BF61E}" srcOrd="0" destOrd="0" presId="urn:microsoft.com/office/officeart/2005/8/layout/hList3"/>
    <dgm:cxn modelId="{E049D404-005F-499D-8E80-5E07E0DAF32D}" srcId="{C30E7818-AE49-4703-88CE-0BF269A15357}" destId="{08CBEB9E-E6BF-4F8B-A923-3A2EE23FFA74}" srcOrd="2" destOrd="0" parTransId="{EB959DB5-3D3A-4AA6-B3ED-F6A167DA551E}" sibTransId="{C1A1337D-6189-4AA7-ABAF-CFE9DC40B179}"/>
    <dgm:cxn modelId="{C8FC383E-53CA-4F9A-94F8-8533957773FA}" srcId="{C30E7818-AE49-4703-88CE-0BF269A15357}" destId="{5780E757-BC31-4910-9D81-9DE9E3D6120F}" srcOrd="0" destOrd="0" parTransId="{928C59C5-7C43-4A31-8062-BD49D2FAE735}" sibTransId="{DBF78955-8106-4A07-B25B-75C08AAC233A}"/>
    <dgm:cxn modelId="{3E87CB3A-79A3-4EC9-BAF6-22021F6401EC}" srcId="{C30E7818-AE49-4703-88CE-0BF269A15357}" destId="{3B256644-7D91-4884-BF20-283EA6DEECEA}" srcOrd="1" destOrd="0" parTransId="{DDA36D03-78A3-4E50-83DA-AABBC818A9A1}" sibTransId="{B10B82D9-022A-4C28-A3CE-D0A891B29CDF}"/>
    <dgm:cxn modelId="{2605A0BC-1224-48DA-A5ED-0618D65154E6}" srcId="{C30E7818-AE49-4703-88CE-0BF269A15357}" destId="{EF483E27-448D-49D6-A60C-196FA311CC77}" srcOrd="3" destOrd="0" parTransId="{37DEE27F-8F7B-47F7-A382-4CA8116328A4}" sibTransId="{7492669A-5D14-4B5E-8D5C-A4FD516E7FB4}"/>
    <dgm:cxn modelId="{0B4D6DC1-8550-4057-8C67-055F0203EDA3}" type="presOf" srcId="{08CBEB9E-E6BF-4F8B-A923-3A2EE23FFA74}" destId="{B32C077F-C29B-430A-9896-6D50D1CF8F59}" srcOrd="0" destOrd="0" presId="urn:microsoft.com/office/officeart/2005/8/layout/hList3"/>
    <dgm:cxn modelId="{0240C2BD-CD7F-404A-BEFD-0CF738B6AEA2}" srcId="{2A957EC4-121B-42B5-A6AF-4437C574491B}" destId="{C30E7818-AE49-4703-88CE-0BF269A15357}" srcOrd="0" destOrd="0" parTransId="{AEAE05AA-8057-4161-ABCF-F83207C1D67B}" sibTransId="{C483C218-F77F-4541-BCDA-5A5B9B971E39}"/>
    <dgm:cxn modelId="{951D7AB3-01D1-4BF1-93E6-FF48F0F2DF54}" type="presOf" srcId="{5780E757-BC31-4910-9D81-9DE9E3D6120F}" destId="{7767215B-0315-4186-8141-165F4F25DE44}" srcOrd="0" destOrd="0" presId="urn:microsoft.com/office/officeart/2005/8/layout/hList3"/>
    <dgm:cxn modelId="{3335EFC2-F6AE-4814-9456-8BDE653C5F69}" type="presParOf" srcId="{1BA0D2FB-9AFE-494E-AE42-ED967FEBD769}" destId="{F9ADA7BE-DAF0-46F2-9C64-9EA76F9E1834}" srcOrd="0" destOrd="0" presId="urn:microsoft.com/office/officeart/2005/8/layout/hList3"/>
    <dgm:cxn modelId="{9477D9F7-069A-4A3F-8750-B7CA62DAA193}" type="presParOf" srcId="{1BA0D2FB-9AFE-494E-AE42-ED967FEBD769}" destId="{CB5DC314-3BDE-4FDC-8594-786407AD87DB}" srcOrd="1" destOrd="0" presId="urn:microsoft.com/office/officeart/2005/8/layout/hList3"/>
    <dgm:cxn modelId="{B5287B7C-50F0-495E-9197-B9C8CB2DF2F5}" type="presParOf" srcId="{CB5DC314-3BDE-4FDC-8594-786407AD87DB}" destId="{7767215B-0315-4186-8141-165F4F25DE44}" srcOrd="0" destOrd="0" presId="urn:microsoft.com/office/officeart/2005/8/layout/hList3"/>
    <dgm:cxn modelId="{E97336C8-3AAF-4DBE-9A18-25DB6C8B1214}" type="presParOf" srcId="{CB5DC314-3BDE-4FDC-8594-786407AD87DB}" destId="{3A617119-C93D-4474-B6CF-927C2C2BF61E}" srcOrd="1" destOrd="0" presId="urn:microsoft.com/office/officeart/2005/8/layout/hList3"/>
    <dgm:cxn modelId="{E92FEFD9-37A3-48BD-BA7B-430992DEF11C}" type="presParOf" srcId="{CB5DC314-3BDE-4FDC-8594-786407AD87DB}" destId="{B32C077F-C29B-430A-9896-6D50D1CF8F59}" srcOrd="2" destOrd="0" presId="urn:microsoft.com/office/officeart/2005/8/layout/hList3"/>
    <dgm:cxn modelId="{7256C0AC-89E5-41B2-9A26-3946A50AE228}" type="presParOf" srcId="{CB5DC314-3BDE-4FDC-8594-786407AD87DB}" destId="{C7A5DBC7-20F1-4E01-A6FE-DA76CF9EB5E0}" srcOrd="3" destOrd="0" presId="urn:microsoft.com/office/officeart/2005/8/layout/hList3"/>
    <dgm:cxn modelId="{F5BFC39C-66B7-483A-8FAF-92955100E5F9}" type="presParOf" srcId="{1BA0D2FB-9AFE-494E-AE42-ED967FEBD769}" destId="{4F55196A-6C68-46DC-AC52-71762D4D5115}" srcOrd="2" destOrd="0" presId="urn:microsoft.com/office/officeart/2005/8/layout/hList3"/>
  </dgm:cxnLst>
  <dgm:bg/>
  <dgm:whole/>
</dgm:dataModel>
</file>

<file path=ppt/diagrams/data5.xml><?xml version="1.0" encoding="utf-8"?>
<dgm:dataModel xmlns:dgm="http://schemas.openxmlformats.org/drawingml/2006/diagram" xmlns:a="http://schemas.openxmlformats.org/drawingml/2006/main">
  <dgm:ptLst>
    <dgm:pt modelId="{7896EF51-D5A7-4875-8806-7059E7F89275}"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es-PE"/>
        </a:p>
      </dgm:t>
    </dgm:pt>
    <dgm:pt modelId="{5656C8E4-207D-4C93-9BD7-C92A52A46827}">
      <dgm:prSet/>
      <dgm:spPr/>
      <dgm:t>
        <a:bodyPr/>
        <a:lstStyle/>
        <a:p>
          <a:pPr rtl="0"/>
          <a:r>
            <a:rPr lang="es-PE" dirty="0" smtClean="0"/>
            <a:t>ESTATOSIS</a:t>
          </a:r>
          <a:endParaRPr lang="es-PE" dirty="0"/>
        </a:p>
      </dgm:t>
    </dgm:pt>
    <dgm:pt modelId="{8DFC2EAD-39C9-48B0-B98E-66E0936578E4}" type="parTrans" cxnId="{12CABD6B-19E6-43AC-9459-EE734B91A91D}">
      <dgm:prSet/>
      <dgm:spPr/>
      <dgm:t>
        <a:bodyPr/>
        <a:lstStyle/>
        <a:p>
          <a:endParaRPr lang="es-PE"/>
        </a:p>
      </dgm:t>
    </dgm:pt>
    <dgm:pt modelId="{C2D0FCD0-3421-4F8B-9C2E-222675BAF21B}" type="sibTrans" cxnId="{12CABD6B-19E6-43AC-9459-EE734B91A91D}">
      <dgm:prSet/>
      <dgm:spPr/>
      <dgm:t>
        <a:bodyPr/>
        <a:lstStyle/>
        <a:p>
          <a:endParaRPr lang="es-PE"/>
        </a:p>
      </dgm:t>
    </dgm:pt>
    <dgm:pt modelId="{E213A71D-2E69-464C-ABC9-C610BECC8E4E}">
      <dgm:prSet/>
      <dgm:spPr/>
      <dgm:t>
        <a:bodyPr/>
        <a:lstStyle/>
        <a:p>
          <a:pPr rtl="0"/>
          <a:r>
            <a:rPr lang="es-PE" dirty="0" smtClean="0"/>
            <a:t>ESTEATO HEPATITIS</a:t>
          </a:r>
          <a:endParaRPr lang="es-PE" dirty="0"/>
        </a:p>
      </dgm:t>
    </dgm:pt>
    <dgm:pt modelId="{41653C7A-9C07-4AC9-9EB8-16CB74FEBBE8}" type="parTrans" cxnId="{B2DFF69C-3E1C-4148-82BF-287D84FF9571}">
      <dgm:prSet/>
      <dgm:spPr/>
      <dgm:t>
        <a:bodyPr/>
        <a:lstStyle/>
        <a:p>
          <a:endParaRPr lang="es-PE"/>
        </a:p>
      </dgm:t>
    </dgm:pt>
    <dgm:pt modelId="{EA481E3A-63D0-41DE-8BAF-CC37AF4D38FD}" type="sibTrans" cxnId="{B2DFF69C-3E1C-4148-82BF-287D84FF9571}">
      <dgm:prSet/>
      <dgm:spPr/>
      <dgm:t>
        <a:bodyPr/>
        <a:lstStyle/>
        <a:p>
          <a:endParaRPr lang="es-PE"/>
        </a:p>
      </dgm:t>
    </dgm:pt>
    <dgm:pt modelId="{D97EF99D-826F-4CFD-A131-EFC32040EF82}" type="pres">
      <dgm:prSet presAssocID="{7896EF51-D5A7-4875-8806-7059E7F89275}" presName="Name0" presStyleCnt="0">
        <dgm:presLayoutVars>
          <dgm:dir/>
          <dgm:resizeHandles val="exact"/>
        </dgm:presLayoutVars>
      </dgm:prSet>
      <dgm:spPr/>
    </dgm:pt>
    <dgm:pt modelId="{748F9911-D600-4347-B5D1-8CFC38AF525E}" type="pres">
      <dgm:prSet presAssocID="{7896EF51-D5A7-4875-8806-7059E7F89275}" presName="arrow" presStyleLbl="bgShp" presStyleIdx="0" presStyleCnt="1"/>
      <dgm:spPr/>
    </dgm:pt>
    <dgm:pt modelId="{BB955CDB-C8A3-477E-91A7-19744618E096}" type="pres">
      <dgm:prSet presAssocID="{7896EF51-D5A7-4875-8806-7059E7F89275}" presName="points" presStyleCnt="0"/>
      <dgm:spPr/>
    </dgm:pt>
    <dgm:pt modelId="{C540079A-3C58-47A6-BC94-8E19CE68E035}" type="pres">
      <dgm:prSet presAssocID="{5656C8E4-207D-4C93-9BD7-C92A52A46827}" presName="compositeA" presStyleCnt="0"/>
      <dgm:spPr/>
    </dgm:pt>
    <dgm:pt modelId="{10E2B1A9-323D-45FA-A79F-5DB7E358EF37}" type="pres">
      <dgm:prSet presAssocID="{5656C8E4-207D-4C93-9BD7-C92A52A46827}" presName="textA" presStyleLbl="revTx" presStyleIdx="0" presStyleCnt="2">
        <dgm:presLayoutVars>
          <dgm:bulletEnabled val="1"/>
        </dgm:presLayoutVars>
      </dgm:prSet>
      <dgm:spPr/>
    </dgm:pt>
    <dgm:pt modelId="{59CA739B-7EE5-473C-9A0C-C4026EA98F36}" type="pres">
      <dgm:prSet presAssocID="{5656C8E4-207D-4C93-9BD7-C92A52A46827}" presName="circleA" presStyleLbl="node1" presStyleIdx="0" presStyleCnt="2"/>
      <dgm:spPr/>
    </dgm:pt>
    <dgm:pt modelId="{2FDBE424-D55B-43F4-89C7-BE5315CCC17D}" type="pres">
      <dgm:prSet presAssocID="{5656C8E4-207D-4C93-9BD7-C92A52A46827}" presName="spaceA" presStyleCnt="0"/>
      <dgm:spPr/>
    </dgm:pt>
    <dgm:pt modelId="{4558C51F-34FF-4CB9-A342-6258CA5B791D}" type="pres">
      <dgm:prSet presAssocID="{C2D0FCD0-3421-4F8B-9C2E-222675BAF21B}" presName="space" presStyleCnt="0"/>
      <dgm:spPr/>
    </dgm:pt>
    <dgm:pt modelId="{5DC1AF92-9753-4451-B1E8-521A7D61628B}" type="pres">
      <dgm:prSet presAssocID="{E213A71D-2E69-464C-ABC9-C610BECC8E4E}" presName="compositeB" presStyleCnt="0"/>
      <dgm:spPr/>
    </dgm:pt>
    <dgm:pt modelId="{820E17F4-8A49-4784-A1C5-D18F5C87FC8E}" type="pres">
      <dgm:prSet presAssocID="{E213A71D-2E69-464C-ABC9-C610BECC8E4E}" presName="textB" presStyleLbl="revTx" presStyleIdx="1" presStyleCnt="2">
        <dgm:presLayoutVars>
          <dgm:bulletEnabled val="1"/>
        </dgm:presLayoutVars>
      </dgm:prSet>
      <dgm:spPr/>
    </dgm:pt>
    <dgm:pt modelId="{A43BC028-776D-4008-9437-5FFA92A99EC3}" type="pres">
      <dgm:prSet presAssocID="{E213A71D-2E69-464C-ABC9-C610BECC8E4E}" presName="circleB" presStyleLbl="node1" presStyleIdx="1" presStyleCnt="2"/>
      <dgm:spPr/>
    </dgm:pt>
    <dgm:pt modelId="{18C059F9-D5FA-452E-8317-8F99A725CE02}" type="pres">
      <dgm:prSet presAssocID="{E213A71D-2E69-464C-ABC9-C610BECC8E4E}" presName="spaceB" presStyleCnt="0"/>
      <dgm:spPr/>
    </dgm:pt>
  </dgm:ptLst>
  <dgm:cxnLst>
    <dgm:cxn modelId="{B2DFF69C-3E1C-4148-82BF-287D84FF9571}" srcId="{7896EF51-D5A7-4875-8806-7059E7F89275}" destId="{E213A71D-2E69-464C-ABC9-C610BECC8E4E}" srcOrd="1" destOrd="0" parTransId="{41653C7A-9C07-4AC9-9EB8-16CB74FEBBE8}" sibTransId="{EA481E3A-63D0-41DE-8BAF-CC37AF4D38FD}"/>
    <dgm:cxn modelId="{2564166C-094D-43E9-8259-E0A93395D468}" type="presOf" srcId="{5656C8E4-207D-4C93-9BD7-C92A52A46827}" destId="{10E2B1A9-323D-45FA-A79F-5DB7E358EF37}" srcOrd="0" destOrd="0" presId="urn:microsoft.com/office/officeart/2005/8/layout/hProcess11"/>
    <dgm:cxn modelId="{12CABD6B-19E6-43AC-9459-EE734B91A91D}" srcId="{7896EF51-D5A7-4875-8806-7059E7F89275}" destId="{5656C8E4-207D-4C93-9BD7-C92A52A46827}" srcOrd="0" destOrd="0" parTransId="{8DFC2EAD-39C9-48B0-B98E-66E0936578E4}" sibTransId="{C2D0FCD0-3421-4F8B-9C2E-222675BAF21B}"/>
    <dgm:cxn modelId="{1F76E083-22F9-47DD-8874-1C50A99C1058}" type="presOf" srcId="{7896EF51-D5A7-4875-8806-7059E7F89275}" destId="{D97EF99D-826F-4CFD-A131-EFC32040EF82}" srcOrd="0" destOrd="0" presId="urn:microsoft.com/office/officeart/2005/8/layout/hProcess11"/>
    <dgm:cxn modelId="{F95791AD-4E3E-43B3-92B6-127250E1BC24}" type="presOf" srcId="{E213A71D-2E69-464C-ABC9-C610BECC8E4E}" destId="{820E17F4-8A49-4784-A1C5-D18F5C87FC8E}" srcOrd="0" destOrd="0" presId="urn:microsoft.com/office/officeart/2005/8/layout/hProcess11"/>
    <dgm:cxn modelId="{7F7B729B-47A5-46BF-89A2-125287684AF0}" type="presParOf" srcId="{D97EF99D-826F-4CFD-A131-EFC32040EF82}" destId="{748F9911-D600-4347-B5D1-8CFC38AF525E}" srcOrd="0" destOrd="0" presId="urn:microsoft.com/office/officeart/2005/8/layout/hProcess11"/>
    <dgm:cxn modelId="{628F7E91-7191-499E-A55A-291808F9355A}" type="presParOf" srcId="{D97EF99D-826F-4CFD-A131-EFC32040EF82}" destId="{BB955CDB-C8A3-477E-91A7-19744618E096}" srcOrd="1" destOrd="0" presId="urn:microsoft.com/office/officeart/2005/8/layout/hProcess11"/>
    <dgm:cxn modelId="{FEF809CA-F00F-4202-B2FA-F720ECDA7226}" type="presParOf" srcId="{BB955CDB-C8A3-477E-91A7-19744618E096}" destId="{C540079A-3C58-47A6-BC94-8E19CE68E035}" srcOrd="0" destOrd="0" presId="urn:microsoft.com/office/officeart/2005/8/layout/hProcess11"/>
    <dgm:cxn modelId="{5FCD6FB6-4CDC-4A73-8B0B-F3482864F2ED}" type="presParOf" srcId="{C540079A-3C58-47A6-BC94-8E19CE68E035}" destId="{10E2B1A9-323D-45FA-A79F-5DB7E358EF37}" srcOrd="0" destOrd="0" presId="urn:microsoft.com/office/officeart/2005/8/layout/hProcess11"/>
    <dgm:cxn modelId="{A950ED25-DD36-472E-A1BC-A23A1FA46D45}" type="presParOf" srcId="{C540079A-3C58-47A6-BC94-8E19CE68E035}" destId="{59CA739B-7EE5-473C-9A0C-C4026EA98F36}" srcOrd="1" destOrd="0" presId="urn:microsoft.com/office/officeart/2005/8/layout/hProcess11"/>
    <dgm:cxn modelId="{9470864D-AB79-4AF7-BF46-BA05B2A0425F}" type="presParOf" srcId="{C540079A-3C58-47A6-BC94-8E19CE68E035}" destId="{2FDBE424-D55B-43F4-89C7-BE5315CCC17D}" srcOrd="2" destOrd="0" presId="urn:microsoft.com/office/officeart/2005/8/layout/hProcess11"/>
    <dgm:cxn modelId="{C12FF04B-690F-4AA0-9F44-9F08F46534EF}" type="presParOf" srcId="{BB955CDB-C8A3-477E-91A7-19744618E096}" destId="{4558C51F-34FF-4CB9-A342-6258CA5B791D}" srcOrd="1" destOrd="0" presId="urn:microsoft.com/office/officeart/2005/8/layout/hProcess11"/>
    <dgm:cxn modelId="{75AAB8B5-A550-4CEC-8C41-B8BC4444F35B}" type="presParOf" srcId="{BB955CDB-C8A3-477E-91A7-19744618E096}" destId="{5DC1AF92-9753-4451-B1E8-521A7D61628B}" srcOrd="2" destOrd="0" presId="urn:microsoft.com/office/officeart/2005/8/layout/hProcess11"/>
    <dgm:cxn modelId="{1491BD2B-DE81-4D2A-9B84-918DB95AD2CE}" type="presParOf" srcId="{5DC1AF92-9753-4451-B1E8-521A7D61628B}" destId="{820E17F4-8A49-4784-A1C5-D18F5C87FC8E}" srcOrd="0" destOrd="0" presId="urn:microsoft.com/office/officeart/2005/8/layout/hProcess11"/>
    <dgm:cxn modelId="{52C99064-E018-405C-9AF8-407E4DF7F404}" type="presParOf" srcId="{5DC1AF92-9753-4451-B1E8-521A7D61628B}" destId="{A43BC028-776D-4008-9437-5FFA92A99EC3}" srcOrd="1" destOrd="0" presId="urn:microsoft.com/office/officeart/2005/8/layout/hProcess11"/>
    <dgm:cxn modelId="{2ABD90A8-36A6-43B1-9D46-88DA6D5217CC}" type="presParOf" srcId="{5DC1AF92-9753-4451-B1E8-521A7D61628B}" destId="{18C059F9-D5FA-452E-8317-8F99A725CE02}" srcOrd="2" destOrd="0" presId="urn:microsoft.com/office/officeart/2005/8/layout/hProcess1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PE"/>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8A762F-B3A8-4D2A-88D2-1CC17DA6C039}" type="datetimeFigureOut">
              <a:rPr lang="es-PE" smtClean="0"/>
              <a:t>06/09/2015</a:t>
            </a:fld>
            <a:endParaRPr lang="es-PE"/>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PE"/>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PE"/>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29CC2-FA12-4EC2-9FA3-3254F35E996F}" type="slidenum">
              <a:rPr lang="es-PE" smtClean="0"/>
              <a:t>‹Nº›</a:t>
            </a:fld>
            <a:endParaRPr lang="es-P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miter lim="800000"/>
            <a:headEnd/>
            <a:tailEnd/>
          </a:ln>
        </p:spPr>
        <p:txBody>
          <a:bodyPr/>
          <a:lstStyle/>
          <a:p>
            <a:fld id="{8635CFA6-1DEF-4CB6-9EF6-A459677A15A3}" type="slidenum">
              <a:rPr lang="en-US" smtClean="0">
                <a:latin typeface="Arial" pitchFamily="34" charset="0"/>
              </a:rPr>
              <a:pPr/>
              <a:t>2</a:t>
            </a:fld>
            <a:endParaRPr lang="en-US" smtClean="0">
              <a:latin typeface="Arial" pitchFamily="34" charset="0"/>
            </a:endParaRPr>
          </a:p>
        </p:txBody>
      </p:sp>
      <p:sp>
        <p:nvSpPr>
          <p:cNvPr id="168963" name="Rectangle 2"/>
          <p:cNvSpPr>
            <a:spLocks noRot="1" noChangeArrowheads="1" noTextEdit="1"/>
          </p:cNvSpPr>
          <p:nvPr>
            <p:ph type="sldImg"/>
          </p:nvPr>
        </p:nvSpPr>
        <p:spPr>
          <a:ln/>
        </p:spPr>
      </p:sp>
      <p:sp>
        <p:nvSpPr>
          <p:cNvPr id="168964"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miter lim="800000"/>
            <a:headEnd/>
            <a:tailEnd/>
          </a:ln>
        </p:spPr>
        <p:txBody>
          <a:bodyPr/>
          <a:lstStyle/>
          <a:p>
            <a:fld id="{64BD7584-FB5A-4AE8-8B3C-092402F045EC}" type="slidenum">
              <a:rPr lang="en-US" smtClean="0">
                <a:latin typeface="Arial" pitchFamily="34" charset="0"/>
              </a:rPr>
              <a:pPr/>
              <a:t>3</a:t>
            </a:fld>
            <a:endParaRPr lang="en-US" smtClean="0">
              <a:latin typeface="Arial" pitchFamily="34" charset="0"/>
            </a:endParaRPr>
          </a:p>
        </p:txBody>
      </p:sp>
      <p:sp>
        <p:nvSpPr>
          <p:cNvPr id="169987" name="Rectangle 2"/>
          <p:cNvSpPr>
            <a:spLocks noRot="1" noChangeArrowheads="1" noTextEdit="1"/>
          </p:cNvSpPr>
          <p:nvPr>
            <p:ph type="sldImg"/>
          </p:nvPr>
        </p:nvSpPr>
        <p:spPr>
          <a:ln/>
        </p:spPr>
      </p:sp>
      <p:sp>
        <p:nvSpPr>
          <p:cNvPr id="169988"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miter lim="800000"/>
            <a:headEnd/>
            <a:tailEnd/>
          </a:ln>
        </p:spPr>
        <p:txBody>
          <a:bodyPr/>
          <a:lstStyle/>
          <a:p>
            <a:fld id="{5E04A963-838B-46A0-AE3C-AF2036836817}" type="slidenum">
              <a:rPr lang="en-US" smtClean="0">
                <a:latin typeface="Arial" pitchFamily="34" charset="0"/>
              </a:rPr>
              <a:pPr/>
              <a:t>4</a:t>
            </a:fld>
            <a:endParaRPr lang="en-US" smtClean="0">
              <a:latin typeface="Arial" pitchFamily="34" charset="0"/>
            </a:endParaRPr>
          </a:p>
        </p:txBody>
      </p:sp>
      <p:sp>
        <p:nvSpPr>
          <p:cNvPr id="171011" name="Rectangle 2"/>
          <p:cNvSpPr>
            <a:spLocks noRo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pPr eaLnBrk="1" hangingPunct="1"/>
            <a:r>
              <a:rPr lang="en-US" smtClean="0">
                <a:latin typeface="Arial" pitchFamily="34" charset="0"/>
              </a:rPr>
              <a:t>ggggggggggggggggggggg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BADFA221-2CE9-4A5C-8ED5-19BF824EB917}" type="slidenum">
              <a:rPr lang="en-US"/>
              <a:pPr/>
              <a:t>5</a:t>
            </a:fld>
            <a:endParaRPr lang="en-US"/>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smtClean="0"/>
              <a:t>Liver is divided </a:t>
            </a:r>
            <a:r>
              <a:rPr lang="en-US" dirty="0" err="1" smtClean="0"/>
              <a:t>histologically</a:t>
            </a:r>
            <a:r>
              <a:rPr lang="en-US" dirty="0" smtClean="0"/>
              <a:t> into lobules. The center of the lobule is the central vein. At the periphery of the lobule are portal triads. Functionally, the liver can be divided into three zones, based upon oxygen supply. Zone 1 encircles the portal tracts where the oxygenated blood from hepatic arteries enters. Zone 3 is located around central veins, where oxygenation is poor. Zone 2 is located in between.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miter lim="800000"/>
            <a:headEnd/>
            <a:tailEnd/>
          </a:ln>
        </p:spPr>
        <p:txBody>
          <a:bodyPr/>
          <a:lstStyle/>
          <a:p>
            <a:fld id="{C05D6D32-EE7C-4106-944F-3051F3EE2C3D}" type="slidenum">
              <a:rPr lang="en-US" smtClean="0">
                <a:latin typeface="Arial" pitchFamily="34" charset="0"/>
              </a:rPr>
              <a:pPr/>
              <a:t>7</a:t>
            </a:fld>
            <a:endParaRPr lang="en-US" smtClean="0">
              <a:latin typeface="Arial" pitchFamily="34" charset="0"/>
            </a:endParaRPr>
          </a:p>
        </p:txBody>
      </p:sp>
      <p:sp>
        <p:nvSpPr>
          <p:cNvPr id="172035" name="Rectangle 2"/>
          <p:cNvSpPr>
            <a:spLocks noRo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a:ln>
            <a:miter lim="800000"/>
            <a:headEnd/>
            <a:tailEnd/>
          </a:ln>
        </p:spPr>
        <p:txBody>
          <a:bodyPr/>
          <a:lstStyle/>
          <a:p>
            <a:fld id="{FDAABB17-3D7B-4E57-91B2-F6A6525B0E0E}" type="slidenum">
              <a:rPr lang="en-US" smtClean="0">
                <a:latin typeface="Arial" pitchFamily="34" charset="0"/>
              </a:rPr>
              <a:pPr/>
              <a:t>10</a:t>
            </a:fld>
            <a:endParaRPr lang="en-US" smtClean="0">
              <a:latin typeface="Arial" pitchFamily="34" charset="0"/>
            </a:endParaRPr>
          </a:p>
        </p:txBody>
      </p:sp>
      <p:sp>
        <p:nvSpPr>
          <p:cNvPr id="175107" name="Rectangle 2"/>
          <p:cNvSpPr>
            <a:spLocks noRo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miter lim="800000"/>
            <a:headEnd/>
            <a:tailEnd/>
          </a:ln>
        </p:spPr>
        <p:txBody>
          <a:bodyPr/>
          <a:lstStyle/>
          <a:p>
            <a:fld id="{8DA267AB-B4C0-4962-B962-C09D256640E2}" type="slidenum">
              <a:rPr lang="en-US" smtClean="0">
                <a:latin typeface="Arial" pitchFamily="34" charset="0"/>
              </a:rPr>
              <a:pPr/>
              <a:t>14</a:t>
            </a:fld>
            <a:endParaRPr lang="en-US" smtClean="0">
              <a:latin typeface="Arial" pitchFamily="34" charset="0"/>
            </a:endParaRPr>
          </a:p>
        </p:txBody>
      </p:sp>
      <p:sp>
        <p:nvSpPr>
          <p:cNvPr id="174083" name="Rectangle 2"/>
          <p:cNvSpPr>
            <a:spLocks noRot="1" noChangeArrowheads="1" noTextEdit="1"/>
          </p:cNvSpPr>
          <p:nvPr>
            <p:ph type="sldImg"/>
          </p:nvPr>
        </p:nvSpPr>
        <p:spPr>
          <a:ln/>
        </p:spPr>
      </p:sp>
      <p:sp>
        <p:nvSpPr>
          <p:cNvPr id="174084"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miter lim="800000"/>
            <a:headEnd/>
            <a:tailEnd/>
          </a:ln>
        </p:spPr>
        <p:txBody>
          <a:bodyPr/>
          <a:lstStyle/>
          <a:p>
            <a:fld id="{2E9FBA4D-4A9F-4114-A7F9-8D2CBD1DC0CE}" type="slidenum">
              <a:rPr lang="en-US" smtClean="0">
                <a:latin typeface="Arial" pitchFamily="34" charset="0"/>
              </a:rPr>
              <a:pPr/>
              <a:t>17</a:t>
            </a:fld>
            <a:endParaRPr lang="en-US" smtClean="0">
              <a:latin typeface="Arial" pitchFamily="34" charset="0"/>
            </a:endParaRPr>
          </a:p>
        </p:txBody>
      </p:sp>
      <p:sp>
        <p:nvSpPr>
          <p:cNvPr id="176131" name="Rectangle 2"/>
          <p:cNvSpPr>
            <a:spLocks noRo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ln>
            <a:miter lim="800000"/>
            <a:headEnd/>
            <a:tailEnd/>
          </a:ln>
        </p:spPr>
        <p:txBody>
          <a:bodyPr/>
          <a:lstStyle/>
          <a:p>
            <a:fld id="{056F3338-2D17-46BB-924B-3BD1C603338E}" type="slidenum">
              <a:rPr lang="en-US" smtClean="0">
                <a:latin typeface="Arial" pitchFamily="34" charset="0"/>
              </a:rPr>
              <a:pPr/>
              <a:t>45</a:t>
            </a:fld>
            <a:endParaRPr lang="en-US" smtClean="0">
              <a:latin typeface="Arial" pitchFamily="34" charset="0"/>
            </a:endParaRPr>
          </a:p>
        </p:txBody>
      </p:sp>
      <p:sp>
        <p:nvSpPr>
          <p:cNvPr id="193539" name="Rectangle 2"/>
          <p:cNvSpPr>
            <a:spLocks noRo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a:ln>
            <a:miter lim="800000"/>
            <a:headEnd/>
            <a:tailEnd/>
          </a:ln>
        </p:spPr>
        <p:txBody>
          <a:bodyPr/>
          <a:lstStyle/>
          <a:p>
            <a:fld id="{1B90803F-370C-4AE3-81F3-8BAB3F06AEA0}" type="slidenum">
              <a:rPr lang="en-US" smtClean="0">
                <a:latin typeface="Arial" pitchFamily="34" charset="0"/>
              </a:rPr>
              <a:pPr/>
              <a:t>46</a:t>
            </a:fld>
            <a:endParaRPr lang="en-US" smtClean="0">
              <a:latin typeface="Arial" pitchFamily="34" charset="0"/>
            </a:endParaRPr>
          </a:p>
        </p:txBody>
      </p:sp>
      <p:sp>
        <p:nvSpPr>
          <p:cNvPr id="194563" name="Rectangle 2"/>
          <p:cNvSpPr>
            <a:spLocks noRo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miter lim="800000"/>
            <a:headEnd/>
            <a:tailEnd/>
          </a:ln>
        </p:spPr>
        <p:txBody>
          <a:bodyPr/>
          <a:lstStyle/>
          <a:p>
            <a:fld id="{6E0F5C74-F793-4CBA-971A-F7FE03C91AFB}" type="slidenum">
              <a:rPr lang="en-US" smtClean="0">
                <a:latin typeface="Arial" pitchFamily="34" charset="0"/>
              </a:rPr>
              <a:pPr/>
              <a:t>47</a:t>
            </a:fld>
            <a:endParaRPr lang="en-US" smtClean="0">
              <a:latin typeface="Arial" pitchFamily="34" charset="0"/>
            </a:endParaRPr>
          </a:p>
        </p:txBody>
      </p:sp>
      <p:sp>
        <p:nvSpPr>
          <p:cNvPr id="210947" name="Rectangle 2"/>
          <p:cNvSpPr>
            <a:spLocks noRot="1" noChangeArrowheads="1" noTextEdit="1"/>
          </p:cNvSpPr>
          <p:nvPr>
            <p:ph type="sldImg"/>
          </p:nvPr>
        </p:nvSpPr>
        <p:spPr>
          <a:ln/>
        </p:spPr>
      </p:sp>
      <p:sp>
        <p:nvSpPr>
          <p:cNvPr id="210948" name="Rectangle 3"/>
          <p:cNvSpPr>
            <a:spLocks noGrp="1" noChangeArrowheads="1"/>
          </p:cNvSpPr>
          <p:nvPr>
            <p:ph type="body" idx="1"/>
          </p:nvPr>
        </p:nvSpPr>
        <p:spPr>
          <a:xfrm>
            <a:off x="914400" y="4343400"/>
            <a:ext cx="5029200" cy="4114800"/>
          </a:xfrm>
          <a:noFill/>
        </p:spPr>
        <p:txBody>
          <a:bodyPr/>
          <a:lstStyle/>
          <a:p>
            <a:pPr eaLnBrk="1" hangingPunct="1"/>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a:ln>
            <a:miter lim="800000"/>
            <a:headEnd/>
            <a:tailEnd/>
          </a:ln>
        </p:spPr>
        <p:txBody>
          <a:bodyPr/>
          <a:lstStyle/>
          <a:p>
            <a:fld id="{0846CC92-5510-4C84-8287-EE47A898913B}" type="slidenum">
              <a:rPr lang="en-US" smtClean="0">
                <a:latin typeface="Arial" pitchFamily="34" charset="0"/>
              </a:rPr>
              <a:pPr/>
              <a:t>49</a:t>
            </a:fld>
            <a:endParaRPr lang="en-US" smtClean="0">
              <a:latin typeface="Arial" pitchFamily="34" charset="0"/>
            </a:endParaRPr>
          </a:p>
        </p:txBody>
      </p:sp>
      <p:sp>
        <p:nvSpPr>
          <p:cNvPr id="211971" name="Rectangle 2"/>
          <p:cNvSpPr>
            <a:spLocks noRot="1" noChangeArrowheads="1" noTextEdit="1"/>
          </p:cNvSpPr>
          <p:nvPr>
            <p:ph type="sldImg"/>
          </p:nvPr>
        </p:nvSpPr>
        <p:spPr>
          <a:ln/>
        </p:spPr>
      </p:sp>
      <p:sp>
        <p:nvSpPr>
          <p:cNvPr id="211972" name="Rectangle 3"/>
          <p:cNvSpPr>
            <a:spLocks noGrp="1" noChangeArrowheads="1"/>
          </p:cNvSpPr>
          <p:nvPr>
            <p:ph type="body" idx="1"/>
          </p:nvPr>
        </p:nvSpPr>
        <p:spPr>
          <a:xfrm>
            <a:off x="914400" y="4343400"/>
            <a:ext cx="5029200" cy="4114800"/>
          </a:xfrm>
          <a:noFill/>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s-ES" smtClean="0"/>
              <a:t>Haga clic para modificar el estilo de título del patrón</a:t>
            </a:r>
            <a:endParaRPr kumimoji="0" lang="en-US"/>
          </a:p>
        </p:txBody>
      </p:sp>
      <p:sp>
        <p:nvSpPr>
          <p:cNvPr id="28" name="27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17" name="16 Marcador de pie de página"/>
          <p:cNvSpPr>
            <a:spLocks noGrp="1"/>
          </p:cNvSpPr>
          <p:nvPr>
            <p:ph type="ftr" sz="quarter" idx="11"/>
          </p:nvPr>
        </p:nvSpPr>
        <p:spPr/>
        <p:txBody>
          <a:bodyPr/>
          <a:lstStyle/>
          <a:p>
            <a:endParaRPr lang="es-PE"/>
          </a:p>
        </p:txBody>
      </p:sp>
      <p:sp>
        <p:nvSpPr>
          <p:cNvPr id="29" name="28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
        <p:nvSpPr>
          <p:cNvPr id="9" name="8 Subtítulo"/>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3">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a:xfrm>
            <a:off x="7924800" y="6416675"/>
            <a:ext cx="762000" cy="365125"/>
          </a:xfrm>
        </p:spPr>
        <p:txBody>
          <a:bodyPr/>
          <a:lstStyle/>
          <a:p>
            <a:fld id="{05F3882A-E1CB-4CCF-B1A8-B0C16DCB0ED8}" type="slidenum">
              <a:rPr lang="es-PE" smtClean="0"/>
              <a:t>‹Nº›</a:t>
            </a:fld>
            <a:endParaRPr lang="es-P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8" name="7 Marcador de pie de página"/>
          <p:cNvSpPr>
            <a:spLocks noGrp="1"/>
          </p:cNvSpPr>
          <p:nvPr>
            <p:ph type="ftr" sz="quarter" idx="11"/>
          </p:nvPr>
        </p:nvSpPr>
        <p:spPr/>
        <p:txBody>
          <a:bodyPr/>
          <a:lstStyle/>
          <a:p>
            <a:endParaRPr lang="es-PE"/>
          </a:p>
        </p:txBody>
      </p:sp>
      <p:sp>
        <p:nvSpPr>
          <p:cNvPr id="9" name="8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4" name="3 Marcador de pie de página"/>
          <p:cNvSpPr>
            <a:spLocks noGrp="1"/>
          </p:cNvSpPr>
          <p:nvPr>
            <p:ph type="ftr" sz="quarter" idx="11"/>
          </p:nvPr>
        </p:nvSpPr>
        <p:spPr/>
        <p:txBody>
          <a:bodyPr/>
          <a:lstStyle/>
          <a:p>
            <a:endParaRPr lang="es-PE"/>
          </a:p>
        </p:txBody>
      </p:sp>
      <p:sp>
        <p:nvSpPr>
          <p:cNvPr id="5" name="4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3" name="2 Marcador de pie de página"/>
          <p:cNvSpPr>
            <a:spLocks noGrp="1"/>
          </p:cNvSpPr>
          <p:nvPr>
            <p:ph type="ftr" sz="quarter" idx="11"/>
          </p:nvPr>
        </p:nvSpPr>
        <p:spPr/>
        <p:txBody>
          <a:bodyPr/>
          <a:lstStyle/>
          <a:p>
            <a:endParaRPr lang="es-PE"/>
          </a:p>
        </p:txBody>
      </p:sp>
      <p:sp>
        <p:nvSpPr>
          <p:cNvPr id="4" name="3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4" name="3 Marcador de texto"/>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6" name="5 Marcador de pie de página"/>
          <p:cNvSpPr>
            <a:spLocks noGrp="1"/>
          </p:cNvSpPr>
          <p:nvPr>
            <p:ph type="ftr" sz="quarter" idx="11"/>
          </p:nvPr>
        </p:nvSpPr>
        <p:spPr/>
        <p:txBody>
          <a:bodyPr/>
          <a:lstStyle/>
          <a:p>
            <a:endParaRPr lang="es-PE"/>
          </a:p>
        </p:txBody>
      </p:sp>
      <p:sp>
        <p:nvSpPr>
          <p:cNvPr id="7" name="6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1B96516-DF22-4D5D-AA37-9B33AC45AED2}" type="datetimeFigureOut">
              <a:rPr lang="es-PE" smtClean="0"/>
              <a:t>06/09/2015</a:t>
            </a:fld>
            <a:endParaRPr lang="es-PE"/>
          </a:p>
        </p:txBody>
      </p:sp>
      <p:sp>
        <p:nvSpPr>
          <p:cNvPr id="5" name="4 Marcador de pie de página"/>
          <p:cNvSpPr>
            <a:spLocks noGrp="1"/>
          </p:cNvSpPr>
          <p:nvPr>
            <p:ph type="ftr" sz="quarter" idx="11"/>
          </p:nvPr>
        </p:nvSpPr>
        <p:spPr/>
        <p:txBody>
          <a:bodyPr/>
          <a:lstStyle/>
          <a:p>
            <a:endParaRPr lang="es-PE"/>
          </a:p>
        </p:txBody>
      </p:sp>
      <p:sp>
        <p:nvSpPr>
          <p:cNvPr id="6" name="5 Marcador de número de diapositiva"/>
          <p:cNvSpPr>
            <a:spLocks noGrp="1"/>
          </p:cNvSpPr>
          <p:nvPr>
            <p:ph type="sldNum" sz="quarter" idx="12"/>
          </p:nvPr>
        </p:nvSpPr>
        <p:spPr/>
        <p:txBody>
          <a:bodyPr/>
          <a:lstStyle/>
          <a:p>
            <a:fld id="{05F3882A-E1CB-4CCF-B1A8-B0C16DCB0ED8}" type="slidenum">
              <a:rPr lang="es-PE" smtClean="0"/>
              <a:t>‹Nº›</a:t>
            </a:fld>
            <a:endParaRPr lang="es-P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fourObj">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250825" y="836613"/>
            <a:ext cx="8642350" cy="1079500"/>
          </a:xfrm>
        </p:spPr>
        <p:txBody>
          <a:bodyPr/>
          <a:lstStyle/>
          <a:p>
            <a:r>
              <a:rPr lang="es-ES" smtClean="0"/>
              <a:t>Haga clic para modificar el estilo de título del patrón</a:t>
            </a:r>
            <a:endParaRPr lang="es-CL"/>
          </a:p>
        </p:txBody>
      </p:sp>
      <p:sp>
        <p:nvSpPr>
          <p:cNvPr id="3" name="2 Marcador de contenido"/>
          <p:cNvSpPr>
            <a:spLocks noGrp="1"/>
          </p:cNvSpPr>
          <p:nvPr>
            <p:ph sz="quarter" idx="1"/>
          </p:nvPr>
        </p:nvSpPr>
        <p:spPr>
          <a:xfrm>
            <a:off x="250825" y="2060575"/>
            <a:ext cx="4244975" cy="211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3 Marcador de contenido"/>
          <p:cNvSpPr>
            <a:spLocks noGrp="1"/>
          </p:cNvSpPr>
          <p:nvPr>
            <p:ph sz="quarter" idx="2"/>
          </p:nvPr>
        </p:nvSpPr>
        <p:spPr>
          <a:xfrm>
            <a:off x="4648200" y="2060575"/>
            <a:ext cx="4244975" cy="211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4 Marcador de contenido"/>
          <p:cNvSpPr>
            <a:spLocks noGrp="1"/>
          </p:cNvSpPr>
          <p:nvPr>
            <p:ph sz="quarter" idx="3"/>
          </p:nvPr>
        </p:nvSpPr>
        <p:spPr>
          <a:xfrm>
            <a:off x="250825" y="4332288"/>
            <a:ext cx="4244975" cy="21209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6" name="5 Marcador de contenido"/>
          <p:cNvSpPr>
            <a:spLocks noGrp="1"/>
          </p:cNvSpPr>
          <p:nvPr>
            <p:ph sz="quarter" idx="4"/>
          </p:nvPr>
        </p:nvSpPr>
        <p:spPr>
          <a:xfrm>
            <a:off x="4648200" y="4332288"/>
            <a:ext cx="4244975" cy="21209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1B96516-DF22-4D5D-AA37-9B33AC45AED2}" type="datetimeFigureOut">
              <a:rPr lang="es-PE" smtClean="0"/>
              <a:t>06/09/2015</a:t>
            </a:fld>
            <a:endParaRPr lang="es-PE"/>
          </a:p>
        </p:txBody>
      </p:sp>
      <p:sp>
        <p:nvSpPr>
          <p:cNvPr id="3" name="2 Marcador de pie de página"/>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s-PE"/>
          </a:p>
        </p:txBody>
      </p:sp>
      <p:sp>
        <p:nvSpPr>
          <p:cNvPr id="23" name="22 Marcador de número de diapositiva"/>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5F3882A-E1CB-4CCF-B1A8-B0C16DCB0ED8}" type="slidenum">
              <a:rPr lang="es-PE" smtClean="0"/>
              <a:t>‹Nº›</a:t>
            </a:fld>
            <a:endParaRPr lang="es-PE"/>
          </a:p>
        </p:txBody>
      </p:sp>
    </p:spTree>
  </p:cSld>
  <p:clrMap bg1="dk1" tx1="lt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7"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Gr_fico_de_Microsoft_Office_Excel1.xls"/></Relationships>
</file>

<file path=ppt/slides/_rels/slide11.xml.rels><?xml version="1.0" encoding="UTF-8" standalone="yes"?>
<Relationships xmlns="http://schemas.openxmlformats.org/package/2006/relationships"><Relationship Id="rId3" Type="http://schemas.openxmlformats.org/officeDocument/2006/relationships/oleObject" Target="../embeddings/Gr_fico_de_Microsoft_Office_Excel2.xl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Gr_fico_de_Microsoft_Office_Excel3.xl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PE" dirty="0" smtClean="0"/>
              <a:t>HIGADO GRASO</a:t>
            </a:r>
            <a:endParaRPr lang="es-PE" dirty="0"/>
          </a:p>
        </p:txBody>
      </p:sp>
      <p:sp>
        <p:nvSpPr>
          <p:cNvPr id="3" name="2 Subtítulo"/>
          <p:cNvSpPr>
            <a:spLocks noGrp="1"/>
          </p:cNvSpPr>
          <p:nvPr>
            <p:ph type="subTitle" idx="1"/>
          </p:nvPr>
        </p:nvSpPr>
        <p:spPr>
          <a:xfrm>
            <a:off x="2571736" y="4857760"/>
            <a:ext cx="6400800" cy="1752600"/>
          </a:xfrm>
        </p:spPr>
        <p:txBody>
          <a:bodyPr/>
          <a:lstStyle/>
          <a:p>
            <a:r>
              <a:rPr lang="es-PE" dirty="0" smtClean="0"/>
              <a:t>DONNY ALFREDO PUMA SOTO</a:t>
            </a:r>
          </a:p>
          <a:p>
            <a:r>
              <a:rPr lang="es-PE" dirty="0" smtClean="0"/>
              <a:t>GASTROENTEROLOGO</a:t>
            </a:r>
          </a:p>
          <a:p>
            <a:r>
              <a:rPr lang="es-PE" dirty="0" smtClean="0"/>
              <a:t>HRHDE</a:t>
            </a:r>
            <a:endParaRPr lang="es-P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73050" y="836613"/>
            <a:ext cx="8642350" cy="1079500"/>
          </a:xfrm>
        </p:spPr>
        <p:txBody>
          <a:bodyPr/>
          <a:lstStyle/>
          <a:p>
            <a:pPr eaLnBrk="1" hangingPunct="1"/>
            <a:endParaRPr lang="es-ES" dirty="0" smtClean="0"/>
          </a:p>
        </p:txBody>
      </p:sp>
      <p:sp>
        <p:nvSpPr>
          <p:cNvPr id="864259" name="Rectangle 3"/>
          <p:cNvSpPr>
            <a:spLocks noChangeArrowheads="1"/>
          </p:cNvSpPr>
          <p:nvPr/>
        </p:nvSpPr>
        <p:spPr bwMode="auto">
          <a:xfrm>
            <a:off x="3679825" y="2057400"/>
            <a:ext cx="1828800" cy="585788"/>
          </a:xfrm>
          <a:prstGeom prst="rect">
            <a:avLst/>
          </a:prstGeom>
          <a:noFill/>
          <a:ln>
            <a:noFill/>
          </a:ln>
          <a:effectLst/>
          <a:extLst>
            <a:ext uri="{909E8E84-426E-40DD-AFC4-6F175D3DCCD1}"/>
            <a:ext uri="{91240B29-F687-4F45-9708-019B960494DF}"/>
            <a:ext uri="{AF507438-7753-43E0-B8FC-AC1667EBCBE1}"/>
          </a:extLst>
        </p:spPr>
        <p:txBody>
          <a:bodyPr wrap="none" lIns="92075" tIns="46038" rIns="92075" bIns="46038">
            <a:spAutoFit/>
          </a:bodyPr>
          <a:lstStyle/>
          <a:p>
            <a:pPr eaLnBrk="0" hangingPunct="0">
              <a:defRPr/>
            </a:pPr>
            <a:r>
              <a:rPr lang="es-ES_tradnl" sz="3200" b="1" dirty="0">
                <a:solidFill>
                  <a:schemeClr val="accent3"/>
                </a:solidFill>
                <a:effectLst>
                  <a:outerShdw blurRad="38100" dist="38100" dir="2700000" algn="tl">
                    <a:srgbClr val="000000"/>
                  </a:outerShdw>
                </a:effectLst>
                <a:latin typeface="Arial" charset="0"/>
              </a:rPr>
              <a:t>HIGADO</a:t>
            </a:r>
            <a:endParaRPr lang="es-ES_tradnl" b="1" dirty="0">
              <a:solidFill>
                <a:schemeClr val="accent3"/>
              </a:solidFill>
              <a:effectLst>
                <a:outerShdw blurRad="38100" dist="38100" dir="2700000" algn="tl">
                  <a:srgbClr val="000000"/>
                </a:outerShdw>
              </a:effectLst>
              <a:latin typeface="Arial" charset="0"/>
            </a:endParaRPr>
          </a:p>
        </p:txBody>
      </p:sp>
      <p:sp>
        <p:nvSpPr>
          <p:cNvPr id="864260" name="Rectangle 4"/>
          <p:cNvSpPr>
            <a:spLocks noChangeArrowheads="1"/>
          </p:cNvSpPr>
          <p:nvPr/>
        </p:nvSpPr>
        <p:spPr bwMode="auto">
          <a:xfrm>
            <a:off x="6516688" y="3141663"/>
            <a:ext cx="2909887" cy="1903412"/>
          </a:xfrm>
          <a:prstGeom prst="rect">
            <a:avLst/>
          </a:prstGeom>
          <a:noFill/>
          <a:ln>
            <a:noFill/>
          </a:ln>
          <a:effectLst/>
          <a:extLst>
            <a:ext uri="{909E8E84-426E-40DD-AFC4-6F175D3DCCD1}"/>
            <a:ext uri="{91240B29-F687-4F45-9708-019B960494DF}"/>
            <a:ext uri="{AF507438-7753-43E0-B8FC-AC1667EBCBE1}"/>
          </a:extLst>
        </p:spPr>
        <p:txBody>
          <a:bodyPr lIns="92075" tIns="46038" rIns="92075" bIns="46038">
            <a:spAutoFit/>
          </a:bodyPr>
          <a:lstStyle/>
          <a:p>
            <a:pPr algn="l" eaLnBrk="0" hangingPunct="0">
              <a:spcBef>
                <a:spcPct val="30000"/>
              </a:spcBef>
              <a:defRPr/>
            </a:pPr>
            <a:r>
              <a:rPr lang="es-ES_tradnl" b="1" dirty="0">
                <a:solidFill>
                  <a:schemeClr val="bg1"/>
                </a:solidFill>
                <a:effectLst>
                  <a:outerShdw blurRad="38100" dist="38100" dir="2700000" algn="tl">
                    <a:srgbClr val="000000"/>
                  </a:outerShdw>
                </a:effectLst>
                <a:latin typeface="Arial" charset="0"/>
              </a:rPr>
              <a:t>Esteatosis</a:t>
            </a:r>
          </a:p>
          <a:p>
            <a:pPr algn="l" eaLnBrk="0" hangingPunct="0">
              <a:spcBef>
                <a:spcPct val="30000"/>
              </a:spcBef>
              <a:defRPr/>
            </a:pPr>
            <a:r>
              <a:rPr lang="es-ES_tradnl" b="1" dirty="0">
                <a:solidFill>
                  <a:schemeClr val="bg1"/>
                </a:solidFill>
                <a:effectLst>
                  <a:outerShdw blurRad="38100" dist="38100" dir="2700000" algn="tl">
                    <a:srgbClr val="000000"/>
                  </a:outerShdw>
                </a:effectLst>
                <a:latin typeface="Arial" charset="0"/>
              </a:rPr>
              <a:t> </a:t>
            </a:r>
            <a:r>
              <a:rPr lang="es-ES_tradnl" b="1" dirty="0" err="1">
                <a:solidFill>
                  <a:schemeClr val="bg1"/>
                </a:solidFill>
                <a:effectLst>
                  <a:outerShdw blurRad="38100" dist="38100" dir="2700000" algn="tl">
                    <a:srgbClr val="000000"/>
                  </a:outerShdw>
                </a:effectLst>
                <a:latin typeface="Arial" charset="0"/>
              </a:rPr>
              <a:t>Esteatohepatitis</a:t>
            </a:r>
            <a:endParaRPr lang="es-ES_tradnl" b="1" dirty="0">
              <a:solidFill>
                <a:schemeClr val="bg1"/>
              </a:solidFill>
              <a:effectLst>
                <a:outerShdw blurRad="38100" dist="38100" dir="2700000" algn="tl">
                  <a:srgbClr val="000000"/>
                </a:outerShdw>
              </a:effectLst>
              <a:latin typeface="Arial" charset="0"/>
            </a:endParaRPr>
          </a:p>
          <a:p>
            <a:pPr algn="l" eaLnBrk="0" hangingPunct="0">
              <a:spcBef>
                <a:spcPct val="30000"/>
              </a:spcBef>
              <a:defRPr/>
            </a:pPr>
            <a:r>
              <a:rPr lang="es-ES_tradnl" b="1" dirty="0">
                <a:solidFill>
                  <a:schemeClr val="bg1"/>
                </a:solidFill>
                <a:effectLst>
                  <a:outerShdw blurRad="38100" dist="38100" dir="2700000" algn="tl">
                    <a:srgbClr val="000000"/>
                  </a:outerShdw>
                </a:effectLst>
                <a:latin typeface="Arial" charset="0"/>
              </a:rPr>
              <a:t>Fibrosis</a:t>
            </a:r>
          </a:p>
          <a:p>
            <a:pPr algn="l" eaLnBrk="0" hangingPunct="0">
              <a:spcBef>
                <a:spcPct val="30000"/>
              </a:spcBef>
              <a:defRPr/>
            </a:pPr>
            <a:r>
              <a:rPr lang="es-ES_tradnl" b="1" dirty="0">
                <a:solidFill>
                  <a:schemeClr val="bg1"/>
                </a:solidFill>
                <a:effectLst>
                  <a:outerShdw blurRad="38100" dist="38100" dir="2700000" algn="tl">
                    <a:srgbClr val="000000"/>
                  </a:outerShdw>
                </a:effectLst>
                <a:latin typeface="Arial" charset="0"/>
              </a:rPr>
              <a:t>Cirrosis</a:t>
            </a:r>
          </a:p>
        </p:txBody>
      </p:sp>
      <p:sp>
        <p:nvSpPr>
          <p:cNvPr id="864261" name="Rectangle 5"/>
          <p:cNvSpPr>
            <a:spLocks noChangeArrowheads="1"/>
          </p:cNvSpPr>
          <p:nvPr/>
        </p:nvSpPr>
        <p:spPr bwMode="auto">
          <a:xfrm>
            <a:off x="3635375" y="2852738"/>
            <a:ext cx="1873250" cy="2470150"/>
          </a:xfrm>
          <a:prstGeom prst="rect">
            <a:avLst/>
          </a:prstGeom>
          <a:solidFill>
            <a:srgbClr val="00CC99"/>
          </a:solidFill>
          <a:ln>
            <a:noFill/>
          </a:ln>
          <a:effectLst/>
          <a:extLst>
            <a:ext uri="{91240B29-F687-4F45-9708-019B960494DF}"/>
            <a:ext uri="{AF507438-7753-43E0-B8FC-AC1667EBCBE1}"/>
          </a:extLst>
        </p:spPr>
        <p:txBody>
          <a:bodyPr lIns="92075" tIns="46038" rIns="92075" bIns="46038">
            <a:spAutoFit/>
          </a:bodyPr>
          <a:lstStyle/>
          <a:p>
            <a:pPr algn="l" eaLnBrk="0" hangingPunct="0">
              <a:defRPr/>
            </a:pPr>
            <a:r>
              <a:rPr lang="es-ES_tradnl" sz="15600">
                <a:solidFill>
                  <a:srgbClr val="FFDC45"/>
                </a:solidFill>
                <a:effectLst>
                  <a:outerShdw blurRad="38100" dist="38100" dir="2700000" algn="tl">
                    <a:srgbClr val="000000"/>
                  </a:outerShdw>
                </a:effectLst>
                <a:latin typeface="Arial" charset="0"/>
              </a:rPr>
              <a:t>?</a:t>
            </a:r>
            <a:endParaRPr lang="es-ES_tradnl" sz="15600">
              <a:effectLst>
                <a:outerShdw blurRad="38100" dist="38100" dir="2700000" algn="tl">
                  <a:srgbClr val="FFFFFF"/>
                </a:outerShdw>
              </a:effectLst>
              <a:latin typeface="Arial" charset="0"/>
            </a:endParaRPr>
          </a:p>
        </p:txBody>
      </p:sp>
      <p:sp>
        <p:nvSpPr>
          <p:cNvPr id="19462" name="Line 6"/>
          <p:cNvSpPr>
            <a:spLocks noChangeShapeType="1"/>
          </p:cNvSpPr>
          <p:nvPr/>
        </p:nvSpPr>
        <p:spPr bwMode="auto">
          <a:xfrm>
            <a:off x="5795963" y="4005263"/>
            <a:ext cx="922337" cy="0"/>
          </a:xfrm>
          <a:prstGeom prst="line">
            <a:avLst/>
          </a:prstGeom>
          <a:noFill/>
          <a:ln w="76200">
            <a:solidFill>
              <a:srgbClr val="FFDC45"/>
            </a:solidFill>
            <a:round/>
            <a:headEnd type="none" w="sm" len="sm"/>
            <a:tailEnd type="stealth" w="med" len="lg"/>
          </a:ln>
          <a:effectLst>
            <a:outerShdw dist="107763" dir="2700000" algn="ctr" rotWithShape="0">
              <a:schemeClr val="bg2">
                <a:alpha val="50000"/>
              </a:schemeClr>
            </a:outerShdw>
          </a:effectLst>
        </p:spPr>
        <p:txBody>
          <a:bodyPr wrap="none" anchor="ctr"/>
          <a:lstStyle/>
          <a:p>
            <a:pPr>
              <a:defRPr/>
            </a:pPr>
            <a:endParaRPr lang="es-CL">
              <a:latin typeface="Arial" charset="0"/>
            </a:endParaRPr>
          </a:p>
        </p:txBody>
      </p:sp>
      <p:sp>
        <p:nvSpPr>
          <p:cNvPr id="864263" name="Rectangle 7"/>
          <p:cNvSpPr>
            <a:spLocks noChangeArrowheads="1"/>
          </p:cNvSpPr>
          <p:nvPr/>
        </p:nvSpPr>
        <p:spPr bwMode="auto">
          <a:xfrm>
            <a:off x="539750" y="3789363"/>
            <a:ext cx="916918" cy="369974"/>
          </a:xfrm>
          <a:prstGeom prst="rect">
            <a:avLst/>
          </a:prstGeom>
          <a:noFill/>
          <a:ln>
            <a:noFill/>
          </a:ln>
          <a:effectLst/>
          <a:extLst>
            <a:ext uri="{909E8E84-426E-40DD-AFC4-6F175D3DCCD1}"/>
            <a:ext uri="{91240B29-F687-4F45-9708-019B960494DF}"/>
            <a:ext uri="{AF507438-7753-43E0-B8FC-AC1667EBCBE1}"/>
          </a:extLst>
        </p:spPr>
        <p:txBody>
          <a:bodyPr wrap="none" lIns="92075" tIns="46038" rIns="92075" bIns="46038">
            <a:spAutoFit/>
          </a:bodyPr>
          <a:lstStyle/>
          <a:p>
            <a:pPr algn="l" eaLnBrk="0" hangingPunct="0">
              <a:spcBef>
                <a:spcPct val="30000"/>
              </a:spcBef>
              <a:defRPr/>
            </a:pPr>
            <a:r>
              <a:rPr lang="es-ES_tradnl" dirty="0">
                <a:solidFill>
                  <a:schemeClr val="bg1"/>
                </a:solidFill>
                <a:effectLst>
                  <a:outerShdw blurRad="38100" dist="38100" dir="2700000" algn="tl">
                    <a:srgbClr val="000000"/>
                  </a:outerShdw>
                </a:effectLst>
                <a:latin typeface="Arial" charset="0"/>
              </a:rPr>
              <a:t>alcohol</a:t>
            </a:r>
          </a:p>
        </p:txBody>
      </p:sp>
      <p:sp>
        <p:nvSpPr>
          <p:cNvPr id="19464" name="Line 8"/>
          <p:cNvSpPr>
            <a:spLocks noChangeShapeType="1"/>
          </p:cNvSpPr>
          <p:nvPr/>
        </p:nvSpPr>
        <p:spPr bwMode="auto">
          <a:xfrm>
            <a:off x="1979613" y="4076700"/>
            <a:ext cx="1114425" cy="0"/>
          </a:xfrm>
          <a:prstGeom prst="line">
            <a:avLst/>
          </a:prstGeom>
          <a:noFill/>
          <a:ln w="76200">
            <a:solidFill>
              <a:srgbClr val="FFDC45"/>
            </a:solidFill>
            <a:round/>
            <a:headEnd type="none" w="sm" len="sm"/>
            <a:tailEnd type="stealth" w="med" len="lg"/>
          </a:ln>
          <a:effectLst>
            <a:outerShdw dist="107763" dir="2700000" algn="ctr" rotWithShape="0">
              <a:schemeClr val="bg2">
                <a:alpha val="50000"/>
              </a:schemeClr>
            </a:outerShdw>
          </a:effectLst>
        </p:spPr>
        <p:txBody>
          <a:bodyPr wrap="none" anchor="ctr"/>
          <a:lstStyle/>
          <a:p>
            <a:pPr>
              <a:defRPr/>
            </a:pPr>
            <a:endParaRPr lang="es-CL">
              <a:latin typeface="Arial" charset="0"/>
            </a:endParaRPr>
          </a:p>
        </p:txBody>
      </p:sp>
      <p:pic>
        <p:nvPicPr>
          <p:cNvPr id="33801" name="Picture 9" descr="liver"/>
          <p:cNvPicPr>
            <a:picLocks noChangeAspect="1" noChangeArrowheads="1"/>
          </p:cNvPicPr>
          <p:nvPr/>
        </p:nvPicPr>
        <p:blipFill>
          <a:blip r:embed="rId3"/>
          <a:srcRect/>
          <a:stretch>
            <a:fillRect/>
          </a:stretch>
        </p:blipFill>
        <p:spPr bwMode="auto">
          <a:xfrm>
            <a:off x="3203575" y="2781300"/>
            <a:ext cx="2665413" cy="2605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07" name="Rectangle 3"/>
          <p:cNvSpPr>
            <a:spLocks noChangeArrowheads="1"/>
          </p:cNvSpPr>
          <p:nvPr/>
        </p:nvSpPr>
        <p:spPr bwMode="auto">
          <a:xfrm>
            <a:off x="3689350" y="2057400"/>
            <a:ext cx="1809750" cy="579438"/>
          </a:xfrm>
          <a:prstGeom prst="rect">
            <a:avLst/>
          </a:prstGeom>
          <a:noFill/>
          <a:ln>
            <a:noFill/>
          </a:ln>
          <a:effectLst/>
          <a:extLst>
            <a:ext uri="{909E8E84-426E-40DD-AFC4-6F175D3DCCD1}"/>
            <a:ext uri="{91240B29-F687-4F45-9708-019B960494DF}"/>
            <a:ext uri="{AF507438-7753-43E0-B8FC-AC1667EBCBE1}"/>
          </a:extLst>
        </p:spPr>
        <p:txBody>
          <a:bodyPr wrap="none" lIns="92075" tIns="46038" rIns="92075" bIns="46038">
            <a:spAutoFit/>
          </a:bodyPr>
          <a:lstStyle/>
          <a:p>
            <a:pPr eaLnBrk="0" hangingPunct="0">
              <a:defRPr/>
            </a:pPr>
            <a:r>
              <a:rPr lang="es-ES_tradnl" sz="3200" b="1">
                <a:solidFill>
                  <a:schemeClr val="bg1"/>
                </a:solidFill>
                <a:effectLst>
                  <a:outerShdw blurRad="38100" dist="38100" dir="2700000" algn="tl">
                    <a:srgbClr val="000000"/>
                  </a:outerShdw>
                </a:effectLst>
                <a:latin typeface="Arial" charset="0"/>
              </a:rPr>
              <a:t>HIGADO</a:t>
            </a:r>
            <a:endParaRPr lang="es-ES_tradnl" b="1">
              <a:solidFill>
                <a:schemeClr val="bg1"/>
              </a:solidFill>
              <a:effectLst>
                <a:outerShdw blurRad="38100" dist="38100" dir="2700000" algn="tl">
                  <a:srgbClr val="000000"/>
                </a:outerShdw>
              </a:effectLst>
              <a:latin typeface="Arial" charset="0"/>
            </a:endParaRPr>
          </a:p>
        </p:txBody>
      </p:sp>
      <p:sp>
        <p:nvSpPr>
          <p:cNvPr id="866308" name="Rectangle 4"/>
          <p:cNvSpPr>
            <a:spLocks noChangeArrowheads="1"/>
          </p:cNvSpPr>
          <p:nvPr/>
        </p:nvSpPr>
        <p:spPr bwMode="auto">
          <a:xfrm>
            <a:off x="6659563" y="3124200"/>
            <a:ext cx="3316287" cy="2027238"/>
          </a:xfrm>
          <a:prstGeom prst="rect">
            <a:avLst/>
          </a:prstGeom>
          <a:noFill/>
          <a:ln>
            <a:noFill/>
          </a:ln>
          <a:effectLst/>
          <a:extLst>
            <a:ext uri="{909E8E84-426E-40DD-AFC4-6F175D3DCCD1}"/>
            <a:ext uri="{91240B29-F687-4F45-9708-019B960494DF}"/>
            <a:ext uri="{AF507438-7753-43E0-B8FC-AC1667EBCBE1}"/>
          </a:extLst>
        </p:spPr>
        <p:txBody>
          <a:bodyPr lIns="92075" tIns="46038" rIns="92075" bIns="46038">
            <a:spAutoFit/>
          </a:bodyPr>
          <a:lstStyle/>
          <a:p>
            <a:pPr algn="l">
              <a:defRPr/>
            </a:pPr>
            <a:r>
              <a:rPr lang="es-ES_tradnl" b="1">
                <a:solidFill>
                  <a:schemeClr val="bg1"/>
                </a:solidFill>
                <a:effectLst>
                  <a:outerShdw blurRad="38100" dist="38100" dir="2700000" algn="tl">
                    <a:srgbClr val="000000"/>
                  </a:outerShdw>
                </a:effectLst>
                <a:latin typeface="Arial" charset="0"/>
              </a:rPr>
              <a:t>Esteatosis</a:t>
            </a:r>
          </a:p>
          <a:p>
            <a:pPr algn="l">
              <a:defRPr/>
            </a:pPr>
            <a:r>
              <a:rPr lang="es-ES_tradnl" b="1">
                <a:solidFill>
                  <a:schemeClr val="bg1"/>
                </a:solidFill>
                <a:effectLst>
                  <a:outerShdw blurRad="38100" dist="38100" dir="2700000" algn="tl">
                    <a:srgbClr val="000000"/>
                  </a:outerShdw>
                </a:effectLst>
                <a:latin typeface="Arial" charset="0"/>
              </a:rPr>
              <a:t> Esteatohepatitis</a:t>
            </a:r>
          </a:p>
          <a:p>
            <a:pPr algn="l">
              <a:defRPr/>
            </a:pPr>
            <a:r>
              <a:rPr lang="es-ES_tradnl" b="1">
                <a:solidFill>
                  <a:schemeClr val="bg1"/>
                </a:solidFill>
                <a:effectLst>
                  <a:outerShdw blurRad="38100" dist="38100" dir="2700000" algn="tl">
                    <a:srgbClr val="000000"/>
                  </a:outerShdw>
                </a:effectLst>
                <a:latin typeface="Arial" charset="0"/>
              </a:rPr>
              <a:t>Fibrosis</a:t>
            </a:r>
          </a:p>
          <a:p>
            <a:pPr algn="l">
              <a:defRPr/>
            </a:pPr>
            <a:r>
              <a:rPr lang="es-ES_tradnl" b="1">
                <a:solidFill>
                  <a:schemeClr val="bg1"/>
                </a:solidFill>
                <a:effectLst>
                  <a:outerShdw blurRad="38100" dist="38100" dir="2700000" algn="tl">
                    <a:srgbClr val="000000"/>
                  </a:outerShdw>
                </a:effectLst>
                <a:latin typeface="Arial" charset="0"/>
              </a:rPr>
              <a:t>Cirrosis</a:t>
            </a:r>
          </a:p>
          <a:p>
            <a:pPr eaLnBrk="0" hangingPunct="0">
              <a:spcBef>
                <a:spcPct val="30000"/>
              </a:spcBef>
              <a:defRPr/>
            </a:pPr>
            <a:endParaRPr lang="es-ES_tradnl" b="1">
              <a:solidFill>
                <a:schemeClr val="bg1"/>
              </a:solidFill>
              <a:effectLst>
                <a:outerShdw blurRad="38100" dist="38100" dir="2700000" algn="tl">
                  <a:srgbClr val="000000"/>
                </a:outerShdw>
              </a:effectLst>
              <a:latin typeface="Arial" charset="0"/>
            </a:endParaRPr>
          </a:p>
        </p:txBody>
      </p:sp>
      <p:sp>
        <p:nvSpPr>
          <p:cNvPr id="866309" name="Rectangle 5"/>
          <p:cNvSpPr>
            <a:spLocks noChangeArrowheads="1"/>
          </p:cNvSpPr>
          <p:nvPr/>
        </p:nvSpPr>
        <p:spPr bwMode="auto">
          <a:xfrm>
            <a:off x="3635375" y="2852738"/>
            <a:ext cx="1873250" cy="2470150"/>
          </a:xfrm>
          <a:prstGeom prst="rect">
            <a:avLst/>
          </a:prstGeom>
          <a:solidFill>
            <a:srgbClr val="00CC99"/>
          </a:solidFill>
          <a:ln>
            <a:noFill/>
          </a:ln>
          <a:effectLst/>
          <a:extLst>
            <a:ext uri="{91240B29-F687-4F45-9708-019B960494DF}"/>
            <a:ext uri="{AF507438-7753-43E0-B8FC-AC1667EBCBE1}"/>
          </a:extLst>
        </p:spPr>
        <p:txBody>
          <a:bodyPr lIns="92075" tIns="46038" rIns="92075" bIns="46038">
            <a:spAutoFit/>
          </a:bodyPr>
          <a:lstStyle/>
          <a:p>
            <a:pPr algn="l" eaLnBrk="0" hangingPunct="0">
              <a:defRPr/>
            </a:pPr>
            <a:r>
              <a:rPr lang="es-ES_tradnl" sz="15600">
                <a:solidFill>
                  <a:srgbClr val="FFDC45"/>
                </a:solidFill>
                <a:effectLst>
                  <a:outerShdw blurRad="38100" dist="38100" dir="2700000" algn="tl">
                    <a:srgbClr val="000000"/>
                  </a:outerShdw>
                </a:effectLst>
                <a:latin typeface="Arial" charset="0"/>
              </a:rPr>
              <a:t>?</a:t>
            </a:r>
            <a:endParaRPr lang="es-ES_tradnl" sz="15600">
              <a:effectLst>
                <a:outerShdw blurRad="38100" dist="38100" dir="2700000" algn="tl">
                  <a:srgbClr val="FFFFFF"/>
                </a:outerShdw>
              </a:effectLst>
              <a:latin typeface="Arial" charset="0"/>
            </a:endParaRPr>
          </a:p>
        </p:txBody>
      </p:sp>
      <p:sp>
        <p:nvSpPr>
          <p:cNvPr id="20486" name="Line 6"/>
          <p:cNvSpPr>
            <a:spLocks noChangeShapeType="1"/>
          </p:cNvSpPr>
          <p:nvPr/>
        </p:nvSpPr>
        <p:spPr bwMode="auto">
          <a:xfrm>
            <a:off x="5724525" y="4005263"/>
            <a:ext cx="922338" cy="0"/>
          </a:xfrm>
          <a:prstGeom prst="line">
            <a:avLst/>
          </a:prstGeom>
          <a:noFill/>
          <a:ln w="76200">
            <a:solidFill>
              <a:srgbClr val="FFDC45"/>
            </a:solidFill>
            <a:round/>
            <a:headEnd type="none" w="sm" len="sm"/>
            <a:tailEnd type="stealth" w="med" len="lg"/>
          </a:ln>
          <a:effectLst>
            <a:outerShdw dist="107763" dir="2700000" algn="ctr" rotWithShape="0">
              <a:schemeClr val="bg2">
                <a:alpha val="50000"/>
              </a:schemeClr>
            </a:outerShdw>
          </a:effectLst>
        </p:spPr>
        <p:txBody>
          <a:bodyPr wrap="none" anchor="ctr"/>
          <a:lstStyle/>
          <a:p>
            <a:pPr>
              <a:defRPr/>
            </a:pPr>
            <a:endParaRPr lang="es-CL">
              <a:latin typeface="Arial" charset="0"/>
            </a:endParaRPr>
          </a:p>
        </p:txBody>
      </p:sp>
      <p:sp>
        <p:nvSpPr>
          <p:cNvPr id="866311" name="Rectangle 7"/>
          <p:cNvSpPr>
            <a:spLocks noChangeArrowheads="1"/>
          </p:cNvSpPr>
          <p:nvPr/>
        </p:nvSpPr>
        <p:spPr bwMode="auto">
          <a:xfrm>
            <a:off x="677863" y="3122613"/>
            <a:ext cx="1571625" cy="1406525"/>
          </a:xfrm>
          <a:prstGeom prst="rect">
            <a:avLst/>
          </a:prstGeom>
          <a:noFill/>
          <a:ln>
            <a:noFill/>
          </a:ln>
          <a:effectLst/>
          <a:extLst>
            <a:ext uri="{909E8E84-426E-40DD-AFC4-6F175D3DCCD1}"/>
            <a:ext uri="{91240B29-F687-4F45-9708-019B960494DF}"/>
            <a:ext uri="{AF507438-7753-43E0-B8FC-AC1667EBCBE1}"/>
          </a:extLst>
        </p:spPr>
        <p:txBody>
          <a:bodyPr wrap="none" lIns="92075" tIns="46038" rIns="92075" bIns="46038">
            <a:spAutoFit/>
          </a:bodyPr>
          <a:lstStyle/>
          <a:p>
            <a:pPr algn="l" eaLnBrk="0" hangingPunct="0">
              <a:spcBef>
                <a:spcPct val="30000"/>
              </a:spcBef>
              <a:defRPr/>
            </a:pPr>
            <a:r>
              <a:rPr lang="es-ES_tradnl" b="1">
                <a:solidFill>
                  <a:schemeClr val="bg1"/>
                </a:solidFill>
                <a:effectLst>
                  <a:outerShdw blurRad="38100" dist="38100" dir="2700000" algn="tl">
                    <a:srgbClr val="000000"/>
                  </a:outerShdw>
                </a:effectLst>
                <a:latin typeface="Arial" charset="0"/>
              </a:rPr>
              <a:t>Obesidad</a:t>
            </a:r>
          </a:p>
          <a:p>
            <a:pPr algn="l" eaLnBrk="0" hangingPunct="0">
              <a:spcBef>
                <a:spcPct val="30000"/>
              </a:spcBef>
              <a:defRPr/>
            </a:pPr>
            <a:r>
              <a:rPr lang="es-ES_tradnl" b="1">
                <a:solidFill>
                  <a:schemeClr val="bg1"/>
                </a:solidFill>
                <a:effectLst>
                  <a:outerShdw blurRad="38100" dist="38100" dir="2700000" algn="tl">
                    <a:srgbClr val="000000"/>
                  </a:outerShdw>
                </a:effectLst>
                <a:latin typeface="Arial" charset="0"/>
              </a:rPr>
              <a:t>Diabetes</a:t>
            </a:r>
          </a:p>
          <a:p>
            <a:pPr algn="l" eaLnBrk="0" hangingPunct="0">
              <a:spcBef>
                <a:spcPct val="30000"/>
              </a:spcBef>
              <a:defRPr/>
            </a:pPr>
            <a:r>
              <a:rPr lang="en-US" b="1">
                <a:solidFill>
                  <a:schemeClr val="bg1"/>
                </a:solidFill>
                <a:effectLst>
                  <a:outerShdw blurRad="38100" dist="38100" dir="2700000" algn="tl">
                    <a:srgbClr val="000000"/>
                  </a:outerShdw>
                </a:effectLst>
                <a:latin typeface="Arial" charset="0"/>
              </a:rPr>
              <a:t>Otros</a:t>
            </a:r>
          </a:p>
        </p:txBody>
      </p:sp>
      <p:sp>
        <p:nvSpPr>
          <p:cNvPr id="20488" name="Line 8"/>
          <p:cNvSpPr>
            <a:spLocks noChangeShapeType="1"/>
          </p:cNvSpPr>
          <p:nvPr/>
        </p:nvSpPr>
        <p:spPr bwMode="auto">
          <a:xfrm>
            <a:off x="1979613" y="4076700"/>
            <a:ext cx="1114425" cy="0"/>
          </a:xfrm>
          <a:prstGeom prst="line">
            <a:avLst/>
          </a:prstGeom>
          <a:noFill/>
          <a:ln w="76200">
            <a:solidFill>
              <a:srgbClr val="FFDC45"/>
            </a:solidFill>
            <a:round/>
            <a:headEnd type="none" w="sm" len="sm"/>
            <a:tailEnd type="stealth" w="med" len="lg"/>
          </a:ln>
          <a:effectLst>
            <a:outerShdw dist="107763" dir="2700000" algn="ctr" rotWithShape="0">
              <a:schemeClr val="bg2">
                <a:alpha val="50000"/>
              </a:schemeClr>
            </a:outerShdw>
          </a:effectLst>
        </p:spPr>
        <p:txBody>
          <a:bodyPr wrap="none" anchor="ctr"/>
          <a:lstStyle/>
          <a:p>
            <a:pPr>
              <a:defRPr/>
            </a:pPr>
            <a:endParaRPr lang="es-CL">
              <a:latin typeface="Arial" charset="0"/>
            </a:endParaRPr>
          </a:p>
        </p:txBody>
      </p:sp>
      <p:pic>
        <p:nvPicPr>
          <p:cNvPr id="34825" name="Picture 9" descr="liver"/>
          <p:cNvPicPr>
            <a:picLocks noChangeAspect="1" noChangeArrowheads="1"/>
          </p:cNvPicPr>
          <p:nvPr/>
        </p:nvPicPr>
        <p:blipFill>
          <a:blip r:embed="rId3"/>
          <a:srcRect/>
          <a:stretch>
            <a:fillRect/>
          </a:stretch>
        </p:blipFill>
        <p:spPr bwMode="auto">
          <a:xfrm>
            <a:off x="3203575" y="2781300"/>
            <a:ext cx="2665413" cy="2605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7950" y="1081088"/>
            <a:ext cx="8642350" cy="1079500"/>
          </a:xfrm>
        </p:spPr>
        <p:txBody>
          <a:bodyPr/>
          <a:lstStyle/>
          <a:p>
            <a:pPr eaLnBrk="1" hangingPunct="1"/>
            <a:r>
              <a:rPr lang="es-ES_tradnl" smtClean="0">
                <a:solidFill>
                  <a:srgbClr val="FFFF00"/>
                </a:solidFill>
                <a:latin typeface="Arial" pitchFamily="34" charset="0"/>
              </a:rPr>
              <a:t>ESTEATOSIS: </a:t>
            </a:r>
            <a:endParaRPr lang="es-MX" smtClean="0">
              <a:solidFill>
                <a:srgbClr val="FFFF00"/>
              </a:solidFill>
              <a:latin typeface="Arial" pitchFamily="34" charset="0"/>
            </a:endParaRPr>
          </a:p>
        </p:txBody>
      </p:sp>
      <p:sp>
        <p:nvSpPr>
          <p:cNvPr id="35843" name="Text Box 3"/>
          <p:cNvSpPr>
            <a:spLocks noGrp="1" noChangeArrowheads="1"/>
          </p:cNvSpPr>
          <p:nvPr>
            <p:ph idx="1"/>
          </p:nvPr>
        </p:nvSpPr>
        <p:spPr>
          <a:xfrm>
            <a:off x="611188" y="1844675"/>
            <a:ext cx="7235825" cy="3311525"/>
          </a:xfrm>
        </p:spPr>
        <p:txBody>
          <a:bodyPr>
            <a:normAutofit fontScale="92500" lnSpcReduction="10000"/>
          </a:bodyPr>
          <a:lstStyle/>
          <a:p>
            <a:pPr marL="381000" indent="-381000" eaLnBrk="1" hangingPunct="1">
              <a:lnSpc>
                <a:spcPct val="80000"/>
              </a:lnSpc>
            </a:pPr>
            <a:endParaRPr lang="es-ES_tradnl" sz="800" smtClean="0">
              <a:latin typeface="Arial Black" pitchFamily="34" charset="0"/>
            </a:endParaRPr>
          </a:p>
          <a:p>
            <a:pPr marL="381000" indent="-381000" eaLnBrk="1" hangingPunct="1">
              <a:lnSpc>
                <a:spcPct val="80000"/>
              </a:lnSpc>
            </a:pPr>
            <a:endParaRPr lang="es-ES_tradnl" sz="800" smtClean="0">
              <a:latin typeface="Arial Black" pitchFamily="34" charset="0"/>
            </a:endParaRPr>
          </a:p>
          <a:p>
            <a:pPr marL="381000" indent="-381000" eaLnBrk="1" hangingPunct="1">
              <a:lnSpc>
                <a:spcPct val="80000"/>
              </a:lnSpc>
            </a:pPr>
            <a:endParaRPr lang="es-ES_tradnl" sz="800" smtClean="0">
              <a:latin typeface="Arial Black" pitchFamily="34" charset="0"/>
            </a:endParaRPr>
          </a:p>
          <a:p>
            <a:pPr marL="381000" indent="-381000" eaLnBrk="1" hangingPunct="1">
              <a:lnSpc>
                <a:spcPct val="80000"/>
              </a:lnSpc>
            </a:pPr>
            <a:endParaRPr lang="es-ES_tradnl" sz="800" smtClean="0">
              <a:latin typeface="Arial Black" pitchFamily="34" charset="0"/>
            </a:endParaRPr>
          </a:p>
          <a:p>
            <a:pPr marL="381000" indent="-381000" eaLnBrk="1" hangingPunct="1">
              <a:lnSpc>
                <a:spcPct val="80000"/>
              </a:lnSpc>
            </a:pPr>
            <a:endParaRPr lang="es-ES_tradnl" sz="800" smtClean="0">
              <a:latin typeface="Arial Black" pitchFamily="34" charset="0"/>
            </a:endParaRPr>
          </a:p>
          <a:p>
            <a:pPr marL="381000" indent="-381000" eaLnBrk="1" hangingPunct="1">
              <a:lnSpc>
                <a:spcPct val="80000"/>
              </a:lnSpc>
            </a:pPr>
            <a:r>
              <a:rPr lang="es-ES_tradnl" sz="3200" smtClean="0"/>
              <a:t>&gt; 5 %  hepatocitos </a:t>
            </a:r>
          </a:p>
          <a:p>
            <a:pPr marL="381000" indent="-381000" eaLnBrk="1" hangingPunct="1">
              <a:lnSpc>
                <a:spcPct val="80000"/>
              </a:lnSpc>
              <a:buFontTx/>
              <a:buNone/>
            </a:pPr>
            <a:endParaRPr lang="es-ES_tradnl" sz="3200" smtClean="0"/>
          </a:p>
          <a:p>
            <a:pPr marL="381000" indent="-381000" eaLnBrk="1" hangingPunct="1">
              <a:lnSpc>
                <a:spcPct val="80000"/>
              </a:lnSpc>
            </a:pPr>
            <a:endParaRPr lang="es-ES_tradnl" sz="3200" smtClean="0"/>
          </a:p>
          <a:p>
            <a:pPr marL="381000" indent="-381000" eaLnBrk="1" hangingPunct="1">
              <a:lnSpc>
                <a:spcPct val="80000"/>
              </a:lnSpc>
            </a:pPr>
            <a:r>
              <a:rPr lang="es-ES_tradnl" sz="3200" smtClean="0"/>
              <a:t>HG-A </a:t>
            </a:r>
          </a:p>
          <a:p>
            <a:pPr marL="381000" indent="-381000" eaLnBrk="1" hangingPunct="1">
              <a:lnSpc>
                <a:spcPct val="80000"/>
              </a:lnSpc>
            </a:pPr>
            <a:endParaRPr lang="es-ES_tradnl" sz="3200" smtClean="0"/>
          </a:p>
          <a:p>
            <a:pPr marL="381000" indent="-381000" eaLnBrk="1" hangingPunct="1">
              <a:lnSpc>
                <a:spcPct val="80000"/>
              </a:lnSpc>
            </a:pPr>
            <a:r>
              <a:rPr lang="es-ES_tradnl" sz="3200" smtClean="0"/>
              <a:t>HG- NoA </a:t>
            </a:r>
          </a:p>
        </p:txBody>
      </p:sp>
      <p:pic>
        <p:nvPicPr>
          <p:cNvPr id="21508" name="Picture 4"/>
          <p:cNvPicPr>
            <a:picLocks noChangeAspect="1" noChangeArrowheads="1"/>
          </p:cNvPicPr>
          <p:nvPr/>
        </p:nvPicPr>
        <p:blipFill>
          <a:blip r:embed="rId3"/>
          <a:srcRect/>
          <a:stretch>
            <a:fillRect/>
          </a:stretch>
        </p:blipFill>
        <p:spPr bwMode="auto">
          <a:xfrm>
            <a:off x="5000628" y="3000372"/>
            <a:ext cx="3348038" cy="2665412"/>
          </a:xfrm>
          <a:prstGeom prst="rect">
            <a:avLst/>
          </a:prstGeom>
          <a:noFill/>
          <a:ln w="9525">
            <a:solidFill>
              <a:srgbClr val="00CCFF"/>
            </a:solidFill>
            <a:miter lim="800000"/>
            <a:headEnd/>
            <a:tailEnd/>
          </a:ln>
          <a:effectLst>
            <a:outerShdw dist="107763" dir="189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2" descr="LIVER006"/>
          <p:cNvPicPr>
            <a:picLocks noChangeAspect="1" noChangeArrowheads="1"/>
          </p:cNvPicPr>
          <p:nvPr/>
        </p:nvPicPr>
        <p:blipFill>
          <a:blip r:embed="rId3"/>
          <a:srcRect/>
          <a:stretch>
            <a:fillRect/>
          </a:stretch>
        </p:blipFill>
        <p:spPr bwMode="auto">
          <a:xfrm>
            <a:off x="228600" y="3956050"/>
            <a:ext cx="4267200" cy="2901950"/>
          </a:xfrm>
          <a:prstGeom prst="rect">
            <a:avLst/>
          </a:prstGeom>
          <a:noFill/>
          <a:ln w="9525">
            <a:noFill/>
            <a:miter lim="800000"/>
            <a:headEnd/>
            <a:tailEnd/>
          </a:ln>
        </p:spPr>
      </p:pic>
      <p:sp>
        <p:nvSpPr>
          <p:cNvPr id="26630" name="Rectangle 6"/>
          <p:cNvSpPr>
            <a:spLocks noGrp="1" noChangeArrowheads="1"/>
          </p:cNvSpPr>
          <p:nvPr>
            <p:ph type="title" sz="quarter" idx="4294967295"/>
          </p:nvPr>
        </p:nvSpPr>
        <p:spPr>
          <a:xfrm>
            <a:off x="0" y="228600"/>
            <a:ext cx="8486775" cy="1189038"/>
          </a:xfrm>
        </p:spPr>
        <p:txBody>
          <a:bodyPr>
            <a:normAutofit fontScale="90000"/>
          </a:bodyPr>
          <a:lstStyle/>
          <a:p>
            <a:pPr eaLnBrk="1" hangingPunct="1">
              <a:defRPr/>
            </a:pPr>
            <a:r>
              <a:rPr lang="en-US" dirty="0" smtClean="0"/>
              <a:t>HIGADO GRASO           HIGADO NORMAL</a:t>
            </a:r>
            <a:endParaRPr lang="en-US" dirty="0" smtClean="0"/>
          </a:p>
        </p:txBody>
      </p:sp>
      <p:pic>
        <p:nvPicPr>
          <p:cNvPr id="7172" name="Picture 9" descr="fatty_liver"/>
          <p:cNvPicPr>
            <a:picLocks noChangeAspect="1" noChangeArrowheads="1"/>
          </p:cNvPicPr>
          <p:nvPr>
            <p:ph sz="quarter" idx="4294967295"/>
          </p:nvPr>
        </p:nvPicPr>
        <p:blipFill>
          <a:blip r:embed="rId4"/>
          <a:srcRect/>
          <a:stretch>
            <a:fillRect/>
          </a:stretch>
        </p:blipFill>
        <p:spPr>
          <a:xfrm>
            <a:off x="0" y="1524000"/>
            <a:ext cx="4267200" cy="2286000"/>
          </a:xfrm>
          <a:noFill/>
        </p:spPr>
      </p:pic>
      <p:pic>
        <p:nvPicPr>
          <p:cNvPr id="7173" name="Picture 5" descr="liver20human_1"/>
          <p:cNvPicPr>
            <a:picLocks noChangeAspect="1" noChangeArrowheads="1"/>
          </p:cNvPicPr>
          <p:nvPr/>
        </p:nvPicPr>
        <p:blipFill>
          <a:blip r:embed="rId5"/>
          <a:srcRect t="22917" b="8333"/>
          <a:stretch>
            <a:fillRect/>
          </a:stretch>
        </p:blipFill>
        <p:spPr bwMode="auto">
          <a:xfrm>
            <a:off x="4724400" y="1524000"/>
            <a:ext cx="3962400" cy="2286000"/>
          </a:xfrm>
          <a:prstGeom prst="rect">
            <a:avLst/>
          </a:prstGeom>
          <a:noFill/>
          <a:ln w="9525">
            <a:noFill/>
            <a:miter lim="800000"/>
            <a:headEnd/>
            <a:tailEnd/>
          </a:ln>
        </p:spPr>
      </p:pic>
      <p:sp>
        <p:nvSpPr>
          <p:cNvPr id="7174" name="AutoShape 24" descr="9k="/>
          <p:cNvSpPr>
            <a:spLocks noChangeAspect="1" noChangeArrowheads="1"/>
          </p:cNvSpPr>
          <p:nvPr/>
        </p:nvSpPr>
        <p:spPr bwMode="auto">
          <a:xfrm>
            <a:off x="3957638" y="2971800"/>
            <a:ext cx="1228725" cy="914400"/>
          </a:xfrm>
          <a:prstGeom prst="rect">
            <a:avLst/>
          </a:prstGeom>
          <a:noFill/>
          <a:ln w="9525">
            <a:noFill/>
            <a:miter lim="800000"/>
            <a:headEnd/>
            <a:tailEnd/>
          </a:ln>
        </p:spPr>
        <p:txBody>
          <a:bodyPr/>
          <a:lstStyle/>
          <a:p>
            <a:endParaRPr lang="es-PE"/>
          </a:p>
        </p:txBody>
      </p:sp>
      <p:pic>
        <p:nvPicPr>
          <p:cNvPr id="7175" name="Picture 26" descr="liver_portal_triad_40x"/>
          <p:cNvPicPr>
            <a:picLocks noChangeAspect="1" noChangeArrowheads="1"/>
          </p:cNvPicPr>
          <p:nvPr/>
        </p:nvPicPr>
        <p:blipFill>
          <a:blip r:embed="rId6"/>
          <a:srcRect/>
          <a:stretch>
            <a:fillRect/>
          </a:stretch>
        </p:blipFill>
        <p:spPr bwMode="auto">
          <a:xfrm>
            <a:off x="4724400" y="3962400"/>
            <a:ext cx="4038600" cy="3054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201176" y="857232"/>
            <a:ext cx="8620240" cy="5072098"/>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p:cNvSpPr txBox="1">
            <a:spLocks noChangeArrowheads="1"/>
          </p:cNvSpPr>
          <p:nvPr/>
        </p:nvSpPr>
        <p:spPr bwMode="auto">
          <a:xfrm>
            <a:off x="3429000" y="1066800"/>
            <a:ext cx="1524000" cy="701675"/>
          </a:xfrm>
          <a:prstGeom prst="rect">
            <a:avLst/>
          </a:prstGeom>
          <a:noFill/>
          <a:ln w="9525">
            <a:noFill/>
            <a:miter lim="800000"/>
            <a:headEnd/>
            <a:tailEnd/>
          </a:ln>
        </p:spPr>
        <p:txBody>
          <a:bodyPr>
            <a:spAutoFit/>
          </a:bodyPr>
          <a:lstStyle/>
          <a:p>
            <a:pPr algn="l" eaLnBrk="0" hangingPunct="0">
              <a:spcBef>
                <a:spcPct val="50000"/>
              </a:spcBef>
            </a:pPr>
            <a:r>
              <a:rPr lang="es-ES_tradnl" sz="2000">
                <a:solidFill>
                  <a:schemeClr val="bg1"/>
                </a:solidFill>
                <a:latin typeface="Arial Black" pitchFamily="34" charset="0"/>
              </a:rPr>
              <a:t>EHGNA 	</a:t>
            </a:r>
            <a:endParaRPr lang="es-ES_tradnl">
              <a:solidFill>
                <a:schemeClr val="bg1"/>
              </a:solidFill>
              <a:latin typeface="Arial Black" pitchFamily="34" charset="0"/>
            </a:endParaRPr>
          </a:p>
        </p:txBody>
      </p:sp>
      <p:sp>
        <p:nvSpPr>
          <p:cNvPr id="1028" name="Rectangle 3"/>
          <p:cNvSpPr>
            <a:spLocks noChangeArrowheads="1"/>
          </p:cNvSpPr>
          <p:nvPr/>
        </p:nvSpPr>
        <p:spPr bwMode="auto">
          <a:xfrm>
            <a:off x="3429000" y="2189163"/>
            <a:ext cx="1098550" cy="396875"/>
          </a:xfrm>
          <a:prstGeom prst="rect">
            <a:avLst/>
          </a:prstGeom>
          <a:noFill/>
          <a:ln w="9525">
            <a:noFill/>
            <a:miter lim="800000"/>
            <a:headEnd/>
            <a:tailEnd/>
          </a:ln>
        </p:spPr>
        <p:txBody>
          <a:bodyPr wrap="none">
            <a:spAutoFit/>
          </a:bodyPr>
          <a:lstStyle/>
          <a:p>
            <a:pPr algn="l" eaLnBrk="0" hangingPunct="0"/>
            <a:r>
              <a:rPr lang="es-ES_tradnl" sz="2000">
                <a:solidFill>
                  <a:schemeClr val="bg1"/>
                </a:solidFill>
                <a:latin typeface="Arial Black" pitchFamily="34" charset="0"/>
              </a:rPr>
              <a:t>EHNA	</a:t>
            </a:r>
            <a:endParaRPr lang="es-ES_tradnl">
              <a:solidFill>
                <a:schemeClr val="bg1"/>
              </a:solidFill>
              <a:latin typeface="Arial Black" pitchFamily="34" charset="0"/>
            </a:endParaRPr>
          </a:p>
        </p:txBody>
      </p:sp>
      <p:sp>
        <p:nvSpPr>
          <p:cNvPr id="1029" name="Rectangle 4"/>
          <p:cNvSpPr>
            <a:spLocks noChangeArrowheads="1"/>
          </p:cNvSpPr>
          <p:nvPr/>
        </p:nvSpPr>
        <p:spPr bwMode="auto">
          <a:xfrm>
            <a:off x="990600" y="2265363"/>
            <a:ext cx="1014413" cy="396875"/>
          </a:xfrm>
          <a:prstGeom prst="rect">
            <a:avLst/>
          </a:prstGeom>
          <a:noFill/>
          <a:ln w="9525">
            <a:noFill/>
            <a:miter lim="800000"/>
            <a:headEnd/>
            <a:tailEnd/>
          </a:ln>
        </p:spPr>
        <p:txBody>
          <a:bodyPr wrap="none">
            <a:spAutoFit/>
          </a:bodyPr>
          <a:lstStyle/>
          <a:p>
            <a:pPr algn="l" eaLnBrk="0" hangingPunct="0"/>
            <a:r>
              <a:rPr lang="es-ES_tradnl" sz="2000">
                <a:solidFill>
                  <a:schemeClr val="bg1"/>
                </a:solidFill>
                <a:latin typeface="Arial Black" pitchFamily="34" charset="0"/>
              </a:rPr>
              <a:t>HGNA</a:t>
            </a:r>
            <a:endParaRPr lang="es-ES_tradnl">
              <a:solidFill>
                <a:schemeClr val="bg1"/>
              </a:solidFill>
              <a:latin typeface="Arial Black" pitchFamily="34" charset="0"/>
            </a:endParaRPr>
          </a:p>
        </p:txBody>
      </p:sp>
      <p:sp>
        <p:nvSpPr>
          <p:cNvPr id="1030" name="Rectangle 5"/>
          <p:cNvSpPr>
            <a:spLocks noChangeArrowheads="1"/>
          </p:cNvSpPr>
          <p:nvPr/>
        </p:nvSpPr>
        <p:spPr bwMode="auto">
          <a:xfrm>
            <a:off x="6248400" y="2292350"/>
            <a:ext cx="2927350" cy="396875"/>
          </a:xfrm>
          <a:prstGeom prst="rect">
            <a:avLst/>
          </a:prstGeom>
          <a:noFill/>
          <a:ln w="9525">
            <a:noFill/>
            <a:miter lim="800000"/>
            <a:headEnd/>
            <a:tailEnd/>
          </a:ln>
        </p:spPr>
        <p:txBody>
          <a:bodyPr wrap="none">
            <a:spAutoFit/>
          </a:bodyPr>
          <a:lstStyle/>
          <a:p>
            <a:pPr algn="l" eaLnBrk="0" hangingPunct="0"/>
            <a:r>
              <a:rPr lang="es-ES_tradnl" sz="2000">
                <a:solidFill>
                  <a:schemeClr val="bg1"/>
                </a:solidFill>
                <a:latin typeface="Arial Black" pitchFamily="34" charset="0"/>
              </a:rPr>
              <a:t>       CIRROSIS	</a:t>
            </a:r>
            <a:endParaRPr lang="es-ES_tradnl">
              <a:solidFill>
                <a:schemeClr val="bg1"/>
              </a:solidFill>
              <a:latin typeface="Arial Black" pitchFamily="34" charset="0"/>
            </a:endParaRPr>
          </a:p>
        </p:txBody>
      </p:sp>
      <p:sp>
        <p:nvSpPr>
          <p:cNvPr id="1031" name="AutoShape 6"/>
          <p:cNvSpPr>
            <a:spLocks noChangeArrowheads="1"/>
          </p:cNvSpPr>
          <p:nvPr/>
        </p:nvSpPr>
        <p:spPr bwMode="auto">
          <a:xfrm>
            <a:off x="914400" y="3124200"/>
            <a:ext cx="7239000" cy="685800"/>
          </a:xfrm>
          <a:prstGeom prst="rightArrow">
            <a:avLst>
              <a:gd name="adj1" fmla="val 50000"/>
              <a:gd name="adj2" fmla="val 263889"/>
            </a:avLst>
          </a:prstGeom>
          <a:solidFill>
            <a:srgbClr val="FFCC00"/>
          </a:solidFill>
          <a:ln w="28575">
            <a:solidFill>
              <a:srgbClr val="FFCC00"/>
            </a:solidFill>
            <a:miter lim="800000"/>
            <a:headEnd/>
            <a:tailEnd/>
          </a:ln>
        </p:spPr>
        <p:txBody>
          <a:bodyPr wrap="none" anchor="ctr"/>
          <a:lstStyle/>
          <a:p>
            <a:endParaRPr lang="es-CL"/>
          </a:p>
        </p:txBody>
      </p:sp>
      <p:sp>
        <p:nvSpPr>
          <p:cNvPr id="1032" name="Text Box 7"/>
          <p:cNvSpPr txBox="1">
            <a:spLocks noChangeArrowheads="1"/>
          </p:cNvSpPr>
          <p:nvPr/>
        </p:nvSpPr>
        <p:spPr bwMode="auto">
          <a:xfrm>
            <a:off x="762000" y="4038600"/>
            <a:ext cx="1981200" cy="779463"/>
          </a:xfrm>
          <a:prstGeom prst="rect">
            <a:avLst/>
          </a:prstGeom>
          <a:noFill/>
          <a:ln w="9525">
            <a:noFill/>
            <a:miter lim="800000"/>
            <a:headEnd/>
            <a:tailEnd/>
          </a:ln>
        </p:spPr>
        <p:txBody>
          <a:bodyPr>
            <a:spAutoFit/>
          </a:bodyPr>
          <a:lstStyle/>
          <a:p>
            <a:pPr algn="l" eaLnBrk="0" hangingPunct="0">
              <a:spcBef>
                <a:spcPct val="50000"/>
              </a:spcBef>
            </a:pPr>
            <a:r>
              <a:rPr lang="es-ES_tradnl" sz="1800">
                <a:solidFill>
                  <a:schemeClr val="bg1"/>
                </a:solidFill>
                <a:latin typeface="Arial Black" pitchFamily="34" charset="0"/>
              </a:rPr>
              <a:t>ESTEATOSIS</a:t>
            </a:r>
          </a:p>
          <a:p>
            <a:pPr algn="l" eaLnBrk="0" hangingPunct="0">
              <a:spcBef>
                <a:spcPct val="50000"/>
              </a:spcBef>
            </a:pPr>
            <a:r>
              <a:rPr lang="es-ES_tradnl" sz="1800">
                <a:solidFill>
                  <a:schemeClr val="bg1"/>
                </a:solidFill>
                <a:latin typeface="Arial Black" pitchFamily="34" charset="0"/>
              </a:rPr>
              <a:t>    &gt; 5%</a:t>
            </a:r>
          </a:p>
        </p:txBody>
      </p:sp>
      <p:sp>
        <p:nvSpPr>
          <p:cNvPr id="1033" name="Line 8"/>
          <p:cNvSpPr>
            <a:spLocks noChangeShapeType="1"/>
          </p:cNvSpPr>
          <p:nvPr/>
        </p:nvSpPr>
        <p:spPr bwMode="auto">
          <a:xfrm>
            <a:off x="1295400" y="1676400"/>
            <a:ext cx="6096000" cy="0"/>
          </a:xfrm>
          <a:prstGeom prst="line">
            <a:avLst/>
          </a:prstGeom>
          <a:noFill/>
          <a:ln w="57150">
            <a:solidFill>
              <a:srgbClr val="FFCC00"/>
            </a:solidFill>
            <a:round/>
            <a:headEnd/>
            <a:tailEnd/>
          </a:ln>
        </p:spPr>
        <p:txBody>
          <a:bodyPr wrap="none" anchor="ctr"/>
          <a:lstStyle/>
          <a:p>
            <a:endParaRPr lang="es-PE"/>
          </a:p>
        </p:txBody>
      </p:sp>
      <p:sp>
        <p:nvSpPr>
          <p:cNvPr id="1034" name="Line 9"/>
          <p:cNvSpPr>
            <a:spLocks noChangeShapeType="1"/>
          </p:cNvSpPr>
          <p:nvPr/>
        </p:nvSpPr>
        <p:spPr bwMode="auto">
          <a:xfrm>
            <a:off x="1295400" y="1676400"/>
            <a:ext cx="0" cy="457200"/>
          </a:xfrm>
          <a:prstGeom prst="line">
            <a:avLst/>
          </a:prstGeom>
          <a:noFill/>
          <a:ln w="57150">
            <a:solidFill>
              <a:srgbClr val="FFCC00"/>
            </a:solidFill>
            <a:round/>
            <a:headEnd/>
            <a:tailEnd/>
          </a:ln>
        </p:spPr>
        <p:txBody>
          <a:bodyPr wrap="none" anchor="ctr"/>
          <a:lstStyle/>
          <a:p>
            <a:endParaRPr lang="es-PE"/>
          </a:p>
        </p:txBody>
      </p:sp>
      <p:sp>
        <p:nvSpPr>
          <p:cNvPr id="1035" name="Line 10"/>
          <p:cNvSpPr>
            <a:spLocks noChangeShapeType="1"/>
          </p:cNvSpPr>
          <p:nvPr/>
        </p:nvSpPr>
        <p:spPr bwMode="auto">
          <a:xfrm>
            <a:off x="7391400" y="1676400"/>
            <a:ext cx="0" cy="457200"/>
          </a:xfrm>
          <a:prstGeom prst="line">
            <a:avLst/>
          </a:prstGeom>
          <a:noFill/>
          <a:ln w="57150">
            <a:solidFill>
              <a:srgbClr val="FFCC00"/>
            </a:solidFill>
            <a:round/>
            <a:headEnd/>
            <a:tailEnd/>
          </a:ln>
        </p:spPr>
        <p:txBody>
          <a:bodyPr wrap="none" anchor="ctr"/>
          <a:lstStyle/>
          <a:p>
            <a:endParaRPr lang="es-PE"/>
          </a:p>
        </p:txBody>
      </p:sp>
      <p:sp>
        <p:nvSpPr>
          <p:cNvPr id="1036" name="Text Box 11"/>
          <p:cNvSpPr txBox="1">
            <a:spLocks noChangeArrowheads="1"/>
          </p:cNvSpPr>
          <p:nvPr/>
        </p:nvSpPr>
        <p:spPr bwMode="auto">
          <a:xfrm>
            <a:off x="3059113" y="4038600"/>
            <a:ext cx="2884487" cy="2292350"/>
          </a:xfrm>
          <a:prstGeom prst="rect">
            <a:avLst/>
          </a:prstGeom>
          <a:noFill/>
          <a:ln w="9525">
            <a:noFill/>
            <a:miter lim="800000"/>
            <a:headEnd/>
            <a:tailEnd/>
          </a:ln>
        </p:spPr>
        <p:txBody>
          <a:bodyPr>
            <a:spAutoFit/>
          </a:bodyPr>
          <a:lstStyle/>
          <a:p>
            <a:pPr algn="l" eaLnBrk="0" hangingPunct="0">
              <a:spcBef>
                <a:spcPct val="50000"/>
              </a:spcBef>
            </a:pPr>
            <a:r>
              <a:rPr lang="es-ES_tradnl" sz="1800">
                <a:solidFill>
                  <a:schemeClr val="bg1"/>
                </a:solidFill>
                <a:latin typeface="Arial Black" pitchFamily="34" charset="0"/>
              </a:rPr>
              <a:t>ESTEATOSIS</a:t>
            </a:r>
          </a:p>
          <a:p>
            <a:pPr algn="l" eaLnBrk="0" hangingPunct="0">
              <a:spcBef>
                <a:spcPct val="50000"/>
              </a:spcBef>
            </a:pPr>
            <a:r>
              <a:rPr lang="es-ES_tradnl" sz="1800">
                <a:solidFill>
                  <a:schemeClr val="bg1"/>
                </a:solidFill>
                <a:latin typeface="Arial Black" pitchFamily="34" charset="0"/>
              </a:rPr>
              <a:t>INFLAMACIÓN</a:t>
            </a:r>
          </a:p>
          <a:p>
            <a:pPr algn="l" eaLnBrk="0" hangingPunct="0">
              <a:spcBef>
                <a:spcPct val="50000"/>
              </a:spcBef>
            </a:pPr>
            <a:r>
              <a:rPr lang="es-ES_tradnl" sz="1800">
                <a:solidFill>
                  <a:schemeClr val="bg1"/>
                </a:solidFill>
                <a:latin typeface="Arial Black" pitchFamily="34" charset="0"/>
              </a:rPr>
              <a:t>BALONAMIENTO</a:t>
            </a:r>
          </a:p>
          <a:p>
            <a:pPr algn="l" eaLnBrk="0" hangingPunct="0">
              <a:spcBef>
                <a:spcPct val="50000"/>
              </a:spcBef>
            </a:pPr>
            <a:r>
              <a:rPr lang="es-ES_tradnl" sz="1800" u="sng">
                <a:solidFill>
                  <a:schemeClr val="bg1"/>
                </a:solidFill>
                <a:latin typeface="Arial Black" pitchFamily="34" charset="0"/>
              </a:rPr>
              <a:t>+</a:t>
            </a:r>
            <a:r>
              <a:rPr lang="es-ES_tradnl" sz="1800">
                <a:solidFill>
                  <a:schemeClr val="bg1"/>
                </a:solidFill>
                <a:latin typeface="Arial Black" pitchFamily="34" charset="0"/>
              </a:rPr>
              <a:t> FIBROSIS</a:t>
            </a:r>
          </a:p>
          <a:p>
            <a:pPr algn="l" eaLnBrk="0" hangingPunct="0">
              <a:spcBef>
                <a:spcPct val="50000"/>
              </a:spcBef>
            </a:pPr>
            <a:r>
              <a:rPr lang="es-ES_tradnl" sz="1800" u="sng">
                <a:solidFill>
                  <a:schemeClr val="bg1"/>
                </a:solidFill>
                <a:latin typeface="Arial Black" pitchFamily="34" charset="0"/>
              </a:rPr>
              <a:t>+</a:t>
            </a:r>
            <a:r>
              <a:rPr lang="es-ES_tradnl" sz="1800">
                <a:solidFill>
                  <a:schemeClr val="bg1"/>
                </a:solidFill>
                <a:latin typeface="Arial Black" pitchFamily="34" charset="0"/>
              </a:rPr>
              <a:t>CUERPOS DE MALLORY</a:t>
            </a:r>
            <a:endParaRPr lang="es-ES_tradnl" sz="2000">
              <a:solidFill>
                <a:schemeClr val="bg1"/>
              </a:solidFill>
              <a:latin typeface="Arial Black" pitchFamily="34" charset="0"/>
            </a:endParaRPr>
          </a:p>
        </p:txBody>
      </p:sp>
      <p:sp>
        <p:nvSpPr>
          <p:cNvPr id="1037" name="Text Box 12"/>
          <p:cNvSpPr txBox="1">
            <a:spLocks noChangeArrowheads="1"/>
          </p:cNvSpPr>
          <p:nvPr/>
        </p:nvSpPr>
        <p:spPr bwMode="auto">
          <a:xfrm>
            <a:off x="6324600" y="4038600"/>
            <a:ext cx="2438400" cy="2017713"/>
          </a:xfrm>
          <a:prstGeom prst="rect">
            <a:avLst/>
          </a:prstGeom>
          <a:noFill/>
          <a:ln w="9525">
            <a:noFill/>
            <a:miter lim="800000"/>
            <a:headEnd/>
            <a:tailEnd/>
          </a:ln>
        </p:spPr>
        <p:txBody>
          <a:bodyPr>
            <a:spAutoFit/>
          </a:bodyPr>
          <a:lstStyle/>
          <a:p>
            <a:pPr algn="l" eaLnBrk="0" hangingPunct="0">
              <a:spcBef>
                <a:spcPct val="50000"/>
              </a:spcBef>
            </a:pPr>
            <a:r>
              <a:rPr lang="es-ES_tradnl" sz="1800">
                <a:solidFill>
                  <a:schemeClr val="bg1"/>
                </a:solidFill>
                <a:latin typeface="Arial Black" pitchFamily="34" charset="0"/>
              </a:rPr>
              <a:t>FIBROSIS</a:t>
            </a:r>
          </a:p>
          <a:p>
            <a:pPr algn="l" eaLnBrk="0" hangingPunct="0">
              <a:spcBef>
                <a:spcPct val="50000"/>
              </a:spcBef>
            </a:pPr>
            <a:r>
              <a:rPr lang="es-ES_tradnl" sz="1800" u="sng">
                <a:solidFill>
                  <a:schemeClr val="bg1"/>
                </a:solidFill>
                <a:latin typeface="Arial Black" pitchFamily="34" charset="0"/>
              </a:rPr>
              <a:t>+</a:t>
            </a:r>
            <a:r>
              <a:rPr lang="es-ES_tradnl" sz="1800">
                <a:solidFill>
                  <a:schemeClr val="bg1"/>
                </a:solidFill>
                <a:latin typeface="Arial Black" pitchFamily="34" charset="0"/>
              </a:rPr>
              <a:t> INFLAMACIÓN </a:t>
            </a:r>
          </a:p>
          <a:p>
            <a:pPr algn="l" eaLnBrk="0" hangingPunct="0">
              <a:spcBef>
                <a:spcPct val="50000"/>
              </a:spcBef>
            </a:pPr>
            <a:r>
              <a:rPr lang="es-ES_tradnl" sz="1800" u="sng">
                <a:solidFill>
                  <a:schemeClr val="bg1"/>
                </a:solidFill>
                <a:latin typeface="Arial Black" pitchFamily="34" charset="0"/>
              </a:rPr>
              <a:t>+</a:t>
            </a:r>
            <a:r>
              <a:rPr lang="es-ES_tradnl" sz="1800">
                <a:solidFill>
                  <a:schemeClr val="bg1"/>
                </a:solidFill>
                <a:latin typeface="Arial Black" pitchFamily="34" charset="0"/>
              </a:rPr>
              <a:t> ESTEATOSIS</a:t>
            </a:r>
          </a:p>
          <a:p>
            <a:pPr algn="l" eaLnBrk="0" hangingPunct="0">
              <a:spcBef>
                <a:spcPct val="50000"/>
              </a:spcBef>
            </a:pPr>
            <a:r>
              <a:rPr lang="es-ES_tradnl" sz="1800">
                <a:solidFill>
                  <a:srgbClr val="FF9933"/>
                </a:solidFill>
                <a:latin typeface="Arial Black" pitchFamily="34" charset="0"/>
              </a:rPr>
              <a:t>HCC</a:t>
            </a:r>
          </a:p>
          <a:p>
            <a:pPr algn="l" eaLnBrk="0" hangingPunct="0">
              <a:spcBef>
                <a:spcPct val="50000"/>
              </a:spcBef>
            </a:pPr>
            <a:r>
              <a:rPr lang="es-ES_tradnl" sz="1800">
                <a:solidFill>
                  <a:schemeClr val="bg1"/>
                </a:solidFill>
                <a:latin typeface="Arial Black" pitchFamily="34" charset="0"/>
              </a:rPr>
              <a:t>CIRROSIS</a:t>
            </a:r>
            <a:endParaRPr lang="es-ES_tradnl" sz="1800">
              <a:latin typeface="Arial Black" pitchFamily="34" charset="0"/>
            </a:endParaRPr>
          </a:p>
        </p:txBody>
      </p:sp>
      <p:sp>
        <p:nvSpPr>
          <p:cNvPr id="1038" name="Line 13"/>
          <p:cNvSpPr>
            <a:spLocks noChangeShapeType="1"/>
          </p:cNvSpPr>
          <p:nvPr/>
        </p:nvSpPr>
        <p:spPr bwMode="auto">
          <a:xfrm flipV="1">
            <a:off x="3886200" y="1447800"/>
            <a:ext cx="0" cy="228600"/>
          </a:xfrm>
          <a:prstGeom prst="line">
            <a:avLst/>
          </a:prstGeom>
          <a:noFill/>
          <a:ln w="57150">
            <a:solidFill>
              <a:srgbClr val="FFCC00"/>
            </a:solidFill>
            <a:round/>
            <a:headEnd/>
            <a:tailEnd/>
          </a:ln>
        </p:spPr>
        <p:txBody>
          <a:bodyPr wrap="none" anchor="ctr"/>
          <a:lstStyle/>
          <a:p>
            <a:endParaRPr lang="es-PE"/>
          </a:p>
        </p:txBody>
      </p:sp>
      <p:graphicFrame>
        <p:nvGraphicFramePr>
          <p:cNvPr id="1026" name="Object 14"/>
          <p:cNvGraphicFramePr>
            <a:graphicFrameLocks noGrp="1" noChangeAspect="1"/>
          </p:cNvGraphicFramePr>
          <p:nvPr>
            <p:ph sz="half" idx="1"/>
          </p:nvPr>
        </p:nvGraphicFramePr>
        <p:xfrm>
          <a:off x="3132138" y="2933700"/>
          <a:ext cx="1509712" cy="1060450"/>
        </p:xfrm>
        <a:graphic>
          <a:graphicData uri="http://schemas.openxmlformats.org/presentationml/2006/ole">
            <p:oleObj spid="_x0000_s3074" name="Image" r:id="rId4" imgW="14171429" imgH="9955556" progId="Photoshop.Image.8">
              <p:embed/>
            </p:oleObj>
          </a:graphicData>
        </a:graphic>
      </p:graphicFrame>
      <p:sp>
        <p:nvSpPr>
          <p:cNvPr id="1039" name="Line 15"/>
          <p:cNvSpPr>
            <a:spLocks noChangeShapeType="1"/>
          </p:cNvSpPr>
          <p:nvPr/>
        </p:nvSpPr>
        <p:spPr bwMode="auto">
          <a:xfrm>
            <a:off x="2700338" y="4797425"/>
            <a:ext cx="2951162" cy="0"/>
          </a:xfrm>
          <a:prstGeom prst="line">
            <a:avLst/>
          </a:prstGeom>
          <a:noFill/>
          <a:ln w="34925">
            <a:solidFill>
              <a:srgbClr val="FF0000"/>
            </a:solidFill>
            <a:round/>
            <a:headEnd/>
            <a:tailEnd/>
          </a:ln>
        </p:spPr>
        <p:txBody>
          <a:bodyPr/>
          <a:lstStyle/>
          <a:p>
            <a:endParaRPr lang="es-PE"/>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graphicFrame>
        <p:nvGraphicFramePr>
          <p:cNvPr id="4" name="3 Marcador de contenido"/>
          <p:cNvGraphicFramePr>
            <a:graphicFrameLocks noGrp="1"/>
          </p:cNvGraphicFramePr>
          <p:nvPr>
            <p:ph idx="1"/>
          </p:nvPr>
        </p:nvGraphicFramePr>
        <p:xfrm>
          <a:off x="357158" y="500042"/>
          <a:ext cx="8786842" cy="5857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1026" name="Picture 2"/>
          <p:cNvPicPr>
            <a:picLocks noGrp="1" noChangeAspect="1" noChangeArrowheads="1"/>
          </p:cNvPicPr>
          <p:nvPr>
            <p:ph idx="1"/>
          </p:nvPr>
        </p:nvPicPr>
        <p:blipFill>
          <a:blip r:embed="rId2"/>
          <a:srcRect/>
          <a:stretch>
            <a:fillRect/>
          </a:stretch>
        </p:blipFill>
        <p:spPr bwMode="auto">
          <a:xfrm>
            <a:off x="357158" y="785794"/>
            <a:ext cx="8442417" cy="5429288"/>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714348" y="500041"/>
            <a:ext cx="8251852" cy="768371"/>
          </a:xfrm>
        </p:spPr>
        <p:txBody>
          <a:bodyPr>
            <a:noAutofit/>
          </a:bodyPr>
          <a:lstStyle/>
          <a:p>
            <a:pPr eaLnBrk="1" hangingPunct="1"/>
            <a:r>
              <a:rPr kumimoji="1" lang="en-US" sz="3200" b="1" dirty="0" err="1" smtClean="0">
                <a:latin typeface="Arial" pitchFamily="34" charset="0"/>
              </a:rPr>
              <a:t>Proyección</a:t>
            </a:r>
            <a:r>
              <a:rPr kumimoji="1" lang="en-US" sz="3200" b="1" dirty="0" smtClean="0">
                <a:latin typeface="Arial" pitchFamily="34" charset="0"/>
              </a:rPr>
              <a:t>  </a:t>
            </a:r>
            <a:r>
              <a:rPr kumimoji="1" lang="es-ES" sz="3200" b="1" dirty="0" smtClean="0">
                <a:latin typeface="Arial" pitchFamily="34" charset="0"/>
              </a:rPr>
              <a:t>Futura</a:t>
            </a:r>
            <a:r>
              <a:rPr kumimoji="1" lang="en-US" sz="3200" b="1" dirty="0" smtClean="0">
                <a:latin typeface="Arial" pitchFamily="34" charset="0"/>
              </a:rPr>
              <a:t> </a:t>
            </a:r>
            <a:r>
              <a:rPr kumimoji="1" lang="en-US" sz="3200" b="1" dirty="0" err="1" smtClean="0">
                <a:latin typeface="Arial" pitchFamily="34" charset="0"/>
              </a:rPr>
              <a:t>Incidencia</a:t>
            </a:r>
            <a:r>
              <a:rPr kumimoji="1" lang="en-US" sz="3200" b="1" dirty="0" smtClean="0">
                <a:latin typeface="Arial" pitchFamily="34" charset="0"/>
              </a:rPr>
              <a:t> del VHC </a:t>
            </a:r>
            <a:br>
              <a:rPr kumimoji="1" lang="en-US" sz="3200" b="1" dirty="0" smtClean="0">
                <a:latin typeface="Arial" pitchFamily="34" charset="0"/>
              </a:rPr>
            </a:br>
            <a:r>
              <a:rPr kumimoji="1" lang="en-US" sz="3200" b="1" dirty="0" smtClean="0">
                <a:latin typeface="Arial" pitchFamily="34" charset="0"/>
              </a:rPr>
              <a:t> </a:t>
            </a:r>
            <a:r>
              <a:rPr kumimoji="1" lang="en-US" sz="3200" b="1" dirty="0" err="1" smtClean="0">
                <a:latin typeface="Arial" pitchFamily="34" charset="0"/>
              </a:rPr>
              <a:t>Obesidad</a:t>
            </a:r>
            <a:endParaRPr kumimoji="1" lang="es-ES" sz="3200" b="1" dirty="0" smtClean="0">
              <a:latin typeface="Arial" pitchFamily="34" charset="0"/>
            </a:endParaRPr>
          </a:p>
        </p:txBody>
      </p:sp>
      <p:graphicFrame>
        <p:nvGraphicFramePr>
          <p:cNvPr id="764931" name="Object 3"/>
          <p:cNvGraphicFramePr>
            <a:graphicFrameLocks noChangeAspect="1"/>
          </p:cNvGraphicFramePr>
          <p:nvPr>
            <p:ph idx="1"/>
          </p:nvPr>
        </p:nvGraphicFramePr>
        <p:xfrm>
          <a:off x="1919288" y="2744788"/>
          <a:ext cx="5305425" cy="2419350"/>
        </p:xfrm>
        <a:graphic>
          <a:graphicData uri="http://schemas.openxmlformats.org/presentationml/2006/ole">
            <p:oleObj spid="_x0000_s7170" name="Gráfico" r:id="rId4" imgW="5305401" imgH="2419362" progId="Excel.Chart.8">
              <p:embed/>
            </p:oleObj>
          </a:graphicData>
        </a:graphic>
      </p:graphicFrame>
      <p:sp>
        <p:nvSpPr>
          <p:cNvPr id="5124" name="Rectangle 4"/>
          <p:cNvSpPr>
            <a:spLocks noChangeArrowheads="1"/>
          </p:cNvSpPr>
          <p:nvPr/>
        </p:nvSpPr>
        <p:spPr bwMode="auto">
          <a:xfrm>
            <a:off x="228600" y="6524625"/>
            <a:ext cx="2598738" cy="274638"/>
          </a:xfrm>
          <a:prstGeom prst="rect">
            <a:avLst/>
          </a:prstGeom>
          <a:noFill/>
          <a:ln w="9525">
            <a:noFill/>
            <a:miter lim="800000"/>
            <a:headEnd/>
            <a:tailEnd/>
          </a:ln>
        </p:spPr>
        <p:txBody>
          <a:bodyPr wrap="none">
            <a:spAutoFit/>
          </a:bodyPr>
          <a:lstStyle/>
          <a:p>
            <a:pPr algn="l" eaLnBrk="0" hangingPunct="0"/>
            <a:r>
              <a:rPr lang="en-US" sz="1200" b="1" i="1">
                <a:solidFill>
                  <a:schemeClr val="bg1"/>
                </a:solidFill>
                <a:cs typeface="Angsana New" pitchFamily="18" charset="-34"/>
              </a:rPr>
              <a:t>Updated from Wong J et al (2000)</a:t>
            </a:r>
          </a:p>
        </p:txBody>
      </p:sp>
      <p:sp>
        <p:nvSpPr>
          <p:cNvPr id="5125" name="Line 5"/>
          <p:cNvSpPr>
            <a:spLocks noChangeShapeType="1"/>
          </p:cNvSpPr>
          <p:nvPr/>
        </p:nvSpPr>
        <p:spPr bwMode="auto">
          <a:xfrm flipV="1">
            <a:off x="2195513" y="1196975"/>
            <a:ext cx="5905500" cy="1439863"/>
          </a:xfrm>
          <a:prstGeom prst="line">
            <a:avLst/>
          </a:prstGeom>
          <a:noFill/>
          <a:ln w="88900">
            <a:solidFill>
              <a:srgbClr val="FF6600"/>
            </a:solidFill>
            <a:round/>
            <a:headEnd/>
            <a:tailEnd/>
          </a:ln>
        </p:spPr>
        <p:txBody>
          <a:bodyPr/>
          <a:lstStyle/>
          <a:p>
            <a:endParaRPr lang="es-PE"/>
          </a:p>
        </p:txBody>
      </p:sp>
      <p:sp>
        <p:nvSpPr>
          <p:cNvPr id="5126" name="Text Box 6"/>
          <p:cNvSpPr txBox="1">
            <a:spLocks noChangeArrowheads="1"/>
          </p:cNvSpPr>
          <p:nvPr/>
        </p:nvSpPr>
        <p:spPr bwMode="auto">
          <a:xfrm>
            <a:off x="7956550" y="3068638"/>
            <a:ext cx="1187450" cy="457200"/>
          </a:xfrm>
          <a:prstGeom prst="rect">
            <a:avLst/>
          </a:prstGeom>
          <a:noFill/>
          <a:ln w="9525">
            <a:noFill/>
            <a:miter lim="800000"/>
            <a:headEnd/>
            <a:tailEnd/>
          </a:ln>
        </p:spPr>
        <p:txBody>
          <a:bodyPr>
            <a:spAutoFit/>
          </a:bodyPr>
          <a:lstStyle/>
          <a:p>
            <a:pPr algn="l">
              <a:spcBef>
                <a:spcPct val="50000"/>
              </a:spcBef>
            </a:pPr>
            <a:r>
              <a:rPr lang="es-MX" b="1">
                <a:solidFill>
                  <a:srgbClr val="FFFF66"/>
                </a:solidFill>
              </a:rPr>
              <a:t>HCV</a:t>
            </a:r>
            <a:endParaRPr lang="es-ES" b="1">
              <a:solidFill>
                <a:srgbClr val="FFFF66"/>
              </a:solidFill>
            </a:endParaRPr>
          </a:p>
        </p:txBody>
      </p:sp>
      <p:sp>
        <p:nvSpPr>
          <p:cNvPr id="5127" name="Text Box 7"/>
          <p:cNvSpPr txBox="1">
            <a:spLocks noChangeArrowheads="1"/>
          </p:cNvSpPr>
          <p:nvPr/>
        </p:nvSpPr>
        <p:spPr bwMode="auto">
          <a:xfrm>
            <a:off x="7451725" y="1412875"/>
            <a:ext cx="1692275" cy="366713"/>
          </a:xfrm>
          <a:prstGeom prst="rect">
            <a:avLst/>
          </a:prstGeom>
          <a:noFill/>
          <a:ln w="9525">
            <a:noFill/>
            <a:miter lim="800000"/>
            <a:headEnd/>
            <a:tailEnd/>
          </a:ln>
        </p:spPr>
        <p:txBody>
          <a:bodyPr>
            <a:spAutoFit/>
          </a:bodyPr>
          <a:lstStyle/>
          <a:p>
            <a:pPr algn="l">
              <a:spcBef>
                <a:spcPct val="50000"/>
              </a:spcBef>
            </a:pPr>
            <a:endParaRPr lang="en-US" sz="1800"/>
          </a:p>
        </p:txBody>
      </p:sp>
      <p:sp>
        <p:nvSpPr>
          <p:cNvPr id="5128" name="Text Box 8"/>
          <p:cNvSpPr txBox="1">
            <a:spLocks noChangeArrowheads="1"/>
          </p:cNvSpPr>
          <p:nvPr/>
        </p:nvSpPr>
        <p:spPr bwMode="auto">
          <a:xfrm>
            <a:off x="7308850" y="1557338"/>
            <a:ext cx="1584325" cy="366712"/>
          </a:xfrm>
          <a:prstGeom prst="rect">
            <a:avLst/>
          </a:prstGeom>
          <a:noFill/>
          <a:ln w="9525">
            <a:noFill/>
            <a:miter lim="800000"/>
            <a:headEnd/>
            <a:tailEnd/>
          </a:ln>
        </p:spPr>
        <p:txBody>
          <a:bodyPr>
            <a:spAutoFit/>
          </a:bodyPr>
          <a:lstStyle/>
          <a:p>
            <a:pPr algn="l">
              <a:spcBef>
                <a:spcPct val="50000"/>
              </a:spcBef>
            </a:pPr>
            <a:r>
              <a:rPr lang="es-MX" sz="1800" b="1">
                <a:solidFill>
                  <a:srgbClr val="FF9900"/>
                </a:solidFill>
              </a:rPr>
              <a:t>OBESIDAD</a:t>
            </a:r>
            <a:endParaRPr lang="es-ES" sz="1800" b="1">
              <a:solidFill>
                <a:srgbClr val="FF99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4931">
                                            <p:oleChartEl type="gridLegend"/>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4931">
                                            <p:oleChartEl type="series" lvl="1"/>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764931" grpId="0" bld="series"/>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265113" y="1601788"/>
          <a:ext cx="8878887" cy="5256212"/>
        </p:xfrm>
        <a:graphic>
          <a:graphicData uri="http://schemas.openxmlformats.org/presentationml/2006/ole">
            <p:oleObj spid="_x0000_s4098" r:id="rId3" imgW="8876545" imgH="5255207" progId="Excel.Chart.8">
              <p:embed/>
            </p:oleObj>
          </a:graphicData>
        </a:graphic>
      </p:graphicFrame>
      <p:sp>
        <p:nvSpPr>
          <p:cNvPr id="8195" name="Rectangle 3"/>
          <p:cNvSpPr>
            <a:spLocks noGrp="1" noChangeArrowheads="1"/>
          </p:cNvSpPr>
          <p:nvPr>
            <p:ph type="subTitle" idx="4294967295"/>
          </p:nvPr>
        </p:nvSpPr>
        <p:spPr>
          <a:xfrm>
            <a:off x="1681163" y="357188"/>
            <a:ext cx="7462837" cy="857250"/>
          </a:xfrm>
        </p:spPr>
        <p:txBody>
          <a:bodyPr>
            <a:normAutofit fontScale="92500"/>
          </a:bodyPr>
          <a:lstStyle/>
          <a:p>
            <a:pPr>
              <a:lnSpc>
                <a:spcPct val="90000"/>
              </a:lnSpc>
              <a:buFont typeface="Wingdings" pitchFamily="2" charset="2"/>
              <a:buNone/>
              <a:defRPr/>
            </a:pPr>
            <a:r>
              <a:rPr lang="es-CL" sz="2800" dirty="0" smtClean="0">
                <a:effectLst>
                  <a:outerShdw blurRad="38100" dist="38100" dir="2700000" algn="tl">
                    <a:srgbClr val="000000">
                      <a:alpha val="43137"/>
                    </a:srgbClr>
                  </a:outerShdw>
                </a:effectLst>
              </a:rPr>
              <a:t>Causas </a:t>
            </a:r>
            <a:r>
              <a:rPr lang="es-CL" sz="2800" dirty="0" err="1" smtClean="0">
                <a:effectLst>
                  <a:outerShdw blurRad="38100" dist="38100" dir="2700000" algn="tl">
                    <a:srgbClr val="000000">
                      <a:alpha val="43137"/>
                    </a:srgbClr>
                  </a:outerShdw>
                </a:effectLst>
              </a:rPr>
              <a:t>Enlistamientos</a:t>
            </a:r>
            <a:r>
              <a:rPr lang="es-CL" sz="2800" dirty="0" smtClean="0">
                <a:effectLst>
                  <a:outerShdw blurRad="38100" dist="38100" dir="2700000" algn="tl">
                    <a:srgbClr val="000000">
                      <a:alpha val="43137"/>
                    </a:srgbClr>
                  </a:outerShdw>
                </a:effectLst>
              </a:rPr>
              <a:t> </a:t>
            </a:r>
            <a:r>
              <a:rPr lang="es-CL" sz="2800" dirty="0" smtClean="0"/>
              <a:t> para Trasplante Hepático </a:t>
            </a:r>
            <a:r>
              <a:rPr lang="es-CL" sz="2800" b="1" dirty="0" smtClean="0"/>
              <a:t>Primeros 50 pacientes (2004 -2006)</a:t>
            </a:r>
            <a:endParaRPr lang="es-ES" sz="2800" b="1"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88900" y="1628775"/>
          <a:ext cx="9232900" cy="5300663"/>
        </p:xfrm>
        <a:graphic>
          <a:graphicData uri="http://schemas.openxmlformats.org/presentationml/2006/ole">
            <p:oleObj spid="_x0000_s5122" r:id="rId3" imgW="9236240" imgH="5303980" progId="Excel.Chart.8">
              <p:embed/>
            </p:oleObj>
          </a:graphicData>
        </a:graphic>
      </p:graphicFrame>
      <p:sp>
        <p:nvSpPr>
          <p:cNvPr id="5" name="Rectangle 3"/>
          <p:cNvSpPr txBox="1">
            <a:spLocks noChangeArrowheads="1"/>
          </p:cNvSpPr>
          <p:nvPr/>
        </p:nvSpPr>
        <p:spPr bwMode="auto">
          <a:xfrm>
            <a:off x="522288" y="549275"/>
            <a:ext cx="8208962" cy="857250"/>
          </a:xfrm>
          <a:prstGeom prst="rect">
            <a:avLst/>
          </a:prstGeom>
          <a:noFill/>
          <a:ln w="9525">
            <a:noFill/>
            <a:miter lim="800000"/>
            <a:headEnd/>
            <a:tailEnd/>
          </a:ln>
        </p:spPr>
        <p:txBody>
          <a:bodyPr/>
          <a:lstStyle/>
          <a:p>
            <a:pPr marL="411163" indent="-342900" eaLnBrk="0" hangingPunct="0">
              <a:lnSpc>
                <a:spcPct val="90000"/>
              </a:lnSpc>
              <a:spcBef>
                <a:spcPts val="700"/>
              </a:spcBef>
              <a:buClr>
                <a:schemeClr val="tx2"/>
              </a:buClr>
              <a:buSzPct val="95000"/>
              <a:buFont typeface="Wingdings" pitchFamily="2" charset="2"/>
              <a:buNone/>
              <a:defRPr/>
            </a:pPr>
            <a:r>
              <a:rPr lang="es-CL" sz="2800" dirty="0">
                <a:solidFill>
                  <a:schemeClr val="bg1"/>
                </a:solidFill>
                <a:effectLst>
                  <a:outerShdw blurRad="38100" dist="38100" dir="2700000" algn="tl">
                    <a:srgbClr val="000000">
                      <a:alpha val="43137"/>
                    </a:srgbClr>
                  </a:outerShdw>
                </a:effectLst>
                <a:latin typeface="+mn-lt"/>
              </a:rPr>
              <a:t>Causas </a:t>
            </a:r>
            <a:r>
              <a:rPr lang="es-CL" sz="2800" dirty="0" err="1">
                <a:solidFill>
                  <a:schemeClr val="bg1"/>
                </a:solidFill>
                <a:effectLst>
                  <a:outerShdw blurRad="38100" dist="38100" dir="2700000" algn="tl">
                    <a:srgbClr val="000000">
                      <a:alpha val="43137"/>
                    </a:srgbClr>
                  </a:outerShdw>
                </a:effectLst>
                <a:latin typeface="+mn-lt"/>
              </a:rPr>
              <a:t>Enlistamientos</a:t>
            </a:r>
            <a:r>
              <a:rPr lang="es-CL" sz="2800" dirty="0">
                <a:solidFill>
                  <a:schemeClr val="bg1"/>
                </a:solidFill>
                <a:effectLst>
                  <a:outerShdw blurRad="38100" dist="38100" dir="2700000" algn="tl">
                    <a:srgbClr val="000000">
                      <a:alpha val="43137"/>
                    </a:srgbClr>
                  </a:outerShdw>
                </a:effectLst>
                <a:latin typeface="+mn-lt"/>
              </a:rPr>
              <a:t> </a:t>
            </a:r>
            <a:r>
              <a:rPr lang="es-CL" sz="2800" dirty="0">
                <a:solidFill>
                  <a:schemeClr val="bg1"/>
                </a:solidFill>
                <a:latin typeface="+mn-lt"/>
              </a:rPr>
              <a:t> para Trasplante Hepático </a:t>
            </a:r>
            <a:r>
              <a:rPr lang="es-CL" sz="2800" b="1" dirty="0">
                <a:solidFill>
                  <a:schemeClr val="bg1"/>
                </a:solidFill>
                <a:latin typeface="+mn-lt"/>
              </a:rPr>
              <a:t>Último 50 pacientes (2010 -2012)</a:t>
            </a:r>
            <a:endParaRPr lang="es-ES" sz="2800" b="1" dirty="0">
              <a:solidFill>
                <a:schemeClr val="bg1"/>
              </a:solidFill>
              <a:latin typeface="+mn-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3 Título"/>
          <p:cNvSpPr>
            <a:spLocks noGrp="1"/>
          </p:cNvSpPr>
          <p:nvPr>
            <p:ph type="title"/>
          </p:nvPr>
        </p:nvSpPr>
        <p:spPr>
          <a:xfrm>
            <a:off x="468313" y="1125538"/>
            <a:ext cx="8229600" cy="1143000"/>
          </a:xfrm>
        </p:spPr>
        <p:txBody>
          <a:bodyPr/>
          <a:lstStyle/>
          <a:p>
            <a:pPr eaLnBrk="1" hangingPunct="1"/>
            <a:r>
              <a:rPr lang="es-ES" sz="2800" b="1" smtClean="0">
                <a:solidFill>
                  <a:schemeClr val="bg1"/>
                </a:solidFill>
                <a:latin typeface="Calibri" pitchFamily="34" charset="0"/>
                <a:ea typeface="Calibri" pitchFamily="34" charset="0"/>
                <a:cs typeface="Calibri" pitchFamily="34" charset="0"/>
              </a:rPr>
              <a:t>Causas de Trasplante Hepático HCUCH</a:t>
            </a:r>
            <a:br>
              <a:rPr lang="es-ES" sz="2800" b="1" smtClean="0">
                <a:solidFill>
                  <a:schemeClr val="bg1"/>
                </a:solidFill>
                <a:latin typeface="Calibri" pitchFamily="34" charset="0"/>
                <a:ea typeface="Calibri" pitchFamily="34" charset="0"/>
                <a:cs typeface="Calibri" pitchFamily="34" charset="0"/>
              </a:rPr>
            </a:br>
            <a:r>
              <a:rPr lang="es-ES" sz="1600" b="1" smtClean="0">
                <a:solidFill>
                  <a:schemeClr val="bg1"/>
                </a:solidFill>
                <a:latin typeface="Calibri" pitchFamily="34" charset="0"/>
                <a:ea typeface="Calibri" pitchFamily="34" charset="0"/>
                <a:cs typeface="Calibri" pitchFamily="34" charset="0"/>
              </a:rPr>
              <a:t>(Periodo agosto 2002 – octubre 2011) n: 167 p</a:t>
            </a:r>
          </a:p>
        </p:txBody>
      </p:sp>
      <p:graphicFrame>
        <p:nvGraphicFramePr>
          <p:cNvPr id="5" name="2 Gráfico"/>
          <p:cNvGraphicFramePr>
            <a:graphicFrameLocks/>
          </p:cNvGraphicFramePr>
          <p:nvPr/>
        </p:nvGraphicFramePr>
        <p:xfrm>
          <a:off x="899592" y="2276872"/>
          <a:ext cx="7560840" cy="37444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2"/>
          <p:cNvSpPr txBox="1">
            <a:spLocks noChangeArrowheads="1"/>
          </p:cNvSpPr>
          <p:nvPr/>
        </p:nvSpPr>
        <p:spPr bwMode="auto">
          <a:xfrm>
            <a:off x="395288" y="5726113"/>
            <a:ext cx="7010400" cy="1158875"/>
          </a:xfrm>
          <a:prstGeom prst="rect">
            <a:avLst/>
          </a:prstGeom>
          <a:noFill/>
          <a:ln w="9525">
            <a:noFill/>
            <a:miter lim="800000"/>
            <a:headEnd/>
            <a:tailEnd/>
          </a:ln>
        </p:spPr>
        <p:txBody>
          <a:bodyPr>
            <a:spAutoFit/>
          </a:bodyPr>
          <a:lstStyle/>
          <a:p>
            <a:pPr marL="457200" indent="-457200" algn="l"/>
            <a:r>
              <a:rPr lang="en-US" altLang="en-US" sz="1000">
                <a:solidFill>
                  <a:schemeClr val="bg1"/>
                </a:solidFill>
              </a:rPr>
              <a:t>1. Hilden M et al. </a:t>
            </a:r>
            <a:r>
              <a:rPr lang="en-US" altLang="en-US" sz="1000" i="1">
                <a:solidFill>
                  <a:schemeClr val="bg1"/>
                </a:solidFill>
              </a:rPr>
              <a:t>Scand J Gastroenterol</a:t>
            </a:r>
            <a:r>
              <a:rPr lang="en-US" altLang="en-US" sz="1000">
                <a:solidFill>
                  <a:schemeClr val="bg1"/>
                </a:solidFill>
              </a:rPr>
              <a:t>. 1977;12:593-597.</a:t>
            </a:r>
          </a:p>
          <a:p>
            <a:pPr marL="457200" indent="-457200" algn="l"/>
            <a:r>
              <a:rPr lang="en-US" altLang="en-US" sz="1000">
                <a:solidFill>
                  <a:schemeClr val="bg1"/>
                </a:solidFill>
              </a:rPr>
              <a:t>2. Ground KEU. </a:t>
            </a:r>
            <a:r>
              <a:rPr lang="en-US" altLang="en-US" sz="1000" i="1">
                <a:solidFill>
                  <a:schemeClr val="bg1"/>
                </a:solidFill>
              </a:rPr>
              <a:t>Aviat Spac Environ Med. </a:t>
            </a:r>
            <a:r>
              <a:rPr lang="en-US" altLang="en-US" sz="1000">
                <a:solidFill>
                  <a:schemeClr val="bg1"/>
                </a:solidFill>
              </a:rPr>
              <a:t>1982;53;14-18.</a:t>
            </a:r>
          </a:p>
          <a:p>
            <a:pPr marL="457200" indent="-457200" algn="l"/>
            <a:r>
              <a:rPr lang="en-US" altLang="en-US" sz="1000">
                <a:solidFill>
                  <a:schemeClr val="bg1"/>
                </a:solidFill>
              </a:rPr>
              <a:t>3. Alter MF et al. </a:t>
            </a:r>
            <a:r>
              <a:rPr lang="en-US" altLang="en-US" sz="1000" i="1">
                <a:solidFill>
                  <a:schemeClr val="bg1"/>
                </a:solidFill>
              </a:rPr>
              <a:t>N Engl J Med.</a:t>
            </a:r>
            <a:r>
              <a:rPr lang="en-US" altLang="en-US" sz="1000">
                <a:solidFill>
                  <a:schemeClr val="bg1"/>
                </a:solidFill>
              </a:rPr>
              <a:t> 1999;341:556-562.</a:t>
            </a:r>
          </a:p>
          <a:p>
            <a:pPr marL="457200" indent="-457200" algn="l"/>
            <a:r>
              <a:rPr lang="en-US" altLang="en-US" sz="1000">
                <a:solidFill>
                  <a:schemeClr val="bg1"/>
                </a:solidFill>
              </a:rPr>
              <a:t>4. Venkataramani A et al. In: Maddrey WC, Feldman M, eds. </a:t>
            </a:r>
            <a:r>
              <a:rPr lang="en-US" altLang="en-US" sz="1000" i="1">
                <a:solidFill>
                  <a:schemeClr val="bg1"/>
                </a:solidFill>
              </a:rPr>
              <a:t>Atlas of the Liver.</a:t>
            </a:r>
            <a:r>
              <a:rPr lang="en-US" altLang="en-US" sz="1000">
                <a:solidFill>
                  <a:schemeClr val="bg1"/>
                </a:solidFill>
              </a:rPr>
              <a:t> Philadelphia: Current Medicine;1999:9.0.</a:t>
            </a:r>
          </a:p>
          <a:p>
            <a:pPr marL="457200" indent="-457200" algn="l"/>
            <a:r>
              <a:rPr lang="en-US" altLang="en-US" sz="1000">
                <a:solidFill>
                  <a:schemeClr val="bg1"/>
                </a:solidFill>
              </a:rPr>
              <a:t>5. Adapted from http://www.nhlbi.nih.gov/new/press/01/09 -25.htm. Accessed 11/01/02.</a:t>
            </a:r>
          </a:p>
          <a:p>
            <a:pPr marL="457200" indent="-457200" algn="l"/>
            <a:r>
              <a:rPr lang="en-US" altLang="en-US" sz="1000">
                <a:solidFill>
                  <a:schemeClr val="bg1"/>
                </a:solidFill>
              </a:rPr>
              <a:t>6. McQuillan GM et al. </a:t>
            </a:r>
            <a:r>
              <a:rPr lang="en-US" altLang="en-US" sz="1000" i="1">
                <a:solidFill>
                  <a:schemeClr val="bg1"/>
                </a:solidFill>
              </a:rPr>
              <a:t>Am J Public Health</a:t>
            </a:r>
            <a:r>
              <a:rPr lang="en-US" altLang="en-US" sz="1000">
                <a:solidFill>
                  <a:schemeClr val="bg1"/>
                </a:solidFill>
              </a:rPr>
              <a:t> 1999;89:14-18.</a:t>
            </a:r>
          </a:p>
          <a:p>
            <a:pPr marL="457200" indent="-457200" algn="l"/>
            <a:endParaRPr lang="en-US" altLang="en-US" sz="1000">
              <a:solidFill>
                <a:schemeClr val="bg1"/>
              </a:solidFill>
            </a:endParaRPr>
          </a:p>
        </p:txBody>
      </p:sp>
      <p:graphicFrame>
        <p:nvGraphicFramePr>
          <p:cNvPr id="4098" name="Object 3"/>
          <p:cNvGraphicFramePr>
            <a:graphicFrameLocks noChangeAspect="1"/>
          </p:cNvGraphicFramePr>
          <p:nvPr/>
        </p:nvGraphicFramePr>
        <p:xfrm>
          <a:off x="2703513" y="1271588"/>
          <a:ext cx="5029200" cy="4170362"/>
        </p:xfrm>
        <a:graphic>
          <a:graphicData uri="http://schemas.openxmlformats.org/presentationml/2006/ole">
            <p:oleObj spid="_x0000_s6146" name="Chart" r:id="rId4" imgW="6858064" imgH="4572027" progId="MSGraph.Chart.8">
              <p:embed followColorScheme="full"/>
            </p:oleObj>
          </a:graphicData>
        </a:graphic>
      </p:graphicFrame>
      <p:sp>
        <p:nvSpPr>
          <p:cNvPr id="4100" name="Text Box 4"/>
          <p:cNvSpPr txBox="1">
            <a:spLocks noChangeArrowheads="1"/>
          </p:cNvSpPr>
          <p:nvPr/>
        </p:nvSpPr>
        <p:spPr bwMode="auto">
          <a:xfrm>
            <a:off x="722313" y="1728788"/>
            <a:ext cx="1912937" cy="350837"/>
          </a:xfrm>
          <a:prstGeom prst="rect">
            <a:avLst/>
          </a:prstGeom>
          <a:noFill/>
          <a:ln w="9525">
            <a:noFill/>
            <a:miter lim="800000"/>
            <a:headEnd/>
            <a:tailEnd/>
          </a:ln>
        </p:spPr>
        <p:txBody>
          <a:bodyPr>
            <a:spAutoFit/>
          </a:bodyPr>
          <a:lstStyle/>
          <a:p>
            <a:pPr algn="r" eaLnBrk="0" hangingPunct="0">
              <a:lnSpc>
                <a:spcPts val="600"/>
              </a:lnSpc>
              <a:spcBef>
                <a:spcPct val="50000"/>
              </a:spcBef>
            </a:pPr>
            <a:r>
              <a:rPr lang="en-US" altLang="en-US" sz="1400" b="1">
                <a:solidFill>
                  <a:schemeClr val="bg1"/>
                </a:solidFill>
              </a:rPr>
              <a:t>Nonalcoholic Fatty </a:t>
            </a:r>
          </a:p>
          <a:p>
            <a:pPr algn="r" eaLnBrk="0" hangingPunct="0">
              <a:lnSpc>
                <a:spcPts val="600"/>
              </a:lnSpc>
              <a:spcBef>
                <a:spcPct val="50000"/>
              </a:spcBef>
            </a:pPr>
            <a:r>
              <a:rPr lang="en-US" altLang="en-US" sz="1400" b="1">
                <a:solidFill>
                  <a:schemeClr val="bg1"/>
                </a:solidFill>
              </a:rPr>
              <a:t>Liver Disorder</a:t>
            </a:r>
            <a:endParaRPr lang="en-US" altLang="en-US" sz="800" b="1">
              <a:solidFill>
                <a:schemeClr val="bg1"/>
              </a:solidFill>
            </a:endParaRPr>
          </a:p>
        </p:txBody>
      </p:sp>
      <p:sp>
        <p:nvSpPr>
          <p:cNvPr id="4101" name="Text Box 5"/>
          <p:cNvSpPr txBox="1">
            <a:spLocks noChangeArrowheads="1"/>
          </p:cNvSpPr>
          <p:nvPr/>
        </p:nvSpPr>
        <p:spPr bwMode="auto">
          <a:xfrm>
            <a:off x="938213" y="2216150"/>
            <a:ext cx="1689100" cy="350838"/>
          </a:xfrm>
          <a:prstGeom prst="rect">
            <a:avLst/>
          </a:prstGeom>
          <a:noFill/>
          <a:ln w="9525">
            <a:noFill/>
            <a:miter lim="800000"/>
            <a:headEnd/>
            <a:tailEnd/>
          </a:ln>
        </p:spPr>
        <p:txBody>
          <a:bodyPr>
            <a:spAutoFit/>
          </a:bodyPr>
          <a:lstStyle/>
          <a:p>
            <a:pPr algn="r" eaLnBrk="0" hangingPunct="0">
              <a:lnSpc>
                <a:spcPts val="600"/>
              </a:lnSpc>
              <a:spcBef>
                <a:spcPct val="50000"/>
              </a:spcBef>
            </a:pPr>
            <a:r>
              <a:rPr lang="en-US" altLang="en-US" sz="1400" b="1">
                <a:solidFill>
                  <a:schemeClr val="bg1"/>
                </a:solidFill>
              </a:rPr>
              <a:t>Nonalcoholic </a:t>
            </a:r>
          </a:p>
          <a:p>
            <a:pPr algn="r" eaLnBrk="0" hangingPunct="0">
              <a:lnSpc>
                <a:spcPts val="600"/>
              </a:lnSpc>
              <a:spcBef>
                <a:spcPct val="50000"/>
              </a:spcBef>
            </a:pPr>
            <a:r>
              <a:rPr lang="en-US" altLang="en-US" sz="1400" b="1">
                <a:solidFill>
                  <a:schemeClr val="bg1"/>
                </a:solidFill>
              </a:rPr>
              <a:t>steatohepatitis</a:t>
            </a:r>
          </a:p>
        </p:txBody>
      </p:sp>
      <p:sp>
        <p:nvSpPr>
          <p:cNvPr id="4102" name="Text Box 6"/>
          <p:cNvSpPr txBox="1">
            <a:spLocks noChangeArrowheads="1"/>
          </p:cNvSpPr>
          <p:nvPr/>
        </p:nvSpPr>
        <p:spPr bwMode="auto">
          <a:xfrm>
            <a:off x="657225" y="2643188"/>
            <a:ext cx="1941513" cy="304800"/>
          </a:xfrm>
          <a:prstGeom prst="rect">
            <a:avLst/>
          </a:prstGeom>
          <a:noFill/>
          <a:ln w="9525">
            <a:noFill/>
            <a:miter lim="800000"/>
            <a:headEnd/>
            <a:tailEnd/>
          </a:ln>
        </p:spPr>
        <p:txBody>
          <a:bodyPr>
            <a:spAutoFit/>
          </a:bodyPr>
          <a:lstStyle/>
          <a:p>
            <a:pPr algn="r" eaLnBrk="0" hangingPunct="0">
              <a:spcBef>
                <a:spcPct val="50000"/>
              </a:spcBef>
            </a:pPr>
            <a:r>
              <a:rPr lang="en-US" altLang="en-US" sz="1400" b="1">
                <a:solidFill>
                  <a:schemeClr val="bg1"/>
                </a:solidFill>
              </a:rPr>
              <a:t>Chronic Hepatitis C</a:t>
            </a:r>
          </a:p>
        </p:txBody>
      </p:sp>
      <p:sp>
        <p:nvSpPr>
          <p:cNvPr id="4103" name="Text Box 7"/>
          <p:cNvSpPr txBox="1">
            <a:spLocks noChangeArrowheads="1"/>
          </p:cNvSpPr>
          <p:nvPr/>
        </p:nvSpPr>
        <p:spPr bwMode="auto">
          <a:xfrm>
            <a:off x="395288" y="3024188"/>
            <a:ext cx="2246312" cy="304800"/>
          </a:xfrm>
          <a:prstGeom prst="rect">
            <a:avLst/>
          </a:prstGeom>
          <a:noFill/>
          <a:ln w="9525">
            <a:noFill/>
            <a:miter lim="800000"/>
            <a:headEnd/>
            <a:tailEnd/>
          </a:ln>
        </p:spPr>
        <p:txBody>
          <a:bodyPr>
            <a:spAutoFit/>
          </a:bodyPr>
          <a:lstStyle/>
          <a:p>
            <a:pPr algn="r" eaLnBrk="0" hangingPunct="0">
              <a:spcBef>
                <a:spcPct val="50000"/>
              </a:spcBef>
            </a:pPr>
            <a:r>
              <a:rPr lang="en-US" altLang="en-US" sz="1400" b="1">
                <a:solidFill>
                  <a:schemeClr val="bg1"/>
                </a:solidFill>
              </a:rPr>
              <a:t>Alcoholic Liver Disease</a:t>
            </a:r>
          </a:p>
        </p:txBody>
      </p:sp>
      <p:sp>
        <p:nvSpPr>
          <p:cNvPr id="4104" name="Text Box 8"/>
          <p:cNvSpPr txBox="1">
            <a:spLocks noChangeArrowheads="1"/>
          </p:cNvSpPr>
          <p:nvPr/>
        </p:nvSpPr>
        <p:spPr bwMode="auto">
          <a:xfrm>
            <a:off x="887413" y="3405188"/>
            <a:ext cx="1739900" cy="304800"/>
          </a:xfrm>
          <a:prstGeom prst="rect">
            <a:avLst/>
          </a:prstGeom>
          <a:noFill/>
          <a:ln w="9525">
            <a:noFill/>
            <a:miter lim="800000"/>
            <a:headEnd/>
            <a:tailEnd/>
          </a:ln>
        </p:spPr>
        <p:txBody>
          <a:bodyPr>
            <a:spAutoFit/>
          </a:bodyPr>
          <a:lstStyle/>
          <a:p>
            <a:pPr algn="r" eaLnBrk="0" hangingPunct="0">
              <a:spcBef>
                <a:spcPct val="50000"/>
              </a:spcBef>
            </a:pPr>
            <a:r>
              <a:rPr lang="en-US" altLang="en-US" sz="1400" b="1">
                <a:solidFill>
                  <a:schemeClr val="bg1"/>
                </a:solidFill>
              </a:rPr>
              <a:t>Hemochromatosis</a:t>
            </a:r>
          </a:p>
        </p:txBody>
      </p:sp>
      <p:sp>
        <p:nvSpPr>
          <p:cNvPr id="4105" name="Text Box 9"/>
          <p:cNvSpPr txBox="1">
            <a:spLocks noChangeArrowheads="1"/>
          </p:cNvSpPr>
          <p:nvPr/>
        </p:nvSpPr>
        <p:spPr bwMode="auto">
          <a:xfrm>
            <a:off x="782638" y="3862388"/>
            <a:ext cx="1844675" cy="304800"/>
          </a:xfrm>
          <a:prstGeom prst="rect">
            <a:avLst/>
          </a:prstGeom>
          <a:noFill/>
          <a:ln w="9525">
            <a:noFill/>
            <a:miter lim="800000"/>
            <a:headEnd/>
            <a:tailEnd/>
          </a:ln>
        </p:spPr>
        <p:txBody>
          <a:bodyPr>
            <a:spAutoFit/>
          </a:bodyPr>
          <a:lstStyle/>
          <a:p>
            <a:pPr algn="r" eaLnBrk="0" hangingPunct="0">
              <a:spcBef>
                <a:spcPct val="50000"/>
              </a:spcBef>
            </a:pPr>
            <a:r>
              <a:rPr lang="en-US" altLang="en-US" sz="1400" b="1">
                <a:solidFill>
                  <a:schemeClr val="bg1"/>
                </a:solidFill>
              </a:rPr>
              <a:t>Chronic Hepatitis B</a:t>
            </a:r>
          </a:p>
        </p:txBody>
      </p:sp>
      <p:sp>
        <p:nvSpPr>
          <p:cNvPr id="4106" name="Text Box 10"/>
          <p:cNvSpPr txBox="1">
            <a:spLocks noChangeArrowheads="1"/>
          </p:cNvSpPr>
          <p:nvPr/>
        </p:nvSpPr>
        <p:spPr bwMode="auto">
          <a:xfrm>
            <a:off x="250825" y="333375"/>
            <a:ext cx="8497888" cy="457200"/>
          </a:xfrm>
          <a:prstGeom prst="rect">
            <a:avLst/>
          </a:prstGeom>
          <a:noFill/>
          <a:ln w="9525">
            <a:noFill/>
            <a:miter lim="800000"/>
            <a:headEnd/>
            <a:tailEnd/>
          </a:ln>
        </p:spPr>
        <p:txBody>
          <a:bodyPr>
            <a:spAutoFit/>
          </a:bodyPr>
          <a:lstStyle/>
          <a:p>
            <a:pPr>
              <a:spcBef>
                <a:spcPct val="50000"/>
              </a:spcBef>
            </a:pPr>
            <a:r>
              <a:rPr lang="en-US">
                <a:solidFill>
                  <a:srgbClr val="FFFF66"/>
                </a:solidFill>
                <a:latin typeface="Arial Black" pitchFamily="34" charset="0"/>
              </a:rPr>
              <a:t>Causas de Daño Hepático Crónico:</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graphicFrame>
        <p:nvGraphicFramePr>
          <p:cNvPr id="4" name="3 Marcador de contenido"/>
          <p:cNvGraphicFramePr>
            <a:graphicFrameLocks noGrp="1"/>
          </p:cNvGraphicFramePr>
          <p:nvPr>
            <p:ph idx="1"/>
          </p:nvPr>
        </p:nvGraphicFramePr>
        <p:xfrm>
          <a:off x="357158" y="500042"/>
          <a:ext cx="8786842" cy="5857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graphicFrame>
        <p:nvGraphicFramePr>
          <p:cNvPr id="7" name="6 Marcador de contenido"/>
          <p:cNvGraphicFramePr>
            <a:graphicFrameLocks noGrp="1"/>
          </p:cNvGraphicFramePr>
          <p:nvPr>
            <p:ph idx="1"/>
          </p:nvPr>
        </p:nvGraphicFramePr>
        <p:xfrm>
          <a:off x="285720" y="571480"/>
          <a:ext cx="8643998" cy="60722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body" idx="1"/>
          </p:nvPr>
        </p:nvSpPr>
        <p:spPr>
          <a:xfrm>
            <a:off x="250825" y="1125538"/>
            <a:ext cx="8642350" cy="5327650"/>
          </a:xfrm>
        </p:spPr>
        <p:txBody>
          <a:bodyPr/>
          <a:lstStyle/>
          <a:p>
            <a:pPr algn="ctr" eaLnBrk="1" hangingPunct="1">
              <a:buFontTx/>
              <a:buNone/>
            </a:pPr>
            <a:r>
              <a:rPr lang="es-MX" b="1" dirty="0" smtClean="0"/>
              <a:t>PREVALENCIA</a:t>
            </a:r>
          </a:p>
          <a:p>
            <a:pPr algn="ctr" eaLnBrk="1" hangingPunct="1">
              <a:buFontTx/>
              <a:buNone/>
            </a:pPr>
            <a:r>
              <a:rPr lang="es-MX" b="1" dirty="0" smtClean="0"/>
              <a:t>EHGNA</a:t>
            </a:r>
          </a:p>
          <a:p>
            <a:pPr algn="ctr" eaLnBrk="1" hangingPunct="1">
              <a:buFontTx/>
              <a:buNone/>
            </a:pPr>
            <a:endParaRPr lang="es-MX" b="1" dirty="0" smtClean="0"/>
          </a:p>
          <a:p>
            <a:pPr algn="ctr" eaLnBrk="1" hangingPunct="1">
              <a:buFontTx/>
              <a:buNone/>
            </a:pPr>
            <a:endParaRPr lang="es-MX" dirty="0" smtClean="0">
              <a:latin typeface="Arial Black" pitchFamily="34" charset="0"/>
            </a:endParaRPr>
          </a:p>
          <a:p>
            <a:pPr algn="ctr" eaLnBrk="1" hangingPunct="1">
              <a:buFontTx/>
              <a:buNone/>
            </a:pPr>
            <a:endParaRPr lang="es-MX" dirty="0" smtClean="0">
              <a:latin typeface="Arial Black" pitchFamily="34" charset="0"/>
            </a:endParaRPr>
          </a:p>
          <a:p>
            <a:pPr eaLnBrk="1" hangingPunct="1">
              <a:buFontTx/>
              <a:buNone/>
            </a:pPr>
            <a:endParaRPr lang="es-MX" dirty="0" smtClean="0">
              <a:latin typeface="Arial Black" pitchFamily="34" charset="0"/>
            </a:endParaRPr>
          </a:p>
          <a:p>
            <a:pPr eaLnBrk="1" hangingPunct="1">
              <a:buFontTx/>
              <a:buNone/>
            </a:pPr>
            <a:r>
              <a:rPr lang="es-MX" sz="1800" dirty="0" smtClean="0"/>
              <a:t>General            </a:t>
            </a:r>
            <a:r>
              <a:rPr lang="es-MX" sz="1800" dirty="0" err="1" smtClean="0"/>
              <a:t>Hiperlipidemia</a:t>
            </a:r>
            <a:r>
              <a:rPr lang="es-MX" sz="1800" dirty="0" smtClean="0"/>
              <a:t>                 diabetes                   </a:t>
            </a:r>
            <a:r>
              <a:rPr lang="es-MX" sz="1600" dirty="0" smtClean="0"/>
              <a:t>  </a:t>
            </a:r>
            <a:r>
              <a:rPr lang="es-MX" sz="1800" dirty="0" smtClean="0"/>
              <a:t>obesidad Mórbida</a:t>
            </a:r>
          </a:p>
          <a:p>
            <a:pPr eaLnBrk="1" hangingPunct="1">
              <a:buFontTx/>
              <a:buNone/>
            </a:pPr>
            <a:r>
              <a:rPr lang="es-MX" sz="1800" dirty="0" smtClean="0"/>
              <a:t>	</a:t>
            </a:r>
            <a:r>
              <a:rPr lang="es-MX" sz="1800" dirty="0" smtClean="0"/>
              <a:t>30-20</a:t>
            </a:r>
            <a:r>
              <a:rPr lang="es-MX" sz="1800" dirty="0" smtClean="0"/>
              <a:t>%		    50%		        50%		85%</a:t>
            </a:r>
            <a:endParaRPr lang="es-ES" sz="1800" dirty="0" smtClean="0"/>
          </a:p>
        </p:txBody>
      </p:sp>
      <p:sp>
        <p:nvSpPr>
          <p:cNvPr id="39939" name="Line 3"/>
          <p:cNvSpPr>
            <a:spLocks noChangeShapeType="1"/>
          </p:cNvSpPr>
          <p:nvPr/>
        </p:nvSpPr>
        <p:spPr bwMode="auto">
          <a:xfrm flipH="1">
            <a:off x="1187450" y="1989138"/>
            <a:ext cx="2089150" cy="1511300"/>
          </a:xfrm>
          <a:prstGeom prst="line">
            <a:avLst/>
          </a:prstGeom>
          <a:noFill/>
          <a:ln w="76200">
            <a:solidFill>
              <a:srgbClr val="FFCC00"/>
            </a:solidFill>
            <a:round/>
            <a:headEnd type="arrow" w="med" len="med"/>
            <a:tailEnd/>
          </a:ln>
        </p:spPr>
        <p:txBody>
          <a:bodyPr/>
          <a:lstStyle/>
          <a:p>
            <a:endParaRPr lang="es-PE"/>
          </a:p>
        </p:txBody>
      </p:sp>
      <p:sp>
        <p:nvSpPr>
          <p:cNvPr id="39940" name="Line 4"/>
          <p:cNvSpPr>
            <a:spLocks noChangeShapeType="1"/>
          </p:cNvSpPr>
          <p:nvPr/>
        </p:nvSpPr>
        <p:spPr bwMode="auto">
          <a:xfrm flipH="1">
            <a:off x="2987675" y="2133600"/>
            <a:ext cx="1079500" cy="1439863"/>
          </a:xfrm>
          <a:prstGeom prst="line">
            <a:avLst/>
          </a:prstGeom>
          <a:noFill/>
          <a:ln w="76200">
            <a:solidFill>
              <a:srgbClr val="FFCC00"/>
            </a:solidFill>
            <a:round/>
            <a:headEnd type="arrow" w="med" len="med"/>
            <a:tailEnd/>
          </a:ln>
        </p:spPr>
        <p:txBody>
          <a:bodyPr/>
          <a:lstStyle/>
          <a:p>
            <a:endParaRPr lang="es-PE"/>
          </a:p>
        </p:txBody>
      </p:sp>
      <p:sp>
        <p:nvSpPr>
          <p:cNvPr id="39941" name="Line 5"/>
          <p:cNvSpPr>
            <a:spLocks noChangeShapeType="1"/>
          </p:cNvSpPr>
          <p:nvPr/>
        </p:nvSpPr>
        <p:spPr bwMode="auto">
          <a:xfrm>
            <a:off x="4643438" y="2133600"/>
            <a:ext cx="360362" cy="1511300"/>
          </a:xfrm>
          <a:prstGeom prst="line">
            <a:avLst/>
          </a:prstGeom>
          <a:noFill/>
          <a:ln w="76200">
            <a:solidFill>
              <a:srgbClr val="FFCC00"/>
            </a:solidFill>
            <a:round/>
            <a:headEnd type="arrow" w="med" len="med"/>
            <a:tailEnd/>
          </a:ln>
        </p:spPr>
        <p:txBody>
          <a:bodyPr/>
          <a:lstStyle/>
          <a:p>
            <a:endParaRPr lang="es-PE"/>
          </a:p>
        </p:txBody>
      </p:sp>
      <p:sp>
        <p:nvSpPr>
          <p:cNvPr id="39942" name="Line 6"/>
          <p:cNvSpPr>
            <a:spLocks noChangeShapeType="1"/>
          </p:cNvSpPr>
          <p:nvPr/>
        </p:nvSpPr>
        <p:spPr bwMode="auto">
          <a:xfrm>
            <a:off x="5508625" y="1773238"/>
            <a:ext cx="1873250" cy="1727200"/>
          </a:xfrm>
          <a:prstGeom prst="line">
            <a:avLst/>
          </a:prstGeom>
          <a:noFill/>
          <a:ln w="76200">
            <a:solidFill>
              <a:srgbClr val="FFCC00"/>
            </a:solidFill>
            <a:round/>
            <a:headEnd type="arrow" w="med" len="med"/>
            <a:tailEnd/>
          </a:ln>
        </p:spPr>
        <p:txBody>
          <a:bodyPr/>
          <a:lstStyle/>
          <a:p>
            <a:endParaRPr lang="es-PE"/>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xfrm>
            <a:off x="304800" y="274638"/>
            <a:ext cx="8382000" cy="1143000"/>
          </a:xfrm>
        </p:spPr>
        <p:txBody>
          <a:bodyPr>
            <a:normAutofit fontScale="90000"/>
          </a:bodyPr>
          <a:lstStyle/>
          <a:p>
            <a:pPr eaLnBrk="1" hangingPunct="1">
              <a:defRPr/>
            </a:pPr>
            <a:r>
              <a:rPr lang="en-US" sz="4000" smtClean="0"/>
              <a:t>Risk factors: Established association</a:t>
            </a:r>
          </a:p>
        </p:txBody>
      </p:sp>
      <p:sp>
        <p:nvSpPr>
          <p:cNvPr id="46085" name="Rectangle 5"/>
          <p:cNvSpPr>
            <a:spLocks noGrp="1" noChangeArrowheads="1"/>
          </p:cNvSpPr>
          <p:nvPr>
            <p:ph idx="1"/>
          </p:nvPr>
        </p:nvSpPr>
        <p:spPr>
          <a:xfrm>
            <a:off x="457200" y="1981200"/>
            <a:ext cx="8229600" cy="4114800"/>
          </a:xfrm>
        </p:spPr>
        <p:txBody>
          <a:bodyPr/>
          <a:lstStyle/>
          <a:p>
            <a:pPr eaLnBrk="1" hangingPunct="1">
              <a:defRPr/>
            </a:pPr>
            <a:r>
              <a:rPr lang="en-US" smtClean="0"/>
              <a:t>Obesity</a:t>
            </a:r>
          </a:p>
          <a:p>
            <a:pPr eaLnBrk="1" hangingPunct="1">
              <a:defRPr/>
            </a:pPr>
            <a:r>
              <a:rPr lang="en-US" smtClean="0"/>
              <a:t>Type 2 DM: insulin resistance (IR)</a:t>
            </a:r>
          </a:p>
          <a:p>
            <a:pPr eaLnBrk="1" hangingPunct="1">
              <a:defRPr/>
            </a:pPr>
            <a:r>
              <a:rPr lang="en-US" smtClean="0"/>
              <a:t>Dyslipidemia</a:t>
            </a:r>
          </a:p>
          <a:p>
            <a:pPr eaLnBrk="1" hangingPunct="1">
              <a:defRPr/>
            </a:pPr>
            <a:r>
              <a:rPr lang="en-US" smtClean="0"/>
              <a:t>Metabolic syndrome (MS)</a:t>
            </a:r>
          </a:p>
        </p:txBody>
      </p:sp>
      <p:pic>
        <p:nvPicPr>
          <p:cNvPr id="13316" name="Picture 7" descr="och_moti"/>
          <p:cNvPicPr>
            <a:picLocks noChangeAspect="1" noChangeArrowheads="1"/>
          </p:cNvPicPr>
          <p:nvPr/>
        </p:nvPicPr>
        <p:blipFill>
          <a:blip r:embed="rId2"/>
          <a:srcRect/>
          <a:stretch>
            <a:fillRect/>
          </a:stretch>
        </p:blipFill>
        <p:spPr bwMode="auto">
          <a:xfrm>
            <a:off x="0" y="6640513"/>
            <a:ext cx="990600" cy="217487"/>
          </a:xfrm>
          <a:prstGeom prst="rect">
            <a:avLst/>
          </a:prstGeom>
          <a:solidFill>
            <a:schemeClr val="accent1"/>
          </a:solid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graphicFrame>
        <p:nvGraphicFramePr>
          <p:cNvPr id="4" name="3 Marcador de contenido"/>
          <p:cNvGraphicFramePr>
            <a:graphicFrameLocks noGrp="1"/>
          </p:cNvGraphicFramePr>
          <p:nvPr>
            <p:ph idx="1"/>
          </p:nvPr>
        </p:nvGraphicFramePr>
        <p:xfrm>
          <a:off x="457200" y="1600200"/>
          <a:ext cx="8229600"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graphicFrame>
        <p:nvGraphicFramePr>
          <p:cNvPr id="4" name="3 Marcador de contenido"/>
          <p:cNvGraphicFramePr>
            <a:graphicFrameLocks noGrp="1"/>
          </p:cNvGraphicFramePr>
          <p:nvPr>
            <p:ph idx="1"/>
          </p:nvPr>
        </p:nvGraphicFramePr>
        <p:xfrm>
          <a:off x="457200" y="1600200"/>
          <a:ext cx="8229600" cy="470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endParaRPr lang="es-PE"/>
          </a:p>
        </p:txBody>
      </p:sp>
      <p:pic>
        <p:nvPicPr>
          <p:cNvPr id="10242" name="Picture 2"/>
          <p:cNvPicPr>
            <a:picLocks noChangeAspect="1" noChangeArrowheads="1"/>
          </p:cNvPicPr>
          <p:nvPr/>
        </p:nvPicPr>
        <p:blipFill>
          <a:blip r:embed="rId2"/>
          <a:srcRect/>
          <a:stretch>
            <a:fillRect/>
          </a:stretch>
        </p:blipFill>
        <p:spPr bwMode="auto">
          <a:xfrm>
            <a:off x="357158" y="57150"/>
            <a:ext cx="8215370" cy="6743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r>
              <a:rPr lang="es-PE" dirty="0" smtClean="0"/>
              <a:t>EL TEJIDO ADIPOSO VISCERAL PRODUCE ALTERACION EN EL METABOLISMO Y ACUMULACION DE GRASA, ADEMAS DE UN ESTADO PROINFLAMATORIO. </a:t>
            </a:r>
          </a:p>
          <a:p>
            <a:r>
              <a:rPr lang="es-PE" dirty="0" smtClean="0"/>
              <a:t>FALTA DE RESPUESTA ADECUADA A LA INJURIA GENERA ESTRÉS OXIDATIVO.</a:t>
            </a:r>
            <a:endParaRPr lang="es-PE"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endParaRPr lang="es-PE"/>
          </a:p>
        </p:txBody>
      </p:sp>
      <p:pic>
        <p:nvPicPr>
          <p:cNvPr id="9218" name="Picture 2"/>
          <p:cNvPicPr>
            <a:picLocks noChangeAspect="1" noChangeArrowheads="1"/>
          </p:cNvPicPr>
          <p:nvPr/>
        </p:nvPicPr>
        <p:blipFill>
          <a:blip r:embed="rId2"/>
          <a:srcRect/>
          <a:stretch>
            <a:fillRect/>
          </a:stretch>
        </p:blipFill>
        <p:spPr bwMode="auto">
          <a:xfrm>
            <a:off x="714348" y="500042"/>
            <a:ext cx="7643866" cy="56436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endParaRPr lang="es-PE"/>
          </a:p>
        </p:txBody>
      </p:sp>
      <p:pic>
        <p:nvPicPr>
          <p:cNvPr id="11266" name="Picture 2"/>
          <p:cNvPicPr>
            <a:picLocks noChangeAspect="1" noChangeArrowheads="1"/>
          </p:cNvPicPr>
          <p:nvPr/>
        </p:nvPicPr>
        <p:blipFill>
          <a:blip r:embed="rId2"/>
          <a:srcRect b="3638"/>
          <a:stretch>
            <a:fillRect/>
          </a:stretch>
        </p:blipFill>
        <p:spPr bwMode="auto">
          <a:xfrm>
            <a:off x="1785918" y="142852"/>
            <a:ext cx="5286412" cy="6589658"/>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eaLnBrk="1" hangingPunct="1">
              <a:defRPr/>
            </a:pPr>
            <a:r>
              <a:rPr lang="en-US" smtClean="0"/>
              <a:t>Risk factor: Bacteria overgrowth</a:t>
            </a:r>
          </a:p>
        </p:txBody>
      </p:sp>
      <p:sp>
        <p:nvSpPr>
          <p:cNvPr id="38915" name="Rectangle 3"/>
          <p:cNvSpPr>
            <a:spLocks noGrp="1" noChangeArrowheads="1"/>
          </p:cNvSpPr>
          <p:nvPr>
            <p:ph idx="1"/>
          </p:nvPr>
        </p:nvSpPr>
        <p:spPr>
          <a:xfrm>
            <a:off x="457200" y="1371600"/>
            <a:ext cx="8382000" cy="5181600"/>
          </a:xfrm>
        </p:spPr>
        <p:txBody>
          <a:bodyPr/>
          <a:lstStyle/>
          <a:p>
            <a:pPr eaLnBrk="1" hangingPunct="1">
              <a:lnSpc>
                <a:spcPct val="90000"/>
              </a:lnSpc>
              <a:buFont typeface="Wingdings" pitchFamily="2" charset="2"/>
              <a:buNone/>
              <a:defRPr/>
            </a:pPr>
            <a:endParaRPr lang="en-US" sz="2400" smtClean="0"/>
          </a:p>
          <a:p>
            <a:pPr eaLnBrk="1" hangingPunct="1">
              <a:lnSpc>
                <a:spcPct val="90000"/>
              </a:lnSpc>
              <a:defRPr/>
            </a:pPr>
            <a:r>
              <a:rPr lang="en-US" sz="2400" smtClean="0"/>
              <a:t>Grieco, </a:t>
            </a:r>
            <a:r>
              <a:rPr lang="en-US" sz="2400" i="1" smtClean="0"/>
              <a:t>et al. Hepatology</a:t>
            </a:r>
            <a:r>
              <a:rPr lang="en-US" sz="2400" smtClean="0"/>
              <a:t> 2009</a:t>
            </a:r>
          </a:p>
          <a:p>
            <a:pPr lvl="1" eaLnBrk="1" hangingPunct="1">
              <a:lnSpc>
                <a:spcPct val="90000"/>
              </a:lnSpc>
              <a:defRPr/>
            </a:pPr>
            <a:r>
              <a:rPr lang="en-US" sz="2000" smtClean="0"/>
              <a:t>35 pts with NAFLD bx confirmed</a:t>
            </a:r>
          </a:p>
          <a:p>
            <a:pPr lvl="1" eaLnBrk="1" hangingPunct="1">
              <a:lnSpc>
                <a:spcPct val="90000"/>
              </a:lnSpc>
              <a:defRPr/>
            </a:pPr>
            <a:r>
              <a:rPr lang="en-US" sz="2000" smtClean="0"/>
              <a:t>27 pts with celiac disease</a:t>
            </a:r>
          </a:p>
          <a:p>
            <a:pPr lvl="1" eaLnBrk="1" hangingPunct="1">
              <a:lnSpc>
                <a:spcPct val="90000"/>
              </a:lnSpc>
              <a:defRPr/>
            </a:pPr>
            <a:r>
              <a:rPr lang="en-US" sz="2000" smtClean="0"/>
              <a:t>24 healthy individuals</a:t>
            </a:r>
          </a:p>
          <a:p>
            <a:pPr lvl="1" eaLnBrk="1" hangingPunct="1">
              <a:lnSpc>
                <a:spcPct val="90000"/>
              </a:lnSpc>
              <a:defRPr/>
            </a:pPr>
            <a:r>
              <a:rPr lang="en-US" sz="2000" smtClean="0"/>
              <a:t>Those with FLD had increased intestinal permeability and increased small bowel bacterial overgrowth</a:t>
            </a:r>
          </a:p>
          <a:p>
            <a:pPr eaLnBrk="1" hangingPunct="1">
              <a:lnSpc>
                <a:spcPct val="90000"/>
              </a:lnSpc>
              <a:defRPr/>
            </a:pPr>
            <a:r>
              <a:rPr lang="en-US" sz="2400" smtClean="0"/>
              <a:t>Compare, </a:t>
            </a:r>
            <a:r>
              <a:rPr lang="en-US" sz="2400" i="1" smtClean="0"/>
              <a:t>et al Nutrition Metabolism &amp; Cardiovascular Disease</a:t>
            </a:r>
            <a:r>
              <a:rPr lang="en-US" sz="2400" smtClean="0"/>
              <a:t> Feb 2012</a:t>
            </a:r>
          </a:p>
          <a:p>
            <a:pPr lvl="1" eaLnBrk="1" hangingPunct="1">
              <a:lnSpc>
                <a:spcPct val="90000"/>
              </a:lnSpc>
              <a:defRPr/>
            </a:pPr>
            <a:r>
              <a:rPr lang="en-US" sz="2000" smtClean="0"/>
              <a:t>Liver is 1</a:t>
            </a:r>
            <a:r>
              <a:rPr lang="en-US" sz="2000" baseline="30000" smtClean="0"/>
              <a:t>st</a:t>
            </a:r>
            <a:r>
              <a:rPr lang="en-US" sz="2000" smtClean="0"/>
              <a:t> line of defense against gut-derived antigens</a:t>
            </a:r>
          </a:p>
          <a:p>
            <a:pPr lvl="1" eaLnBrk="1" hangingPunct="1">
              <a:lnSpc>
                <a:spcPct val="90000"/>
              </a:lnSpc>
              <a:defRPr/>
            </a:pPr>
            <a:r>
              <a:rPr lang="en-US" sz="2000" smtClean="0"/>
              <a:t>Levels of bacterial lipopolysaccharide (component of GN bacteria) are increased in the circulation in several types of chronic liver disease</a:t>
            </a:r>
          </a:p>
          <a:p>
            <a:pPr lvl="1" eaLnBrk="1" hangingPunct="1">
              <a:lnSpc>
                <a:spcPct val="90000"/>
              </a:lnSpc>
              <a:defRPr/>
            </a:pPr>
            <a:r>
              <a:rPr lang="en-US" sz="2000" smtClean="0"/>
              <a:t>Can modulation of gut microbia represent a new way to </a:t>
            </a:r>
          </a:p>
          <a:p>
            <a:pPr lvl="1" eaLnBrk="1" hangingPunct="1">
              <a:lnSpc>
                <a:spcPct val="90000"/>
              </a:lnSpc>
              <a:buFontTx/>
              <a:buNone/>
              <a:defRPr/>
            </a:pPr>
            <a:r>
              <a:rPr lang="en-US" sz="2000" smtClean="0"/>
              <a:t>   treat/prevent NAFLD????	 </a:t>
            </a:r>
            <a:endParaRPr lang="en-US" sz="1200" smtClean="0"/>
          </a:p>
          <a:p>
            <a:pPr eaLnBrk="1" hangingPunct="1">
              <a:lnSpc>
                <a:spcPct val="90000"/>
              </a:lnSpc>
              <a:defRPr/>
            </a:pPr>
            <a:endParaRPr lang="en-US" sz="14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dirty="0"/>
          </a:p>
        </p:txBody>
      </p:sp>
      <p:sp>
        <p:nvSpPr>
          <p:cNvPr id="3" name="2 Marcador de contenido"/>
          <p:cNvSpPr>
            <a:spLocks noGrp="1"/>
          </p:cNvSpPr>
          <p:nvPr>
            <p:ph idx="1"/>
          </p:nvPr>
        </p:nvSpPr>
        <p:spPr/>
        <p:txBody>
          <a:bodyPr>
            <a:normAutofit/>
          </a:bodyPr>
          <a:lstStyle/>
          <a:p>
            <a:r>
              <a:rPr lang="es-PE" sz="4400" dirty="0" smtClean="0"/>
              <a:t>La mayoría son asintomáticos.</a:t>
            </a:r>
          </a:p>
          <a:p>
            <a:r>
              <a:rPr lang="es-PE" sz="4400" dirty="0" smtClean="0"/>
              <a:t>Estudio incidental de imagen o perfil hepático.</a:t>
            </a:r>
            <a:endParaRPr lang="es-PE" sz="4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s-ES_tradnl" dirty="0" smtClean="0"/>
              <a:t>DEFINICION DE HGNA</a:t>
            </a:r>
            <a:endParaRPr lang="es-ES_tradnl" sz="1800" dirty="0" smtClean="0"/>
          </a:p>
        </p:txBody>
      </p:sp>
      <p:sp>
        <p:nvSpPr>
          <p:cNvPr id="1030147" name="Text Box 3"/>
          <p:cNvSpPr txBox="1">
            <a:spLocks noChangeArrowheads="1"/>
          </p:cNvSpPr>
          <p:nvPr/>
        </p:nvSpPr>
        <p:spPr bwMode="auto">
          <a:xfrm>
            <a:off x="468313" y="1905000"/>
            <a:ext cx="8472487" cy="1988237"/>
          </a:xfrm>
          <a:prstGeom prst="rect">
            <a:avLst/>
          </a:prstGeom>
          <a:noFill/>
          <a:ln w="38100">
            <a:solidFill>
              <a:srgbClr val="FF0000"/>
            </a:solidFill>
            <a:miter lim="800000"/>
            <a:headEnd/>
            <a:tailEnd/>
          </a:ln>
          <a:effectLst/>
          <a:extLst>
            <a:ext uri="{909E8E84-426E-40DD-AFC4-6F175D3DCCD1}"/>
            <a:ext uri="{AF507438-7753-43E0-B8FC-AC1667EBCBE1}"/>
          </a:extLst>
        </p:spPr>
        <p:txBody>
          <a:bodyPr>
            <a:spAutoFit/>
          </a:bodyPr>
          <a:lstStyle>
            <a:lvl1pPr marL="381000" indent="-381000" algn="l">
              <a:defRPr>
                <a:solidFill>
                  <a:schemeClr val="tx1"/>
                </a:solidFill>
                <a:latin typeface="Arial" charset="0"/>
              </a:defRPr>
            </a:lvl1pPr>
            <a:lvl2pPr marL="571500"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0" hangingPunct="0">
              <a:spcBef>
                <a:spcPct val="70000"/>
              </a:spcBef>
              <a:buFontTx/>
              <a:buChar char="•"/>
              <a:defRPr/>
            </a:pPr>
            <a:r>
              <a:rPr lang="es-ES_tradnl" sz="2800" b="1" dirty="0" smtClean="0">
                <a:solidFill>
                  <a:schemeClr val="bg1"/>
                </a:solidFill>
                <a:effectLst>
                  <a:outerShdw blurRad="38100" dist="38100" dir="2700000" algn="tl">
                    <a:srgbClr val="000000"/>
                  </a:outerShdw>
                </a:effectLst>
              </a:rPr>
              <a:t>Biopsia o estudio de imagen compatible</a:t>
            </a:r>
          </a:p>
          <a:p>
            <a:pPr eaLnBrk="0" hangingPunct="0">
              <a:spcBef>
                <a:spcPct val="70000"/>
              </a:spcBef>
              <a:buFontTx/>
              <a:buChar char="•"/>
              <a:defRPr/>
            </a:pPr>
            <a:r>
              <a:rPr lang="es-ES_tradnl" sz="2800" b="1" dirty="0" smtClean="0">
                <a:solidFill>
                  <a:schemeClr val="bg1"/>
                </a:solidFill>
                <a:effectLst>
                  <a:outerShdw blurRad="38100" dist="38100" dir="2700000" algn="tl">
                    <a:srgbClr val="000000"/>
                  </a:outerShdw>
                </a:effectLst>
              </a:rPr>
              <a:t>Ingesta  </a:t>
            </a:r>
            <a:r>
              <a:rPr lang="es-ES_tradnl" sz="2800" b="1" dirty="0" err="1" smtClean="0">
                <a:solidFill>
                  <a:schemeClr val="bg1"/>
                </a:solidFill>
                <a:effectLst>
                  <a:outerShdw blurRad="38100" dist="38100" dir="2700000" algn="tl">
                    <a:srgbClr val="000000"/>
                  </a:outerShdw>
                </a:effectLst>
              </a:rPr>
              <a:t>Alcoholica</a:t>
            </a:r>
            <a:r>
              <a:rPr lang="es-ES_tradnl" sz="2800" b="1" dirty="0" smtClean="0">
                <a:solidFill>
                  <a:schemeClr val="bg1"/>
                </a:solidFill>
                <a:effectLst>
                  <a:outerShdw blurRad="38100" dist="38100" dir="2700000" algn="tl">
                    <a:srgbClr val="000000"/>
                  </a:outerShdw>
                </a:effectLst>
              </a:rPr>
              <a:t> &lt;  20 gr.-30 gr.  /día</a:t>
            </a:r>
          </a:p>
          <a:p>
            <a:pPr eaLnBrk="0" hangingPunct="0">
              <a:spcBef>
                <a:spcPct val="70000"/>
              </a:spcBef>
              <a:buFontTx/>
              <a:buChar char="•"/>
              <a:defRPr/>
            </a:pPr>
            <a:r>
              <a:rPr lang="es-ES_tradnl" sz="2800" b="1" dirty="0" smtClean="0">
                <a:solidFill>
                  <a:schemeClr val="bg1"/>
                </a:solidFill>
                <a:effectLst>
                  <a:outerShdw blurRad="38100" dist="38100" dir="2700000" algn="tl">
                    <a:srgbClr val="000000"/>
                  </a:outerShdw>
                </a:effectLst>
              </a:rPr>
              <a:t>Estudio negativo para otras causas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dirty="0"/>
          </a:p>
        </p:txBody>
      </p:sp>
      <p:pic>
        <p:nvPicPr>
          <p:cNvPr id="3" name="2 Imagen" descr="tabla7.jpg"/>
          <p:cNvPicPr>
            <a:picLocks noChangeAspect="1"/>
          </p:cNvPicPr>
          <p:nvPr/>
        </p:nvPicPr>
        <p:blipFill>
          <a:blip r:embed="rId2"/>
          <a:stretch>
            <a:fillRect/>
          </a:stretch>
        </p:blipFill>
        <p:spPr>
          <a:xfrm>
            <a:off x="285720" y="571480"/>
            <a:ext cx="8383070" cy="57150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12290" name="Picture 2"/>
          <p:cNvPicPr>
            <a:picLocks noChangeAspect="1" noChangeArrowheads="1"/>
          </p:cNvPicPr>
          <p:nvPr/>
        </p:nvPicPr>
        <p:blipFill>
          <a:blip r:embed="rId2"/>
          <a:srcRect/>
          <a:stretch>
            <a:fillRect/>
          </a:stretch>
        </p:blipFill>
        <p:spPr bwMode="auto">
          <a:xfrm>
            <a:off x="642910" y="1142984"/>
            <a:ext cx="7510847" cy="2905139"/>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err="1" smtClean="0"/>
              <a:t>Alteracion</a:t>
            </a:r>
            <a:r>
              <a:rPr lang="es-PE" dirty="0" smtClean="0"/>
              <a:t> del perfil </a:t>
            </a:r>
            <a:r>
              <a:rPr lang="es-PE" dirty="0" err="1" smtClean="0"/>
              <a:t>hepatico</a:t>
            </a:r>
            <a:endParaRPr lang="es-PE" dirty="0"/>
          </a:p>
        </p:txBody>
      </p:sp>
      <p:sp>
        <p:nvSpPr>
          <p:cNvPr id="3" name="2 CuadroTexto"/>
          <p:cNvSpPr txBox="1"/>
          <p:nvPr/>
        </p:nvSpPr>
        <p:spPr>
          <a:xfrm>
            <a:off x="0" y="3000372"/>
            <a:ext cx="9144000" cy="954107"/>
          </a:xfrm>
          <a:prstGeom prst="rect">
            <a:avLst/>
          </a:prstGeom>
          <a:noFill/>
        </p:spPr>
        <p:txBody>
          <a:bodyPr wrap="square" rtlCol="0">
            <a:spAutoFit/>
          </a:bodyPr>
          <a:lstStyle/>
          <a:p>
            <a:r>
              <a:rPr lang="es-PE" sz="2800" dirty="0" smtClean="0"/>
              <a:t>TGP-ALT: S 45% Y E 85% PARA ESTEATOHEPATITIS (75 A 56 % ES NORMAL) </a:t>
            </a:r>
            <a:endParaRPr lang="es-PE"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dirty="0" smtClean="0"/>
              <a:t>METODOS DE EVALUACION DE ESTEATOSIS HEPATICA NO INVASIVOS</a:t>
            </a:r>
            <a:endParaRPr lang="es-PE" dirty="0"/>
          </a:p>
        </p:txBody>
      </p:sp>
      <p:sp>
        <p:nvSpPr>
          <p:cNvPr id="3" name="2 Marcador de contenido"/>
          <p:cNvSpPr>
            <a:spLocks noGrp="1"/>
          </p:cNvSpPr>
          <p:nvPr>
            <p:ph idx="1"/>
          </p:nvPr>
        </p:nvSpPr>
        <p:spPr/>
        <p:txBody>
          <a:bodyPr/>
          <a:lstStyle/>
          <a:p>
            <a:r>
              <a:rPr lang="es-PE" dirty="0" smtClean="0"/>
              <a:t>ULTRASONIDO</a:t>
            </a:r>
          </a:p>
          <a:p>
            <a:pPr lvl="1"/>
            <a:r>
              <a:rPr lang="es-PE" dirty="0" smtClean="0"/>
              <a:t>SENSIBILIDAD DE 93% (CUANDO LA ESTEATOSIS ES DE 33%)</a:t>
            </a:r>
          </a:p>
          <a:p>
            <a:pPr lvl="1"/>
            <a:r>
              <a:rPr lang="es-PE" dirty="0" smtClean="0"/>
              <a:t>SENSIBILIDAD DE 30%</a:t>
            </a:r>
          </a:p>
          <a:p>
            <a:pPr lvl="2"/>
            <a:r>
              <a:rPr lang="es-PE" dirty="0" smtClean="0"/>
              <a:t>INCREMENTO DE LA ECOGENICIDAD</a:t>
            </a:r>
          </a:p>
          <a:p>
            <a:pPr lvl="2"/>
            <a:r>
              <a:rPr lang="es-PE" dirty="0" smtClean="0"/>
              <a:t>BORRAMIENTO DE LA VASCULATURA</a:t>
            </a:r>
          </a:p>
          <a:p>
            <a:pPr lvl="1"/>
            <a:r>
              <a:rPr lang="es-PE" dirty="0" smtClean="0"/>
              <a:t>PARAMETROS DE ATENUACION CONTROLADA OFRECE MAYOR SENSIBILIDAD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4" name="3 Marcador de contenido" descr="descarga.jpg"/>
          <p:cNvPicPr>
            <a:picLocks noGrp="1" noChangeAspect="1"/>
          </p:cNvPicPr>
          <p:nvPr>
            <p:ph idx="1"/>
          </p:nvPr>
        </p:nvPicPr>
        <p:blipFill>
          <a:blip r:embed="rId2"/>
          <a:stretch>
            <a:fillRect/>
          </a:stretch>
        </p:blipFill>
        <p:spPr>
          <a:xfrm>
            <a:off x="4234788" y="3602979"/>
            <a:ext cx="4909212" cy="3255021"/>
          </a:xfrm>
        </p:spPr>
      </p:pic>
      <p:pic>
        <p:nvPicPr>
          <p:cNvPr id="5" name="4 Imagen" descr="image6.jpeg"/>
          <p:cNvPicPr>
            <a:picLocks noChangeAspect="1"/>
          </p:cNvPicPr>
          <p:nvPr/>
        </p:nvPicPr>
        <p:blipFill>
          <a:blip r:embed="rId3"/>
          <a:stretch>
            <a:fillRect/>
          </a:stretch>
        </p:blipFill>
        <p:spPr>
          <a:xfrm>
            <a:off x="0" y="0"/>
            <a:ext cx="4286248" cy="37054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a:xfrm>
            <a:off x="428596" y="1285860"/>
            <a:ext cx="8229600" cy="4709160"/>
          </a:xfrm>
        </p:spPr>
        <p:txBody>
          <a:bodyPr/>
          <a:lstStyle/>
          <a:p>
            <a:r>
              <a:rPr lang="es-PE" dirty="0" smtClean="0"/>
              <a:t>RMN espectroscopia  detecta por encima de 5.56% grasa en el </a:t>
            </a:r>
            <a:r>
              <a:rPr lang="es-PE" dirty="0" err="1" smtClean="0"/>
              <a:t>higado</a:t>
            </a:r>
            <a:r>
              <a:rPr lang="es-PE" dirty="0" smtClean="0"/>
              <a:t>.</a:t>
            </a:r>
          </a:p>
          <a:p>
            <a:r>
              <a:rPr lang="es-PE" dirty="0" smtClean="0"/>
              <a:t> </a:t>
            </a:r>
            <a:endParaRPr lang="es-PE" dirty="0"/>
          </a:p>
        </p:txBody>
      </p:sp>
      <p:pic>
        <p:nvPicPr>
          <p:cNvPr id="4" name="3 Imagen" descr="F1.large.jpg"/>
          <p:cNvPicPr>
            <a:picLocks noChangeAspect="1"/>
          </p:cNvPicPr>
          <p:nvPr/>
        </p:nvPicPr>
        <p:blipFill>
          <a:blip r:embed="rId2"/>
          <a:stretch>
            <a:fillRect/>
          </a:stretch>
        </p:blipFill>
        <p:spPr>
          <a:xfrm>
            <a:off x="3152253" y="2428868"/>
            <a:ext cx="5991746" cy="422085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r>
              <a:rPr lang="es-PE" dirty="0" smtClean="0"/>
              <a:t>FLI = (e </a:t>
            </a:r>
            <a:r>
              <a:rPr lang="es-PE" baseline="30000" dirty="0" smtClean="0"/>
              <a:t>0.953*</a:t>
            </a:r>
            <a:r>
              <a:rPr lang="es-PE" baseline="30000" dirty="0" err="1" smtClean="0"/>
              <a:t>loge</a:t>
            </a:r>
            <a:r>
              <a:rPr lang="es-PE" baseline="30000" dirty="0" smtClean="0"/>
              <a:t> (</a:t>
            </a:r>
            <a:r>
              <a:rPr lang="es-PE" baseline="30000" dirty="0" err="1" smtClean="0"/>
              <a:t>triglycerides</a:t>
            </a:r>
            <a:r>
              <a:rPr lang="es-PE" baseline="30000" dirty="0" smtClean="0"/>
              <a:t>) + 0.139*BMI + 0.718*</a:t>
            </a:r>
            <a:r>
              <a:rPr lang="es-PE" baseline="30000" dirty="0" err="1" smtClean="0"/>
              <a:t>loge</a:t>
            </a:r>
            <a:r>
              <a:rPr lang="es-PE" baseline="30000" dirty="0" smtClean="0"/>
              <a:t> (</a:t>
            </a:r>
            <a:r>
              <a:rPr lang="es-PE" baseline="30000" dirty="0" err="1" smtClean="0"/>
              <a:t>ggt</a:t>
            </a:r>
            <a:r>
              <a:rPr lang="es-PE" baseline="30000" dirty="0" smtClean="0"/>
              <a:t>) + 0.053*</a:t>
            </a:r>
            <a:r>
              <a:rPr lang="es-PE" baseline="30000" dirty="0" err="1" smtClean="0"/>
              <a:t>waist</a:t>
            </a:r>
            <a:r>
              <a:rPr lang="es-PE" baseline="30000" dirty="0" smtClean="0"/>
              <a:t> </a:t>
            </a:r>
            <a:r>
              <a:rPr lang="es-PE" baseline="30000" dirty="0" err="1" smtClean="0"/>
              <a:t>circumference</a:t>
            </a:r>
            <a:r>
              <a:rPr lang="es-PE" baseline="30000" dirty="0" smtClean="0"/>
              <a:t> - 15.745</a:t>
            </a:r>
            <a:r>
              <a:rPr lang="es-PE" dirty="0" smtClean="0"/>
              <a:t>) / (1 + e</a:t>
            </a:r>
            <a:r>
              <a:rPr lang="es-PE" baseline="30000" dirty="0" smtClean="0"/>
              <a:t>0.953*</a:t>
            </a:r>
            <a:r>
              <a:rPr lang="es-PE" baseline="30000" dirty="0" err="1" smtClean="0"/>
              <a:t>loge</a:t>
            </a:r>
            <a:r>
              <a:rPr lang="es-PE" baseline="30000" dirty="0" smtClean="0"/>
              <a:t> (</a:t>
            </a:r>
            <a:r>
              <a:rPr lang="es-PE" baseline="30000" dirty="0" err="1" smtClean="0"/>
              <a:t>triglycerides</a:t>
            </a:r>
            <a:r>
              <a:rPr lang="es-PE" baseline="30000" dirty="0" smtClean="0"/>
              <a:t>) + 0.139*BMI + 0.718*</a:t>
            </a:r>
            <a:r>
              <a:rPr lang="es-PE" baseline="30000" dirty="0" err="1" smtClean="0"/>
              <a:t>loge</a:t>
            </a:r>
            <a:r>
              <a:rPr lang="es-PE" baseline="30000" dirty="0" smtClean="0"/>
              <a:t> (</a:t>
            </a:r>
            <a:r>
              <a:rPr lang="es-PE" baseline="30000" dirty="0" err="1" smtClean="0"/>
              <a:t>ggt</a:t>
            </a:r>
            <a:r>
              <a:rPr lang="es-PE" baseline="30000" dirty="0" smtClean="0"/>
              <a:t>) + 0.053*</a:t>
            </a:r>
            <a:r>
              <a:rPr lang="es-PE" baseline="30000" dirty="0" err="1" smtClean="0"/>
              <a:t>waist</a:t>
            </a:r>
            <a:r>
              <a:rPr lang="es-PE" baseline="30000" dirty="0" smtClean="0"/>
              <a:t> </a:t>
            </a:r>
            <a:r>
              <a:rPr lang="es-PE" baseline="30000" dirty="0" err="1" smtClean="0"/>
              <a:t>circumference</a:t>
            </a:r>
            <a:r>
              <a:rPr lang="es-PE" baseline="30000" dirty="0" smtClean="0"/>
              <a:t> - 15.745</a:t>
            </a:r>
            <a:r>
              <a:rPr lang="es-PE" dirty="0" smtClean="0"/>
              <a:t>) * </a:t>
            </a:r>
            <a:r>
              <a:rPr lang="es-PE" dirty="0" smtClean="0"/>
              <a:t>100</a:t>
            </a:r>
          </a:p>
          <a:p>
            <a:r>
              <a:rPr lang="es-PE" dirty="0" smtClean="0"/>
              <a:t>Punto de corte de 30 (S62%E88%) y 10 (86-48%) </a:t>
            </a:r>
            <a:endParaRPr lang="es-P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PE" dirty="0" err="1" smtClean="0"/>
              <a:t>Metodos</a:t>
            </a:r>
            <a:r>
              <a:rPr lang="es-PE" dirty="0" smtClean="0"/>
              <a:t> de </a:t>
            </a:r>
            <a:r>
              <a:rPr lang="es-PE" dirty="0" err="1" smtClean="0"/>
              <a:t>evaluacion</a:t>
            </a:r>
            <a:r>
              <a:rPr lang="es-PE" dirty="0" smtClean="0"/>
              <a:t> de </a:t>
            </a:r>
            <a:r>
              <a:rPr lang="es-PE" sz="4400" dirty="0" err="1" smtClean="0"/>
              <a:t>esteatohepatitis</a:t>
            </a:r>
            <a:r>
              <a:rPr lang="es-PE" dirty="0" smtClean="0"/>
              <a:t> no invasivos</a:t>
            </a:r>
            <a:endParaRPr lang="es-PE" dirty="0"/>
          </a:p>
        </p:txBody>
      </p:sp>
      <p:sp>
        <p:nvSpPr>
          <p:cNvPr id="3" name="2 Marcador de contenido"/>
          <p:cNvSpPr>
            <a:spLocks noGrp="1"/>
          </p:cNvSpPr>
          <p:nvPr>
            <p:ph idx="1"/>
          </p:nvPr>
        </p:nvSpPr>
        <p:spPr/>
        <p:txBody>
          <a:bodyPr/>
          <a:lstStyle/>
          <a:p>
            <a:r>
              <a:rPr lang="es-PE" dirty="0" smtClean="0"/>
              <a:t>No hay </a:t>
            </a:r>
            <a:r>
              <a:rPr lang="es-PE" dirty="0" err="1" smtClean="0"/>
              <a:t>tecnicas</a:t>
            </a:r>
            <a:r>
              <a:rPr lang="es-PE" dirty="0" smtClean="0"/>
              <a:t> de imagen apropiadas (RMN)</a:t>
            </a:r>
          </a:p>
          <a:p>
            <a:r>
              <a:rPr lang="es-PE" dirty="0" smtClean="0"/>
              <a:t>Transaminasas muy baja sensibilidad, en pacientes con </a:t>
            </a:r>
            <a:r>
              <a:rPr lang="es-PE" dirty="0" err="1" smtClean="0"/>
              <a:t>sindrome</a:t>
            </a:r>
            <a:r>
              <a:rPr lang="es-PE" dirty="0" smtClean="0"/>
              <a:t> </a:t>
            </a:r>
            <a:r>
              <a:rPr lang="es-PE" dirty="0" err="1" smtClean="0"/>
              <a:t>metabolico</a:t>
            </a:r>
            <a:r>
              <a:rPr lang="es-PE" dirty="0" smtClean="0"/>
              <a:t> pueden ser normales .</a:t>
            </a:r>
          </a:p>
          <a:p>
            <a:r>
              <a:rPr lang="es-PE" dirty="0" err="1" smtClean="0"/>
              <a:t>Citoqueratina</a:t>
            </a:r>
            <a:r>
              <a:rPr lang="es-PE" dirty="0" smtClean="0"/>
              <a:t> 18 S58%E 68%</a:t>
            </a:r>
          </a:p>
          <a:p>
            <a:r>
              <a:rPr lang="es-PE" dirty="0" smtClean="0"/>
              <a:t>Los </a:t>
            </a:r>
            <a:r>
              <a:rPr lang="es-PE" dirty="0" err="1" smtClean="0"/>
              <a:t>biomarcadores</a:t>
            </a:r>
            <a:r>
              <a:rPr lang="es-PE" dirty="0" smtClean="0"/>
              <a:t> actuales son de escasa utilidad</a:t>
            </a:r>
            <a:endParaRPr lang="es-P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8686800" cy="1143000"/>
          </a:xfrm>
        </p:spPr>
        <p:txBody>
          <a:bodyPr>
            <a:normAutofit fontScale="90000"/>
          </a:bodyPr>
          <a:lstStyle/>
          <a:p>
            <a:r>
              <a:rPr lang="es-PE" dirty="0" err="1" smtClean="0"/>
              <a:t>Evaluacion</a:t>
            </a:r>
            <a:r>
              <a:rPr lang="es-PE" dirty="0" smtClean="0"/>
              <a:t> de la FIBROSIS </a:t>
            </a:r>
            <a:r>
              <a:rPr lang="es-PE" dirty="0" err="1" smtClean="0"/>
              <a:t>metodos</a:t>
            </a:r>
            <a:r>
              <a:rPr lang="es-PE" dirty="0" smtClean="0"/>
              <a:t> no invasivos</a:t>
            </a:r>
            <a:endParaRPr lang="es-PE" dirty="0"/>
          </a:p>
        </p:txBody>
      </p:sp>
      <p:sp>
        <p:nvSpPr>
          <p:cNvPr id="3" name="2 Marcador de contenido"/>
          <p:cNvSpPr>
            <a:spLocks noGrp="1"/>
          </p:cNvSpPr>
          <p:nvPr>
            <p:ph idx="1"/>
          </p:nvPr>
        </p:nvSpPr>
        <p:spPr>
          <a:xfrm>
            <a:off x="0" y="1285860"/>
            <a:ext cx="3857652" cy="4709160"/>
          </a:xfrm>
        </p:spPr>
        <p:txBody>
          <a:bodyPr/>
          <a:lstStyle/>
          <a:p>
            <a:r>
              <a:rPr lang="es-PE" dirty="0" smtClean="0"/>
              <a:t>NALFD FRIBROSIS SCORE -1.45 EXCLUYE AVANZADA FIBROSIS(S 75 Y E 58) Y 0.66 AVANZADA FIBROSIS (S33 E 98)</a:t>
            </a:r>
            <a:endParaRPr lang="es-PE" dirty="0"/>
          </a:p>
        </p:txBody>
      </p:sp>
      <p:pic>
        <p:nvPicPr>
          <p:cNvPr id="13314" name="Picture 2"/>
          <p:cNvPicPr>
            <a:picLocks noChangeAspect="1" noChangeArrowheads="1"/>
          </p:cNvPicPr>
          <p:nvPr/>
        </p:nvPicPr>
        <p:blipFill>
          <a:blip r:embed="rId2"/>
          <a:srcRect/>
          <a:stretch>
            <a:fillRect/>
          </a:stretch>
        </p:blipFill>
        <p:spPr bwMode="auto">
          <a:xfrm>
            <a:off x="4286248" y="1214421"/>
            <a:ext cx="4857752" cy="4857785"/>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PE" dirty="0" smtClean="0"/>
              <a:t>FIBROSCAN: FIBROSIS AVANZADA</a:t>
            </a:r>
          </a:p>
          <a:p>
            <a:r>
              <a:rPr lang="es-PE" dirty="0" smtClean="0"/>
              <a:t>RMN: FIBROSIS AVANZADA S 95 Y E 95</a:t>
            </a:r>
            <a:endParaRPr lang="es-P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14338" name="Picture 2"/>
          <p:cNvPicPr>
            <a:picLocks noChangeAspect="1" noChangeArrowheads="1"/>
          </p:cNvPicPr>
          <p:nvPr/>
        </p:nvPicPr>
        <p:blipFill>
          <a:blip r:embed="rId2"/>
          <a:srcRect/>
          <a:stretch>
            <a:fillRect/>
          </a:stretch>
        </p:blipFill>
        <p:spPr bwMode="auto">
          <a:xfrm>
            <a:off x="214282" y="357166"/>
            <a:ext cx="5929354" cy="6143668"/>
          </a:xfrm>
          <a:prstGeom prst="rect">
            <a:avLst/>
          </a:prstGeom>
          <a:noFill/>
          <a:ln w="9525">
            <a:noFill/>
            <a:miter lim="800000"/>
            <a:headEnd/>
            <a:tailEnd/>
          </a:ln>
          <a:effectLst/>
        </p:spPr>
      </p:pic>
      <p:pic>
        <p:nvPicPr>
          <p:cNvPr id="14339" name="Picture 3"/>
          <p:cNvPicPr>
            <a:picLocks noGrp="1" noChangeAspect="1" noChangeArrowheads="1"/>
          </p:cNvPicPr>
          <p:nvPr>
            <p:ph idx="1"/>
          </p:nvPr>
        </p:nvPicPr>
        <p:blipFill>
          <a:blip r:embed="rId3"/>
          <a:srcRect/>
          <a:stretch>
            <a:fillRect/>
          </a:stretch>
        </p:blipFill>
        <p:spPr bwMode="auto">
          <a:xfrm>
            <a:off x="4572000" y="571480"/>
            <a:ext cx="4584662" cy="1857388"/>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endParaRPr lang="es-PE"/>
          </a:p>
        </p:txBody>
      </p:sp>
      <p:pic>
        <p:nvPicPr>
          <p:cNvPr id="15362" name="Picture 2"/>
          <p:cNvPicPr>
            <a:picLocks noChangeAspect="1" noChangeArrowheads="1"/>
          </p:cNvPicPr>
          <p:nvPr/>
        </p:nvPicPr>
        <p:blipFill>
          <a:blip r:embed="rId2"/>
          <a:srcRect/>
          <a:stretch>
            <a:fillRect/>
          </a:stretch>
        </p:blipFill>
        <p:spPr bwMode="auto">
          <a:xfrm>
            <a:off x="500034" y="209902"/>
            <a:ext cx="7929617" cy="6268768"/>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endParaRPr lang="es-PE"/>
          </a:p>
        </p:txBody>
      </p:sp>
      <p:pic>
        <p:nvPicPr>
          <p:cNvPr id="16386" name="Picture 2"/>
          <p:cNvPicPr>
            <a:picLocks noChangeAspect="1" noChangeArrowheads="1"/>
          </p:cNvPicPr>
          <p:nvPr/>
        </p:nvPicPr>
        <p:blipFill>
          <a:blip r:embed="rId2"/>
          <a:srcRect/>
          <a:stretch>
            <a:fillRect/>
          </a:stretch>
        </p:blipFill>
        <p:spPr bwMode="auto">
          <a:xfrm>
            <a:off x="1461569" y="142852"/>
            <a:ext cx="6110827" cy="664371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571744"/>
            <a:ext cx="8229600" cy="1143000"/>
          </a:xfrm>
        </p:spPr>
        <p:txBody>
          <a:bodyPr>
            <a:normAutofit fontScale="90000"/>
          </a:bodyPr>
          <a:lstStyle/>
          <a:p>
            <a:r>
              <a:rPr lang="es-PE" dirty="0" smtClean="0"/>
              <a:t>MANEJO</a:t>
            </a:r>
            <a:br>
              <a:rPr lang="es-PE" dirty="0" smtClean="0"/>
            </a:br>
            <a:endParaRPr lang="es-PE"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609600" y="304800"/>
            <a:ext cx="7772400" cy="1143000"/>
          </a:xfrm>
        </p:spPr>
        <p:txBody>
          <a:bodyPr/>
          <a:lstStyle/>
          <a:p>
            <a:pPr eaLnBrk="1" hangingPunct="1"/>
            <a:r>
              <a:rPr lang="en-US" b="1" smtClean="0">
                <a:solidFill>
                  <a:srgbClr val="800000"/>
                </a:solidFill>
              </a:rPr>
              <a:t>DIETA: Consejos prácticos</a:t>
            </a:r>
          </a:p>
        </p:txBody>
      </p:sp>
      <p:pic>
        <p:nvPicPr>
          <p:cNvPr id="102403" name="Picture 3" descr="DSCN4475"/>
          <p:cNvPicPr>
            <a:picLocks noChangeAspect="1" noChangeArrowheads="1"/>
          </p:cNvPicPr>
          <p:nvPr/>
        </p:nvPicPr>
        <p:blipFill>
          <a:blip r:embed="rId2"/>
          <a:srcRect/>
          <a:stretch>
            <a:fillRect/>
          </a:stretch>
        </p:blipFill>
        <p:spPr bwMode="auto">
          <a:xfrm>
            <a:off x="0" y="1566863"/>
            <a:ext cx="4052888" cy="2725737"/>
          </a:xfrm>
          <a:prstGeom prst="rect">
            <a:avLst/>
          </a:prstGeom>
          <a:noFill/>
          <a:ln w="9525">
            <a:noFill/>
            <a:miter lim="800000"/>
            <a:headEnd/>
            <a:tailEnd/>
          </a:ln>
        </p:spPr>
      </p:pic>
      <p:grpSp>
        <p:nvGrpSpPr>
          <p:cNvPr id="2" name="Group 7"/>
          <p:cNvGrpSpPr>
            <a:grpSpLocks/>
          </p:cNvGrpSpPr>
          <p:nvPr/>
        </p:nvGrpSpPr>
        <p:grpSpPr bwMode="auto">
          <a:xfrm>
            <a:off x="755650" y="1493838"/>
            <a:ext cx="2520950" cy="2655887"/>
            <a:chOff x="672" y="960"/>
            <a:chExt cx="2736" cy="2784"/>
          </a:xfrm>
        </p:grpSpPr>
        <p:sp>
          <p:nvSpPr>
            <p:cNvPr id="102407" name="Line 5"/>
            <p:cNvSpPr>
              <a:spLocks noChangeShapeType="1"/>
            </p:cNvSpPr>
            <p:nvPr/>
          </p:nvSpPr>
          <p:spPr bwMode="auto">
            <a:xfrm>
              <a:off x="672" y="1008"/>
              <a:ext cx="2736" cy="2736"/>
            </a:xfrm>
            <a:prstGeom prst="line">
              <a:avLst/>
            </a:prstGeom>
            <a:noFill/>
            <a:ln w="127000">
              <a:solidFill>
                <a:srgbClr val="FF0000"/>
              </a:solidFill>
              <a:round/>
              <a:headEnd/>
              <a:tailEnd/>
            </a:ln>
          </p:spPr>
          <p:txBody>
            <a:bodyPr/>
            <a:lstStyle/>
            <a:p>
              <a:endParaRPr lang="es-PE"/>
            </a:p>
          </p:txBody>
        </p:sp>
        <p:sp>
          <p:nvSpPr>
            <p:cNvPr id="102408" name="Line 6"/>
            <p:cNvSpPr>
              <a:spLocks noChangeShapeType="1"/>
            </p:cNvSpPr>
            <p:nvPr/>
          </p:nvSpPr>
          <p:spPr bwMode="auto">
            <a:xfrm flipH="1">
              <a:off x="672" y="960"/>
              <a:ext cx="2736" cy="2736"/>
            </a:xfrm>
            <a:prstGeom prst="line">
              <a:avLst/>
            </a:prstGeom>
            <a:noFill/>
            <a:ln w="127000">
              <a:solidFill>
                <a:srgbClr val="FF0000"/>
              </a:solidFill>
              <a:round/>
              <a:headEnd/>
              <a:tailEnd/>
            </a:ln>
          </p:spPr>
          <p:txBody>
            <a:bodyPr/>
            <a:lstStyle/>
            <a:p>
              <a:endParaRPr lang="es-PE"/>
            </a:p>
          </p:txBody>
        </p:sp>
      </p:grpSp>
      <p:sp>
        <p:nvSpPr>
          <p:cNvPr id="28680" name="Text Box 8"/>
          <p:cNvSpPr txBox="1">
            <a:spLocks noChangeArrowheads="1"/>
          </p:cNvSpPr>
          <p:nvPr/>
        </p:nvSpPr>
        <p:spPr bwMode="auto">
          <a:xfrm>
            <a:off x="4643438" y="1773238"/>
            <a:ext cx="3933825" cy="2030412"/>
          </a:xfrm>
          <a:prstGeom prst="rect">
            <a:avLst/>
          </a:prstGeom>
          <a:solidFill>
            <a:srgbClr val="800000"/>
          </a:solidFill>
          <a:ln w="9525">
            <a:solidFill>
              <a:schemeClr val="tx1"/>
            </a:solidFill>
            <a:miter lim="800000"/>
            <a:headEnd/>
            <a:tailEnd/>
          </a:ln>
        </p:spPr>
        <p:txBody>
          <a:bodyPr wrap="none">
            <a:spAutoFit/>
          </a:bodyPr>
          <a:lstStyle/>
          <a:p>
            <a:pPr>
              <a:buFontTx/>
              <a:buChar char="•"/>
            </a:pPr>
            <a:r>
              <a:rPr lang="en-US" sz="1600">
                <a:solidFill>
                  <a:schemeClr val="bg1"/>
                </a:solidFill>
              </a:rPr>
              <a:t> </a:t>
            </a:r>
            <a:r>
              <a:rPr lang="en-US">
                <a:solidFill>
                  <a:schemeClr val="bg1"/>
                </a:solidFill>
              </a:rPr>
              <a:t>Control de porciones</a:t>
            </a:r>
          </a:p>
          <a:p>
            <a:pPr>
              <a:buFontTx/>
              <a:buChar char="•"/>
            </a:pPr>
            <a:r>
              <a:rPr lang="en-US">
                <a:solidFill>
                  <a:schemeClr val="bg1"/>
                </a:solidFill>
              </a:rPr>
              <a:t> Evitar grasas saturadas y azúcares</a:t>
            </a:r>
          </a:p>
          <a:p>
            <a:pPr>
              <a:buFontTx/>
              <a:buChar char="•"/>
            </a:pPr>
            <a:r>
              <a:rPr lang="en-US">
                <a:solidFill>
                  <a:schemeClr val="bg1"/>
                </a:solidFill>
              </a:rPr>
              <a:t> Sistemas de recompensa</a:t>
            </a:r>
          </a:p>
          <a:p>
            <a:pPr>
              <a:buFontTx/>
              <a:buChar char="•"/>
            </a:pPr>
            <a:r>
              <a:rPr lang="en-US">
                <a:solidFill>
                  <a:schemeClr val="bg1"/>
                </a:solidFill>
              </a:rPr>
              <a:t> Acostarse temprano</a:t>
            </a:r>
          </a:p>
          <a:p>
            <a:pPr>
              <a:buFontTx/>
              <a:buChar char="•"/>
            </a:pPr>
            <a:r>
              <a:rPr lang="en-US">
                <a:solidFill>
                  <a:schemeClr val="bg1"/>
                </a:solidFill>
              </a:rPr>
              <a:t> Aumentar los vegetales</a:t>
            </a:r>
          </a:p>
          <a:p>
            <a:pPr>
              <a:buFontTx/>
              <a:buChar char="•"/>
            </a:pPr>
            <a:r>
              <a:rPr lang="en-US">
                <a:solidFill>
                  <a:schemeClr val="bg1"/>
                </a:solidFill>
              </a:rPr>
              <a:t> Nutricionista</a:t>
            </a:r>
          </a:p>
          <a:p>
            <a:endParaRPr lang="en-US">
              <a:solidFill>
                <a:schemeClr val="bg1"/>
              </a:solidFill>
            </a:endParaRPr>
          </a:p>
        </p:txBody>
      </p:sp>
      <p:pic>
        <p:nvPicPr>
          <p:cNvPr id="102406" name="7 Imagen" descr="azucar.jpg"/>
          <p:cNvPicPr>
            <a:picLocks noChangeAspect="1"/>
          </p:cNvPicPr>
          <p:nvPr/>
        </p:nvPicPr>
        <p:blipFill>
          <a:blip r:embed="rId3"/>
          <a:srcRect/>
          <a:stretch>
            <a:fillRect/>
          </a:stretch>
        </p:blipFill>
        <p:spPr bwMode="auto">
          <a:xfrm>
            <a:off x="4140200" y="4121150"/>
            <a:ext cx="3962400" cy="2736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a:srcRect/>
          <a:stretch>
            <a:fillRect/>
          </a:stretch>
        </p:blipFill>
        <p:spPr bwMode="auto">
          <a:xfrm>
            <a:off x="179388" y="36513"/>
            <a:ext cx="8431212" cy="6192837"/>
          </a:xfrm>
          <a:prstGeom prst="rect">
            <a:avLst/>
          </a:prstGeom>
          <a:noFill/>
          <a:ln w="9525">
            <a:noFill/>
            <a:miter lim="800000"/>
            <a:headEnd/>
            <a:tailEnd/>
          </a:ln>
        </p:spPr>
      </p:pic>
      <p:sp>
        <p:nvSpPr>
          <p:cNvPr id="103427" name="1 CuadroTexto"/>
          <p:cNvSpPr txBox="1">
            <a:spLocks noChangeArrowheads="1"/>
          </p:cNvSpPr>
          <p:nvPr/>
        </p:nvSpPr>
        <p:spPr bwMode="auto">
          <a:xfrm>
            <a:off x="395288" y="6453188"/>
            <a:ext cx="7056437" cy="307975"/>
          </a:xfrm>
          <a:prstGeom prst="rect">
            <a:avLst/>
          </a:prstGeom>
          <a:noFill/>
          <a:ln w="9525">
            <a:noFill/>
            <a:miter lim="800000"/>
            <a:headEnd/>
            <a:tailEnd/>
          </a:ln>
        </p:spPr>
        <p:txBody>
          <a:bodyPr>
            <a:spAutoFit/>
          </a:bodyPr>
          <a:lstStyle/>
          <a:p>
            <a:r>
              <a:rPr lang="en-US" sz="1400">
                <a:solidFill>
                  <a:schemeClr val="bg1"/>
                </a:solidFill>
              </a:rPr>
              <a:t>GASTROENTEROLOGY AND HEPATOLOGY 2012;10:837–858</a:t>
            </a:r>
            <a:endParaRPr lang="es-CL" sz="1400">
              <a:solidFill>
                <a:schemeClr val="bg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4"/>
          <p:cNvPicPr>
            <a:picLocks noChangeAspect="1" noChangeArrowheads="1"/>
          </p:cNvPicPr>
          <p:nvPr/>
        </p:nvPicPr>
        <p:blipFill>
          <a:blip r:embed="rId2"/>
          <a:srcRect/>
          <a:stretch>
            <a:fillRect/>
          </a:stretch>
        </p:blipFill>
        <p:spPr bwMode="auto">
          <a:xfrm>
            <a:off x="250825" y="981075"/>
            <a:ext cx="8353425" cy="2952750"/>
          </a:xfrm>
          <a:prstGeom prst="rect">
            <a:avLst/>
          </a:prstGeom>
          <a:noFill/>
          <a:ln w="9525">
            <a:noFill/>
            <a:miter lim="800000"/>
            <a:headEnd/>
            <a:tailEnd/>
          </a:ln>
        </p:spPr>
      </p:pic>
      <p:sp>
        <p:nvSpPr>
          <p:cNvPr id="104451" name="Text Box 5"/>
          <p:cNvSpPr txBox="1">
            <a:spLocks noChangeArrowheads="1"/>
          </p:cNvSpPr>
          <p:nvPr/>
        </p:nvSpPr>
        <p:spPr bwMode="auto">
          <a:xfrm>
            <a:off x="4248150" y="6400800"/>
            <a:ext cx="4895850" cy="457200"/>
          </a:xfrm>
          <a:prstGeom prst="rect">
            <a:avLst/>
          </a:prstGeom>
          <a:noFill/>
          <a:ln w="9525">
            <a:noFill/>
            <a:miter lim="800000"/>
            <a:headEnd/>
            <a:tailEnd/>
          </a:ln>
        </p:spPr>
        <p:txBody>
          <a:bodyPr>
            <a:spAutoFit/>
          </a:bodyPr>
          <a:lstStyle/>
          <a:p>
            <a:pPr>
              <a:spcBef>
                <a:spcPct val="50000"/>
              </a:spcBef>
            </a:pPr>
            <a:r>
              <a:rPr lang="en-US">
                <a:solidFill>
                  <a:schemeClr val="bg1"/>
                </a:solidFill>
              </a:rPr>
              <a:t>Ekstedt et al. Hepatology 2006</a:t>
            </a:r>
          </a:p>
        </p:txBody>
      </p:sp>
      <p:sp>
        <p:nvSpPr>
          <p:cNvPr id="104452" name="Text Box 7"/>
          <p:cNvSpPr txBox="1">
            <a:spLocks noChangeArrowheads="1"/>
          </p:cNvSpPr>
          <p:nvPr/>
        </p:nvSpPr>
        <p:spPr bwMode="auto">
          <a:xfrm>
            <a:off x="827088" y="4221163"/>
            <a:ext cx="6337300" cy="1552575"/>
          </a:xfrm>
          <a:prstGeom prst="rect">
            <a:avLst/>
          </a:prstGeom>
          <a:noFill/>
          <a:ln w="9525">
            <a:noFill/>
            <a:miter lim="800000"/>
            <a:headEnd/>
            <a:tailEnd/>
          </a:ln>
        </p:spPr>
        <p:txBody>
          <a:bodyPr>
            <a:spAutoFit/>
          </a:bodyPr>
          <a:lstStyle/>
          <a:p>
            <a:pPr algn="l">
              <a:spcBef>
                <a:spcPct val="50000"/>
              </a:spcBef>
            </a:pPr>
            <a:r>
              <a:rPr lang="en-US">
                <a:solidFill>
                  <a:schemeClr val="bg1"/>
                </a:solidFill>
              </a:rPr>
              <a:t>FIBROSIS: PROGRESION 41%</a:t>
            </a:r>
          </a:p>
          <a:p>
            <a:pPr algn="l">
              <a:spcBef>
                <a:spcPct val="50000"/>
              </a:spcBef>
            </a:pPr>
            <a:r>
              <a:rPr lang="en-US">
                <a:solidFill>
                  <a:schemeClr val="bg1"/>
                </a:solidFill>
              </a:rPr>
              <a:t>                   SIN CAMBIOS 43%</a:t>
            </a:r>
          </a:p>
          <a:p>
            <a:pPr algn="l">
              <a:spcBef>
                <a:spcPct val="50000"/>
              </a:spcBef>
            </a:pPr>
            <a:r>
              <a:rPr lang="en-US">
                <a:solidFill>
                  <a:schemeClr val="bg1"/>
                </a:solidFill>
              </a:rPr>
              <a:t>                   REGRESION 16 %</a:t>
            </a:r>
          </a:p>
        </p:txBody>
      </p:sp>
      <p:sp>
        <p:nvSpPr>
          <p:cNvPr id="104453" name="Rectangle 8"/>
          <p:cNvSpPr>
            <a:spLocks noChangeArrowheads="1"/>
          </p:cNvSpPr>
          <p:nvPr/>
        </p:nvSpPr>
        <p:spPr bwMode="auto">
          <a:xfrm>
            <a:off x="755650" y="4221163"/>
            <a:ext cx="5111750" cy="1871662"/>
          </a:xfrm>
          <a:prstGeom prst="rect">
            <a:avLst/>
          </a:prstGeom>
          <a:noFill/>
          <a:ln w="44450">
            <a:solidFill>
              <a:srgbClr val="FF0000"/>
            </a:solidFill>
            <a:miter lim="800000"/>
            <a:headEnd/>
            <a:tailEnd/>
          </a:ln>
        </p:spPr>
        <p:txBody>
          <a:bodyPr wrap="none" anchor="ctr"/>
          <a:lstStyle/>
          <a:p>
            <a:endParaRPr lang="es-CL"/>
          </a:p>
        </p:txBody>
      </p:sp>
      <p:sp>
        <p:nvSpPr>
          <p:cNvPr id="104454" name="Rectangle 9"/>
          <p:cNvSpPr>
            <a:spLocks noChangeArrowheads="1"/>
          </p:cNvSpPr>
          <p:nvPr/>
        </p:nvSpPr>
        <p:spPr bwMode="auto">
          <a:xfrm>
            <a:off x="2124075" y="260350"/>
            <a:ext cx="2973388" cy="457200"/>
          </a:xfrm>
          <a:prstGeom prst="rect">
            <a:avLst/>
          </a:prstGeom>
          <a:noFill/>
          <a:ln w="9525">
            <a:noFill/>
            <a:miter lim="800000"/>
            <a:headEnd/>
            <a:tailEnd/>
          </a:ln>
        </p:spPr>
        <p:txBody>
          <a:bodyPr wrap="none">
            <a:spAutoFit/>
          </a:bodyPr>
          <a:lstStyle/>
          <a:p>
            <a:pPr>
              <a:spcBef>
                <a:spcPct val="50000"/>
              </a:spcBef>
            </a:pPr>
            <a:r>
              <a:rPr lang="en-US">
                <a:solidFill>
                  <a:schemeClr val="bg1"/>
                </a:solidFill>
              </a:rPr>
              <a:t>13.8+-1.2 a(10-16 a)</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250825" y="476250"/>
            <a:ext cx="8642350" cy="1079500"/>
          </a:xfrm>
        </p:spPr>
        <p:txBody>
          <a:bodyPr>
            <a:normAutofit fontScale="90000"/>
          </a:bodyPr>
          <a:lstStyle/>
          <a:p>
            <a:pPr algn="ctr" eaLnBrk="1" hangingPunct="1"/>
            <a:r>
              <a:rPr lang="en-US" altLang="en-US" b="1" smtClean="0">
                <a:latin typeface="Arial" pitchFamily="34" charset="0"/>
              </a:rPr>
              <a:t>Etapas en la  Progresión de la EHGNA</a:t>
            </a:r>
            <a:endParaRPr lang="es-ES" smtClean="0">
              <a:latin typeface="Arial" pitchFamily="34" charset="0"/>
            </a:endParaRPr>
          </a:p>
        </p:txBody>
      </p:sp>
      <p:graphicFrame>
        <p:nvGraphicFramePr>
          <p:cNvPr id="9218" name="Object 3"/>
          <p:cNvGraphicFramePr>
            <a:graphicFrameLocks noChangeAspect="1"/>
          </p:cNvGraphicFramePr>
          <p:nvPr>
            <p:ph sz="half" idx="1"/>
          </p:nvPr>
        </p:nvGraphicFramePr>
        <p:xfrm>
          <a:off x="250825" y="3573463"/>
          <a:ext cx="2370138" cy="1889125"/>
        </p:xfrm>
        <a:graphic>
          <a:graphicData uri="http://schemas.openxmlformats.org/presentationml/2006/ole">
            <p:oleObj spid="_x0000_s17410" name="Image" r:id="rId4" imgW="7441270" imgH="5930159" progId="Photoshop.Image.8">
              <p:embed/>
            </p:oleObj>
          </a:graphicData>
        </a:graphic>
      </p:graphicFrame>
      <p:sp>
        <p:nvSpPr>
          <p:cNvPr id="9221" name="Text Box 4"/>
          <p:cNvSpPr txBox="1">
            <a:spLocks noChangeArrowheads="1"/>
          </p:cNvSpPr>
          <p:nvPr/>
        </p:nvSpPr>
        <p:spPr bwMode="auto">
          <a:xfrm>
            <a:off x="2268538" y="1700213"/>
            <a:ext cx="4467225" cy="4838700"/>
          </a:xfrm>
          <a:prstGeom prst="rect">
            <a:avLst/>
          </a:prstGeom>
          <a:noFill/>
          <a:ln w="9525">
            <a:noFill/>
            <a:miter lim="800000"/>
            <a:headEnd/>
            <a:tailEnd/>
          </a:ln>
        </p:spPr>
        <p:txBody>
          <a:bodyPr>
            <a:spAutoFit/>
          </a:bodyPr>
          <a:lstStyle/>
          <a:p>
            <a:pPr eaLnBrk="0" hangingPunct="0">
              <a:spcBef>
                <a:spcPct val="50000"/>
              </a:spcBef>
            </a:pPr>
            <a:r>
              <a:rPr lang="en-US">
                <a:solidFill>
                  <a:schemeClr val="bg1"/>
                </a:solidFill>
                <a:latin typeface="Arial Black" pitchFamily="34" charset="0"/>
              </a:rPr>
              <a:t>NORMAL</a:t>
            </a:r>
          </a:p>
          <a:p>
            <a:pPr eaLnBrk="0" hangingPunct="0">
              <a:spcBef>
                <a:spcPct val="50000"/>
              </a:spcBef>
            </a:pPr>
            <a:endParaRPr lang="en-US">
              <a:solidFill>
                <a:schemeClr val="bg1"/>
              </a:solidFill>
              <a:latin typeface="Arial Black" pitchFamily="34" charset="0"/>
            </a:endParaRPr>
          </a:p>
          <a:p>
            <a:pPr eaLnBrk="0" hangingPunct="0">
              <a:spcBef>
                <a:spcPct val="50000"/>
              </a:spcBef>
            </a:pPr>
            <a:r>
              <a:rPr lang="en-US">
                <a:solidFill>
                  <a:schemeClr val="bg1"/>
                </a:solidFill>
                <a:latin typeface="Arial Black" pitchFamily="34" charset="0"/>
              </a:rPr>
              <a:t>STEATOSIS  </a:t>
            </a:r>
          </a:p>
          <a:p>
            <a:pPr eaLnBrk="0" hangingPunct="0">
              <a:spcBef>
                <a:spcPct val="50000"/>
              </a:spcBef>
            </a:pPr>
            <a:endParaRPr lang="en-US">
              <a:solidFill>
                <a:schemeClr val="bg1"/>
              </a:solidFill>
              <a:latin typeface="Arial Black" pitchFamily="34" charset="0"/>
            </a:endParaRPr>
          </a:p>
          <a:p>
            <a:pPr eaLnBrk="0" hangingPunct="0">
              <a:spcBef>
                <a:spcPct val="50000"/>
              </a:spcBef>
            </a:pPr>
            <a:r>
              <a:rPr lang="en-US">
                <a:solidFill>
                  <a:schemeClr val="bg1"/>
                </a:solidFill>
                <a:latin typeface="Arial Black" pitchFamily="34" charset="0"/>
              </a:rPr>
              <a:t>INFLAMACION</a:t>
            </a:r>
          </a:p>
          <a:p>
            <a:pPr eaLnBrk="0" hangingPunct="0">
              <a:spcBef>
                <a:spcPct val="50000"/>
              </a:spcBef>
            </a:pPr>
            <a:endParaRPr lang="en-US">
              <a:solidFill>
                <a:schemeClr val="bg1"/>
              </a:solidFill>
              <a:latin typeface="Arial Black" pitchFamily="34" charset="0"/>
            </a:endParaRPr>
          </a:p>
          <a:p>
            <a:pPr eaLnBrk="0" hangingPunct="0">
              <a:spcBef>
                <a:spcPct val="50000"/>
              </a:spcBef>
            </a:pPr>
            <a:r>
              <a:rPr lang="en-US">
                <a:solidFill>
                  <a:schemeClr val="bg1"/>
                </a:solidFill>
                <a:latin typeface="Arial Black" pitchFamily="34" charset="0"/>
              </a:rPr>
              <a:t>FIBROSIS</a:t>
            </a:r>
          </a:p>
          <a:p>
            <a:pPr eaLnBrk="0" hangingPunct="0">
              <a:spcBef>
                <a:spcPct val="50000"/>
              </a:spcBef>
            </a:pPr>
            <a:endParaRPr lang="en-US">
              <a:solidFill>
                <a:schemeClr val="bg1"/>
              </a:solidFill>
              <a:latin typeface="Arial Black" pitchFamily="34" charset="0"/>
            </a:endParaRPr>
          </a:p>
          <a:p>
            <a:pPr eaLnBrk="0" hangingPunct="0">
              <a:spcBef>
                <a:spcPct val="50000"/>
              </a:spcBef>
            </a:pPr>
            <a:r>
              <a:rPr lang="en-US">
                <a:solidFill>
                  <a:schemeClr val="bg1"/>
                </a:solidFill>
                <a:latin typeface="Arial Black" pitchFamily="34" charset="0"/>
              </a:rPr>
              <a:t>CIRROSIS (15-20%)</a:t>
            </a:r>
            <a:endParaRPr lang="es-ES">
              <a:solidFill>
                <a:srgbClr val="FFDC45"/>
              </a:solidFill>
              <a:latin typeface="Arial Black" pitchFamily="34" charset="0"/>
            </a:endParaRPr>
          </a:p>
        </p:txBody>
      </p:sp>
      <p:sp>
        <p:nvSpPr>
          <p:cNvPr id="9222" name="Line 5"/>
          <p:cNvSpPr>
            <a:spLocks noChangeShapeType="1"/>
          </p:cNvSpPr>
          <p:nvPr/>
        </p:nvSpPr>
        <p:spPr bwMode="auto">
          <a:xfrm>
            <a:off x="4500563" y="2276475"/>
            <a:ext cx="0" cy="609600"/>
          </a:xfrm>
          <a:prstGeom prst="line">
            <a:avLst/>
          </a:prstGeom>
          <a:noFill/>
          <a:ln w="76200">
            <a:solidFill>
              <a:schemeClr val="accent1"/>
            </a:solidFill>
            <a:round/>
            <a:headEnd/>
            <a:tailEnd type="triangle" w="med" len="med"/>
          </a:ln>
        </p:spPr>
        <p:txBody>
          <a:bodyPr/>
          <a:lstStyle/>
          <a:p>
            <a:endParaRPr lang="es-PE"/>
          </a:p>
        </p:txBody>
      </p:sp>
      <p:sp>
        <p:nvSpPr>
          <p:cNvPr id="9223" name="Line 6"/>
          <p:cNvSpPr>
            <a:spLocks noChangeShapeType="1"/>
          </p:cNvSpPr>
          <p:nvPr/>
        </p:nvSpPr>
        <p:spPr bwMode="auto">
          <a:xfrm>
            <a:off x="4500563" y="3284538"/>
            <a:ext cx="0" cy="609600"/>
          </a:xfrm>
          <a:prstGeom prst="line">
            <a:avLst/>
          </a:prstGeom>
          <a:noFill/>
          <a:ln w="38100">
            <a:solidFill>
              <a:schemeClr val="accent1"/>
            </a:solidFill>
            <a:round/>
            <a:headEnd/>
            <a:tailEnd type="triangle" w="med" len="med"/>
          </a:ln>
        </p:spPr>
        <p:txBody>
          <a:bodyPr/>
          <a:lstStyle/>
          <a:p>
            <a:endParaRPr lang="es-PE"/>
          </a:p>
        </p:txBody>
      </p:sp>
      <p:sp>
        <p:nvSpPr>
          <p:cNvPr id="9224" name="Line 7"/>
          <p:cNvSpPr>
            <a:spLocks noChangeShapeType="1"/>
          </p:cNvSpPr>
          <p:nvPr/>
        </p:nvSpPr>
        <p:spPr bwMode="auto">
          <a:xfrm>
            <a:off x="4500563" y="4437063"/>
            <a:ext cx="0" cy="609600"/>
          </a:xfrm>
          <a:prstGeom prst="line">
            <a:avLst/>
          </a:prstGeom>
          <a:noFill/>
          <a:ln w="19050">
            <a:solidFill>
              <a:schemeClr val="accent1"/>
            </a:solidFill>
            <a:round/>
            <a:headEnd/>
            <a:tailEnd type="triangle" w="med" len="med"/>
          </a:ln>
        </p:spPr>
        <p:txBody>
          <a:bodyPr/>
          <a:lstStyle/>
          <a:p>
            <a:endParaRPr lang="es-PE"/>
          </a:p>
        </p:txBody>
      </p:sp>
      <p:sp>
        <p:nvSpPr>
          <p:cNvPr id="9225" name="Line 8"/>
          <p:cNvSpPr>
            <a:spLocks noChangeShapeType="1"/>
          </p:cNvSpPr>
          <p:nvPr/>
        </p:nvSpPr>
        <p:spPr bwMode="auto">
          <a:xfrm>
            <a:off x="4500563" y="5445125"/>
            <a:ext cx="0" cy="609600"/>
          </a:xfrm>
          <a:prstGeom prst="line">
            <a:avLst/>
          </a:prstGeom>
          <a:noFill/>
          <a:ln w="3175">
            <a:solidFill>
              <a:schemeClr val="accent1"/>
            </a:solidFill>
            <a:round/>
            <a:headEnd/>
            <a:tailEnd type="triangle" w="med" len="med"/>
          </a:ln>
        </p:spPr>
        <p:txBody>
          <a:bodyPr/>
          <a:lstStyle/>
          <a:p>
            <a:endParaRPr lang="es-PE"/>
          </a:p>
        </p:txBody>
      </p:sp>
      <p:sp>
        <p:nvSpPr>
          <p:cNvPr id="9226" name="Line 9"/>
          <p:cNvSpPr>
            <a:spLocks noChangeShapeType="1"/>
          </p:cNvSpPr>
          <p:nvPr/>
        </p:nvSpPr>
        <p:spPr bwMode="auto">
          <a:xfrm>
            <a:off x="2362200" y="4648200"/>
            <a:ext cx="4191000" cy="0"/>
          </a:xfrm>
          <a:prstGeom prst="line">
            <a:avLst/>
          </a:prstGeom>
          <a:noFill/>
          <a:ln w="69850">
            <a:solidFill>
              <a:srgbClr val="FF9900"/>
            </a:solidFill>
            <a:round/>
            <a:headEnd/>
            <a:tailEnd type="triangle" w="med" len="med"/>
          </a:ln>
        </p:spPr>
        <p:txBody>
          <a:bodyPr/>
          <a:lstStyle/>
          <a:p>
            <a:endParaRPr lang="es-PE"/>
          </a:p>
        </p:txBody>
      </p:sp>
      <p:sp>
        <p:nvSpPr>
          <p:cNvPr id="9227" name="Text Box 10"/>
          <p:cNvSpPr txBox="1">
            <a:spLocks noChangeArrowheads="1"/>
          </p:cNvSpPr>
          <p:nvPr/>
        </p:nvSpPr>
        <p:spPr bwMode="auto">
          <a:xfrm>
            <a:off x="6732588" y="4149725"/>
            <a:ext cx="1752600" cy="579438"/>
          </a:xfrm>
          <a:prstGeom prst="rect">
            <a:avLst/>
          </a:prstGeom>
          <a:noFill/>
          <a:ln w="9525">
            <a:noFill/>
            <a:miter lim="800000"/>
            <a:headEnd/>
            <a:tailEnd/>
          </a:ln>
        </p:spPr>
        <p:txBody>
          <a:bodyPr>
            <a:spAutoFit/>
          </a:bodyPr>
          <a:lstStyle/>
          <a:p>
            <a:pPr algn="l" eaLnBrk="0" hangingPunct="0">
              <a:spcBef>
                <a:spcPct val="50000"/>
              </a:spcBef>
            </a:pPr>
            <a:r>
              <a:rPr lang="en-US" sz="3200">
                <a:solidFill>
                  <a:schemeClr val="accent1"/>
                </a:solidFill>
                <a:latin typeface="Arial Black" pitchFamily="34" charset="0"/>
              </a:rPr>
              <a:t>NASH</a:t>
            </a:r>
            <a:endParaRPr lang="es-ES" sz="3200">
              <a:solidFill>
                <a:schemeClr val="accent1"/>
              </a:solidFill>
              <a:latin typeface="Arial Black" pitchFamily="34" charset="0"/>
            </a:endParaRPr>
          </a:p>
        </p:txBody>
      </p:sp>
      <p:graphicFrame>
        <p:nvGraphicFramePr>
          <p:cNvPr id="9219" name="Object 11"/>
          <p:cNvGraphicFramePr>
            <a:graphicFrameLocks noChangeAspect="1"/>
          </p:cNvGraphicFramePr>
          <p:nvPr>
            <p:ph sz="half" idx="2"/>
          </p:nvPr>
        </p:nvGraphicFramePr>
        <p:xfrm>
          <a:off x="6483350" y="4941888"/>
          <a:ext cx="2660650" cy="1916112"/>
        </p:xfrm>
        <a:graphic>
          <a:graphicData uri="http://schemas.openxmlformats.org/presentationml/2006/ole">
            <p:oleObj spid="_x0000_s17411" name="Image" r:id="rId5" imgW="13688889" imgH="9853968" progId="Photoshop.Image.8">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2886075" y="1268413"/>
            <a:ext cx="2979738" cy="434975"/>
          </a:xfrm>
          <a:prstGeom prst="rect">
            <a:avLst/>
          </a:prstGeom>
          <a:noFill/>
          <a:ln w="38100">
            <a:solidFill>
              <a:srgbClr val="FFCC00"/>
            </a:solidFill>
            <a:miter lim="800000"/>
            <a:headEnd/>
            <a:tailEnd/>
          </a:ln>
        </p:spPr>
        <p:txBody>
          <a:bodyPr wrap="none">
            <a:spAutoFit/>
          </a:bodyPr>
          <a:lstStyle/>
          <a:p>
            <a:r>
              <a:rPr lang="es-ES_tradnl" sz="2000" b="1">
                <a:solidFill>
                  <a:schemeClr val="bg1"/>
                </a:solidFill>
                <a:latin typeface="Arial Black" pitchFamily="34" charset="0"/>
              </a:rPr>
              <a:t> ESTEATOSIS PURA</a:t>
            </a:r>
            <a:endParaRPr lang="es-ES" sz="2000" b="1">
              <a:solidFill>
                <a:schemeClr val="bg1"/>
              </a:solidFill>
              <a:latin typeface="Arial Black" pitchFamily="34" charset="0"/>
            </a:endParaRPr>
          </a:p>
        </p:txBody>
      </p:sp>
      <p:sp>
        <p:nvSpPr>
          <p:cNvPr id="105475" name="Rectangle 3"/>
          <p:cNvSpPr>
            <a:spLocks noChangeArrowheads="1"/>
          </p:cNvSpPr>
          <p:nvPr/>
        </p:nvSpPr>
        <p:spPr bwMode="auto">
          <a:xfrm>
            <a:off x="3832225" y="2708275"/>
            <a:ext cx="1109663" cy="434975"/>
          </a:xfrm>
          <a:prstGeom prst="rect">
            <a:avLst/>
          </a:prstGeom>
          <a:noFill/>
          <a:ln w="38100">
            <a:solidFill>
              <a:srgbClr val="FFCC00"/>
            </a:solidFill>
            <a:miter lim="800000"/>
            <a:headEnd/>
            <a:tailEnd/>
          </a:ln>
        </p:spPr>
        <p:txBody>
          <a:bodyPr wrap="none">
            <a:spAutoFit/>
          </a:bodyPr>
          <a:lstStyle/>
          <a:p>
            <a:r>
              <a:rPr lang="es-ES_tradnl" sz="2000">
                <a:solidFill>
                  <a:schemeClr val="bg1"/>
                </a:solidFill>
                <a:latin typeface="Arial Black" pitchFamily="34" charset="0"/>
              </a:rPr>
              <a:t> EHNA</a:t>
            </a:r>
            <a:endParaRPr lang="es-ES" sz="2000">
              <a:solidFill>
                <a:schemeClr val="bg1"/>
              </a:solidFill>
              <a:latin typeface="Arial Black" pitchFamily="34" charset="0"/>
            </a:endParaRPr>
          </a:p>
        </p:txBody>
      </p:sp>
      <p:sp>
        <p:nvSpPr>
          <p:cNvPr id="105476" name="Rectangle 4"/>
          <p:cNvSpPr>
            <a:spLocks noChangeArrowheads="1"/>
          </p:cNvSpPr>
          <p:nvPr/>
        </p:nvSpPr>
        <p:spPr bwMode="auto">
          <a:xfrm>
            <a:off x="2640013" y="4005263"/>
            <a:ext cx="3452812" cy="434975"/>
          </a:xfrm>
          <a:prstGeom prst="rect">
            <a:avLst/>
          </a:prstGeom>
          <a:noFill/>
          <a:ln w="38100">
            <a:solidFill>
              <a:srgbClr val="FFCC00"/>
            </a:solidFill>
            <a:miter lim="800000"/>
            <a:headEnd/>
            <a:tailEnd/>
          </a:ln>
        </p:spPr>
        <p:txBody>
          <a:bodyPr wrap="none">
            <a:spAutoFit/>
          </a:bodyPr>
          <a:lstStyle/>
          <a:p>
            <a:pPr>
              <a:spcBef>
                <a:spcPct val="50000"/>
              </a:spcBef>
            </a:pPr>
            <a:r>
              <a:rPr lang="es-ES_tradnl" sz="2000">
                <a:solidFill>
                  <a:schemeClr val="bg1"/>
                </a:solidFill>
                <a:latin typeface="Arial Black" pitchFamily="34" charset="0"/>
              </a:rPr>
              <a:t>  FIBROSIS EN PUENTE</a:t>
            </a:r>
          </a:p>
        </p:txBody>
      </p:sp>
      <p:sp>
        <p:nvSpPr>
          <p:cNvPr id="105477" name="Rectangle 5"/>
          <p:cNvSpPr>
            <a:spLocks noChangeArrowheads="1"/>
          </p:cNvSpPr>
          <p:nvPr/>
        </p:nvSpPr>
        <p:spPr bwMode="auto">
          <a:xfrm>
            <a:off x="3584575" y="5589588"/>
            <a:ext cx="1673225" cy="434975"/>
          </a:xfrm>
          <a:prstGeom prst="rect">
            <a:avLst/>
          </a:prstGeom>
          <a:noFill/>
          <a:ln w="38100">
            <a:solidFill>
              <a:srgbClr val="FFCC00"/>
            </a:solidFill>
            <a:miter lim="800000"/>
            <a:headEnd/>
            <a:tailEnd/>
          </a:ln>
        </p:spPr>
        <p:txBody>
          <a:bodyPr wrap="none">
            <a:spAutoFit/>
          </a:bodyPr>
          <a:lstStyle/>
          <a:p>
            <a:pPr>
              <a:spcBef>
                <a:spcPct val="50000"/>
              </a:spcBef>
            </a:pPr>
            <a:r>
              <a:rPr lang="es-ES_tradnl" sz="2000">
                <a:solidFill>
                  <a:schemeClr val="bg1"/>
                </a:solidFill>
                <a:latin typeface="Arial Black" pitchFamily="34" charset="0"/>
              </a:rPr>
              <a:t> CIRROSIS</a:t>
            </a:r>
          </a:p>
        </p:txBody>
      </p:sp>
      <p:sp>
        <p:nvSpPr>
          <p:cNvPr id="105478" name="Text Box 6"/>
          <p:cNvSpPr txBox="1">
            <a:spLocks noChangeArrowheads="1"/>
          </p:cNvSpPr>
          <p:nvPr/>
        </p:nvSpPr>
        <p:spPr bwMode="auto">
          <a:xfrm>
            <a:off x="6156325" y="4149725"/>
            <a:ext cx="1682750"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   5 - 10  años</a:t>
            </a:r>
          </a:p>
        </p:txBody>
      </p:sp>
      <p:sp>
        <p:nvSpPr>
          <p:cNvPr id="83975" name="Line 7"/>
          <p:cNvSpPr>
            <a:spLocks noChangeShapeType="1"/>
          </p:cNvSpPr>
          <p:nvPr/>
        </p:nvSpPr>
        <p:spPr bwMode="auto">
          <a:xfrm>
            <a:off x="4356100" y="1700213"/>
            <a:ext cx="0" cy="923925"/>
          </a:xfrm>
          <a:prstGeom prst="line">
            <a:avLst/>
          </a:prstGeom>
          <a:noFill/>
          <a:ln w="76200">
            <a:solidFill>
              <a:srgbClr val="FFCC00"/>
            </a:solidFill>
            <a:round/>
            <a:headEnd/>
            <a:tailEnd type="triangle" w="med" len="med"/>
          </a:ln>
          <a:effectLst>
            <a:outerShdw dist="107763" dir="8100000" algn="ctr" rotWithShape="0">
              <a:schemeClr val="bg2">
                <a:alpha val="50000"/>
              </a:schemeClr>
            </a:outerShdw>
          </a:effectLst>
        </p:spPr>
        <p:txBody>
          <a:bodyPr wrap="none" anchor="ctr"/>
          <a:lstStyle/>
          <a:p>
            <a:pPr>
              <a:defRPr/>
            </a:pPr>
            <a:endParaRPr lang="es-CL">
              <a:latin typeface="Arial" charset="0"/>
            </a:endParaRPr>
          </a:p>
        </p:txBody>
      </p:sp>
      <p:sp>
        <p:nvSpPr>
          <p:cNvPr id="83976" name="Line 8"/>
          <p:cNvSpPr>
            <a:spLocks noChangeShapeType="1"/>
          </p:cNvSpPr>
          <p:nvPr/>
        </p:nvSpPr>
        <p:spPr bwMode="auto">
          <a:xfrm>
            <a:off x="4356100" y="3141663"/>
            <a:ext cx="0" cy="838200"/>
          </a:xfrm>
          <a:prstGeom prst="line">
            <a:avLst/>
          </a:prstGeom>
          <a:noFill/>
          <a:ln w="76200">
            <a:solidFill>
              <a:srgbClr val="FFCC00"/>
            </a:solidFill>
            <a:round/>
            <a:headEnd/>
            <a:tailEnd type="triangle" w="med" len="med"/>
          </a:ln>
          <a:effectLst>
            <a:outerShdw dist="107763" dir="8100000" algn="ctr" rotWithShape="0">
              <a:schemeClr val="bg2">
                <a:alpha val="50000"/>
              </a:schemeClr>
            </a:outerShdw>
          </a:effectLst>
        </p:spPr>
        <p:txBody>
          <a:bodyPr wrap="none" anchor="ctr"/>
          <a:lstStyle/>
          <a:p>
            <a:pPr>
              <a:defRPr/>
            </a:pPr>
            <a:endParaRPr lang="es-CL">
              <a:latin typeface="Arial" charset="0"/>
            </a:endParaRPr>
          </a:p>
        </p:txBody>
      </p:sp>
      <p:sp>
        <p:nvSpPr>
          <p:cNvPr id="83977" name="Line 9"/>
          <p:cNvSpPr>
            <a:spLocks noChangeShapeType="1"/>
          </p:cNvSpPr>
          <p:nvPr/>
        </p:nvSpPr>
        <p:spPr bwMode="auto">
          <a:xfrm>
            <a:off x="4356100" y="4508500"/>
            <a:ext cx="0" cy="898525"/>
          </a:xfrm>
          <a:prstGeom prst="line">
            <a:avLst/>
          </a:prstGeom>
          <a:noFill/>
          <a:ln w="76200">
            <a:solidFill>
              <a:srgbClr val="FFCC00"/>
            </a:solidFill>
            <a:round/>
            <a:headEnd/>
            <a:tailEnd type="triangle" w="med" len="med"/>
          </a:ln>
          <a:effectLst>
            <a:outerShdw dist="107763" dir="8100000" algn="ctr" rotWithShape="0">
              <a:schemeClr val="bg2">
                <a:alpha val="50000"/>
              </a:schemeClr>
            </a:outerShdw>
          </a:effectLst>
        </p:spPr>
        <p:txBody>
          <a:bodyPr wrap="none" anchor="ctr"/>
          <a:lstStyle/>
          <a:p>
            <a:pPr>
              <a:defRPr/>
            </a:pPr>
            <a:endParaRPr lang="es-CL">
              <a:latin typeface="Arial" charset="0"/>
            </a:endParaRPr>
          </a:p>
        </p:txBody>
      </p:sp>
      <p:sp>
        <p:nvSpPr>
          <p:cNvPr id="105482" name="Text Box 10"/>
          <p:cNvSpPr txBox="1">
            <a:spLocks noChangeArrowheads="1"/>
          </p:cNvSpPr>
          <p:nvPr/>
        </p:nvSpPr>
        <p:spPr bwMode="auto">
          <a:xfrm>
            <a:off x="4643438" y="1989138"/>
            <a:ext cx="1223962"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4 -8%</a:t>
            </a:r>
          </a:p>
        </p:txBody>
      </p:sp>
      <p:sp>
        <p:nvSpPr>
          <p:cNvPr id="105483" name="Text Box 11"/>
          <p:cNvSpPr txBox="1">
            <a:spLocks noChangeArrowheads="1"/>
          </p:cNvSpPr>
          <p:nvPr/>
        </p:nvSpPr>
        <p:spPr bwMode="auto">
          <a:xfrm>
            <a:off x="4716463" y="3429000"/>
            <a:ext cx="1630362"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  50 %</a:t>
            </a:r>
          </a:p>
        </p:txBody>
      </p:sp>
      <p:sp>
        <p:nvSpPr>
          <p:cNvPr id="105484" name="Text Box 12"/>
          <p:cNvSpPr txBox="1">
            <a:spLocks noChangeArrowheads="1"/>
          </p:cNvSpPr>
          <p:nvPr/>
        </p:nvSpPr>
        <p:spPr bwMode="auto">
          <a:xfrm>
            <a:off x="4787900" y="4797425"/>
            <a:ext cx="1266825"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 20-30 % </a:t>
            </a:r>
          </a:p>
        </p:txBody>
      </p:sp>
      <p:sp>
        <p:nvSpPr>
          <p:cNvPr id="105485" name="Text Box 13"/>
          <p:cNvSpPr txBox="1">
            <a:spLocks noChangeArrowheads="1"/>
          </p:cNvSpPr>
          <p:nvPr/>
        </p:nvSpPr>
        <p:spPr bwMode="auto">
          <a:xfrm>
            <a:off x="1403350" y="1341438"/>
            <a:ext cx="990600"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2500 p</a:t>
            </a:r>
          </a:p>
        </p:txBody>
      </p:sp>
      <p:sp>
        <p:nvSpPr>
          <p:cNvPr id="105486" name="Text Box 14"/>
          <p:cNvSpPr txBox="1">
            <a:spLocks noChangeArrowheads="1"/>
          </p:cNvSpPr>
          <p:nvPr/>
        </p:nvSpPr>
        <p:spPr bwMode="auto">
          <a:xfrm>
            <a:off x="1476375" y="2708275"/>
            <a:ext cx="990600"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100 p</a:t>
            </a:r>
          </a:p>
        </p:txBody>
      </p:sp>
      <p:sp>
        <p:nvSpPr>
          <p:cNvPr id="105487" name="Text Box 15"/>
          <p:cNvSpPr txBox="1">
            <a:spLocks noChangeArrowheads="1"/>
          </p:cNvSpPr>
          <p:nvPr/>
        </p:nvSpPr>
        <p:spPr bwMode="auto">
          <a:xfrm>
            <a:off x="1619250" y="4076700"/>
            <a:ext cx="1066800"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50 p</a:t>
            </a:r>
          </a:p>
        </p:txBody>
      </p:sp>
      <p:sp>
        <p:nvSpPr>
          <p:cNvPr id="105488" name="Text Box 16"/>
          <p:cNvSpPr txBox="1">
            <a:spLocks noChangeArrowheads="1"/>
          </p:cNvSpPr>
          <p:nvPr/>
        </p:nvSpPr>
        <p:spPr bwMode="auto">
          <a:xfrm>
            <a:off x="1692275" y="5516563"/>
            <a:ext cx="1295400" cy="304800"/>
          </a:xfrm>
          <a:prstGeom prst="rect">
            <a:avLst/>
          </a:prstGeom>
          <a:noFill/>
          <a:ln w="9525">
            <a:noFill/>
            <a:miter lim="800000"/>
            <a:headEnd/>
            <a:tailEnd/>
          </a:ln>
        </p:spPr>
        <p:txBody>
          <a:bodyPr>
            <a:spAutoFit/>
          </a:bodyPr>
          <a:lstStyle/>
          <a:p>
            <a:pPr algn="l">
              <a:spcBef>
                <a:spcPct val="50000"/>
              </a:spcBef>
            </a:pPr>
            <a:r>
              <a:rPr lang="es-ES_tradnl" sz="1400">
                <a:solidFill>
                  <a:schemeClr val="bg1"/>
                </a:solidFill>
                <a:latin typeface="Arial Black" pitchFamily="34" charset="0"/>
              </a:rPr>
              <a:t>10-15 p</a:t>
            </a:r>
          </a:p>
        </p:txBody>
      </p:sp>
      <p:sp>
        <p:nvSpPr>
          <p:cNvPr id="105489" name="Line 17"/>
          <p:cNvSpPr>
            <a:spLocks noChangeShapeType="1"/>
          </p:cNvSpPr>
          <p:nvPr/>
        </p:nvSpPr>
        <p:spPr bwMode="auto">
          <a:xfrm>
            <a:off x="6986588" y="2978150"/>
            <a:ext cx="0" cy="1008063"/>
          </a:xfrm>
          <a:prstGeom prst="line">
            <a:avLst/>
          </a:prstGeom>
          <a:noFill/>
          <a:ln w="76200">
            <a:solidFill>
              <a:srgbClr val="00FF00"/>
            </a:solidFill>
            <a:round/>
            <a:headEnd/>
            <a:tailEnd/>
          </a:ln>
        </p:spPr>
        <p:txBody>
          <a:bodyPr wrap="none" anchor="ctr"/>
          <a:lstStyle/>
          <a:p>
            <a:endParaRPr lang="es-PE"/>
          </a:p>
        </p:txBody>
      </p:sp>
      <p:sp>
        <p:nvSpPr>
          <p:cNvPr id="105490" name="Line 18"/>
          <p:cNvSpPr>
            <a:spLocks noChangeShapeType="1"/>
          </p:cNvSpPr>
          <p:nvPr/>
        </p:nvSpPr>
        <p:spPr bwMode="auto">
          <a:xfrm>
            <a:off x="7019925" y="4652963"/>
            <a:ext cx="0" cy="1143000"/>
          </a:xfrm>
          <a:prstGeom prst="line">
            <a:avLst/>
          </a:prstGeom>
          <a:noFill/>
          <a:ln w="76200">
            <a:solidFill>
              <a:srgbClr val="00FF00"/>
            </a:solidFill>
            <a:round/>
            <a:headEnd/>
            <a:tailEnd/>
          </a:ln>
        </p:spPr>
        <p:txBody>
          <a:bodyPr wrap="none" anchor="ctr"/>
          <a:lstStyle/>
          <a:p>
            <a:endParaRPr lang="es-PE"/>
          </a:p>
        </p:txBody>
      </p:sp>
      <p:sp>
        <p:nvSpPr>
          <p:cNvPr id="105491" name="Line 19"/>
          <p:cNvSpPr>
            <a:spLocks noChangeShapeType="1"/>
          </p:cNvSpPr>
          <p:nvPr/>
        </p:nvSpPr>
        <p:spPr bwMode="auto">
          <a:xfrm flipH="1">
            <a:off x="6300788" y="5795963"/>
            <a:ext cx="685800" cy="0"/>
          </a:xfrm>
          <a:prstGeom prst="line">
            <a:avLst/>
          </a:prstGeom>
          <a:noFill/>
          <a:ln w="76200">
            <a:solidFill>
              <a:srgbClr val="00FF00"/>
            </a:solidFill>
            <a:round/>
            <a:headEnd/>
            <a:tailEnd/>
          </a:ln>
        </p:spPr>
        <p:txBody>
          <a:bodyPr wrap="none" anchor="ctr"/>
          <a:lstStyle/>
          <a:p>
            <a:endParaRPr lang="es-PE"/>
          </a:p>
        </p:txBody>
      </p:sp>
      <p:sp>
        <p:nvSpPr>
          <p:cNvPr id="105492" name="Line 20"/>
          <p:cNvSpPr>
            <a:spLocks noChangeShapeType="1"/>
          </p:cNvSpPr>
          <p:nvPr/>
        </p:nvSpPr>
        <p:spPr bwMode="auto">
          <a:xfrm flipH="1">
            <a:off x="6300788" y="2978150"/>
            <a:ext cx="685800" cy="0"/>
          </a:xfrm>
          <a:prstGeom prst="line">
            <a:avLst/>
          </a:prstGeom>
          <a:noFill/>
          <a:ln w="76200">
            <a:solidFill>
              <a:srgbClr val="00FF00"/>
            </a:solidFill>
            <a:round/>
            <a:headEnd/>
            <a:tailEnd/>
          </a:ln>
        </p:spPr>
        <p:txBody>
          <a:bodyPr wrap="none" anchor="ctr"/>
          <a:lstStyle/>
          <a:p>
            <a:endParaRPr lang="es-PE"/>
          </a:p>
        </p:txBody>
      </p:sp>
      <p:sp>
        <p:nvSpPr>
          <p:cNvPr id="105493" name="Rectangle 21"/>
          <p:cNvSpPr>
            <a:spLocks noChangeArrowheads="1"/>
          </p:cNvSpPr>
          <p:nvPr/>
        </p:nvSpPr>
        <p:spPr bwMode="auto">
          <a:xfrm>
            <a:off x="1692275" y="6381750"/>
            <a:ext cx="6624638" cy="476250"/>
          </a:xfrm>
          <a:prstGeom prst="rect">
            <a:avLst/>
          </a:prstGeom>
          <a:solidFill>
            <a:srgbClr val="FF0000"/>
          </a:solidFill>
          <a:ln w="9525">
            <a:solidFill>
              <a:schemeClr val="tx1"/>
            </a:solidFill>
            <a:miter lim="800000"/>
            <a:headEnd/>
            <a:tailEnd/>
          </a:ln>
        </p:spPr>
        <p:txBody>
          <a:bodyPr wrap="none" anchor="ctr"/>
          <a:lstStyle/>
          <a:p>
            <a:pPr algn="l"/>
            <a:r>
              <a:rPr lang="es-ES_tradnl" sz="1800" b="1">
                <a:solidFill>
                  <a:schemeClr val="bg1"/>
                </a:solidFill>
              </a:rPr>
              <a:t>CIRROSIS DESCOMPENSADA (30%)---  HCC</a:t>
            </a:r>
            <a:endParaRPr lang="en-US" sz="1800" b="1">
              <a:solidFill>
                <a:schemeClr val="bg1"/>
              </a:solidFill>
            </a:endParaRPr>
          </a:p>
        </p:txBody>
      </p:sp>
      <p:sp>
        <p:nvSpPr>
          <p:cNvPr id="105494" name="Line 22"/>
          <p:cNvSpPr>
            <a:spLocks noChangeShapeType="1"/>
          </p:cNvSpPr>
          <p:nvPr/>
        </p:nvSpPr>
        <p:spPr bwMode="auto">
          <a:xfrm>
            <a:off x="4356100" y="6092825"/>
            <a:ext cx="0" cy="215900"/>
          </a:xfrm>
          <a:prstGeom prst="line">
            <a:avLst/>
          </a:prstGeom>
          <a:noFill/>
          <a:ln w="44450">
            <a:solidFill>
              <a:srgbClr val="FFFF00"/>
            </a:solidFill>
            <a:round/>
            <a:headEnd/>
            <a:tailEnd type="triangle" w="med" len="med"/>
          </a:ln>
        </p:spPr>
        <p:txBody>
          <a:bodyPr/>
          <a:lstStyle/>
          <a:p>
            <a:endParaRPr lang="es-PE"/>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s-ES" smtClean="0"/>
              <a:t>EHGNA: manejo</a:t>
            </a:r>
          </a:p>
        </p:txBody>
      </p:sp>
      <p:sp>
        <p:nvSpPr>
          <p:cNvPr id="940035" name="Rectangle 3"/>
          <p:cNvSpPr>
            <a:spLocks noGrp="1" noChangeArrowheads="1"/>
          </p:cNvSpPr>
          <p:nvPr>
            <p:ph type="body" idx="1"/>
          </p:nvPr>
        </p:nvSpPr>
        <p:spPr/>
        <p:txBody>
          <a:bodyPr/>
          <a:lstStyle/>
          <a:p>
            <a:pPr marL="609600" indent="-609600" eaLnBrk="1" hangingPunct="1">
              <a:buFontTx/>
              <a:buAutoNum type="arabicPeriod"/>
            </a:pPr>
            <a:r>
              <a:rPr lang="es-ES" smtClean="0"/>
              <a:t>Corregir los factores de riesgo: sd metabólico.</a:t>
            </a:r>
          </a:p>
          <a:p>
            <a:pPr marL="609600" indent="-609600" eaLnBrk="1" hangingPunct="1">
              <a:buFontTx/>
              <a:buAutoNum type="arabicPeriod"/>
            </a:pPr>
            <a:r>
              <a:rPr lang="es-ES" smtClean="0"/>
              <a:t>Evitar factores coadyuvantes en la progresión.</a:t>
            </a:r>
          </a:p>
          <a:p>
            <a:pPr marL="609600" indent="-609600" eaLnBrk="1" hangingPunct="1">
              <a:buFontTx/>
              <a:buAutoNum type="arabicPeriod"/>
            </a:pPr>
            <a:r>
              <a:rPr lang="es-ES" smtClean="0"/>
              <a:t>Tratamiento farmacológico específico.</a:t>
            </a:r>
          </a:p>
          <a:p>
            <a:pPr marL="609600" indent="-609600" eaLnBrk="1" hangingPunct="1">
              <a:buFontTx/>
              <a:buAutoNum type="arabicPeriod"/>
            </a:pPr>
            <a:r>
              <a:rPr lang="es-ES" smtClean="0"/>
              <a:t>THO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0035">
                                            <p:txEl>
                                              <p:pRg st="0" end="0"/>
                                            </p:txEl>
                                          </p:spTgt>
                                        </p:tgtEl>
                                        <p:attrNameLst>
                                          <p:attrName>style.visibility</p:attrName>
                                        </p:attrNameLst>
                                      </p:cBhvr>
                                      <p:to>
                                        <p:strVal val="visible"/>
                                      </p:to>
                                    </p:set>
                                    <p:anim calcmode="lin" valueType="num">
                                      <p:cBhvr additive="base">
                                        <p:cTn id="7" dur="500" fill="hold"/>
                                        <p:tgtEl>
                                          <p:spTgt spid="9400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40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0035">
                                            <p:txEl>
                                              <p:pRg st="1" end="1"/>
                                            </p:txEl>
                                          </p:spTgt>
                                        </p:tgtEl>
                                        <p:attrNameLst>
                                          <p:attrName>style.visibility</p:attrName>
                                        </p:attrNameLst>
                                      </p:cBhvr>
                                      <p:to>
                                        <p:strVal val="visible"/>
                                      </p:to>
                                    </p:set>
                                    <p:anim calcmode="lin" valueType="num">
                                      <p:cBhvr additive="base">
                                        <p:cTn id="13" dur="500" fill="hold"/>
                                        <p:tgtEl>
                                          <p:spTgt spid="9400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400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0035">
                                            <p:txEl>
                                              <p:pRg st="2" end="2"/>
                                            </p:txEl>
                                          </p:spTgt>
                                        </p:tgtEl>
                                        <p:attrNameLst>
                                          <p:attrName>style.visibility</p:attrName>
                                        </p:attrNameLst>
                                      </p:cBhvr>
                                      <p:to>
                                        <p:strVal val="visible"/>
                                      </p:to>
                                    </p:set>
                                    <p:anim calcmode="lin" valueType="num">
                                      <p:cBhvr additive="base">
                                        <p:cTn id="19" dur="500" fill="hold"/>
                                        <p:tgtEl>
                                          <p:spTgt spid="9400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400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0035">
                                            <p:txEl>
                                              <p:pRg st="3" end="3"/>
                                            </p:txEl>
                                          </p:spTgt>
                                        </p:tgtEl>
                                        <p:attrNameLst>
                                          <p:attrName>style.visibility</p:attrName>
                                        </p:attrNameLst>
                                      </p:cBhvr>
                                      <p:to>
                                        <p:strVal val="visible"/>
                                      </p:to>
                                    </p:set>
                                    <p:anim calcmode="lin" valueType="num">
                                      <p:cBhvr additive="base">
                                        <p:cTn id="25" dur="500" fill="hold"/>
                                        <p:tgtEl>
                                          <p:spTgt spid="9400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4003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0035"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sz="quarter"/>
          </p:nvPr>
        </p:nvSpPr>
        <p:spPr>
          <a:xfrm>
            <a:off x="457200" y="838200"/>
            <a:ext cx="8229600" cy="561975"/>
          </a:xfrm>
        </p:spPr>
        <p:txBody>
          <a:bodyPr>
            <a:normAutofit fontScale="90000"/>
          </a:bodyPr>
          <a:lstStyle/>
          <a:p>
            <a:pPr eaLnBrk="1" hangingPunct="1"/>
            <a:r>
              <a:rPr lang="es-ES_tradnl" smtClean="0"/>
              <a:t>Patogenia de la HGNA</a:t>
            </a:r>
          </a:p>
        </p:txBody>
      </p:sp>
      <p:sp>
        <p:nvSpPr>
          <p:cNvPr id="1101827" name="Text Box 3"/>
          <p:cNvSpPr txBox="1">
            <a:spLocks noChangeArrowheads="1"/>
          </p:cNvSpPr>
          <p:nvPr/>
        </p:nvSpPr>
        <p:spPr bwMode="auto">
          <a:xfrm>
            <a:off x="1143000" y="1295400"/>
            <a:ext cx="2032000" cy="1463675"/>
          </a:xfrm>
          <a:prstGeom prst="rect">
            <a:avLst/>
          </a:prstGeom>
          <a:noFill/>
          <a:ln>
            <a:noFill/>
          </a:ln>
          <a:effectLst/>
          <a:extLst>
            <a:ext uri="{909E8E84-426E-40DD-AFC4-6F175D3DCCD1}"/>
            <a:ext uri="{91240B29-F687-4F45-9708-019B960494DF}"/>
            <a:ext uri="{AF507438-7753-43E0-B8FC-AC1667EBCBE1}"/>
          </a:extLst>
        </p:spPr>
        <p:txBody>
          <a:bodyPr>
            <a:spAutoFit/>
          </a:bodyPr>
          <a:lstStyle/>
          <a:p>
            <a:pPr eaLnBrk="0" hangingPunct="0">
              <a:spcBef>
                <a:spcPct val="50000"/>
              </a:spcBef>
              <a:defRPr/>
            </a:pPr>
            <a:r>
              <a:rPr lang="es-ES_tradnl" sz="2000" b="1">
                <a:solidFill>
                  <a:schemeClr val="bg1"/>
                </a:solidFill>
                <a:effectLst>
                  <a:outerShdw blurRad="38100" dist="38100" dir="2700000" algn="tl">
                    <a:srgbClr val="000000"/>
                  </a:outerShdw>
                </a:effectLst>
                <a:latin typeface="Arial" charset="0"/>
              </a:rPr>
              <a:t>Endotoxinas</a:t>
            </a:r>
          </a:p>
          <a:p>
            <a:pPr eaLnBrk="0" hangingPunct="0">
              <a:defRPr/>
            </a:pPr>
            <a:r>
              <a:rPr lang="es-ES_tradnl" sz="2000" b="1">
                <a:solidFill>
                  <a:schemeClr val="bg1"/>
                </a:solidFill>
                <a:effectLst>
                  <a:outerShdw blurRad="38100" dist="38100" dir="2700000" algn="tl">
                    <a:srgbClr val="000000"/>
                  </a:outerShdw>
                </a:effectLst>
                <a:latin typeface="Arial" charset="0"/>
              </a:rPr>
              <a:t>Citokinas</a:t>
            </a:r>
          </a:p>
          <a:p>
            <a:pPr eaLnBrk="0" hangingPunct="0">
              <a:defRPr/>
            </a:pPr>
            <a:r>
              <a:rPr lang="es-ES_tradnl" sz="2000" b="1">
                <a:solidFill>
                  <a:schemeClr val="bg1"/>
                </a:solidFill>
                <a:effectLst>
                  <a:outerShdw blurRad="38100" dist="38100" dir="2700000" algn="tl">
                    <a:srgbClr val="000000"/>
                  </a:outerShdw>
                </a:effectLst>
                <a:latin typeface="Arial" charset="0"/>
              </a:rPr>
              <a:t>TNF - </a:t>
            </a:r>
            <a:r>
              <a:rPr lang="es-ES_tradnl" sz="2000" b="1">
                <a:solidFill>
                  <a:schemeClr val="bg1"/>
                </a:solidFill>
                <a:effectLst>
                  <a:outerShdw blurRad="38100" dist="38100" dir="2700000" algn="tl">
                    <a:srgbClr val="000000"/>
                  </a:outerShdw>
                </a:effectLst>
                <a:latin typeface="Arial" charset="0"/>
                <a:sym typeface="Symbol" pitchFamily="18" charset="2"/>
              </a:rPr>
              <a:t></a:t>
            </a:r>
            <a:endParaRPr lang="es-ES_tradnl" sz="2000" b="1">
              <a:solidFill>
                <a:schemeClr val="bg1"/>
              </a:solidFill>
              <a:effectLst>
                <a:outerShdw blurRad="38100" dist="38100" dir="2700000" algn="tl">
                  <a:srgbClr val="000000"/>
                </a:outerShdw>
              </a:effectLst>
              <a:latin typeface="Arial" charset="0"/>
            </a:endParaRPr>
          </a:p>
          <a:p>
            <a:pPr eaLnBrk="0" hangingPunct="0">
              <a:spcBef>
                <a:spcPct val="50000"/>
              </a:spcBef>
              <a:defRPr/>
            </a:pPr>
            <a:endParaRPr lang="es-ES_tradnl" sz="2000" b="1">
              <a:solidFill>
                <a:schemeClr val="bg1"/>
              </a:solidFill>
              <a:effectLst>
                <a:outerShdw blurRad="38100" dist="38100" dir="2700000" algn="tl">
                  <a:srgbClr val="000000"/>
                </a:outerShdw>
              </a:effectLst>
              <a:latin typeface="Arial" charset="0"/>
            </a:endParaRPr>
          </a:p>
        </p:txBody>
      </p:sp>
      <p:sp>
        <p:nvSpPr>
          <p:cNvPr id="1101828" name="Text Box 4"/>
          <p:cNvSpPr txBox="1">
            <a:spLocks noChangeArrowheads="1"/>
          </p:cNvSpPr>
          <p:nvPr/>
        </p:nvSpPr>
        <p:spPr bwMode="auto">
          <a:xfrm>
            <a:off x="5316538" y="2743200"/>
            <a:ext cx="3319462" cy="701675"/>
          </a:xfrm>
          <a:prstGeom prst="rect">
            <a:avLst/>
          </a:prstGeom>
          <a:noFill/>
          <a:ln>
            <a:noFill/>
          </a:ln>
          <a:effectLst/>
          <a:extLst>
            <a:ext uri="{909E8E84-426E-40DD-AFC4-6F175D3DCCD1}"/>
            <a:ext uri="{91240B29-F687-4F45-9708-019B960494DF}"/>
            <a:ext uri="{AF507438-7753-43E0-B8FC-AC1667EBCBE1}"/>
          </a:extLst>
        </p:spPr>
        <p:txBody>
          <a:bodyPr>
            <a:spAutoFit/>
          </a:bodyPr>
          <a:lstStyle/>
          <a:p>
            <a:pPr eaLnBrk="0" hangingPunct="0">
              <a:defRPr/>
            </a:pPr>
            <a:r>
              <a:rPr lang="es-ES_tradnl" sz="2000" b="1">
                <a:solidFill>
                  <a:schemeClr val="bg1"/>
                </a:solidFill>
                <a:effectLst>
                  <a:outerShdw blurRad="38100" dist="38100" dir="2700000" algn="tl">
                    <a:srgbClr val="000000"/>
                  </a:outerShdw>
                </a:effectLst>
                <a:latin typeface="Arial" charset="0"/>
              </a:rPr>
              <a:t>Resistencia Insulínica</a:t>
            </a:r>
          </a:p>
          <a:p>
            <a:pPr eaLnBrk="0" hangingPunct="0">
              <a:defRPr/>
            </a:pPr>
            <a:r>
              <a:rPr lang="es-ES_tradnl" sz="2000" b="1">
                <a:solidFill>
                  <a:schemeClr val="bg1"/>
                </a:solidFill>
                <a:effectLst>
                  <a:outerShdw blurRad="38100" dist="38100" dir="2700000" algn="tl">
                    <a:srgbClr val="000000"/>
                  </a:outerShdw>
                </a:effectLst>
                <a:latin typeface="Arial" charset="0"/>
              </a:rPr>
              <a:t>Aumento de insulina</a:t>
            </a:r>
          </a:p>
        </p:txBody>
      </p:sp>
      <p:sp>
        <p:nvSpPr>
          <p:cNvPr id="1101829" name="Text Box 5"/>
          <p:cNvSpPr txBox="1">
            <a:spLocks noChangeArrowheads="1"/>
          </p:cNvSpPr>
          <p:nvPr/>
        </p:nvSpPr>
        <p:spPr bwMode="auto">
          <a:xfrm>
            <a:off x="5961063" y="1600200"/>
            <a:ext cx="2032000" cy="701675"/>
          </a:xfrm>
          <a:prstGeom prst="rect">
            <a:avLst/>
          </a:prstGeom>
          <a:noFill/>
          <a:ln>
            <a:noFill/>
          </a:ln>
          <a:effectLst/>
          <a:extLst>
            <a:ext uri="{909E8E84-426E-40DD-AFC4-6F175D3DCCD1}"/>
            <a:ext uri="{91240B29-F687-4F45-9708-019B960494DF}"/>
            <a:ext uri="{AF507438-7753-43E0-B8FC-AC1667EBCBE1}"/>
          </a:extLst>
        </p:spPr>
        <p:txBody>
          <a:bodyPr>
            <a:spAutoFit/>
          </a:bodyPr>
          <a:lstStyle/>
          <a:p>
            <a:pPr eaLnBrk="0" hangingPunct="0">
              <a:defRPr/>
            </a:pPr>
            <a:r>
              <a:rPr lang="es-ES_tradnl" sz="2000" b="1">
                <a:solidFill>
                  <a:schemeClr val="bg1"/>
                </a:solidFill>
                <a:effectLst>
                  <a:outerShdw blurRad="38100" dist="38100" dir="2700000" algn="tl">
                    <a:srgbClr val="000000"/>
                  </a:outerShdw>
                </a:effectLst>
                <a:latin typeface="Arial" charset="0"/>
              </a:rPr>
              <a:t>Obesidad, Diabetes</a:t>
            </a:r>
          </a:p>
        </p:txBody>
      </p:sp>
      <p:sp>
        <p:nvSpPr>
          <p:cNvPr id="126982" name="Text Box 6"/>
          <p:cNvSpPr txBox="1">
            <a:spLocks noChangeArrowheads="1"/>
          </p:cNvSpPr>
          <p:nvPr/>
        </p:nvSpPr>
        <p:spPr bwMode="auto">
          <a:xfrm>
            <a:off x="5486400" y="3886200"/>
            <a:ext cx="3657600" cy="1311275"/>
          </a:xfrm>
          <a:prstGeom prst="rect">
            <a:avLst/>
          </a:prstGeom>
          <a:solidFill>
            <a:schemeClr val="tx2"/>
          </a:solidFill>
          <a:ln w="9525">
            <a:noFill/>
            <a:miter lim="800000"/>
            <a:headEnd/>
            <a:tailEnd/>
          </a:ln>
        </p:spPr>
        <p:txBody>
          <a:bodyPr>
            <a:spAutoFit/>
          </a:bodyPr>
          <a:lstStyle/>
          <a:p>
            <a:pPr eaLnBrk="0" hangingPunct="0"/>
            <a:r>
              <a:rPr lang="es-ES_tradnl" sz="2000" b="1">
                <a:solidFill>
                  <a:srgbClr val="FFFF00"/>
                </a:solidFill>
              </a:rPr>
              <a:t>REDUCCION DE PESO</a:t>
            </a:r>
          </a:p>
          <a:p>
            <a:pPr eaLnBrk="0" hangingPunct="0"/>
            <a:r>
              <a:rPr lang="es-ES_tradnl" sz="2000" b="1">
                <a:solidFill>
                  <a:srgbClr val="FFFF00"/>
                </a:solidFill>
              </a:rPr>
              <a:t>AGENTES SENSIBILIZADORES DE INSULINA</a:t>
            </a:r>
          </a:p>
        </p:txBody>
      </p:sp>
      <p:sp>
        <p:nvSpPr>
          <p:cNvPr id="1101831" name="Text Box 7"/>
          <p:cNvSpPr txBox="1">
            <a:spLocks noChangeArrowheads="1"/>
          </p:cNvSpPr>
          <p:nvPr/>
        </p:nvSpPr>
        <p:spPr bwMode="auto">
          <a:xfrm>
            <a:off x="3048000" y="5181600"/>
            <a:ext cx="3454400" cy="1006475"/>
          </a:xfrm>
          <a:prstGeom prst="rect">
            <a:avLst/>
          </a:prstGeom>
          <a:noFill/>
          <a:ln>
            <a:noFill/>
          </a:ln>
          <a:effectLst/>
          <a:extLst>
            <a:ext uri="{909E8E84-426E-40DD-AFC4-6F175D3DCCD1}"/>
            <a:ext uri="{91240B29-F687-4F45-9708-019B960494DF}"/>
            <a:ext uri="{AF507438-7753-43E0-B8FC-AC1667EBCBE1}"/>
          </a:extLst>
        </p:spPr>
        <p:txBody>
          <a:bodyPr>
            <a:spAutoFit/>
          </a:bodyPr>
          <a:lstStyle/>
          <a:p>
            <a:pPr eaLnBrk="0" hangingPunct="0">
              <a:defRPr/>
            </a:pPr>
            <a:r>
              <a:rPr lang="es-ES_tradnl" sz="2000" b="1">
                <a:solidFill>
                  <a:schemeClr val="bg1"/>
                </a:solidFill>
                <a:effectLst>
                  <a:outerShdw blurRad="38100" dist="38100" dir="2700000" algn="tl">
                    <a:srgbClr val="000000"/>
                  </a:outerShdw>
                </a:effectLst>
                <a:latin typeface="Arial" charset="0"/>
              </a:rPr>
              <a:t>Esteatosis</a:t>
            </a:r>
          </a:p>
          <a:p>
            <a:pPr eaLnBrk="0" hangingPunct="0">
              <a:defRPr/>
            </a:pPr>
            <a:r>
              <a:rPr lang="es-ES_tradnl" sz="2000" b="1">
                <a:solidFill>
                  <a:schemeClr val="bg1"/>
                </a:solidFill>
                <a:effectLst>
                  <a:outerShdw blurRad="38100" dist="38100" dir="2700000" algn="tl">
                    <a:srgbClr val="000000"/>
                  </a:outerShdw>
                </a:effectLst>
                <a:latin typeface="Arial" charset="0"/>
              </a:rPr>
              <a:t>Necrosis de hepatocitos</a:t>
            </a:r>
          </a:p>
          <a:p>
            <a:pPr eaLnBrk="0" hangingPunct="0">
              <a:defRPr/>
            </a:pPr>
            <a:r>
              <a:rPr lang="es-ES_tradnl" sz="2000" b="1">
                <a:solidFill>
                  <a:schemeClr val="bg1"/>
                </a:solidFill>
                <a:effectLst>
                  <a:outerShdw blurRad="38100" dist="38100" dir="2700000" algn="tl">
                    <a:srgbClr val="000000"/>
                  </a:outerShdw>
                </a:effectLst>
                <a:latin typeface="Arial" charset="0"/>
              </a:rPr>
              <a:t>Fibrosis</a:t>
            </a:r>
          </a:p>
        </p:txBody>
      </p:sp>
      <p:sp>
        <p:nvSpPr>
          <p:cNvPr id="1101832" name="Text Box 8"/>
          <p:cNvSpPr txBox="1">
            <a:spLocks noChangeArrowheads="1"/>
          </p:cNvSpPr>
          <p:nvPr/>
        </p:nvSpPr>
        <p:spPr bwMode="auto">
          <a:xfrm>
            <a:off x="3759200" y="6400800"/>
            <a:ext cx="2032000" cy="396875"/>
          </a:xfrm>
          <a:prstGeom prst="rect">
            <a:avLst/>
          </a:prstGeom>
          <a:noFill/>
          <a:ln>
            <a:noFill/>
          </a:ln>
          <a:effectLst/>
          <a:extLst>
            <a:ext uri="{909E8E84-426E-40DD-AFC4-6F175D3DCCD1}"/>
            <a:ext uri="{91240B29-F687-4F45-9708-019B960494DF}"/>
            <a:ext uri="{AF507438-7753-43E0-B8FC-AC1667EBCBE1}"/>
          </a:extLst>
        </p:spPr>
        <p:txBody>
          <a:bodyPr>
            <a:spAutoFit/>
          </a:bodyPr>
          <a:lstStyle/>
          <a:p>
            <a:pPr eaLnBrk="0" hangingPunct="0">
              <a:defRPr/>
            </a:pPr>
            <a:r>
              <a:rPr lang="es-ES_tradnl" sz="2000" b="1">
                <a:solidFill>
                  <a:srgbClr val="FFDC45"/>
                </a:solidFill>
                <a:effectLst>
                  <a:outerShdw blurRad="38100" dist="38100" dir="2700000" algn="tl">
                    <a:srgbClr val="000000"/>
                  </a:outerShdw>
                </a:effectLst>
                <a:latin typeface="Arial" charset="0"/>
              </a:rPr>
              <a:t>Cirrosis</a:t>
            </a:r>
            <a:endParaRPr lang="es-ES_tradnl" sz="2000" b="1">
              <a:solidFill>
                <a:schemeClr val="bg1"/>
              </a:solidFill>
              <a:effectLst>
                <a:outerShdw blurRad="38100" dist="38100" dir="2700000" algn="tl">
                  <a:srgbClr val="000000"/>
                </a:outerShdw>
              </a:effectLst>
              <a:latin typeface="Arial" charset="0"/>
            </a:endParaRPr>
          </a:p>
        </p:txBody>
      </p:sp>
      <p:cxnSp>
        <p:nvCxnSpPr>
          <p:cNvPr id="126985" name="AutoShape 9"/>
          <p:cNvCxnSpPr>
            <a:cxnSpLocks noChangeShapeType="1"/>
          </p:cNvCxnSpPr>
          <p:nvPr/>
        </p:nvCxnSpPr>
        <p:spPr bwMode="auto">
          <a:xfrm flipH="1">
            <a:off x="2133600" y="2286000"/>
            <a:ext cx="1588" cy="365125"/>
          </a:xfrm>
          <a:prstGeom prst="straightConnector1">
            <a:avLst/>
          </a:prstGeom>
          <a:noFill/>
          <a:ln w="57150">
            <a:solidFill>
              <a:srgbClr val="FF0000"/>
            </a:solidFill>
            <a:round/>
            <a:headEnd type="arrow" w="med" len="med"/>
            <a:tailEnd/>
          </a:ln>
        </p:spPr>
      </p:cxnSp>
      <p:cxnSp>
        <p:nvCxnSpPr>
          <p:cNvPr id="126986" name="AutoShape 10"/>
          <p:cNvCxnSpPr>
            <a:cxnSpLocks noChangeShapeType="1"/>
            <a:stCxn id="1101829" idx="2"/>
            <a:endCxn id="1101828" idx="0"/>
          </p:cNvCxnSpPr>
          <p:nvPr/>
        </p:nvCxnSpPr>
        <p:spPr bwMode="auto">
          <a:xfrm>
            <a:off x="6977063" y="2301875"/>
            <a:ext cx="0" cy="441325"/>
          </a:xfrm>
          <a:prstGeom prst="straightConnector1">
            <a:avLst/>
          </a:prstGeom>
          <a:noFill/>
          <a:ln w="31750">
            <a:solidFill>
              <a:srgbClr val="FFFF66"/>
            </a:solidFill>
            <a:round/>
            <a:headEnd/>
            <a:tailEnd type="triangle" w="med" len="med"/>
          </a:ln>
        </p:spPr>
      </p:cxnSp>
      <p:cxnSp>
        <p:nvCxnSpPr>
          <p:cNvPr id="126987" name="AutoShape 11"/>
          <p:cNvCxnSpPr>
            <a:cxnSpLocks noChangeShapeType="1"/>
          </p:cNvCxnSpPr>
          <p:nvPr/>
        </p:nvCxnSpPr>
        <p:spPr bwMode="auto">
          <a:xfrm rot="5400000">
            <a:off x="6508750" y="5073650"/>
            <a:ext cx="411163" cy="474663"/>
          </a:xfrm>
          <a:prstGeom prst="bentConnector2">
            <a:avLst/>
          </a:prstGeom>
          <a:noFill/>
          <a:ln w="34925">
            <a:solidFill>
              <a:srgbClr val="FFFF66"/>
            </a:solidFill>
            <a:miter lim="800000"/>
            <a:headEnd/>
            <a:tailEnd type="triangle" w="med" len="med"/>
          </a:ln>
        </p:spPr>
      </p:cxnSp>
      <p:sp>
        <p:nvSpPr>
          <p:cNvPr id="126988" name="Text Box 12"/>
          <p:cNvSpPr txBox="1">
            <a:spLocks noChangeArrowheads="1"/>
          </p:cNvSpPr>
          <p:nvPr/>
        </p:nvSpPr>
        <p:spPr bwMode="auto">
          <a:xfrm>
            <a:off x="3860800" y="1752600"/>
            <a:ext cx="1625600" cy="701675"/>
          </a:xfrm>
          <a:prstGeom prst="rect">
            <a:avLst/>
          </a:prstGeom>
          <a:noFill/>
          <a:ln w="9525">
            <a:noFill/>
            <a:miter lim="800000"/>
            <a:headEnd/>
            <a:tailEnd/>
          </a:ln>
        </p:spPr>
        <p:txBody>
          <a:bodyPr>
            <a:spAutoFit/>
          </a:bodyPr>
          <a:lstStyle/>
          <a:p>
            <a:pPr algn="l" eaLnBrk="0" hangingPunct="0">
              <a:spcBef>
                <a:spcPct val="50000"/>
              </a:spcBef>
            </a:pPr>
            <a:r>
              <a:rPr lang="en-US" sz="2000" b="1">
                <a:solidFill>
                  <a:schemeClr val="bg1"/>
                </a:solidFill>
              </a:rPr>
              <a:t>Estr</a:t>
            </a:r>
            <a:r>
              <a:rPr lang="en-US" sz="2000" b="1">
                <a:solidFill>
                  <a:schemeClr val="bg1"/>
                </a:solidFill>
                <a:cs typeface="Arial" pitchFamily="34" charset="0"/>
              </a:rPr>
              <a:t>é</a:t>
            </a:r>
            <a:r>
              <a:rPr lang="en-US" sz="2000" b="1">
                <a:solidFill>
                  <a:schemeClr val="bg1"/>
                </a:solidFill>
              </a:rPr>
              <a:t>s oxidativo</a:t>
            </a:r>
            <a:endParaRPr lang="es-ES" sz="2000" b="1">
              <a:solidFill>
                <a:schemeClr val="bg1"/>
              </a:solidFill>
            </a:endParaRPr>
          </a:p>
        </p:txBody>
      </p:sp>
      <p:sp>
        <p:nvSpPr>
          <p:cNvPr id="126989" name="Text Box 13"/>
          <p:cNvSpPr txBox="1">
            <a:spLocks noChangeArrowheads="1"/>
          </p:cNvSpPr>
          <p:nvPr/>
        </p:nvSpPr>
        <p:spPr bwMode="auto">
          <a:xfrm>
            <a:off x="3657600" y="2971800"/>
            <a:ext cx="1600200" cy="1801813"/>
          </a:xfrm>
          <a:prstGeom prst="rect">
            <a:avLst/>
          </a:prstGeom>
          <a:solidFill>
            <a:schemeClr val="tx2"/>
          </a:solidFill>
          <a:ln w="9525">
            <a:noFill/>
            <a:miter lim="800000"/>
            <a:headEnd/>
            <a:tailEnd/>
          </a:ln>
        </p:spPr>
        <p:txBody>
          <a:bodyPr>
            <a:spAutoFit/>
          </a:bodyPr>
          <a:lstStyle/>
          <a:p>
            <a:pPr algn="l" eaLnBrk="0" hangingPunct="0">
              <a:spcBef>
                <a:spcPct val="50000"/>
              </a:spcBef>
            </a:pPr>
            <a:r>
              <a:rPr lang="en-US" sz="2800" b="1">
                <a:solidFill>
                  <a:srgbClr val="FFFF00"/>
                </a:solidFill>
              </a:rPr>
              <a:t>VIT. E</a:t>
            </a:r>
          </a:p>
          <a:p>
            <a:pPr algn="l" eaLnBrk="0" hangingPunct="0">
              <a:spcBef>
                <a:spcPct val="50000"/>
              </a:spcBef>
            </a:pPr>
            <a:r>
              <a:rPr lang="en-US" sz="2800" b="1">
                <a:solidFill>
                  <a:srgbClr val="FFFF00"/>
                </a:solidFill>
              </a:rPr>
              <a:t>SAME</a:t>
            </a:r>
          </a:p>
          <a:p>
            <a:pPr algn="l" eaLnBrk="0" hangingPunct="0">
              <a:spcBef>
                <a:spcPct val="50000"/>
              </a:spcBef>
            </a:pPr>
            <a:r>
              <a:rPr lang="en-US" sz="2800" b="1">
                <a:solidFill>
                  <a:srgbClr val="FFFF00"/>
                </a:solidFill>
              </a:rPr>
              <a:t>&lt; Fe</a:t>
            </a:r>
            <a:endParaRPr lang="es-ES" sz="2800" b="1">
              <a:solidFill>
                <a:srgbClr val="FFFF00"/>
              </a:solidFill>
            </a:endParaRPr>
          </a:p>
        </p:txBody>
      </p:sp>
      <p:sp>
        <p:nvSpPr>
          <p:cNvPr id="126990" name="Text Box 14"/>
          <p:cNvSpPr txBox="1">
            <a:spLocks noChangeArrowheads="1"/>
          </p:cNvSpPr>
          <p:nvPr/>
        </p:nvSpPr>
        <p:spPr bwMode="auto">
          <a:xfrm>
            <a:off x="838200" y="2743200"/>
            <a:ext cx="2438400" cy="2100263"/>
          </a:xfrm>
          <a:prstGeom prst="rect">
            <a:avLst/>
          </a:prstGeom>
          <a:solidFill>
            <a:schemeClr val="tx2"/>
          </a:solidFill>
          <a:ln w="9525">
            <a:noFill/>
            <a:miter lim="800000"/>
            <a:headEnd/>
            <a:tailEnd/>
          </a:ln>
        </p:spPr>
        <p:txBody>
          <a:bodyPr>
            <a:spAutoFit/>
          </a:bodyPr>
          <a:lstStyle/>
          <a:p>
            <a:pPr eaLnBrk="0" hangingPunct="0">
              <a:spcBef>
                <a:spcPct val="50000"/>
              </a:spcBef>
            </a:pPr>
            <a:r>
              <a:rPr lang="en-US" b="1">
                <a:solidFill>
                  <a:srgbClr val="FFFF00"/>
                </a:solidFill>
              </a:rPr>
              <a:t>ABs</a:t>
            </a:r>
          </a:p>
          <a:p>
            <a:pPr eaLnBrk="0" hangingPunct="0">
              <a:spcBef>
                <a:spcPct val="50000"/>
              </a:spcBef>
            </a:pPr>
            <a:r>
              <a:rPr lang="en-US" b="1">
                <a:solidFill>
                  <a:srgbClr val="FFFF00"/>
                </a:solidFill>
              </a:rPr>
              <a:t>PROBIOTICOS</a:t>
            </a:r>
          </a:p>
          <a:p>
            <a:pPr eaLnBrk="0" hangingPunct="0">
              <a:spcBef>
                <a:spcPct val="50000"/>
              </a:spcBef>
            </a:pPr>
            <a:r>
              <a:rPr lang="en-US" b="1">
                <a:solidFill>
                  <a:srgbClr val="FFFF00"/>
                </a:solidFill>
              </a:rPr>
              <a:t>ANTI-TNF</a:t>
            </a:r>
            <a:r>
              <a:rPr lang="es-ES_tradnl" b="1">
                <a:solidFill>
                  <a:srgbClr val="FFFF00"/>
                </a:solidFill>
                <a:sym typeface="Symbol" pitchFamily="18" charset="2"/>
              </a:rPr>
              <a:t></a:t>
            </a:r>
            <a:endParaRPr lang="es-ES_tradnl" b="1">
              <a:solidFill>
                <a:srgbClr val="FFFF00"/>
              </a:solidFill>
            </a:endParaRPr>
          </a:p>
          <a:p>
            <a:pPr algn="l" eaLnBrk="0" hangingPunct="0">
              <a:spcBef>
                <a:spcPct val="50000"/>
              </a:spcBef>
            </a:pPr>
            <a:endParaRPr lang="es-ES" b="1">
              <a:solidFill>
                <a:srgbClr val="FFFF00"/>
              </a:solidFill>
            </a:endParaRPr>
          </a:p>
        </p:txBody>
      </p:sp>
      <p:sp>
        <p:nvSpPr>
          <p:cNvPr id="126991" name="Line 15"/>
          <p:cNvSpPr>
            <a:spLocks noChangeShapeType="1"/>
          </p:cNvSpPr>
          <p:nvPr/>
        </p:nvSpPr>
        <p:spPr bwMode="auto">
          <a:xfrm>
            <a:off x="2057400" y="4876800"/>
            <a:ext cx="838200" cy="533400"/>
          </a:xfrm>
          <a:prstGeom prst="line">
            <a:avLst/>
          </a:prstGeom>
          <a:noFill/>
          <a:ln w="57150">
            <a:solidFill>
              <a:srgbClr val="FFFF66"/>
            </a:solidFill>
            <a:round/>
            <a:headEnd/>
            <a:tailEnd type="triangle" w="med" len="med"/>
          </a:ln>
        </p:spPr>
        <p:txBody>
          <a:bodyPr/>
          <a:lstStyle/>
          <a:p>
            <a:endParaRPr lang="es-PE"/>
          </a:p>
        </p:txBody>
      </p:sp>
      <p:sp>
        <p:nvSpPr>
          <p:cNvPr id="126992" name="Line 16"/>
          <p:cNvSpPr>
            <a:spLocks noChangeShapeType="1"/>
          </p:cNvSpPr>
          <p:nvPr/>
        </p:nvSpPr>
        <p:spPr bwMode="auto">
          <a:xfrm flipV="1">
            <a:off x="4419600" y="2514600"/>
            <a:ext cx="0" cy="304800"/>
          </a:xfrm>
          <a:prstGeom prst="line">
            <a:avLst/>
          </a:prstGeom>
          <a:noFill/>
          <a:ln w="57150">
            <a:solidFill>
              <a:srgbClr val="FF0000"/>
            </a:solidFill>
            <a:round/>
            <a:headEnd/>
            <a:tailEnd type="triangle" w="med" len="med"/>
          </a:ln>
        </p:spPr>
        <p:txBody>
          <a:bodyPr/>
          <a:lstStyle/>
          <a:p>
            <a:endParaRPr lang="es-PE"/>
          </a:p>
        </p:txBody>
      </p:sp>
      <p:sp>
        <p:nvSpPr>
          <p:cNvPr id="126993" name="Line 17"/>
          <p:cNvSpPr>
            <a:spLocks noChangeShapeType="1"/>
          </p:cNvSpPr>
          <p:nvPr/>
        </p:nvSpPr>
        <p:spPr bwMode="auto">
          <a:xfrm>
            <a:off x="4419600" y="4800600"/>
            <a:ext cx="0" cy="381000"/>
          </a:xfrm>
          <a:prstGeom prst="line">
            <a:avLst/>
          </a:prstGeom>
          <a:noFill/>
          <a:ln w="57150">
            <a:solidFill>
              <a:srgbClr val="FFFF66"/>
            </a:solidFill>
            <a:round/>
            <a:headEnd/>
            <a:tailEnd type="triangle" w="med" len="med"/>
          </a:ln>
        </p:spPr>
        <p:txBody>
          <a:bodyPr/>
          <a:lstStyle/>
          <a:p>
            <a:endParaRPr lang="es-PE"/>
          </a:p>
        </p:txBody>
      </p:sp>
      <p:sp>
        <p:nvSpPr>
          <p:cNvPr id="126994" name="Line 18"/>
          <p:cNvSpPr>
            <a:spLocks noChangeShapeType="1"/>
          </p:cNvSpPr>
          <p:nvPr/>
        </p:nvSpPr>
        <p:spPr bwMode="auto">
          <a:xfrm>
            <a:off x="4724400" y="6096000"/>
            <a:ext cx="0" cy="381000"/>
          </a:xfrm>
          <a:prstGeom prst="line">
            <a:avLst/>
          </a:prstGeom>
          <a:noFill/>
          <a:ln w="57150">
            <a:solidFill>
              <a:srgbClr val="FFFF66"/>
            </a:solidFill>
            <a:round/>
            <a:headEnd/>
            <a:tailEnd type="triangle" w="med" len="med"/>
          </a:ln>
        </p:spPr>
        <p:txBody>
          <a:bodyPr/>
          <a:lstStyle/>
          <a:p>
            <a:endParaRPr lang="es-PE"/>
          </a:p>
        </p:txBody>
      </p:sp>
      <p:sp>
        <p:nvSpPr>
          <p:cNvPr id="126995" name="Line 19"/>
          <p:cNvSpPr>
            <a:spLocks noChangeShapeType="1"/>
          </p:cNvSpPr>
          <p:nvPr/>
        </p:nvSpPr>
        <p:spPr bwMode="auto">
          <a:xfrm flipV="1">
            <a:off x="6934200" y="3352800"/>
            <a:ext cx="0" cy="381000"/>
          </a:xfrm>
          <a:prstGeom prst="line">
            <a:avLst/>
          </a:prstGeom>
          <a:noFill/>
          <a:ln w="57150">
            <a:solidFill>
              <a:srgbClr val="FF0000"/>
            </a:solidFill>
            <a:round/>
            <a:headEnd/>
            <a:tailEnd type="triangle" w="med" len="med"/>
          </a:ln>
        </p:spPr>
        <p:txBody>
          <a:bodyPr/>
          <a:lstStyle/>
          <a:p>
            <a:endParaRPr lang="es-PE"/>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609600" y="228600"/>
            <a:ext cx="7772400" cy="838200"/>
          </a:xfrm>
        </p:spPr>
        <p:txBody>
          <a:bodyPr/>
          <a:lstStyle/>
          <a:p>
            <a:pPr eaLnBrk="1" hangingPunct="1"/>
            <a:r>
              <a:rPr lang="es-ES" sz="2400" smtClean="0"/>
              <a:t>EHGNA: Corregir los factores de riesgo</a:t>
            </a:r>
          </a:p>
        </p:txBody>
      </p:sp>
      <p:sp>
        <p:nvSpPr>
          <p:cNvPr id="942083" name="Rectangle 3"/>
          <p:cNvSpPr>
            <a:spLocks noGrp="1" noChangeArrowheads="1"/>
          </p:cNvSpPr>
          <p:nvPr>
            <p:ph type="body" idx="1"/>
          </p:nvPr>
        </p:nvSpPr>
        <p:spPr>
          <a:xfrm>
            <a:off x="533400" y="990600"/>
            <a:ext cx="8153400" cy="5410200"/>
          </a:xfrm>
        </p:spPr>
        <p:txBody>
          <a:bodyPr/>
          <a:lstStyle/>
          <a:p>
            <a:pPr eaLnBrk="1" hangingPunct="1"/>
            <a:r>
              <a:rPr lang="es-ES" sz="1800" smtClean="0"/>
              <a:t>Manejo de diabetes, dislipidemia, HTA.</a:t>
            </a:r>
          </a:p>
          <a:p>
            <a:pPr eaLnBrk="1" hangingPunct="1">
              <a:buFontTx/>
              <a:buNone/>
            </a:pPr>
            <a:endParaRPr lang="es-ES" sz="900" smtClean="0"/>
          </a:p>
          <a:p>
            <a:pPr eaLnBrk="1" hangingPunct="1"/>
            <a:r>
              <a:rPr lang="es-ES" sz="1800" smtClean="0"/>
              <a:t>Sobrepeso-obesidad:</a:t>
            </a:r>
          </a:p>
          <a:p>
            <a:pPr eaLnBrk="1" hangingPunct="1">
              <a:buFontTx/>
              <a:buNone/>
            </a:pPr>
            <a:r>
              <a:rPr lang="es-ES" sz="1800" smtClean="0"/>
              <a:t>    Dieta y ejercicio: Balance (-) 500 a 1000 cal/día,  </a:t>
            </a:r>
            <a:r>
              <a:rPr lang="es-ES" sz="1800" smtClean="0">
                <a:sym typeface="Symbol" pitchFamily="18" charset="2"/>
              </a:rPr>
              <a:t> </a:t>
            </a:r>
            <a:r>
              <a:rPr lang="es-ES" sz="1800" smtClean="0"/>
              <a:t>fructosa y grasas saturadas: </a:t>
            </a:r>
            <a:r>
              <a:rPr lang="es-ES" sz="1800" smtClean="0">
                <a:sym typeface="Symbol" pitchFamily="18" charset="2"/>
              </a:rPr>
              <a:t> ts y esteatosis.</a:t>
            </a:r>
            <a:endParaRPr lang="es-ES" sz="1800" smtClean="0"/>
          </a:p>
          <a:p>
            <a:pPr eaLnBrk="1" hangingPunct="1">
              <a:buFontTx/>
              <a:buNone/>
            </a:pPr>
            <a:r>
              <a:rPr lang="es-ES" sz="1800" smtClean="0"/>
              <a:t>	NO RCT, salvo abstract 1990, baja de peso aconsejable en contexto metabólico.	             </a:t>
            </a:r>
            <a:r>
              <a:rPr lang="es-ES" sz="1000" smtClean="0"/>
              <a:t>Wang et al. Am J Med 2003;115:554-9.(rev)</a:t>
            </a:r>
          </a:p>
          <a:p>
            <a:pPr eaLnBrk="1" hangingPunct="1">
              <a:buFontTx/>
              <a:buNone/>
            </a:pPr>
            <a:r>
              <a:rPr lang="es-ES" sz="1800" smtClean="0"/>
              <a:t>    Fármacos (FDA): Sibutramina, orlistat: mejoría lab y ECO    						</a:t>
            </a:r>
            <a:r>
              <a:rPr lang="es-ES" sz="900" smtClean="0"/>
              <a:t>Sabuncu et al. </a:t>
            </a:r>
            <a:r>
              <a:rPr lang="en-GB" sz="900" smtClean="0">
                <a:cs typeface="Times New Roman" pitchFamily="18" charset="0"/>
              </a:rPr>
              <a:t>Rom J Gastroenterol 2003;12:189–92.</a:t>
            </a:r>
            <a:endParaRPr lang="es-ES" sz="1800" smtClean="0"/>
          </a:p>
          <a:p>
            <a:pPr eaLnBrk="1" hangingPunct="1">
              <a:buFontTx/>
              <a:buNone/>
            </a:pPr>
            <a:r>
              <a:rPr lang="es-ES" sz="1800" smtClean="0"/>
              <a:t>     Cx bariátrica con IMC &gt;35</a:t>
            </a:r>
            <a:r>
              <a:rPr lang="es-ES" sz="1800" smtClean="0">
                <a:sym typeface="Wingdings" pitchFamily="2" charset="2"/>
              </a:rPr>
              <a:t> mejoría histológica y de parámetros metabólicos con baja de peso y su mantención, ¿seguridad en EHNA severa?                                                                				      </a:t>
            </a:r>
            <a:r>
              <a:rPr lang="es-ES" sz="1000" smtClean="0">
                <a:sym typeface="Wingdings" pitchFamily="2" charset="2"/>
              </a:rPr>
              <a:t>Luyckx et al. </a:t>
            </a:r>
            <a:r>
              <a:rPr lang="es-ES" sz="1000" smtClean="0">
                <a:cs typeface="Times New Roman" pitchFamily="18" charset="0"/>
                <a:sym typeface="Wingdings" pitchFamily="2" charset="2"/>
              </a:rPr>
              <a:t>J Clin Endocrinol Metab 1999;84:4293.</a:t>
            </a:r>
            <a:r>
              <a:rPr lang="es-ES" sz="1000" smtClean="0">
                <a:sym typeface="Wingdings" pitchFamily="2" charset="2"/>
              </a:rPr>
              <a:t> </a:t>
            </a:r>
          </a:p>
        </p:txBody>
      </p:sp>
      <p:sp>
        <p:nvSpPr>
          <p:cNvPr id="139268" name="AutoShape 4"/>
          <p:cNvSpPr>
            <a:spLocks noChangeArrowheads="1"/>
          </p:cNvSpPr>
          <p:nvPr/>
        </p:nvSpPr>
        <p:spPr bwMode="auto">
          <a:xfrm>
            <a:off x="609600" y="2286000"/>
            <a:ext cx="228600" cy="76200"/>
          </a:xfrm>
          <a:prstGeom prst="rightArrow">
            <a:avLst>
              <a:gd name="adj1" fmla="val 50000"/>
              <a:gd name="adj2" fmla="val 75000"/>
            </a:avLst>
          </a:prstGeom>
          <a:solidFill>
            <a:schemeClr val="accent1"/>
          </a:solidFill>
          <a:ln w="9525">
            <a:solidFill>
              <a:schemeClr val="tx1"/>
            </a:solidFill>
            <a:miter lim="800000"/>
            <a:headEnd/>
            <a:tailEnd/>
          </a:ln>
        </p:spPr>
        <p:txBody>
          <a:bodyPr wrap="none" anchor="ctr"/>
          <a:lstStyle/>
          <a:p>
            <a:endParaRPr lang="es-CL"/>
          </a:p>
        </p:txBody>
      </p:sp>
      <p:sp>
        <p:nvSpPr>
          <p:cNvPr id="139269" name="AutoShape 5"/>
          <p:cNvSpPr>
            <a:spLocks noChangeArrowheads="1"/>
          </p:cNvSpPr>
          <p:nvPr/>
        </p:nvSpPr>
        <p:spPr bwMode="auto">
          <a:xfrm>
            <a:off x="609600" y="3886200"/>
            <a:ext cx="304800" cy="76200"/>
          </a:xfrm>
          <a:prstGeom prst="rightArrow">
            <a:avLst>
              <a:gd name="adj1" fmla="val 50000"/>
              <a:gd name="adj2" fmla="val 100000"/>
            </a:avLst>
          </a:prstGeom>
          <a:solidFill>
            <a:schemeClr val="accent1"/>
          </a:solidFill>
          <a:ln w="9525">
            <a:solidFill>
              <a:schemeClr val="tx1"/>
            </a:solidFill>
            <a:miter lim="800000"/>
            <a:headEnd/>
            <a:tailEnd/>
          </a:ln>
        </p:spPr>
        <p:txBody>
          <a:bodyPr wrap="none" anchor="ctr"/>
          <a:lstStyle/>
          <a:p>
            <a:endParaRPr lang="es-CL"/>
          </a:p>
        </p:txBody>
      </p:sp>
      <p:sp>
        <p:nvSpPr>
          <p:cNvPr id="139270" name="AutoShape 6"/>
          <p:cNvSpPr>
            <a:spLocks noChangeArrowheads="1"/>
          </p:cNvSpPr>
          <p:nvPr/>
        </p:nvSpPr>
        <p:spPr bwMode="auto">
          <a:xfrm>
            <a:off x="609600" y="4800600"/>
            <a:ext cx="304800" cy="76200"/>
          </a:xfrm>
          <a:prstGeom prst="rightArrow">
            <a:avLst>
              <a:gd name="adj1" fmla="val 50000"/>
              <a:gd name="adj2" fmla="val 100000"/>
            </a:avLst>
          </a:prstGeom>
          <a:solidFill>
            <a:schemeClr val="accent1"/>
          </a:solidFill>
          <a:ln w="9525">
            <a:solidFill>
              <a:schemeClr val="tx1"/>
            </a:solidFill>
            <a:miter lim="800000"/>
            <a:headEnd/>
            <a:tailEnd/>
          </a:ln>
        </p:spPr>
        <p:txBody>
          <a:bodyPr wrap="none" anchor="ctr"/>
          <a:lstStyle/>
          <a:p>
            <a:endParaRPr lang="es-CL"/>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42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420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420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4208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4208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42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083"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sz="quarter"/>
          </p:nvPr>
        </p:nvSpPr>
        <p:spPr/>
        <p:txBody>
          <a:bodyPr/>
          <a:lstStyle/>
          <a:p>
            <a:endParaRPr lang="es-PE"/>
          </a:p>
        </p:txBody>
      </p:sp>
      <p:sp>
        <p:nvSpPr>
          <p:cNvPr id="3" name="2 Marcador de contenido"/>
          <p:cNvSpPr>
            <a:spLocks noGrp="1"/>
          </p:cNvSpPr>
          <p:nvPr>
            <p:ph sz="quarter" idx="1"/>
          </p:nvPr>
        </p:nvSpPr>
        <p:spPr/>
        <p:txBody>
          <a:bodyPr/>
          <a:lstStyle/>
          <a:p>
            <a:endParaRPr lang="es-PE"/>
          </a:p>
        </p:txBody>
      </p:sp>
      <p:sp>
        <p:nvSpPr>
          <p:cNvPr id="4" name="3 Marcador de contenido"/>
          <p:cNvSpPr>
            <a:spLocks noGrp="1"/>
          </p:cNvSpPr>
          <p:nvPr>
            <p:ph sz="quarter" idx="2"/>
          </p:nvPr>
        </p:nvSpPr>
        <p:spPr/>
        <p:txBody>
          <a:bodyPr/>
          <a:lstStyle/>
          <a:p>
            <a:endParaRPr lang="es-PE"/>
          </a:p>
        </p:txBody>
      </p:sp>
      <p:sp>
        <p:nvSpPr>
          <p:cNvPr id="5" name="4 Marcador de contenido"/>
          <p:cNvSpPr>
            <a:spLocks noGrp="1"/>
          </p:cNvSpPr>
          <p:nvPr>
            <p:ph sz="quarter" idx="3"/>
          </p:nvPr>
        </p:nvSpPr>
        <p:spPr/>
        <p:txBody>
          <a:bodyPr/>
          <a:lstStyle/>
          <a:p>
            <a:endParaRPr lang="es-PE"/>
          </a:p>
        </p:txBody>
      </p:sp>
      <p:sp>
        <p:nvSpPr>
          <p:cNvPr id="6" name="5 Marcador de contenido"/>
          <p:cNvSpPr>
            <a:spLocks noGrp="1"/>
          </p:cNvSpPr>
          <p:nvPr>
            <p:ph sz="quarter" idx="4"/>
          </p:nvPr>
        </p:nvSpPr>
        <p:spPr/>
        <p:txBody>
          <a:bodyPr/>
          <a:lstStyle/>
          <a:p>
            <a:endParaRPr lang="es-PE"/>
          </a:p>
        </p:txBody>
      </p:sp>
      <p:pic>
        <p:nvPicPr>
          <p:cNvPr id="18434" name="Picture 2"/>
          <p:cNvPicPr>
            <a:picLocks noChangeAspect="1" noChangeArrowheads="1"/>
          </p:cNvPicPr>
          <p:nvPr/>
        </p:nvPicPr>
        <p:blipFill>
          <a:blip r:embed="rId2"/>
          <a:srcRect/>
          <a:stretch>
            <a:fillRect/>
          </a:stretch>
        </p:blipFill>
        <p:spPr bwMode="auto">
          <a:xfrm>
            <a:off x="0" y="571480"/>
            <a:ext cx="9099232" cy="4786346"/>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p:txBody>
          <a:bodyPr/>
          <a:lstStyle/>
          <a:p>
            <a:endParaRPr lang="es-PE"/>
          </a:p>
        </p:txBody>
      </p:sp>
      <p:sp>
        <p:nvSpPr>
          <p:cNvPr id="4" name="3 Marcador de contenido"/>
          <p:cNvSpPr>
            <a:spLocks noGrp="1"/>
          </p:cNvSpPr>
          <p:nvPr>
            <p:ph sz="quarter" idx="2"/>
          </p:nvPr>
        </p:nvSpPr>
        <p:spPr/>
        <p:txBody>
          <a:bodyPr/>
          <a:lstStyle/>
          <a:p>
            <a:endParaRPr lang="es-PE"/>
          </a:p>
        </p:txBody>
      </p:sp>
      <p:sp>
        <p:nvSpPr>
          <p:cNvPr id="5" name="4 Marcador de contenido"/>
          <p:cNvSpPr>
            <a:spLocks noGrp="1"/>
          </p:cNvSpPr>
          <p:nvPr>
            <p:ph sz="quarter" idx="3"/>
          </p:nvPr>
        </p:nvSpPr>
        <p:spPr/>
        <p:txBody>
          <a:bodyPr/>
          <a:lstStyle/>
          <a:p>
            <a:endParaRPr lang="es-PE"/>
          </a:p>
        </p:txBody>
      </p:sp>
      <p:sp>
        <p:nvSpPr>
          <p:cNvPr id="6" name="5 Marcador de contenido"/>
          <p:cNvSpPr>
            <a:spLocks noGrp="1"/>
          </p:cNvSpPr>
          <p:nvPr>
            <p:ph sz="quarter" idx="4"/>
          </p:nvPr>
        </p:nvSpPr>
        <p:spPr/>
        <p:txBody>
          <a:bodyPr/>
          <a:lstStyle/>
          <a:p>
            <a:endParaRPr lang="es-PE"/>
          </a:p>
        </p:txBody>
      </p:sp>
      <p:pic>
        <p:nvPicPr>
          <p:cNvPr id="19458" name="Picture 2"/>
          <p:cNvPicPr>
            <a:picLocks noChangeAspect="1" noChangeArrowheads="1"/>
          </p:cNvPicPr>
          <p:nvPr/>
        </p:nvPicPr>
        <p:blipFill>
          <a:blip r:embed="rId2"/>
          <a:srcRect/>
          <a:stretch>
            <a:fillRect/>
          </a:stretch>
        </p:blipFill>
        <p:spPr bwMode="auto">
          <a:xfrm>
            <a:off x="214282" y="1357298"/>
            <a:ext cx="8715436" cy="3500462"/>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sz="quarter"/>
          </p:nvPr>
        </p:nvSpPr>
        <p:spPr/>
        <p:txBody>
          <a:bodyPr/>
          <a:lstStyle/>
          <a:p>
            <a:endParaRPr lang="es-PE"/>
          </a:p>
        </p:txBody>
      </p:sp>
      <p:sp>
        <p:nvSpPr>
          <p:cNvPr id="3" name="2 Marcador de contenido"/>
          <p:cNvSpPr>
            <a:spLocks noGrp="1"/>
          </p:cNvSpPr>
          <p:nvPr>
            <p:ph sz="quarter" idx="1"/>
          </p:nvPr>
        </p:nvSpPr>
        <p:spPr/>
        <p:txBody>
          <a:bodyPr/>
          <a:lstStyle/>
          <a:p>
            <a:endParaRPr lang="es-PE"/>
          </a:p>
        </p:txBody>
      </p:sp>
      <p:sp>
        <p:nvSpPr>
          <p:cNvPr id="4" name="3 Marcador de contenido"/>
          <p:cNvSpPr>
            <a:spLocks noGrp="1"/>
          </p:cNvSpPr>
          <p:nvPr>
            <p:ph sz="quarter" idx="2"/>
          </p:nvPr>
        </p:nvSpPr>
        <p:spPr/>
        <p:txBody>
          <a:bodyPr/>
          <a:lstStyle/>
          <a:p>
            <a:endParaRPr lang="es-PE"/>
          </a:p>
        </p:txBody>
      </p:sp>
      <p:sp>
        <p:nvSpPr>
          <p:cNvPr id="5" name="4 Marcador de contenido"/>
          <p:cNvSpPr>
            <a:spLocks noGrp="1"/>
          </p:cNvSpPr>
          <p:nvPr>
            <p:ph sz="quarter" idx="3"/>
          </p:nvPr>
        </p:nvSpPr>
        <p:spPr/>
        <p:txBody>
          <a:bodyPr/>
          <a:lstStyle/>
          <a:p>
            <a:endParaRPr lang="es-PE"/>
          </a:p>
        </p:txBody>
      </p:sp>
      <p:sp>
        <p:nvSpPr>
          <p:cNvPr id="6" name="5 Marcador de contenido"/>
          <p:cNvSpPr>
            <a:spLocks noGrp="1"/>
          </p:cNvSpPr>
          <p:nvPr>
            <p:ph sz="quarter" idx="4"/>
          </p:nvPr>
        </p:nvSpPr>
        <p:spPr/>
        <p:txBody>
          <a:bodyPr/>
          <a:lstStyle/>
          <a:p>
            <a:endParaRPr lang="es-PE"/>
          </a:p>
        </p:txBody>
      </p:sp>
      <p:pic>
        <p:nvPicPr>
          <p:cNvPr id="20482" name="Picture 2"/>
          <p:cNvPicPr>
            <a:picLocks noChangeAspect="1" noChangeArrowheads="1"/>
          </p:cNvPicPr>
          <p:nvPr/>
        </p:nvPicPr>
        <p:blipFill>
          <a:blip r:embed="rId2"/>
          <a:srcRect/>
          <a:stretch>
            <a:fillRect/>
          </a:stretch>
        </p:blipFill>
        <p:spPr bwMode="auto">
          <a:xfrm>
            <a:off x="1285852" y="71414"/>
            <a:ext cx="5929354" cy="6673573"/>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s-ES_tradnl" smtClean="0"/>
              <a:t>CONCLUSIONES</a:t>
            </a:r>
          </a:p>
        </p:txBody>
      </p:sp>
      <p:sp>
        <p:nvSpPr>
          <p:cNvPr id="143363" name="Rectangle 3"/>
          <p:cNvSpPr>
            <a:spLocks noGrp="1" noChangeArrowheads="1"/>
          </p:cNvSpPr>
          <p:nvPr>
            <p:ph type="body" idx="1"/>
          </p:nvPr>
        </p:nvSpPr>
        <p:spPr/>
        <p:txBody>
          <a:bodyPr>
            <a:noAutofit/>
          </a:bodyPr>
          <a:lstStyle/>
          <a:p>
            <a:pPr eaLnBrk="1" hangingPunct="1"/>
            <a:r>
              <a:rPr lang="es-ES" dirty="0" smtClean="0"/>
              <a:t>Los pacientes con EHGNA presentan alteraciones de la tolerancia a la glucosa y síndrome metabólico con elevada frecuencia, aún en </a:t>
            </a:r>
            <a:r>
              <a:rPr lang="es-ES" dirty="0" smtClean="0">
                <a:solidFill>
                  <a:srgbClr val="FF0000"/>
                </a:solidFill>
              </a:rPr>
              <a:t>ausencia de obesidad</a:t>
            </a:r>
            <a:r>
              <a:rPr lang="es-ES" dirty="0" smtClean="0"/>
              <a:t>.</a:t>
            </a:r>
          </a:p>
          <a:p>
            <a:pPr eaLnBrk="1" hangingPunct="1"/>
            <a:r>
              <a:rPr lang="es-ES" dirty="0" smtClean="0"/>
              <a:t>En </a:t>
            </a:r>
            <a:r>
              <a:rPr lang="es-ES" dirty="0" smtClean="0"/>
              <a:t>pacientes con EHGNA se debe buscar </a:t>
            </a:r>
            <a:r>
              <a:rPr lang="es-ES" dirty="0" err="1" smtClean="0"/>
              <a:t>dirigidamente</a:t>
            </a:r>
            <a:r>
              <a:rPr lang="es-ES" dirty="0" smtClean="0"/>
              <a:t> elementos de síndrome </a:t>
            </a:r>
            <a:r>
              <a:rPr lang="es-ES" dirty="0" smtClean="0"/>
              <a:t>metabólico.</a:t>
            </a:r>
            <a:endParaRPr lang="es-MX" dirty="0" smtClean="0"/>
          </a:p>
          <a:p>
            <a:pPr eaLnBrk="1" hangingPunct="1"/>
            <a:endParaRPr lang="es-ES" dirty="0" smtClean="0"/>
          </a:p>
          <a:p>
            <a:pPr eaLnBrk="1" hangingPunct="1"/>
            <a:endParaRPr lang="es-ES" dirty="0" smtClean="0"/>
          </a:p>
          <a:p>
            <a:pPr eaLnBrk="1" hangingPunct="1"/>
            <a:endParaRPr lang="es-ES" dirty="0" smtClean="0"/>
          </a:p>
          <a:p>
            <a:pPr eaLnBrk="1" hangingPunct="1"/>
            <a:endParaRPr lang="es-ES" dirty="0" smtClean="0"/>
          </a:p>
        </p:txBody>
      </p:sp>
      <p:sp useBgFill="1">
        <p:nvSpPr>
          <p:cNvPr id="143364" name="Rectangle 4"/>
          <p:cNvSpPr>
            <a:spLocks noChangeArrowheads="1"/>
          </p:cNvSpPr>
          <p:nvPr/>
        </p:nvSpPr>
        <p:spPr bwMode="auto">
          <a:xfrm>
            <a:off x="2484438" y="6453188"/>
            <a:ext cx="3311525" cy="404812"/>
          </a:xfrm>
          <a:prstGeom prst="rect">
            <a:avLst/>
          </a:prstGeom>
          <a:ln w="9525">
            <a:noFill/>
            <a:miter lim="800000"/>
            <a:headEnd/>
            <a:tailEnd/>
          </a:ln>
        </p:spPr>
        <p:txBody>
          <a:bodyPr wrap="none" anchor="ctr"/>
          <a:lstStyle/>
          <a:p>
            <a:endParaRPr lang="es-CL"/>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es-ES_tradnl" sz="2800" smtClean="0"/>
              <a:t>CONCLUSIONES 2</a:t>
            </a:r>
          </a:p>
        </p:txBody>
      </p:sp>
      <p:sp>
        <p:nvSpPr>
          <p:cNvPr id="144387" name="Rectangle 3"/>
          <p:cNvSpPr>
            <a:spLocks noGrp="1" noChangeArrowheads="1"/>
          </p:cNvSpPr>
          <p:nvPr>
            <p:ph type="body" idx="1"/>
          </p:nvPr>
        </p:nvSpPr>
        <p:spPr/>
        <p:txBody>
          <a:bodyPr/>
          <a:lstStyle/>
          <a:p>
            <a:pPr eaLnBrk="1" hangingPunct="1"/>
            <a:r>
              <a:rPr lang="es-MX" sz="2200" dirty="0" smtClean="0"/>
              <a:t>EHGNA es un componente más del síndrome metabólico.</a:t>
            </a:r>
          </a:p>
          <a:p>
            <a:pPr eaLnBrk="1" hangingPunct="1"/>
            <a:endParaRPr lang="es-MX" sz="2200" dirty="0" smtClean="0"/>
          </a:p>
          <a:p>
            <a:pPr eaLnBrk="1" hangingPunct="1"/>
            <a:r>
              <a:rPr lang="es-MX" sz="2200" dirty="0" smtClean="0"/>
              <a:t> Las medidas terapéuticas utilizadas para disminuir la </a:t>
            </a:r>
            <a:r>
              <a:rPr lang="es-MX" sz="2200" dirty="0" err="1" smtClean="0"/>
              <a:t>insulino</a:t>
            </a:r>
            <a:r>
              <a:rPr lang="es-MX" sz="2200" dirty="0" smtClean="0"/>
              <a:t> resistencia o controlar la diabetes pueden ser efectivas en el tratamiento de esta patología y deben implementarse precozmente.</a:t>
            </a:r>
            <a:r>
              <a:rPr lang="es-ES_tradnl" sz="2200" dirty="0" smtClean="0"/>
              <a:t> </a:t>
            </a:r>
          </a:p>
          <a:p>
            <a:pPr eaLnBrk="1" hangingPunct="1"/>
            <a:endParaRPr lang="es-ES_tradnl" sz="2200" dirty="0" smtClean="0"/>
          </a:p>
        </p:txBody>
      </p:sp>
      <p:sp useBgFill="1">
        <p:nvSpPr>
          <p:cNvPr id="144388" name="Rectangle 4"/>
          <p:cNvSpPr>
            <a:spLocks noChangeArrowheads="1"/>
          </p:cNvSpPr>
          <p:nvPr/>
        </p:nvSpPr>
        <p:spPr bwMode="auto">
          <a:xfrm>
            <a:off x="2484438" y="6453188"/>
            <a:ext cx="3311525" cy="404812"/>
          </a:xfrm>
          <a:prstGeom prst="rect">
            <a:avLst/>
          </a:prstGeom>
          <a:ln w="9525">
            <a:noFill/>
            <a:miter lim="800000"/>
            <a:headEnd/>
            <a:tailEnd/>
          </a:ln>
        </p:spPr>
        <p:txBody>
          <a:bodyPr wrap="none" anchor="ctr"/>
          <a:lstStyle/>
          <a:p>
            <a:endParaRPr lang="es-CL"/>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sp>
        <p:nvSpPr>
          <p:cNvPr id="3" name="2 Marcador de contenido"/>
          <p:cNvSpPr>
            <a:spLocks noGrp="1"/>
          </p:cNvSpPr>
          <p:nvPr>
            <p:ph idx="1"/>
          </p:nvPr>
        </p:nvSpPr>
        <p:spPr/>
        <p:txBody>
          <a:bodyPr/>
          <a:lstStyle/>
          <a:p>
            <a:r>
              <a:rPr lang="es-PE" dirty="0" smtClean="0"/>
              <a:t>GRACIAS</a:t>
            </a:r>
            <a:endParaRPr lang="es-PE"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értice">
  <a:themeElements>
    <a:clrScheme name="Vért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Vértic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ért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Apex</Template>
  <TotalTime>2193</TotalTime>
  <Words>1054</Words>
  <Application>Microsoft Office PowerPoint</Application>
  <PresentationFormat>Presentación en pantalla (4:3)</PresentationFormat>
  <Paragraphs>251</Paragraphs>
  <Slides>55</Slides>
  <Notes>12</Notes>
  <HiddenSlides>0</HiddenSlides>
  <MMClips>0</MMClips>
  <ScaleCrop>false</ScaleCrop>
  <HeadingPairs>
    <vt:vector size="6" baseType="variant">
      <vt:variant>
        <vt:lpstr>Tema</vt:lpstr>
      </vt:variant>
      <vt:variant>
        <vt:i4>1</vt:i4>
      </vt:variant>
      <vt:variant>
        <vt:lpstr>Servidores OLE incrustados</vt:lpstr>
      </vt:variant>
      <vt:variant>
        <vt:i4>3</vt:i4>
      </vt:variant>
      <vt:variant>
        <vt:lpstr>Títulos de diapositiva</vt:lpstr>
      </vt:variant>
      <vt:variant>
        <vt:i4>55</vt:i4>
      </vt:variant>
    </vt:vector>
  </HeadingPairs>
  <TitlesOfParts>
    <vt:vector size="59" baseType="lpstr">
      <vt:lpstr>Vértice</vt:lpstr>
      <vt:lpstr>Adobe Photoshop Image</vt:lpstr>
      <vt:lpstr>Gráfico de Microsoft Office Excel</vt:lpstr>
      <vt:lpstr>Microsoft Graph Chart</vt:lpstr>
      <vt:lpstr>HIGADO GRASO</vt:lpstr>
      <vt:lpstr>Diapositiva 2</vt:lpstr>
      <vt:lpstr>Diapositiva 3</vt:lpstr>
      <vt:lpstr>ESTEATOSIS: </vt:lpstr>
      <vt:lpstr>HIGADO GRASO           HIGADO NORMAL</vt:lpstr>
      <vt:lpstr>Diapositiva 6</vt:lpstr>
      <vt:lpstr>Diapositiva 7</vt:lpstr>
      <vt:lpstr>Diapositiva 8</vt:lpstr>
      <vt:lpstr>Diapositiva 9</vt:lpstr>
      <vt:lpstr>Proyección  Futura Incidencia del VHC   Obesidad</vt:lpstr>
      <vt:lpstr>Diapositiva 11</vt:lpstr>
      <vt:lpstr>Diapositiva 12</vt:lpstr>
      <vt:lpstr>Causas de Trasplante Hepático HCUCH (Periodo agosto 2002 – octubre 2011) n: 167 p</vt:lpstr>
      <vt:lpstr>Diapositiva 14</vt:lpstr>
      <vt:lpstr>Diapositiva 15</vt:lpstr>
      <vt:lpstr>Diapositiva 16</vt:lpstr>
      <vt:lpstr>Diapositiva 17</vt:lpstr>
      <vt:lpstr>Risk factors: Established association</vt:lpstr>
      <vt:lpstr>Diapositiva 19</vt:lpstr>
      <vt:lpstr>Diapositiva 20</vt:lpstr>
      <vt:lpstr>Diapositiva 21</vt:lpstr>
      <vt:lpstr>Diapositiva 22</vt:lpstr>
      <vt:lpstr>Diapositiva 23</vt:lpstr>
      <vt:lpstr>Diapositiva 24</vt:lpstr>
      <vt:lpstr>Risk factor: Bacteria overgrowth</vt:lpstr>
      <vt:lpstr>Diapositiva 26</vt:lpstr>
      <vt:lpstr>DEFINICION DE HGNA</vt:lpstr>
      <vt:lpstr>Diapositiva 28</vt:lpstr>
      <vt:lpstr>Diapositiva 29</vt:lpstr>
      <vt:lpstr>Alteracion del perfil hepatico</vt:lpstr>
      <vt:lpstr>METODOS DE EVALUACION DE ESTEATOSIS HEPATICA NO INVASIVOS</vt:lpstr>
      <vt:lpstr>Diapositiva 32</vt:lpstr>
      <vt:lpstr>Diapositiva 33</vt:lpstr>
      <vt:lpstr>Diapositiva 34</vt:lpstr>
      <vt:lpstr>Metodos de evaluacion de esteatohepatitis no invasivos</vt:lpstr>
      <vt:lpstr>Evaluacion de la FIBROSIS metodos no invasivos</vt:lpstr>
      <vt:lpstr>Diapositiva 37</vt:lpstr>
      <vt:lpstr>Diapositiva 38</vt:lpstr>
      <vt:lpstr>Diapositiva 39</vt:lpstr>
      <vt:lpstr>Diapositiva 40</vt:lpstr>
      <vt:lpstr>MANEJO </vt:lpstr>
      <vt:lpstr>DIETA: Consejos prácticos</vt:lpstr>
      <vt:lpstr>Diapositiva 43</vt:lpstr>
      <vt:lpstr>Diapositiva 44</vt:lpstr>
      <vt:lpstr>Etapas en la  Progresión de la EHGNA</vt:lpstr>
      <vt:lpstr>Diapositiva 46</vt:lpstr>
      <vt:lpstr>EHGNA: manejo</vt:lpstr>
      <vt:lpstr>Patogenia de la HGNA</vt:lpstr>
      <vt:lpstr>EHGNA: Corregir los factores de riesgo</vt:lpstr>
      <vt:lpstr>Diapositiva 50</vt:lpstr>
      <vt:lpstr>Diapositiva 51</vt:lpstr>
      <vt:lpstr>Diapositiva 52</vt:lpstr>
      <vt:lpstr>CONCLUSIONES</vt:lpstr>
      <vt:lpstr>CONCLUSIONES 2</vt:lpstr>
      <vt:lpstr>Diapositiva 55</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HIGADO GRASO</dc:title>
  <dc:creator>donny</dc:creator>
  <cp:lastModifiedBy>donny</cp:lastModifiedBy>
  <cp:revision>2</cp:revision>
  <dcterms:created xsi:type="dcterms:W3CDTF">2015-09-07T04:29:09Z</dcterms:created>
  <dcterms:modified xsi:type="dcterms:W3CDTF">2015-09-08T17:02:41Z</dcterms:modified>
</cp:coreProperties>
</file>