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5"/>
  </p:notesMasterIdLst>
  <p:sldIdLst>
    <p:sldId id="256" r:id="rId2"/>
    <p:sldId id="260" r:id="rId3"/>
    <p:sldId id="264" r:id="rId4"/>
    <p:sldId id="262" r:id="rId5"/>
    <p:sldId id="258" r:id="rId6"/>
    <p:sldId id="266" r:id="rId7"/>
    <p:sldId id="268" r:id="rId8"/>
    <p:sldId id="271" r:id="rId9"/>
    <p:sldId id="272" r:id="rId10"/>
    <p:sldId id="278" r:id="rId11"/>
    <p:sldId id="280" r:id="rId12"/>
    <p:sldId id="275" r:id="rId13"/>
    <p:sldId id="276" r:id="rId14"/>
    <p:sldId id="281" r:id="rId15"/>
    <p:sldId id="286" r:id="rId16"/>
    <p:sldId id="282" r:id="rId17"/>
    <p:sldId id="288" r:id="rId18"/>
    <p:sldId id="284" r:id="rId19"/>
    <p:sldId id="283" r:id="rId20"/>
    <p:sldId id="287" r:id="rId21"/>
    <p:sldId id="291" r:id="rId22"/>
    <p:sldId id="292" r:id="rId23"/>
    <p:sldId id="294" r:id="rId24"/>
    <p:sldId id="295" r:id="rId25"/>
    <p:sldId id="297" r:id="rId26"/>
    <p:sldId id="296" r:id="rId27"/>
    <p:sldId id="298" r:id="rId28"/>
    <p:sldId id="309" r:id="rId29"/>
    <p:sldId id="299" r:id="rId30"/>
    <p:sldId id="300" r:id="rId31"/>
    <p:sldId id="301" r:id="rId32"/>
    <p:sldId id="304" r:id="rId33"/>
    <p:sldId id="302" r:id="rId34"/>
    <p:sldId id="303" r:id="rId35"/>
    <p:sldId id="305" r:id="rId36"/>
    <p:sldId id="318" r:id="rId37"/>
    <p:sldId id="314" r:id="rId38"/>
    <p:sldId id="311" r:id="rId39"/>
    <p:sldId id="315" r:id="rId40"/>
    <p:sldId id="316" r:id="rId41"/>
    <p:sldId id="312" r:id="rId42"/>
    <p:sldId id="313" r:id="rId43"/>
    <p:sldId id="317" r:id="rId4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84" autoAdjust="0"/>
  </p:normalViewPr>
  <p:slideViewPr>
    <p:cSldViewPr>
      <p:cViewPr>
        <p:scale>
          <a:sx n="50" d="100"/>
          <a:sy n="50" d="100"/>
        </p:scale>
        <p:origin x="-1090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793DB-987D-4391-B6D8-B9F189C7CC9C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9DFA1-4D95-4934-9CAE-2FE403DD202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5150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DFA1-4D95-4934-9CAE-2FE403DD202B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36534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CAD</a:t>
            </a:r>
            <a:r>
              <a:rPr lang="es-MX" baseline="0" dirty="0" smtClean="0"/>
              <a:t> puede ser 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CFCF-0799-4363-8078-BB53F26A5ED1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51575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DFA1-4D95-4934-9CAE-2FE403DD202B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61770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DFA1-4D95-4934-9CAE-2FE403DD202B}" type="slidenum">
              <a:rPr lang="es-PE" smtClean="0"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37521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9DFA1-4D95-4934-9CAE-2FE403DD202B}" type="slidenum">
              <a:rPr lang="es-PE" smtClean="0"/>
              <a:t>23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875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PE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PE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B6CA4E-FB43-4C6C-B071-9E758E77A24F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PE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F6CC5F6-F3F8-4EBC-8E4D-4AC86E9F4D4C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3068960"/>
            <a:ext cx="6172200" cy="1894362"/>
          </a:xfrm>
        </p:spPr>
        <p:txBody>
          <a:bodyPr/>
          <a:lstStyle/>
          <a:p>
            <a:pPr algn="ctr"/>
            <a:r>
              <a:rPr lang="es-PE" dirty="0" smtClean="0"/>
              <a:t>COMPLICACIONES AGUDAS DE LA DM</a:t>
            </a:r>
            <a:endParaRPr lang="es-PE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PE" dirty="0" smtClean="0"/>
              <a:t>DRA. TERESA TRIVIÑOS Q.</a:t>
            </a:r>
          </a:p>
          <a:p>
            <a:pPr algn="ctr"/>
            <a:r>
              <a:rPr lang="es-PE" dirty="0" smtClean="0"/>
              <a:t>MEDICO ENDOCRINOLOGA DEL HRHD</a:t>
            </a:r>
          </a:p>
          <a:p>
            <a:pPr algn="ctr"/>
            <a:r>
              <a:rPr lang="es-PE" dirty="0" smtClean="0"/>
              <a:t>SETIEMBRE 2015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675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COMPLICACIONES AGUDAS DE LA DIABETES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 smtClean="0"/>
          </a:p>
          <a:p>
            <a:endParaRPr lang="es-PE" dirty="0"/>
          </a:p>
          <a:p>
            <a:r>
              <a:rPr lang="es-PE" dirty="0" smtClean="0"/>
              <a:t>CRISIS HIPERGLICEMICAS</a:t>
            </a:r>
          </a:p>
          <a:p>
            <a:endParaRPr lang="es-PE" dirty="0" smtClean="0"/>
          </a:p>
          <a:p>
            <a:pPr lvl="1"/>
            <a:r>
              <a:rPr lang="es-PE" dirty="0" smtClean="0"/>
              <a:t>CETOACIDOSIS DIABETICA    (CAD)</a:t>
            </a:r>
          </a:p>
          <a:p>
            <a:pPr lvl="1"/>
            <a:endParaRPr lang="es-PE" dirty="0" smtClean="0"/>
          </a:p>
          <a:p>
            <a:pPr lvl="1"/>
            <a:r>
              <a:rPr lang="es-PE" dirty="0" smtClean="0"/>
              <a:t>ESTADO DE HIPERGLICEMIA HIPEROSMOLAR  (EHH)</a:t>
            </a:r>
          </a:p>
          <a:p>
            <a:pPr lvl="1"/>
            <a:endParaRPr lang="es-PE" dirty="0" smtClean="0"/>
          </a:p>
          <a:p>
            <a:r>
              <a:rPr lang="es-PE" dirty="0" smtClean="0"/>
              <a:t>HIPOGLICEMIA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875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Crisis </a:t>
            </a:r>
            <a:r>
              <a:rPr lang="es-PE" dirty="0" err="1" smtClean="0"/>
              <a:t>hiperglicemicas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CAD y EHH 2 complicaciones agudas graves de la diabetes</a:t>
            </a:r>
          </a:p>
          <a:p>
            <a:r>
              <a:rPr lang="es-ES" dirty="0" smtClean="0"/>
              <a:t>Son el resultado de:</a:t>
            </a:r>
          </a:p>
          <a:p>
            <a:pPr lvl="1"/>
            <a:r>
              <a:rPr lang="es-ES" dirty="0" smtClean="0"/>
              <a:t>Deficiencia </a:t>
            </a:r>
            <a:r>
              <a:rPr lang="es-ES" dirty="0"/>
              <a:t>de </a:t>
            </a:r>
            <a:r>
              <a:rPr lang="es-ES" dirty="0" smtClean="0"/>
              <a:t>insulina absoluta o relativa</a:t>
            </a:r>
          </a:p>
          <a:p>
            <a:pPr lvl="1"/>
            <a:r>
              <a:rPr lang="es-ES" dirty="0" smtClean="0"/>
              <a:t>Aumento de las hormonas </a:t>
            </a:r>
            <a:r>
              <a:rPr lang="es-ES" dirty="0" err="1" smtClean="0"/>
              <a:t>contrarreguladoras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mayoría de </a:t>
            </a:r>
            <a:r>
              <a:rPr lang="es-ES" dirty="0" smtClean="0"/>
              <a:t>CAD</a:t>
            </a:r>
          </a:p>
          <a:p>
            <a:pPr lvl="1"/>
            <a:r>
              <a:rPr lang="es-ES" dirty="0" smtClean="0"/>
              <a:t>Tienen DM1. </a:t>
            </a:r>
          </a:p>
          <a:p>
            <a:pPr lvl="1"/>
            <a:r>
              <a:rPr lang="es-ES" dirty="0" smtClean="0"/>
              <a:t>En DM2  riesgo durante el </a:t>
            </a:r>
            <a:r>
              <a:rPr lang="es-ES" dirty="0"/>
              <a:t>estrés catabólico de enfermedad </a:t>
            </a:r>
            <a:r>
              <a:rPr lang="es-ES" dirty="0" smtClean="0"/>
              <a:t>aguda (trauma</a:t>
            </a:r>
            <a:r>
              <a:rPr lang="es-ES" dirty="0"/>
              <a:t>, cirugía o </a:t>
            </a:r>
            <a:r>
              <a:rPr lang="es-ES" dirty="0" smtClean="0"/>
              <a:t>infecciones).</a:t>
            </a:r>
          </a:p>
          <a:p>
            <a:r>
              <a:rPr lang="es-PE" dirty="0"/>
              <a:t>Muchos  de estos pacientes requieren de  UCI para monitoreo y tratamiento.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504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riángulo isósceles"/>
          <p:cNvSpPr/>
          <p:nvPr/>
        </p:nvSpPr>
        <p:spPr>
          <a:xfrm>
            <a:off x="4797841" y="1676352"/>
            <a:ext cx="3456384" cy="3312368"/>
          </a:xfrm>
          <a:prstGeom prst="triangl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8 Triángulo isósceles"/>
          <p:cNvSpPr/>
          <p:nvPr/>
        </p:nvSpPr>
        <p:spPr>
          <a:xfrm>
            <a:off x="513365" y="1796592"/>
            <a:ext cx="3456384" cy="3312368"/>
          </a:xfrm>
          <a:prstGeom prst="triangl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1" name="10 Rectángulo"/>
          <p:cNvSpPr/>
          <p:nvPr/>
        </p:nvSpPr>
        <p:spPr>
          <a:xfrm>
            <a:off x="1341457" y="1448780"/>
            <a:ext cx="1800200" cy="767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</a:rPr>
              <a:t>HIPERGLICEMIA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625933" y="1412776"/>
            <a:ext cx="1800200" cy="767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 smtClean="0">
                <a:solidFill>
                  <a:schemeClr val="tx1"/>
                </a:solidFill>
              </a:rPr>
              <a:t>HIPERGLICEMIA GRAVE</a:t>
            </a:r>
            <a:endParaRPr lang="es-PE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649725" y="4548123"/>
            <a:ext cx="1585793" cy="8006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tx1"/>
                </a:solidFill>
              </a:rPr>
              <a:t>HIPEROSMO</a:t>
            </a:r>
          </a:p>
          <a:p>
            <a:pPr algn="ctr"/>
            <a:r>
              <a:rPr lang="es-PE" sz="1400" b="1" dirty="0" smtClean="0">
                <a:solidFill>
                  <a:schemeClr val="tx1"/>
                </a:solidFill>
              </a:rPr>
              <a:t>LARIDAD</a:t>
            </a:r>
            <a:endParaRPr lang="es-PE" sz="1400" b="1" dirty="0">
              <a:solidFill>
                <a:schemeClr val="tx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7678161" y="4548123"/>
            <a:ext cx="1585793" cy="8006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tx1"/>
                </a:solidFill>
              </a:rPr>
              <a:t>DESHIDRATACION</a:t>
            </a:r>
            <a:endParaRPr lang="es-PE" sz="1400" b="1" dirty="0">
              <a:solidFill>
                <a:schemeClr val="tx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781617" y="4548123"/>
            <a:ext cx="1585793" cy="8006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tx1"/>
                </a:solidFill>
              </a:rPr>
              <a:t>CUERPOS CETONICOS</a:t>
            </a:r>
            <a:endParaRPr lang="es-PE" sz="1400" b="1" dirty="0">
              <a:solidFill>
                <a:schemeClr val="tx1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43696" y="4565840"/>
            <a:ext cx="1585793" cy="7743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tx1"/>
                </a:solidFill>
              </a:rPr>
              <a:t>ACIDOSIS METABOLICA</a:t>
            </a:r>
            <a:endParaRPr lang="es-PE" sz="1400" b="1" dirty="0">
              <a:solidFill>
                <a:schemeClr val="tx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1619672" y="3332536"/>
            <a:ext cx="1296144" cy="6480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schemeClr val="tx1"/>
                </a:solidFill>
              </a:rPr>
              <a:t>CAD</a:t>
            </a:r>
            <a:endParaRPr lang="es-PE" sz="3200" b="1" dirty="0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5940152" y="3332536"/>
            <a:ext cx="1258523" cy="64807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schemeClr val="tx1"/>
                </a:solidFill>
              </a:rPr>
              <a:t>EHH</a:t>
            </a:r>
            <a:endParaRPr lang="es-PE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0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epidemiologia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dirty="0" smtClean="0"/>
              <a:t>USA:  &gt; hospitalizaciones CAD</a:t>
            </a:r>
          </a:p>
          <a:p>
            <a:r>
              <a:rPr lang="es-ES" dirty="0" smtClean="0"/>
              <a:t>En </a:t>
            </a:r>
            <a:r>
              <a:rPr lang="es-ES" dirty="0"/>
              <a:t>la década de 1996 </a:t>
            </a:r>
            <a:r>
              <a:rPr lang="es-ES" dirty="0" smtClean="0"/>
              <a:t>a 2006</a:t>
            </a:r>
            <a:r>
              <a:rPr lang="es-ES" dirty="0"/>
              <a:t>, </a:t>
            </a:r>
            <a:r>
              <a:rPr lang="es-ES" dirty="0" smtClean="0"/>
              <a:t>aumento </a:t>
            </a:r>
            <a:r>
              <a:rPr lang="es-ES" dirty="0"/>
              <a:t>del 35% </a:t>
            </a:r>
            <a:endParaRPr lang="es-ES" dirty="0" smtClean="0"/>
          </a:p>
          <a:p>
            <a:r>
              <a:rPr lang="es-ES" dirty="0" smtClean="0"/>
              <a:t>56% entre 18-44 años, 24% entre 45 a 65 años y &lt; de 18% en menores de 20 años</a:t>
            </a:r>
          </a:p>
          <a:p>
            <a:r>
              <a:rPr lang="es-ES" dirty="0" smtClean="0"/>
              <a:t>2/3 CAD son DM1  </a:t>
            </a:r>
          </a:p>
          <a:p>
            <a:r>
              <a:rPr lang="es-ES" dirty="0" smtClean="0"/>
              <a:t>La Mt en adultos &lt; 1%,  5% en ancianos y en enfermos graves</a:t>
            </a:r>
          </a:p>
          <a:p>
            <a:r>
              <a:rPr lang="es-ES" dirty="0" smtClean="0"/>
              <a:t>Mt en EHH  5-20%.</a:t>
            </a:r>
          </a:p>
          <a:p>
            <a:r>
              <a:rPr lang="es-ES" dirty="0" smtClean="0"/>
              <a:t>Pronóstico empeora en los extremos de edad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658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PATOGENESIS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67333"/>
            <a:ext cx="6480720" cy="47860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extLst/>
        </p:spPr>
      </p:pic>
      <p:sp>
        <p:nvSpPr>
          <p:cNvPr id="4" name="3 Rectángulo"/>
          <p:cNvSpPr/>
          <p:nvPr/>
        </p:nvSpPr>
        <p:spPr>
          <a:xfrm>
            <a:off x="3707904" y="3789040"/>
            <a:ext cx="1224136" cy="3433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050" b="1" dirty="0" err="1" smtClean="0">
                <a:solidFill>
                  <a:schemeClr val="tx1"/>
                </a:solidFill>
              </a:rPr>
              <a:t>hyperglycemia</a:t>
            </a:r>
            <a:endParaRPr lang="es-PE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4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PATOGENESIS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Crisis </a:t>
            </a:r>
            <a:r>
              <a:rPr lang="en-US" dirty="0" err="1" smtClean="0"/>
              <a:t>hiperglicémicas</a:t>
            </a:r>
            <a:r>
              <a:rPr lang="en-US" dirty="0" smtClean="0"/>
              <a:t> </a:t>
            </a:r>
            <a:r>
              <a:rPr lang="en-US" dirty="0" err="1" smtClean="0"/>
              <a:t>estan</a:t>
            </a:r>
            <a:r>
              <a:rPr lang="en-US" dirty="0" smtClean="0"/>
              <a:t> </a:t>
            </a:r>
            <a:r>
              <a:rPr lang="en-US" dirty="0" err="1" smtClean="0"/>
              <a:t>asociadas</a:t>
            </a:r>
            <a:r>
              <a:rPr lang="en-US" dirty="0" smtClean="0"/>
              <a:t> a </a:t>
            </a:r>
            <a:r>
              <a:rPr lang="en-US" dirty="0" err="1" smtClean="0"/>
              <a:t>estado</a:t>
            </a:r>
            <a:r>
              <a:rPr lang="en-US" dirty="0" smtClean="0"/>
              <a:t> </a:t>
            </a:r>
            <a:r>
              <a:rPr lang="en-US" dirty="0" err="1" smtClean="0"/>
              <a:t>inflamatorio</a:t>
            </a:r>
            <a:r>
              <a:rPr lang="en-US" dirty="0" smtClean="0"/>
              <a:t> </a:t>
            </a:r>
            <a:r>
              <a:rPr lang="en-US" dirty="0" err="1" smtClean="0"/>
              <a:t>severo</a:t>
            </a:r>
            <a:r>
              <a:rPr lang="en-US" dirty="0" smtClean="0"/>
              <a:t> </a:t>
            </a:r>
            <a:r>
              <a:rPr lang="en-US" sz="1800" dirty="0" smtClean="0"/>
              <a:t>(</a:t>
            </a:r>
            <a:r>
              <a:rPr lang="en-US" sz="1800" dirty="0" err="1" smtClean="0"/>
              <a:t>citoquinas</a:t>
            </a:r>
            <a:r>
              <a:rPr lang="en-US" sz="1800" dirty="0" smtClean="0"/>
              <a:t> </a:t>
            </a:r>
            <a:r>
              <a:rPr lang="en-US" sz="1800" dirty="0" err="1" smtClean="0"/>
              <a:t>proinflamatorias</a:t>
            </a:r>
            <a:r>
              <a:rPr lang="en-US" sz="1800" dirty="0" smtClean="0"/>
              <a:t>,  PCR,  </a:t>
            </a:r>
            <a:r>
              <a:rPr lang="en-US" sz="1800" dirty="0" err="1" smtClean="0"/>
              <a:t>especies</a:t>
            </a:r>
            <a:r>
              <a:rPr lang="en-US" sz="1800" dirty="0" smtClean="0"/>
              <a:t> </a:t>
            </a:r>
            <a:r>
              <a:rPr lang="en-US" sz="1800" dirty="0" err="1" smtClean="0"/>
              <a:t>oxigenoreactivas</a:t>
            </a:r>
            <a:r>
              <a:rPr lang="en-US" sz="1800" dirty="0" smtClean="0"/>
              <a:t>, </a:t>
            </a:r>
            <a:r>
              <a:rPr lang="en-US" sz="1800" dirty="0" err="1" smtClean="0"/>
              <a:t>peroxidación</a:t>
            </a:r>
            <a:r>
              <a:rPr lang="en-US" sz="1800" dirty="0" smtClean="0"/>
              <a:t> </a:t>
            </a:r>
            <a:r>
              <a:rPr lang="en-US" sz="1800" dirty="0" err="1" smtClean="0"/>
              <a:t>lipidica</a:t>
            </a:r>
            <a:r>
              <a:rPr lang="en-US" sz="1800" dirty="0" smtClean="0"/>
              <a:t>, </a:t>
            </a:r>
            <a:r>
              <a:rPr lang="en-US" sz="1800" dirty="0" err="1" smtClean="0"/>
              <a:t>incremento</a:t>
            </a:r>
            <a:r>
              <a:rPr lang="en-US" sz="1800" dirty="0" smtClean="0"/>
              <a:t> del PAI 1, ac </a:t>
            </a:r>
            <a:r>
              <a:rPr lang="en-US" sz="1800" dirty="0" err="1" smtClean="0"/>
              <a:t>grasos</a:t>
            </a:r>
            <a:r>
              <a:rPr lang="en-US" sz="1800" dirty="0" smtClean="0"/>
              <a:t> </a:t>
            </a:r>
            <a:r>
              <a:rPr lang="en-US" sz="1800" dirty="0" err="1" smtClean="0"/>
              <a:t>libres</a:t>
            </a:r>
            <a:r>
              <a:rPr lang="en-US" sz="1800" dirty="0" smtClean="0"/>
              <a:t>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Retorno</a:t>
            </a:r>
            <a:r>
              <a:rPr lang="en-US" dirty="0" smtClean="0"/>
              <a:t> a la </a:t>
            </a:r>
            <a:r>
              <a:rPr lang="en-US" dirty="0" err="1" smtClean="0"/>
              <a:t>normalidad</a:t>
            </a:r>
            <a:r>
              <a:rPr lang="en-US" dirty="0" smtClean="0"/>
              <a:t> en 24 </a:t>
            </a:r>
            <a:r>
              <a:rPr lang="en-US" dirty="0" err="1" smtClean="0"/>
              <a:t>hs</a:t>
            </a:r>
            <a:r>
              <a:rPr lang="en-US" dirty="0" smtClean="0"/>
              <a:t> con </a:t>
            </a:r>
            <a:r>
              <a:rPr lang="en-US" dirty="0" err="1" smtClean="0"/>
              <a:t>insulinoterapia</a:t>
            </a:r>
            <a:r>
              <a:rPr lang="en-US" dirty="0" smtClean="0"/>
              <a:t> e </a:t>
            </a:r>
            <a:r>
              <a:rPr lang="en-US" dirty="0" err="1" smtClean="0"/>
              <a:t>hidratación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Estado </a:t>
            </a:r>
            <a:r>
              <a:rPr lang="en-US" dirty="0" err="1" smtClean="0"/>
              <a:t>proinflamatorio</a:t>
            </a:r>
            <a:r>
              <a:rPr lang="en-US" dirty="0" smtClean="0"/>
              <a:t> y </a:t>
            </a:r>
            <a:r>
              <a:rPr lang="en-US" dirty="0" err="1" smtClean="0"/>
              <a:t>procoagulante</a:t>
            </a:r>
            <a:r>
              <a:rPr lang="en-US" dirty="0" smtClean="0"/>
              <a:t> </a:t>
            </a:r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debido</a:t>
            </a:r>
            <a:r>
              <a:rPr lang="en-US" dirty="0" smtClean="0"/>
              <a:t> a </a:t>
            </a:r>
            <a:r>
              <a:rPr lang="en-US" dirty="0" err="1" smtClean="0"/>
              <a:t>fenómenos</a:t>
            </a:r>
            <a:r>
              <a:rPr lang="en-US" dirty="0" smtClean="0"/>
              <a:t> de </a:t>
            </a:r>
            <a:r>
              <a:rPr lang="en-US" dirty="0" err="1" smtClean="0"/>
              <a:t>estres</a:t>
            </a:r>
            <a:r>
              <a:rPr lang="en-US" dirty="0" smtClean="0"/>
              <a:t> no </a:t>
            </a:r>
            <a:r>
              <a:rPr lang="en-US" dirty="0" err="1" smtClean="0"/>
              <a:t>específicos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0236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Factores precipitantes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dirty="0" smtClean="0"/>
              <a:t>Infección </a:t>
            </a:r>
          </a:p>
          <a:p>
            <a:r>
              <a:rPr lang="es-PE" dirty="0" smtClean="0"/>
              <a:t>Inadecuada terapia </a:t>
            </a:r>
            <a:r>
              <a:rPr lang="es-PE" dirty="0" err="1" smtClean="0"/>
              <a:t>insulinica</a:t>
            </a:r>
            <a:r>
              <a:rPr lang="es-PE" dirty="0" smtClean="0"/>
              <a:t> o </a:t>
            </a:r>
            <a:r>
              <a:rPr lang="es-PE" dirty="0" err="1" smtClean="0"/>
              <a:t>dicontinuación</a:t>
            </a:r>
            <a:r>
              <a:rPr lang="es-PE" dirty="0" smtClean="0"/>
              <a:t> DM1</a:t>
            </a:r>
          </a:p>
          <a:p>
            <a:r>
              <a:rPr lang="es-PE" dirty="0" smtClean="0"/>
              <a:t>Pancreatitis</a:t>
            </a:r>
          </a:p>
          <a:p>
            <a:r>
              <a:rPr lang="es-PE" dirty="0" smtClean="0"/>
              <a:t>IMA</a:t>
            </a:r>
          </a:p>
          <a:p>
            <a:r>
              <a:rPr lang="es-PE" dirty="0" smtClean="0"/>
              <a:t>ACV</a:t>
            </a:r>
          </a:p>
          <a:p>
            <a:r>
              <a:rPr lang="es-PE" dirty="0" smtClean="0"/>
              <a:t>Drogas:</a:t>
            </a:r>
            <a:r>
              <a:rPr lang="es-ES" sz="1700" b="1" dirty="0" smtClean="0"/>
              <a:t> </a:t>
            </a:r>
            <a:r>
              <a:rPr lang="es-ES" sz="1700" dirty="0"/>
              <a:t>corticoides, </a:t>
            </a:r>
            <a:r>
              <a:rPr lang="es-ES" sz="1700" dirty="0" err="1"/>
              <a:t>tiazidas</a:t>
            </a:r>
            <a:r>
              <a:rPr lang="es-ES" sz="1700" dirty="0"/>
              <a:t>, agentes simpaticomiméticos (por ejemplo, la </a:t>
            </a:r>
            <a:r>
              <a:rPr lang="es-ES" sz="1700" dirty="0" err="1"/>
              <a:t>dobutamina</a:t>
            </a:r>
            <a:r>
              <a:rPr lang="es-ES" sz="1700" dirty="0"/>
              <a:t> y la </a:t>
            </a:r>
            <a:r>
              <a:rPr lang="es-ES" sz="1700" dirty="0" err="1"/>
              <a:t>terbutalina</a:t>
            </a:r>
            <a:r>
              <a:rPr lang="es-ES" sz="1700" dirty="0"/>
              <a:t>)  agentes  antipsicóticos (</a:t>
            </a:r>
            <a:r>
              <a:rPr lang="es-ES" sz="1700" dirty="0" err="1"/>
              <a:t>clozapine,clorpromazina</a:t>
            </a:r>
            <a:r>
              <a:rPr lang="es-ES" sz="1700" dirty="0"/>
              <a:t>, </a:t>
            </a:r>
            <a:r>
              <a:rPr lang="es-ES" sz="1700" dirty="0" err="1"/>
              <a:t>olanzapina</a:t>
            </a:r>
            <a:r>
              <a:rPr lang="es-ES" sz="1700" dirty="0"/>
              <a:t>, </a:t>
            </a:r>
            <a:r>
              <a:rPr lang="es-ES" sz="1700" dirty="0" err="1"/>
              <a:t>lonzapina</a:t>
            </a:r>
            <a:r>
              <a:rPr lang="es-ES" sz="1700" dirty="0" smtClean="0"/>
              <a:t>)</a:t>
            </a:r>
            <a:endParaRPr lang="es-PE" sz="1700" dirty="0" smtClean="0"/>
          </a:p>
          <a:p>
            <a:r>
              <a:rPr lang="es-PE" sz="1900" dirty="0" smtClean="0"/>
              <a:t>DM</a:t>
            </a:r>
            <a:r>
              <a:rPr lang="es-PE" sz="2600" dirty="0" smtClean="0"/>
              <a:t>  nuevos </a:t>
            </a:r>
          </a:p>
          <a:p>
            <a:r>
              <a:rPr lang="es-PE" dirty="0" smtClean="0"/>
              <a:t>Problemas psicológicos / desorden alimentarios</a:t>
            </a:r>
          </a:p>
          <a:p>
            <a:r>
              <a:rPr lang="es-PE" dirty="0" smtClean="0"/>
              <a:t>Temor a ganar peso o a hipoglicemia en DM1</a:t>
            </a:r>
          </a:p>
          <a:p>
            <a:r>
              <a:rPr lang="es-PE" dirty="0" smtClean="0"/>
              <a:t>Enfermedades subyacentes con limitación de ingesta de líquidos</a:t>
            </a:r>
          </a:p>
          <a:p>
            <a:endParaRPr lang="es-PE" dirty="0" smtClean="0"/>
          </a:p>
          <a:p>
            <a:endParaRPr lang="es-PE" dirty="0" smtClean="0"/>
          </a:p>
        </p:txBody>
      </p:sp>
    </p:spTree>
    <p:extLst>
      <p:ext uri="{BB962C8B-B14F-4D97-AF65-F5344CB8AC3E}">
        <p14:creationId xmlns:p14="http://schemas.microsoft.com/office/powerpoint/2010/main" val="322350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DIAGNOSTICO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dirty="0" smtClean="0"/>
              <a:t>HISTORIA EXAMEN </a:t>
            </a:r>
            <a:r>
              <a:rPr lang="es-PE" dirty="0"/>
              <a:t>F</a:t>
            </a:r>
            <a:r>
              <a:rPr lang="es-PE" dirty="0" smtClean="0"/>
              <a:t>ISICO</a:t>
            </a:r>
          </a:p>
          <a:p>
            <a:r>
              <a:rPr lang="es-PE" dirty="0" smtClean="0"/>
              <a:t>EHH evoluciona en días a semanas.</a:t>
            </a:r>
          </a:p>
          <a:p>
            <a:r>
              <a:rPr lang="es-PE" dirty="0" smtClean="0"/>
              <a:t> CAD (DM1-DM2) en menos tiempo (24 h)</a:t>
            </a:r>
          </a:p>
          <a:p>
            <a:r>
              <a:rPr lang="en-US" dirty="0" smtClean="0"/>
              <a:t>En ambos: </a:t>
            </a:r>
            <a:r>
              <a:rPr lang="en-US" dirty="0" err="1" smtClean="0"/>
              <a:t>poliuria</a:t>
            </a:r>
            <a:r>
              <a:rPr lang="en-US" dirty="0" smtClean="0"/>
              <a:t>, </a:t>
            </a:r>
            <a:r>
              <a:rPr lang="en-US" dirty="0" err="1" smtClean="0"/>
              <a:t>polidipsia</a:t>
            </a:r>
            <a:r>
              <a:rPr lang="en-US" dirty="0" smtClean="0"/>
              <a:t>, </a:t>
            </a:r>
            <a:r>
              <a:rPr lang="en-US" dirty="0" err="1" smtClean="0"/>
              <a:t>pérdida</a:t>
            </a:r>
            <a:r>
              <a:rPr lang="en-US" dirty="0" smtClean="0"/>
              <a:t> de peso, </a:t>
            </a:r>
            <a:r>
              <a:rPr lang="en-US" dirty="0" err="1" smtClean="0"/>
              <a:t>vómitos</a:t>
            </a:r>
            <a:r>
              <a:rPr lang="en-US" dirty="0" smtClean="0"/>
              <a:t>,  </a:t>
            </a:r>
            <a:r>
              <a:rPr lang="en-US" dirty="0" err="1" smtClean="0"/>
              <a:t>deshidratación</a:t>
            </a:r>
            <a:r>
              <a:rPr lang="en-US" dirty="0" smtClean="0"/>
              <a:t>, </a:t>
            </a:r>
            <a:r>
              <a:rPr lang="en-US" dirty="0" err="1" smtClean="0"/>
              <a:t>debilidad</a:t>
            </a:r>
            <a:r>
              <a:rPr lang="en-US" dirty="0" smtClean="0"/>
              <a:t>,  </a:t>
            </a:r>
            <a:r>
              <a:rPr lang="en-US" dirty="0" err="1" smtClean="0"/>
              <a:t>alteración</a:t>
            </a:r>
            <a:r>
              <a:rPr lang="en-US" dirty="0" smtClean="0"/>
              <a:t> del </a:t>
            </a:r>
            <a:r>
              <a:rPr lang="en-US" dirty="0" err="1" smtClean="0"/>
              <a:t>estado</a:t>
            </a:r>
            <a:r>
              <a:rPr lang="en-US" dirty="0" smtClean="0"/>
              <a:t> mental.</a:t>
            </a:r>
          </a:p>
          <a:p>
            <a:r>
              <a:rPr lang="en-US" dirty="0" smtClean="0"/>
              <a:t>Ex </a:t>
            </a:r>
            <a:r>
              <a:rPr lang="en-US" dirty="0" err="1" smtClean="0"/>
              <a:t>fisico</a:t>
            </a:r>
            <a:r>
              <a:rPr lang="en-US" dirty="0" smtClean="0"/>
              <a:t>: turgor </a:t>
            </a:r>
            <a:r>
              <a:rPr lang="en-US" dirty="0" err="1" smtClean="0"/>
              <a:t>disminuido</a:t>
            </a:r>
            <a:r>
              <a:rPr lang="en-US" dirty="0" smtClean="0"/>
              <a:t>, </a:t>
            </a:r>
            <a:r>
              <a:rPr lang="en-US" dirty="0" err="1" smtClean="0"/>
              <a:t>respiración</a:t>
            </a:r>
            <a:r>
              <a:rPr lang="en-US" dirty="0" smtClean="0"/>
              <a:t> de </a:t>
            </a:r>
            <a:r>
              <a:rPr lang="en-US" dirty="0" err="1" smtClean="0"/>
              <a:t>Kussmaul</a:t>
            </a:r>
            <a:r>
              <a:rPr lang="en-US" dirty="0" smtClean="0"/>
              <a:t>, (CAD), </a:t>
            </a:r>
            <a:r>
              <a:rPr lang="en-US" dirty="0" err="1" smtClean="0"/>
              <a:t>taquicardia</a:t>
            </a:r>
            <a:r>
              <a:rPr lang="en-US" dirty="0" smtClean="0"/>
              <a:t> , </a:t>
            </a:r>
            <a:r>
              <a:rPr lang="en-US" dirty="0" err="1" smtClean="0"/>
              <a:t>hipotensión</a:t>
            </a:r>
            <a:r>
              <a:rPr lang="en-US" dirty="0" smtClean="0"/>
              <a:t> , </a:t>
            </a:r>
            <a:r>
              <a:rPr lang="en-US" dirty="0" err="1" smtClean="0"/>
              <a:t>estado</a:t>
            </a:r>
            <a:r>
              <a:rPr lang="en-US" dirty="0" smtClean="0"/>
              <a:t> mental  de </a:t>
            </a:r>
            <a:r>
              <a:rPr lang="en-US" dirty="0" err="1" smtClean="0"/>
              <a:t>alerta</a:t>
            </a:r>
            <a:r>
              <a:rPr lang="en-US" dirty="0" err="1" smtClean="0">
                <a:sym typeface="Wingdings" pitchFamily="2" charset="2"/>
              </a:rPr>
              <a:t>coma</a:t>
            </a:r>
            <a:endParaRPr lang="en-US" dirty="0" smtClean="0"/>
          </a:p>
          <a:p>
            <a:r>
              <a:rPr lang="en-US" dirty="0" err="1" smtClean="0"/>
              <a:t>Signos</a:t>
            </a:r>
            <a:r>
              <a:rPr lang="en-US" dirty="0" smtClean="0"/>
              <a:t> de </a:t>
            </a:r>
            <a:r>
              <a:rPr lang="en-US" dirty="0" err="1" smtClean="0"/>
              <a:t>focalización</a:t>
            </a:r>
            <a:r>
              <a:rPr lang="en-US" dirty="0" smtClean="0"/>
              <a:t> </a:t>
            </a:r>
            <a:r>
              <a:rPr lang="en-US" dirty="0" err="1" smtClean="0"/>
              <a:t>neurológica</a:t>
            </a:r>
            <a:r>
              <a:rPr lang="en-US" dirty="0" smtClean="0"/>
              <a:t>, </a:t>
            </a:r>
            <a:r>
              <a:rPr lang="en-US" dirty="0" err="1" smtClean="0"/>
              <a:t>convulsiones</a:t>
            </a:r>
            <a:r>
              <a:rPr lang="en-US" dirty="0" smtClean="0"/>
              <a:t> (EHH)</a:t>
            </a:r>
          </a:p>
          <a:p>
            <a:r>
              <a:rPr lang="es-PE" dirty="0" err="1" smtClean="0"/>
              <a:t>Normotermia</a:t>
            </a:r>
            <a:r>
              <a:rPr lang="es-PE" dirty="0" smtClean="0"/>
              <a:t> o hipotermia(vasodilatación)</a:t>
            </a:r>
          </a:p>
          <a:p>
            <a:r>
              <a:rPr lang="es-PE" dirty="0" smtClean="0"/>
              <a:t>Náuseas, vómitos, dolor abdominal difuso  en el 50% de CAD (precaución).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17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Criterios de diagnostico de </a:t>
            </a:r>
            <a:r>
              <a:rPr lang="es-PE" dirty="0" err="1" smtClean="0"/>
              <a:t>cad</a:t>
            </a:r>
            <a:r>
              <a:rPr lang="es-PE" dirty="0" smtClean="0"/>
              <a:t> y </a:t>
            </a:r>
            <a:r>
              <a:rPr lang="es-PE" dirty="0" err="1" smtClean="0"/>
              <a:t>ehh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52650"/>
            <a:ext cx="755332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36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LABORATORIO</a:t>
            </a:r>
            <a:endParaRPr lang="es-MX" b="1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51520" y="1620478"/>
            <a:ext cx="4464496" cy="5229199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Glucosa </a:t>
            </a:r>
            <a:r>
              <a:rPr lang="es-PE" sz="1500" b="1" dirty="0" smtClean="0"/>
              <a:t>amplios rangos « CAD EUGLICEMICA»</a:t>
            </a:r>
            <a:r>
              <a:rPr lang="es-PE" sz="1900" b="1" dirty="0" smtClean="0"/>
              <a:t>)</a:t>
            </a:r>
            <a:r>
              <a:rPr lang="es-PE" sz="1900" b="1" dirty="0" smtClean="0">
                <a:sym typeface="Wingdings" pitchFamily="2" charset="2"/>
              </a:rPr>
              <a:t></a:t>
            </a:r>
            <a:r>
              <a:rPr lang="es-PE" sz="2800" b="1" dirty="0" smtClean="0">
                <a:sym typeface="Wingdings" pitchFamily="2" charset="2"/>
              </a:rPr>
              <a:t>G horaria</a:t>
            </a: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err="1"/>
              <a:t>Hto</a:t>
            </a:r>
            <a:r>
              <a:rPr lang="es-PE" sz="2800" b="1" dirty="0"/>
              <a:t>, </a:t>
            </a:r>
            <a:r>
              <a:rPr lang="es-PE" sz="2800" b="1" dirty="0" err="1"/>
              <a:t>Hb</a:t>
            </a: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/>
              <a:t> Urea y creatinina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/>
              <a:t>Amilasa y lipasa séricas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/>
              <a:t> Hemograma </a:t>
            </a:r>
            <a:r>
              <a:rPr lang="es-PE" sz="2800" b="1" dirty="0" smtClean="0"/>
              <a:t>completo</a:t>
            </a:r>
            <a:r>
              <a:rPr lang="es-PE" sz="1700" b="1" dirty="0" smtClean="0"/>
              <a:t>(leucocitosis, x stress)</a:t>
            </a: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/>
              <a:t> Examen de orina y cetonas por </a:t>
            </a:r>
            <a:r>
              <a:rPr lang="es-PE" sz="2800" b="1" dirty="0" err="1" smtClean="0"/>
              <a:t>dipstick</a:t>
            </a:r>
            <a:endParaRPr lang="es-PE" sz="2800" b="1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err="1" smtClean="0"/>
              <a:t>Osm</a:t>
            </a:r>
            <a:r>
              <a:rPr lang="es-PE" sz="2800" b="1" dirty="0" smtClean="0"/>
              <a:t>.   Plasmática </a:t>
            </a:r>
            <a:r>
              <a:rPr lang="es-PE" sz="1700" b="1" dirty="0" smtClean="0"/>
              <a:t>(obnubilación mental ≥320 </a:t>
            </a:r>
            <a:r>
              <a:rPr lang="es-PE" sz="1700" b="1" dirty="0" err="1" smtClean="0"/>
              <a:t>mOsm</a:t>
            </a:r>
            <a:r>
              <a:rPr lang="es-PE" sz="1700" b="1" dirty="0" smtClean="0"/>
              <a:t>/kg)</a:t>
            </a: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endParaRPr lang="es-PE" sz="2800" b="1" dirty="0"/>
          </a:p>
          <a:p>
            <a:endParaRPr lang="es-MX" b="1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648200" y="1548471"/>
            <a:ext cx="4495800" cy="4691608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Cuerpos </a:t>
            </a:r>
            <a:r>
              <a:rPr lang="es-PE" sz="2800" b="1" dirty="0" err="1"/>
              <a:t>cetónicos</a:t>
            </a:r>
            <a:r>
              <a:rPr lang="es-PE" sz="2800" b="1" dirty="0"/>
              <a:t> en suero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Gases </a:t>
            </a:r>
            <a:r>
              <a:rPr lang="es-PE" sz="2800" b="1" dirty="0"/>
              <a:t>arteriales y </a:t>
            </a:r>
            <a:r>
              <a:rPr lang="es-PE" sz="2800" b="1" dirty="0" smtClean="0"/>
              <a:t>ē </a:t>
            </a:r>
            <a:r>
              <a:rPr lang="es-PE" sz="1500" b="1" dirty="0" smtClean="0"/>
              <a:t>(</a:t>
            </a:r>
            <a:r>
              <a:rPr lang="es-PE" sz="1500" b="1" dirty="0" err="1" smtClean="0"/>
              <a:t>Na</a:t>
            </a:r>
            <a:r>
              <a:rPr lang="es-PE" sz="1500" b="1" dirty="0" smtClean="0"/>
              <a:t> disminuido, K elevado) </a:t>
            </a:r>
            <a:r>
              <a:rPr lang="es-PE" b="1" dirty="0" smtClean="0">
                <a:sym typeface="Wingdings" pitchFamily="2" charset="2"/>
              </a:rPr>
              <a:t>c/2 h</a:t>
            </a:r>
            <a:endParaRPr lang="es-PE" sz="2300" b="1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Severa </a:t>
            </a:r>
            <a:r>
              <a:rPr lang="es-PE" sz="2800" b="1" dirty="0" err="1" smtClean="0"/>
              <a:t>quilomicronemia</a:t>
            </a:r>
            <a:r>
              <a:rPr lang="es-PE" sz="2800" b="1" dirty="0" smtClean="0"/>
              <a:t> </a:t>
            </a:r>
            <a:r>
              <a:rPr lang="es-PE" sz="2800" b="1" dirty="0" smtClean="0">
                <a:sym typeface="Wingdings" pitchFamily="2" charset="2"/>
              </a:rPr>
              <a:t> </a:t>
            </a:r>
            <a:r>
              <a:rPr lang="es-PE" sz="2800" b="1" dirty="0" err="1" smtClean="0"/>
              <a:t>pseudohiponatremia</a:t>
            </a:r>
            <a:r>
              <a:rPr lang="es-PE" sz="2800" b="1" dirty="0" smtClean="0"/>
              <a:t> y </a:t>
            </a:r>
            <a:r>
              <a:rPr lang="es-PE" sz="2800" b="1" dirty="0" err="1" smtClean="0"/>
              <a:t>pseudonormoglicemia</a:t>
            </a:r>
            <a:endParaRPr lang="es-PE" sz="2800" b="1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Anión gap</a:t>
            </a: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/>
              <a:t> </a:t>
            </a:r>
            <a:r>
              <a:rPr lang="es-PE" sz="2800" b="1" dirty="0" smtClean="0"/>
              <a:t>EKG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RX de tórax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PE" sz="2800" b="1" dirty="0" smtClean="0"/>
              <a:t>Cultivos de sangre, esputo, orina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s-PE" sz="2800" b="1" dirty="0"/>
          </a:p>
          <a:p>
            <a:pPr>
              <a:spcBef>
                <a:spcPct val="50000"/>
              </a:spcBef>
            </a:pP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endParaRPr lang="es-PE" sz="2800" b="1" dirty="0"/>
          </a:p>
          <a:p>
            <a:pPr>
              <a:spcBef>
                <a:spcPct val="50000"/>
              </a:spcBef>
              <a:buFontTx/>
              <a:buChar char="•"/>
            </a:pPr>
            <a:endParaRPr lang="es-PE" b="1" dirty="0"/>
          </a:p>
          <a:p>
            <a:pPr>
              <a:spcBef>
                <a:spcPct val="50000"/>
              </a:spcBef>
              <a:buFontTx/>
              <a:buChar char="•"/>
            </a:pPr>
            <a:endParaRPr lang="es-PE" b="1" dirty="0"/>
          </a:p>
          <a:p>
            <a:pPr>
              <a:spcBef>
                <a:spcPct val="50000"/>
              </a:spcBef>
              <a:buFontTx/>
              <a:buChar char="•"/>
            </a:pPr>
            <a:endParaRPr lang="es-ES" b="1" dirty="0"/>
          </a:p>
          <a:p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7317189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laboratorio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PE" dirty="0" smtClean="0"/>
              <a:t>La acumulación de </a:t>
            </a:r>
            <a:r>
              <a:rPr lang="es-PE" dirty="0" err="1" smtClean="0"/>
              <a:t>cetoácidos</a:t>
            </a:r>
            <a:r>
              <a:rPr lang="es-PE" dirty="0" smtClean="0"/>
              <a:t> resulta en un incremento de anión gap en la acidosis metabólica.</a:t>
            </a:r>
          </a:p>
          <a:p>
            <a:r>
              <a:rPr lang="es-PE" dirty="0" smtClean="0"/>
              <a:t>CAD amplios rangos de glicemia 10 % de CAD presenta  «CAD </a:t>
            </a:r>
            <a:r>
              <a:rPr lang="es-PE" dirty="0" err="1" smtClean="0"/>
              <a:t>euglicémica</a:t>
            </a:r>
            <a:r>
              <a:rPr lang="es-PE" dirty="0" smtClean="0"/>
              <a:t>» </a:t>
            </a:r>
          </a:p>
          <a:p>
            <a:r>
              <a:rPr lang="en-US" dirty="0" err="1" smtClean="0"/>
              <a:t>Leucocitos</a:t>
            </a:r>
            <a:r>
              <a:rPr lang="en-US" dirty="0" smtClean="0"/>
              <a:t> 10,000-15,000 mm3 </a:t>
            </a:r>
            <a:r>
              <a:rPr lang="en-US" dirty="0" err="1" smtClean="0"/>
              <a:t>es</a:t>
            </a:r>
            <a:r>
              <a:rPr lang="en-US" dirty="0" smtClean="0"/>
              <a:t>  la </a:t>
            </a:r>
            <a:r>
              <a:rPr lang="en-US" dirty="0" err="1" smtClean="0"/>
              <a:t>regla</a:t>
            </a:r>
            <a:r>
              <a:rPr lang="en-US" dirty="0" smtClean="0"/>
              <a:t> en CAD.( </a:t>
            </a:r>
            <a:r>
              <a:rPr lang="en-US" dirty="0" err="1" smtClean="0"/>
              <a:t>estres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niveles</a:t>
            </a:r>
            <a:r>
              <a:rPr lang="en-US" dirty="0" smtClean="0"/>
              <a:t>  </a:t>
            </a:r>
            <a:r>
              <a:rPr lang="en-US" dirty="0" err="1" smtClean="0"/>
              <a:t>elevados</a:t>
            </a:r>
            <a:r>
              <a:rPr lang="en-US" dirty="0" smtClean="0"/>
              <a:t> de cortisol y </a:t>
            </a:r>
            <a:r>
              <a:rPr lang="en-US" dirty="0" err="1" smtClean="0"/>
              <a:t>norepinefrina</a:t>
            </a:r>
            <a:r>
              <a:rPr lang="en-US" dirty="0" smtClean="0"/>
              <a:t>). </a:t>
            </a:r>
            <a:r>
              <a:rPr lang="en-US" dirty="0" err="1" smtClean="0"/>
              <a:t>Leucocitos</a:t>
            </a:r>
            <a:r>
              <a:rPr lang="en-US" dirty="0" smtClean="0"/>
              <a:t> 25,000 </a:t>
            </a:r>
            <a:r>
              <a:rPr lang="en-US" dirty="0" err="1" smtClean="0"/>
              <a:t>puede</a:t>
            </a:r>
            <a:r>
              <a:rPr lang="en-US" dirty="0" smtClean="0"/>
              <a:t>  </a:t>
            </a:r>
            <a:r>
              <a:rPr lang="en-US" dirty="0" err="1" smtClean="0"/>
              <a:t>deberse</a:t>
            </a:r>
            <a:r>
              <a:rPr lang="en-US" dirty="0" smtClean="0"/>
              <a:t> a </a:t>
            </a:r>
            <a:r>
              <a:rPr lang="en-US" dirty="0" err="1" smtClean="0"/>
              <a:t>infección</a:t>
            </a:r>
            <a:endParaRPr lang="en-US" dirty="0" smtClean="0"/>
          </a:p>
          <a:p>
            <a:r>
              <a:rPr lang="en-US" dirty="0" smtClean="0"/>
              <a:t>El Na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usualmente</a:t>
            </a:r>
            <a:r>
              <a:rPr lang="en-US" dirty="0" smtClean="0"/>
              <a:t> </a:t>
            </a:r>
            <a:r>
              <a:rPr lang="en-US" dirty="0" err="1" smtClean="0"/>
              <a:t>bajo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Incremento</a:t>
            </a:r>
            <a:r>
              <a:rPr lang="en-US" dirty="0" smtClean="0"/>
              <a:t> de Na </a:t>
            </a:r>
            <a:r>
              <a:rPr lang="en-US" dirty="0" err="1" smtClean="0"/>
              <a:t>sérico</a:t>
            </a:r>
            <a:r>
              <a:rPr lang="en-US" dirty="0" smtClean="0"/>
              <a:t> con </a:t>
            </a:r>
            <a:r>
              <a:rPr lang="en-US" dirty="0" err="1" smtClean="0"/>
              <a:t>hiperglicemia</a:t>
            </a:r>
            <a:r>
              <a:rPr lang="en-US" dirty="0" smtClean="0"/>
              <a:t> </a:t>
            </a:r>
            <a:r>
              <a:rPr lang="en-US" dirty="0" err="1" smtClean="0"/>
              <a:t>indica</a:t>
            </a:r>
            <a:r>
              <a:rPr lang="en-US" dirty="0" smtClean="0"/>
              <a:t>  gran </a:t>
            </a:r>
            <a:r>
              <a:rPr lang="en-US" dirty="0" err="1" smtClean="0"/>
              <a:t>pérdida</a:t>
            </a:r>
            <a:r>
              <a:rPr lang="en-US" dirty="0" smtClean="0"/>
              <a:t> de </a:t>
            </a:r>
            <a:r>
              <a:rPr lang="en-US" dirty="0" err="1" smtClean="0"/>
              <a:t>agua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Corrección</a:t>
            </a:r>
            <a:r>
              <a:rPr lang="en-US" dirty="0" smtClean="0"/>
              <a:t>  de </a:t>
            </a:r>
            <a:r>
              <a:rPr lang="en-US" dirty="0" err="1" smtClean="0"/>
              <a:t>natremia</a:t>
            </a:r>
            <a:r>
              <a:rPr lang="en-US" dirty="0" err="1" smtClean="0">
                <a:sym typeface="Wingdings" pitchFamily="2" charset="2"/>
              </a:rPr>
              <a:t>añadir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1.6 mg/dl al Na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100 mg/dl de G </a:t>
            </a:r>
            <a:r>
              <a:rPr lang="en-US" dirty="0" err="1" smtClean="0"/>
              <a:t>encima</a:t>
            </a:r>
            <a:r>
              <a:rPr lang="en-US" dirty="0" smtClean="0"/>
              <a:t> de 100</a:t>
            </a:r>
            <a:endParaRPr lang="es-PE" dirty="0" smtClean="0"/>
          </a:p>
        </p:txBody>
      </p:sp>
    </p:spTree>
    <p:extLst>
      <p:ext uri="{BB962C8B-B14F-4D97-AF65-F5344CB8AC3E}">
        <p14:creationId xmlns:p14="http://schemas.microsoft.com/office/powerpoint/2010/main" val="195047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Hay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 </a:t>
            </a:r>
            <a:r>
              <a:rPr lang="en-US" dirty="0" err="1" smtClean="0"/>
              <a:t>positiva</a:t>
            </a:r>
            <a:r>
              <a:rPr lang="en-US" dirty="0" smtClean="0"/>
              <a:t> lineal entre la </a:t>
            </a:r>
            <a:r>
              <a:rPr lang="en-US" dirty="0" err="1" smtClean="0"/>
              <a:t>osmolaridad</a:t>
            </a:r>
            <a:r>
              <a:rPr lang="en-US" dirty="0" smtClean="0"/>
              <a:t> y la </a:t>
            </a:r>
            <a:r>
              <a:rPr lang="en-US" dirty="0" err="1" smtClean="0"/>
              <a:t>alteración</a:t>
            </a:r>
            <a:r>
              <a:rPr lang="en-US" dirty="0" smtClean="0"/>
              <a:t> mental</a:t>
            </a:r>
          </a:p>
          <a:p>
            <a:r>
              <a:rPr lang="en-US" dirty="0" smtClean="0"/>
              <a:t>              </a:t>
            </a:r>
            <a:r>
              <a:rPr lang="en-US" dirty="0" err="1" smtClean="0"/>
              <a:t>Osm</a:t>
            </a:r>
            <a:r>
              <a:rPr lang="en-US" dirty="0" smtClean="0"/>
              <a:t>= </a:t>
            </a:r>
            <a:r>
              <a:rPr lang="es-PE" dirty="0" smtClean="0"/>
              <a:t>2 </a:t>
            </a:r>
            <a:r>
              <a:rPr lang="es-PE" dirty="0" err="1" smtClean="0"/>
              <a:t>Na</a:t>
            </a:r>
            <a:r>
              <a:rPr lang="es-PE" dirty="0" smtClean="0"/>
              <a:t>( </a:t>
            </a:r>
            <a:r>
              <a:rPr lang="es-PE" dirty="0" err="1" smtClean="0"/>
              <a:t>mEq</a:t>
            </a:r>
            <a:r>
              <a:rPr lang="es-PE" dirty="0" smtClean="0"/>
              <a:t>/l)+ G (mg/dl)/18</a:t>
            </a:r>
          </a:p>
          <a:p>
            <a:r>
              <a:rPr lang="en-US" dirty="0" err="1" smtClean="0"/>
              <a:t>Puede</a:t>
            </a:r>
            <a:r>
              <a:rPr lang="en-US" dirty="0" smtClean="0"/>
              <a:t> </a:t>
            </a:r>
            <a:r>
              <a:rPr lang="en-US" dirty="0" err="1" smtClean="0"/>
              <a:t>encontrarse</a:t>
            </a:r>
            <a:r>
              <a:rPr lang="en-US" dirty="0" smtClean="0"/>
              <a:t> </a:t>
            </a:r>
            <a:r>
              <a:rPr lang="en-US" dirty="0" err="1" smtClean="0"/>
              <a:t>hipercalemia</a:t>
            </a:r>
            <a:r>
              <a:rPr lang="en-US" dirty="0" smtClean="0"/>
              <a:t>. </a:t>
            </a:r>
            <a:r>
              <a:rPr lang="en-US" dirty="0" err="1" smtClean="0"/>
              <a:t>Niveles</a:t>
            </a:r>
            <a:r>
              <a:rPr lang="en-US" dirty="0" smtClean="0"/>
              <a:t> de K normal </a:t>
            </a:r>
            <a:r>
              <a:rPr lang="en-US" dirty="0" err="1" smtClean="0"/>
              <a:t>bajo</a:t>
            </a:r>
            <a:r>
              <a:rPr lang="en-US" dirty="0" smtClean="0"/>
              <a:t> o </a:t>
            </a:r>
            <a:r>
              <a:rPr lang="en-US" dirty="0" err="1" smtClean="0"/>
              <a:t>bajo</a:t>
            </a:r>
            <a:r>
              <a:rPr lang="en-US" dirty="0" smtClean="0"/>
              <a:t>  </a:t>
            </a:r>
            <a:r>
              <a:rPr lang="en-US" dirty="0" err="1" smtClean="0"/>
              <a:t>indican</a:t>
            </a:r>
            <a:r>
              <a:rPr lang="en-US" dirty="0" smtClean="0"/>
              <a:t> </a:t>
            </a:r>
            <a:r>
              <a:rPr lang="en-US" dirty="0" err="1" smtClean="0"/>
              <a:t>serio</a:t>
            </a:r>
            <a:r>
              <a:rPr lang="en-US" dirty="0" smtClean="0"/>
              <a:t> deficit de K total corporal</a:t>
            </a:r>
          </a:p>
          <a:p>
            <a:endParaRPr lang="en-US" dirty="0"/>
          </a:p>
          <a:p>
            <a:r>
              <a:rPr lang="es-PE" dirty="0" smtClean="0"/>
              <a:t>Severa </a:t>
            </a:r>
            <a:r>
              <a:rPr lang="es-PE" dirty="0" err="1" smtClean="0"/>
              <a:t>quilomicronemia</a:t>
            </a:r>
            <a:r>
              <a:rPr lang="es-PE" dirty="0" smtClean="0"/>
              <a:t>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err="1" smtClean="0"/>
              <a:t>Pseudonormoglicemia</a:t>
            </a:r>
            <a:r>
              <a:rPr lang="es-PE" dirty="0" smtClean="0"/>
              <a:t> y </a:t>
            </a:r>
            <a:r>
              <a:rPr lang="es-PE" dirty="0" err="1" smtClean="0"/>
              <a:t>pseudohiponatremia</a:t>
            </a:r>
            <a:r>
              <a:rPr lang="es-PE" dirty="0" smtClean="0"/>
              <a:t> </a:t>
            </a:r>
            <a:endParaRPr lang="es-PE" dirty="0"/>
          </a:p>
          <a:p>
            <a:endParaRPr lang="es-PE" dirty="0"/>
          </a:p>
          <a:p>
            <a:r>
              <a:rPr lang="en-US" dirty="0" err="1" smtClean="0"/>
              <a:t>Fosfato</a:t>
            </a:r>
            <a:r>
              <a:rPr lang="en-US" dirty="0" smtClean="0"/>
              <a:t> </a:t>
            </a:r>
            <a:r>
              <a:rPr lang="en-US" dirty="0" err="1" smtClean="0"/>
              <a:t>elevado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 </a:t>
            </a:r>
            <a:r>
              <a:rPr lang="en-US" dirty="0" err="1" smtClean="0"/>
              <a:t>salida</a:t>
            </a:r>
            <a:r>
              <a:rPr lang="en-US" dirty="0" smtClean="0"/>
              <a:t> del IC al EC</a:t>
            </a:r>
          </a:p>
          <a:p>
            <a:endParaRPr lang="en-US" dirty="0" smtClean="0"/>
          </a:p>
          <a:p>
            <a:r>
              <a:rPr lang="en-US" dirty="0" err="1" smtClean="0"/>
              <a:t>Hiperamilasemia</a:t>
            </a:r>
            <a:r>
              <a:rPr lang="en-US" dirty="0" smtClean="0"/>
              <a:t> 21-79% de CAD. Se </a:t>
            </a:r>
            <a:r>
              <a:rPr lang="en-US" dirty="0" err="1" smtClean="0"/>
              <a:t>debe</a:t>
            </a:r>
            <a:r>
              <a:rPr lang="en-US" dirty="0" smtClean="0"/>
              <a:t> </a:t>
            </a:r>
            <a:r>
              <a:rPr lang="en-US" dirty="0" err="1" smtClean="0"/>
              <a:t>solicitar</a:t>
            </a:r>
            <a:r>
              <a:rPr lang="en-US" dirty="0" smtClean="0"/>
              <a:t> </a:t>
            </a:r>
            <a:r>
              <a:rPr lang="en-US" dirty="0" err="1" smtClean="0"/>
              <a:t>lipasa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191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DIAGNOSTICO DIFERENCIAL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Cetosis</a:t>
            </a:r>
            <a:r>
              <a:rPr lang="en-US" b="1" dirty="0" smtClean="0"/>
              <a:t> 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desnutrición</a:t>
            </a:r>
            <a:endParaRPr lang="en-US" b="1" dirty="0" smtClean="0"/>
          </a:p>
          <a:p>
            <a:r>
              <a:rPr lang="en-US" b="1" dirty="0" err="1" smtClean="0"/>
              <a:t>Cetoacidosis</a:t>
            </a:r>
            <a:r>
              <a:rPr lang="en-US" b="1" dirty="0" smtClean="0"/>
              <a:t> </a:t>
            </a:r>
            <a:r>
              <a:rPr lang="en-US" b="1" dirty="0" err="1" smtClean="0"/>
              <a:t>alcohólica</a:t>
            </a:r>
            <a:endParaRPr lang="en-US" b="1" dirty="0" smtClean="0"/>
          </a:p>
          <a:p>
            <a:pPr lvl="1"/>
            <a:r>
              <a:rPr lang="en-US" b="1" dirty="0" err="1" smtClean="0"/>
              <a:t>Historia</a:t>
            </a:r>
            <a:r>
              <a:rPr lang="en-US" b="1" dirty="0" smtClean="0"/>
              <a:t> </a:t>
            </a:r>
            <a:r>
              <a:rPr lang="en-US" b="1" dirty="0" err="1" smtClean="0"/>
              <a:t>clinica</a:t>
            </a:r>
            <a:r>
              <a:rPr lang="en-US" b="1" dirty="0" smtClean="0"/>
              <a:t> </a:t>
            </a:r>
          </a:p>
          <a:p>
            <a:pPr lvl="1"/>
            <a:r>
              <a:rPr lang="en-US" b="1" dirty="0" err="1" smtClean="0"/>
              <a:t>Niveles</a:t>
            </a:r>
            <a:r>
              <a:rPr lang="en-US" b="1" dirty="0" smtClean="0"/>
              <a:t> de </a:t>
            </a:r>
            <a:r>
              <a:rPr lang="en-US" b="1" dirty="0" err="1" smtClean="0"/>
              <a:t>glicemia</a:t>
            </a:r>
            <a:r>
              <a:rPr lang="en-US" b="1" dirty="0" smtClean="0"/>
              <a:t> </a:t>
            </a:r>
            <a:r>
              <a:rPr lang="en-US" b="1" dirty="0" err="1" smtClean="0"/>
              <a:t>leve</a:t>
            </a:r>
            <a:r>
              <a:rPr lang="en-US" b="1" dirty="0" smtClean="0"/>
              <a:t> </a:t>
            </a:r>
            <a:r>
              <a:rPr lang="en-US" b="1" dirty="0" err="1" smtClean="0"/>
              <a:t>elevación</a:t>
            </a:r>
            <a:r>
              <a:rPr lang="en-US" b="1" dirty="0" smtClean="0"/>
              <a:t> o </a:t>
            </a:r>
            <a:r>
              <a:rPr lang="en-US" b="1" dirty="0" err="1" smtClean="0"/>
              <a:t>hipoglicemia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CA </a:t>
            </a:r>
            <a:r>
              <a:rPr lang="en-US" b="1" dirty="0" err="1" smtClean="0"/>
              <a:t>por</a:t>
            </a:r>
            <a:r>
              <a:rPr lang="en-US" b="1" dirty="0" smtClean="0"/>
              <a:t> </a:t>
            </a:r>
            <a:r>
              <a:rPr lang="en-US" b="1" dirty="0" err="1" smtClean="0"/>
              <a:t>desnutrición</a:t>
            </a:r>
            <a:r>
              <a:rPr lang="en-US" b="1" dirty="0" smtClean="0"/>
              <a:t> </a:t>
            </a:r>
            <a:r>
              <a:rPr lang="en-US" b="1" dirty="0" err="1" smtClean="0"/>
              <a:t>bicarbonato</a:t>
            </a:r>
            <a:r>
              <a:rPr lang="en-US" b="1" dirty="0" smtClean="0"/>
              <a:t> no &lt; de 18 </a:t>
            </a:r>
            <a:r>
              <a:rPr lang="en-US" b="1" dirty="0" err="1" smtClean="0"/>
              <a:t>mEq</a:t>
            </a:r>
            <a:r>
              <a:rPr lang="en-US" b="1" dirty="0" smtClean="0"/>
              <a:t>/L</a:t>
            </a:r>
          </a:p>
          <a:p>
            <a:r>
              <a:rPr lang="en-US" b="1" dirty="0" smtClean="0"/>
              <a:t>Acidosis </a:t>
            </a:r>
            <a:r>
              <a:rPr lang="en-US" b="1" dirty="0" err="1" smtClean="0"/>
              <a:t>láctica</a:t>
            </a:r>
            <a:r>
              <a:rPr lang="en-US" b="1" dirty="0" smtClean="0"/>
              <a:t> (anion gap </a:t>
            </a:r>
            <a:r>
              <a:rPr lang="en-US" b="1" dirty="0" err="1" smtClean="0"/>
              <a:t>elevado</a:t>
            </a:r>
            <a:r>
              <a:rPr lang="en-US" b="1" dirty="0" smtClean="0"/>
              <a:t>)</a:t>
            </a:r>
          </a:p>
          <a:p>
            <a:r>
              <a:rPr lang="en-US" b="1" dirty="0" err="1" smtClean="0"/>
              <a:t>Drogas</a:t>
            </a:r>
            <a:r>
              <a:rPr lang="en-US" b="1" dirty="0" smtClean="0"/>
              <a:t> : </a:t>
            </a:r>
            <a:r>
              <a:rPr lang="en-US" b="1" dirty="0" err="1" smtClean="0"/>
              <a:t>salicilato</a:t>
            </a:r>
            <a:r>
              <a:rPr lang="en-US" b="1" dirty="0" smtClean="0"/>
              <a:t>, </a:t>
            </a:r>
            <a:r>
              <a:rPr lang="en-US" b="1" dirty="0" err="1" smtClean="0"/>
              <a:t>metanol</a:t>
            </a:r>
            <a:r>
              <a:rPr lang="en-US" b="1" dirty="0" smtClean="0"/>
              <a:t>, </a:t>
            </a:r>
            <a:r>
              <a:rPr lang="en-US" b="1" dirty="0" err="1" smtClean="0"/>
              <a:t>etilenglicol</a:t>
            </a:r>
            <a:r>
              <a:rPr lang="en-US" b="1" dirty="0" smtClean="0"/>
              <a:t>, </a:t>
            </a:r>
            <a:r>
              <a:rPr lang="en-US" b="1" dirty="0" err="1" smtClean="0"/>
              <a:t>paraldehido</a:t>
            </a:r>
            <a:r>
              <a:rPr lang="en-US" b="1" dirty="0" smtClean="0"/>
              <a:t>.</a:t>
            </a:r>
          </a:p>
          <a:p>
            <a:r>
              <a:rPr lang="en-US" b="1" dirty="0" err="1" smtClean="0"/>
              <a:t>Falla</a:t>
            </a:r>
            <a:r>
              <a:rPr lang="en-US" b="1" dirty="0" smtClean="0"/>
              <a:t> renal </a:t>
            </a:r>
            <a:r>
              <a:rPr lang="en-US" b="1" dirty="0" err="1" smtClean="0"/>
              <a:t>aguda-crónica</a:t>
            </a:r>
            <a:endParaRPr lang="en-US" b="1" dirty="0" smtClean="0"/>
          </a:p>
          <a:p>
            <a:r>
              <a:rPr lang="en-US" b="1" dirty="0" err="1" smtClean="0"/>
              <a:t>Acromegalia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pPr lvl="1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7614469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tratamiento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Hidratación</a:t>
            </a:r>
          </a:p>
          <a:p>
            <a:r>
              <a:rPr lang="es-PE" dirty="0" smtClean="0"/>
              <a:t>Insulinoterapia</a:t>
            </a:r>
          </a:p>
          <a:p>
            <a:r>
              <a:rPr lang="es-PE" dirty="0" err="1" smtClean="0"/>
              <a:t>Tx</a:t>
            </a:r>
            <a:r>
              <a:rPr lang="es-PE" dirty="0" smtClean="0"/>
              <a:t> de </a:t>
            </a:r>
            <a:r>
              <a:rPr lang="es-PE" dirty="0" err="1" smtClean="0"/>
              <a:t>tnos</a:t>
            </a:r>
            <a:r>
              <a:rPr lang="es-PE" dirty="0" smtClean="0"/>
              <a:t> </a:t>
            </a:r>
            <a:r>
              <a:rPr lang="es-PE" dirty="0" err="1" smtClean="0"/>
              <a:t>electroliticos</a:t>
            </a:r>
            <a:endParaRPr lang="es-PE" dirty="0" smtClean="0"/>
          </a:p>
          <a:p>
            <a:r>
              <a:rPr lang="es-PE" dirty="0" err="1" smtClean="0"/>
              <a:t>Tx</a:t>
            </a:r>
            <a:r>
              <a:rPr lang="es-PE" dirty="0" smtClean="0"/>
              <a:t> de la comorbilidad</a:t>
            </a:r>
          </a:p>
        </p:txBody>
      </p:sp>
    </p:spTree>
    <p:extLst>
      <p:ext uri="{BB962C8B-B14F-4D97-AF65-F5344CB8AC3E}">
        <p14:creationId xmlns:p14="http://schemas.microsoft.com/office/powerpoint/2010/main" val="5549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Tratamiento: </a:t>
            </a:r>
            <a:r>
              <a:rPr lang="es-PE" dirty="0" err="1" smtClean="0"/>
              <a:t>fluidoterapia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700808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es-PE" dirty="0" err="1"/>
              <a:t>Reexpansión</a:t>
            </a:r>
            <a:r>
              <a:rPr lang="es-PE" dirty="0"/>
              <a:t> del IV</a:t>
            </a:r>
            <a:r>
              <a:rPr lang="es-PE" dirty="0" smtClean="0"/>
              <a:t>, IC </a:t>
            </a:r>
            <a:r>
              <a:rPr lang="es-PE" dirty="0"/>
              <a:t>e intersticial y asegurar una adecuada perfusión renal.</a:t>
            </a:r>
          </a:p>
          <a:p>
            <a:endParaRPr lang="es-PE" dirty="0"/>
          </a:p>
          <a:p>
            <a:r>
              <a:rPr lang="es-PE" dirty="0" smtClean="0"/>
              <a:t>Dependiendo </a:t>
            </a:r>
            <a:r>
              <a:rPr lang="es-PE" dirty="0"/>
              <a:t> </a:t>
            </a:r>
            <a:r>
              <a:rPr lang="es-PE" dirty="0" smtClean="0"/>
              <a:t>de la </a:t>
            </a:r>
            <a:r>
              <a:rPr lang="es-PE" dirty="0" err="1" smtClean="0"/>
              <a:t>hemodinamia</a:t>
            </a:r>
            <a:r>
              <a:rPr lang="es-PE" dirty="0" smtClean="0"/>
              <a:t>, hidratación niveles de e séricos, orina, monitorizando el ingreso y salida de fluidos</a:t>
            </a:r>
          </a:p>
          <a:p>
            <a:endParaRPr lang="es-PE" dirty="0" smtClean="0"/>
          </a:p>
          <a:p>
            <a:r>
              <a:rPr lang="es-PE" dirty="0" smtClean="0"/>
              <a:t>El </a:t>
            </a:r>
            <a:r>
              <a:rPr lang="es-PE" dirty="0" err="1" smtClean="0"/>
              <a:t>deficit</a:t>
            </a:r>
            <a:r>
              <a:rPr lang="es-PE" dirty="0" smtClean="0"/>
              <a:t> de fluidos estimado debe corregirse dentro de las primeras 24 </a:t>
            </a:r>
            <a:r>
              <a:rPr lang="es-PE" dirty="0" err="1" smtClean="0"/>
              <a:t>hs</a:t>
            </a:r>
            <a:r>
              <a:rPr lang="es-PE" dirty="0" smtClean="0"/>
              <a:t>.</a:t>
            </a:r>
          </a:p>
          <a:p>
            <a:endParaRPr lang="es-PE" dirty="0" smtClean="0"/>
          </a:p>
          <a:p>
            <a:r>
              <a:rPr lang="es-PE" dirty="0" smtClean="0"/>
              <a:t>En paciente con compromiso renal o cardiaco, monitoreo </a:t>
            </a:r>
            <a:r>
              <a:rPr lang="es-PE" dirty="0" err="1" smtClean="0"/>
              <a:t>fr.</a:t>
            </a:r>
            <a:r>
              <a:rPr lang="es-PE" dirty="0" smtClean="0"/>
              <a:t> Evitando iatrogenia o sobrecarga de fluidos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138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hidratación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hiperglicemia</a:t>
            </a:r>
            <a:r>
              <a:rPr lang="en-US" dirty="0" smtClean="0"/>
              <a:t> (a 250 mg/dl)  se </a:t>
            </a:r>
            <a:r>
              <a:rPr lang="en-US" dirty="0" err="1" smtClean="0"/>
              <a:t>corrige</a:t>
            </a:r>
            <a:r>
              <a:rPr lang="en-US" dirty="0" smtClean="0"/>
              <a:t> antes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cetoacidosis</a:t>
            </a:r>
            <a:r>
              <a:rPr lang="en-US" dirty="0" smtClean="0"/>
              <a:t> 6 y 12 </a:t>
            </a:r>
            <a:r>
              <a:rPr lang="en-US" dirty="0" err="1" smtClean="0"/>
              <a:t>hr</a:t>
            </a:r>
            <a:r>
              <a:rPr lang="en-US" dirty="0" smtClean="0"/>
              <a:t> </a:t>
            </a:r>
            <a:r>
              <a:rPr lang="en-US" dirty="0" err="1" smtClean="0"/>
              <a:t>respectivamente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334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617026" cy="5908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7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mtClean="0"/>
              <a:t>insulinoterapia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es-ES" dirty="0"/>
          </a:p>
          <a:p>
            <a:r>
              <a:rPr lang="es-ES" b="1" dirty="0" smtClean="0"/>
              <a:t>Es </a:t>
            </a:r>
            <a:r>
              <a:rPr lang="es-ES" b="1" dirty="0"/>
              <a:t>la piedra angular de la terapia del EHH y la CAD</a:t>
            </a:r>
            <a:r>
              <a:rPr lang="es-ES" b="1" dirty="0" smtClean="0"/>
              <a:t>. (infusión, SC, IM)</a:t>
            </a:r>
          </a:p>
          <a:p>
            <a:endParaRPr lang="es-ES" b="1" dirty="0" smtClean="0"/>
          </a:p>
          <a:p>
            <a:r>
              <a:rPr lang="es-ES" b="1" dirty="0" smtClean="0"/>
              <a:t>Se prefiere la infusión continua</a:t>
            </a:r>
            <a:endParaRPr lang="es-ES" b="1" dirty="0"/>
          </a:p>
          <a:p>
            <a:pPr>
              <a:buNone/>
            </a:pPr>
            <a:endParaRPr lang="es-ES" b="1" dirty="0"/>
          </a:p>
          <a:p>
            <a:r>
              <a:rPr lang="es-ES" b="1" dirty="0"/>
              <a:t>La insulina no debe administrarse cuando el potasio sérico sea &lt; 3,3 </a:t>
            </a:r>
            <a:r>
              <a:rPr lang="es-ES" b="1" dirty="0" err="1"/>
              <a:t>mEq</a:t>
            </a:r>
            <a:r>
              <a:rPr lang="es-ES" b="1" dirty="0"/>
              <a:t> / l.</a:t>
            </a:r>
          </a:p>
          <a:p>
            <a:endParaRPr lang="es-ES" b="1" dirty="0"/>
          </a:p>
          <a:p>
            <a:r>
              <a:rPr lang="es-ES" b="1" dirty="0"/>
              <a:t>Insulina </a:t>
            </a:r>
            <a:r>
              <a:rPr lang="es-ES" b="1" dirty="0" smtClean="0"/>
              <a:t>regular</a:t>
            </a:r>
          </a:p>
          <a:p>
            <a:pPr lvl="1"/>
            <a:r>
              <a:rPr lang="es-ES" b="1" dirty="0" smtClean="0"/>
              <a:t>Bolo </a:t>
            </a:r>
            <a:r>
              <a:rPr lang="es-ES" b="1" dirty="0"/>
              <a:t>IV  0,1 U / kg seguida </a:t>
            </a:r>
            <a:endParaRPr lang="es-ES" b="1" dirty="0" smtClean="0"/>
          </a:p>
          <a:p>
            <a:pPr lvl="1"/>
            <a:r>
              <a:rPr lang="es-ES" b="1" dirty="0" smtClean="0"/>
              <a:t>Infusión continua </a:t>
            </a:r>
            <a:r>
              <a:rPr lang="es-ES" b="1" dirty="0"/>
              <a:t>0.1 UI/kg/</a:t>
            </a:r>
            <a:r>
              <a:rPr lang="es-ES" b="1" dirty="0" err="1"/>
              <a:t>hr</a:t>
            </a:r>
            <a:r>
              <a:rPr lang="es-ES" b="1" dirty="0"/>
              <a:t> (</a:t>
            </a:r>
            <a:r>
              <a:rPr lang="es-ES" b="1" dirty="0" smtClean="0"/>
              <a:t> </a:t>
            </a:r>
            <a:r>
              <a:rPr lang="es-ES" b="1" dirty="0"/>
              <a:t>bomba de </a:t>
            </a:r>
            <a:r>
              <a:rPr lang="es-ES" b="1" dirty="0" smtClean="0"/>
              <a:t>infusión)</a:t>
            </a:r>
            <a:endParaRPr lang="es-ES" b="1" dirty="0"/>
          </a:p>
          <a:p>
            <a:endParaRPr lang="es-ES" dirty="0"/>
          </a:p>
          <a:p>
            <a:endParaRPr lang="es-ES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8054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INSULINOTERAPIA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/>
              <a:t>Optimo reducción de glucosa  entre 50 - 75 mg / </a:t>
            </a:r>
            <a:r>
              <a:rPr lang="es-ES" b="1" dirty="0" err="1" smtClean="0"/>
              <a:t>hr</a:t>
            </a:r>
            <a:endParaRPr lang="es-ES" b="1" dirty="0" smtClean="0"/>
          </a:p>
          <a:p>
            <a:endParaRPr lang="es-ES" b="1" dirty="0"/>
          </a:p>
          <a:p>
            <a:r>
              <a:rPr lang="es-ES" b="1" dirty="0"/>
              <a:t>Si G 200 mg/dl en CAD y EHH 300 mg/dl</a:t>
            </a:r>
            <a:r>
              <a:rPr lang="es-ES" b="1" dirty="0" smtClean="0"/>
              <a:t>:</a:t>
            </a:r>
          </a:p>
          <a:p>
            <a:pPr lvl="1"/>
            <a:r>
              <a:rPr lang="es-ES" b="1" dirty="0" smtClean="0"/>
              <a:t>Colocar </a:t>
            </a:r>
            <a:r>
              <a:rPr lang="es-ES" b="1" dirty="0" err="1"/>
              <a:t>Dx</a:t>
            </a:r>
            <a:r>
              <a:rPr lang="es-ES" b="1" dirty="0"/>
              <a:t> 5% +ē </a:t>
            </a:r>
            <a:endParaRPr lang="es-ES" b="1" dirty="0">
              <a:sym typeface="Wingdings" pitchFamily="2" charset="2"/>
            </a:endParaRPr>
          </a:p>
          <a:p>
            <a:pPr lvl="1"/>
            <a:r>
              <a:rPr lang="es-ES" b="1" dirty="0"/>
              <a:t>IR 0.05-0.02 UI /Kg/h </a:t>
            </a:r>
            <a:r>
              <a:rPr lang="es-ES" sz="2000" b="1" dirty="0"/>
              <a:t>( bomba de </a:t>
            </a:r>
            <a:r>
              <a:rPr lang="es-ES" sz="2000" b="1" dirty="0" smtClean="0"/>
              <a:t>infusión)</a:t>
            </a:r>
          </a:p>
          <a:p>
            <a:pPr lvl="1"/>
            <a:endParaRPr lang="es-ES" sz="2000" b="1" dirty="0" smtClean="0"/>
          </a:p>
          <a:p>
            <a:r>
              <a:rPr lang="es-ES" sz="2300" b="1" dirty="0" smtClean="0"/>
              <a:t>Mantener </a:t>
            </a:r>
            <a:r>
              <a:rPr lang="es-ES" sz="2300" b="1" dirty="0" err="1" smtClean="0"/>
              <a:t>Glcemias</a:t>
            </a:r>
            <a:endParaRPr lang="es-ES" sz="2300" b="1" dirty="0" smtClean="0"/>
          </a:p>
          <a:p>
            <a:pPr lvl="1"/>
            <a:r>
              <a:rPr lang="es-ES" sz="2000" b="1" dirty="0" smtClean="0"/>
              <a:t>En CAD entre 150-200 mg/dl</a:t>
            </a:r>
          </a:p>
          <a:p>
            <a:pPr lvl="1"/>
            <a:r>
              <a:rPr lang="es-ES" sz="2000" b="1" dirty="0" smtClean="0"/>
              <a:t>En EHH entre 250-300  mg/dl</a:t>
            </a:r>
          </a:p>
          <a:p>
            <a:r>
              <a:rPr lang="es-PE" dirty="0"/>
              <a:t>Tratamiento alternativo:</a:t>
            </a:r>
          </a:p>
          <a:p>
            <a:pPr lvl="1"/>
            <a:r>
              <a:rPr lang="es-PE" dirty="0"/>
              <a:t>En CAD leve o moderada Insulina de acción </a:t>
            </a:r>
            <a:r>
              <a:rPr lang="es-PE" dirty="0" err="1"/>
              <a:t>ultrarápida</a:t>
            </a:r>
            <a:r>
              <a:rPr lang="es-PE" dirty="0"/>
              <a:t> SC c/1-2 h (</a:t>
            </a:r>
            <a:r>
              <a:rPr lang="es-PE" dirty="0" err="1"/>
              <a:t>lispro</a:t>
            </a:r>
            <a:r>
              <a:rPr lang="es-PE" dirty="0"/>
              <a:t>, </a:t>
            </a:r>
            <a:r>
              <a:rPr lang="es-PE" dirty="0" err="1"/>
              <a:t>aspart</a:t>
            </a:r>
            <a:r>
              <a:rPr lang="es-PE" dirty="0"/>
              <a:t>, </a:t>
            </a:r>
            <a:r>
              <a:rPr lang="es-PE" dirty="0" err="1"/>
              <a:t>glusilina</a:t>
            </a:r>
            <a:r>
              <a:rPr lang="es-PE" dirty="0"/>
              <a:t>)</a:t>
            </a:r>
          </a:p>
          <a:p>
            <a:pPr lvl="1"/>
            <a:endParaRPr lang="es-PE" dirty="0"/>
          </a:p>
          <a:p>
            <a:endParaRPr lang="es-ES" sz="2300" b="1" dirty="0" smtClean="0"/>
          </a:p>
          <a:p>
            <a:endParaRPr lang="es-ES" sz="2300" b="1" dirty="0" smtClean="0"/>
          </a:p>
          <a:p>
            <a:pPr marL="365760" lvl="1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806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potasio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Si el K es normal o bajo colocar K 20-30 </a:t>
            </a:r>
            <a:r>
              <a:rPr lang="es-PE" dirty="0" err="1" smtClean="0"/>
              <a:t>mEq</a:t>
            </a:r>
            <a:r>
              <a:rPr lang="es-PE" dirty="0" smtClean="0"/>
              <a:t>  en c/ </a:t>
            </a:r>
            <a:r>
              <a:rPr lang="es-PE" dirty="0" err="1" smtClean="0"/>
              <a:t>lt</a:t>
            </a:r>
            <a:r>
              <a:rPr lang="es-PE" dirty="0" smtClean="0"/>
              <a:t> de fluido si K. </a:t>
            </a:r>
          </a:p>
          <a:p>
            <a:endParaRPr lang="es-PE" dirty="0" smtClean="0"/>
          </a:p>
          <a:p>
            <a:r>
              <a:rPr lang="es-PE" dirty="0" smtClean="0"/>
              <a:t>Es común </a:t>
            </a:r>
            <a:r>
              <a:rPr lang="es-PE" dirty="0" err="1" smtClean="0"/>
              <a:t>hiperkalemia</a:t>
            </a:r>
            <a:r>
              <a:rPr lang="es-PE" dirty="0" smtClean="0"/>
              <a:t> leve a moderada q cede con el </a:t>
            </a:r>
            <a:r>
              <a:rPr lang="es-PE" dirty="0" err="1" smtClean="0"/>
              <a:t>Tx</a:t>
            </a:r>
            <a:r>
              <a:rPr lang="es-PE" dirty="0" smtClean="0"/>
              <a:t> de la acidosis y la hidratación.</a:t>
            </a:r>
          </a:p>
          <a:p>
            <a:endParaRPr lang="es-PE" dirty="0"/>
          </a:p>
          <a:p>
            <a:r>
              <a:rPr lang="es-PE" dirty="0" smtClean="0"/>
              <a:t>Mantener k entre 4-5 </a:t>
            </a:r>
            <a:r>
              <a:rPr lang="es-PE" dirty="0" err="1" smtClean="0"/>
              <a:t>mEq</a:t>
            </a:r>
            <a:r>
              <a:rPr lang="es-PE" dirty="0" smtClean="0"/>
              <a:t>/l</a:t>
            </a:r>
          </a:p>
          <a:p>
            <a:endParaRPr lang="es-PE" dirty="0" smtClean="0"/>
          </a:p>
          <a:p>
            <a:r>
              <a:rPr lang="es-PE" dirty="0" smtClean="0"/>
              <a:t>Diferir </a:t>
            </a:r>
            <a:r>
              <a:rPr lang="es-PE" dirty="0" err="1"/>
              <a:t>T</a:t>
            </a:r>
            <a:r>
              <a:rPr lang="es-PE" dirty="0" err="1" smtClean="0"/>
              <a:t>x</a:t>
            </a:r>
            <a:r>
              <a:rPr lang="es-PE" dirty="0" smtClean="0"/>
              <a:t> con insulina si niveles séricos de K &lt; 3,3 </a:t>
            </a:r>
            <a:r>
              <a:rPr lang="es-PE" dirty="0" err="1" smtClean="0"/>
              <a:t>mEq</a:t>
            </a:r>
            <a:r>
              <a:rPr lang="es-PE" dirty="0" smtClean="0"/>
              <a:t>/l.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4512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bicarbonato</a:t>
            </a:r>
            <a:endParaRPr lang="es-PE" dirty="0"/>
          </a:p>
        </p:txBody>
      </p:sp>
      <p:sp>
        <p:nvSpPr>
          <p:cNvPr id="4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MX" b="1" dirty="0" smtClean="0"/>
              <a:t>El </a:t>
            </a:r>
            <a:r>
              <a:rPr lang="es-MX" b="1" dirty="0" err="1" smtClean="0"/>
              <a:t>Tx</a:t>
            </a:r>
            <a:r>
              <a:rPr lang="es-MX" b="1" dirty="0" smtClean="0"/>
              <a:t> con bicarbonato es controversial.</a:t>
            </a:r>
          </a:p>
          <a:p>
            <a:pPr lvl="1"/>
            <a:r>
              <a:rPr lang="en-US" dirty="0" err="1"/>
              <a:t>Incremento</a:t>
            </a:r>
            <a:r>
              <a:rPr lang="en-US" dirty="0"/>
              <a:t> del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hipokalemia</a:t>
            </a:r>
            <a:endParaRPr lang="en-US" dirty="0"/>
          </a:p>
          <a:p>
            <a:pPr lvl="1"/>
            <a:r>
              <a:rPr lang="en-US" dirty="0" err="1"/>
              <a:t>Disminución</a:t>
            </a:r>
            <a:r>
              <a:rPr lang="en-US" dirty="0"/>
              <a:t> de la </a:t>
            </a:r>
            <a:r>
              <a:rPr lang="en-US" dirty="0" err="1"/>
              <a:t>captación</a:t>
            </a:r>
            <a:r>
              <a:rPr lang="en-US" dirty="0"/>
              <a:t> de O2 </a:t>
            </a:r>
            <a:r>
              <a:rPr lang="en-US" dirty="0" err="1"/>
              <a:t>por</a:t>
            </a:r>
            <a:r>
              <a:rPr lang="en-US" dirty="0"/>
              <a:t> los </a:t>
            </a:r>
            <a:r>
              <a:rPr lang="en-US" dirty="0" err="1"/>
              <a:t>tejidos</a:t>
            </a:r>
            <a:endParaRPr lang="en-US" dirty="0"/>
          </a:p>
          <a:p>
            <a:pPr lvl="1"/>
            <a:r>
              <a:rPr lang="en-US" dirty="0"/>
              <a:t>Edema cerebral, </a:t>
            </a:r>
            <a:r>
              <a:rPr lang="en-US" dirty="0" err="1"/>
              <a:t>paradoxica</a:t>
            </a:r>
            <a:r>
              <a:rPr lang="en-US" dirty="0"/>
              <a:t> acidosis </a:t>
            </a:r>
            <a:r>
              <a:rPr lang="en-US" dirty="0" smtClean="0"/>
              <a:t>del SNC</a:t>
            </a:r>
          </a:p>
          <a:p>
            <a:endParaRPr lang="es-MX" b="1" dirty="0" smtClean="0">
              <a:sym typeface="Wingdings" pitchFamily="2" charset="2"/>
            </a:endParaRPr>
          </a:p>
          <a:p>
            <a:r>
              <a:rPr lang="es-MX" b="1" dirty="0" smtClean="0">
                <a:sym typeface="Wingdings" pitchFamily="2" charset="2"/>
              </a:rPr>
              <a:t>No </a:t>
            </a:r>
            <a:r>
              <a:rPr lang="es-MX" b="1" dirty="0">
                <a:sym typeface="Wingdings" pitchFamily="2" charset="2"/>
              </a:rPr>
              <a:t>evidencias de beneficio  o  efecto </a:t>
            </a:r>
            <a:r>
              <a:rPr lang="es-MX" b="1" dirty="0" smtClean="0">
                <a:sym typeface="Wingdings" pitchFamily="2" charset="2"/>
              </a:rPr>
              <a:t>deletéreo </a:t>
            </a:r>
            <a:r>
              <a:rPr lang="es-MX" b="1" dirty="0">
                <a:sym typeface="Wingdings" pitchFamily="2" charset="2"/>
              </a:rPr>
              <a:t>(PH 6.9-7.1). </a:t>
            </a:r>
          </a:p>
          <a:p>
            <a:pPr marL="365760" lvl="1" indent="0">
              <a:buNone/>
            </a:pPr>
            <a:endParaRPr lang="en-US" dirty="0"/>
          </a:p>
          <a:p>
            <a:pPr lvl="1"/>
            <a:endParaRPr lang="es-MX" b="1" dirty="0" smtClean="0"/>
          </a:p>
          <a:p>
            <a:r>
              <a:rPr lang="es-MX" b="1" dirty="0" err="1" smtClean="0"/>
              <a:t>Metab</a:t>
            </a:r>
            <a:r>
              <a:rPr lang="es-MX" b="1" dirty="0" smtClean="0"/>
              <a:t> de CC y el ciclo de Krebs</a:t>
            </a:r>
            <a:r>
              <a:rPr lang="es-MX" b="1" dirty="0" smtClean="0">
                <a:sym typeface="Wingdings" pitchFamily="2" charset="2"/>
              </a:rPr>
              <a:t> CO2 y H2Obicarbonato</a:t>
            </a:r>
          </a:p>
          <a:p>
            <a:endParaRPr lang="es-MX" b="1" dirty="0" smtClean="0">
              <a:sym typeface="Wingdings" pitchFamily="2" charset="2"/>
            </a:endParaRPr>
          </a:p>
          <a:p>
            <a:endParaRPr lang="es-MX" b="1" dirty="0" smtClean="0">
              <a:sym typeface="Wingdings" pitchFamily="2" charset="2"/>
            </a:endParaRPr>
          </a:p>
          <a:p>
            <a:r>
              <a:rPr lang="es-MX" b="1" dirty="0" smtClean="0">
                <a:sym typeface="Wingdings" pitchFamily="2" charset="2"/>
              </a:rPr>
              <a:t>Severa acidosis metabólica: afecta contractilidad miocárdica, VD cerebral, coma,  </a:t>
            </a:r>
            <a:r>
              <a:rPr lang="es-MX" b="1" dirty="0" err="1" smtClean="0">
                <a:sym typeface="Wingdings" pitchFamily="2" charset="2"/>
              </a:rPr>
              <a:t>complcaciones</a:t>
            </a:r>
            <a:r>
              <a:rPr lang="es-MX" b="1" dirty="0" smtClean="0">
                <a:sym typeface="Wingdings" pitchFamily="2" charset="2"/>
              </a:rPr>
              <a:t>  GI. </a:t>
            </a:r>
          </a:p>
          <a:p>
            <a:endParaRPr lang="es-MX" b="1" dirty="0" smtClean="0">
              <a:sym typeface="Wingdings" pitchFamily="2" charset="2"/>
            </a:endParaRPr>
          </a:p>
          <a:p>
            <a:r>
              <a:rPr lang="es-MX" b="1" dirty="0" smtClean="0">
                <a:sym typeface="Wingdings" pitchFamily="2" charset="2"/>
              </a:rPr>
              <a:t>Si PH &lt; 6.9  100 </a:t>
            </a:r>
            <a:r>
              <a:rPr lang="es-MX" b="1" dirty="0" err="1" smtClean="0">
                <a:sym typeface="Wingdings" pitchFamily="2" charset="2"/>
              </a:rPr>
              <a:t>mmol</a:t>
            </a:r>
            <a:r>
              <a:rPr lang="es-MX" b="1" dirty="0">
                <a:sym typeface="Wingdings" pitchFamily="2" charset="2"/>
              </a:rPr>
              <a:t> </a:t>
            </a:r>
            <a:r>
              <a:rPr lang="es-MX" b="1" dirty="0" smtClean="0">
                <a:sym typeface="Wingdings" pitchFamily="2" charset="2"/>
              </a:rPr>
              <a:t>de B de </a:t>
            </a:r>
            <a:r>
              <a:rPr lang="es-MX" b="1" dirty="0" err="1" smtClean="0">
                <a:sym typeface="Wingdings" pitchFamily="2" charset="2"/>
              </a:rPr>
              <a:t>Na</a:t>
            </a:r>
            <a:r>
              <a:rPr lang="es-MX" b="1" dirty="0" smtClean="0"/>
              <a:t>(2 </a:t>
            </a:r>
            <a:r>
              <a:rPr lang="es-MX" b="1" dirty="0" err="1" smtClean="0"/>
              <a:t>amp</a:t>
            </a:r>
            <a:r>
              <a:rPr lang="es-MX" b="1" dirty="0" smtClean="0"/>
              <a:t>) en 400 ml de AD+ 20 </a:t>
            </a:r>
            <a:r>
              <a:rPr lang="es-MX" b="1" dirty="0" err="1" smtClean="0"/>
              <a:t>mEq</a:t>
            </a:r>
            <a:r>
              <a:rPr lang="es-MX" b="1" dirty="0" smtClean="0"/>
              <a:t> KCl</a:t>
            </a:r>
            <a:r>
              <a:rPr lang="es-MX" b="1" dirty="0" smtClean="0">
                <a:sym typeface="Wingdings" pitchFamily="2" charset="2"/>
              </a:rPr>
              <a:t>200ml/h hasta lograr PH 7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56283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Transicion</a:t>
            </a:r>
            <a:r>
              <a:rPr lang="es-PE" dirty="0" smtClean="0"/>
              <a:t> a insulina </a:t>
            </a:r>
            <a:r>
              <a:rPr lang="es-PE" dirty="0" err="1" smtClean="0"/>
              <a:t>subcutanea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Tx</a:t>
            </a:r>
            <a:r>
              <a:rPr lang="en-US" dirty="0" smtClean="0"/>
              <a:t> con infusion IV </a:t>
            </a:r>
            <a:r>
              <a:rPr lang="en-US" dirty="0" err="1" smtClean="0"/>
              <a:t>insulina</a:t>
            </a:r>
            <a:r>
              <a:rPr lang="en-US" dirty="0" smtClean="0"/>
              <a:t> hasta </a:t>
            </a:r>
            <a:r>
              <a:rPr lang="en-US" dirty="0" err="1" smtClean="0"/>
              <a:t>que</a:t>
            </a:r>
            <a:r>
              <a:rPr lang="en-US" dirty="0" smtClean="0"/>
              <a:t> la crisis </a:t>
            </a:r>
            <a:r>
              <a:rPr lang="en-US" dirty="0" err="1" smtClean="0"/>
              <a:t>hiperglicemia</a:t>
            </a:r>
            <a:r>
              <a:rPr lang="en-US" dirty="0" smtClean="0"/>
              <a:t> sea </a:t>
            </a:r>
            <a:r>
              <a:rPr lang="en-US" dirty="0" err="1" smtClean="0"/>
              <a:t>resuelta</a:t>
            </a:r>
            <a:endParaRPr lang="en-US" dirty="0"/>
          </a:p>
          <a:p>
            <a:r>
              <a:rPr lang="en-US" dirty="0" err="1" smtClean="0"/>
              <a:t>Criterios</a:t>
            </a:r>
            <a:r>
              <a:rPr lang="en-US" dirty="0" smtClean="0"/>
              <a:t> de </a:t>
            </a:r>
            <a:r>
              <a:rPr lang="en-US" dirty="0" err="1" smtClean="0"/>
              <a:t>resolucion</a:t>
            </a:r>
            <a:r>
              <a:rPr lang="en-US" dirty="0" smtClean="0"/>
              <a:t> de CAD:</a:t>
            </a:r>
          </a:p>
          <a:p>
            <a:pPr lvl="1"/>
            <a:r>
              <a:rPr lang="en-US" dirty="0" smtClean="0"/>
              <a:t>G 200mg/dl</a:t>
            </a:r>
          </a:p>
          <a:p>
            <a:pPr lvl="1"/>
            <a:r>
              <a:rPr lang="en-US" dirty="0" err="1" smtClean="0"/>
              <a:t>Bicarbonato</a:t>
            </a:r>
            <a:r>
              <a:rPr lang="en-US" dirty="0" smtClean="0"/>
              <a:t> 15mEq/l</a:t>
            </a:r>
          </a:p>
          <a:p>
            <a:pPr lvl="1"/>
            <a:r>
              <a:rPr lang="en-US" dirty="0" smtClean="0"/>
              <a:t>pH 7.3</a:t>
            </a:r>
          </a:p>
          <a:p>
            <a:pPr lvl="1"/>
            <a:r>
              <a:rPr lang="en-US" dirty="0" smtClean="0"/>
              <a:t>Anion gap 12</a:t>
            </a:r>
          </a:p>
          <a:p>
            <a:r>
              <a:rPr lang="en-US" dirty="0" smtClean="0"/>
              <a:t>En EHH </a:t>
            </a:r>
          </a:p>
          <a:p>
            <a:pPr lvl="1"/>
            <a:r>
              <a:rPr lang="en-US" dirty="0" err="1" smtClean="0"/>
              <a:t>Osmolaridad</a:t>
            </a:r>
            <a:r>
              <a:rPr lang="en-US" dirty="0" smtClean="0"/>
              <a:t> normal</a:t>
            </a:r>
          </a:p>
          <a:p>
            <a:pPr lvl="1"/>
            <a:r>
              <a:rPr lang="en-US" dirty="0" err="1" smtClean="0"/>
              <a:t>Recuperación</a:t>
            </a:r>
            <a:r>
              <a:rPr lang="en-US" dirty="0" smtClean="0"/>
              <a:t> del </a:t>
            </a:r>
            <a:r>
              <a:rPr lang="en-US" dirty="0" err="1" smtClean="0"/>
              <a:t>estado</a:t>
            </a:r>
            <a:r>
              <a:rPr lang="en-US" dirty="0" smtClean="0"/>
              <a:t> mental normal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25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Transicion</a:t>
            </a:r>
            <a:r>
              <a:rPr lang="es-PE" dirty="0" smtClean="0"/>
              <a:t> a insulina </a:t>
            </a:r>
            <a:r>
              <a:rPr lang="es-PE" dirty="0" err="1" smtClean="0"/>
              <a:t>subcutanea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/>
              <a:t>S</a:t>
            </a:r>
            <a:r>
              <a:rPr lang="es-PE" dirty="0" smtClean="0"/>
              <a:t>obreponer insulina SC a intravenosa 1-2 h</a:t>
            </a:r>
          </a:p>
          <a:p>
            <a:endParaRPr lang="es-PE" dirty="0" smtClean="0"/>
          </a:p>
          <a:p>
            <a:r>
              <a:rPr lang="es-PE" dirty="0" smtClean="0"/>
              <a:t>Si no ingiere alimentos</a:t>
            </a:r>
            <a:r>
              <a:rPr lang="en-US" dirty="0" smtClean="0"/>
              <a:t> </a:t>
            </a:r>
            <a:r>
              <a:rPr lang="en-US" dirty="0" err="1" smtClean="0"/>
              <a:t>continuar</a:t>
            </a:r>
            <a:r>
              <a:rPr lang="en-US" dirty="0" smtClean="0"/>
              <a:t> con </a:t>
            </a:r>
            <a:r>
              <a:rPr lang="en-US" dirty="0" err="1" smtClean="0"/>
              <a:t>infusión</a:t>
            </a:r>
            <a:r>
              <a:rPr lang="en-US" dirty="0" smtClean="0"/>
              <a:t> de </a:t>
            </a:r>
            <a:r>
              <a:rPr lang="en-US" dirty="0" err="1" smtClean="0"/>
              <a:t>insulina</a:t>
            </a:r>
            <a:r>
              <a:rPr lang="en-US" dirty="0" smtClean="0"/>
              <a:t> R y </a:t>
            </a:r>
            <a:r>
              <a:rPr lang="en-US" dirty="0" err="1" smtClean="0"/>
              <a:t>reemplazo</a:t>
            </a:r>
            <a:r>
              <a:rPr lang="en-US" dirty="0" smtClean="0"/>
              <a:t> de </a:t>
            </a:r>
            <a:r>
              <a:rPr lang="en-US" dirty="0" err="1" smtClean="0"/>
              <a:t>fluidos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En DM en </a:t>
            </a:r>
            <a:r>
              <a:rPr lang="en-US" dirty="0" err="1" smtClean="0"/>
              <a:t>Tx</a:t>
            </a:r>
            <a:r>
              <a:rPr lang="en-US" dirty="0" smtClean="0"/>
              <a:t> con </a:t>
            </a:r>
            <a:r>
              <a:rPr lang="en-US" dirty="0" err="1" smtClean="0"/>
              <a:t>insulina</a:t>
            </a:r>
            <a:r>
              <a:rPr lang="en-US" dirty="0" smtClean="0"/>
              <a:t> </a:t>
            </a:r>
            <a:r>
              <a:rPr lang="en-US" dirty="0" err="1" smtClean="0"/>
              <a:t>previa</a:t>
            </a:r>
            <a:r>
              <a:rPr lang="en-US" dirty="0" smtClean="0"/>
              <a:t>, </a:t>
            </a:r>
            <a:r>
              <a:rPr lang="en-US" dirty="0" err="1" smtClean="0"/>
              <a:t>retornar</a:t>
            </a:r>
            <a:r>
              <a:rPr lang="en-US" dirty="0" smtClean="0"/>
              <a:t> 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dosis</a:t>
            </a:r>
            <a:r>
              <a:rPr lang="en-US" dirty="0" smtClean="0"/>
              <a:t> usual con la q </a:t>
            </a:r>
            <a:r>
              <a:rPr lang="en-US" dirty="0" err="1" smtClean="0"/>
              <a:t>controlaba</a:t>
            </a:r>
            <a:r>
              <a:rPr lang="en-US" dirty="0" smtClean="0"/>
              <a:t> </a:t>
            </a:r>
            <a:r>
              <a:rPr lang="en-US" dirty="0" err="1" smtClean="0"/>
              <a:t>correctamente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54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Clasificacion</a:t>
            </a:r>
            <a:r>
              <a:rPr lang="es-PE" dirty="0" smtClean="0"/>
              <a:t> de las insulinas de acuerdo a su curva de </a:t>
            </a:r>
            <a:r>
              <a:rPr lang="es-PE" dirty="0" err="1" smtClean="0"/>
              <a:t>accion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55" y="1556792"/>
            <a:ext cx="8734425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5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Tipos de insulina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81" y="1412776"/>
            <a:ext cx="8555983" cy="528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15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Complicaciones 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Hipoglicemia</a:t>
            </a:r>
            <a:r>
              <a:rPr lang="en-US" dirty="0" smtClean="0"/>
              <a:t> e </a:t>
            </a:r>
            <a:r>
              <a:rPr lang="en-US" dirty="0" err="1" smtClean="0"/>
              <a:t>hipopotasemia</a:t>
            </a:r>
            <a:r>
              <a:rPr lang="en-US" dirty="0" smtClean="0"/>
              <a:t> son </a:t>
            </a:r>
            <a:r>
              <a:rPr lang="en-US" dirty="0" err="1" smtClean="0"/>
              <a:t>las</a:t>
            </a:r>
            <a:r>
              <a:rPr lang="en-US" dirty="0" smtClean="0"/>
              <a:t> 2 </a:t>
            </a:r>
            <a:r>
              <a:rPr lang="en-US" dirty="0" err="1" smtClean="0"/>
              <a:t>complicaciones</a:t>
            </a:r>
            <a:r>
              <a:rPr lang="en-US" dirty="0" smtClean="0"/>
              <a:t> </a:t>
            </a:r>
            <a:r>
              <a:rPr lang="en-US" dirty="0" err="1" smtClean="0"/>
              <a:t>comunes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un </a:t>
            </a:r>
            <a:r>
              <a:rPr lang="en-US" dirty="0" err="1" smtClean="0"/>
              <a:t>Tx</a:t>
            </a:r>
            <a:r>
              <a:rPr lang="en-US" dirty="0" smtClean="0"/>
              <a:t> </a:t>
            </a:r>
            <a:r>
              <a:rPr lang="en-US" dirty="0" err="1" smtClean="0"/>
              <a:t>intensivo</a:t>
            </a:r>
            <a:r>
              <a:rPr lang="en-US" dirty="0"/>
              <a:t> </a:t>
            </a:r>
            <a:r>
              <a:rPr lang="en-US" dirty="0" smtClean="0"/>
              <a:t>con </a:t>
            </a:r>
            <a:r>
              <a:rPr lang="en-US" dirty="0" err="1" smtClean="0"/>
              <a:t>insulina</a:t>
            </a:r>
            <a:r>
              <a:rPr lang="en-US" dirty="0" smtClean="0"/>
              <a:t> y </a:t>
            </a:r>
            <a:r>
              <a:rPr lang="en-US" dirty="0" err="1" smtClean="0"/>
              <a:t>bicarbonato</a:t>
            </a:r>
            <a:r>
              <a:rPr lang="en-US" dirty="0" smtClean="0"/>
              <a:t> </a:t>
            </a:r>
            <a:r>
              <a:rPr lang="en-US" dirty="0" err="1" smtClean="0"/>
              <a:t>respectivamente</a:t>
            </a:r>
            <a:r>
              <a:rPr lang="en-US" dirty="0" smtClean="0"/>
              <a:t>.</a:t>
            </a:r>
          </a:p>
          <a:p>
            <a:pPr lvl="1"/>
            <a:r>
              <a:rPr lang="es-PE" dirty="0" smtClean="0"/>
              <a:t>Monitoreo</a:t>
            </a:r>
          </a:p>
          <a:p>
            <a:pPr lvl="1"/>
            <a:r>
              <a:rPr lang="es-PE" dirty="0" smtClean="0"/>
              <a:t>Manifestaciones adrenérgica</a:t>
            </a:r>
          </a:p>
          <a:p>
            <a:pPr lvl="1"/>
            <a:endParaRPr lang="es-PE" dirty="0" smtClean="0"/>
          </a:p>
          <a:p>
            <a:r>
              <a:rPr lang="es-PE" dirty="0" smtClean="0"/>
              <a:t>Edema cerebral 0.3-10% de episodios de CAD en niños raro en adultos evitar:</a:t>
            </a:r>
          </a:p>
          <a:p>
            <a:pPr lvl="1"/>
            <a:r>
              <a:rPr lang="es-PE" dirty="0" smtClean="0"/>
              <a:t>Excesiva hidratación</a:t>
            </a:r>
          </a:p>
          <a:p>
            <a:pPr lvl="1"/>
            <a:r>
              <a:rPr lang="es-PE" dirty="0" smtClean="0"/>
              <a:t>Rápida </a:t>
            </a:r>
            <a:r>
              <a:rPr lang="es-PE" dirty="0"/>
              <a:t>reducción de la </a:t>
            </a:r>
            <a:r>
              <a:rPr lang="es-PE" dirty="0" err="1"/>
              <a:t>osmolaridad</a:t>
            </a:r>
            <a:r>
              <a:rPr lang="es-PE" dirty="0"/>
              <a:t> </a:t>
            </a:r>
            <a:r>
              <a:rPr lang="es-PE" dirty="0" smtClean="0"/>
              <a:t>plasmática.</a:t>
            </a:r>
          </a:p>
          <a:p>
            <a:pPr lvl="1"/>
            <a:r>
              <a:rPr lang="es-PE" dirty="0" smtClean="0"/>
              <a:t>Gradual </a:t>
            </a:r>
            <a:r>
              <a:rPr lang="es-PE" dirty="0"/>
              <a:t>disminución de la glicemia</a:t>
            </a:r>
          </a:p>
          <a:p>
            <a:endParaRPr lang="es-PE" dirty="0" smtClean="0"/>
          </a:p>
          <a:p>
            <a:pPr lvl="1"/>
            <a:endParaRPr lang="es-PE" dirty="0" smtClean="0"/>
          </a:p>
        </p:txBody>
      </p:sp>
    </p:spTree>
    <p:extLst>
      <p:ext uri="{BB962C8B-B14F-4D97-AF65-F5344CB8AC3E}">
        <p14:creationId xmlns:p14="http://schemas.microsoft.com/office/powerpoint/2010/main" val="103530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PE" sz="400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7467600" cy="4873752"/>
          </a:xfrm>
        </p:spPr>
        <p:txBody>
          <a:bodyPr>
            <a:normAutofit/>
          </a:bodyPr>
          <a:lstStyle/>
          <a:p>
            <a:endParaRPr lang="es-PE" sz="4800" dirty="0" smtClean="0"/>
          </a:p>
          <a:p>
            <a:pPr marL="0" indent="0">
              <a:buNone/>
            </a:pPr>
            <a:r>
              <a:rPr lang="es-PE" sz="4800" dirty="0" smtClean="0"/>
              <a:t>                                       		HIPOGLICEMIA</a:t>
            </a:r>
            <a:endParaRPr lang="es-PE" sz="4800" dirty="0"/>
          </a:p>
        </p:txBody>
      </p:sp>
    </p:spTree>
    <p:extLst>
      <p:ext uri="{BB962C8B-B14F-4D97-AF65-F5344CB8AC3E}">
        <p14:creationId xmlns:p14="http://schemas.microsoft.com/office/powerpoint/2010/main" val="23208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HIPOGLICEMIA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PE" dirty="0" smtClean="0"/>
              <a:t>EMG </a:t>
            </a:r>
            <a:r>
              <a:rPr lang="es-PE" dirty="0"/>
              <a:t>endocrina más </a:t>
            </a:r>
            <a:r>
              <a:rPr lang="es-PE" dirty="0" smtClean="0"/>
              <a:t>común</a:t>
            </a:r>
          </a:p>
          <a:p>
            <a:pPr marL="0" indent="0">
              <a:buNone/>
            </a:pPr>
            <a:endParaRPr lang="es-PE" dirty="0"/>
          </a:p>
          <a:p>
            <a:r>
              <a:rPr lang="es-PE" dirty="0" smtClean="0"/>
              <a:t>Factor </a:t>
            </a:r>
            <a:r>
              <a:rPr lang="es-PE" dirty="0"/>
              <a:t>limitante de </a:t>
            </a:r>
            <a:r>
              <a:rPr lang="es-PE" dirty="0" smtClean="0"/>
              <a:t>la optimización del </a:t>
            </a:r>
            <a:r>
              <a:rPr lang="es-PE" dirty="0" err="1" smtClean="0"/>
              <a:t>Tx</a:t>
            </a:r>
            <a:r>
              <a:rPr lang="es-PE" dirty="0" smtClean="0"/>
              <a:t> de DM</a:t>
            </a:r>
          </a:p>
          <a:p>
            <a:endParaRPr lang="es-PE" dirty="0" smtClean="0"/>
          </a:p>
          <a:p>
            <a:r>
              <a:rPr lang="es-PE" dirty="0" smtClean="0"/>
              <a:t>Manifestaciones clínicas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</a:t>
            </a:r>
            <a:r>
              <a:rPr lang="es-PE" dirty="0"/>
              <a:t>incapacidad del </a:t>
            </a:r>
            <a:r>
              <a:rPr lang="es-PE" dirty="0" smtClean="0"/>
              <a:t>SNC </a:t>
            </a:r>
            <a:r>
              <a:rPr lang="es-PE" dirty="0"/>
              <a:t>para satisfacer sus necesidades energéticas. </a:t>
            </a:r>
            <a:endParaRPr lang="es-PE" dirty="0" smtClean="0"/>
          </a:p>
          <a:p>
            <a:endParaRPr lang="es-PE" dirty="0" smtClean="0"/>
          </a:p>
          <a:p>
            <a:r>
              <a:rPr lang="es-PE" dirty="0" smtClean="0"/>
              <a:t>El deterioro </a:t>
            </a:r>
            <a:r>
              <a:rPr lang="es-PE" dirty="0"/>
              <a:t>mental </a:t>
            </a:r>
            <a:r>
              <a:rPr lang="es-PE" dirty="0" smtClean="0">
                <a:sym typeface="Wingdings" pitchFamily="2" charset="2"/>
              </a:rPr>
              <a:t> </a:t>
            </a:r>
            <a:r>
              <a:rPr lang="es-PE" dirty="0" smtClean="0"/>
              <a:t>riesgo </a:t>
            </a:r>
            <a:r>
              <a:rPr lang="es-PE" dirty="0"/>
              <a:t>de </a:t>
            </a:r>
            <a:r>
              <a:rPr lang="es-PE" dirty="0" smtClean="0"/>
              <a:t>sufrir accidentes </a:t>
            </a:r>
            <a:r>
              <a:rPr lang="es-PE" dirty="0"/>
              <a:t>y lesiones traumáticas. </a:t>
            </a:r>
            <a:endParaRPr lang="es-PE" dirty="0" smtClean="0"/>
          </a:p>
          <a:p>
            <a:endParaRPr lang="es-PE" dirty="0" smtClean="0"/>
          </a:p>
          <a:p>
            <a:r>
              <a:rPr lang="es-PE" dirty="0" smtClean="0"/>
              <a:t>Si no </a:t>
            </a:r>
            <a:r>
              <a:rPr lang="es-PE" dirty="0"/>
              <a:t>se </a:t>
            </a:r>
            <a:r>
              <a:rPr lang="es-PE" dirty="0" smtClean="0"/>
              <a:t>trata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</a:t>
            </a:r>
            <a:r>
              <a:rPr lang="es-PE" dirty="0"/>
              <a:t>daño neurológico permanente e </a:t>
            </a:r>
            <a:r>
              <a:rPr lang="es-PE" dirty="0" smtClean="0"/>
              <a:t>incluso la </a:t>
            </a:r>
            <a:r>
              <a:rPr lang="es-PE" dirty="0"/>
              <a:t>muerte</a:t>
            </a:r>
            <a:r>
              <a:rPr lang="es-P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725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frecuencia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s-PE" dirty="0" smtClean="0"/>
          </a:p>
          <a:p>
            <a:r>
              <a:rPr lang="es-PE" dirty="0" err="1" smtClean="0"/>
              <a:t>Hart</a:t>
            </a:r>
            <a:r>
              <a:rPr lang="es-PE" dirty="0" smtClean="0"/>
              <a:t> </a:t>
            </a:r>
            <a:r>
              <a:rPr lang="es-PE" dirty="0"/>
              <a:t>y </a:t>
            </a:r>
            <a:r>
              <a:rPr lang="es-PE" dirty="0" smtClean="0"/>
              <a:t>colaborador  0,4% de </a:t>
            </a:r>
            <a:r>
              <a:rPr lang="es-PE" dirty="0"/>
              <a:t>admisiones médicas en un año </a:t>
            </a:r>
            <a:endParaRPr lang="es-PE" dirty="0" smtClean="0"/>
          </a:p>
          <a:p>
            <a:endParaRPr lang="es-PE" dirty="0" smtClean="0"/>
          </a:p>
          <a:p>
            <a:endParaRPr lang="es-PE" dirty="0" smtClean="0"/>
          </a:p>
          <a:p>
            <a:r>
              <a:rPr lang="es-PE" b="1" dirty="0" smtClean="0"/>
              <a:t>Hipoglicemia severa </a:t>
            </a:r>
            <a:r>
              <a:rPr lang="es-PE" dirty="0" smtClean="0"/>
              <a:t>aquella que requiere asistencia para su </a:t>
            </a:r>
            <a:r>
              <a:rPr lang="es-PE" dirty="0" err="1" smtClean="0"/>
              <a:t>Tx</a:t>
            </a:r>
            <a:r>
              <a:rPr lang="es-PE" dirty="0" smtClean="0"/>
              <a:t> (DCCT). Fr 1 vez/año en 10-30% en DM1.   1-3% en DM2</a:t>
            </a:r>
          </a:p>
          <a:p>
            <a:r>
              <a:rPr lang="es-PE" dirty="0" smtClean="0"/>
              <a:t>+ 50% se </a:t>
            </a:r>
            <a:r>
              <a:rPr lang="es-PE" dirty="0" err="1" smtClean="0"/>
              <a:t>ptan</a:t>
            </a:r>
            <a:r>
              <a:rPr lang="es-PE" dirty="0" smtClean="0"/>
              <a:t> en la noche</a:t>
            </a:r>
          </a:p>
          <a:p>
            <a:endParaRPr lang="es-PE" dirty="0" smtClean="0"/>
          </a:p>
          <a:p>
            <a:r>
              <a:rPr lang="es-PE" dirty="0" smtClean="0"/>
              <a:t>Riesgo </a:t>
            </a:r>
            <a:r>
              <a:rPr lang="es-PE" dirty="0"/>
              <a:t>hipoglucemia </a:t>
            </a:r>
            <a:r>
              <a:rPr lang="es-PE" dirty="0" smtClean="0"/>
              <a:t>severa en DM2 es &lt;  DM 1</a:t>
            </a:r>
          </a:p>
          <a:p>
            <a:r>
              <a:rPr lang="es-PE" dirty="0" smtClean="0"/>
              <a:t>UKPDS</a:t>
            </a:r>
            <a:r>
              <a:rPr lang="es-PE" dirty="0"/>
              <a:t>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hipoglucemia severa:</a:t>
            </a:r>
          </a:p>
          <a:p>
            <a:pPr lvl="1"/>
            <a:r>
              <a:rPr lang="es-PE" dirty="0" smtClean="0"/>
              <a:t>2,4%   MTF</a:t>
            </a:r>
          </a:p>
          <a:p>
            <a:pPr lvl="1"/>
            <a:r>
              <a:rPr lang="es-PE" dirty="0" smtClean="0"/>
              <a:t>3,3</a:t>
            </a:r>
            <a:r>
              <a:rPr lang="es-PE" dirty="0"/>
              <a:t>% </a:t>
            </a:r>
            <a:r>
              <a:rPr lang="es-PE" dirty="0" smtClean="0"/>
              <a:t>  </a:t>
            </a:r>
            <a:r>
              <a:rPr lang="es-PE" dirty="0" err="1" smtClean="0"/>
              <a:t>sulfonilurea</a:t>
            </a:r>
            <a:endParaRPr lang="es-PE" dirty="0" smtClean="0"/>
          </a:p>
          <a:p>
            <a:pPr lvl="1"/>
            <a:r>
              <a:rPr lang="es-PE" dirty="0" smtClean="0"/>
              <a:t>11,2</a:t>
            </a:r>
            <a:r>
              <a:rPr lang="es-PE" dirty="0"/>
              <a:t>% </a:t>
            </a:r>
            <a:r>
              <a:rPr lang="es-PE" dirty="0" smtClean="0"/>
              <a:t>Insulina</a:t>
            </a:r>
          </a:p>
        </p:txBody>
      </p:sp>
    </p:spTree>
    <p:extLst>
      <p:ext uri="{BB962C8B-B14F-4D97-AF65-F5344CB8AC3E}">
        <p14:creationId xmlns:p14="http://schemas.microsoft.com/office/powerpoint/2010/main" val="12744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PE" dirty="0" smtClean="0"/>
              <a:t>SE: Evaluación </a:t>
            </a:r>
            <a:r>
              <a:rPr lang="es-PE" dirty="0"/>
              <a:t>y manejo de la </a:t>
            </a:r>
            <a:r>
              <a:rPr lang="es-PE" dirty="0" smtClean="0"/>
              <a:t>hipoglucemia en pacientes c/triada de </a:t>
            </a:r>
            <a:r>
              <a:rPr lang="es-PE" dirty="0" err="1" smtClean="0"/>
              <a:t>Whipple</a:t>
            </a:r>
            <a:r>
              <a:rPr lang="es-PE" dirty="0" smtClean="0"/>
              <a:t> </a:t>
            </a:r>
          </a:p>
          <a:p>
            <a:endParaRPr lang="es-PE" dirty="0" smtClean="0"/>
          </a:p>
          <a:p>
            <a:pPr lvl="1"/>
            <a:r>
              <a:rPr lang="es-PE" dirty="0" smtClean="0"/>
              <a:t>S y S de hipoglicemia</a:t>
            </a:r>
          </a:p>
          <a:p>
            <a:pPr lvl="1"/>
            <a:r>
              <a:rPr lang="es-PE" dirty="0" smtClean="0"/>
              <a:t>G baja</a:t>
            </a:r>
          </a:p>
          <a:p>
            <a:pPr lvl="1"/>
            <a:r>
              <a:rPr lang="es-PE" dirty="0" smtClean="0"/>
              <a:t>Resolución de SS con </a:t>
            </a:r>
            <a:r>
              <a:rPr lang="es-PE" dirty="0" err="1" smtClean="0"/>
              <a:t>Tx</a:t>
            </a:r>
            <a:r>
              <a:rPr lang="es-PE" dirty="0" smtClean="0"/>
              <a:t> e incremento de G plasmática</a:t>
            </a:r>
          </a:p>
        </p:txBody>
      </p:sp>
    </p:spTree>
    <p:extLst>
      <p:ext uri="{BB962C8B-B14F-4D97-AF65-F5344CB8AC3E}">
        <p14:creationId xmlns:p14="http://schemas.microsoft.com/office/powerpoint/2010/main" val="39305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es-PE" dirty="0" smtClean="0"/>
          </a:p>
          <a:p>
            <a:r>
              <a:rPr lang="es-PE" dirty="0" smtClean="0"/>
              <a:t>SEA.: Punto de corte de hipoglicemia es 55 mg/d en personas sanas y en diabéticos 70 mg/dl</a:t>
            </a:r>
          </a:p>
          <a:p>
            <a:endParaRPr lang="es-PE" dirty="0" smtClean="0"/>
          </a:p>
          <a:p>
            <a:r>
              <a:rPr lang="es-PE" dirty="0"/>
              <a:t>No es posible indicar una concentración plasmática que defina categóricamente la hipoglucemia.</a:t>
            </a:r>
          </a:p>
          <a:p>
            <a:endParaRPr lang="es-PE" dirty="0"/>
          </a:p>
          <a:p>
            <a:endParaRPr lang="es-PE" dirty="0" smtClean="0"/>
          </a:p>
          <a:p>
            <a:r>
              <a:rPr lang="es-PE" dirty="0" smtClean="0"/>
              <a:t>Existen </a:t>
            </a:r>
            <a:r>
              <a:rPr lang="es-PE" dirty="0"/>
              <a:t>diferencias </a:t>
            </a:r>
            <a:r>
              <a:rPr lang="es-PE" dirty="0" smtClean="0"/>
              <a:t>en la </a:t>
            </a:r>
            <a:r>
              <a:rPr lang="es-PE" dirty="0"/>
              <a:t>concentración </a:t>
            </a:r>
            <a:r>
              <a:rPr lang="es-PE" dirty="0" err="1"/>
              <a:t>arteriovenosa</a:t>
            </a:r>
            <a:r>
              <a:rPr lang="es-PE" dirty="0"/>
              <a:t> de glucosa, </a:t>
            </a:r>
            <a:endParaRPr lang="es-PE" dirty="0" smtClean="0"/>
          </a:p>
          <a:p>
            <a:endParaRPr lang="es-PE" dirty="0" smtClean="0"/>
          </a:p>
          <a:p>
            <a:r>
              <a:rPr lang="es-PE" dirty="0" err="1" smtClean="0"/>
              <a:t>Seudohipoglicemia</a:t>
            </a:r>
            <a:r>
              <a:rPr lang="es-PE" dirty="0" smtClean="0"/>
              <a:t> de laboratorio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4712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fisiopatologia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El SNC </a:t>
            </a:r>
            <a:r>
              <a:rPr lang="es-PE" dirty="0"/>
              <a:t>requiere de </a:t>
            </a:r>
            <a:r>
              <a:rPr lang="es-PE" dirty="0" smtClean="0"/>
              <a:t>G para </a:t>
            </a:r>
            <a:r>
              <a:rPr lang="es-PE" dirty="0"/>
              <a:t>la </a:t>
            </a:r>
            <a:r>
              <a:rPr lang="es-PE" dirty="0" smtClean="0"/>
              <a:t>generación de </a:t>
            </a:r>
            <a:r>
              <a:rPr lang="es-PE" dirty="0"/>
              <a:t>energía </a:t>
            </a:r>
            <a:r>
              <a:rPr lang="es-PE" dirty="0" smtClean="0"/>
              <a:t>celular 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Reserva p minutos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No sintetiza G. En hipoglicemia aguda no usa otro combustible.</a:t>
            </a:r>
          </a:p>
          <a:p>
            <a:endParaRPr lang="es-PE" dirty="0" smtClean="0"/>
          </a:p>
          <a:p>
            <a:r>
              <a:rPr lang="es-PE" dirty="0" smtClean="0"/>
              <a:t>Hay mecanismos integrados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</a:t>
            </a:r>
            <a:r>
              <a:rPr lang="es-PE" dirty="0"/>
              <a:t>para </a:t>
            </a:r>
            <a:r>
              <a:rPr lang="es-PE" dirty="0" smtClean="0"/>
              <a:t>mantener </a:t>
            </a:r>
            <a:r>
              <a:rPr lang="es-PE" dirty="0"/>
              <a:t>glucosa </a:t>
            </a:r>
            <a:r>
              <a:rPr lang="es-PE" dirty="0" smtClean="0"/>
              <a:t>plasmática entre  </a:t>
            </a:r>
            <a:r>
              <a:rPr lang="es-PE" dirty="0"/>
              <a:t>60-140 </a:t>
            </a:r>
            <a:r>
              <a:rPr lang="es-PE" dirty="0" smtClean="0"/>
              <a:t>mg/dl.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err="1" smtClean="0"/>
              <a:t>Vias</a:t>
            </a:r>
            <a:r>
              <a:rPr lang="es-PE" dirty="0" smtClean="0"/>
              <a:t>  </a:t>
            </a:r>
            <a:r>
              <a:rPr lang="es-PE" dirty="0" err="1" smtClean="0"/>
              <a:t>contrarreguladoras</a:t>
            </a:r>
            <a:r>
              <a:rPr lang="es-PE" dirty="0" smtClean="0"/>
              <a:t> (umbral de 67 mg/dl.)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4544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Mecanisos</a:t>
            </a:r>
            <a:r>
              <a:rPr lang="es-PE" dirty="0" smtClean="0"/>
              <a:t> de </a:t>
            </a:r>
            <a:r>
              <a:rPr lang="es-PE" dirty="0" err="1" smtClean="0"/>
              <a:t>contrarregulacion</a:t>
            </a:r>
            <a:r>
              <a:rPr lang="es-PE" dirty="0" smtClean="0"/>
              <a:t> de la hipoglicemia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Supresión </a:t>
            </a:r>
            <a:r>
              <a:rPr lang="es-PE" dirty="0"/>
              <a:t>de secreción de insulina </a:t>
            </a:r>
            <a:r>
              <a:rPr lang="es-PE" dirty="0" smtClean="0"/>
              <a:t>endógena</a:t>
            </a:r>
          </a:p>
          <a:p>
            <a:endParaRPr lang="es-PE" dirty="0" smtClean="0"/>
          </a:p>
          <a:p>
            <a:r>
              <a:rPr lang="es-PE" dirty="0" smtClean="0"/>
              <a:t>Liberación de hormonas  </a:t>
            </a:r>
            <a:r>
              <a:rPr lang="es-PE" dirty="0" err="1"/>
              <a:t>contrarreguladoras</a:t>
            </a:r>
            <a:r>
              <a:rPr lang="es-PE" dirty="0"/>
              <a:t>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</a:t>
            </a:r>
            <a:r>
              <a:rPr lang="es-PE" dirty="0" err="1"/>
              <a:t>glucogenólisis</a:t>
            </a:r>
            <a:r>
              <a:rPr lang="es-PE" dirty="0"/>
              <a:t> y </a:t>
            </a:r>
            <a:r>
              <a:rPr lang="es-PE" dirty="0" smtClean="0"/>
              <a:t>gluconeogénesis</a:t>
            </a:r>
          </a:p>
          <a:p>
            <a:endParaRPr lang="es-PE" dirty="0" smtClean="0"/>
          </a:p>
          <a:p>
            <a:pPr lvl="1"/>
            <a:r>
              <a:rPr lang="es-PE" dirty="0" smtClean="0"/>
              <a:t>Agudamente: </a:t>
            </a:r>
            <a:r>
              <a:rPr lang="es-PE" dirty="0"/>
              <a:t>glucagón y la epinefrina </a:t>
            </a:r>
            <a:endParaRPr lang="es-PE" dirty="0" smtClean="0"/>
          </a:p>
          <a:p>
            <a:pPr lvl="1"/>
            <a:r>
              <a:rPr lang="es-PE" dirty="0" smtClean="0"/>
              <a:t>Hipoglucemia </a:t>
            </a:r>
            <a:r>
              <a:rPr lang="es-PE" dirty="0"/>
              <a:t>más severa </a:t>
            </a:r>
            <a:r>
              <a:rPr lang="es-PE" dirty="0" smtClean="0"/>
              <a:t>o prolongada: H </a:t>
            </a:r>
            <a:r>
              <a:rPr lang="es-PE" dirty="0"/>
              <a:t>de crecimiento y </a:t>
            </a:r>
            <a:r>
              <a:rPr lang="es-PE" dirty="0" smtClean="0"/>
              <a:t>cortisol.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0423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Mecanismos de </a:t>
            </a:r>
            <a:r>
              <a:rPr lang="es-PE" dirty="0" err="1" smtClean="0"/>
              <a:t>contrarregulacion</a:t>
            </a:r>
            <a:r>
              <a:rPr lang="es-PE" dirty="0" smtClean="0"/>
              <a:t> de la hipoglicemia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PE" dirty="0" smtClean="0"/>
              <a:t>DM1 perdida de la </a:t>
            </a:r>
            <a:r>
              <a:rPr lang="es-PE" dirty="0"/>
              <a:t>respuesta del </a:t>
            </a:r>
            <a:r>
              <a:rPr lang="es-PE" dirty="0" smtClean="0"/>
              <a:t>glucagón</a:t>
            </a:r>
          </a:p>
          <a:p>
            <a:endParaRPr lang="es-PE" dirty="0" smtClean="0"/>
          </a:p>
          <a:p>
            <a:r>
              <a:rPr lang="es-PE" dirty="0" smtClean="0"/>
              <a:t>Hipoglicemias disminuye </a:t>
            </a:r>
            <a:r>
              <a:rPr lang="es-PE" dirty="0" err="1" smtClean="0"/>
              <a:t>rptas</a:t>
            </a:r>
            <a:r>
              <a:rPr lang="es-PE" dirty="0" smtClean="0"/>
              <a:t> a hormonas C-R  (hipoglicemia asociada a falla autonómica), revierte e 3 </a:t>
            </a:r>
            <a:r>
              <a:rPr lang="es-PE" dirty="0" err="1" smtClean="0"/>
              <a:t>sem</a:t>
            </a:r>
            <a:r>
              <a:rPr lang="es-PE" dirty="0" smtClean="0"/>
              <a:t> de </a:t>
            </a:r>
            <a:r>
              <a:rPr lang="es-PE" dirty="0" err="1" smtClean="0"/>
              <a:t>tx</a:t>
            </a:r>
            <a:r>
              <a:rPr lang="es-PE" dirty="0" smtClean="0"/>
              <a:t> sin hipoglicemia</a:t>
            </a:r>
          </a:p>
          <a:p>
            <a:endParaRPr lang="es-PE" dirty="0" smtClean="0"/>
          </a:p>
          <a:p>
            <a:r>
              <a:rPr lang="es-PE" dirty="0" smtClean="0"/>
              <a:t>El </a:t>
            </a:r>
            <a:r>
              <a:rPr lang="es-PE" dirty="0"/>
              <a:t>cerebro se adapta a la </a:t>
            </a:r>
            <a:r>
              <a:rPr lang="es-PE" dirty="0" smtClean="0"/>
              <a:t>hipoglucemia</a:t>
            </a:r>
            <a:r>
              <a:rPr lang="es-PE" dirty="0">
                <a:solidFill>
                  <a:srgbClr val="FF0000"/>
                </a:solidFill>
              </a:rPr>
              <a:t>.</a:t>
            </a:r>
            <a:r>
              <a:rPr lang="es-PE" dirty="0" smtClean="0">
                <a:solidFill>
                  <a:srgbClr val="FF0000"/>
                </a:solidFill>
              </a:rPr>
              <a:t> </a:t>
            </a:r>
            <a:r>
              <a:rPr lang="es-PE" dirty="0" smtClean="0"/>
              <a:t>se requiere  un estímulo </a:t>
            </a:r>
            <a:r>
              <a:rPr lang="es-PE" dirty="0" err="1" smtClean="0"/>
              <a:t>hipoglucémico</a:t>
            </a:r>
            <a:r>
              <a:rPr lang="es-PE" dirty="0" smtClean="0"/>
              <a:t> </a:t>
            </a:r>
            <a:r>
              <a:rPr lang="es-PE" dirty="0"/>
              <a:t>más profundo para </a:t>
            </a:r>
            <a:r>
              <a:rPr lang="es-PE" dirty="0" smtClean="0"/>
              <a:t>una respuesta</a:t>
            </a:r>
          </a:p>
          <a:p>
            <a:pPr marL="0" indent="0">
              <a:buNone/>
            </a:pPr>
            <a:r>
              <a:rPr lang="es-PE" dirty="0" smtClean="0"/>
              <a:t>.</a:t>
            </a:r>
          </a:p>
          <a:p>
            <a:r>
              <a:rPr lang="es-PE" dirty="0" smtClean="0"/>
              <a:t>DM con mal control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síntomas de </a:t>
            </a:r>
            <a:r>
              <a:rPr lang="es-PE" dirty="0"/>
              <a:t>hipoglucemia </a:t>
            </a:r>
            <a:r>
              <a:rPr lang="es-PE" dirty="0" smtClean="0"/>
              <a:t>c/G normal o hiperglicemia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89749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Causas de hipoglicemia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4" y="1844824"/>
            <a:ext cx="8497010" cy="3963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206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Sintomas</a:t>
            </a:r>
            <a:r>
              <a:rPr lang="es-PE" dirty="0" smtClean="0"/>
              <a:t> de la </a:t>
            </a:r>
            <a:r>
              <a:rPr lang="es-PE" dirty="0" err="1" smtClean="0"/>
              <a:t>hipoglic</a:t>
            </a:r>
            <a:r>
              <a:rPr lang="es-PE" sz="2400" dirty="0" err="1" smtClean="0"/>
              <a:t>E</a:t>
            </a:r>
            <a:r>
              <a:rPr lang="es-PE" dirty="0" err="1" smtClean="0"/>
              <a:t>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PE" sz="2000" dirty="0" smtClean="0"/>
              <a:t>ADRENERGICOS</a:t>
            </a:r>
          </a:p>
          <a:p>
            <a:r>
              <a:rPr lang="es-PE" dirty="0" smtClean="0"/>
              <a:t>Palpitaciones</a:t>
            </a:r>
          </a:p>
          <a:p>
            <a:r>
              <a:rPr lang="es-PE" dirty="0" smtClean="0"/>
              <a:t>Nerviosismo </a:t>
            </a:r>
            <a:endParaRPr lang="es-PE" dirty="0"/>
          </a:p>
          <a:p>
            <a:r>
              <a:rPr lang="es-PE" dirty="0" smtClean="0"/>
              <a:t>Temblor</a:t>
            </a:r>
            <a:endParaRPr lang="es-PE" dirty="0"/>
          </a:p>
          <a:p>
            <a:pPr marL="0" indent="0">
              <a:buNone/>
            </a:pPr>
            <a:r>
              <a:rPr lang="es-PE" sz="2000" dirty="0" smtClean="0"/>
              <a:t>PARASIMPATICOS</a:t>
            </a:r>
          </a:p>
          <a:p>
            <a:r>
              <a:rPr lang="es-PE" dirty="0" smtClean="0"/>
              <a:t>Sudación</a:t>
            </a:r>
          </a:p>
          <a:p>
            <a:r>
              <a:rPr lang="es-PE" dirty="0" smtClean="0"/>
              <a:t>Hambre </a:t>
            </a:r>
          </a:p>
          <a:p>
            <a:r>
              <a:rPr lang="es-PE" dirty="0" smtClean="0"/>
              <a:t>Hormigueo.</a:t>
            </a:r>
            <a:endParaRPr lang="es-PE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PE" sz="2000" dirty="0" smtClean="0"/>
              <a:t>NEUROGLUCOPENICOS</a:t>
            </a:r>
          </a:p>
          <a:p>
            <a:r>
              <a:rPr lang="es-PE" dirty="0" smtClean="0"/>
              <a:t>Dificultad </a:t>
            </a:r>
            <a:r>
              <a:rPr lang="es-PE" dirty="0"/>
              <a:t>en </a:t>
            </a:r>
            <a:r>
              <a:rPr lang="es-PE" dirty="0" smtClean="0"/>
              <a:t>concentrar la atención.</a:t>
            </a:r>
          </a:p>
          <a:p>
            <a:r>
              <a:rPr lang="es-PE" dirty="0" smtClean="0"/>
              <a:t>Enlentecimiento </a:t>
            </a:r>
            <a:r>
              <a:rPr lang="es-PE" dirty="0"/>
              <a:t>en la respuesta </a:t>
            </a:r>
            <a:r>
              <a:rPr lang="es-PE" dirty="0" smtClean="0"/>
              <a:t>verbal</a:t>
            </a:r>
          </a:p>
          <a:p>
            <a:r>
              <a:rPr lang="es-PE" dirty="0" smtClean="0"/>
              <a:t>Visión </a:t>
            </a:r>
            <a:r>
              <a:rPr lang="es-PE" dirty="0"/>
              <a:t>borrosa y obnubilación</a:t>
            </a:r>
            <a:r>
              <a:rPr lang="es-PE" dirty="0" smtClean="0"/>
              <a:t>.</a:t>
            </a:r>
          </a:p>
          <a:p>
            <a:r>
              <a:rPr lang="es-PE" dirty="0" smtClean="0"/>
              <a:t>Coma</a:t>
            </a:r>
            <a:r>
              <a:rPr lang="es-PE" dirty="0"/>
              <a:t>, convulsiones y muerte.</a:t>
            </a:r>
          </a:p>
        </p:txBody>
      </p:sp>
    </p:spTree>
    <p:extLst>
      <p:ext uri="{BB962C8B-B14F-4D97-AF65-F5344CB8AC3E}">
        <p14:creationId xmlns:p14="http://schemas.microsoft.com/office/powerpoint/2010/main" val="295445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/>
              <a:t>DEFENSA DEL CEREBRO ANTE</a:t>
            </a:r>
            <a:br>
              <a:rPr lang="es-PE" b="1" dirty="0"/>
            </a:br>
            <a:r>
              <a:rPr lang="es-PE" b="1" dirty="0"/>
              <a:t>LA HIPOGLUCEMIA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Cerebro consume 50 % del consumo corporal total de glucosa, </a:t>
            </a:r>
            <a:r>
              <a:rPr lang="es-PE" dirty="0" smtClean="0">
                <a:sym typeface="Wingdings" pitchFamily="2" charset="2"/>
              </a:rPr>
              <a:t> endotelio de la barrera HE</a:t>
            </a:r>
            <a:r>
              <a:rPr lang="es-PE" dirty="0" smtClean="0"/>
              <a:t> GLUT 1 -</a:t>
            </a:r>
            <a:r>
              <a:rPr lang="es-PE" dirty="0" smtClean="0">
                <a:sym typeface="Wingdings" pitchFamily="2" charset="2"/>
              </a:rPr>
              <a:t> neuronas GLUT3 </a:t>
            </a:r>
          </a:p>
          <a:p>
            <a:endParaRPr lang="es-PE" dirty="0" smtClean="0">
              <a:sym typeface="Wingdings" pitchFamily="2" charset="2"/>
            </a:endParaRPr>
          </a:p>
          <a:p>
            <a:r>
              <a:rPr lang="es-PE" dirty="0" smtClean="0">
                <a:sym typeface="Wingdings" pitchFamily="2" charset="2"/>
              </a:rPr>
              <a:t>Hipoglicemias repetidas umbral de </a:t>
            </a:r>
            <a:r>
              <a:rPr lang="es-PE" dirty="0" err="1" smtClean="0">
                <a:sym typeface="Wingdings" pitchFamily="2" charset="2"/>
              </a:rPr>
              <a:t>rpta</a:t>
            </a:r>
            <a:r>
              <a:rPr lang="es-PE" dirty="0" smtClean="0">
                <a:sym typeface="Wingdings" pitchFamily="2" charset="2"/>
              </a:rPr>
              <a:t> de catecolaminas y de síntomas </a:t>
            </a:r>
            <a:r>
              <a:rPr lang="es-PE" dirty="0" err="1" smtClean="0">
                <a:sym typeface="Wingdings" pitchFamily="2" charset="2"/>
              </a:rPr>
              <a:t>autonómos</a:t>
            </a:r>
            <a:r>
              <a:rPr lang="es-PE" dirty="0" smtClean="0">
                <a:sym typeface="Wingdings" pitchFamily="2" charset="2"/>
              </a:rPr>
              <a:t> desciende.</a:t>
            </a:r>
          </a:p>
          <a:p>
            <a:endParaRPr lang="es-PE" dirty="0" smtClean="0"/>
          </a:p>
          <a:p>
            <a:r>
              <a:rPr lang="es-PE" dirty="0" smtClean="0"/>
              <a:t>Síntomas </a:t>
            </a:r>
            <a:r>
              <a:rPr lang="es-PE" dirty="0" err="1" smtClean="0"/>
              <a:t>neuroglucopénicos</a:t>
            </a:r>
            <a:r>
              <a:rPr lang="es-PE" dirty="0" smtClean="0"/>
              <a:t> </a:t>
            </a:r>
            <a:r>
              <a:rPr lang="es-PE" dirty="0" smtClean="0">
                <a:sym typeface="Wingdings" pitchFamily="2" charset="2"/>
              </a:rPr>
              <a:t>  G</a:t>
            </a:r>
            <a:r>
              <a:rPr lang="es-PE" dirty="0" smtClean="0"/>
              <a:t> 40 mg/dl.  Mecanismo de adaptación, aumento de la expresión de los </a:t>
            </a:r>
            <a:r>
              <a:rPr lang="es-PE" dirty="0" err="1" smtClean="0"/>
              <a:t>glutransportadores</a:t>
            </a:r>
            <a:endParaRPr lang="es-PE" dirty="0" smtClean="0"/>
          </a:p>
          <a:p>
            <a:endParaRPr lang="es-PE" dirty="0" smtClean="0"/>
          </a:p>
        </p:txBody>
      </p:sp>
    </p:spTree>
    <p:extLst>
      <p:ext uri="{BB962C8B-B14F-4D97-AF65-F5344CB8AC3E}">
        <p14:creationId xmlns:p14="http://schemas.microsoft.com/office/powerpoint/2010/main" val="20745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PE" sz="2000" b="1" dirty="0"/>
              <a:t>MECANISMOS DE CONTRARREGULACIÓN</a:t>
            </a:r>
            <a:br>
              <a:rPr lang="es-PE" sz="2000" b="1" dirty="0"/>
            </a:br>
            <a:r>
              <a:rPr lang="es-PE" sz="2000" b="1" dirty="0"/>
              <a:t>EN EL PACIENTE CON DIABETES MELLITUS</a:t>
            </a:r>
            <a:br>
              <a:rPr lang="es-PE" sz="2000" b="1" dirty="0"/>
            </a:br>
            <a:r>
              <a:rPr lang="es-PE" sz="2000" b="1" dirty="0"/>
              <a:t>TIPO 1</a:t>
            </a:r>
            <a:endParaRPr lang="es-PE" sz="2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DM1 a los 5 años tiene disminución de la secreción de glucagón. A los 15 años es inexistente (solo para la hipoglicemia)</a:t>
            </a:r>
          </a:p>
          <a:p>
            <a:endParaRPr lang="es-PE" dirty="0" smtClean="0"/>
          </a:p>
          <a:p>
            <a:r>
              <a:rPr lang="es-PE" dirty="0" smtClean="0"/>
              <a:t>Dependen de </a:t>
            </a:r>
            <a:r>
              <a:rPr lang="es-PE" dirty="0" err="1" smtClean="0"/>
              <a:t>rpta</a:t>
            </a:r>
            <a:r>
              <a:rPr lang="es-PE" dirty="0" smtClean="0"/>
              <a:t> de catecolaminas  q falla</a:t>
            </a:r>
            <a:r>
              <a:rPr lang="es-PE" dirty="0" smtClean="0">
                <a:sym typeface="Wingdings" pitchFamily="2" charset="2"/>
              </a:rPr>
              <a:t> </a:t>
            </a:r>
            <a:r>
              <a:rPr lang="es-PE" dirty="0" err="1" smtClean="0">
                <a:sym typeface="Wingdings" pitchFamily="2" charset="2"/>
              </a:rPr>
              <a:t>neuroglucopenia</a:t>
            </a:r>
            <a:r>
              <a:rPr lang="es-PE" dirty="0" smtClean="0">
                <a:sym typeface="Wingdings" pitchFamily="2" charset="2"/>
              </a:rPr>
              <a:t> (c/G bajos)</a:t>
            </a:r>
          </a:p>
          <a:p>
            <a:endParaRPr lang="es-PE" dirty="0" smtClean="0">
              <a:sym typeface="Wingdings" pitchFamily="2" charset="2"/>
            </a:endParaRPr>
          </a:p>
          <a:p>
            <a:r>
              <a:rPr lang="es-PE" dirty="0" smtClean="0"/>
              <a:t>Mayor predisposición </a:t>
            </a:r>
            <a:r>
              <a:rPr lang="es-PE" dirty="0"/>
              <a:t>a la hipoglucemia tras el </a:t>
            </a:r>
            <a:r>
              <a:rPr lang="es-PE" dirty="0" smtClean="0"/>
              <a:t>ejercicio físico</a:t>
            </a:r>
            <a:r>
              <a:rPr lang="es-PE" dirty="0"/>
              <a:t>. </a:t>
            </a:r>
            <a:endParaRPr lang="es-PE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8757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Clasificacion</a:t>
            </a:r>
            <a:r>
              <a:rPr lang="es-PE" dirty="0" smtClean="0"/>
              <a:t> de hipoglicemias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b="1" dirty="0"/>
              <a:t>Hipoglucemia severa: </a:t>
            </a:r>
            <a:r>
              <a:rPr lang="es-PE" dirty="0"/>
              <a:t>un evento que requiere asistencia </a:t>
            </a:r>
            <a:r>
              <a:rPr lang="es-PE" dirty="0" err="1" smtClean="0"/>
              <a:t>porotra</a:t>
            </a:r>
            <a:r>
              <a:rPr lang="es-PE" dirty="0" smtClean="0"/>
              <a:t> </a:t>
            </a:r>
            <a:r>
              <a:rPr lang="es-PE" dirty="0"/>
              <a:t>persona.</a:t>
            </a:r>
          </a:p>
          <a:p>
            <a:r>
              <a:rPr lang="es-PE" b="1" dirty="0"/>
              <a:t>• Hipoglucemia sintomática documentada: </a:t>
            </a:r>
            <a:r>
              <a:rPr lang="es-PE" dirty="0"/>
              <a:t>síntomas con </a:t>
            </a:r>
            <a:r>
              <a:rPr lang="es-PE" dirty="0" smtClean="0"/>
              <a:t>glucemia &lt; </a:t>
            </a:r>
            <a:r>
              <a:rPr lang="es-PE" dirty="0"/>
              <a:t>70 mg/</a:t>
            </a:r>
            <a:r>
              <a:rPr lang="es-PE" dirty="0" err="1"/>
              <a:t>dL</a:t>
            </a:r>
            <a:r>
              <a:rPr lang="es-PE" dirty="0"/>
              <a:t>.</a:t>
            </a:r>
          </a:p>
          <a:p>
            <a:r>
              <a:rPr lang="es-PE" b="1" dirty="0"/>
              <a:t>• Hipoglucemia asintomática: </a:t>
            </a:r>
            <a:r>
              <a:rPr lang="es-PE" dirty="0"/>
              <a:t>sin síntomas y glucemia &lt; </a:t>
            </a:r>
            <a:r>
              <a:rPr lang="es-PE" dirty="0" smtClean="0"/>
              <a:t>70mg/</a:t>
            </a:r>
            <a:r>
              <a:rPr lang="es-PE" dirty="0" err="1" smtClean="0"/>
              <a:t>dL</a:t>
            </a:r>
            <a:r>
              <a:rPr lang="es-PE" dirty="0"/>
              <a:t>.</a:t>
            </a:r>
          </a:p>
          <a:p>
            <a:r>
              <a:rPr lang="es-PE" b="1" dirty="0"/>
              <a:t>• Probable hipoglucemia sintomática: </a:t>
            </a:r>
            <a:r>
              <a:rPr lang="es-PE" dirty="0"/>
              <a:t>síntomas no </a:t>
            </a:r>
            <a:r>
              <a:rPr lang="es-PE" dirty="0" smtClean="0"/>
              <a:t>acompañados de </a:t>
            </a:r>
            <a:r>
              <a:rPr lang="es-PE" dirty="0"/>
              <a:t>determinación de glucemia.</a:t>
            </a:r>
          </a:p>
          <a:p>
            <a:r>
              <a:rPr lang="es-PE" b="1" dirty="0"/>
              <a:t>• Hipoglucemia relativa: </a:t>
            </a:r>
            <a:r>
              <a:rPr lang="es-PE" dirty="0"/>
              <a:t>síntomas típicos con glucemia &gt; </a:t>
            </a:r>
            <a:r>
              <a:rPr lang="es-PE" dirty="0" smtClean="0"/>
              <a:t>70 mg/</a:t>
            </a:r>
            <a:r>
              <a:rPr lang="es-PE" dirty="0" err="1" smtClean="0"/>
              <a:t>dL</a:t>
            </a:r>
            <a:r>
              <a:rPr lang="es-P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003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Tratamiento de la hipoglicemia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PE" dirty="0" smtClean="0"/>
              <a:t>Leves </a:t>
            </a:r>
            <a:r>
              <a:rPr lang="es-PE" dirty="0"/>
              <a:t>o </a:t>
            </a:r>
            <a:r>
              <a:rPr lang="es-PE" dirty="0" smtClean="0"/>
              <a:t>moderadas</a:t>
            </a:r>
            <a:r>
              <a:rPr lang="es-PE" dirty="0" smtClean="0">
                <a:sym typeface="Wingdings" pitchFamily="2" charset="2"/>
              </a:rPr>
              <a:t> </a:t>
            </a:r>
            <a:r>
              <a:rPr lang="es-PE" dirty="0" smtClean="0"/>
              <a:t>ingestión </a:t>
            </a:r>
            <a:r>
              <a:rPr lang="es-PE" dirty="0"/>
              <a:t>de glucosa (10-20 g</a:t>
            </a:r>
            <a:r>
              <a:rPr lang="es-PE" dirty="0" smtClean="0"/>
              <a:t>) seguido de  HC complejos. </a:t>
            </a:r>
          </a:p>
          <a:p>
            <a:endParaRPr lang="es-PE" dirty="0" smtClean="0"/>
          </a:p>
          <a:p>
            <a:r>
              <a:rPr lang="es-PE" dirty="0" smtClean="0"/>
              <a:t>Graves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</a:t>
            </a:r>
            <a:r>
              <a:rPr lang="es-PE" dirty="0"/>
              <a:t>glucagón (0,5 mg </a:t>
            </a:r>
            <a:r>
              <a:rPr lang="es-PE" dirty="0" smtClean="0"/>
              <a:t>en niños </a:t>
            </a:r>
            <a:r>
              <a:rPr lang="es-PE" dirty="0"/>
              <a:t>y 1 </a:t>
            </a:r>
            <a:r>
              <a:rPr lang="es-PE" dirty="0" smtClean="0"/>
              <a:t>mg </a:t>
            </a:r>
            <a:r>
              <a:rPr lang="es-PE" dirty="0"/>
              <a:t>en </a:t>
            </a:r>
            <a:r>
              <a:rPr lang="es-PE" dirty="0" smtClean="0"/>
              <a:t>      	         adultos</a:t>
            </a:r>
            <a:r>
              <a:rPr lang="es-PE" dirty="0"/>
              <a:t>) </a:t>
            </a:r>
            <a:r>
              <a:rPr lang="es-PE" dirty="0" smtClean="0"/>
              <a:t> SC </a:t>
            </a:r>
            <a:r>
              <a:rPr lang="es-PE" dirty="0" err="1" smtClean="0"/>
              <a:t>EVó</a:t>
            </a:r>
            <a:r>
              <a:rPr lang="es-PE" dirty="0" smtClean="0"/>
              <a:t> IM seguido de HC 		</a:t>
            </a:r>
            <a:r>
              <a:rPr lang="es-PE" dirty="0" err="1" smtClean="0"/>
              <a:t>comp</a:t>
            </a:r>
            <a:endParaRPr lang="es-PE" dirty="0" smtClean="0"/>
          </a:p>
          <a:p>
            <a:pPr marL="0" indent="0">
              <a:buNone/>
            </a:pPr>
            <a:r>
              <a:rPr lang="es-PE" dirty="0" smtClean="0"/>
              <a:t>                 </a:t>
            </a:r>
            <a:r>
              <a:rPr lang="es-PE" dirty="0" smtClean="0">
                <a:sym typeface="Wingdings" pitchFamily="2" charset="2"/>
              </a:rPr>
              <a:t>  Glucosa EV </a:t>
            </a:r>
            <a:r>
              <a:rPr lang="es-PE" dirty="0" smtClean="0"/>
              <a:t>(10-25 </a:t>
            </a:r>
            <a:r>
              <a:rPr lang="es-PE" dirty="0"/>
              <a:t>g</a:t>
            </a:r>
            <a:r>
              <a:rPr lang="es-PE" dirty="0" smtClean="0"/>
              <a:t>).: </a:t>
            </a:r>
            <a:r>
              <a:rPr lang="es-PE" dirty="0" err="1" smtClean="0"/>
              <a:t>Dx</a:t>
            </a:r>
            <a:r>
              <a:rPr lang="es-PE" dirty="0" smtClean="0"/>
              <a:t> 33% 5 </a:t>
            </a:r>
            <a:r>
              <a:rPr lang="es-PE" dirty="0" err="1" smtClean="0"/>
              <a:t>amp</a:t>
            </a:r>
            <a:r>
              <a:rPr lang="es-PE" dirty="0" smtClean="0"/>
              <a:t> 		o dx10% 250cc</a:t>
            </a:r>
          </a:p>
          <a:p>
            <a:r>
              <a:rPr lang="es-PE" dirty="0" smtClean="0"/>
              <a:t>Hipoglicemias recurrentes</a:t>
            </a:r>
          </a:p>
          <a:p>
            <a:r>
              <a:rPr lang="es-PE" dirty="0" err="1" smtClean="0"/>
              <a:t>Octreotide</a:t>
            </a:r>
            <a:r>
              <a:rPr lang="es-PE" dirty="0" smtClean="0"/>
              <a:t>  SC que inhibe a la insulina</a:t>
            </a:r>
          </a:p>
          <a:p>
            <a:r>
              <a:rPr lang="es-PE" dirty="0" err="1" smtClean="0"/>
              <a:t>Carbon</a:t>
            </a:r>
            <a:r>
              <a:rPr lang="es-PE" dirty="0" smtClean="0"/>
              <a:t> activado en forma temprana (</a:t>
            </a:r>
            <a:r>
              <a:rPr lang="es-PE" dirty="0" err="1" smtClean="0"/>
              <a:t>sulfonilureas</a:t>
            </a:r>
            <a:r>
              <a:rPr lang="es-PE" dirty="0" smtClean="0"/>
              <a:t>)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2124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err="1" smtClean="0"/>
              <a:t>prevencion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PE" dirty="0" smtClean="0"/>
              <a:t>La </a:t>
            </a:r>
            <a:r>
              <a:rPr lang="es-PE" dirty="0"/>
              <a:t>introducción de análogos de </a:t>
            </a:r>
            <a:r>
              <a:rPr lang="es-PE" dirty="0" smtClean="0"/>
              <a:t>insulina, insulina SC en bombas de infusión continua, </a:t>
            </a:r>
            <a:r>
              <a:rPr lang="es-PE" dirty="0" err="1" smtClean="0"/>
              <a:t>tx</a:t>
            </a:r>
            <a:r>
              <a:rPr lang="es-PE" dirty="0" smtClean="0"/>
              <a:t> en base </a:t>
            </a:r>
            <a:r>
              <a:rPr lang="es-PE" dirty="0" err="1" smtClean="0"/>
              <a:t>sec</a:t>
            </a:r>
            <a:r>
              <a:rPr lang="es-PE" dirty="0" smtClean="0"/>
              <a:t> de </a:t>
            </a:r>
            <a:r>
              <a:rPr lang="es-PE" dirty="0" err="1" smtClean="0"/>
              <a:t>incretinas</a:t>
            </a:r>
            <a:endParaRPr lang="es-PE" dirty="0" smtClean="0"/>
          </a:p>
          <a:p>
            <a:r>
              <a:rPr lang="es-PE" dirty="0" smtClean="0"/>
              <a:t>Objetivo </a:t>
            </a:r>
            <a:r>
              <a:rPr lang="es-PE" dirty="0"/>
              <a:t>glucémico sea el más bajo </a:t>
            </a:r>
            <a:r>
              <a:rPr lang="es-PE" dirty="0" smtClean="0">
                <a:sym typeface="Wingdings" pitchFamily="2" charset="2"/>
              </a:rPr>
              <a:t></a:t>
            </a:r>
            <a:r>
              <a:rPr lang="es-PE" dirty="0" smtClean="0"/>
              <a:t> de </a:t>
            </a:r>
            <a:r>
              <a:rPr lang="es-PE" dirty="0"/>
              <a:t>manera segura </a:t>
            </a:r>
            <a:endParaRPr lang="es-PE" dirty="0" smtClean="0"/>
          </a:p>
          <a:p>
            <a:pPr lvl="1"/>
            <a:r>
              <a:rPr lang="es-PE" dirty="0" err="1" smtClean="0"/>
              <a:t>Automonitoreo</a:t>
            </a:r>
            <a:r>
              <a:rPr lang="es-PE" dirty="0" smtClean="0"/>
              <a:t> </a:t>
            </a:r>
            <a:r>
              <a:rPr lang="es-PE" dirty="0"/>
              <a:t>frecuente, </a:t>
            </a:r>
            <a:endParaRPr lang="es-PE" dirty="0" smtClean="0"/>
          </a:p>
          <a:p>
            <a:pPr lvl="1"/>
            <a:r>
              <a:rPr lang="es-PE" dirty="0" smtClean="0"/>
              <a:t>Adecuación de regímenes </a:t>
            </a:r>
            <a:r>
              <a:rPr lang="es-PE" dirty="0"/>
              <a:t>de insulina o </a:t>
            </a:r>
            <a:r>
              <a:rPr lang="es-PE" dirty="0" err="1" smtClean="0"/>
              <a:t>secretagogos</a:t>
            </a:r>
            <a:endParaRPr lang="es-PE" dirty="0" smtClean="0"/>
          </a:p>
          <a:p>
            <a:pPr lvl="1"/>
            <a:r>
              <a:rPr lang="es-PE" dirty="0" smtClean="0"/>
              <a:t>Individualización de </a:t>
            </a:r>
            <a:r>
              <a:rPr lang="es-PE" dirty="0"/>
              <a:t>los objetivos </a:t>
            </a:r>
            <a:r>
              <a:rPr lang="es-PE" dirty="0" smtClean="0"/>
              <a:t>glucémicos.</a:t>
            </a:r>
          </a:p>
          <a:p>
            <a:pPr lvl="1"/>
            <a:r>
              <a:rPr lang="es-PE" dirty="0" smtClean="0"/>
              <a:t>Identificación de factores de riesgo</a:t>
            </a:r>
          </a:p>
          <a:p>
            <a:pPr lvl="1"/>
            <a:r>
              <a:rPr lang="es-PE" dirty="0" smtClean="0"/>
              <a:t>2-3 </a:t>
            </a:r>
            <a:r>
              <a:rPr lang="es-PE" dirty="0" err="1" smtClean="0"/>
              <a:t>sem</a:t>
            </a:r>
            <a:r>
              <a:rPr lang="es-PE" dirty="0" smtClean="0"/>
              <a:t> de seguimiento s/hipoglicemia.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932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es-PE" sz="7200" b="1" dirty="0"/>
          </a:p>
          <a:p>
            <a:pPr marL="1828800" lvl="6" indent="0">
              <a:buNone/>
            </a:pPr>
            <a:r>
              <a:rPr lang="es-PE" sz="4800" b="1" dirty="0" smtClean="0"/>
              <a:t>GRACIAS</a:t>
            </a:r>
            <a:endParaRPr lang="es-PE" sz="4800" b="1" dirty="0"/>
          </a:p>
        </p:txBody>
      </p:sp>
    </p:spTree>
    <p:extLst>
      <p:ext uri="{BB962C8B-B14F-4D97-AF65-F5344CB8AC3E}">
        <p14:creationId xmlns:p14="http://schemas.microsoft.com/office/powerpoint/2010/main" val="128924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2933</TotalTime>
  <Words>1895</Words>
  <Application>Microsoft Office PowerPoint</Application>
  <PresentationFormat>Presentación en pantalla (4:3)</PresentationFormat>
  <Paragraphs>323</Paragraphs>
  <Slides>43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Mirador</vt:lpstr>
      <vt:lpstr>COMPLICACIONES AGUDAS DE LA DM</vt:lpstr>
      <vt:lpstr>COMPLICACIONES AGUDAS DE LA DIABETES</vt:lpstr>
      <vt:lpstr>Crisis hiperglicemicas</vt:lpstr>
      <vt:lpstr>Presentación de PowerPoint</vt:lpstr>
      <vt:lpstr>epidemiologia</vt:lpstr>
      <vt:lpstr>PATOGENESIS</vt:lpstr>
      <vt:lpstr>PATOGENESIS</vt:lpstr>
      <vt:lpstr>Factores precipitantes</vt:lpstr>
      <vt:lpstr>DIAGNOSTICO</vt:lpstr>
      <vt:lpstr>Criterios de diagnostico de cad y ehh</vt:lpstr>
      <vt:lpstr>LABORATORIO</vt:lpstr>
      <vt:lpstr>laboratorio</vt:lpstr>
      <vt:lpstr>Presentación de PowerPoint</vt:lpstr>
      <vt:lpstr>DIAGNOSTICO DIFERENCIAL</vt:lpstr>
      <vt:lpstr>tratamiento</vt:lpstr>
      <vt:lpstr>Tratamiento: fluidoterapia</vt:lpstr>
      <vt:lpstr>Presentación de PowerPoint</vt:lpstr>
      <vt:lpstr>Presentación de PowerPoint</vt:lpstr>
      <vt:lpstr>insulinoterapia</vt:lpstr>
      <vt:lpstr>INSULINOTERAPIA</vt:lpstr>
      <vt:lpstr>potasio</vt:lpstr>
      <vt:lpstr>bicarbonato</vt:lpstr>
      <vt:lpstr>Transicion a insulina subcutanea</vt:lpstr>
      <vt:lpstr>Transicion a insulina subcutanea</vt:lpstr>
      <vt:lpstr>Clasificacion de las insulinas de acuerdo a su curva de accion</vt:lpstr>
      <vt:lpstr>Tipos de insulina</vt:lpstr>
      <vt:lpstr>Complicaciones </vt:lpstr>
      <vt:lpstr>Presentación de PowerPoint</vt:lpstr>
      <vt:lpstr>HIPOGLICEMIA</vt:lpstr>
      <vt:lpstr>frecuencia</vt:lpstr>
      <vt:lpstr>Presentación de PowerPoint</vt:lpstr>
      <vt:lpstr>Presentación de PowerPoint</vt:lpstr>
      <vt:lpstr>fisiopatologia</vt:lpstr>
      <vt:lpstr>Mecanisos de contrarregulacion de la hipoglicemia</vt:lpstr>
      <vt:lpstr>Mecanismos de contrarregulacion de la hipoglicemia</vt:lpstr>
      <vt:lpstr>Causas de hipoglicemia</vt:lpstr>
      <vt:lpstr>Sintomas de la hipoglicEmia</vt:lpstr>
      <vt:lpstr>DEFENSA DEL CEREBRO ANTE LA HIPOGLUCEMIA</vt:lpstr>
      <vt:lpstr>MECANISMOS DE CONTRARREGULACIÓN EN EL PACIENTE CON DIABETES MELLITUS TIPO 1</vt:lpstr>
      <vt:lpstr>Clasificacion de hipoglicemias</vt:lpstr>
      <vt:lpstr>Tratamiento de la hipoglicemia</vt:lpstr>
      <vt:lpstr>prevencion</vt:lpstr>
      <vt:lpstr>Presentación de PowerPoint</vt:lpstr>
    </vt:vector>
  </TitlesOfParts>
  <Company>@ldosoft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via</dc:creator>
  <cp:lastModifiedBy>user</cp:lastModifiedBy>
  <cp:revision>146</cp:revision>
  <dcterms:created xsi:type="dcterms:W3CDTF">2015-08-29T10:32:42Z</dcterms:created>
  <dcterms:modified xsi:type="dcterms:W3CDTF">2015-09-08T13:46:04Z</dcterms:modified>
</cp:coreProperties>
</file>