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71" r:id="rId4"/>
    <p:sldId id="262" r:id="rId5"/>
    <p:sldId id="282" r:id="rId6"/>
    <p:sldId id="261" r:id="rId7"/>
    <p:sldId id="258" r:id="rId8"/>
    <p:sldId id="259" r:id="rId9"/>
    <p:sldId id="260" r:id="rId10"/>
    <p:sldId id="257" r:id="rId11"/>
    <p:sldId id="272" r:id="rId12"/>
    <p:sldId id="273" r:id="rId13"/>
    <p:sldId id="263" r:id="rId14"/>
    <p:sldId id="274" r:id="rId15"/>
    <p:sldId id="264" r:id="rId16"/>
    <p:sldId id="277" r:id="rId17"/>
    <p:sldId id="265" r:id="rId18"/>
    <p:sldId id="269" r:id="rId19"/>
    <p:sldId id="266" r:id="rId20"/>
    <p:sldId id="267" r:id="rId21"/>
    <p:sldId id="278" r:id="rId22"/>
    <p:sldId id="275" r:id="rId23"/>
    <p:sldId id="279" r:id="rId24"/>
    <p:sldId id="280" r:id="rId25"/>
    <p:sldId id="281" r:id="rId26"/>
    <p:sldId id="276" r:id="rId27"/>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66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54B6B62-AE37-43C3-9B85-D8F5E165C155}" type="datetimeFigureOut">
              <a:rPr lang="es-PE" smtClean="0"/>
              <a:t>07/09/2015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4B6B62-AE37-43C3-9B85-D8F5E165C155}" type="datetimeFigureOut">
              <a:rPr lang="es-PE" smtClean="0"/>
              <a:t>07/09/2015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fld id="{454B6B62-AE37-43C3-9B85-D8F5E165C155}" type="datetimeFigureOut">
              <a:rPr lang="es-PE" smtClean="0"/>
              <a:t>07/09/2015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54B6B62-AE37-43C3-9B85-D8F5E165C155}" type="datetimeFigureOut">
              <a:rPr lang="es-PE" smtClean="0"/>
              <a:t>07/09/2015</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ACB734EB-51CF-4489-87DD-3E4CEAA22FDF}" type="slidenum">
              <a:rPr lang="es-PE" smtClean="0"/>
              <a:t>‹Nº›</a:t>
            </a:fld>
            <a:endParaRPr lang="es-PE"/>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54B6B62-AE37-43C3-9B85-D8F5E165C155}" type="datetimeFigureOut">
              <a:rPr lang="es-PE" smtClean="0"/>
              <a:t>07/09/2015</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454B6B62-AE37-43C3-9B85-D8F5E165C155}" type="datetimeFigureOut">
              <a:rPr lang="es-PE" smtClean="0"/>
              <a:t>07/09/2015</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4B6B62-AE37-43C3-9B85-D8F5E165C155}" type="datetimeFigureOut">
              <a:rPr lang="es-PE" smtClean="0"/>
              <a:t>07/09/2015</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fld id="{454B6B62-AE37-43C3-9B85-D8F5E165C155}" type="datetimeFigureOut">
              <a:rPr lang="es-PE" smtClean="0"/>
              <a:t>07/09/2015</a:t>
            </a:fld>
            <a:endParaRPr lang="es-PE"/>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PE"/>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ACB734EB-51CF-4489-87DD-3E4CEAA22FDF}" type="slidenum">
              <a:rPr lang="es-PE" smtClean="0"/>
              <a:t>‹Nº›</a:t>
            </a:fld>
            <a:endParaRPr lang="es-P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4B6B62-AE37-43C3-9B85-D8F5E165C155}" type="datetimeFigureOut">
              <a:rPr lang="es-PE" smtClean="0"/>
              <a:t>07/09/2015</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54B6B62-AE37-43C3-9B85-D8F5E165C155}" type="datetimeFigureOut">
              <a:rPr lang="es-PE" smtClean="0"/>
              <a:t>07/09/2015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454B6B62-AE37-43C3-9B85-D8F5E165C155}" type="datetimeFigureOut">
              <a:rPr lang="es-PE" smtClean="0"/>
              <a:t>07/09/2015</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ACB734EB-51CF-4489-87DD-3E4CEAA22FDF}" type="slidenum">
              <a:rPr lang="es-PE" smtClean="0"/>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54B6B62-AE37-43C3-9B85-D8F5E165C155}" type="datetimeFigureOut">
              <a:rPr lang="es-PE" smtClean="0"/>
              <a:t>07/09/2015</a:t>
            </a:fld>
            <a:endParaRPr lang="es-PE"/>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PE"/>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ACB734EB-51CF-4489-87DD-3E4CEAA22FDF}" type="slidenum">
              <a:rPr lang="es-PE" smtClean="0"/>
              <a:t>‹Nº›</a:t>
            </a:fld>
            <a:endParaRPr lang="es-P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71600" y="1916832"/>
            <a:ext cx="7164288" cy="1780370"/>
          </a:xfrm>
        </p:spPr>
        <p:txBody>
          <a:bodyPr/>
          <a:lstStyle/>
          <a:p>
            <a:pPr algn="ctr"/>
            <a:r>
              <a:rPr lang="es-PE" sz="3600" dirty="0" smtClean="0"/>
              <a:t>Prevención primaria y secundaria de la enfermedad hipertensiva</a:t>
            </a:r>
            <a:endParaRPr lang="es-PE" sz="3600" dirty="0"/>
          </a:p>
        </p:txBody>
      </p:sp>
      <p:sp>
        <p:nvSpPr>
          <p:cNvPr id="3" name="2 Subtítulo"/>
          <p:cNvSpPr>
            <a:spLocks noGrp="1"/>
          </p:cNvSpPr>
          <p:nvPr>
            <p:ph type="subTitle" idx="1"/>
          </p:nvPr>
        </p:nvSpPr>
        <p:spPr>
          <a:xfrm>
            <a:off x="2411760" y="5661248"/>
            <a:ext cx="6511131" cy="958075"/>
          </a:xfrm>
        </p:spPr>
        <p:txBody>
          <a:bodyPr>
            <a:normAutofit/>
          </a:bodyPr>
          <a:lstStyle/>
          <a:p>
            <a:pPr algn="r"/>
            <a:r>
              <a:rPr lang="es-PE" b="1" dirty="0" smtClean="0"/>
              <a:t>DR. ALFREDO SARAVIA SÁNCHEZ</a:t>
            </a:r>
          </a:p>
          <a:p>
            <a:pPr algn="r"/>
            <a:r>
              <a:rPr lang="es-PE" b="1" dirty="0" smtClean="0"/>
              <a:t>MÉDICO CARDIÓLOGO </a:t>
            </a:r>
          </a:p>
          <a:p>
            <a:pPr algn="r"/>
            <a:r>
              <a:rPr lang="es-PE" b="1" dirty="0" smtClean="0"/>
              <a:t>HOSPITAL REGIONAL HONORIO DELGADO</a:t>
            </a:r>
            <a:endParaRPr lang="es-PE" b="1" dirty="0"/>
          </a:p>
        </p:txBody>
      </p:sp>
    </p:spTree>
    <p:extLst>
      <p:ext uri="{BB962C8B-B14F-4D97-AF65-F5344CB8AC3E}">
        <p14:creationId xmlns:p14="http://schemas.microsoft.com/office/powerpoint/2010/main" val="12756414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48680"/>
            <a:ext cx="8892480" cy="5714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093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909733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34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4.bp.blogspot.com/-Qo_-8yOlaMA/UUS8TV-oM7I/AAAAAAAAAU4/3OUhK_FbZpo/s1600/prevenc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584" y="1034279"/>
            <a:ext cx="9144000" cy="541905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517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89" y="620688"/>
            <a:ext cx="9034611" cy="225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0849" y="2873242"/>
            <a:ext cx="5172075"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4533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lgn="ctr"/>
            <a:r>
              <a:rPr lang="es-PE" dirty="0" smtClean="0"/>
              <a:t>PREVENCIÓN PRIMARIA EN HTA</a:t>
            </a:r>
            <a:endParaRPr lang="es-PE" dirty="0"/>
          </a:p>
        </p:txBody>
      </p:sp>
      <p:sp>
        <p:nvSpPr>
          <p:cNvPr id="3" name="2 Marcador de contenido"/>
          <p:cNvSpPr>
            <a:spLocks noGrp="1"/>
          </p:cNvSpPr>
          <p:nvPr>
            <p:ph idx="1"/>
          </p:nvPr>
        </p:nvSpPr>
        <p:spPr/>
        <p:txBody>
          <a:bodyPr/>
          <a:lstStyle/>
          <a:p>
            <a:pPr algn="just">
              <a:buFont typeface="Arial" pitchFamily="34" charset="0"/>
              <a:buChar char="•"/>
            </a:pPr>
            <a:r>
              <a:rPr lang="es-PE" dirty="0" smtClean="0"/>
              <a:t>Se </a:t>
            </a:r>
            <a:r>
              <a:rPr lang="es-PE" dirty="0"/>
              <a:t>realizarán actividades dirigidas a evitar la aparición de la HTA, irán dirigidas al total de la población con el objetivo de evitar su desarrollo. Las acciones preventivas a realizar serán: </a:t>
            </a:r>
            <a:endParaRPr lang="es-PE" dirty="0" smtClean="0"/>
          </a:p>
          <a:p>
            <a:pPr marL="0" indent="0" algn="just"/>
            <a:r>
              <a:rPr lang="es-PE" dirty="0"/>
              <a:t>	</a:t>
            </a:r>
            <a:r>
              <a:rPr lang="es-PE" dirty="0" smtClean="0"/>
              <a:t>- </a:t>
            </a:r>
            <a:r>
              <a:rPr lang="es-PE" dirty="0"/>
              <a:t>Promoción de la Salud : promover un estilo de vida saludable mediante el </a:t>
            </a:r>
            <a:r>
              <a:rPr lang="es-PE" dirty="0" smtClean="0"/>
              <a:t>	ejercicio </a:t>
            </a:r>
            <a:r>
              <a:rPr lang="es-PE" dirty="0"/>
              <a:t>físico moderado, dieta equilibrada, vigilar el aporte de sodio, </a:t>
            </a:r>
            <a:r>
              <a:rPr lang="es-PE" dirty="0" smtClean="0"/>
              <a:t>	mantener </a:t>
            </a:r>
            <a:r>
              <a:rPr lang="es-PE" dirty="0"/>
              <a:t>un peso adecuado, evitar tabaco y alcohol, y mantener el </a:t>
            </a:r>
            <a:r>
              <a:rPr lang="es-PE" dirty="0" smtClean="0"/>
              <a:t>	equilibrio </a:t>
            </a:r>
            <a:r>
              <a:rPr lang="es-PE" dirty="0"/>
              <a:t>emocional evitando el stress. </a:t>
            </a:r>
            <a:endParaRPr lang="es-PE" dirty="0" smtClean="0"/>
          </a:p>
          <a:p>
            <a:pPr marL="0" indent="0" algn="just"/>
            <a:r>
              <a:rPr lang="es-PE" dirty="0"/>
              <a:t>	</a:t>
            </a:r>
            <a:r>
              <a:rPr lang="es-PE" dirty="0" smtClean="0"/>
              <a:t>- </a:t>
            </a:r>
            <a:r>
              <a:rPr lang="es-PE" dirty="0"/>
              <a:t>Educación para la Salud: facilitar la formación, y no sólo la información, </a:t>
            </a:r>
            <a:r>
              <a:rPr lang="es-PE" dirty="0" smtClean="0"/>
              <a:t>	de </a:t>
            </a:r>
            <a:r>
              <a:rPr lang="es-PE" dirty="0"/>
              <a:t>los hábitos de vida saludables en la población mediante educadores a </a:t>
            </a:r>
            <a:r>
              <a:rPr lang="es-PE" dirty="0" smtClean="0"/>
              <a:t>	nivel </a:t>
            </a:r>
            <a:r>
              <a:rPr lang="es-PE" dirty="0"/>
              <a:t>social, familiar y escolar. </a:t>
            </a:r>
            <a:endParaRPr lang="es-PE" dirty="0" smtClean="0"/>
          </a:p>
          <a:p>
            <a:pPr marL="285750" indent="-285750" algn="just">
              <a:buFont typeface="Arial" pitchFamily="34" charset="0"/>
              <a:buChar char="•"/>
            </a:pPr>
            <a:r>
              <a:rPr lang="es-PE" dirty="0" smtClean="0"/>
              <a:t>Estas </a:t>
            </a:r>
            <a:r>
              <a:rPr lang="es-PE" dirty="0"/>
              <a:t>estrategias de prevención, por el gran volumen de la población a la que van dirigidas, son susceptibles de ser planteadas mediante campañas en la sociedad con equipos multidisciplinares. </a:t>
            </a:r>
          </a:p>
        </p:txBody>
      </p:sp>
    </p:spTree>
    <p:extLst>
      <p:ext uri="{BB962C8B-B14F-4D97-AF65-F5344CB8AC3E}">
        <p14:creationId xmlns:p14="http://schemas.microsoft.com/office/powerpoint/2010/main" val="3698928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661988"/>
            <a:ext cx="9086850" cy="553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683568" y="6381328"/>
            <a:ext cx="7920880" cy="276999"/>
          </a:xfrm>
          <a:prstGeom prst="rect">
            <a:avLst/>
          </a:prstGeom>
          <a:noFill/>
        </p:spPr>
        <p:txBody>
          <a:bodyPr wrap="square" rtlCol="0">
            <a:spAutoFit/>
          </a:bodyPr>
          <a:lstStyle/>
          <a:p>
            <a:r>
              <a:rPr lang="es-PE" sz="1200" dirty="0"/>
              <a:t>Guía europea sobre prevención de la enfermedad </a:t>
            </a:r>
            <a:r>
              <a:rPr lang="es-PE" sz="1200" dirty="0" smtClean="0"/>
              <a:t>cardiovascular en </a:t>
            </a:r>
            <a:r>
              <a:rPr lang="es-PE" sz="1200" dirty="0"/>
              <a:t>la práctica clínica (versión </a:t>
            </a:r>
            <a:r>
              <a:rPr lang="es-PE" sz="1200" dirty="0" smtClean="0"/>
              <a:t>2013)</a:t>
            </a:r>
            <a:endParaRPr lang="es-PE" sz="1200" dirty="0"/>
          </a:p>
        </p:txBody>
      </p:sp>
    </p:spTree>
    <p:extLst>
      <p:ext uri="{BB962C8B-B14F-4D97-AF65-F5344CB8AC3E}">
        <p14:creationId xmlns:p14="http://schemas.microsoft.com/office/powerpoint/2010/main" val="3820151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619125"/>
            <a:ext cx="9134475"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83568" y="6381328"/>
            <a:ext cx="7920880" cy="276999"/>
          </a:xfrm>
          <a:prstGeom prst="rect">
            <a:avLst/>
          </a:prstGeom>
          <a:noFill/>
        </p:spPr>
        <p:txBody>
          <a:bodyPr wrap="square" rtlCol="0">
            <a:spAutoFit/>
          </a:bodyPr>
          <a:lstStyle/>
          <a:p>
            <a:r>
              <a:rPr lang="es-PE" sz="1200" dirty="0"/>
              <a:t>Guía europea sobre prevención de la enfermedad </a:t>
            </a:r>
            <a:r>
              <a:rPr lang="es-PE" sz="1200" dirty="0" smtClean="0"/>
              <a:t>cardiovascular en </a:t>
            </a:r>
            <a:r>
              <a:rPr lang="es-PE" sz="1200" dirty="0"/>
              <a:t>la práctica clínica (versión </a:t>
            </a:r>
            <a:r>
              <a:rPr lang="es-PE" sz="1200" dirty="0" smtClean="0"/>
              <a:t>2013)</a:t>
            </a:r>
            <a:endParaRPr lang="es-PE" sz="1200" dirty="0"/>
          </a:p>
        </p:txBody>
      </p:sp>
    </p:spTree>
    <p:extLst>
      <p:ext uri="{BB962C8B-B14F-4D97-AF65-F5344CB8AC3E}">
        <p14:creationId xmlns:p14="http://schemas.microsoft.com/office/powerpoint/2010/main" val="1153670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511" y="404664"/>
            <a:ext cx="5066745" cy="56166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2" name="1 CuadroTexto"/>
          <p:cNvSpPr txBox="1"/>
          <p:nvPr/>
        </p:nvSpPr>
        <p:spPr>
          <a:xfrm>
            <a:off x="827584" y="6262271"/>
            <a:ext cx="8064896" cy="276999"/>
          </a:xfrm>
          <a:prstGeom prst="rect">
            <a:avLst/>
          </a:prstGeom>
          <a:noFill/>
        </p:spPr>
        <p:txBody>
          <a:bodyPr wrap="square" rtlCol="0">
            <a:spAutoFit/>
          </a:bodyPr>
          <a:lstStyle/>
          <a:p>
            <a:r>
              <a:rPr lang="es-PE" sz="1200" dirty="0" err="1"/>
              <a:t>Guia</a:t>
            </a:r>
            <a:r>
              <a:rPr lang="es-PE" sz="1200" dirty="0"/>
              <a:t> de practica </a:t>
            </a:r>
            <a:r>
              <a:rPr lang="es-PE" sz="1200" dirty="0" err="1"/>
              <a:t>clinica</a:t>
            </a:r>
            <a:r>
              <a:rPr lang="es-PE" sz="1200" dirty="0"/>
              <a:t> de la ESH/ESC 2013 para el manejo de la </a:t>
            </a:r>
            <a:r>
              <a:rPr lang="es-PE" sz="1200" dirty="0" err="1"/>
              <a:t>hipertension</a:t>
            </a:r>
            <a:r>
              <a:rPr lang="es-PE" sz="1200" dirty="0"/>
              <a:t> arterial</a:t>
            </a:r>
          </a:p>
        </p:txBody>
      </p:sp>
    </p:spTree>
    <p:extLst>
      <p:ext uri="{BB962C8B-B14F-4D97-AF65-F5344CB8AC3E}">
        <p14:creationId xmlns:p14="http://schemas.microsoft.com/office/powerpoint/2010/main" val="4203473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06485">
            <a:off x="108926" y="569585"/>
            <a:ext cx="8534391" cy="39780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635998" y="6237312"/>
            <a:ext cx="8400497" cy="461665"/>
          </a:xfrm>
          <a:prstGeom prst="rect">
            <a:avLst/>
          </a:prstGeom>
          <a:noFill/>
        </p:spPr>
        <p:txBody>
          <a:bodyPr wrap="square" rtlCol="0">
            <a:spAutoFit/>
          </a:bodyPr>
          <a:lstStyle/>
          <a:p>
            <a:r>
              <a:rPr lang="en-US" sz="1200" dirty="0" err="1" smtClean="0"/>
              <a:t>Séptimo</a:t>
            </a:r>
            <a:r>
              <a:rPr lang="en-US" sz="1200" dirty="0" smtClean="0"/>
              <a:t> </a:t>
            </a:r>
            <a:r>
              <a:rPr lang="en-US" sz="1200" dirty="0" err="1" smtClean="0"/>
              <a:t>Informe</a:t>
            </a:r>
            <a:r>
              <a:rPr lang="en-US" sz="1200" dirty="0" smtClean="0"/>
              <a:t> del Joint National Committee on the Prevention, Detection, Evaluation, and Treatment of High Blood Pressure (JNC 7)</a:t>
            </a:r>
            <a:endParaRPr lang="es-PE" sz="1200" dirty="0"/>
          </a:p>
        </p:txBody>
      </p:sp>
    </p:spTree>
    <p:extLst>
      <p:ext uri="{BB962C8B-B14F-4D97-AF65-F5344CB8AC3E}">
        <p14:creationId xmlns:p14="http://schemas.microsoft.com/office/powerpoint/2010/main" val="8099700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469" t="27367" r="25124" b="14113"/>
          <a:stretch/>
        </p:blipFill>
        <p:spPr bwMode="auto">
          <a:xfrm>
            <a:off x="-1" y="13467"/>
            <a:ext cx="9129893" cy="6079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7144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ortalesmedicos.com/imagenes/publicaciones/0807_alimentacion_nutricion_embarazo/cantidad_sal_aliment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844824"/>
            <a:ext cx="7452602"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079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92758"/>
            <a:ext cx="8208912" cy="663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0152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PE" dirty="0" err="1" smtClean="0"/>
              <a:t>Moderacion</a:t>
            </a:r>
            <a:r>
              <a:rPr lang="es-PE" dirty="0" smtClean="0"/>
              <a:t> en el consumo de alcohol</a:t>
            </a:r>
            <a:endParaRPr lang="es-PE" dirty="0"/>
          </a:p>
        </p:txBody>
      </p:sp>
      <p:sp>
        <p:nvSpPr>
          <p:cNvPr id="3" name="2 Marcador de contenido"/>
          <p:cNvSpPr>
            <a:spLocks noGrp="1"/>
          </p:cNvSpPr>
          <p:nvPr>
            <p:ph idx="1"/>
          </p:nvPr>
        </p:nvSpPr>
        <p:spPr>
          <a:xfrm>
            <a:off x="467544" y="1124744"/>
            <a:ext cx="7992888" cy="3579849"/>
          </a:xfrm>
        </p:spPr>
        <p:txBody>
          <a:bodyPr/>
          <a:lstStyle/>
          <a:p>
            <a:pPr algn="just"/>
            <a:r>
              <a:rPr lang="es-PE" b="0" dirty="0" smtClean="0"/>
              <a:t>	El </a:t>
            </a:r>
            <a:r>
              <a:rPr lang="es-PE" b="0" dirty="0"/>
              <a:t>estudio PATHS (</a:t>
            </a:r>
            <a:r>
              <a:rPr lang="es-PE" b="0" i="1" dirty="0" err="1" smtClean="0"/>
              <a:t>Prevention</a:t>
            </a:r>
            <a:r>
              <a:rPr lang="es-PE" b="0" i="1" dirty="0"/>
              <a:t> </a:t>
            </a:r>
            <a:r>
              <a:rPr lang="es-PE" b="0" i="1" dirty="0" smtClean="0"/>
              <a:t>and </a:t>
            </a:r>
            <a:r>
              <a:rPr lang="es-PE" b="0" i="1" dirty="0" err="1"/>
              <a:t>Treatment</a:t>
            </a:r>
            <a:r>
              <a:rPr lang="es-PE" b="0" i="1" dirty="0"/>
              <a:t> of </a:t>
            </a:r>
            <a:r>
              <a:rPr lang="es-PE" b="0" i="1" dirty="0" err="1"/>
              <a:t>Hypertension</a:t>
            </a:r>
            <a:r>
              <a:rPr lang="es-PE" b="0" i="1" dirty="0"/>
              <a:t> </a:t>
            </a:r>
            <a:r>
              <a:rPr lang="es-PE" b="0" i="1" dirty="0" err="1"/>
              <a:t>Study</a:t>
            </a:r>
            <a:r>
              <a:rPr lang="es-PE" b="0" dirty="0"/>
              <a:t>) investigo </a:t>
            </a:r>
            <a:r>
              <a:rPr lang="es-PE" b="0" dirty="0" smtClean="0"/>
              <a:t>los efectos </a:t>
            </a:r>
            <a:r>
              <a:rPr lang="es-PE" b="0" dirty="0"/>
              <a:t>de la </a:t>
            </a:r>
            <a:r>
              <a:rPr lang="es-PE" b="0" dirty="0" smtClean="0"/>
              <a:t>reducción del </a:t>
            </a:r>
            <a:r>
              <a:rPr lang="es-PE" b="0" dirty="0"/>
              <a:t>consumo de alcohol en la PA. El grupo de </a:t>
            </a:r>
            <a:r>
              <a:rPr lang="es-PE" b="0" dirty="0" smtClean="0"/>
              <a:t>intervención obtuvo una reducción </a:t>
            </a:r>
            <a:r>
              <a:rPr lang="es-PE" b="0" dirty="0"/>
              <a:t>de la PA 1,2/0,7 </a:t>
            </a:r>
            <a:r>
              <a:rPr lang="es-PE" b="0" dirty="0" err="1"/>
              <a:t>mmHg</a:t>
            </a:r>
            <a:r>
              <a:rPr lang="es-PE" b="0" dirty="0"/>
              <a:t> mayor que el grupo de </a:t>
            </a:r>
            <a:r>
              <a:rPr lang="es-PE" b="0" dirty="0" smtClean="0"/>
              <a:t>control al </a:t>
            </a:r>
            <a:r>
              <a:rPr lang="es-PE" b="0" dirty="0"/>
              <a:t>cabo de 6 </a:t>
            </a:r>
            <a:r>
              <a:rPr lang="es-PE" b="0" dirty="0" smtClean="0"/>
              <a:t>meses.</a:t>
            </a:r>
          </a:p>
          <a:p>
            <a:pPr algn="just"/>
            <a:r>
              <a:rPr lang="es-PE" b="0" dirty="0" smtClean="0"/>
              <a:t>	Se </a:t>
            </a:r>
            <a:r>
              <a:rPr lang="es-PE" b="0" dirty="0"/>
              <a:t>debe aconsejar a los hipertensos que reduzcan </a:t>
            </a:r>
            <a:r>
              <a:rPr lang="es-PE" b="0" dirty="0" smtClean="0"/>
              <a:t>el consumo </a:t>
            </a:r>
            <a:r>
              <a:rPr lang="es-PE" b="0" dirty="0"/>
              <a:t>de alcohol a un </a:t>
            </a:r>
            <a:r>
              <a:rPr lang="es-PE" b="0" dirty="0" smtClean="0"/>
              <a:t>máximo </a:t>
            </a:r>
            <a:r>
              <a:rPr lang="es-PE" b="0" dirty="0"/>
              <a:t>diario de 20-30 g de etanol </a:t>
            </a:r>
            <a:r>
              <a:rPr lang="es-PE" b="0" dirty="0" smtClean="0"/>
              <a:t>los varones </a:t>
            </a:r>
            <a:r>
              <a:rPr lang="es-PE" b="0" dirty="0"/>
              <a:t>y 10-20 g las mujeres. El consumo semanal total de </a:t>
            </a:r>
            <a:r>
              <a:rPr lang="es-PE" b="0" dirty="0" smtClean="0"/>
              <a:t>alcohol no </a:t>
            </a:r>
            <a:r>
              <a:rPr lang="es-PE" b="0" dirty="0"/>
              <a:t>debe exceder los 140 g los varones y 80 g las mujeres.</a:t>
            </a:r>
            <a:endParaRPr lang="es-PE"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650" t="19885" r="25148" b="17659"/>
          <a:stretch/>
        </p:blipFill>
        <p:spPr bwMode="auto">
          <a:xfrm>
            <a:off x="899592" y="3140968"/>
            <a:ext cx="4864681" cy="3336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5872189" y="3186516"/>
            <a:ext cx="2592288" cy="3308598"/>
          </a:xfrm>
          <a:prstGeom prst="rect">
            <a:avLst/>
          </a:prstGeom>
          <a:noFill/>
        </p:spPr>
        <p:txBody>
          <a:bodyPr wrap="square" rtlCol="0">
            <a:spAutoFit/>
          </a:bodyPr>
          <a:lstStyle/>
          <a:p>
            <a:pPr algn="just"/>
            <a:r>
              <a:rPr lang="es-PE" sz="1100" b="1" dirty="0"/>
              <a:t>Fig. 3. Efecto de la abstinencia alcohólica sobre los parámetros de presión arterial medidos mediante registro ambulatorio de 24 horas en 42 varones consumidores de altas dosis de alcohol (&gt; 100 g/día). En este estudio se observan las variaciones en la presión arterial sistólica (PAS) y diastólica (PAD) durante la ingesta de alcohol (círculo blanco) comparadas con las obtenidas tras un mes de abstinencia de alcohol (círculos negros). Se aprecia una disminución de las cifras tensionales con la abstinencia (media de descenso de 7,2 </a:t>
            </a:r>
            <a:r>
              <a:rPr lang="es-PE" sz="1100" b="1" dirty="0" err="1"/>
              <a:t>mmHg</a:t>
            </a:r>
            <a:r>
              <a:rPr lang="es-PE" sz="1100" b="1" dirty="0"/>
              <a:t> para la PAS y de 6,6 </a:t>
            </a:r>
            <a:r>
              <a:rPr lang="es-PE" sz="1100" b="1" dirty="0" err="1"/>
              <a:t>mmHg</a:t>
            </a:r>
            <a:r>
              <a:rPr lang="es-PE" sz="1100" b="1" dirty="0"/>
              <a:t> para la PAD), sin afectar el patrón circadiano de variabilidad individual. Modificada de Aguilera T, et al</a:t>
            </a:r>
            <a:r>
              <a:rPr lang="es-PE" sz="1100" b="1" baseline="30000" dirty="0"/>
              <a:t>60</a:t>
            </a:r>
            <a:endParaRPr lang="es-PE" sz="1100" dirty="0"/>
          </a:p>
        </p:txBody>
      </p:sp>
    </p:spTree>
    <p:extLst>
      <p:ext uri="{BB962C8B-B14F-4D97-AF65-F5344CB8AC3E}">
        <p14:creationId xmlns:p14="http://schemas.microsoft.com/office/powerpoint/2010/main" val="2924873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pPr algn="ctr"/>
            <a:r>
              <a:rPr lang="es-PE" dirty="0" smtClean="0"/>
              <a:t>Prevención secundaria </a:t>
            </a:r>
            <a:endParaRPr lang="es-PE" dirty="0"/>
          </a:p>
        </p:txBody>
      </p:sp>
      <p:sp>
        <p:nvSpPr>
          <p:cNvPr id="4" name="3 Marcador de contenido"/>
          <p:cNvSpPr>
            <a:spLocks noGrp="1"/>
          </p:cNvSpPr>
          <p:nvPr>
            <p:ph idx="1"/>
          </p:nvPr>
        </p:nvSpPr>
        <p:spPr>
          <a:xfrm>
            <a:off x="827584" y="1268760"/>
            <a:ext cx="7520940" cy="2616404"/>
          </a:xfrm>
        </p:spPr>
        <p:txBody>
          <a:bodyPr>
            <a:noAutofit/>
          </a:bodyPr>
          <a:lstStyle/>
          <a:p>
            <a:pPr algn="just">
              <a:buFont typeface="Arial" pitchFamily="34" charset="0"/>
              <a:buChar char="•"/>
            </a:pPr>
            <a:r>
              <a:rPr lang="es-PE" sz="2000" dirty="0" smtClean="0"/>
              <a:t>El objetivo en este nivel será </a:t>
            </a:r>
            <a:r>
              <a:rPr lang="es-PE" sz="2000" dirty="0" smtClean="0">
                <a:solidFill>
                  <a:srgbClr val="FF0000"/>
                </a:solidFill>
              </a:rPr>
              <a:t>reducir el impacto de la HTA una vez desarrollada</a:t>
            </a:r>
            <a:r>
              <a:rPr lang="es-PE" sz="2000" dirty="0" smtClean="0"/>
              <a:t>, mediante una </a:t>
            </a:r>
            <a:r>
              <a:rPr lang="es-PE" sz="2000" dirty="0" smtClean="0">
                <a:solidFill>
                  <a:srgbClr val="FF0000"/>
                </a:solidFill>
              </a:rPr>
              <a:t>detección temprana y su adecuado control y tratamiento. </a:t>
            </a:r>
          </a:p>
          <a:p>
            <a:pPr algn="just">
              <a:buFont typeface="Arial" pitchFamily="34" charset="0"/>
              <a:buChar char="•"/>
            </a:pPr>
            <a:r>
              <a:rPr lang="es-PE" sz="2000" dirty="0" smtClean="0"/>
              <a:t>Las actividades a desarrollar irán encaminadas a minimizar la morbimortalidad cardiovascular. </a:t>
            </a:r>
          </a:p>
          <a:p>
            <a:pPr algn="just">
              <a:buFont typeface="Arial" pitchFamily="34" charset="0"/>
              <a:buChar char="•"/>
            </a:pPr>
            <a:r>
              <a:rPr lang="es-PE" sz="2000" dirty="0" smtClean="0"/>
              <a:t>En este nivel destacar las </a:t>
            </a:r>
          </a:p>
          <a:p>
            <a:pPr marL="802386" lvl="4" indent="-285750" algn="just">
              <a:buFont typeface="Arial" pitchFamily="34" charset="0"/>
              <a:buChar char="•"/>
            </a:pPr>
            <a:r>
              <a:rPr lang="es-PE" sz="2000" dirty="0">
                <a:solidFill>
                  <a:srgbClr val="00B050"/>
                </a:solidFill>
              </a:rPr>
              <a:t>	</a:t>
            </a:r>
            <a:r>
              <a:rPr lang="es-PE" sz="2000" dirty="0" smtClean="0">
                <a:solidFill>
                  <a:srgbClr val="00B050"/>
                </a:solidFill>
              </a:rPr>
              <a:t>técnicas de </a:t>
            </a:r>
            <a:r>
              <a:rPr lang="es-PE" sz="2000" dirty="0" err="1" smtClean="0">
                <a:solidFill>
                  <a:srgbClr val="00B050"/>
                </a:solidFill>
              </a:rPr>
              <a:t>cribaje</a:t>
            </a:r>
            <a:r>
              <a:rPr lang="es-PE" sz="2000" dirty="0" smtClean="0">
                <a:solidFill>
                  <a:srgbClr val="00B050"/>
                </a:solidFill>
              </a:rPr>
              <a:t> y despistaje</a:t>
            </a:r>
            <a:r>
              <a:rPr lang="es-PE" sz="2000" dirty="0" smtClean="0"/>
              <a:t>, el </a:t>
            </a:r>
          </a:p>
          <a:p>
            <a:pPr marL="802386" lvl="4" indent="-285750" algn="just">
              <a:buFont typeface="Arial" pitchFamily="34" charset="0"/>
              <a:buChar char="•"/>
            </a:pPr>
            <a:r>
              <a:rPr lang="es-PE" sz="2000" dirty="0">
                <a:solidFill>
                  <a:srgbClr val="7030A0"/>
                </a:solidFill>
              </a:rPr>
              <a:t>	</a:t>
            </a:r>
            <a:r>
              <a:rPr lang="es-PE" sz="2000" dirty="0" smtClean="0">
                <a:solidFill>
                  <a:srgbClr val="7030A0"/>
                </a:solidFill>
              </a:rPr>
              <a:t>tratamiento farmacológico individualizado</a:t>
            </a:r>
            <a:r>
              <a:rPr lang="es-PE" sz="2000" dirty="0" smtClean="0"/>
              <a:t>, así como el </a:t>
            </a:r>
          </a:p>
          <a:p>
            <a:pPr marL="802386" lvl="4" indent="-285750" algn="just">
              <a:buFont typeface="Arial" pitchFamily="34" charset="0"/>
              <a:buChar char="•"/>
            </a:pPr>
            <a:r>
              <a:rPr lang="es-PE" sz="2000" dirty="0">
                <a:solidFill>
                  <a:srgbClr val="FFC000"/>
                </a:solidFill>
              </a:rPr>
              <a:t>	</a:t>
            </a:r>
            <a:r>
              <a:rPr lang="es-PE" sz="2000" dirty="0" smtClean="0">
                <a:solidFill>
                  <a:srgbClr val="FFC000"/>
                </a:solidFill>
              </a:rPr>
              <a:t>tratamiento no farmacológico incidiendo en los hábitos de 	vida saludable</a:t>
            </a:r>
            <a:r>
              <a:rPr lang="es-PE" sz="2000" dirty="0" smtClean="0"/>
              <a:t> 	que forman parte de la prevención 	primaria. </a:t>
            </a:r>
            <a:endParaRPr lang="es-PE" sz="2000" dirty="0"/>
          </a:p>
        </p:txBody>
      </p:sp>
    </p:spTree>
    <p:extLst>
      <p:ext uri="{BB962C8B-B14F-4D97-AF65-F5344CB8AC3E}">
        <p14:creationId xmlns:p14="http://schemas.microsoft.com/office/powerpoint/2010/main" val="3331702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ntinta.com.ar/wp-content/uploads/2013/07/presion-arteri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9883" y="404664"/>
            <a:ext cx="6250469" cy="439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228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832833"/>
            <a:ext cx="5400600" cy="54764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827584" y="6361583"/>
            <a:ext cx="7632848" cy="307777"/>
          </a:xfrm>
          <a:prstGeom prst="rect">
            <a:avLst/>
          </a:prstGeom>
          <a:noFill/>
        </p:spPr>
        <p:txBody>
          <a:bodyPr wrap="square" rtlCol="0">
            <a:spAutoFit/>
          </a:bodyPr>
          <a:lstStyle/>
          <a:p>
            <a:r>
              <a:rPr lang="es-PE" sz="1400" dirty="0" err="1"/>
              <a:t>Guia</a:t>
            </a:r>
            <a:r>
              <a:rPr lang="es-PE" sz="1400" dirty="0"/>
              <a:t> de practica </a:t>
            </a:r>
            <a:r>
              <a:rPr lang="es-PE" sz="1400" dirty="0" err="1"/>
              <a:t>clinica</a:t>
            </a:r>
            <a:r>
              <a:rPr lang="es-PE" sz="1400" dirty="0"/>
              <a:t> de la ESH/ESC 2013 para el manejo de la </a:t>
            </a:r>
            <a:r>
              <a:rPr lang="es-PE" sz="1400" dirty="0" err="1"/>
              <a:t>hipertension</a:t>
            </a:r>
            <a:r>
              <a:rPr lang="es-PE" sz="1400" dirty="0"/>
              <a:t> arterial</a:t>
            </a:r>
          </a:p>
        </p:txBody>
      </p:sp>
      <p:sp>
        <p:nvSpPr>
          <p:cNvPr id="6" name="1 Título"/>
          <p:cNvSpPr txBox="1">
            <a:spLocks/>
          </p:cNvSpPr>
          <p:nvPr/>
        </p:nvSpPr>
        <p:spPr>
          <a:xfrm>
            <a:off x="467544" y="288072"/>
            <a:ext cx="8249273" cy="548640"/>
          </a:xfrm>
          <a:prstGeom prst="rect">
            <a:avLst/>
          </a:prstGeom>
        </p:spPr>
        <p:txBody>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s-PE" sz="2400" smtClean="0"/>
              <a:t>Presión arterial en la consulta o en el hospital</a:t>
            </a:r>
            <a:endParaRPr lang="es-PE" sz="2400" dirty="0"/>
          </a:p>
        </p:txBody>
      </p:sp>
    </p:spTree>
    <p:extLst>
      <p:ext uri="{BB962C8B-B14F-4D97-AF65-F5344CB8AC3E}">
        <p14:creationId xmlns:p14="http://schemas.microsoft.com/office/powerpoint/2010/main" val="503292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7601305" cy="47525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827584" y="6361583"/>
            <a:ext cx="7632848" cy="307777"/>
          </a:xfrm>
          <a:prstGeom prst="rect">
            <a:avLst/>
          </a:prstGeom>
          <a:noFill/>
        </p:spPr>
        <p:txBody>
          <a:bodyPr wrap="square" rtlCol="0">
            <a:spAutoFit/>
          </a:bodyPr>
          <a:lstStyle/>
          <a:p>
            <a:r>
              <a:rPr lang="es-PE" sz="1400" dirty="0" err="1"/>
              <a:t>Guia</a:t>
            </a:r>
            <a:r>
              <a:rPr lang="es-PE" sz="1400" dirty="0"/>
              <a:t> de practica </a:t>
            </a:r>
            <a:r>
              <a:rPr lang="es-PE" sz="1400" dirty="0" err="1"/>
              <a:t>clinica</a:t>
            </a:r>
            <a:r>
              <a:rPr lang="es-PE" sz="1400" dirty="0"/>
              <a:t> de la ESH/ESC 2013 para el manejo de la </a:t>
            </a:r>
            <a:r>
              <a:rPr lang="es-PE" sz="1400" dirty="0" err="1"/>
              <a:t>hipertension</a:t>
            </a:r>
            <a:r>
              <a:rPr lang="es-PE" sz="1400" dirty="0"/>
              <a:t> arterial</a:t>
            </a:r>
          </a:p>
        </p:txBody>
      </p:sp>
    </p:spTree>
    <p:extLst>
      <p:ext uri="{BB962C8B-B14F-4D97-AF65-F5344CB8AC3E}">
        <p14:creationId xmlns:p14="http://schemas.microsoft.com/office/powerpoint/2010/main" val="3041397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9702" y="817043"/>
            <a:ext cx="6724666" cy="3778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827584" y="6217567"/>
            <a:ext cx="7632848" cy="307777"/>
          </a:xfrm>
          <a:prstGeom prst="rect">
            <a:avLst/>
          </a:prstGeom>
          <a:noFill/>
        </p:spPr>
        <p:txBody>
          <a:bodyPr wrap="square" rtlCol="0">
            <a:spAutoFit/>
          </a:bodyPr>
          <a:lstStyle/>
          <a:p>
            <a:r>
              <a:rPr lang="es-PE" sz="1400" dirty="0" err="1"/>
              <a:t>Guia</a:t>
            </a:r>
            <a:r>
              <a:rPr lang="es-PE" sz="1400" dirty="0"/>
              <a:t> de practica </a:t>
            </a:r>
            <a:r>
              <a:rPr lang="es-PE" sz="1400" dirty="0" err="1"/>
              <a:t>clinica</a:t>
            </a:r>
            <a:r>
              <a:rPr lang="es-PE" sz="1400" dirty="0"/>
              <a:t> de la ESH/ESC 2013 para el manejo de la </a:t>
            </a:r>
            <a:r>
              <a:rPr lang="es-PE" sz="1400" dirty="0" err="1"/>
              <a:t>hipertension</a:t>
            </a:r>
            <a:r>
              <a:rPr lang="es-PE" sz="1400" dirty="0"/>
              <a:t> arterial</a:t>
            </a:r>
          </a:p>
        </p:txBody>
      </p:sp>
    </p:spTree>
    <p:extLst>
      <p:ext uri="{BB962C8B-B14F-4D97-AF65-F5344CB8AC3E}">
        <p14:creationId xmlns:p14="http://schemas.microsoft.com/office/powerpoint/2010/main" val="2270029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PE" sz="2000" i="1" dirty="0" smtClean="0"/>
              <a:t>Monitorización </a:t>
            </a:r>
            <a:r>
              <a:rPr lang="es-PE" sz="2000" i="1" dirty="0"/>
              <a:t>de la </a:t>
            </a:r>
            <a:r>
              <a:rPr lang="es-PE" sz="2000" i="1" dirty="0" smtClean="0"/>
              <a:t>presión </a:t>
            </a:r>
            <a:r>
              <a:rPr lang="es-PE" sz="2000" i="1" dirty="0"/>
              <a:t>arterial en el domicilio</a:t>
            </a:r>
            <a:endParaRPr lang="es-PE" sz="2000" dirty="0"/>
          </a:p>
        </p:txBody>
      </p:sp>
      <p:sp>
        <p:nvSpPr>
          <p:cNvPr id="3" name="2 Marcador de contenido"/>
          <p:cNvSpPr>
            <a:spLocks noGrp="1"/>
          </p:cNvSpPr>
          <p:nvPr>
            <p:ph idx="1"/>
          </p:nvPr>
        </p:nvSpPr>
        <p:spPr/>
        <p:txBody>
          <a:bodyPr>
            <a:normAutofit fontScale="92500" lnSpcReduction="10000"/>
          </a:bodyPr>
          <a:lstStyle/>
          <a:p>
            <a:pPr algn="ctr"/>
            <a:r>
              <a:rPr lang="es-PE" i="1" dirty="0">
                <a:solidFill>
                  <a:srgbClr val="FF0000"/>
                </a:solidFill>
              </a:rPr>
              <a:t>Importancia pronostica de la </a:t>
            </a:r>
            <a:r>
              <a:rPr lang="es-PE" i="1" dirty="0" smtClean="0">
                <a:solidFill>
                  <a:srgbClr val="FF0000"/>
                </a:solidFill>
              </a:rPr>
              <a:t>presión </a:t>
            </a:r>
            <a:r>
              <a:rPr lang="es-PE" i="1" dirty="0">
                <a:solidFill>
                  <a:srgbClr val="FF0000"/>
                </a:solidFill>
              </a:rPr>
              <a:t>arterial en el domicilio.</a:t>
            </a:r>
          </a:p>
          <a:p>
            <a:pPr algn="ctr"/>
            <a:r>
              <a:rPr lang="es-PE" dirty="0"/>
              <a:t>La PA medida en casa </a:t>
            </a:r>
            <a:r>
              <a:rPr lang="es-PE" b="0" dirty="0"/>
              <a:t>se relaciona mas estrechamente con el </a:t>
            </a:r>
            <a:r>
              <a:rPr lang="es-PE" b="0" dirty="0" smtClean="0"/>
              <a:t>daño</a:t>
            </a:r>
            <a:endParaRPr lang="es-PE" b="0" dirty="0"/>
          </a:p>
          <a:p>
            <a:pPr algn="ctr"/>
            <a:r>
              <a:rPr lang="es-PE" b="0" dirty="0" smtClean="0"/>
              <a:t>orgánico </a:t>
            </a:r>
            <a:r>
              <a:rPr lang="es-PE" b="0" dirty="0"/>
              <a:t>inducido por HTA </a:t>
            </a:r>
            <a:r>
              <a:rPr lang="es-PE" dirty="0"/>
              <a:t>que la medida en consulta</a:t>
            </a:r>
            <a:r>
              <a:rPr lang="es-PE" b="0" dirty="0"/>
              <a:t>, especialmente</a:t>
            </a:r>
          </a:p>
          <a:p>
            <a:pPr algn="ctr"/>
            <a:r>
              <a:rPr lang="es-PE" b="0" dirty="0"/>
              <a:t>en la hipertrofia del </a:t>
            </a:r>
            <a:r>
              <a:rPr lang="es-PE" b="0" dirty="0" smtClean="0"/>
              <a:t>VI.</a:t>
            </a:r>
          </a:p>
          <a:p>
            <a:pPr algn="just">
              <a:buFont typeface="Arial" pitchFamily="34" charset="0"/>
              <a:buChar char="•"/>
            </a:pPr>
            <a:r>
              <a:rPr lang="es-PE" b="0" dirty="0" smtClean="0"/>
              <a:t>Los </a:t>
            </a:r>
            <a:r>
              <a:rPr lang="es-PE" b="0" dirty="0"/>
              <a:t>dispositivos </a:t>
            </a:r>
            <a:r>
              <a:rPr lang="es-PE" b="0" dirty="0" smtClean="0"/>
              <a:t>de muñeca </a:t>
            </a:r>
            <a:r>
              <a:rPr lang="es-PE" b="0" dirty="0"/>
              <a:t>no se recomiendan, aunque su uso puede estar justificado </a:t>
            </a:r>
            <a:r>
              <a:rPr lang="es-PE" b="0" dirty="0" smtClean="0"/>
              <a:t>en personas </a:t>
            </a:r>
            <a:r>
              <a:rPr lang="es-PE" b="0" dirty="0"/>
              <a:t>obesas con una circunferencia de brazo </a:t>
            </a:r>
            <a:r>
              <a:rPr lang="es-PE" b="0" dirty="0" smtClean="0"/>
              <a:t>excesivamente grande.</a:t>
            </a:r>
          </a:p>
          <a:p>
            <a:pPr algn="just">
              <a:buFont typeface="Arial" pitchFamily="34" charset="0"/>
              <a:buChar char="•"/>
            </a:pPr>
            <a:r>
              <a:rPr lang="es-PE" b="0" dirty="0"/>
              <a:t>Para la </a:t>
            </a:r>
            <a:r>
              <a:rPr lang="es-PE" b="0" dirty="0" smtClean="0"/>
              <a:t>evaluación </a:t>
            </a:r>
            <a:r>
              <a:rPr lang="es-PE" b="0" dirty="0"/>
              <a:t>diagnostica, la PA debe medirse </a:t>
            </a:r>
            <a:r>
              <a:rPr lang="es-PE" b="0" dirty="0" smtClean="0"/>
              <a:t>diariamente </a:t>
            </a:r>
            <a:r>
              <a:rPr lang="pt-BR" b="0" dirty="0" smtClean="0"/>
              <a:t>durante </a:t>
            </a:r>
            <a:r>
              <a:rPr lang="pt-BR" b="0" dirty="0"/>
              <a:t>al menos 3-4 dias, </a:t>
            </a:r>
            <a:r>
              <a:rPr lang="pt-BR" b="0" dirty="0" err="1"/>
              <a:t>preferiblemente</a:t>
            </a:r>
            <a:r>
              <a:rPr lang="pt-BR" b="0" dirty="0"/>
              <a:t> durante 7 </a:t>
            </a:r>
            <a:r>
              <a:rPr lang="pt-BR" b="0" dirty="0" smtClean="0"/>
              <a:t>dias </a:t>
            </a:r>
            <a:r>
              <a:rPr lang="es-PE" b="0" dirty="0" smtClean="0"/>
              <a:t>consecutivos</a:t>
            </a:r>
            <a:r>
              <a:rPr lang="es-PE" b="0" dirty="0"/>
              <a:t>, por la </a:t>
            </a:r>
            <a:r>
              <a:rPr lang="es-PE" b="0" dirty="0" smtClean="0"/>
              <a:t>mañana </a:t>
            </a:r>
            <a:r>
              <a:rPr lang="es-PE" b="0" dirty="0"/>
              <a:t>y por la noche</a:t>
            </a:r>
            <a:r>
              <a:rPr lang="es-PE" b="0" dirty="0" smtClean="0"/>
              <a:t>.</a:t>
            </a:r>
          </a:p>
          <a:p>
            <a:pPr algn="just">
              <a:buFont typeface="Arial" pitchFamily="34" charset="0"/>
              <a:buChar char="•"/>
            </a:pPr>
            <a:r>
              <a:rPr lang="es-PE" b="0" dirty="0"/>
              <a:t>La PA debe medirse </a:t>
            </a:r>
            <a:r>
              <a:rPr lang="es-PE" b="0" dirty="0" smtClean="0"/>
              <a:t>en una habitación </a:t>
            </a:r>
            <a:r>
              <a:rPr lang="es-PE" b="0" dirty="0"/>
              <a:t>tranquila, con el paciente sentado y con la espalda y </a:t>
            </a:r>
            <a:r>
              <a:rPr lang="es-PE" b="0" dirty="0" smtClean="0"/>
              <a:t>el brazo </a:t>
            </a:r>
            <a:r>
              <a:rPr lang="es-PE" b="0" dirty="0"/>
              <a:t>apoyados, </a:t>
            </a:r>
            <a:r>
              <a:rPr lang="es-PE" b="0" dirty="0" smtClean="0"/>
              <a:t>después </a:t>
            </a:r>
            <a:r>
              <a:rPr lang="es-PE" b="0" dirty="0"/>
              <a:t>de 5 min de </a:t>
            </a:r>
            <a:r>
              <a:rPr lang="es-PE" b="0" dirty="0" smtClean="0"/>
              <a:t>reposo</a:t>
            </a:r>
            <a:r>
              <a:rPr lang="es-PE" b="0" dirty="0"/>
              <a:t>; se realizaran dos </a:t>
            </a:r>
            <a:r>
              <a:rPr lang="es-PE" b="0" dirty="0" smtClean="0"/>
              <a:t>mediciones cada </a:t>
            </a:r>
            <a:r>
              <a:rPr lang="es-PE" b="0" dirty="0"/>
              <a:t>vez, con 1-2 min de espera entre mediciones</a:t>
            </a:r>
            <a:r>
              <a:rPr lang="es-PE" b="0" dirty="0" smtClean="0"/>
              <a:t>.</a:t>
            </a:r>
          </a:p>
          <a:p>
            <a:pPr algn="just">
              <a:buFont typeface="Arial" pitchFamily="34" charset="0"/>
              <a:buChar char="•"/>
            </a:pPr>
            <a:r>
              <a:rPr lang="es-PE" b="0" dirty="0"/>
              <a:t>La PA en domicilio es la media de las lecturas, </a:t>
            </a:r>
            <a:r>
              <a:rPr lang="es-PE" b="0" dirty="0" smtClean="0"/>
              <a:t>excluido el </a:t>
            </a:r>
            <a:r>
              <a:rPr lang="es-PE" b="0" dirty="0"/>
              <a:t>primer </a:t>
            </a:r>
            <a:r>
              <a:rPr lang="es-PE" b="0" dirty="0" smtClean="0"/>
              <a:t>día de monitorización.</a:t>
            </a:r>
          </a:p>
          <a:p>
            <a:endParaRPr lang="es-PE" b="0" dirty="0" smtClean="0"/>
          </a:p>
          <a:p>
            <a:pPr>
              <a:buFont typeface="Arial" pitchFamily="34" charset="0"/>
              <a:buChar char="•"/>
            </a:pPr>
            <a:endParaRPr lang="es-PE" dirty="0"/>
          </a:p>
        </p:txBody>
      </p:sp>
    </p:spTree>
    <p:extLst>
      <p:ext uri="{BB962C8B-B14F-4D97-AF65-F5344CB8AC3E}">
        <p14:creationId xmlns:p14="http://schemas.microsoft.com/office/powerpoint/2010/main" val="3362073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cielo.org.pe/img/revistas/amp/v27n1/a09fig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6672"/>
            <a:ext cx="4210050" cy="43338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76672"/>
            <a:ext cx="4114800" cy="592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770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963" y="44624"/>
            <a:ext cx="8220075" cy="651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395536" y="6505599"/>
            <a:ext cx="7632848" cy="307777"/>
          </a:xfrm>
          <a:prstGeom prst="rect">
            <a:avLst/>
          </a:prstGeom>
          <a:noFill/>
        </p:spPr>
        <p:txBody>
          <a:bodyPr wrap="square" rtlCol="0">
            <a:spAutoFit/>
          </a:bodyPr>
          <a:lstStyle/>
          <a:p>
            <a:r>
              <a:rPr lang="es-PE" sz="1400" dirty="0" err="1"/>
              <a:t>Guia</a:t>
            </a:r>
            <a:r>
              <a:rPr lang="es-PE" sz="1400" dirty="0"/>
              <a:t> de practica </a:t>
            </a:r>
            <a:r>
              <a:rPr lang="es-PE" sz="1400" dirty="0" err="1"/>
              <a:t>clinica</a:t>
            </a:r>
            <a:r>
              <a:rPr lang="es-PE" sz="1400" dirty="0"/>
              <a:t> de la ESH/ESC 2013 para el manejo de la </a:t>
            </a:r>
            <a:r>
              <a:rPr lang="es-PE" sz="1400" dirty="0" err="1"/>
              <a:t>hipertension</a:t>
            </a:r>
            <a:r>
              <a:rPr lang="es-PE" sz="1400" dirty="0"/>
              <a:t> arterial</a:t>
            </a:r>
          </a:p>
        </p:txBody>
      </p:sp>
    </p:spTree>
    <p:extLst>
      <p:ext uri="{BB962C8B-B14F-4D97-AF65-F5344CB8AC3E}">
        <p14:creationId xmlns:p14="http://schemas.microsoft.com/office/powerpoint/2010/main" val="3734755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udmficmenorca.files.wordpress.com/2011/10/nice-2011.jpg?w=300&amp;h=18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829" y="908720"/>
            <a:ext cx="6206224" cy="388923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mage.slidesharecdn.com/guianice2006-110223090700-phpapp02/95/guia-nice-2006-hta-1-728.jpg?cb=129845204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1677" y="3185789"/>
            <a:ext cx="2612323" cy="369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481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7" y="188640"/>
            <a:ext cx="8429625"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46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404664"/>
            <a:ext cx="8305800"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661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1734" y="2967335"/>
            <a:ext cx="8300542"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S" sz="5400" b="1" dirty="0" smtClean="0">
                <a:ln/>
                <a:solidFill>
                  <a:schemeClr val="accent3"/>
                </a:solidFill>
              </a:rPr>
              <a:t>GRACIAS POR SU ATENCIÓN</a:t>
            </a:r>
            <a:endParaRPr lang="es-ES" sz="5400" b="1" cap="none" spc="0" dirty="0">
              <a:ln/>
              <a:solidFill>
                <a:schemeClr val="accent3"/>
              </a:solidFill>
              <a:effectLst/>
            </a:endParaRPr>
          </a:p>
        </p:txBody>
      </p:sp>
    </p:spTree>
    <p:extLst>
      <p:ext uri="{BB962C8B-B14F-4D97-AF65-F5344CB8AC3E}">
        <p14:creationId xmlns:p14="http://schemas.microsoft.com/office/powerpoint/2010/main" val="299308184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247</TotalTime>
  <Words>541</Words>
  <Application>Microsoft Office PowerPoint</Application>
  <PresentationFormat>Presentación en pantalla (4:3)</PresentationFormat>
  <Paragraphs>39</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Ángulos</vt:lpstr>
      <vt:lpstr>Prevención primaria y secundaria de la enfermedad hipertensiva</vt:lpstr>
      <vt:lpstr>Presentación de PowerPoint</vt:lpstr>
      <vt:lpstr>Presentación de PowerPoint</vt:lpstr>
      <vt:lpstr>Presentación de PowerPoint</vt:lpstr>
      <vt:lpstr>Presentación de PowerPoint</vt:lpstr>
      <vt:lpstr>PREVENCIÓN PRIMARIA EN HTA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Moderacion en el consumo de alcohol</vt:lpstr>
      <vt:lpstr>Prevención secundaria </vt:lpstr>
      <vt:lpstr>Presentación de PowerPoint</vt:lpstr>
      <vt:lpstr>Presentación de PowerPoint</vt:lpstr>
      <vt:lpstr>Presentación de PowerPoint</vt:lpstr>
      <vt:lpstr>Presentación de PowerPoint</vt:lpstr>
      <vt:lpstr>Monitorización de la presión arterial en el domicilio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18</cp:revision>
  <dcterms:created xsi:type="dcterms:W3CDTF">2015-09-07T03:31:02Z</dcterms:created>
  <dcterms:modified xsi:type="dcterms:W3CDTF">2015-09-07T21:14:18Z</dcterms:modified>
</cp:coreProperties>
</file>