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7" r:id="rId10"/>
    <p:sldId id="265" r:id="rId11"/>
    <p:sldId id="266" r:id="rId12"/>
    <p:sldId id="262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50" d="100"/>
          <a:sy n="50" d="100"/>
        </p:scale>
        <p:origin x="-600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3600" dirty="0" smtClean="0"/>
              <a:t>Situación de la hipertensión arterial en la región </a:t>
            </a:r>
            <a:r>
              <a:rPr lang="es-PE" sz="3600" dirty="0" err="1" smtClean="0"/>
              <a:t>arequipa</a:t>
            </a:r>
            <a:r>
              <a:rPr lang="es-PE" sz="3600" dirty="0" smtClean="0"/>
              <a:t/>
            </a:r>
            <a:br>
              <a:rPr lang="es-PE" sz="3600" dirty="0" smtClean="0"/>
            </a:br>
            <a:r>
              <a:rPr lang="es-PE" sz="3600" dirty="0" smtClean="0"/>
              <a:t>Selección y tamizaje de pacientes</a:t>
            </a:r>
            <a:endParaRPr lang="es-PE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PE" dirty="0" smtClean="0"/>
              <a:t>Dra. Paola k. aguayo moreno</a:t>
            </a:r>
          </a:p>
          <a:p>
            <a:r>
              <a:rPr lang="es-PE" dirty="0" smtClean="0"/>
              <a:t>Médico cardióloga</a:t>
            </a:r>
          </a:p>
          <a:p>
            <a:r>
              <a:rPr lang="es-PE" dirty="0" smtClean="0"/>
              <a:t>Hospital regional Honorio delgado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93486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Situación de HTA en la región </a:t>
            </a:r>
            <a:r>
              <a:rPr lang="es-PE" dirty="0" err="1" smtClean="0"/>
              <a:t>arequipa</a:t>
            </a:r>
            <a:endParaRPr lang="es-PE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2142067"/>
            <a:ext cx="3898391" cy="3649133"/>
          </a:xfrm>
        </p:spPr>
        <p:txBody>
          <a:bodyPr/>
          <a:lstStyle/>
          <a:p>
            <a:r>
              <a:rPr lang="es-PE" dirty="0" smtClean="0"/>
              <a:t>La hipertensión arterial es una enfermedad vascular, arterial, sistémica, inflamatoria crónica, sin etiología en la mayoría de los casos; y cuya manifestación clínica indispensable es la elevación anormal y persistente de la presión arterial sistólica (PAS) o diastólica (PAD).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13" y="2065867"/>
            <a:ext cx="5527913" cy="372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2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2142067"/>
            <a:ext cx="4215383" cy="3649133"/>
          </a:xfrm>
        </p:spPr>
        <p:txBody>
          <a:bodyPr/>
          <a:lstStyle/>
          <a:p>
            <a:r>
              <a:rPr lang="es-PE" dirty="0" smtClean="0"/>
              <a:t>El punto de corte es mayor o igual de 140/90 </a:t>
            </a:r>
            <a:r>
              <a:rPr lang="es-PE" dirty="0" err="1" smtClean="0"/>
              <a:t>mmHg</a:t>
            </a:r>
            <a:r>
              <a:rPr lang="es-PE" dirty="0" smtClean="0"/>
              <a:t>.</a:t>
            </a:r>
          </a:p>
          <a:p>
            <a:r>
              <a:rPr lang="es-PE" dirty="0" smtClean="0"/>
              <a:t>Riesgo cardiovascular es inherente al nivel presión arterial.</a:t>
            </a:r>
          </a:p>
          <a:p>
            <a:r>
              <a:rPr lang="es-PE" dirty="0" smtClean="0"/>
              <a:t>Establecer el riesgo adicional teniendo  en cuenta los factores de riesgo presentes, así como el compromiso de órgano o sistema blanco.</a:t>
            </a:r>
            <a:endParaRPr lang="es-PE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Situación de HTA en la región </a:t>
            </a:r>
            <a:r>
              <a:rPr lang="es-PE" dirty="0" err="1" smtClean="0"/>
              <a:t>arequipa</a:t>
            </a:r>
            <a:endParaRPr lang="es-PE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513" y="2142067"/>
            <a:ext cx="4989576" cy="399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PE" dirty="0"/>
              <a:t>A</a:t>
            </a:r>
            <a:r>
              <a:rPr lang="es-PE" dirty="0" smtClean="0"/>
              <a:t>ño 2013</a:t>
            </a:r>
          </a:p>
          <a:p>
            <a:endParaRPr lang="es-PE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Situación de HTA en la región </a:t>
            </a:r>
            <a:r>
              <a:rPr lang="es-PE" dirty="0" err="1" smtClean="0"/>
              <a:t>arequipa</a:t>
            </a:r>
            <a:endParaRPr lang="es-PE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8809"/>
              </p:ext>
            </p:extLst>
          </p:nvPr>
        </p:nvGraphicFramePr>
        <p:xfrm>
          <a:off x="1962910" y="2755390"/>
          <a:ext cx="9050531" cy="3674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229"/>
                <a:gridCol w="1257717"/>
                <a:gridCol w="1257717"/>
                <a:gridCol w="1257717"/>
                <a:gridCol w="1257717"/>
                <a:gridCol w="1257717"/>
                <a:gridCol w="1257717"/>
              </a:tblGrid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Meta 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2013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</a:t>
                      </a:r>
                      <a:r>
                        <a:rPr lang="es-PE" baseline="0" dirty="0" smtClean="0"/>
                        <a:t>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II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III</a:t>
                      </a:r>
                      <a:r>
                        <a:rPr lang="es-PE" baseline="0" dirty="0" smtClean="0"/>
                        <a:t>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IV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TOTAL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CONTROL DE</a:t>
                      </a:r>
                      <a:r>
                        <a:rPr lang="es-PE" baseline="0" dirty="0" smtClean="0"/>
                        <a:t> HTA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2376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1025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996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704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856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3581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EMG O URG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HTA DE ALTO RIESGO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2172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576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588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331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475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1970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VALORACION ESPECIALIZADA DE RIESGO CV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449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408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373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381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1611</a:t>
                      </a:r>
                      <a:endParaRPr lang="es-P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39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Año 2014</a:t>
            </a:r>
            <a:endParaRPr lang="es-PE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Situación de HTA en la región </a:t>
            </a:r>
            <a:r>
              <a:rPr lang="es-PE" dirty="0" err="1" smtClean="0"/>
              <a:t>arequipa</a:t>
            </a:r>
            <a:endParaRPr lang="es-PE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24138"/>
              </p:ext>
            </p:extLst>
          </p:nvPr>
        </p:nvGraphicFramePr>
        <p:xfrm>
          <a:off x="2279902" y="2365246"/>
          <a:ext cx="9050531" cy="3674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229"/>
                <a:gridCol w="1257717"/>
                <a:gridCol w="1257717"/>
                <a:gridCol w="1257717"/>
                <a:gridCol w="1257717"/>
                <a:gridCol w="1257717"/>
                <a:gridCol w="1257717"/>
              </a:tblGrid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Meta 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2014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</a:t>
                      </a:r>
                      <a:r>
                        <a:rPr lang="es-PE" baseline="0" dirty="0" smtClean="0"/>
                        <a:t>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II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III</a:t>
                      </a:r>
                      <a:r>
                        <a:rPr lang="es-PE" baseline="0" dirty="0" smtClean="0"/>
                        <a:t>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IV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TOTAL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CONTROL DE</a:t>
                      </a:r>
                      <a:r>
                        <a:rPr lang="es-PE" baseline="0" dirty="0" smtClean="0"/>
                        <a:t> HTA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2021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527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534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1017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2132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EMG O URG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345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566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527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625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1740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HTA DE ALTO RIESGO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1417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571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332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538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1462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VALORACION ESPECIALIZADA DE RIESGO CV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159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84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33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570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891</a:t>
                      </a:r>
                      <a:endParaRPr lang="es-P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1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Año 2015</a:t>
            </a:r>
            <a:endParaRPr lang="es-PE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Situación de HTA en la región </a:t>
            </a:r>
            <a:r>
              <a:rPr lang="es-PE" dirty="0" err="1" smtClean="0"/>
              <a:t>arequipa</a:t>
            </a:r>
            <a:endParaRPr lang="es-PE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383775"/>
              </p:ext>
            </p:extLst>
          </p:nvPr>
        </p:nvGraphicFramePr>
        <p:xfrm>
          <a:off x="2279902" y="2365246"/>
          <a:ext cx="5277380" cy="3674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229"/>
                <a:gridCol w="1257717"/>
                <a:gridCol w="1257717"/>
                <a:gridCol w="1257717"/>
              </a:tblGrid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Meta 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2015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</a:t>
                      </a:r>
                      <a:r>
                        <a:rPr lang="es-PE" baseline="0" dirty="0" smtClean="0"/>
                        <a:t> TRIMESTRE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II TRIMESTRE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CONTROL DE</a:t>
                      </a:r>
                      <a:r>
                        <a:rPr lang="es-PE" baseline="0" dirty="0" smtClean="0"/>
                        <a:t> HTA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2649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1715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1143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EMG O URG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88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99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HTA DE ALTO RIESGO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2420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1222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839</a:t>
                      </a:r>
                      <a:endParaRPr lang="es-PE" dirty="0"/>
                    </a:p>
                  </a:txBody>
                  <a:tcPr/>
                </a:tc>
              </a:tr>
              <a:tr h="565980">
                <a:tc>
                  <a:txBody>
                    <a:bodyPr/>
                    <a:lstStyle/>
                    <a:p>
                      <a:r>
                        <a:rPr lang="es-PE" dirty="0" smtClean="0"/>
                        <a:t>VALORACION ESPECIALIZADA DE RIESGO CV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208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dirty="0" smtClean="0"/>
                        <a:t>405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PE" smtClean="0"/>
                        <a:t>205</a:t>
                      </a:r>
                      <a:endParaRPr lang="es-P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6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SELECCIÓN Y TAMIZAJE DE PACIENTES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2512" y="1824545"/>
            <a:ext cx="5803392" cy="45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8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SELECCIÓN Y TAMIZAJE DE PACIENTES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7570" y="2065867"/>
            <a:ext cx="6352589" cy="422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9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SELECCIÓN Y TAMIZAJE DE PACIENTES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11" y="2165922"/>
            <a:ext cx="4387571" cy="364966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478" y="2305431"/>
            <a:ext cx="4014026" cy="378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4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SELECCIÓN Y TAMIZAJE DE PACIENTES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088" y="1909890"/>
            <a:ext cx="5958827" cy="436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SELECCIÓN Y TAMIZAJE DE PACIENTES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7584" y="1946465"/>
            <a:ext cx="5657088" cy="439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07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SELECCIÓN Y TAMIZAJE DE PACIENTES</a:t>
            </a:r>
            <a:endParaRPr lang="es-PE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5916" y="2065867"/>
            <a:ext cx="9985108" cy="421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9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7152" y="190817"/>
            <a:ext cx="9046464" cy="63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gracias</a:t>
            </a:r>
            <a:endParaRPr lang="es-P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0792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94</TotalTime>
  <Words>319</Words>
  <Application>Microsoft Office PowerPoint</Application>
  <PresentationFormat>Personalizado</PresentationFormat>
  <Paragraphs>113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Celestial</vt:lpstr>
      <vt:lpstr>Situación de la hipertensión arterial en la región arequipa Selección y tamizaje de pacientes</vt:lpstr>
      <vt:lpstr>Situación de HTA en la región arequipa</vt:lpstr>
      <vt:lpstr>Situación de HTA en la región arequipa</vt:lpstr>
      <vt:lpstr>Situación de HTA en la región arequipa</vt:lpstr>
      <vt:lpstr>Situación de HTA en la región arequipa</vt:lpstr>
      <vt:lpstr>Situación de HTA en la región arequipa</vt:lpstr>
      <vt:lpstr>SELECCIÓN Y TAMIZAJE DE PACIENTES</vt:lpstr>
      <vt:lpstr>SELECCIÓN Y TAMIZAJE DE PACIENTES</vt:lpstr>
      <vt:lpstr>SELECCIÓN Y TAMIZAJE DE PACIENTES</vt:lpstr>
      <vt:lpstr>SELECCIÓN Y TAMIZAJE DE PACIENTES</vt:lpstr>
      <vt:lpstr>SELECCIÓN Y TAMIZAJE DE PACIENTES</vt:lpstr>
      <vt:lpstr>SELECCIÓN Y TAMIZAJE DE PACIENTES</vt:lpstr>
      <vt:lpstr>Presentación de PowerPoint</vt:lpstr>
      <vt:lpstr>gracias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Situación de la hipertensión arterial en la región arequipa Selección y tamizaje de pacientes</dc:title>
  <dc:creator>ERI CK</dc:creator>
  <cp:lastModifiedBy>user</cp:lastModifiedBy>
  <cp:revision>10</cp:revision>
  <dcterms:created xsi:type="dcterms:W3CDTF">2015-09-07T03:36:28Z</dcterms:created>
  <dcterms:modified xsi:type="dcterms:W3CDTF">2015-09-07T14:20:56Z</dcterms:modified>
</cp:coreProperties>
</file>