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723" r:id="rId2"/>
    <p:sldId id="498" r:id="rId3"/>
    <p:sldId id="680" r:id="rId4"/>
    <p:sldId id="681" r:id="rId5"/>
    <p:sldId id="504" r:id="rId6"/>
    <p:sldId id="684" r:id="rId7"/>
    <p:sldId id="683" r:id="rId8"/>
    <p:sldId id="685" r:id="rId9"/>
    <p:sldId id="686" r:id="rId10"/>
    <p:sldId id="687" r:id="rId11"/>
    <p:sldId id="688" r:id="rId12"/>
    <p:sldId id="689" r:id="rId13"/>
    <p:sldId id="690" r:id="rId14"/>
    <p:sldId id="691" r:id="rId15"/>
    <p:sldId id="692" r:id="rId16"/>
    <p:sldId id="693" r:id="rId17"/>
    <p:sldId id="694" r:id="rId18"/>
    <p:sldId id="695" r:id="rId19"/>
    <p:sldId id="696" r:id="rId20"/>
    <p:sldId id="697" r:id="rId21"/>
    <p:sldId id="698" r:id="rId22"/>
    <p:sldId id="699" r:id="rId23"/>
    <p:sldId id="701" r:id="rId24"/>
    <p:sldId id="702" r:id="rId25"/>
    <p:sldId id="703" r:id="rId26"/>
    <p:sldId id="704" r:id="rId27"/>
    <p:sldId id="705" r:id="rId28"/>
    <p:sldId id="706" r:id="rId29"/>
    <p:sldId id="709" r:id="rId30"/>
    <p:sldId id="715" r:id="rId31"/>
    <p:sldId id="718" r:id="rId32"/>
    <p:sldId id="710" r:id="rId33"/>
    <p:sldId id="712" r:id="rId34"/>
    <p:sldId id="713" r:id="rId35"/>
    <p:sldId id="714" r:id="rId36"/>
    <p:sldId id="717" r:id="rId37"/>
    <p:sldId id="719" r:id="rId38"/>
    <p:sldId id="720" r:id="rId39"/>
    <p:sldId id="721" r:id="rId40"/>
    <p:sldId id="722" r:id="rId41"/>
    <p:sldId id="678" r:id="rId42"/>
    <p:sldId id="682" r:id="rId43"/>
    <p:sldId id="716" r:id="rId44"/>
  </p:sldIdLst>
  <p:sldSz cx="9144000" cy="6858000" type="screen4x3"/>
  <p:notesSz cx="9926638" cy="679767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 pos="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6CB2"/>
    <a:srgbClr val="175790"/>
    <a:srgbClr val="2F7123"/>
    <a:srgbClr val="235216"/>
    <a:srgbClr val="681D74"/>
    <a:srgbClr val="6BAA2D"/>
    <a:srgbClr val="FBC72D"/>
    <a:srgbClr val="9DBF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69" autoAdjust="0"/>
    <p:restoredTop sz="91935" autoAdjust="0"/>
  </p:normalViewPr>
  <p:slideViewPr>
    <p:cSldViewPr>
      <p:cViewPr>
        <p:scale>
          <a:sx n="60" d="100"/>
          <a:sy n="60" d="100"/>
        </p:scale>
        <p:origin x="-1728" y="-168"/>
      </p:cViewPr>
      <p:guideLst>
        <p:guide orient="horz"/>
        <p:guide pos="22"/>
      </p:guideLst>
    </p:cSldViewPr>
  </p:slideViewPr>
  <p:outlineViewPr>
    <p:cViewPr>
      <p:scale>
        <a:sx n="33" d="100"/>
        <a:sy n="33" d="100"/>
      </p:scale>
      <p:origin x="0" y="1015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534502-7CC6-48C8-8CBB-7A14E33D2F5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505AE00-A630-4ED6-8D50-1E1543A750B4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s-ES_tradnl" dirty="0" smtClean="0"/>
            <a:t>1. </a:t>
          </a:r>
          <a:endParaRPr lang="en-US" dirty="0"/>
        </a:p>
      </dgm:t>
    </dgm:pt>
    <dgm:pt modelId="{503DDBC0-BFD4-4F93-8243-39EEF731C0C9}" type="parTrans" cxnId="{5D31CBA9-76AD-483B-9743-D0B1F0367F22}">
      <dgm:prSet/>
      <dgm:spPr/>
      <dgm:t>
        <a:bodyPr/>
        <a:lstStyle/>
        <a:p>
          <a:endParaRPr lang="en-US"/>
        </a:p>
      </dgm:t>
    </dgm:pt>
    <dgm:pt modelId="{687304D4-FA33-4162-A139-BA62B5ABBB2E}" type="sibTrans" cxnId="{5D31CBA9-76AD-483B-9743-D0B1F0367F22}">
      <dgm:prSet/>
      <dgm:spPr/>
      <dgm:t>
        <a:bodyPr/>
        <a:lstStyle/>
        <a:p>
          <a:endParaRPr lang="en-US"/>
        </a:p>
      </dgm:t>
    </dgm:pt>
    <dgm:pt modelId="{1B7CE611-9CD7-454B-A816-F2FC42CECEAE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s-ES_tradnl" dirty="0" smtClean="0"/>
            <a:t>3. </a:t>
          </a:r>
          <a:endParaRPr lang="en-US" dirty="0"/>
        </a:p>
      </dgm:t>
    </dgm:pt>
    <dgm:pt modelId="{828FB225-0FC0-4633-B9BE-1B452CAEFB2C}" type="parTrans" cxnId="{10B7D316-9003-4758-A159-AB1A89A08FB1}">
      <dgm:prSet/>
      <dgm:spPr/>
      <dgm:t>
        <a:bodyPr/>
        <a:lstStyle/>
        <a:p>
          <a:endParaRPr lang="en-US"/>
        </a:p>
      </dgm:t>
    </dgm:pt>
    <dgm:pt modelId="{A86715AB-33AB-4B94-8B49-240606872093}" type="sibTrans" cxnId="{10B7D316-9003-4758-A159-AB1A89A08FB1}">
      <dgm:prSet/>
      <dgm:spPr/>
      <dgm:t>
        <a:bodyPr/>
        <a:lstStyle/>
        <a:p>
          <a:endParaRPr lang="en-US"/>
        </a:p>
      </dgm:t>
    </dgm:pt>
    <dgm:pt modelId="{A7EFC120-9DDB-4C47-8775-2796F00EB0A7}">
      <dgm:prSet custT="1"/>
      <dgm:spPr>
        <a:noFill/>
        <a:ln>
          <a:solidFill>
            <a:schemeClr val="bg1">
              <a:lumMod val="50000"/>
              <a:alpha val="90000"/>
            </a:schemeClr>
          </a:solidFill>
        </a:ln>
      </dgm:spPr>
      <dgm:t>
        <a:bodyPr/>
        <a:lstStyle/>
        <a:p>
          <a:pPr rtl="0"/>
          <a:r>
            <a:rPr lang="es-CO" sz="2800" b="1" noProof="0" dirty="0" smtClean="0"/>
            <a:t>Posicionamiento y Marca </a:t>
          </a:r>
          <a:endParaRPr lang="en-US" sz="2000" b="1" dirty="0"/>
        </a:p>
      </dgm:t>
    </dgm:pt>
    <dgm:pt modelId="{B8DDB89F-B0AA-46FA-8BD6-C69737B13543}" type="parTrans" cxnId="{0423D422-57A9-4D9F-901F-EC9E0652030B}">
      <dgm:prSet/>
      <dgm:spPr/>
      <dgm:t>
        <a:bodyPr/>
        <a:lstStyle/>
        <a:p>
          <a:endParaRPr lang="en-US"/>
        </a:p>
      </dgm:t>
    </dgm:pt>
    <dgm:pt modelId="{44C857C1-275D-4DCD-91A9-AD4BB6EED5F6}" type="sibTrans" cxnId="{0423D422-57A9-4D9F-901F-EC9E0652030B}">
      <dgm:prSet/>
      <dgm:spPr/>
      <dgm:t>
        <a:bodyPr/>
        <a:lstStyle/>
        <a:p>
          <a:endParaRPr lang="en-US"/>
        </a:p>
      </dgm:t>
    </dgm:pt>
    <dgm:pt modelId="{1F44B12B-3220-4537-BF87-04A50C8A7CDA}">
      <dgm:prSet custT="1"/>
      <dgm:spPr>
        <a:noFill/>
        <a:ln>
          <a:solidFill>
            <a:schemeClr val="bg1">
              <a:lumMod val="50000"/>
              <a:alpha val="90000"/>
            </a:schemeClr>
          </a:solidFill>
        </a:ln>
      </dgm:spPr>
      <dgm:t>
        <a:bodyPr/>
        <a:lstStyle/>
        <a:p>
          <a:pPr rtl="0"/>
          <a:r>
            <a:rPr lang="es-CO" sz="2800" b="1" noProof="0" dirty="0" smtClean="0"/>
            <a:t>Oportunidades en el área de servicios: Caso salud</a:t>
          </a:r>
          <a:endParaRPr lang="es-CO" sz="2800" b="1" noProof="0" dirty="0"/>
        </a:p>
      </dgm:t>
    </dgm:pt>
    <dgm:pt modelId="{A9AC0E26-C260-4858-8A86-B9A04B643A57}" type="sibTrans" cxnId="{9171BBD8-B2F4-4408-9BA7-B4FB0B6FA1C9}">
      <dgm:prSet/>
      <dgm:spPr/>
      <dgm:t>
        <a:bodyPr/>
        <a:lstStyle/>
        <a:p>
          <a:endParaRPr lang="en-US"/>
        </a:p>
      </dgm:t>
    </dgm:pt>
    <dgm:pt modelId="{D4AF7389-413A-4092-8336-455080951294}" type="parTrans" cxnId="{9171BBD8-B2F4-4408-9BA7-B4FB0B6FA1C9}">
      <dgm:prSet/>
      <dgm:spPr/>
      <dgm:t>
        <a:bodyPr/>
        <a:lstStyle/>
        <a:p>
          <a:endParaRPr lang="en-US"/>
        </a:p>
      </dgm:t>
    </dgm:pt>
    <dgm:pt modelId="{56DDBB98-3D9C-41AE-9237-A330FF9DDB97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s-ES_tradnl" dirty="0" smtClean="0"/>
            <a:t>2. </a:t>
          </a:r>
          <a:endParaRPr lang="en-US" dirty="0"/>
        </a:p>
      </dgm:t>
    </dgm:pt>
    <dgm:pt modelId="{32696337-295F-43E0-BC42-9938DF32F7AF}" type="parTrans" cxnId="{01094C80-9D6F-4AF3-B61C-0DCE2942FD6D}">
      <dgm:prSet/>
      <dgm:spPr/>
      <dgm:t>
        <a:bodyPr/>
        <a:lstStyle/>
        <a:p>
          <a:endParaRPr lang="es-CO"/>
        </a:p>
      </dgm:t>
    </dgm:pt>
    <dgm:pt modelId="{458BA685-416B-4C77-9C72-453B8CE59903}" type="sibTrans" cxnId="{01094C80-9D6F-4AF3-B61C-0DCE2942FD6D}">
      <dgm:prSet/>
      <dgm:spPr/>
      <dgm:t>
        <a:bodyPr/>
        <a:lstStyle/>
        <a:p>
          <a:endParaRPr lang="es-CO"/>
        </a:p>
      </dgm:t>
    </dgm:pt>
    <dgm:pt modelId="{A28285C9-0174-4589-8A7A-26DAE4A45915}">
      <dgm:prSet custT="1"/>
      <dgm:spPr>
        <a:noFill/>
        <a:ln>
          <a:solidFill>
            <a:schemeClr val="bg1">
              <a:lumMod val="50000"/>
              <a:alpha val="90000"/>
            </a:schemeClr>
          </a:solidFill>
        </a:ln>
      </dgm:spPr>
      <dgm:t>
        <a:bodyPr/>
        <a:lstStyle/>
        <a:p>
          <a:pPr rtl="0"/>
          <a:r>
            <a:rPr lang="es-PE" sz="2800" b="1" noProof="0" dirty="0" smtClean="0"/>
            <a:t>¿De donde provienen las ideas?</a:t>
          </a:r>
          <a:endParaRPr lang="en-US" sz="2800" b="1" dirty="0"/>
        </a:p>
      </dgm:t>
    </dgm:pt>
    <dgm:pt modelId="{5CED9238-7335-4B85-824F-0600D217A4A7}" type="parTrans" cxnId="{F3F1B652-B9CC-4D02-85BF-758F8DC6B512}">
      <dgm:prSet/>
      <dgm:spPr/>
      <dgm:t>
        <a:bodyPr/>
        <a:lstStyle/>
        <a:p>
          <a:endParaRPr lang="es-CO"/>
        </a:p>
      </dgm:t>
    </dgm:pt>
    <dgm:pt modelId="{375FF989-3CBB-4276-9944-143125D35C99}" type="sibTrans" cxnId="{F3F1B652-B9CC-4D02-85BF-758F8DC6B512}">
      <dgm:prSet/>
      <dgm:spPr/>
      <dgm:t>
        <a:bodyPr/>
        <a:lstStyle/>
        <a:p>
          <a:endParaRPr lang="es-CO"/>
        </a:p>
      </dgm:t>
    </dgm:pt>
    <dgm:pt modelId="{51D04307-FCBA-4BA1-B740-5A18E4DBFAC6}" type="pres">
      <dgm:prSet presAssocID="{11534502-7CC6-48C8-8CBB-7A14E33D2F5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33FE0E-F933-4C30-B4EA-AB2AB01ECB3C}" type="pres">
      <dgm:prSet presAssocID="{4505AE00-A630-4ED6-8D50-1E1543A750B4}" presName="linNode" presStyleCnt="0"/>
      <dgm:spPr/>
    </dgm:pt>
    <dgm:pt modelId="{7DBFA3FE-CF0E-49C0-95D6-9BBD62D8C5A3}" type="pres">
      <dgm:prSet presAssocID="{4505AE00-A630-4ED6-8D50-1E1543A750B4}" presName="parentText" presStyleLbl="node1" presStyleIdx="0" presStyleCnt="3" custScaleX="22224" custScaleY="22141" custLinFactNeighborX="-2195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69CEBC-91EE-4E89-A4BE-C212F0FE293F}" type="pres">
      <dgm:prSet presAssocID="{4505AE00-A630-4ED6-8D50-1E1543A750B4}" presName="descendantText" presStyleLbl="alignAccFollowNode1" presStyleIdx="0" presStyleCnt="3" custScaleX="141182" custScaleY="23136" custLinFactNeighborX="-10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AD7AF-4CCB-4A17-9F94-01FF7D184C6E}" type="pres">
      <dgm:prSet presAssocID="{687304D4-FA33-4162-A139-BA62B5ABBB2E}" presName="sp" presStyleCnt="0"/>
      <dgm:spPr/>
    </dgm:pt>
    <dgm:pt modelId="{AD99F6B3-3116-4125-94EC-7852D3806476}" type="pres">
      <dgm:prSet presAssocID="{56DDBB98-3D9C-41AE-9237-A330FF9DDB97}" presName="linNode" presStyleCnt="0"/>
      <dgm:spPr/>
    </dgm:pt>
    <dgm:pt modelId="{DB1B0BEC-D00B-49B1-B7AF-9DFDD1881590}" type="pres">
      <dgm:prSet presAssocID="{56DDBB98-3D9C-41AE-9237-A330FF9DDB97}" presName="parentText" presStyleLbl="node1" presStyleIdx="1" presStyleCnt="3" custScaleX="22224" custScaleY="23448" custLinFactNeighborX="-21955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6656837-4340-47AD-850A-9AE825BCAF0F}" type="pres">
      <dgm:prSet presAssocID="{56DDBB98-3D9C-41AE-9237-A330FF9DDB97}" presName="descendantText" presStyleLbl="alignAccFollowNode1" presStyleIdx="1" presStyleCnt="3" custScaleX="141182" custScaleY="23136" custLinFactNeighborX="-10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AFD6D4E-1E24-43D5-BB41-B5628A96B40F}" type="pres">
      <dgm:prSet presAssocID="{458BA685-416B-4C77-9C72-453B8CE59903}" presName="sp" presStyleCnt="0"/>
      <dgm:spPr/>
    </dgm:pt>
    <dgm:pt modelId="{F7B1FFB7-FC98-47B8-8254-A608602FC333}" type="pres">
      <dgm:prSet presAssocID="{1B7CE611-9CD7-454B-A816-F2FC42CECEAE}" presName="linNode" presStyleCnt="0"/>
      <dgm:spPr/>
    </dgm:pt>
    <dgm:pt modelId="{CE13D568-AD9F-42A3-898B-67785A20FF58}" type="pres">
      <dgm:prSet presAssocID="{1B7CE611-9CD7-454B-A816-F2FC42CECEAE}" presName="parentText" presStyleLbl="node1" presStyleIdx="2" presStyleCnt="3" custScaleX="22224" custScaleY="20999" custLinFactNeighborX="-2195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8DC282-2537-4743-B2E7-7CBAB7DD11F9}" type="pres">
      <dgm:prSet presAssocID="{1B7CE611-9CD7-454B-A816-F2FC42CECEAE}" presName="descendantText" presStyleLbl="alignAccFollowNode1" presStyleIdx="2" presStyleCnt="3" custScaleX="141182" custScaleY="23284" custLinFactNeighborX="-10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094C80-9D6F-4AF3-B61C-0DCE2942FD6D}" srcId="{11534502-7CC6-48C8-8CBB-7A14E33D2F54}" destId="{56DDBB98-3D9C-41AE-9237-A330FF9DDB97}" srcOrd="1" destOrd="0" parTransId="{32696337-295F-43E0-BC42-9938DF32F7AF}" sibTransId="{458BA685-416B-4C77-9C72-453B8CE59903}"/>
    <dgm:cxn modelId="{2EDA3486-E03F-495D-98CE-EA037F92BDB8}" type="presOf" srcId="{56DDBB98-3D9C-41AE-9237-A330FF9DDB97}" destId="{DB1B0BEC-D00B-49B1-B7AF-9DFDD1881590}" srcOrd="0" destOrd="0" presId="urn:microsoft.com/office/officeart/2005/8/layout/vList5"/>
    <dgm:cxn modelId="{0423D422-57A9-4D9F-901F-EC9E0652030B}" srcId="{4505AE00-A630-4ED6-8D50-1E1543A750B4}" destId="{A7EFC120-9DDB-4C47-8775-2796F00EB0A7}" srcOrd="0" destOrd="0" parTransId="{B8DDB89F-B0AA-46FA-8BD6-C69737B13543}" sibTransId="{44C857C1-275D-4DCD-91A9-AD4BB6EED5F6}"/>
    <dgm:cxn modelId="{323D3AA3-B42F-4B37-A40A-F58036586AAD}" type="presOf" srcId="{11534502-7CC6-48C8-8CBB-7A14E33D2F54}" destId="{51D04307-FCBA-4BA1-B740-5A18E4DBFAC6}" srcOrd="0" destOrd="0" presId="urn:microsoft.com/office/officeart/2005/8/layout/vList5"/>
    <dgm:cxn modelId="{D5DF4978-E518-4AE8-92BA-40D39300C681}" type="presOf" srcId="{4505AE00-A630-4ED6-8D50-1E1543A750B4}" destId="{7DBFA3FE-CF0E-49C0-95D6-9BBD62D8C5A3}" srcOrd="0" destOrd="0" presId="urn:microsoft.com/office/officeart/2005/8/layout/vList5"/>
    <dgm:cxn modelId="{ABE63614-2E9D-48AA-B59B-4355FD536775}" type="presOf" srcId="{1B7CE611-9CD7-454B-A816-F2FC42CECEAE}" destId="{CE13D568-AD9F-42A3-898B-67785A20FF58}" srcOrd="0" destOrd="0" presId="urn:microsoft.com/office/officeart/2005/8/layout/vList5"/>
    <dgm:cxn modelId="{6C72391D-50F6-4C67-BCCA-FD9678D8DA3F}" type="presOf" srcId="{A7EFC120-9DDB-4C47-8775-2796F00EB0A7}" destId="{AB69CEBC-91EE-4E89-A4BE-C212F0FE293F}" srcOrd="0" destOrd="0" presId="urn:microsoft.com/office/officeart/2005/8/layout/vList5"/>
    <dgm:cxn modelId="{E29483D7-3FAC-493C-A551-0403E79DEAE7}" type="presOf" srcId="{A28285C9-0174-4589-8A7A-26DAE4A45915}" destId="{06656837-4340-47AD-850A-9AE825BCAF0F}" srcOrd="0" destOrd="0" presId="urn:microsoft.com/office/officeart/2005/8/layout/vList5"/>
    <dgm:cxn modelId="{F3F1B652-B9CC-4D02-85BF-758F8DC6B512}" srcId="{56DDBB98-3D9C-41AE-9237-A330FF9DDB97}" destId="{A28285C9-0174-4589-8A7A-26DAE4A45915}" srcOrd="0" destOrd="0" parTransId="{5CED9238-7335-4B85-824F-0600D217A4A7}" sibTransId="{375FF989-3CBB-4276-9944-143125D35C99}"/>
    <dgm:cxn modelId="{10B7D316-9003-4758-A159-AB1A89A08FB1}" srcId="{11534502-7CC6-48C8-8CBB-7A14E33D2F54}" destId="{1B7CE611-9CD7-454B-A816-F2FC42CECEAE}" srcOrd="2" destOrd="0" parTransId="{828FB225-0FC0-4633-B9BE-1B452CAEFB2C}" sibTransId="{A86715AB-33AB-4B94-8B49-240606872093}"/>
    <dgm:cxn modelId="{5D31CBA9-76AD-483B-9743-D0B1F0367F22}" srcId="{11534502-7CC6-48C8-8CBB-7A14E33D2F54}" destId="{4505AE00-A630-4ED6-8D50-1E1543A750B4}" srcOrd="0" destOrd="0" parTransId="{503DDBC0-BFD4-4F93-8243-39EEF731C0C9}" sibTransId="{687304D4-FA33-4162-A139-BA62B5ABBB2E}"/>
    <dgm:cxn modelId="{9171BBD8-B2F4-4408-9BA7-B4FB0B6FA1C9}" srcId="{1B7CE611-9CD7-454B-A816-F2FC42CECEAE}" destId="{1F44B12B-3220-4537-BF87-04A50C8A7CDA}" srcOrd="0" destOrd="0" parTransId="{D4AF7389-413A-4092-8336-455080951294}" sibTransId="{A9AC0E26-C260-4858-8A86-B9A04B643A57}"/>
    <dgm:cxn modelId="{8B21BCEC-3C6C-4062-ABF0-6B48DA108F9B}" type="presOf" srcId="{1F44B12B-3220-4537-BF87-04A50C8A7CDA}" destId="{F38DC282-2537-4743-B2E7-7CBAB7DD11F9}" srcOrd="0" destOrd="0" presId="urn:microsoft.com/office/officeart/2005/8/layout/vList5"/>
    <dgm:cxn modelId="{DC163D59-028B-445C-8C89-DFB093E5412F}" type="presParOf" srcId="{51D04307-FCBA-4BA1-B740-5A18E4DBFAC6}" destId="{F033FE0E-F933-4C30-B4EA-AB2AB01ECB3C}" srcOrd="0" destOrd="0" presId="urn:microsoft.com/office/officeart/2005/8/layout/vList5"/>
    <dgm:cxn modelId="{9FDBEFB2-214C-4498-82D1-2DE5E65F0947}" type="presParOf" srcId="{F033FE0E-F933-4C30-B4EA-AB2AB01ECB3C}" destId="{7DBFA3FE-CF0E-49C0-95D6-9BBD62D8C5A3}" srcOrd="0" destOrd="0" presId="urn:microsoft.com/office/officeart/2005/8/layout/vList5"/>
    <dgm:cxn modelId="{D0E1B1BC-328F-4942-BCA7-92AA6396B119}" type="presParOf" srcId="{F033FE0E-F933-4C30-B4EA-AB2AB01ECB3C}" destId="{AB69CEBC-91EE-4E89-A4BE-C212F0FE293F}" srcOrd="1" destOrd="0" presId="urn:microsoft.com/office/officeart/2005/8/layout/vList5"/>
    <dgm:cxn modelId="{330626FF-D547-4463-860A-AC14574CE3C7}" type="presParOf" srcId="{51D04307-FCBA-4BA1-B740-5A18E4DBFAC6}" destId="{B69AD7AF-4CCB-4A17-9F94-01FF7D184C6E}" srcOrd="1" destOrd="0" presId="urn:microsoft.com/office/officeart/2005/8/layout/vList5"/>
    <dgm:cxn modelId="{81434CFB-685E-4917-9EFB-5DB29A1549EA}" type="presParOf" srcId="{51D04307-FCBA-4BA1-B740-5A18E4DBFAC6}" destId="{AD99F6B3-3116-4125-94EC-7852D3806476}" srcOrd="2" destOrd="0" presId="urn:microsoft.com/office/officeart/2005/8/layout/vList5"/>
    <dgm:cxn modelId="{EF10E709-ABA1-4C5F-9589-DB81BEEA878B}" type="presParOf" srcId="{AD99F6B3-3116-4125-94EC-7852D3806476}" destId="{DB1B0BEC-D00B-49B1-B7AF-9DFDD1881590}" srcOrd="0" destOrd="0" presId="urn:microsoft.com/office/officeart/2005/8/layout/vList5"/>
    <dgm:cxn modelId="{7F111A78-7704-4430-80D2-C09F9F92EBC7}" type="presParOf" srcId="{AD99F6B3-3116-4125-94EC-7852D3806476}" destId="{06656837-4340-47AD-850A-9AE825BCAF0F}" srcOrd="1" destOrd="0" presId="urn:microsoft.com/office/officeart/2005/8/layout/vList5"/>
    <dgm:cxn modelId="{AE65A6BA-DFE4-4D56-956B-90D791B44BA8}" type="presParOf" srcId="{51D04307-FCBA-4BA1-B740-5A18E4DBFAC6}" destId="{9AFD6D4E-1E24-43D5-BB41-B5628A96B40F}" srcOrd="3" destOrd="0" presId="urn:microsoft.com/office/officeart/2005/8/layout/vList5"/>
    <dgm:cxn modelId="{FB432A5D-1C34-4821-9AC2-A82B6DDFB1B2}" type="presParOf" srcId="{51D04307-FCBA-4BA1-B740-5A18E4DBFAC6}" destId="{F7B1FFB7-FC98-47B8-8254-A608602FC333}" srcOrd="4" destOrd="0" presId="urn:microsoft.com/office/officeart/2005/8/layout/vList5"/>
    <dgm:cxn modelId="{AA352824-911B-434C-B89C-3ECE2ABBE224}" type="presParOf" srcId="{F7B1FFB7-FC98-47B8-8254-A608602FC333}" destId="{CE13D568-AD9F-42A3-898B-67785A20FF58}" srcOrd="0" destOrd="0" presId="urn:microsoft.com/office/officeart/2005/8/layout/vList5"/>
    <dgm:cxn modelId="{41F486A2-0B8C-42DB-AF78-515D827B159E}" type="presParOf" srcId="{F7B1FFB7-FC98-47B8-8254-A608602FC333}" destId="{F38DC282-2537-4743-B2E7-7CBAB7DD11F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9CEBC-91EE-4E89-A4BE-C212F0FE293F}">
      <dsp:nvSpPr>
        <dsp:cNvPr id="0" name=""/>
        <dsp:cNvSpPr/>
      </dsp:nvSpPr>
      <dsp:spPr>
        <a:xfrm rot="5400000">
          <a:off x="4399477" y="-3048375"/>
          <a:ext cx="812202" cy="8099995"/>
        </a:xfrm>
        <a:prstGeom prst="round2SameRect">
          <a:avLst/>
        </a:prstGeom>
        <a:noFill/>
        <a:ln w="25400" cap="flat" cmpd="sng" algn="ctr">
          <a:solidFill>
            <a:schemeClr val="bg1">
              <a:lumMod val="5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800" b="1" kern="1200" noProof="0" dirty="0" smtClean="0"/>
            <a:t>Posicionamiento y Marca </a:t>
          </a:r>
          <a:endParaRPr lang="en-US" sz="2000" b="1" kern="1200" dirty="0"/>
        </a:p>
      </dsp:txBody>
      <dsp:txXfrm rot="-5400000">
        <a:off x="755581" y="635169"/>
        <a:ext cx="8060347" cy="732906"/>
      </dsp:txXfrm>
    </dsp:sp>
    <dsp:sp modelId="{7DBFA3FE-CF0E-49C0-95D6-9BBD62D8C5A3}">
      <dsp:nvSpPr>
        <dsp:cNvPr id="0" name=""/>
        <dsp:cNvSpPr/>
      </dsp:nvSpPr>
      <dsp:spPr>
        <a:xfrm>
          <a:off x="0" y="515827"/>
          <a:ext cx="717216" cy="971591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500" kern="1200" dirty="0" smtClean="0"/>
            <a:t>1. </a:t>
          </a:r>
          <a:endParaRPr lang="en-US" sz="3500" kern="1200" dirty="0"/>
        </a:p>
      </dsp:txBody>
      <dsp:txXfrm>
        <a:off x="35012" y="550839"/>
        <a:ext cx="647192" cy="901567"/>
      </dsp:txXfrm>
    </dsp:sp>
    <dsp:sp modelId="{06656837-4340-47AD-850A-9AE825BCAF0F}">
      <dsp:nvSpPr>
        <dsp:cNvPr id="0" name=""/>
        <dsp:cNvSpPr/>
      </dsp:nvSpPr>
      <dsp:spPr>
        <a:xfrm rot="5400000">
          <a:off x="4399477" y="-1828697"/>
          <a:ext cx="812202" cy="8099995"/>
        </a:xfrm>
        <a:prstGeom prst="round2SameRect">
          <a:avLst/>
        </a:prstGeom>
        <a:noFill/>
        <a:ln w="25400" cap="flat" cmpd="sng" algn="ctr">
          <a:solidFill>
            <a:schemeClr val="bg1">
              <a:lumMod val="5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PE" sz="2800" b="1" kern="1200" noProof="0" dirty="0" smtClean="0"/>
            <a:t>¿De donde provienen las ideas?</a:t>
          </a:r>
          <a:endParaRPr lang="en-US" sz="2800" b="1" kern="1200" dirty="0"/>
        </a:p>
      </dsp:txBody>
      <dsp:txXfrm rot="-5400000">
        <a:off x="755581" y="1854847"/>
        <a:ext cx="8060347" cy="732906"/>
      </dsp:txXfrm>
    </dsp:sp>
    <dsp:sp modelId="{DB1B0BEC-D00B-49B1-B7AF-9DFDD1881590}">
      <dsp:nvSpPr>
        <dsp:cNvPr id="0" name=""/>
        <dsp:cNvSpPr/>
      </dsp:nvSpPr>
      <dsp:spPr>
        <a:xfrm>
          <a:off x="0" y="1706828"/>
          <a:ext cx="717216" cy="1028944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500" kern="1200" dirty="0" smtClean="0"/>
            <a:t>2. </a:t>
          </a:r>
          <a:endParaRPr lang="en-US" sz="3500" kern="1200" dirty="0"/>
        </a:p>
      </dsp:txBody>
      <dsp:txXfrm>
        <a:off x="35012" y="1741840"/>
        <a:ext cx="647192" cy="958920"/>
      </dsp:txXfrm>
    </dsp:sp>
    <dsp:sp modelId="{F38DC282-2537-4743-B2E7-7CBAB7DD11F9}">
      <dsp:nvSpPr>
        <dsp:cNvPr id="0" name=""/>
        <dsp:cNvSpPr/>
      </dsp:nvSpPr>
      <dsp:spPr>
        <a:xfrm rot="5400000">
          <a:off x="4396879" y="-634076"/>
          <a:ext cx="817398" cy="8099995"/>
        </a:xfrm>
        <a:prstGeom prst="round2SameRect">
          <a:avLst/>
        </a:prstGeom>
        <a:noFill/>
        <a:ln w="25400" cap="flat" cmpd="sng" algn="ctr">
          <a:solidFill>
            <a:schemeClr val="bg1">
              <a:lumMod val="5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800" b="1" kern="1200" noProof="0" dirty="0" smtClean="0"/>
            <a:t>Oportunidades en el área de servicios: Caso salud</a:t>
          </a:r>
          <a:endParaRPr lang="es-CO" sz="2800" b="1" kern="1200" noProof="0" dirty="0"/>
        </a:p>
      </dsp:txBody>
      <dsp:txXfrm rot="-5400000">
        <a:off x="755581" y="3047124"/>
        <a:ext cx="8060093" cy="737594"/>
      </dsp:txXfrm>
    </dsp:sp>
    <dsp:sp modelId="{CE13D568-AD9F-42A3-898B-67785A20FF58}">
      <dsp:nvSpPr>
        <dsp:cNvPr id="0" name=""/>
        <dsp:cNvSpPr/>
      </dsp:nvSpPr>
      <dsp:spPr>
        <a:xfrm>
          <a:off x="0" y="2955182"/>
          <a:ext cx="717216" cy="921477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3500" kern="1200" dirty="0" smtClean="0"/>
            <a:t>3. </a:t>
          </a:r>
          <a:endParaRPr lang="en-US" sz="3500" kern="1200" dirty="0"/>
        </a:p>
      </dsp:txBody>
      <dsp:txXfrm>
        <a:off x="35012" y="2990194"/>
        <a:ext cx="647192" cy="8514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5095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7791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s-CO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5095" y="6457791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2ACEDDE-767A-4EF8-9FAA-0682752AC15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09338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AB18BB8E-D260-408F-BD61-03826F56C516}" type="datetime1">
              <a:rPr lang="en-US"/>
              <a:pPr>
                <a:defRPr/>
              </a:pPr>
              <a:t>9/7/2015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n-US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1C7FEF0-18F3-4253-B9CE-D8877675334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184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A3C3AA-79F4-4203-AB89-D0688F862BB8}" type="slidenum">
              <a:rPr lang="es-ES_tradnl"/>
              <a:pPr/>
              <a:t>1</a:t>
            </a:fld>
            <a:endParaRPr lang="es-ES_tradnl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59138" y="508000"/>
            <a:ext cx="3379787" cy="2533650"/>
          </a:xfrm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9021" y="3210074"/>
            <a:ext cx="7310753" cy="3099231"/>
          </a:xfrm>
        </p:spPr>
        <p:txBody>
          <a:bodyPr>
            <a:normAutofit/>
          </a:bodyPr>
          <a:lstStyle/>
          <a:p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3253361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DE5DD-5E2F-46B1-B596-7497B3AB6996}" type="slidenum">
              <a:rPr lang="es-MX" smtClean="0"/>
              <a:pPr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5335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DE5DD-5E2F-46B1-B596-7497B3AB6996}" type="slidenum">
              <a:rPr lang="es-MX" smtClean="0"/>
              <a:pPr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6874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13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91377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14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10484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15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55135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16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52075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17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11141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18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87185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19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19689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20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3441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21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67325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22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40156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23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528239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24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60848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25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70228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26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904245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27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0537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28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659717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29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639176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30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962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31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528678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32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814737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33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31356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34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801355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35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711396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36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827221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37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561922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38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330062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39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208011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73039-3354-410D-B972-A153C3E0E7E6}" type="slidenum">
              <a:rPr lang="es-PE" smtClean="0"/>
              <a:pPr/>
              <a:t>40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663387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endParaRPr lang="es-MX" sz="160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DE5DD-5E2F-46B1-B596-7497B3AB6996}" type="slidenum">
              <a:rPr lang="es-MX" smtClean="0"/>
              <a:pPr/>
              <a:t>42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76813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A3C3AA-79F4-4203-AB89-D0688F862BB8}" type="slidenum">
              <a:rPr lang="es-ES_tradnl"/>
              <a:pPr/>
              <a:t>43</a:t>
            </a:fld>
            <a:endParaRPr lang="es-ES_tradnl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259138" y="508000"/>
            <a:ext cx="3379787" cy="2533650"/>
          </a:xfrm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9021" y="3210074"/>
            <a:ext cx="7310753" cy="3099231"/>
          </a:xfrm>
        </p:spPr>
        <p:txBody>
          <a:bodyPr>
            <a:normAutofit/>
          </a:bodyPr>
          <a:lstStyle/>
          <a:p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3253361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7" descr="plantilla_blanca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4925" y="0"/>
            <a:ext cx="9109075" cy="683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FF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FF00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FF00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FF00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FF00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00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00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00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00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52" name="Rectangle 8"/>
          <p:cNvSpPr>
            <a:spLocks noGrp="1" noChangeArrowheads="1"/>
          </p:cNvSpPr>
          <p:nvPr>
            <p:ph type="ctrTitle"/>
          </p:nvPr>
        </p:nvSpPr>
        <p:spPr>
          <a:xfrm>
            <a:off x="467544" y="2708920"/>
            <a:ext cx="8040050" cy="1872208"/>
          </a:xfrm>
          <a:noFill/>
          <a:ln/>
        </p:spPr>
        <p:txBody>
          <a:bodyPr>
            <a:normAutofit/>
          </a:bodyPr>
          <a:lstStyle/>
          <a:p>
            <a:r>
              <a:rPr lang="es-PE" sz="3600" b="1" dirty="0">
                <a:solidFill>
                  <a:srgbClr val="175790"/>
                </a:solidFill>
              </a:rPr>
              <a:t>Servicios disruptivos y dispositivos </a:t>
            </a:r>
            <a:r>
              <a:rPr lang="es-PE" sz="3600" b="1" dirty="0" smtClean="0">
                <a:solidFill>
                  <a:srgbClr val="175790"/>
                </a:solidFill>
              </a:rPr>
              <a:t>portátiles</a:t>
            </a:r>
            <a:endParaRPr lang="es-PE" sz="3600" b="1" dirty="0">
              <a:solidFill>
                <a:srgbClr val="175790"/>
              </a:solidFill>
            </a:endParaRPr>
          </a:p>
        </p:txBody>
      </p: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2771800" y="5453934"/>
            <a:ext cx="39965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800" b="1" dirty="0" smtClean="0">
                <a:latin typeface="Century Gothic" pitchFamily="34" charset="0"/>
              </a:rPr>
              <a:t>Mg. </a:t>
            </a:r>
            <a:r>
              <a:rPr lang="es-MX" sz="1800" b="1" dirty="0" err="1" smtClean="0">
                <a:latin typeface="Century Gothic" pitchFamily="34" charset="0"/>
              </a:rPr>
              <a:t>Msc</a:t>
            </a:r>
            <a:r>
              <a:rPr lang="es-MX" sz="1800" b="1" dirty="0" smtClean="0">
                <a:latin typeface="Century Gothic" pitchFamily="34" charset="0"/>
              </a:rPr>
              <a:t>. QF Aldo </a:t>
            </a:r>
            <a:r>
              <a:rPr lang="es-MX" sz="1800" b="1" dirty="0" err="1" smtClean="0">
                <a:latin typeface="Century Gothic" pitchFamily="34" charset="0"/>
              </a:rPr>
              <a:t>Alvarez</a:t>
            </a:r>
            <a:r>
              <a:rPr lang="es-MX" sz="1800" b="1" dirty="0" smtClean="0">
                <a:latin typeface="Century Gothic" pitchFamily="34" charset="0"/>
              </a:rPr>
              <a:t> Risco</a:t>
            </a:r>
          </a:p>
          <a:p>
            <a:pPr algn="ctr"/>
            <a:r>
              <a:rPr lang="es-MX" sz="1800" b="1" dirty="0" smtClean="0">
                <a:latin typeface="Century Gothic" pitchFamily="34" charset="0"/>
              </a:rPr>
              <a:t>aalvarez@digemid.minsa.gob.pe</a:t>
            </a:r>
            <a:endParaRPr lang="es-MX" sz="1800" b="1" dirty="0">
              <a:latin typeface="Century Gothic" pitchFamily="34" charset="0"/>
            </a:endParaRPr>
          </a:p>
        </p:txBody>
      </p:sp>
      <p:pic>
        <p:nvPicPr>
          <p:cNvPr id="11" name="Picture 4" descr="DIGEMI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5" y="188640"/>
            <a:ext cx="7488832" cy="706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370733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11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8013685"/>
              </p:ext>
            </p:extLst>
          </p:nvPr>
        </p:nvGraphicFramePr>
        <p:xfrm>
          <a:off x="144016" y="1484784"/>
          <a:ext cx="8964488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6 Título"/>
          <p:cNvSpPr>
            <a:spLocks noGrp="1"/>
          </p:cNvSpPr>
          <p:nvPr>
            <p:ph type="title"/>
          </p:nvPr>
        </p:nvSpPr>
        <p:spPr bwMode="auto">
          <a:xfrm>
            <a:off x="3347864" y="269776"/>
            <a:ext cx="2745015" cy="1143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s-CO" sz="4800" dirty="0" smtClean="0">
                <a:solidFill>
                  <a:schemeClr val="bg1"/>
                </a:solidFill>
                <a:latin typeface="+mn-lt"/>
              </a:rPr>
              <a:t>Agenda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95536" y="1412776"/>
            <a:ext cx="8352928" cy="36933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s-PE" sz="2600" dirty="0" smtClean="0">
                <a:latin typeface="+mn-lt"/>
              </a:rPr>
              <a:t>El posicionamiento </a:t>
            </a:r>
            <a:r>
              <a:rPr lang="es-PE" sz="2600" dirty="0">
                <a:latin typeface="+mn-lt"/>
              </a:rPr>
              <a:t>de una marca es básicamente un concepto relacionado con la forma en que usamos nuestra mente, un concepto especialmente implicado con el </a:t>
            </a:r>
            <a:r>
              <a:rPr lang="es-PE" sz="2600" b="1" dirty="0">
                <a:latin typeface="+mn-lt"/>
              </a:rPr>
              <a:t>proceso de la </a:t>
            </a:r>
            <a:r>
              <a:rPr lang="es-PE" sz="2600" b="1" dirty="0" smtClean="0">
                <a:latin typeface="+mn-lt"/>
              </a:rPr>
              <a:t>memoria</a:t>
            </a:r>
            <a:r>
              <a:rPr lang="es-PE" sz="2600" dirty="0" smtClean="0">
                <a:latin typeface="+mn-lt"/>
              </a:rPr>
              <a:t>.</a:t>
            </a:r>
            <a:endParaRPr lang="es-PE" sz="2600" dirty="0">
              <a:latin typeface="+mn-lt"/>
            </a:endParaRPr>
          </a:p>
          <a:p>
            <a:pPr algn="just"/>
            <a:endParaRPr lang="es-PE" sz="2600" dirty="0">
              <a:latin typeface="+mn-lt"/>
            </a:endParaRPr>
          </a:p>
          <a:p>
            <a:pPr algn="just"/>
            <a:r>
              <a:rPr lang="es-PE" sz="2600" dirty="0" smtClean="0">
                <a:latin typeface="+mn-lt"/>
              </a:rPr>
              <a:t>Aunque </a:t>
            </a:r>
            <a:r>
              <a:rPr lang="es-PE" sz="2600" dirty="0">
                <a:latin typeface="+mn-lt"/>
              </a:rPr>
              <a:t>existen varios modelos para describir el proceso de la memoria, uno de los más reconocidos es el</a:t>
            </a:r>
            <a:r>
              <a:rPr lang="es-PE" sz="2600" b="1" dirty="0">
                <a:latin typeface="+mn-lt"/>
              </a:rPr>
              <a:t> modelo de </a:t>
            </a:r>
            <a:r>
              <a:rPr lang="es-PE" sz="2600" b="1" dirty="0" smtClean="0">
                <a:latin typeface="+mn-lt"/>
              </a:rPr>
              <a:t>asociación, </a:t>
            </a:r>
            <a:r>
              <a:rPr lang="es-PE" sz="2600" dirty="0" smtClean="0">
                <a:latin typeface="+mn-lt"/>
              </a:rPr>
              <a:t>el </a:t>
            </a:r>
            <a:r>
              <a:rPr lang="es-PE" sz="2600" dirty="0">
                <a:latin typeface="+mn-lt"/>
              </a:rPr>
              <a:t>cual explica nuestra memoria en términos de nodos y vínculos.</a:t>
            </a:r>
            <a:endParaRPr lang="es-MX" sz="2600" dirty="0" smtClean="0">
              <a:latin typeface="+mn-lt"/>
            </a:endParaRPr>
          </a:p>
        </p:txBody>
      </p:sp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1907704" y="260648"/>
            <a:ext cx="5760640" cy="504056"/>
          </a:xfrm>
          <a:prstGeom prst="rect">
            <a:avLst/>
          </a:prstGeom>
          <a:noFill/>
          <a:ln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200" b="1" dirty="0" smtClean="0">
                <a:solidFill>
                  <a:srgbClr val="002060"/>
                </a:solidFill>
              </a:rPr>
              <a:t>Posicionamiento y Marca</a:t>
            </a:r>
            <a:endParaRPr lang="es-PE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9686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1907704" y="404664"/>
            <a:ext cx="5760640" cy="648072"/>
          </a:xfrm>
          <a:prstGeom prst="rect">
            <a:avLst/>
          </a:prstGeom>
          <a:noFill/>
          <a:ln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200" b="1" dirty="0" smtClean="0">
                <a:solidFill>
                  <a:srgbClr val="002060"/>
                </a:solidFill>
              </a:rPr>
              <a:t>Posicionamiento y Marca</a:t>
            </a:r>
            <a:endParaRPr lang="es-PE" sz="3200" b="1" dirty="0">
              <a:solidFill>
                <a:srgbClr val="002060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32856"/>
            <a:ext cx="6869563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es-PE" sz="3200" b="1" dirty="0" smtClean="0">
                <a:solidFill>
                  <a:srgbClr val="175790"/>
                </a:solidFill>
              </a:rPr>
              <a:t>Pasando del Océano Rojo al Océano Azul </a:t>
            </a:r>
            <a:endParaRPr lang="es-PE" sz="3200" b="1" dirty="0">
              <a:solidFill>
                <a:srgbClr val="17579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5" y="1176337"/>
            <a:ext cx="5810250" cy="450532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395536" y="6238473"/>
            <a:ext cx="85689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PE" sz="1050" b="1" dirty="0" smtClean="0">
                <a:latin typeface="+mn-lt"/>
              </a:rPr>
              <a:t>Fuente: http</a:t>
            </a:r>
            <a:r>
              <a:rPr lang="es-PE" sz="1050" b="1" dirty="0">
                <a:latin typeface="+mn-lt"/>
              </a:rPr>
              <a:t>://image.slidesharecdn.com/laestrategiadeloceanoazul-131114174743-phpapp01/95/la-estrategia-del-oceano-azul-1-638.jpg?cb=1384473030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254596"/>
            <a:ext cx="7081776" cy="4771276"/>
          </a:xfrm>
          <a:prstGeom prst="rect">
            <a:avLst/>
          </a:prstGeom>
        </p:spPr>
      </p:pic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es-PE" sz="3200" b="1" dirty="0" smtClean="0">
                <a:solidFill>
                  <a:srgbClr val="175790"/>
                </a:solidFill>
              </a:rPr>
              <a:t>Pasando del Océano Rojo al Océano Azul </a:t>
            </a:r>
            <a:endParaRPr lang="es-PE" sz="3200" b="1" dirty="0">
              <a:solidFill>
                <a:srgbClr val="1757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604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3528" y="1412776"/>
            <a:ext cx="8496944" cy="12926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2600" b="1" dirty="0" smtClean="0">
                <a:latin typeface="+mn-lt"/>
              </a:rPr>
              <a:t>¿Por </a:t>
            </a:r>
            <a:r>
              <a:rPr lang="es-PE" sz="2600" b="1" dirty="0">
                <a:latin typeface="+mn-lt"/>
              </a:rPr>
              <a:t>qué las empresas líderes no adoptan la nueva tecnología antes de </a:t>
            </a:r>
            <a:r>
              <a:rPr lang="es-PE" sz="2600" b="1" dirty="0" smtClean="0">
                <a:latin typeface="+mn-lt"/>
              </a:rPr>
              <a:t>verse desplazadas </a:t>
            </a:r>
            <a:r>
              <a:rPr lang="es-PE" sz="2600" b="1" dirty="0">
                <a:latin typeface="+mn-lt"/>
              </a:rPr>
              <a:t>por los nuevos entrantes?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55576" y="260648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3200" b="1" dirty="0">
                <a:solidFill>
                  <a:srgbClr val="175790"/>
                </a:solidFill>
                <a:latin typeface="+mn-lt"/>
              </a:rPr>
              <a:t>Innovaciones de apoyo </a:t>
            </a:r>
            <a:r>
              <a:rPr lang="es-PE" sz="3200" b="1" dirty="0" smtClean="0">
                <a:solidFill>
                  <a:srgbClr val="175790"/>
                </a:solidFill>
                <a:latin typeface="+mn-lt"/>
              </a:rPr>
              <a:t>vs </a:t>
            </a:r>
            <a:r>
              <a:rPr lang="es-PE" sz="3200" b="1" dirty="0">
                <a:solidFill>
                  <a:srgbClr val="C00000"/>
                </a:solidFill>
                <a:latin typeface="+mn-lt"/>
              </a:rPr>
              <a:t>disruptivas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23528" y="3284984"/>
            <a:ext cx="8496944" cy="31393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2200" b="1" u="sng" dirty="0">
                <a:latin typeface="+mn-lt"/>
              </a:rPr>
              <a:t>Las innovaciones "de apoyo</a:t>
            </a:r>
            <a:r>
              <a:rPr lang="es-PE" sz="2200" b="1" dirty="0">
                <a:latin typeface="+mn-lt"/>
              </a:rPr>
              <a:t>" se caracterizan por ofrecer una mejora continua </a:t>
            </a:r>
            <a:r>
              <a:rPr lang="es-PE" sz="2200" b="1" dirty="0" smtClean="0">
                <a:latin typeface="+mn-lt"/>
              </a:rPr>
              <a:t>del funcionamiento </a:t>
            </a:r>
            <a:r>
              <a:rPr lang="es-PE" sz="2200" b="1" dirty="0">
                <a:latin typeface="+mn-lt"/>
              </a:rPr>
              <a:t>de un </a:t>
            </a:r>
            <a:r>
              <a:rPr lang="es-PE" sz="2200" b="1" dirty="0" smtClean="0">
                <a:latin typeface="+mn-lt"/>
              </a:rPr>
              <a:t>servicio o  producto.</a:t>
            </a:r>
          </a:p>
          <a:p>
            <a:pPr algn="ctr"/>
            <a:r>
              <a:rPr lang="es-PE" sz="2200" b="1" dirty="0" smtClean="0">
                <a:latin typeface="+mn-lt"/>
              </a:rPr>
              <a:t>  </a:t>
            </a:r>
          </a:p>
          <a:p>
            <a:pPr algn="ctr"/>
            <a:r>
              <a:rPr lang="es-PE" sz="2200" b="1" dirty="0" smtClean="0">
                <a:latin typeface="+mn-lt"/>
              </a:rPr>
              <a:t>Usualmente, son </a:t>
            </a:r>
            <a:r>
              <a:rPr lang="es-PE" sz="2200" b="1" dirty="0">
                <a:latin typeface="+mn-lt"/>
              </a:rPr>
              <a:t>las empresas </a:t>
            </a:r>
            <a:r>
              <a:rPr lang="es-PE" sz="2200" b="1" dirty="0" smtClean="0">
                <a:latin typeface="+mn-lt"/>
              </a:rPr>
              <a:t>líderes de </a:t>
            </a:r>
            <a:r>
              <a:rPr lang="es-PE" sz="2200" b="1" dirty="0">
                <a:latin typeface="+mn-lt"/>
              </a:rPr>
              <a:t>la industria las que las </a:t>
            </a:r>
            <a:r>
              <a:rPr lang="es-PE" sz="2200" b="1" dirty="0" smtClean="0">
                <a:latin typeface="+mn-lt"/>
              </a:rPr>
              <a:t>desarrollan. Tienen motivos para innovar </a:t>
            </a:r>
            <a:r>
              <a:rPr lang="es-PE" sz="2200" b="1" dirty="0">
                <a:latin typeface="+mn-lt"/>
              </a:rPr>
              <a:t>porque los clientes más exigentes tienden a pagar </a:t>
            </a:r>
            <a:r>
              <a:rPr lang="es-PE" sz="2200" b="1" dirty="0" smtClean="0">
                <a:latin typeface="+mn-lt"/>
              </a:rPr>
              <a:t>precios superiores. </a:t>
            </a:r>
            <a:r>
              <a:rPr lang="es-PE" sz="2200" b="1" dirty="0" smtClean="0">
                <a:solidFill>
                  <a:srgbClr val="1C6CB2"/>
                </a:solidFill>
                <a:latin typeface="+mn-lt"/>
              </a:rPr>
              <a:t>Ejemplo: Páginas Web para la compra y chequeo de vuelos, canje de km, etc.</a:t>
            </a:r>
            <a:endParaRPr lang="es-PE" sz="2200" b="1" dirty="0">
              <a:solidFill>
                <a:srgbClr val="1C6CB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286134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3528" y="1412776"/>
            <a:ext cx="8496944" cy="12926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2600" b="1" dirty="0" smtClean="0">
                <a:latin typeface="+mn-lt"/>
              </a:rPr>
              <a:t>¿Por </a:t>
            </a:r>
            <a:r>
              <a:rPr lang="es-PE" sz="2600" b="1" dirty="0">
                <a:latin typeface="+mn-lt"/>
              </a:rPr>
              <a:t>qué las empresas líderes no adoptan la nueva tecnología antes de </a:t>
            </a:r>
            <a:r>
              <a:rPr lang="es-PE" sz="2600" b="1" dirty="0" smtClean="0">
                <a:latin typeface="+mn-lt"/>
              </a:rPr>
              <a:t>verse desplazadas </a:t>
            </a:r>
            <a:r>
              <a:rPr lang="es-PE" sz="2600" b="1" dirty="0">
                <a:latin typeface="+mn-lt"/>
              </a:rPr>
              <a:t>por los nuevos entrantes?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55576" y="260648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3200" b="1" dirty="0">
                <a:solidFill>
                  <a:srgbClr val="175790"/>
                </a:solidFill>
                <a:latin typeface="+mn-lt"/>
              </a:rPr>
              <a:t>Innovaciones de apoyo </a:t>
            </a:r>
            <a:r>
              <a:rPr lang="es-PE" sz="3200" b="1" dirty="0" smtClean="0">
                <a:solidFill>
                  <a:srgbClr val="175790"/>
                </a:solidFill>
                <a:latin typeface="+mn-lt"/>
              </a:rPr>
              <a:t>vs </a:t>
            </a:r>
            <a:r>
              <a:rPr lang="es-PE" sz="3200" b="1" dirty="0">
                <a:solidFill>
                  <a:srgbClr val="C00000"/>
                </a:solidFill>
                <a:latin typeface="+mn-lt"/>
              </a:rPr>
              <a:t>disruptivas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23528" y="3068960"/>
            <a:ext cx="8496944" cy="28007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2200" b="1" dirty="0" smtClean="0">
                <a:latin typeface="+mn-lt"/>
              </a:rPr>
              <a:t>Las </a:t>
            </a:r>
            <a:r>
              <a:rPr lang="es-PE" sz="2200" b="1" dirty="0">
                <a:latin typeface="+mn-lt"/>
              </a:rPr>
              <a:t>innovaciones disruptivas interrumpen o redefinen la trayectoria </a:t>
            </a:r>
            <a:r>
              <a:rPr lang="es-PE" sz="2200" b="1" dirty="0" smtClean="0">
                <a:latin typeface="+mn-lt"/>
              </a:rPr>
              <a:t>del funcionamiento </a:t>
            </a:r>
            <a:r>
              <a:rPr lang="es-PE" sz="2200" b="1" dirty="0">
                <a:latin typeface="+mn-lt"/>
              </a:rPr>
              <a:t>del </a:t>
            </a:r>
            <a:r>
              <a:rPr lang="es-PE" sz="2200" b="1" dirty="0" smtClean="0">
                <a:latin typeface="+mn-lt"/>
              </a:rPr>
              <a:t>servicio o producto. </a:t>
            </a:r>
          </a:p>
          <a:p>
            <a:pPr algn="ctr"/>
            <a:endParaRPr lang="es-PE" sz="2200" b="1" dirty="0">
              <a:latin typeface="+mn-lt"/>
            </a:endParaRPr>
          </a:p>
          <a:p>
            <a:pPr algn="ctr"/>
            <a:r>
              <a:rPr lang="es-PE" sz="2200" b="1" dirty="0" smtClean="0">
                <a:latin typeface="+mn-lt"/>
              </a:rPr>
              <a:t>Las empresas líderes enfrentan dificultades </a:t>
            </a:r>
            <a:r>
              <a:rPr lang="es-PE" sz="2200" b="1" dirty="0">
                <a:latin typeface="+mn-lt"/>
              </a:rPr>
              <a:t>para </a:t>
            </a:r>
            <a:r>
              <a:rPr lang="es-PE" sz="2200" b="1" dirty="0" smtClean="0">
                <a:latin typeface="+mn-lt"/>
              </a:rPr>
              <a:t>adoptarlas. El producto innovador puede parecer que no satisface las necesidades o lo hace para un grupo pequeño de cliente; sin embargo, las </a:t>
            </a:r>
            <a:r>
              <a:rPr lang="es-PE" sz="2200" b="1" dirty="0">
                <a:latin typeface="+mn-lt"/>
              </a:rPr>
              <a:t>innovaciones disruptivas </a:t>
            </a:r>
            <a:r>
              <a:rPr lang="es-PE" sz="2200" b="1" dirty="0" smtClean="0">
                <a:latin typeface="+mn-lt"/>
              </a:rPr>
              <a:t>van logrando mejoras y poco a poco desplazan </a:t>
            </a:r>
            <a:r>
              <a:rPr lang="es-PE" sz="2200" b="1" dirty="0">
                <a:latin typeface="+mn-lt"/>
              </a:rPr>
              <a:t>a </a:t>
            </a:r>
            <a:r>
              <a:rPr lang="es-PE" sz="2200" b="1" dirty="0" smtClean="0">
                <a:latin typeface="+mn-lt"/>
              </a:rPr>
              <a:t>la oferta de las empresas </a:t>
            </a:r>
            <a:r>
              <a:rPr lang="es-PE" sz="2200" b="1" dirty="0">
                <a:latin typeface="+mn-lt"/>
              </a:rPr>
              <a:t>líderes. </a:t>
            </a:r>
            <a:endParaRPr lang="es-PE" sz="2200" b="1" dirty="0">
              <a:solidFill>
                <a:srgbClr val="1C6CB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25911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3528" y="1412776"/>
            <a:ext cx="8496944" cy="4924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2600" b="1" dirty="0" smtClean="0">
                <a:latin typeface="+mn-lt"/>
              </a:rPr>
              <a:t>Servicios/productos disruptivos</a:t>
            </a:r>
            <a:endParaRPr lang="es-PE" sz="2600" b="1" dirty="0">
              <a:latin typeface="+mn-l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5576" y="260648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3200" b="1" dirty="0">
                <a:solidFill>
                  <a:srgbClr val="175790"/>
                </a:solidFill>
                <a:latin typeface="+mn-lt"/>
              </a:rPr>
              <a:t>Innovaciones de apoyo </a:t>
            </a:r>
            <a:r>
              <a:rPr lang="es-PE" sz="3200" b="1" dirty="0" smtClean="0">
                <a:solidFill>
                  <a:srgbClr val="175790"/>
                </a:solidFill>
                <a:latin typeface="+mn-lt"/>
              </a:rPr>
              <a:t>vs </a:t>
            </a:r>
            <a:r>
              <a:rPr lang="es-PE" sz="3200" b="1" dirty="0">
                <a:solidFill>
                  <a:srgbClr val="C00000"/>
                </a:solidFill>
                <a:latin typeface="+mn-lt"/>
              </a:rPr>
              <a:t>disruptivas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23528" y="2060848"/>
            <a:ext cx="8496944" cy="212365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2200" b="1" dirty="0">
                <a:solidFill>
                  <a:srgbClr val="175790"/>
                </a:solidFill>
                <a:latin typeface="+mn-lt"/>
              </a:rPr>
              <a:t>Existen dos tipos de innovaciones 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disruptivas</a:t>
            </a:r>
          </a:p>
          <a:p>
            <a:pPr algn="ctr"/>
            <a:endParaRPr lang="es-PE" sz="2200" b="1" dirty="0">
              <a:solidFill>
                <a:srgbClr val="175790"/>
              </a:solidFill>
              <a:latin typeface="+mn-lt"/>
            </a:endParaRPr>
          </a:p>
          <a:p>
            <a:pPr algn="ctr"/>
            <a:r>
              <a:rPr lang="es-PE" sz="2200" b="1" dirty="0" smtClean="0">
                <a:latin typeface="+mn-lt"/>
              </a:rPr>
              <a:t>Bajo Nivel: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 Atraen </a:t>
            </a:r>
            <a:r>
              <a:rPr lang="es-PE" sz="2200" b="1" dirty="0">
                <a:solidFill>
                  <a:srgbClr val="175790"/>
                </a:solidFill>
                <a:latin typeface="+mn-lt"/>
              </a:rPr>
              <a:t>a los clientes menos exigentes de un mercado ya establecido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. Ofrecen </a:t>
            </a:r>
            <a:r>
              <a:rPr lang="es-PE" sz="2200" b="1" dirty="0">
                <a:solidFill>
                  <a:srgbClr val="175790"/>
                </a:solidFill>
                <a:latin typeface="+mn-lt"/>
              </a:rPr>
              <a:t>nuevos productos o servicios más económicos y de calidad inferior a los</a:t>
            </a:r>
          </a:p>
          <a:p>
            <a:pPr algn="ctr"/>
            <a:r>
              <a:rPr lang="es-PE" sz="2200" b="1" dirty="0">
                <a:solidFill>
                  <a:srgbClr val="175790"/>
                </a:solidFill>
                <a:latin typeface="+mn-lt"/>
              </a:rPr>
              <a:t>productos existentes. </a:t>
            </a:r>
            <a:endParaRPr lang="es-PE" sz="2200" b="1" dirty="0" smtClean="0">
              <a:solidFill>
                <a:srgbClr val="175790"/>
              </a:solidFill>
              <a:latin typeface="+mn-lt"/>
            </a:endParaRPr>
          </a:p>
        </p:txBody>
      </p:sp>
      <p:sp>
        <p:nvSpPr>
          <p:cNvPr id="3" name="Rectángulo 2"/>
          <p:cNvSpPr/>
          <p:nvPr/>
        </p:nvSpPr>
        <p:spPr bwMode="auto">
          <a:xfrm>
            <a:off x="5940152" y="188640"/>
            <a:ext cx="2592288" cy="6567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ángulo 4"/>
          <p:cNvSpPr/>
          <p:nvPr/>
        </p:nvSpPr>
        <p:spPr bwMode="auto">
          <a:xfrm>
            <a:off x="5976664" y="260648"/>
            <a:ext cx="2411760" cy="576064"/>
          </a:xfrm>
          <a:prstGeom prst="rect">
            <a:avLst/>
          </a:prstGeom>
          <a:noFill/>
          <a:ln w="254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6" name="Picture 2" descr="http://2.bp.blogspot.com/-Buf_J7Zmefw/U_fvh83FmwI/AAAAAAAAFFQ/JA_-tLapRL8/s1600/como_hacer_portabilidad_numero_a_bitel_celul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4678701"/>
            <a:ext cx="324036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570689"/>
            <a:ext cx="3672408" cy="183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999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3528" y="1412776"/>
            <a:ext cx="8496944" cy="4924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2600" b="1" dirty="0" smtClean="0">
                <a:latin typeface="+mn-lt"/>
              </a:rPr>
              <a:t>Servicios/productos disruptivos</a:t>
            </a:r>
            <a:endParaRPr lang="es-PE" sz="2600" b="1" dirty="0">
              <a:latin typeface="+mn-l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5576" y="260648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3200" b="1" dirty="0">
                <a:solidFill>
                  <a:srgbClr val="175790"/>
                </a:solidFill>
                <a:latin typeface="+mn-lt"/>
              </a:rPr>
              <a:t>Innovaciones de apoyo </a:t>
            </a:r>
            <a:r>
              <a:rPr lang="es-PE" sz="3200" b="1" dirty="0" smtClean="0">
                <a:solidFill>
                  <a:srgbClr val="175790"/>
                </a:solidFill>
                <a:latin typeface="+mn-lt"/>
              </a:rPr>
              <a:t>vs </a:t>
            </a:r>
            <a:r>
              <a:rPr lang="es-PE" sz="3200" b="1" dirty="0">
                <a:solidFill>
                  <a:srgbClr val="C00000"/>
                </a:solidFill>
                <a:latin typeface="+mn-lt"/>
              </a:rPr>
              <a:t>disruptivas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323528" y="2060848"/>
            <a:ext cx="8496944" cy="14465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2200" b="1" dirty="0">
                <a:solidFill>
                  <a:srgbClr val="175790"/>
                </a:solidFill>
                <a:latin typeface="+mn-lt"/>
              </a:rPr>
              <a:t>Existen dos tipos de innovaciones 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disruptivas</a:t>
            </a:r>
          </a:p>
          <a:p>
            <a:pPr algn="ctr"/>
            <a:endParaRPr lang="es-PE" sz="2200" b="1" dirty="0">
              <a:solidFill>
                <a:srgbClr val="175790"/>
              </a:solidFill>
              <a:latin typeface="+mn-lt"/>
            </a:endParaRPr>
          </a:p>
          <a:p>
            <a:pPr algn="ctr"/>
            <a:r>
              <a:rPr lang="es-PE" sz="2200" b="1" dirty="0" smtClean="0">
                <a:latin typeface="+mn-lt"/>
              </a:rPr>
              <a:t>Nuevo mercado: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 Las </a:t>
            </a:r>
            <a:r>
              <a:rPr lang="es-PE" sz="2200" b="1" dirty="0">
                <a:solidFill>
                  <a:srgbClr val="175790"/>
                </a:solidFill>
                <a:latin typeface="+mn-lt"/>
              </a:rPr>
              <a:t>innovaciones disruptivas de nuevo 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mercado </a:t>
            </a:r>
            <a:r>
              <a:rPr lang="es-PE" sz="2200" b="1" dirty="0">
                <a:solidFill>
                  <a:srgbClr val="175790"/>
                </a:solidFill>
                <a:latin typeface="+mn-lt"/>
              </a:rPr>
              <a:t>satisfacen las necesidades de los 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no </a:t>
            </a:r>
            <a:r>
              <a:rPr lang="es-PE" sz="2200" b="1" dirty="0">
                <a:solidFill>
                  <a:srgbClr val="175790"/>
                </a:solidFill>
                <a:latin typeface="+mn-lt"/>
              </a:rPr>
              <a:t>consumidores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.</a:t>
            </a:r>
          </a:p>
        </p:txBody>
      </p:sp>
      <p:sp>
        <p:nvSpPr>
          <p:cNvPr id="3" name="Rectángulo 2"/>
          <p:cNvSpPr/>
          <p:nvPr/>
        </p:nvSpPr>
        <p:spPr bwMode="auto">
          <a:xfrm>
            <a:off x="5940152" y="188640"/>
            <a:ext cx="2592288" cy="6567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Rectángulo 4"/>
          <p:cNvSpPr/>
          <p:nvPr/>
        </p:nvSpPr>
        <p:spPr bwMode="auto">
          <a:xfrm>
            <a:off x="5976664" y="260648"/>
            <a:ext cx="2411760" cy="576064"/>
          </a:xfrm>
          <a:prstGeom prst="rect">
            <a:avLst/>
          </a:prstGeom>
          <a:noFill/>
          <a:ln w="25400" cap="flat" cmpd="sng" algn="ctr">
            <a:solidFill>
              <a:schemeClr val="accent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050" name="Picture 2" descr="http://images.publicradio.org/content/2010/12/13/20101213_telepharmacy_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652" y="3680141"/>
            <a:ext cx="3217540" cy="2413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2677543" y="6237312"/>
            <a:ext cx="4270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b="1" dirty="0" smtClean="0">
                <a:solidFill>
                  <a:srgbClr val="C00000"/>
                </a:solidFill>
                <a:latin typeface="+mj-lt"/>
              </a:rPr>
              <a:t>Servicios de Salud 24 horas</a:t>
            </a:r>
            <a:endParaRPr lang="es-PE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98059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3528" y="1124744"/>
            <a:ext cx="8496944" cy="4924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2600" b="1" dirty="0" smtClean="0">
                <a:latin typeface="+mn-lt"/>
              </a:rPr>
              <a:t>Servicios/productos disruptivos</a:t>
            </a:r>
            <a:endParaRPr lang="es-PE" sz="2600" b="1" dirty="0">
              <a:latin typeface="+mn-l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5576" y="260648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3200" b="1" dirty="0">
                <a:solidFill>
                  <a:srgbClr val="175790"/>
                </a:solidFill>
                <a:latin typeface="+mn-lt"/>
              </a:rPr>
              <a:t>Innovaciones </a:t>
            </a:r>
            <a:r>
              <a:rPr lang="es-PE" sz="3200" b="1" dirty="0" smtClean="0">
                <a:solidFill>
                  <a:srgbClr val="C00000"/>
                </a:solidFill>
                <a:latin typeface="+mn-lt"/>
              </a:rPr>
              <a:t>disruptivas</a:t>
            </a:r>
            <a:endParaRPr lang="es-PE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23528" y="2060848"/>
            <a:ext cx="8496944" cy="14465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2200" b="1" dirty="0">
                <a:solidFill>
                  <a:srgbClr val="175790"/>
                </a:solidFill>
                <a:latin typeface="+mn-lt"/>
              </a:rPr>
              <a:t>Existen dos tipos de innovaciones 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disruptivas</a:t>
            </a:r>
          </a:p>
          <a:p>
            <a:pPr algn="ctr"/>
            <a:endParaRPr lang="es-PE" sz="2200" b="1" dirty="0">
              <a:solidFill>
                <a:srgbClr val="175790"/>
              </a:solidFill>
              <a:latin typeface="+mn-lt"/>
            </a:endParaRPr>
          </a:p>
          <a:p>
            <a:pPr algn="ctr"/>
            <a:r>
              <a:rPr lang="es-PE" sz="2200" b="1" dirty="0" smtClean="0">
                <a:latin typeface="+mn-lt"/>
              </a:rPr>
              <a:t>Nuevo mercado: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 Las </a:t>
            </a:r>
            <a:r>
              <a:rPr lang="es-PE" sz="2200" b="1" dirty="0">
                <a:solidFill>
                  <a:srgbClr val="175790"/>
                </a:solidFill>
                <a:latin typeface="+mn-lt"/>
              </a:rPr>
              <a:t>innovaciones disruptivas de nuevo 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mercado </a:t>
            </a:r>
            <a:r>
              <a:rPr lang="es-PE" sz="2200" b="1" dirty="0">
                <a:solidFill>
                  <a:srgbClr val="175790"/>
                </a:solidFill>
                <a:latin typeface="+mn-lt"/>
              </a:rPr>
              <a:t>satisfacen las necesidades de los 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no </a:t>
            </a:r>
            <a:r>
              <a:rPr lang="es-PE" sz="2200" b="1" dirty="0">
                <a:solidFill>
                  <a:srgbClr val="175790"/>
                </a:solidFill>
                <a:latin typeface="+mn-lt"/>
              </a:rPr>
              <a:t>consumidores</a:t>
            </a:r>
            <a:r>
              <a:rPr lang="es-PE" sz="2200" b="1" dirty="0" smtClean="0">
                <a:solidFill>
                  <a:srgbClr val="175790"/>
                </a:solidFill>
                <a:latin typeface="+mn-lt"/>
              </a:rPr>
              <a:t>.</a:t>
            </a:r>
          </a:p>
        </p:txBody>
      </p:sp>
      <p:sp>
        <p:nvSpPr>
          <p:cNvPr id="3" name="Rectángulo 2"/>
          <p:cNvSpPr/>
          <p:nvPr/>
        </p:nvSpPr>
        <p:spPr bwMode="auto">
          <a:xfrm>
            <a:off x="5940152" y="188640"/>
            <a:ext cx="2592288" cy="6567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0733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3528" y="3212976"/>
            <a:ext cx="8496944" cy="707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PE" sz="4000" b="1" dirty="0" smtClean="0">
                <a:latin typeface="+mn-lt"/>
              </a:rPr>
              <a:t>¿De donde provienen las ideas?</a:t>
            </a:r>
            <a:endParaRPr lang="es-PE" sz="4000" b="1" dirty="0">
              <a:latin typeface="+mn-l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5576" y="260648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3200" b="1" dirty="0">
                <a:solidFill>
                  <a:srgbClr val="175790"/>
                </a:solidFill>
                <a:latin typeface="+mn-lt"/>
              </a:rPr>
              <a:t>Innovaciones </a:t>
            </a:r>
            <a:r>
              <a:rPr lang="es-PE" sz="3200" b="1" dirty="0" smtClean="0">
                <a:solidFill>
                  <a:srgbClr val="C00000"/>
                </a:solidFill>
                <a:latin typeface="+mn-lt"/>
              </a:rPr>
              <a:t>disruptivas</a:t>
            </a:r>
            <a:endParaRPr lang="es-PE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Rectángulo 2"/>
          <p:cNvSpPr/>
          <p:nvPr/>
        </p:nvSpPr>
        <p:spPr bwMode="auto">
          <a:xfrm>
            <a:off x="5940152" y="188640"/>
            <a:ext cx="2592288" cy="6567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PE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38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82783" y="404664"/>
            <a:ext cx="8261005" cy="2739211"/>
          </a:xfrm>
          <a:prstGeom prst="rect">
            <a:avLst/>
          </a:prstGeom>
          <a:ln w="38100">
            <a:noFill/>
          </a:ln>
          <a:effectLst>
            <a:glow rad="127000">
              <a:schemeClr val="accent1">
                <a:alpha val="40000"/>
              </a:schemeClr>
            </a:glow>
          </a:effectLst>
          <a:scene3d>
            <a:camera prst="perspectiveAbove"/>
            <a:lightRig rig="threePt" dir="t"/>
          </a:scene3d>
          <a:sp3d>
            <a:bevelT w="228600" h="0"/>
          </a:sp3d>
        </p:spPr>
        <p:txBody>
          <a:bodyPr wrap="square">
            <a:spAutoFit/>
          </a:bodyPr>
          <a:lstStyle/>
          <a:p>
            <a:pPr algn="ctr"/>
            <a:r>
              <a:rPr lang="es-PE" sz="3200" b="1" dirty="0" smtClean="0">
                <a:solidFill>
                  <a:srgbClr val="002060"/>
                </a:solidFill>
                <a:latin typeface="Arial Narrow" pitchFamily="34" charset="0"/>
              </a:rPr>
              <a:t>Investigación Comercial</a:t>
            </a:r>
            <a:r>
              <a:rPr lang="es-PE" sz="3200" dirty="0" smtClean="0">
                <a:latin typeface="Arial Narrow" pitchFamily="34" charset="0"/>
              </a:rPr>
              <a:t> </a:t>
            </a:r>
          </a:p>
          <a:p>
            <a:pPr algn="ctr"/>
            <a:endParaRPr lang="es-PE" sz="2800" dirty="0">
              <a:latin typeface="Arial Narrow" pitchFamily="34" charset="0"/>
            </a:endParaRPr>
          </a:p>
          <a:p>
            <a:pPr algn="ctr"/>
            <a:r>
              <a:rPr lang="en-US" sz="2800" dirty="0" err="1" smtClean="0">
                <a:latin typeface="Arial Narrow" pitchFamily="34" charset="0"/>
              </a:rPr>
              <a:t>Proceso</a:t>
            </a:r>
            <a:r>
              <a:rPr lang="en-US" sz="2800" dirty="0" smtClean="0">
                <a:latin typeface="Arial Narrow" pitchFamily="34" charset="0"/>
              </a:rPr>
              <a:t> continuo de </a:t>
            </a:r>
            <a:r>
              <a:rPr lang="en-US" sz="2800" dirty="0" err="1" smtClean="0">
                <a:latin typeface="Arial Narrow" pitchFamily="34" charset="0"/>
              </a:rPr>
              <a:t>recolección</a:t>
            </a:r>
            <a:r>
              <a:rPr lang="en-US" sz="2800" dirty="0" smtClean="0">
                <a:latin typeface="Arial Narrow" pitchFamily="34" charset="0"/>
              </a:rPr>
              <a:t> y </a:t>
            </a:r>
            <a:r>
              <a:rPr lang="en-US" sz="2800" dirty="0" err="1" smtClean="0">
                <a:latin typeface="Arial Narrow" pitchFamily="34" charset="0"/>
              </a:rPr>
              <a:t>análisis</a:t>
            </a:r>
            <a:r>
              <a:rPr lang="en-US" sz="2800" dirty="0" smtClean="0">
                <a:latin typeface="Arial Narrow" pitchFamily="34" charset="0"/>
              </a:rPr>
              <a:t> de </a:t>
            </a:r>
            <a:r>
              <a:rPr lang="en-US" sz="2800" dirty="0" err="1" smtClean="0">
                <a:latin typeface="Arial Narrow" pitchFamily="34" charset="0"/>
              </a:rPr>
              <a:t>datos</a:t>
            </a:r>
            <a:r>
              <a:rPr lang="en-US" sz="2800" dirty="0" smtClean="0">
                <a:latin typeface="Arial Narrow" pitchFamily="34" charset="0"/>
              </a:rPr>
              <a:t> de </a:t>
            </a:r>
            <a:r>
              <a:rPr lang="en-US" sz="2800" dirty="0" err="1" smtClean="0">
                <a:latin typeface="Arial Narrow" pitchFamily="34" charset="0"/>
              </a:rPr>
              <a:t>productos</a:t>
            </a:r>
            <a:r>
              <a:rPr lang="en-US" sz="2800" dirty="0" smtClean="0">
                <a:latin typeface="Arial Narrow" pitchFamily="34" charset="0"/>
              </a:rPr>
              <a:t> y </a:t>
            </a:r>
            <a:r>
              <a:rPr lang="en-US" sz="2800" dirty="0" err="1" smtClean="0">
                <a:latin typeface="Arial Narrow" pitchFamily="34" charset="0"/>
              </a:rPr>
              <a:t>servicios</a:t>
            </a:r>
            <a:r>
              <a:rPr lang="en-US" sz="2800" dirty="0" smtClean="0">
                <a:latin typeface="Arial Narrow" pitchFamily="34" charset="0"/>
              </a:rPr>
              <a:t> , </a:t>
            </a:r>
            <a:r>
              <a:rPr lang="en-US" sz="2800" dirty="0" err="1" smtClean="0">
                <a:latin typeface="Arial Narrow" pitchFamily="34" charset="0"/>
              </a:rPr>
              <a:t>capacidades</a:t>
            </a:r>
            <a:r>
              <a:rPr lang="en-US" sz="2800" dirty="0" smtClean="0">
                <a:latin typeface="Arial Narrow" pitchFamily="34" charset="0"/>
              </a:rPr>
              <a:t> y </a:t>
            </a:r>
            <a:r>
              <a:rPr lang="en-US" sz="2800" dirty="0" err="1" smtClean="0">
                <a:latin typeface="Arial Narrow" pitchFamily="34" charset="0"/>
              </a:rPr>
              <a:t>prácticas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empresariales</a:t>
            </a:r>
            <a:r>
              <a:rPr lang="en-US" sz="2800" dirty="0" smtClean="0">
                <a:latin typeface="Arial Narrow" pitchFamily="34" charset="0"/>
              </a:rPr>
              <a:t> en el </a:t>
            </a:r>
            <a:r>
              <a:rPr lang="en-US" sz="2800" dirty="0" err="1" smtClean="0">
                <a:latin typeface="Arial Narrow" pitchFamily="34" charset="0"/>
              </a:rPr>
              <a:t>mercado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b="1" i="1" dirty="0" err="1" smtClean="0">
                <a:latin typeface="Arial Narrow" pitchFamily="34" charset="0"/>
              </a:rPr>
              <a:t>para</a:t>
            </a:r>
            <a:r>
              <a:rPr lang="en-US" sz="2800" b="1" i="1" dirty="0" smtClean="0">
                <a:latin typeface="Arial Narrow" pitchFamily="34" charset="0"/>
              </a:rPr>
              <a:t> </a:t>
            </a:r>
            <a:r>
              <a:rPr lang="en-US" sz="2800" b="1" i="1" dirty="0" err="1" smtClean="0">
                <a:latin typeface="Arial Narrow" pitchFamily="34" charset="0"/>
              </a:rPr>
              <a:t>satisfacer</a:t>
            </a:r>
            <a:r>
              <a:rPr lang="en-US" sz="2800" b="1" i="1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las</a:t>
            </a:r>
            <a:r>
              <a:rPr lang="en-US" sz="2800" dirty="0" smtClean="0">
                <a:latin typeface="Arial Narrow" pitchFamily="34" charset="0"/>
              </a:rPr>
              <a:t> </a:t>
            </a:r>
            <a:r>
              <a:rPr lang="en-US" sz="2800" dirty="0" err="1" smtClean="0">
                <a:latin typeface="Arial Narrow" pitchFamily="34" charset="0"/>
              </a:rPr>
              <a:t>necesidades</a:t>
            </a:r>
            <a:r>
              <a:rPr lang="en-US" sz="2800" dirty="0" smtClean="0">
                <a:latin typeface="Arial Narrow" pitchFamily="34" charset="0"/>
              </a:rPr>
              <a:t> del </a:t>
            </a:r>
            <a:r>
              <a:rPr lang="en-US" sz="2800" dirty="0" err="1" smtClean="0">
                <a:latin typeface="Arial Narrow" pitchFamily="34" charset="0"/>
              </a:rPr>
              <a:t>consumidor</a:t>
            </a:r>
            <a:r>
              <a:rPr lang="en-US" sz="2800" dirty="0" smtClean="0">
                <a:latin typeface="Arial Narrow" pitchFamily="34" charset="0"/>
              </a:rPr>
              <a:t>. </a:t>
            </a:r>
          </a:p>
        </p:txBody>
      </p:sp>
      <p:pic>
        <p:nvPicPr>
          <p:cNvPr id="3074" name="Picture 2" descr="http://www.talentculture.com/wp-content/uploads/2014/07/Business-Planning-700x3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535" y="3429000"/>
            <a:ext cx="666750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60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23528" y="404664"/>
            <a:ext cx="8496944" cy="3970318"/>
          </a:xfrm>
          <a:prstGeom prst="rect">
            <a:avLst/>
          </a:prstGeom>
          <a:ln w="38100">
            <a:noFill/>
          </a:ln>
          <a:effectLst>
            <a:glow rad="127000">
              <a:schemeClr val="accent1">
                <a:alpha val="40000"/>
              </a:schemeClr>
            </a:glow>
          </a:effectLst>
          <a:scene3d>
            <a:camera prst="perspectiveAbove"/>
            <a:lightRig rig="threePt" dir="t"/>
          </a:scene3d>
          <a:sp3d>
            <a:bevelT w="228600" h="0"/>
          </a:sp3d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 Narrow" pitchFamily="34" charset="0"/>
              </a:rPr>
              <a:t>¿Se </a:t>
            </a:r>
            <a:r>
              <a:rPr lang="en-US" sz="3200" b="1" dirty="0" err="1">
                <a:solidFill>
                  <a:srgbClr val="002060"/>
                </a:solidFill>
                <a:latin typeface="Arial Narrow" pitchFamily="34" charset="0"/>
              </a:rPr>
              <a:t>debe</a:t>
            </a:r>
            <a:r>
              <a:rPr lang="en-US" sz="32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 Narrow" pitchFamily="34" charset="0"/>
              </a:rPr>
              <a:t>hacer</a:t>
            </a:r>
            <a:r>
              <a:rPr lang="en-US" sz="32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 Narrow" pitchFamily="34" charset="0"/>
              </a:rPr>
              <a:t>una</a:t>
            </a:r>
            <a:r>
              <a:rPr lang="en-US" sz="32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2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200" b="1" dirty="0">
                <a:solidFill>
                  <a:srgbClr val="002060"/>
                </a:solidFill>
                <a:latin typeface="Arial Narrow" pitchFamily="34" charset="0"/>
              </a:rPr>
              <a:t>? </a:t>
            </a:r>
          </a:p>
          <a:p>
            <a:endParaRPr lang="en-US" sz="2800" dirty="0">
              <a:latin typeface="Arial Narrow" pitchFamily="34" charset="0"/>
            </a:endParaRPr>
          </a:p>
          <a:p>
            <a:r>
              <a:rPr lang="en-US" dirty="0">
                <a:latin typeface="Arial Narrow" pitchFamily="34" charset="0"/>
              </a:rPr>
              <a:t>La </a:t>
            </a:r>
            <a:r>
              <a:rPr lang="en-US" dirty="0" err="1">
                <a:latin typeface="Arial Narrow" pitchFamily="34" charset="0"/>
              </a:rPr>
              <a:t>investigación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comercial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es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requerida</a:t>
            </a:r>
            <a:r>
              <a:rPr lang="en-US" dirty="0">
                <a:latin typeface="Arial Narrow" pitchFamily="34" charset="0"/>
              </a:rPr>
              <a:t> antes </a:t>
            </a:r>
            <a:r>
              <a:rPr lang="en-US" dirty="0" smtClean="0">
                <a:latin typeface="Arial Narrow" pitchFamily="34" charset="0"/>
              </a:rPr>
              <a:t>de: </a:t>
            </a:r>
            <a:endParaRPr lang="en-US" dirty="0">
              <a:latin typeface="Arial Narrow" pitchFamily="34" charset="0"/>
            </a:endParaRPr>
          </a:p>
          <a:p>
            <a:endParaRPr lang="en-US" dirty="0">
              <a:latin typeface="Arial Narrow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dirty="0" err="1">
                <a:latin typeface="Arial Narrow" pitchFamily="34" charset="0"/>
              </a:rPr>
              <a:t>Desarrollar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nuevos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documentos</a:t>
            </a:r>
            <a:r>
              <a:rPr lang="en-US" dirty="0">
                <a:latin typeface="Arial Narrow" pitchFamily="34" charset="0"/>
              </a:rPr>
              <a:t> de </a:t>
            </a:r>
            <a:r>
              <a:rPr lang="en-US" dirty="0" err="1">
                <a:latin typeface="Arial Narrow" pitchFamily="34" charset="0"/>
              </a:rPr>
              <a:t>requerimiento</a:t>
            </a:r>
            <a:r>
              <a:rPr lang="en-US" dirty="0">
                <a:latin typeface="Arial Narrow" pitchFamily="34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dirty="0" err="1">
                <a:latin typeface="Arial Narrow" pitchFamily="34" charset="0"/>
              </a:rPr>
              <a:t>Solicitar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ofertas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costosas</a:t>
            </a:r>
            <a:r>
              <a:rPr lang="en-US" dirty="0">
                <a:latin typeface="Arial Narrow" pitchFamily="34" charset="0"/>
              </a:rPr>
              <a:t>.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dirty="0" err="1">
                <a:latin typeface="Arial Narrow" pitchFamily="34" charset="0"/>
              </a:rPr>
              <a:t>Evaluar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ofertas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que</a:t>
            </a:r>
            <a:r>
              <a:rPr lang="en-US" dirty="0">
                <a:latin typeface="Arial Narrow" pitchFamily="34" charset="0"/>
              </a:rPr>
              <a:t> no </a:t>
            </a:r>
            <a:r>
              <a:rPr lang="en-US" dirty="0" err="1">
                <a:latin typeface="Arial Narrow" pitchFamily="34" charset="0"/>
              </a:rPr>
              <a:t>tienen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información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completa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para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justificar</a:t>
            </a:r>
            <a:r>
              <a:rPr lang="en-US" dirty="0">
                <a:latin typeface="Arial Narrow" pitchFamily="34" charset="0"/>
              </a:rPr>
              <a:t> el </a:t>
            </a:r>
            <a:r>
              <a:rPr lang="en-US" dirty="0" err="1">
                <a:latin typeface="Arial Narrow" pitchFamily="34" charset="0"/>
              </a:rPr>
              <a:t>costo</a:t>
            </a:r>
            <a:r>
              <a:rPr lang="en-US" dirty="0">
                <a:latin typeface="Arial Narrow" pitchFamily="34" charset="0"/>
              </a:rPr>
              <a:t>.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en-US" dirty="0" err="1">
                <a:latin typeface="Arial Narrow" pitchFamily="34" charset="0"/>
              </a:rPr>
              <a:t>Solicitar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ofertas</a:t>
            </a:r>
            <a:r>
              <a:rPr lang="en-US" dirty="0">
                <a:latin typeface="Arial Narrow" pitchFamily="34" charset="0"/>
              </a:rPr>
              <a:t> de </a:t>
            </a:r>
            <a:r>
              <a:rPr lang="en-US" dirty="0" err="1">
                <a:latin typeface="Arial Narrow" pitchFamily="34" charset="0"/>
              </a:rPr>
              <a:t>adquisición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que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pudiera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llevar</a:t>
            </a:r>
            <a:r>
              <a:rPr lang="en-US" dirty="0">
                <a:latin typeface="Arial Narrow" pitchFamily="34" charset="0"/>
              </a:rPr>
              <a:t> a un </a:t>
            </a:r>
            <a:r>
              <a:rPr lang="en-US" dirty="0" err="1">
                <a:latin typeface="Arial Narrow" pitchFamily="34" charset="0"/>
              </a:rPr>
              <a:t>contrato</a:t>
            </a:r>
            <a:r>
              <a:rPr lang="en-US" dirty="0">
                <a:latin typeface="Arial Narrow" pitchFamily="34" charset="0"/>
              </a:rPr>
              <a:t> </a:t>
            </a:r>
            <a:r>
              <a:rPr lang="en-US" dirty="0" err="1">
                <a:latin typeface="Arial Narrow" pitchFamily="34" charset="0"/>
              </a:rPr>
              <a:t>vinculante</a:t>
            </a:r>
            <a:r>
              <a:rPr lang="en-US" dirty="0">
                <a:latin typeface="Arial Narrow" pitchFamily="34" charset="0"/>
              </a:rPr>
              <a:t>. </a:t>
            </a:r>
          </a:p>
        </p:txBody>
      </p:sp>
      <p:pic>
        <p:nvPicPr>
          <p:cNvPr id="6146" name="Picture 2" descr="http://act-gr.com/uploads/pages/commerci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588" y="4365104"/>
            <a:ext cx="2525548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17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95536" y="188640"/>
            <a:ext cx="6408712" cy="5816977"/>
          </a:xfrm>
          <a:prstGeom prst="rect">
            <a:avLst/>
          </a:prstGeom>
          <a:ln w="38100">
            <a:noFill/>
          </a:ln>
          <a:effectLst>
            <a:glow rad="127000">
              <a:schemeClr val="accent1">
                <a:alpha val="40000"/>
              </a:schemeClr>
            </a:glow>
          </a:effectLst>
          <a:scene3d>
            <a:camera prst="perspectiveAbove"/>
            <a:lightRig rig="threePt" dir="t"/>
          </a:scene3d>
          <a:sp3d>
            <a:bevelT w="228600" h="0"/>
          </a:sp3d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rial Narrow" pitchFamily="34" charset="0"/>
              </a:rPr>
              <a:t>¿</a:t>
            </a:r>
            <a:r>
              <a:rPr lang="en-US" sz="3200" b="1" u="sng" dirty="0" err="1" smtClean="0">
                <a:solidFill>
                  <a:srgbClr val="FF0000"/>
                </a:solidFill>
                <a:latin typeface="Arial Narrow" pitchFamily="34" charset="0"/>
              </a:rPr>
              <a:t>Qué</a:t>
            </a:r>
            <a:r>
              <a:rPr lang="en-US" sz="3200" b="1" dirty="0" smtClean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Arial Narrow" pitchFamily="34" charset="0"/>
              </a:rPr>
              <a:t>se </a:t>
            </a:r>
            <a:r>
              <a:rPr lang="en-US" sz="3200" b="1" dirty="0" err="1" smtClean="0">
                <a:solidFill>
                  <a:srgbClr val="002060"/>
                </a:solidFill>
                <a:latin typeface="Arial Narrow" pitchFamily="34" charset="0"/>
              </a:rPr>
              <a:t>requiere</a:t>
            </a:r>
            <a:r>
              <a:rPr lang="en-US" sz="32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Narrow" pitchFamily="34" charset="0"/>
              </a:rPr>
              <a:t>hacer</a:t>
            </a:r>
            <a:r>
              <a:rPr lang="en-US" sz="3200" b="1" dirty="0" smtClean="0">
                <a:solidFill>
                  <a:srgbClr val="002060"/>
                </a:solidFill>
                <a:latin typeface="Arial Narrow" pitchFamily="34" charset="0"/>
              </a:rPr>
              <a:t> a </a:t>
            </a:r>
            <a:r>
              <a:rPr lang="en-US" sz="3200" b="1" dirty="0" err="1" smtClean="0">
                <a:solidFill>
                  <a:srgbClr val="002060"/>
                </a:solidFill>
                <a:latin typeface="Arial Narrow" pitchFamily="34" charset="0"/>
              </a:rPr>
              <a:t>diario</a:t>
            </a:r>
            <a:r>
              <a:rPr lang="en-US" sz="3200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sz="3200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just"/>
            <a:endParaRPr lang="en-US" sz="2800" dirty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600" dirty="0" err="1" smtClean="0">
                <a:latin typeface="Arial Narrow" pitchFamily="34" charset="0"/>
              </a:rPr>
              <a:t>Revisar</a:t>
            </a:r>
            <a:r>
              <a:rPr lang="en-US" sz="2600" dirty="0" smtClean="0">
                <a:latin typeface="Arial Narrow" pitchFamily="34" charset="0"/>
              </a:rPr>
              <a:t> el </a:t>
            </a:r>
            <a:r>
              <a:rPr lang="en-US" sz="2600" dirty="0" err="1" smtClean="0">
                <a:latin typeface="Arial Narrow" pitchFamily="34" charset="0"/>
              </a:rPr>
              <a:t>mercado</a:t>
            </a:r>
            <a:r>
              <a:rPr lang="en-US" sz="2600" dirty="0" smtClean="0">
                <a:latin typeface="Arial Narrow" pitchFamily="34" charset="0"/>
              </a:rPr>
              <a:t>  </a:t>
            </a:r>
            <a:r>
              <a:rPr lang="en-US" sz="2600" dirty="0" err="1" smtClean="0">
                <a:latin typeface="Arial Narrow" pitchFamily="34" charset="0"/>
              </a:rPr>
              <a:t>buscando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anuncios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revistas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periódicos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páginas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amarillas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tv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productos</a:t>
            </a:r>
            <a:r>
              <a:rPr lang="en-US" sz="2600" dirty="0" smtClean="0">
                <a:latin typeface="Arial Narrow" pitchFamily="34" charset="0"/>
              </a:rPr>
              <a:t> en </a:t>
            </a:r>
            <a:r>
              <a:rPr lang="en-US" sz="2600" dirty="0" err="1" smtClean="0">
                <a:latin typeface="Arial Narrow" pitchFamily="34" charset="0"/>
              </a:rPr>
              <a:t>tiendas</a:t>
            </a:r>
            <a:r>
              <a:rPr lang="en-US" sz="2600" dirty="0" smtClean="0">
                <a:latin typeface="Arial Narrow" pitchFamily="34" charset="0"/>
              </a:rPr>
              <a:t>… </a:t>
            </a:r>
            <a:endParaRPr lang="en-US" sz="2600" dirty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endParaRPr lang="en-US" sz="2600" dirty="0" smtClean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600" dirty="0" err="1" smtClean="0">
                <a:latin typeface="Arial Narrow" pitchFamily="34" charset="0"/>
              </a:rPr>
              <a:t>Conversar</a:t>
            </a:r>
            <a:r>
              <a:rPr lang="en-US" sz="2600" dirty="0" smtClean="0">
                <a:latin typeface="Arial Narrow" pitchFamily="34" charset="0"/>
              </a:rPr>
              <a:t> con </a:t>
            </a:r>
            <a:r>
              <a:rPr lang="en-US" sz="2600" dirty="0" err="1" smtClean="0">
                <a:latin typeface="Arial Narrow" pitchFamily="34" charset="0"/>
              </a:rPr>
              <a:t>compañeros</a:t>
            </a:r>
            <a:r>
              <a:rPr lang="en-US" sz="2600" dirty="0" smtClean="0">
                <a:latin typeface="Arial Narrow" pitchFamily="34" charset="0"/>
              </a:rPr>
              <a:t> o amigos </a:t>
            </a:r>
            <a:r>
              <a:rPr lang="en-US" sz="2600" dirty="0" err="1" smtClean="0">
                <a:latin typeface="Arial Narrow" pitchFamily="34" charset="0"/>
              </a:rPr>
              <a:t>acerca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conocimientos</a:t>
            </a:r>
            <a:r>
              <a:rPr lang="en-US" sz="2600" dirty="0" smtClean="0">
                <a:latin typeface="Arial Narrow" pitchFamily="34" charset="0"/>
              </a:rPr>
              <a:t> y </a:t>
            </a:r>
            <a:r>
              <a:rPr lang="en-US" sz="2600" dirty="0" err="1" smtClean="0">
                <a:latin typeface="Arial Narrow" pitchFamily="34" charset="0"/>
              </a:rPr>
              <a:t>experiencias</a:t>
            </a:r>
            <a:r>
              <a:rPr lang="en-US" sz="2600" dirty="0" smtClean="0">
                <a:latin typeface="Arial Narrow" pitchFamily="34" charset="0"/>
              </a:rPr>
              <a:t> con </a:t>
            </a:r>
            <a:r>
              <a:rPr lang="en-US" sz="2600" dirty="0" err="1" smtClean="0">
                <a:latin typeface="Arial Narrow" pitchFamily="34" charset="0"/>
              </a:rPr>
              <a:t>restaurantes</a:t>
            </a:r>
            <a:r>
              <a:rPr lang="en-US" sz="2600" dirty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médicos</a:t>
            </a:r>
            <a:r>
              <a:rPr lang="en-US" sz="2600" dirty="0" smtClean="0">
                <a:latin typeface="Arial Narrow" pitchFamily="34" charset="0"/>
              </a:rPr>
              <a:t>,  </a:t>
            </a:r>
            <a:r>
              <a:rPr lang="en-US" sz="2600" dirty="0" err="1" smtClean="0">
                <a:latin typeface="Arial Narrow" pitchFamily="34" charset="0"/>
              </a:rPr>
              <a:t>electricistas</a:t>
            </a:r>
            <a:r>
              <a:rPr lang="es-PE" sz="2600" dirty="0" smtClean="0">
                <a:latin typeface="Arial Narrow" pitchFamily="34" charset="0"/>
              </a:rPr>
              <a:t>… </a:t>
            </a:r>
            <a:endParaRPr lang="es-PE" sz="2600" dirty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endParaRPr lang="en-US" sz="2600" dirty="0" smtClean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Ø"/>
            </a:pPr>
            <a:r>
              <a:rPr lang="en-US" sz="2600" dirty="0" err="1" smtClean="0">
                <a:latin typeface="Arial Narrow" pitchFamily="34" charset="0"/>
              </a:rPr>
              <a:t>Hacer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búsquedas</a:t>
            </a:r>
            <a:r>
              <a:rPr lang="en-US" sz="2600" dirty="0" smtClean="0">
                <a:latin typeface="Arial Narrow" pitchFamily="34" charset="0"/>
              </a:rPr>
              <a:t> en Internet de </a:t>
            </a:r>
            <a:r>
              <a:rPr lang="en-US" sz="2600" dirty="0" err="1" smtClean="0">
                <a:latin typeface="Arial Narrow" pitchFamily="34" charset="0"/>
              </a:rPr>
              <a:t>vacaciones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conocer</a:t>
            </a:r>
            <a:r>
              <a:rPr lang="en-US" sz="2600" dirty="0" smtClean="0">
                <a:latin typeface="Arial Narrow" pitchFamily="34" charset="0"/>
              </a:rPr>
              <a:t> los </a:t>
            </a:r>
            <a:r>
              <a:rPr lang="en-US" sz="2600" dirty="0" err="1" smtClean="0">
                <a:latin typeface="Arial Narrow" pitchFamily="34" charset="0"/>
              </a:rPr>
              <a:t>mejores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sitios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compra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videojuegos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conocer</a:t>
            </a:r>
            <a:r>
              <a:rPr lang="en-US" sz="2600" dirty="0" smtClean="0">
                <a:latin typeface="Arial Narrow" pitchFamily="34" charset="0"/>
              </a:rPr>
              <a:t> los </a:t>
            </a:r>
            <a:r>
              <a:rPr lang="en-US" sz="2600" dirty="0" err="1" smtClean="0">
                <a:latin typeface="Arial Narrow" pitchFamily="34" charset="0"/>
              </a:rPr>
              <a:t>mejores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platos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que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tienen</a:t>
            </a:r>
            <a:r>
              <a:rPr lang="en-US" sz="2600" dirty="0" smtClean="0">
                <a:latin typeface="Arial Narrow" pitchFamily="34" charset="0"/>
              </a:rPr>
              <a:t> los </a:t>
            </a:r>
            <a:r>
              <a:rPr lang="en-US" sz="2600" dirty="0" err="1" smtClean="0">
                <a:latin typeface="Arial Narrow" pitchFamily="34" charset="0"/>
              </a:rPr>
              <a:t>sitios</a:t>
            </a:r>
            <a:r>
              <a:rPr lang="en-US" sz="2600" dirty="0" smtClean="0">
                <a:latin typeface="Arial Narrow" pitchFamily="34" charset="0"/>
              </a:rPr>
              <a:t> de comida </a:t>
            </a:r>
            <a:r>
              <a:rPr lang="en-US" sz="2600" dirty="0" err="1" smtClean="0">
                <a:latin typeface="Arial Narrow" pitchFamily="34" charset="0"/>
              </a:rPr>
              <a:t>rápida</a:t>
            </a:r>
            <a:r>
              <a:rPr lang="en-US" sz="2600" dirty="0" smtClean="0">
                <a:latin typeface="Arial Narrow" pitchFamily="34" charset="0"/>
              </a:rPr>
              <a:t>…….</a:t>
            </a:r>
            <a:endParaRPr lang="en-US" sz="2600" dirty="0">
              <a:latin typeface="Arial Narrow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306" y="1954245"/>
            <a:ext cx="2051720" cy="65089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237" y="3914849"/>
            <a:ext cx="1621857" cy="107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6490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67544" y="260648"/>
            <a:ext cx="6408712" cy="5786199"/>
          </a:xfrm>
          <a:prstGeom prst="rect">
            <a:avLst/>
          </a:prstGeom>
          <a:ln w="38100">
            <a:noFill/>
          </a:ln>
          <a:effectLst>
            <a:glow rad="127000">
              <a:schemeClr val="accent1">
                <a:alpha val="40000"/>
              </a:schemeClr>
            </a:glow>
          </a:effectLst>
          <a:scene3d>
            <a:camera prst="perspectiveAbove"/>
            <a:lightRig rig="threePt" dir="t"/>
          </a:scene3d>
          <a:sp3d>
            <a:bevelT w="228600" h="0"/>
          </a:sp3d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200" b="1" u="sng" dirty="0" err="1" smtClean="0">
                <a:solidFill>
                  <a:srgbClr val="FF0000"/>
                </a:solidFill>
                <a:latin typeface="Arial Narrow" pitchFamily="34" charset="0"/>
              </a:rPr>
              <a:t>Qué</a:t>
            </a:r>
            <a:r>
              <a:rPr lang="en-US" sz="3200" b="1" dirty="0" smtClean="0">
                <a:solidFill>
                  <a:srgbClr val="002060"/>
                </a:solidFill>
                <a:latin typeface="Arial Narrow" pitchFamily="34" charset="0"/>
              </a:rPr>
              <a:t> se </a:t>
            </a:r>
            <a:r>
              <a:rPr lang="en-US" sz="3200" b="1" dirty="0" err="1" smtClean="0">
                <a:solidFill>
                  <a:srgbClr val="002060"/>
                </a:solidFill>
                <a:latin typeface="Arial Narrow" pitchFamily="34" charset="0"/>
              </a:rPr>
              <a:t>requiere</a:t>
            </a:r>
            <a:r>
              <a:rPr lang="en-US" sz="32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 Narrow" pitchFamily="34" charset="0"/>
              </a:rPr>
              <a:t>hacer</a:t>
            </a:r>
            <a:r>
              <a:rPr lang="en-US" sz="3200" b="1" dirty="0" smtClean="0">
                <a:solidFill>
                  <a:srgbClr val="002060"/>
                </a:solidFill>
                <a:latin typeface="Arial Narrow" pitchFamily="34" charset="0"/>
              </a:rPr>
              <a:t> a </a:t>
            </a:r>
            <a:r>
              <a:rPr lang="en-US" sz="3200" b="1" dirty="0" err="1" smtClean="0">
                <a:solidFill>
                  <a:srgbClr val="002060"/>
                </a:solidFill>
                <a:latin typeface="Arial Narrow" pitchFamily="34" charset="0"/>
              </a:rPr>
              <a:t>diario</a:t>
            </a:r>
            <a:r>
              <a:rPr lang="en-US" sz="3200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sz="3200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just"/>
            <a:endParaRPr lang="en-US" sz="2600" dirty="0">
              <a:latin typeface="Arial Narrow" pitchFamily="34" charset="0"/>
            </a:endParaRPr>
          </a:p>
          <a:p>
            <a:pPr algn="ctr"/>
            <a:r>
              <a:rPr lang="en-US" sz="2600" dirty="0" err="1" smtClean="0">
                <a:latin typeface="Arial Narrow" pitchFamily="34" charset="0"/>
              </a:rPr>
              <a:t>Usar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las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mismas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habilidades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para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mejorar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nuestros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juicios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empresariales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para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contratar</a:t>
            </a:r>
            <a:r>
              <a:rPr lang="en-US" sz="2600" dirty="0" smtClean="0">
                <a:latin typeface="Arial Narrow" pitchFamily="34" charset="0"/>
              </a:rPr>
              <a:t>. </a:t>
            </a:r>
            <a:endParaRPr lang="en-US" sz="2600" dirty="0">
              <a:latin typeface="Arial Narrow" pitchFamily="34" charset="0"/>
            </a:endParaRPr>
          </a:p>
          <a:p>
            <a:pPr algn="ctr"/>
            <a:endParaRPr lang="en-US" sz="2600" dirty="0"/>
          </a:p>
          <a:p>
            <a:pPr algn="ctr"/>
            <a:r>
              <a:rPr lang="en-US" sz="2600" dirty="0" err="1" smtClean="0">
                <a:latin typeface="Arial Narrow" pitchFamily="34" charset="0"/>
              </a:rPr>
              <a:t>Cambiar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las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prácticas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adquisición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mediante</a:t>
            </a:r>
            <a:r>
              <a:rPr lang="en-US" sz="2600" dirty="0" smtClean="0">
                <a:latin typeface="Arial Narrow" pitchFamily="34" charset="0"/>
              </a:rPr>
              <a:t> el </a:t>
            </a:r>
            <a:r>
              <a:rPr lang="en-US" sz="2600" dirty="0" err="1" smtClean="0">
                <a:latin typeface="Arial Narrow" pitchFamily="34" charset="0"/>
              </a:rPr>
              <a:t>aumento</a:t>
            </a:r>
            <a:r>
              <a:rPr lang="en-US" sz="2600" dirty="0" smtClean="0">
                <a:latin typeface="Arial Narrow" pitchFamily="34" charset="0"/>
              </a:rPr>
              <a:t> de los </a:t>
            </a:r>
            <a:r>
              <a:rPr lang="en-US" sz="2600" dirty="0" err="1" smtClean="0">
                <a:latin typeface="Arial Narrow" pitchFamily="34" charset="0"/>
              </a:rPr>
              <a:t>esfuerzos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investigación</a:t>
            </a:r>
            <a:r>
              <a:rPr lang="en-US" sz="2600" dirty="0" smtClean="0">
                <a:latin typeface="Arial Narrow" pitchFamily="34" charset="0"/>
              </a:rPr>
              <a:t> del </a:t>
            </a:r>
            <a:r>
              <a:rPr lang="en-US" sz="2600" dirty="0" err="1" smtClean="0">
                <a:latin typeface="Arial Narrow" pitchFamily="34" charset="0"/>
              </a:rPr>
              <a:t>mercado</a:t>
            </a:r>
            <a:r>
              <a:rPr lang="en-US" sz="2600" dirty="0" smtClean="0">
                <a:latin typeface="Arial Narrow" pitchFamily="34" charset="0"/>
              </a:rPr>
              <a:t> y </a:t>
            </a:r>
            <a:r>
              <a:rPr lang="en-US" sz="2600" dirty="0" err="1" smtClean="0">
                <a:latin typeface="Arial Narrow" pitchFamily="34" charset="0"/>
              </a:rPr>
              <a:t>usar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las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habilidades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para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lograr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que</a:t>
            </a:r>
            <a:r>
              <a:rPr lang="en-US" sz="2600" dirty="0" smtClean="0">
                <a:latin typeface="Arial Narrow" pitchFamily="34" charset="0"/>
              </a:rPr>
              <a:t> los </a:t>
            </a:r>
            <a:r>
              <a:rPr lang="en-US" sz="2600" dirty="0" err="1" smtClean="0">
                <a:latin typeface="Arial Narrow" pitchFamily="34" charset="0"/>
              </a:rPr>
              <a:t>pedidos</a:t>
            </a:r>
            <a:r>
              <a:rPr lang="en-US" sz="2600" dirty="0" smtClean="0">
                <a:latin typeface="Arial Narrow" pitchFamily="34" charset="0"/>
              </a:rPr>
              <a:t> y </a:t>
            </a:r>
            <a:r>
              <a:rPr lang="en-US" sz="2600" dirty="0" err="1" smtClean="0">
                <a:latin typeface="Arial Narrow" pitchFamily="34" charset="0"/>
              </a:rPr>
              <a:t>contratos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sean</a:t>
            </a:r>
            <a:r>
              <a:rPr lang="en-US" sz="2600" dirty="0" smtClean="0">
                <a:latin typeface="Arial Narrow" pitchFamily="34" charset="0"/>
              </a:rPr>
              <a:t> a la </a:t>
            </a:r>
            <a:r>
              <a:rPr lang="en-US" sz="2600" dirty="0" err="1" smtClean="0">
                <a:latin typeface="Arial Narrow" pitchFamily="34" charset="0"/>
              </a:rPr>
              <a:t>medida</a:t>
            </a:r>
            <a:r>
              <a:rPr lang="en-US" sz="2600" dirty="0" smtClean="0">
                <a:latin typeface="Arial Narrow" pitchFamily="34" charset="0"/>
              </a:rPr>
              <a:t> de lo </a:t>
            </a:r>
            <a:r>
              <a:rPr lang="en-US" sz="2600" dirty="0" err="1" smtClean="0">
                <a:latin typeface="Arial Narrow" pitchFamily="34" charset="0"/>
              </a:rPr>
              <a:t>que</a:t>
            </a:r>
            <a:r>
              <a:rPr lang="en-US" sz="2600" dirty="0" smtClean="0">
                <a:latin typeface="Arial Narrow" pitchFamily="34" charset="0"/>
              </a:rPr>
              <a:t> se </a:t>
            </a:r>
            <a:r>
              <a:rPr lang="en-US" sz="2600" dirty="0" err="1" smtClean="0">
                <a:latin typeface="Arial Narrow" pitchFamily="34" charset="0"/>
              </a:rPr>
              <a:t>requiere</a:t>
            </a:r>
            <a:r>
              <a:rPr lang="en-US" sz="2600" dirty="0" smtClean="0">
                <a:latin typeface="Arial Narrow" pitchFamily="34" charset="0"/>
              </a:rPr>
              <a:t>. </a:t>
            </a:r>
            <a:endParaRPr lang="en-US" sz="2600" dirty="0">
              <a:latin typeface="Arial Narrow" pitchFamily="34" charset="0"/>
            </a:endParaRPr>
          </a:p>
          <a:p>
            <a:pPr algn="ctr"/>
            <a:endParaRPr lang="en-US" sz="2600" dirty="0">
              <a:latin typeface="Arial Narrow" pitchFamily="34" charset="0"/>
            </a:endParaRPr>
          </a:p>
          <a:p>
            <a:pPr algn="ctr"/>
            <a:r>
              <a:rPr lang="en-US" sz="2600" dirty="0" err="1" smtClean="0">
                <a:latin typeface="Arial Narrow" pitchFamily="34" charset="0"/>
              </a:rPr>
              <a:t>Hacer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una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mejor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documentación</a:t>
            </a:r>
            <a:r>
              <a:rPr lang="en-US" sz="2600" dirty="0" smtClean="0">
                <a:latin typeface="Arial Narrow" pitchFamily="34" charset="0"/>
              </a:rPr>
              <a:t> de la </a:t>
            </a:r>
            <a:r>
              <a:rPr lang="en-US" sz="2600" dirty="0" err="1" smtClean="0">
                <a:latin typeface="Arial Narrow" pitchFamily="34" charset="0"/>
              </a:rPr>
              <a:t>investigación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comercial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mediante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archivos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fácil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lectura</a:t>
            </a:r>
            <a:r>
              <a:rPr lang="en-US" sz="2600" dirty="0" smtClean="0">
                <a:latin typeface="Arial Narrow" pitchFamily="34" charset="0"/>
              </a:rPr>
              <a:t> y </a:t>
            </a:r>
            <a:r>
              <a:rPr lang="en-US" sz="2600" dirty="0" err="1" smtClean="0">
                <a:latin typeface="Arial Narrow" pitchFamily="34" charset="0"/>
              </a:rPr>
              <a:t>disponibilidad</a:t>
            </a:r>
            <a:r>
              <a:rPr lang="en-US" sz="2600" dirty="0" smtClean="0">
                <a:latin typeface="Arial Narrow" pitchFamily="34" charset="0"/>
              </a:rPr>
              <a:t>. </a:t>
            </a:r>
            <a:endParaRPr lang="en-US" sz="2600" dirty="0">
              <a:latin typeface="Arial Narrow" pitchFamily="34" charset="0"/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797" y="1916832"/>
            <a:ext cx="185737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4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7504" y="764704"/>
            <a:ext cx="6552728" cy="5227072"/>
          </a:xfrm>
          <a:prstGeom prst="rect">
            <a:avLst/>
          </a:prstGeom>
          <a:ln w="28575">
            <a:noFill/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000" b="1" u="sng" dirty="0" err="1" smtClean="0">
                <a:solidFill>
                  <a:srgbClr val="FF0000"/>
                </a:solidFill>
                <a:latin typeface="Arial Narrow" pitchFamily="34" charset="0"/>
              </a:rPr>
              <a:t>Cuando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se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realiza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sz="3000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just"/>
            <a:endParaRPr lang="en-US" sz="2600" dirty="0">
              <a:latin typeface="Arial Narrow" pitchFamily="34" charset="0"/>
            </a:endParaRPr>
          </a:p>
          <a:p>
            <a:r>
              <a:rPr lang="en-US" sz="2600" dirty="0" err="1" smtClean="0">
                <a:latin typeface="Arial Narrow" pitchFamily="34" charset="0"/>
              </a:rPr>
              <a:t>Cuando</a:t>
            </a:r>
            <a:r>
              <a:rPr lang="en-US" sz="2600" dirty="0" smtClean="0">
                <a:latin typeface="Arial Narrow" pitchFamily="34" charset="0"/>
              </a:rPr>
              <a:t>….</a:t>
            </a:r>
          </a:p>
          <a:p>
            <a:pPr marL="457200" indent="-457200">
              <a:lnSpc>
                <a:spcPts val="3800"/>
              </a:lnSpc>
              <a:buFont typeface="Wingdings" pitchFamily="2" charset="2"/>
              <a:buChar char="v"/>
            </a:pPr>
            <a:r>
              <a:rPr lang="en-US" sz="2600" dirty="0" smtClean="0">
                <a:latin typeface="Arial Narrow" pitchFamily="34" charset="0"/>
              </a:rPr>
              <a:t>Se </a:t>
            </a:r>
            <a:r>
              <a:rPr lang="en-US" sz="2600" dirty="0" err="1" smtClean="0">
                <a:latin typeface="Arial Narrow" pitchFamily="34" charset="0"/>
              </a:rPr>
              <a:t>inicia</a:t>
            </a:r>
            <a:r>
              <a:rPr lang="en-US" sz="2600" dirty="0" smtClean="0">
                <a:latin typeface="Arial Narrow" pitchFamily="34" charset="0"/>
              </a:rPr>
              <a:t> con </a:t>
            </a:r>
            <a:r>
              <a:rPr lang="en-US" sz="2600" dirty="0" err="1" smtClean="0">
                <a:latin typeface="Arial Narrow" pitchFamily="34" charset="0"/>
              </a:rPr>
              <a:t>una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descripción</a:t>
            </a:r>
            <a:r>
              <a:rPr lang="en-US" sz="2600" dirty="0" smtClean="0">
                <a:latin typeface="Arial Narrow" pitchFamily="34" charset="0"/>
              </a:rPr>
              <a:t> de la </a:t>
            </a:r>
            <a:r>
              <a:rPr lang="en-US" sz="2600" dirty="0" err="1" smtClean="0">
                <a:latin typeface="Arial Narrow" pitchFamily="34" charset="0"/>
              </a:rPr>
              <a:t>necesidad</a:t>
            </a:r>
            <a:r>
              <a:rPr lang="en-US" sz="2600" dirty="0" smtClean="0">
                <a:latin typeface="Arial Narrow" pitchFamily="34" charset="0"/>
              </a:rPr>
              <a:t>. </a:t>
            </a:r>
            <a:endParaRPr lang="en-US" sz="2600" dirty="0">
              <a:latin typeface="Arial Narrow" pitchFamily="34" charset="0"/>
            </a:endParaRPr>
          </a:p>
          <a:p>
            <a:pPr marL="457200" indent="-457200">
              <a:lnSpc>
                <a:spcPts val="3800"/>
              </a:lnSpc>
              <a:buFont typeface="Wingdings" pitchFamily="2" charset="2"/>
              <a:buChar char="v"/>
            </a:pPr>
            <a:r>
              <a:rPr lang="en-US" sz="2600" dirty="0" smtClean="0">
                <a:latin typeface="Arial Narrow" pitchFamily="34" charset="0"/>
              </a:rPr>
              <a:t>Continua un </a:t>
            </a:r>
            <a:r>
              <a:rPr lang="en-US" sz="2600" dirty="0" err="1" smtClean="0">
                <a:latin typeface="Arial Narrow" pitchFamily="34" charset="0"/>
              </a:rPr>
              <a:t>proceso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adquisición</a:t>
            </a:r>
            <a:r>
              <a:rPr lang="en-US" sz="2600" dirty="0" smtClean="0">
                <a:latin typeface="Arial Narrow" pitchFamily="34" charset="0"/>
              </a:rPr>
              <a:t>. </a:t>
            </a:r>
            <a:endParaRPr lang="en-US" sz="2600" dirty="0">
              <a:latin typeface="Arial Narrow" pitchFamily="34" charset="0"/>
            </a:endParaRPr>
          </a:p>
          <a:p>
            <a:pPr marL="457200" indent="-457200">
              <a:lnSpc>
                <a:spcPts val="3800"/>
              </a:lnSpc>
              <a:buFont typeface="Wingdings" pitchFamily="2" charset="2"/>
              <a:buChar char="v"/>
            </a:pPr>
            <a:r>
              <a:rPr lang="en-US" sz="2600" dirty="0" smtClean="0">
                <a:latin typeface="Arial Narrow" pitchFamily="34" charset="0"/>
              </a:rPr>
              <a:t>El </a:t>
            </a:r>
            <a:r>
              <a:rPr lang="en-US" sz="2600" dirty="0" err="1" smtClean="0">
                <a:latin typeface="Arial Narrow" pitchFamily="34" charset="0"/>
              </a:rPr>
              <a:t>producto</a:t>
            </a:r>
            <a:r>
              <a:rPr lang="en-US" sz="2600" dirty="0" smtClean="0">
                <a:latin typeface="Arial Narrow" pitchFamily="34" charset="0"/>
              </a:rPr>
              <a:t> o </a:t>
            </a:r>
            <a:r>
              <a:rPr lang="en-US" sz="2600" dirty="0" err="1" smtClean="0">
                <a:latin typeface="Arial Narrow" pitchFamily="34" charset="0"/>
              </a:rPr>
              <a:t>servicio</a:t>
            </a:r>
            <a:r>
              <a:rPr lang="en-US" sz="2600" dirty="0" smtClean="0">
                <a:latin typeface="Arial Narrow" pitchFamily="34" charset="0"/>
              </a:rPr>
              <a:t> se </a:t>
            </a:r>
            <a:r>
              <a:rPr lang="en-US" sz="2600" dirty="0" err="1" smtClean="0">
                <a:latin typeface="Arial Narrow" pitchFamily="34" charset="0"/>
              </a:rPr>
              <a:t>torna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inútil</a:t>
            </a:r>
            <a:r>
              <a:rPr lang="en-US" sz="2600" dirty="0" smtClean="0">
                <a:latin typeface="Arial Narrow" pitchFamily="34" charset="0"/>
              </a:rPr>
              <a:t>.</a:t>
            </a:r>
            <a:endParaRPr lang="en-US" sz="2600" dirty="0">
              <a:latin typeface="Arial Narrow" pitchFamily="34" charset="0"/>
            </a:endParaRPr>
          </a:p>
          <a:p>
            <a:pPr marL="457200" indent="-457200">
              <a:lnSpc>
                <a:spcPts val="3800"/>
              </a:lnSpc>
              <a:buFont typeface="Wingdings" pitchFamily="2" charset="2"/>
              <a:buChar char="v"/>
            </a:pPr>
            <a:r>
              <a:rPr lang="en-US" sz="2600" dirty="0" smtClean="0">
                <a:latin typeface="Arial Narrow" pitchFamily="34" charset="0"/>
              </a:rPr>
              <a:t>El </a:t>
            </a:r>
            <a:r>
              <a:rPr lang="en-US" sz="2600" dirty="0" err="1" smtClean="0">
                <a:latin typeface="Arial Narrow" pitchFamily="34" charset="0"/>
              </a:rPr>
              <a:t>nivel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investigación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comercial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desarrollado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dependa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varios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factores</a:t>
            </a:r>
            <a:r>
              <a:rPr lang="en-US" sz="2600" dirty="0" smtClean="0">
                <a:latin typeface="Arial Narrow" pitchFamily="34" charset="0"/>
              </a:rPr>
              <a:t> (valor de </a:t>
            </a:r>
            <a:r>
              <a:rPr lang="en-US" sz="2600" dirty="0" err="1" smtClean="0">
                <a:latin typeface="Arial Narrow" pitchFamily="34" charset="0"/>
              </a:rPr>
              <a:t>adquisición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urgencia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complejidad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experiencia</a:t>
            </a:r>
            <a:r>
              <a:rPr lang="en-US" sz="2600" dirty="0" smtClean="0">
                <a:latin typeface="Arial Narrow" pitchFamily="34" charset="0"/>
              </a:rPr>
              <a:t> y </a:t>
            </a:r>
            <a:r>
              <a:rPr lang="en-US" sz="2600" dirty="0" err="1" smtClean="0">
                <a:latin typeface="Arial Narrow" pitchFamily="34" charset="0"/>
              </a:rPr>
              <a:t>resultados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anteriores</a:t>
            </a:r>
            <a:r>
              <a:rPr lang="en-US" sz="2600" dirty="0" smtClean="0">
                <a:latin typeface="Arial Narrow" pitchFamily="34" charset="0"/>
              </a:rPr>
              <a:t> en el </a:t>
            </a:r>
            <a:r>
              <a:rPr lang="en-US" sz="2600" dirty="0" err="1" smtClean="0">
                <a:latin typeface="Arial Narrow" pitchFamily="34" charset="0"/>
              </a:rPr>
              <a:t>pasado</a:t>
            </a:r>
            <a:r>
              <a:rPr lang="en-US" sz="2600" dirty="0" smtClean="0">
                <a:latin typeface="Arial Narrow" pitchFamily="34" charset="0"/>
              </a:rPr>
              <a:t>).  </a:t>
            </a:r>
            <a:endParaRPr lang="en-US" sz="2600" dirty="0">
              <a:latin typeface="Arial Narrow" pitchFamily="34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708" y="1988840"/>
            <a:ext cx="2109228" cy="291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0326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131840" y="502796"/>
            <a:ext cx="5832648" cy="5878532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000" b="1" u="sng" dirty="0" err="1" smtClean="0">
                <a:solidFill>
                  <a:srgbClr val="FF0000"/>
                </a:solidFill>
                <a:latin typeface="Arial Narrow" pitchFamily="34" charset="0"/>
              </a:rPr>
              <a:t>Cómo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se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puede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usar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sz="3000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just"/>
            <a:endParaRPr lang="en-US" sz="3000" dirty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§"/>
            </a:pPr>
            <a:r>
              <a:rPr lang="en-US" sz="2600" dirty="0" smtClean="0">
                <a:latin typeface="Arial Narrow" pitchFamily="34" charset="0"/>
              </a:rPr>
              <a:t>Para </a:t>
            </a:r>
            <a:r>
              <a:rPr lang="en-US" sz="2600" dirty="0" err="1" smtClean="0">
                <a:latin typeface="Arial Narrow" pitchFamily="34" charset="0"/>
              </a:rPr>
              <a:t>cumplir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las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normas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adquisición</a:t>
            </a:r>
            <a:r>
              <a:rPr lang="en-US" sz="2600" dirty="0" smtClean="0">
                <a:latin typeface="Arial Narrow" pitchFamily="34" charset="0"/>
              </a:rPr>
              <a:t> (</a:t>
            </a:r>
            <a:r>
              <a:rPr lang="en-US" sz="2600" dirty="0" err="1" smtClean="0">
                <a:latin typeface="Arial Narrow" pitchFamily="34" charset="0"/>
              </a:rPr>
              <a:t>productos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contratos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servicios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basados</a:t>
            </a:r>
            <a:r>
              <a:rPr lang="en-US" sz="2600" dirty="0" smtClean="0">
                <a:latin typeface="Arial Narrow" pitchFamily="34" charset="0"/>
              </a:rPr>
              <a:t> en </a:t>
            </a:r>
            <a:r>
              <a:rPr lang="en-US" sz="2600" dirty="0" err="1" smtClean="0">
                <a:latin typeface="Arial Narrow" pitchFamily="34" charset="0"/>
              </a:rPr>
              <a:t>resultados</a:t>
            </a:r>
            <a:r>
              <a:rPr lang="en-US" sz="2600" dirty="0" smtClean="0">
                <a:latin typeface="Arial Narrow" pitchFamily="34" charset="0"/>
              </a:rPr>
              <a:t>,</a:t>
            </a:r>
            <a:r>
              <a:rPr lang="fr-FR" sz="2600" dirty="0" smtClean="0">
                <a:latin typeface="Arial Narrow" pitchFamily="34" charset="0"/>
              </a:rPr>
              <a:t> etc</a:t>
            </a:r>
            <a:r>
              <a:rPr lang="fr-FR" sz="2600" dirty="0">
                <a:latin typeface="Arial Narrow" pitchFamily="34" charset="0"/>
              </a:rPr>
              <a:t>.). </a:t>
            </a:r>
          </a:p>
          <a:p>
            <a:pPr marL="457200" indent="-457200" algn="just">
              <a:buFont typeface="Wingdings" pitchFamily="2" charset="2"/>
              <a:buChar char="§"/>
            </a:pPr>
            <a:endParaRPr lang="en-US" sz="2600" dirty="0" smtClean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§"/>
            </a:pPr>
            <a:r>
              <a:rPr lang="en-US" sz="2600" dirty="0" smtClean="0">
                <a:latin typeface="Arial Narrow" pitchFamily="34" charset="0"/>
              </a:rPr>
              <a:t>Para </a:t>
            </a:r>
            <a:r>
              <a:rPr lang="en-US" sz="2600" dirty="0" err="1" smtClean="0">
                <a:latin typeface="Arial Narrow" pitchFamily="34" charset="0"/>
              </a:rPr>
              <a:t>encontrar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recursos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disponibles</a:t>
            </a:r>
            <a:r>
              <a:rPr lang="en-US" sz="2600" dirty="0" smtClean="0">
                <a:latin typeface="Arial Narrow" pitchFamily="34" charset="0"/>
              </a:rPr>
              <a:t> (</a:t>
            </a:r>
            <a:r>
              <a:rPr lang="en-US" sz="2600" dirty="0" err="1" smtClean="0">
                <a:latin typeface="Arial Narrow" pitchFamily="34" charset="0"/>
              </a:rPr>
              <a:t>incluyendo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programas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preferenciales</a:t>
            </a:r>
            <a:r>
              <a:rPr lang="en-US" sz="2600" dirty="0" smtClean="0">
                <a:latin typeface="Arial Narrow" pitchFamily="34" charset="0"/>
              </a:rPr>
              <a:t>) </a:t>
            </a:r>
            <a:r>
              <a:rPr lang="en-US" sz="2600" dirty="0" err="1" smtClean="0">
                <a:latin typeface="Arial Narrow" pitchFamily="34" charset="0"/>
              </a:rPr>
              <a:t>que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pueden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satisfacer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nuestras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necesidades</a:t>
            </a:r>
            <a:r>
              <a:rPr lang="en-US" sz="2600" dirty="0" smtClean="0">
                <a:latin typeface="Arial Narrow" pitchFamily="34" charset="0"/>
              </a:rPr>
              <a:t>. </a:t>
            </a:r>
            <a:endParaRPr lang="en-US" sz="2600" dirty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§"/>
            </a:pPr>
            <a:endParaRPr lang="en-US" sz="2600" dirty="0" smtClean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§"/>
            </a:pPr>
            <a:r>
              <a:rPr lang="en-US" sz="2600" dirty="0" smtClean="0">
                <a:latin typeface="Arial Narrow" pitchFamily="34" charset="0"/>
              </a:rPr>
              <a:t>Para </a:t>
            </a:r>
            <a:r>
              <a:rPr lang="en-US" sz="2600" dirty="0" err="1" smtClean="0">
                <a:latin typeface="Arial Narrow" pitchFamily="34" charset="0"/>
              </a:rPr>
              <a:t>determinar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las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condiciones</a:t>
            </a:r>
            <a:r>
              <a:rPr lang="en-US" sz="2600" dirty="0" smtClean="0">
                <a:latin typeface="Arial Narrow" pitchFamily="34" charset="0"/>
              </a:rPr>
              <a:t> (</a:t>
            </a:r>
            <a:r>
              <a:rPr lang="en-US" sz="2600" dirty="0" err="1" smtClean="0">
                <a:latin typeface="Arial Narrow" pitchFamily="34" charset="0"/>
              </a:rPr>
              <a:t>garantías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financiamiento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mantenimiento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entregas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>
                <a:latin typeface="Arial Narrow" pitchFamily="34" charset="0"/>
              </a:rPr>
              <a:t>etc.). 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59" y="2253719"/>
            <a:ext cx="2253825" cy="218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86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843808" y="420915"/>
            <a:ext cx="6120680" cy="603242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000" b="1" u="sng" dirty="0" err="1">
                <a:solidFill>
                  <a:srgbClr val="FF0000"/>
                </a:solidFill>
                <a:latin typeface="Arial Narrow" pitchFamily="34" charset="0"/>
              </a:rPr>
              <a:t>Cómo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 se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puede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usar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?</a:t>
            </a:r>
          </a:p>
          <a:p>
            <a:pPr algn="just"/>
            <a:endParaRPr lang="en-US" sz="2600" dirty="0">
              <a:latin typeface="Arial Narrow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500" dirty="0" smtClean="0">
                <a:latin typeface="Arial Narrow" pitchFamily="34" charset="0"/>
              </a:rPr>
              <a:t>Para </a:t>
            </a:r>
            <a:r>
              <a:rPr lang="en-US" sz="2500" dirty="0" err="1" smtClean="0">
                <a:latin typeface="Arial Narrow" pitchFamily="34" charset="0"/>
              </a:rPr>
              <a:t>encontrar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regulaciones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únicas</a:t>
            </a:r>
            <a:r>
              <a:rPr lang="en-US" sz="2500" dirty="0" smtClean="0">
                <a:latin typeface="Arial Narrow" pitchFamily="34" charset="0"/>
              </a:rPr>
              <a:t> a </a:t>
            </a:r>
            <a:r>
              <a:rPr lang="en-US" sz="2500" dirty="0" err="1" smtClean="0">
                <a:latin typeface="Arial Narrow" pitchFamily="34" charset="0"/>
              </a:rPr>
              <a:t>nuestros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requerimientos</a:t>
            </a:r>
            <a:r>
              <a:rPr lang="en-US" sz="2500" dirty="0" smtClean="0">
                <a:latin typeface="Arial Narrow" pitchFamily="34" charset="0"/>
              </a:rPr>
              <a:t>. </a:t>
            </a:r>
            <a:endParaRPr lang="en-US" sz="2500" dirty="0">
              <a:latin typeface="Arial Narrow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2500" dirty="0" smtClean="0">
              <a:latin typeface="Arial Narrow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500" dirty="0" smtClean="0">
                <a:latin typeface="Arial Narrow" pitchFamily="34" charset="0"/>
              </a:rPr>
              <a:t>Para </a:t>
            </a:r>
            <a:r>
              <a:rPr lang="en-US" sz="2500" dirty="0" err="1" smtClean="0">
                <a:latin typeface="Arial Narrow" pitchFamily="34" charset="0"/>
              </a:rPr>
              <a:t>determinar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prácticas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usuales</a:t>
            </a:r>
            <a:r>
              <a:rPr lang="en-US" sz="2500" dirty="0" smtClean="0">
                <a:latin typeface="Arial Narrow" pitchFamily="34" charset="0"/>
              </a:rPr>
              <a:t> de </a:t>
            </a:r>
            <a:r>
              <a:rPr lang="en-US" sz="2500" dirty="0" err="1" smtClean="0">
                <a:latin typeface="Arial Narrow" pitchFamily="34" charset="0"/>
              </a:rPr>
              <a:t>personalización</a:t>
            </a:r>
            <a:r>
              <a:rPr lang="en-US" sz="2500" dirty="0" smtClean="0">
                <a:latin typeface="Arial Narrow" pitchFamily="34" charset="0"/>
              </a:rPr>
              <a:t>, </a:t>
            </a:r>
            <a:r>
              <a:rPr lang="en-US" sz="2500" dirty="0" err="1" smtClean="0">
                <a:latin typeface="Arial Narrow" pitchFamily="34" charset="0"/>
              </a:rPr>
              <a:t>modificación</a:t>
            </a:r>
            <a:r>
              <a:rPr lang="en-US" sz="2500" dirty="0" smtClean="0">
                <a:latin typeface="Arial Narrow" pitchFamily="34" charset="0"/>
              </a:rPr>
              <a:t> o </a:t>
            </a:r>
            <a:r>
              <a:rPr lang="en-US" sz="2500" dirty="0" err="1" smtClean="0">
                <a:latin typeface="Arial Narrow" pitchFamily="34" charset="0"/>
              </a:rPr>
              <a:t>adaptación</a:t>
            </a:r>
            <a:r>
              <a:rPr lang="en-US" sz="2500" dirty="0" smtClean="0">
                <a:latin typeface="Arial Narrow" pitchFamily="34" charset="0"/>
              </a:rPr>
              <a:t> de </a:t>
            </a:r>
            <a:r>
              <a:rPr lang="en-US" sz="2500" dirty="0" err="1" smtClean="0">
                <a:latin typeface="Arial Narrow" pitchFamily="34" charset="0"/>
              </a:rPr>
              <a:t>requisitos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para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satisfacer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las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necesidades</a:t>
            </a:r>
            <a:r>
              <a:rPr lang="en-US" sz="2500" dirty="0" smtClean="0">
                <a:latin typeface="Arial Narrow" pitchFamily="34" charset="0"/>
              </a:rPr>
              <a:t> del </a:t>
            </a:r>
            <a:r>
              <a:rPr lang="en-US" sz="2500" dirty="0" err="1" smtClean="0">
                <a:latin typeface="Arial Narrow" pitchFamily="34" charset="0"/>
              </a:rPr>
              <a:t>cliente</a:t>
            </a:r>
            <a:r>
              <a:rPr lang="en-US" sz="2500" dirty="0" smtClean="0">
                <a:latin typeface="Arial Narrow" pitchFamily="34" charset="0"/>
              </a:rPr>
              <a:t> y los </a:t>
            </a:r>
            <a:r>
              <a:rPr lang="en-US" sz="2500" dirty="0" err="1" smtClean="0">
                <a:latin typeface="Arial Narrow" pitchFamily="34" charset="0"/>
              </a:rPr>
              <a:t>costos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asociados</a:t>
            </a:r>
            <a:r>
              <a:rPr lang="en-US" sz="2500" dirty="0" smtClean="0">
                <a:latin typeface="Arial Narrow" pitchFamily="34" charset="0"/>
              </a:rPr>
              <a:t>. </a:t>
            </a:r>
            <a:endParaRPr lang="en-US" sz="2500" dirty="0">
              <a:latin typeface="Arial Narrow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2500" dirty="0" smtClean="0">
              <a:latin typeface="Arial Narrow" pitchFamily="34" charset="0"/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500" dirty="0" err="1" smtClean="0">
                <a:latin typeface="Arial Narrow" pitchFamily="34" charset="0"/>
              </a:rPr>
              <a:t>Ayudar</a:t>
            </a:r>
            <a:r>
              <a:rPr lang="en-US" sz="2500" dirty="0" smtClean="0">
                <a:latin typeface="Arial Narrow" pitchFamily="34" charset="0"/>
              </a:rPr>
              <a:t> a </a:t>
            </a:r>
            <a:r>
              <a:rPr lang="en-US" sz="2500" dirty="0" err="1" smtClean="0">
                <a:latin typeface="Arial Narrow" pitchFamily="34" charset="0"/>
              </a:rPr>
              <a:t>establecer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nuestros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requerimientos</a:t>
            </a:r>
            <a:r>
              <a:rPr lang="en-US" sz="2500" dirty="0" smtClean="0">
                <a:latin typeface="Arial Narrow" pitchFamily="34" charset="0"/>
              </a:rPr>
              <a:t> en </a:t>
            </a:r>
            <a:r>
              <a:rPr lang="en-US" sz="2500" dirty="0" err="1" smtClean="0">
                <a:latin typeface="Arial Narrow" pitchFamily="34" charset="0"/>
              </a:rPr>
              <a:t>términos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que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permitan</a:t>
            </a:r>
            <a:r>
              <a:rPr lang="en-US" sz="2500" dirty="0" smtClean="0">
                <a:latin typeface="Arial Narrow" pitchFamily="34" charset="0"/>
              </a:rPr>
              <a:t> y </a:t>
            </a:r>
            <a:r>
              <a:rPr lang="en-US" sz="2500" dirty="0" err="1" smtClean="0">
                <a:latin typeface="Arial Narrow" pitchFamily="34" charset="0"/>
              </a:rPr>
              <a:t>alienten</a:t>
            </a:r>
            <a:r>
              <a:rPr lang="en-US" sz="2500" dirty="0" smtClean="0">
                <a:latin typeface="Arial Narrow" pitchFamily="34" charset="0"/>
              </a:rPr>
              <a:t> a </a:t>
            </a:r>
            <a:r>
              <a:rPr lang="en-US" sz="2500" dirty="0" err="1" smtClean="0">
                <a:latin typeface="Arial Narrow" pitchFamily="34" charset="0"/>
              </a:rPr>
              <a:t>las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empresas</a:t>
            </a:r>
            <a:r>
              <a:rPr lang="en-US" sz="2500" dirty="0" smtClean="0">
                <a:latin typeface="Arial Narrow" pitchFamily="34" charset="0"/>
              </a:rPr>
              <a:t> a </a:t>
            </a:r>
            <a:r>
              <a:rPr lang="en-US" sz="2500" dirty="0" err="1" smtClean="0">
                <a:latin typeface="Arial Narrow" pitchFamily="34" charset="0"/>
              </a:rPr>
              <a:t>proporcionar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productos</a:t>
            </a:r>
            <a:r>
              <a:rPr lang="en-US" sz="2500" dirty="0" smtClean="0">
                <a:latin typeface="Arial Narrow" pitchFamily="34" charset="0"/>
              </a:rPr>
              <a:t> </a:t>
            </a:r>
            <a:r>
              <a:rPr lang="en-US" sz="2500" dirty="0" err="1" smtClean="0">
                <a:latin typeface="Arial Narrow" pitchFamily="34" charset="0"/>
              </a:rPr>
              <a:t>comerciales</a:t>
            </a:r>
            <a:r>
              <a:rPr lang="en-US" sz="2500" dirty="0" smtClean="0">
                <a:latin typeface="Arial Narrow" pitchFamily="34" charset="0"/>
              </a:rPr>
              <a:t> o </a:t>
            </a:r>
            <a:r>
              <a:rPr lang="en-US" sz="2500" dirty="0" err="1" smtClean="0">
                <a:latin typeface="Arial Narrow" pitchFamily="34" charset="0"/>
              </a:rPr>
              <a:t>artículos</a:t>
            </a:r>
            <a:r>
              <a:rPr lang="en-US" sz="2500" dirty="0" smtClean="0">
                <a:latin typeface="Arial Narrow" pitchFamily="34" charset="0"/>
              </a:rPr>
              <a:t> no </a:t>
            </a:r>
            <a:r>
              <a:rPr lang="en-US" sz="2500" dirty="0" err="1" smtClean="0">
                <a:latin typeface="Arial Narrow" pitchFamily="34" charset="0"/>
              </a:rPr>
              <a:t>desarrollados</a:t>
            </a:r>
            <a:r>
              <a:rPr lang="en-US" sz="2500" dirty="0" smtClean="0">
                <a:latin typeface="Arial Narrow" pitchFamily="34" charset="0"/>
              </a:rPr>
              <a:t>. </a:t>
            </a:r>
            <a:endParaRPr lang="en-US" sz="2500" dirty="0">
              <a:latin typeface="Arial Narrow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39" y="1988840"/>
            <a:ext cx="2270137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4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44016" y="836712"/>
            <a:ext cx="8820472" cy="375487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000" b="1" u="sng" dirty="0" err="1">
                <a:solidFill>
                  <a:srgbClr val="FF0000"/>
                </a:solidFill>
                <a:latin typeface="Arial Narrow" pitchFamily="34" charset="0"/>
              </a:rPr>
              <a:t>Cómo</a:t>
            </a:r>
            <a:r>
              <a:rPr lang="en-US" sz="3000" b="1" dirty="0">
                <a:solidFill>
                  <a:srgbClr val="FF0000"/>
                </a:solidFill>
                <a:latin typeface="Arial Narrow" pitchFamily="34" charset="0"/>
              </a:rPr>
              <a:t> 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se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puede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usar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?</a:t>
            </a:r>
          </a:p>
          <a:p>
            <a:pPr algn="just"/>
            <a:endParaRPr lang="en-US" sz="2600" dirty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lang="en-US" sz="2600" dirty="0" smtClean="0">
                <a:latin typeface="Arial Narrow" pitchFamily="34" charset="0"/>
              </a:rPr>
              <a:t>Para </a:t>
            </a:r>
            <a:r>
              <a:rPr lang="es-PE" sz="2600" dirty="0" smtClean="0">
                <a:latin typeface="Arial Narrow" pitchFamily="34" charset="0"/>
              </a:rPr>
              <a:t>dar </a:t>
            </a:r>
            <a:r>
              <a:rPr lang="es-PE" sz="2600" dirty="0">
                <a:latin typeface="Arial Narrow" pitchFamily="34" charset="0"/>
              </a:rPr>
              <a:t>forma y apoyar el desarrollo de los requisitos de adquisición, tales como un plan de adquisición y estrategias de adquisición</a:t>
            </a:r>
            <a:r>
              <a:rPr lang="es-PE" sz="2600" dirty="0" smtClean="0">
                <a:latin typeface="Arial Narrow" pitchFamily="34" charset="0"/>
              </a:rPr>
              <a:t>.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lang="es-PE" sz="2600" dirty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lang="es-PE" sz="2600" dirty="0" smtClean="0">
                <a:latin typeface="Arial Narrow" pitchFamily="34" charset="0"/>
              </a:rPr>
              <a:t>Para </a:t>
            </a:r>
            <a:r>
              <a:rPr lang="es-PE" sz="2600" dirty="0">
                <a:latin typeface="Arial Narrow" pitchFamily="34" charset="0"/>
              </a:rPr>
              <a:t>solicitudes de artesanía (descripciones de productos, instrucciones de trabajo y factores de evaluación utilizados para la selección de la fuente) y los contratos</a:t>
            </a:r>
            <a:r>
              <a:rPr lang="es-PE" sz="2600" dirty="0" smtClean="0">
                <a:latin typeface="Arial Narrow" pitchFamily="34" charset="0"/>
              </a:rPr>
              <a:t>.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176" y="5013176"/>
            <a:ext cx="2743128" cy="15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83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07504" y="836712"/>
            <a:ext cx="8820472" cy="295465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000" b="1" u="sng" dirty="0" err="1">
                <a:latin typeface="Arial Narrow" pitchFamily="34" charset="0"/>
              </a:rPr>
              <a:t>Cómo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 se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puede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usar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000" b="1" dirty="0">
                <a:solidFill>
                  <a:srgbClr val="002060"/>
                </a:solidFill>
                <a:latin typeface="Arial Narrow" pitchFamily="34" charset="0"/>
              </a:rPr>
              <a:t>?</a:t>
            </a:r>
          </a:p>
          <a:p>
            <a:pPr algn="just"/>
            <a:endParaRPr lang="en-US" sz="2600" dirty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lang="es-PE" sz="2600" dirty="0" smtClean="0">
                <a:latin typeface="Arial Narrow" pitchFamily="34" charset="0"/>
              </a:rPr>
              <a:t>Para </a:t>
            </a:r>
            <a:r>
              <a:rPr lang="es-PE" sz="2600" dirty="0">
                <a:latin typeface="Arial Narrow" pitchFamily="34" charset="0"/>
              </a:rPr>
              <a:t>facilitar la preparación de la documentación de adquisición que lleva a decisiones de adquisición a mejor precio</a:t>
            </a:r>
            <a:r>
              <a:rPr lang="es-PE" sz="2600" dirty="0" smtClean="0">
                <a:latin typeface="Arial Narrow" pitchFamily="34" charset="0"/>
              </a:rPr>
              <a:t>.</a:t>
            </a:r>
          </a:p>
          <a:p>
            <a:pPr marL="457200" indent="-457200" algn="just">
              <a:buFont typeface="Wingdings" pitchFamily="2" charset="2"/>
              <a:buChar char="ü"/>
            </a:pPr>
            <a:endParaRPr lang="es-PE" sz="2600" dirty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ü"/>
            </a:pPr>
            <a:r>
              <a:rPr lang="es-PE" sz="2600" dirty="0" smtClean="0">
                <a:latin typeface="Arial Narrow" pitchFamily="34" charset="0"/>
              </a:rPr>
              <a:t>Para </a:t>
            </a:r>
            <a:r>
              <a:rPr lang="es-PE" sz="2600" dirty="0">
                <a:latin typeface="Arial Narrow" pitchFamily="34" charset="0"/>
              </a:rPr>
              <a:t>adquirir productos o servicios más </a:t>
            </a:r>
            <a:r>
              <a:rPr lang="es-PE" sz="2600" dirty="0" smtClean="0">
                <a:latin typeface="Arial Narrow" pitchFamily="34" charset="0"/>
              </a:rPr>
              <a:t>rápido, </a:t>
            </a:r>
            <a:r>
              <a:rPr lang="es-PE" sz="2600" dirty="0">
                <a:latin typeface="Arial Narrow" pitchFamily="34" charset="0"/>
              </a:rPr>
              <a:t>más baratos y con mejores capacidades.</a:t>
            </a:r>
            <a:endParaRPr lang="en-US" sz="2600" dirty="0">
              <a:latin typeface="Arial Narrow" pitchFamily="34" charset="0"/>
            </a:endParaRPr>
          </a:p>
        </p:txBody>
      </p:sp>
      <p:pic>
        <p:nvPicPr>
          <p:cNvPr id="7170" name="Picture 2" descr="http://www.n2growth.com/blog/wp-content/uploads/2009/11/1bul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615" y="4221088"/>
            <a:ext cx="428625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49718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95536" y="1988840"/>
            <a:ext cx="8280920" cy="209288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457200" indent="-457200" algn="just">
              <a:buFont typeface="Wingdings" pitchFamily="2" charset="2"/>
              <a:buChar char="v"/>
            </a:pPr>
            <a:r>
              <a:rPr lang="en-US" sz="2600" dirty="0" smtClean="0">
                <a:latin typeface="Arial Narrow" pitchFamily="34" charset="0"/>
              </a:rPr>
              <a:t>La </a:t>
            </a:r>
            <a:r>
              <a:rPr lang="en-US" sz="2600" dirty="0" err="1" smtClean="0">
                <a:latin typeface="Arial Narrow" pitchFamily="34" charset="0"/>
              </a:rPr>
              <a:t>participación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variará</a:t>
            </a:r>
            <a:r>
              <a:rPr lang="en-US" sz="2600" dirty="0" smtClean="0">
                <a:latin typeface="Arial Narrow" pitchFamily="34" charset="0"/>
              </a:rPr>
              <a:t> en </a:t>
            </a:r>
            <a:r>
              <a:rPr lang="en-US" sz="2600" dirty="0" err="1" smtClean="0">
                <a:latin typeface="Arial Narrow" pitchFamily="34" charset="0"/>
              </a:rPr>
              <a:t>función</a:t>
            </a:r>
            <a:r>
              <a:rPr lang="en-US" sz="2600" dirty="0" smtClean="0">
                <a:latin typeface="Arial Narrow" pitchFamily="34" charset="0"/>
              </a:rPr>
              <a:t> de la </a:t>
            </a:r>
            <a:r>
              <a:rPr lang="en-US" sz="2600" dirty="0" err="1" smtClean="0">
                <a:latin typeface="Arial Narrow" pitchFamily="34" charset="0"/>
              </a:rPr>
              <a:t>organización</a:t>
            </a:r>
            <a:r>
              <a:rPr lang="en-US" sz="2600" dirty="0" smtClean="0">
                <a:latin typeface="Arial Narrow" pitchFamily="34" charset="0"/>
              </a:rPr>
              <a:t> y los </a:t>
            </a:r>
            <a:r>
              <a:rPr lang="en-US" sz="2600" dirty="0" err="1" smtClean="0">
                <a:latin typeface="Arial Narrow" pitchFamily="34" charset="0"/>
              </a:rPr>
              <a:t>tipos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productos</a:t>
            </a:r>
            <a:r>
              <a:rPr lang="en-US" sz="2600" dirty="0" smtClean="0">
                <a:latin typeface="Arial Narrow" pitchFamily="34" charset="0"/>
              </a:rPr>
              <a:t> o </a:t>
            </a:r>
            <a:r>
              <a:rPr lang="en-US" sz="2600" dirty="0" err="1" smtClean="0">
                <a:latin typeface="Arial Narrow" pitchFamily="34" charset="0"/>
              </a:rPr>
              <a:t>servicios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que</a:t>
            </a:r>
            <a:r>
              <a:rPr lang="en-US" sz="2600" dirty="0" smtClean="0">
                <a:latin typeface="Arial Narrow" pitchFamily="34" charset="0"/>
              </a:rPr>
              <a:t> se </a:t>
            </a:r>
            <a:r>
              <a:rPr lang="en-US" sz="2600" dirty="0" err="1" smtClean="0">
                <a:latin typeface="Arial Narrow" pitchFamily="34" charset="0"/>
              </a:rPr>
              <a:t>necesitan</a:t>
            </a:r>
            <a:r>
              <a:rPr lang="en-US" sz="2600" dirty="0" smtClean="0">
                <a:latin typeface="Arial Narrow" pitchFamily="34" charset="0"/>
              </a:rPr>
              <a:t>.</a:t>
            </a:r>
          </a:p>
          <a:p>
            <a:pPr algn="just"/>
            <a:endParaRPr lang="en-US" sz="2600" dirty="0">
              <a:latin typeface="Arial Narrow" pitchFamily="34" charset="0"/>
            </a:endParaRPr>
          </a:p>
          <a:p>
            <a:pPr marL="457200" indent="-457200" algn="just">
              <a:buFont typeface="Wingdings" pitchFamily="2" charset="2"/>
              <a:buChar char="v"/>
            </a:pPr>
            <a:r>
              <a:rPr lang="en-US" sz="2600" dirty="0" smtClean="0">
                <a:latin typeface="Arial Narrow" pitchFamily="34" charset="0"/>
              </a:rPr>
              <a:t>Un </a:t>
            </a:r>
            <a:r>
              <a:rPr lang="en-US" sz="2600" dirty="0" err="1" smtClean="0">
                <a:latin typeface="Arial Narrow" pitchFamily="34" charset="0"/>
              </a:rPr>
              <a:t>amplio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rango</a:t>
            </a:r>
            <a:r>
              <a:rPr lang="en-US" sz="2600" dirty="0" smtClean="0">
                <a:latin typeface="Arial Narrow" pitchFamily="34" charset="0"/>
              </a:rPr>
              <a:t> de personas </a:t>
            </a:r>
            <a:r>
              <a:rPr lang="en-US" sz="2600" dirty="0" err="1" smtClean="0">
                <a:latin typeface="Arial Narrow" pitchFamily="34" charset="0"/>
              </a:rPr>
              <a:t>podría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participar</a:t>
            </a:r>
            <a:r>
              <a:rPr lang="en-US" sz="2600" dirty="0" smtClean="0">
                <a:latin typeface="Arial Narrow" pitchFamily="34" charset="0"/>
              </a:rPr>
              <a:t> en la </a:t>
            </a:r>
            <a:r>
              <a:rPr lang="en-US" sz="2600" dirty="0" err="1" smtClean="0">
                <a:latin typeface="Arial Narrow" pitchFamily="34" charset="0"/>
              </a:rPr>
              <a:t>investigación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comercial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basadas</a:t>
            </a:r>
            <a:r>
              <a:rPr lang="en-US" sz="2600" dirty="0" smtClean="0">
                <a:latin typeface="Arial Narrow" pitchFamily="34" charset="0"/>
              </a:rPr>
              <a:t> en </a:t>
            </a:r>
            <a:r>
              <a:rPr lang="en-US" sz="2600" dirty="0" err="1" smtClean="0">
                <a:latin typeface="Arial Narrow" pitchFamily="34" charset="0"/>
              </a:rPr>
              <a:t>sus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áreas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experticia</a:t>
            </a:r>
            <a:r>
              <a:rPr lang="en-US" sz="2600" dirty="0" smtClean="0">
                <a:latin typeface="Arial Narrow" pitchFamily="34" charset="0"/>
              </a:rPr>
              <a:t>. </a:t>
            </a:r>
            <a:endParaRPr lang="en-US" sz="2600" dirty="0">
              <a:latin typeface="Arial Narrow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777400" y="476672"/>
            <a:ext cx="5517192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000" b="1" u="sng" dirty="0" err="1" smtClean="0">
                <a:solidFill>
                  <a:srgbClr val="FF0000"/>
                </a:solidFill>
                <a:latin typeface="Arial Narrow" pitchFamily="34" charset="0"/>
              </a:rPr>
              <a:t>Quién</a:t>
            </a:r>
            <a:r>
              <a:rPr lang="en-US" sz="3000" b="1" dirty="0" smtClean="0">
                <a:latin typeface="Arial Narrow" pitchFamily="34" charset="0"/>
              </a:rPr>
              <a:t> </a:t>
            </a:r>
            <a:r>
              <a:rPr lang="en-US" sz="3000" b="1" dirty="0" err="1" smtClean="0">
                <a:latin typeface="Arial Narrow" pitchFamily="34" charset="0"/>
              </a:rPr>
              <a:t>es</a:t>
            </a:r>
            <a:r>
              <a:rPr lang="en-US" sz="3000" b="1" dirty="0" smtClean="0"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responsable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de la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sz="30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8194" name="Picture 2" descr="http://www.kentoncologycentre.co.uk/images/content/image/MDM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437112"/>
            <a:ext cx="2808312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48263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95536" y="1916832"/>
            <a:ext cx="8280920" cy="409342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es-PE" sz="2600" b="1" dirty="0">
                <a:latin typeface="Arial Narrow" pitchFamily="34" charset="0"/>
              </a:rPr>
              <a:t>1. </a:t>
            </a:r>
            <a:r>
              <a:rPr lang="es-PE" sz="2600" b="1" dirty="0" smtClean="0">
                <a:latin typeface="Arial Narrow" pitchFamily="34" charset="0"/>
              </a:rPr>
              <a:t>Leer revistas de negocios </a:t>
            </a:r>
            <a:endParaRPr lang="es-PE" sz="2600" b="1" dirty="0">
              <a:latin typeface="Arial Narrow" pitchFamily="34" charset="0"/>
            </a:endParaRPr>
          </a:p>
          <a:p>
            <a:pPr algn="just"/>
            <a:endParaRPr lang="en-US" sz="2600" dirty="0" smtClean="0">
              <a:latin typeface="Arial Narrow" pitchFamily="34" charset="0"/>
            </a:endParaRPr>
          </a:p>
          <a:p>
            <a:pPr algn="just">
              <a:buAutoNum type="alphaLcPeriod"/>
            </a:pPr>
            <a:r>
              <a:rPr lang="en-US" sz="2600" dirty="0" smtClean="0">
                <a:latin typeface="Arial Narrow" pitchFamily="34" charset="0"/>
              </a:rPr>
              <a:t> Para </a:t>
            </a:r>
            <a:r>
              <a:rPr lang="en-US" sz="2600" dirty="0" err="1" smtClean="0">
                <a:latin typeface="Arial Narrow" pitchFamily="34" charset="0"/>
              </a:rPr>
              <a:t>contactar</a:t>
            </a:r>
            <a:r>
              <a:rPr lang="en-US" sz="2600" dirty="0" smtClean="0">
                <a:latin typeface="Arial Narrow" pitchFamily="34" charset="0"/>
              </a:rPr>
              <a:t> personas </a:t>
            </a:r>
            <a:r>
              <a:rPr lang="en-US" sz="2600" dirty="0" err="1" smtClean="0">
                <a:latin typeface="Arial Narrow" pitchFamily="34" charset="0"/>
              </a:rPr>
              <a:t>conocedores</a:t>
            </a:r>
            <a:r>
              <a:rPr lang="en-US" sz="2600" dirty="0" smtClean="0">
                <a:latin typeface="Arial Narrow" pitchFamily="34" charset="0"/>
              </a:rPr>
              <a:t> (a </a:t>
            </a:r>
            <a:r>
              <a:rPr lang="en-US" sz="2600" dirty="0" err="1" smtClean="0">
                <a:latin typeface="Arial Narrow" pitchFamily="34" charset="0"/>
              </a:rPr>
              <a:t>nivel</a:t>
            </a:r>
            <a:r>
              <a:rPr lang="en-US" sz="2600" dirty="0" smtClean="0">
                <a:latin typeface="Arial Narrow" pitchFamily="34" charset="0"/>
              </a:rPr>
              <a:t> del </a:t>
            </a:r>
            <a:r>
              <a:rPr lang="en-US" sz="2600" dirty="0" err="1" smtClean="0">
                <a:latin typeface="Arial Narrow" pitchFamily="34" charset="0"/>
              </a:rPr>
              <a:t>estado</a:t>
            </a:r>
            <a:r>
              <a:rPr lang="en-US" sz="2600" dirty="0" smtClean="0">
                <a:latin typeface="Arial Narrow" pitchFamily="34" charset="0"/>
              </a:rPr>
              <a:t> o </a:t>
            </a:r>
            <a:r>
              <a:rPr lang="en-US" sz="2600" dirty="0" err="1" smtClean="0">
                <a:latin typeface="Arial Narrow" pitchFamily="34" charset="0"/>
              </a:rPr>
              <a:t>empresariado</a:t>
            </a:r>
            <a:r>
              <a:rPr lang="en-US" sz="2600" dirty="0" smtClean="0">
                <a:latin typeface="Arial Narrow" pitchFamily="34" charset="0"/>
              </a:rPr>
              <a:t>) en </a:t>
            </a:r>
            <a:r>
              <a:rPr lang="en-US" sz="2600" dirty="0" err="1" smtClean="0">
                <a:latin typeface="Arial Narrow" pitchFamily="34" charset="0"/>
              </a:rPr>
              <a:t>mercados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específicos</a:t>
            </a:r>
            <a:r>
              <a:rPr lang="en-US" sz="2600" dirty="0" smtClean="0">
                <a:latin typeface="Arial Narrow" pitchFamily="34" charset="0"/>
              </a:rPr>
              <a:t>.</a:t>
            </a:r>
          </a:p>
          <a:p>
            <a:pPr algn="just">
              <a:buAutoNum type="alphaLcPeriod"/>
            </a:pPr>
            <a:endParaRPr lang="en-US" sz="2600" dirty="0">
              <a:latin typeface="Arial Narrow" pitchFamily="34" charset="0"/>
            </a:endParaRPr>
          </a:p>
          <a:p>
            <a:pPr algn="just"/>
            <a:r>
              <a:rPr lang="en-US" sz="2600" dirty="0">
                <a:latin typeface="Arial Narrow" pitchFamily="34" charset="0"/>
              </a:rPr>
              <a:t>b. </a:t>
            </a:r>
            <a:r>
              <a:rPr lang="en-US" sz="2600" dirty="0" smtClean="0">
                <a:latin typeface="Arial Narrow" pitchFamily="34" charset="0"/>
              </a:rPr>
              <a:t>Para </a:t>
            </a:r>
            <a:r>
              <a:rPr lang="en-US" sz="2600" dirty="0" err="1" smtClean="0">
                <a:latin typeface="Arial Narrow" pitchFamily="34" charset="0"/>
              </a:rPr>
              <a:t>contactar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especialistas</a:t>
            </a:r>
            <a:r>
              <a:rPr lang="en-US" sz="2600" dirty="0" smtClean="0">
                <a:latin typeface="Arial Narrow" pitchFamily="34" charset="0"/>
              </a:rPr>
              <a:t> en </a:t>
            </a:r>
            <a:r>
              <a:rPr lang="en-US" sz="2600" dirty="0" err="1" smtClean="0">
                <a:latin typeface="Arial Narrow" pitchFamily="34" charset="0"/>
              </a:rPr>
              <a:t>contratos</a:t>
            </a:r>
            <a:r>
              <a:rPr lang="en-US" sz="2600" dirty="0" smtClean="0">
                <a:latin typeface="Arial Narrow" pitchFamily="34" charset="0"/>
              </a:rPr>
              <a:t>, </a:t>
            </a:r>
            <a:r>
              <a:rPr lang="en-US" sz="2600" dirty="0" err="1" smtClean="0">
                <a:latin typeface="Arial Narrow" pitchFamily="34" charset="0"/>
              </a:rPr>
              <a:t>proyectos</a:t>
            </a:r>
            <a:r>
              <a:rPr lang="en-US" sz="2600" dirty="0" smtClean="0">
                <a:latin typeface="Arial Narrow" pitchFamily="34" charset="0"/>
              </a:rPr>
              <a:t> del </a:t>
            </a:r>
            <a:r>
              <a:rPr lang="en-US" sz="2600" dirty="0" err="1" smtClean="0">
                <a:latin typeface="Arial Narrow" pitchFamily="34" charset="0"/>
              </a:rPr>
              <a:t>entorno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público</a:t>
            </a:r>
            <a:r>
              <a:rPr lang="en-US" sz="2600" dirty="0" smtClean="0">
                <a:latin typeface="Arial Narrow" pitchFamily="34" charset="0"/>
              </a:rPr>
              <a:t> y </a:t>
            </a:r>
            <a:r>
              <a:rPr lang="en-US" sz="2600" dirty="0" err="1" smtClean="0">
                <a:latin typeface="Arial Narrow" pitchFamily="34" charset="0"/>
              </a:rPr>
              <a:t>privado</a:t>
            </a:r>
            <a:r>
              <a:rPr lang="en-US" sz="2600" dirty="0" smtClean="0">
                <a:latin typeface="Arial Narrow" pitchFamily="34" charset="0"/>
              </a:rPr>
              <a:t>. </a:t>
            </a:r>
            <a:r>
              <a:rPr lang="en-US" sz="2600" dirty="0" err="1" smtClean="0">
                <a:latin typeface="Arial Narrow" pitchFamily="34" charset="0"/>
              </a:rPr>
              <a:t>Tomar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las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enseñanzas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que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pueden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transmitir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estas</a:t>
            </a:r>
            <a:r>
              <a:rPr lang="en-US" sz="2600" dirty="0" smtClean="0">
                <a:latin typeface="Arial Narrow" pitchFamily="34" charset="0"/>
              </a:rPr>
              <a:t> personas de los </a:t>
            </a:r>
            <a:r>
              <a:rPr lang="en-US" sz="2600" dirty="0" err="1" smtClean="0">
                <a:latin typeface="Arial Narrow" pitchFamily="34" charset="0"/>
              </a:rPr>
              <a:t>procesos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adquisición</a:t>
            </a:r>
            <a:r>
              <a:rPr lang="en-US" sz="2600" dirty="0" smtClean="0">
                <a:latin typeface="Arial Narrow" pitchFamily="34" charset="0"/>
              </a:rPr>
              <a:t>. </a:t>
            </a:r>
          </a:p>
          <a:p>
            <a:pPr algn="just"/>
            <a:endParaRPr lang="en-US" sz="2600" dirty="0">
              <a:latin typeface="Arial Narrow" pitchFamily="34" charset="0"/>
            </a:endParaRPr>
          </a:p>
          <a:p>
            <a:pPr algn="just"/>
            <a:r>
              <a:rPr lang="en-US" sz="2600" dirty="0">
                <a:latin typeface="Arial Narrow" pitchFamily="34" charset="0"/>
              </a:rPr>
              <a:t>c. </a:t>
            </a:r>
            <a:r>
              <a:rPr lang="en-US" sz="2600" dirty="0" smtClean="0">
                <a:latin typeface="Arial Narrow" pitchFamily="34" charset="0"/>
              </a:rPr>
              <a:t>Para </a:t>
            </a:r>
            <a:r>
              <a:rPr lang="en-US" sz="2600" dirty="0" err="1" smtClean="0">
                <a:latin typeface="Arial Narrow" pitchFamily="34" charset="0"/>
              </a:rPr>
              <a:t>contactar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fuentes</a:t>
            </a:r>
            <a:r>
              <a:rPr lang="en-US" sz="2600" dirty="0" smtClean="0">
                <a:latin typeface="Arial Narrow" pitchFamily="34" charset="0"/>
              </a:rPr>
              <a:t> </a:t>
            </a:r>
            <a:r>
              <a:rPr lang="en-US" sz="2600" dirty="0" err="1" smtClean="0">
                <a:latin typeface="Arial Narrow" pitchFamily="34" charset="0"/>
              </a:rPr>
              <a:t>conocidas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proveedores</a:t>
            </a:r>
            <a:r>
              <a:rPr lang="en-US" sz="2600" dirty="0" smtClean="0">
                <a:latin typeface="Arial Narrow" pitchFamily="34" charset="0"/>
              </a:rPr>
              <a:t> de </a:t>
            </a:r>
            <a:r>
              <a:rPr lang="en-US" sz="2600" dirty="0" err="1" smtClean="0">
                <a:latin typeface="Arial Narrow" pitchFamily="34" charset="0"/>
              </a:rPr>
              <a:t>servicios</a:t>
            </a:r>
            <a:r>
              <a:rPr lang="en-US" sz="2600" dirty="0" smtClean="0">
                <a:latin typeface="Arial Narrow" pitchFamily="34" charset="0"/>
              </a:rPr>
              <a:t>. </a:t>
            </a:r>
            <a:endParaRPr lang="en-US" sz="2600" dirty="0">
              <a:latin typeface="Arial Narrow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763688" y="260648"/>
            <a:ext cx="5544616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Existen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otras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técnicas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para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realizar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sz="30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85976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95536" y="2276872"/>
            <a:ext cx="8280920" cy="249299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en-US" sz="2600" b="1" dirty="0" smtClean="0">
                <a:latin typeface="Arial Narrow" pitchFamily="34" charset="0"/>
              </a:rPr>
              <a:t>2</a:t>
            </a:r>
            <a:r>
              <a:rPr lang="en-US" sz="2600" b="1" dirty="0">
                <a:latin typeface="Arial Narrow" pitchFamily="34" charset="0"/>
              </a:rPr>
              <a:t>. </a:t>
            </a:r>
            <a:r>
              <a:rPr lang="en-US" sz="2600" b="1" dirty="0" err="1" smtClean="0">
                <a:latin typeface="Arial Narrow" pitchFamily="34" charset="0"/>
              </a:rPr>
              <a:t>Revisar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entrevistas</a:t>
            </a:r>
            <a:r>
              <a:rPr lang="en-US" sz="2600" b="1" dirty="0" smtClean="0">
                <a:latin typeface="Arial Narrow" pitchFamily="34" charset="0"/>
              </a:rPr>
              <a:t> del </a:t>
            </a:r>
            <a:r>
              <a:rPr lang="en-US" sz="2600" b="1" dirty="0" err="1" smtClean="0">
                <a:latin typeface="Arial Narrow" pitchFamily="34" charset="0"/>
              </a:rPr>
              <a:t>mercado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hechas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por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las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compañías</a:t>
            </a:r>
            <a:r>
              <a:rPr lang="en-US" sz="2600" b="1" dirty="0" smtClean="0">
                <a:latin typeface="Arial Narrow" pitchFamily="34" charset="0"/>
              </a:rPr>
              <a:t>.</a:t>
            </a:r>
          </a:p>
          <a:p>
            <a:pPr algn="just"/>
            <a:endParaRPr lang="en-US" sz="2600" dirty="0" smtClean="0">
              <a:latin typeface="Arial Narrow" pitchFamily="34" charset="0"/>
            </a:endParaRPr>
          </a:p>
          <a:p>
            <a:pPr algn="just"/>
            <a:r>
              <a:rPr lang="en-US" sz="2600" b="1" dirty="0" smtClean="0">
                <a:latin typeface="Arial Narrow" pitchFamily="34" charset="0"/>
              </a:rPr>
              <a:t>3. </a:t>
            </a:r>
            <a:r>
              <a:rPr lang="en-US" sz="2600" b="1" dirty="0" err="1" smtClean="0">
                <a:latin typeface="Arial Narrow" pitchFamily="34" charset="0"/>
              </a:rPr>
              <a:t>Realizar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entrevistas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para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obtener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información</a:t>
            </a:r>
            <a:r>
              <a:rPr lang="en-US" sz="2600" b="1" dirty="0" smtClean="0">
                <a:latin typeface="Arial Narrow" pitchFamily="34" charset="0"/>
              </a:rPr>
              <a:t> de </a:t>
            </a:r>
            <a:r>
              <a:rPr lang="en-US" sz="2600" b="1" dirty="0" err="1" smtClean="0">
                <a:latin typeface="Arial Narrow" pitchFamily="34" charset="0"/>
              </a:rPr>
              <a:t>uso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potencial</a:t>
            </a:r>
            <a:r>
              <a:rPr lang="en-US" sz="2600" b="1" dirty="0" smtClean="0">
                <a:latin typeface="Arial Narrow" pitchFamily="34" charset="0"/>
              </a:rPr>
              <a:t> en el </a:t>
            </a:r>
            <a:r>
              <a:rPr lang="en-US" sz="2600" b="1" dirty="0" err="1" smtClean="0">
                <a:latin typeface="Arial Narrow" pitchFamily="34" charset="0"/>
              </a:rPr>
              <a:t>futuro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mediato</a:t>
            </a:r>
            <a:r>
              <a:rPr lang="en-US" sz="2600" b="1" dirty="0" smtClean="0">
                <a:latin typeface="Arial Narrow" pitchFamily="34" charset="0"/>
              </a:rPr>
              <a:t> o </a:t>
            </a:r>
            <a:r>
              <a:rPr lang="en-US" sz="2600" b="1" dirty="0" err="1" smtClean="0">
                <a:latin typeface="Arial Narrow" pitchFamily="34" charset="0"/>
              </a:rPr>
              <a:t>inmediato</a:t>
            </a:r>
            <a:r>
              <a:rPr lang="en-US" sz="2600" b="1" dirty="0" smtClean="0">
                <a:latin typeface="Arial Narrow" pitchFamily="34" charset="0"/>
              </a:rPr>
              <a:t>. </a:t>
            </a:r>
            <a:endParaRPr lang="en-US" sz="2600" b="1" dirty="0">
              <a:latin typeface="Arial Narrow" pitchFamily="34" charset="0"/>
            </a:endParaRPr>
          </a:p>
          <a:p>
            <a:pPr algn="just"/>
            <a:endParaRPr lang="es-PE" sz="2600" dirty="0" smtClean="0">
              <a:latin typeface="Arial Narrow" pitchFamily="34" charset="0"/>
            </a:endParaRPr>
          </a:p>
          <a:p>
            <a:pPr algn="just"/>
            <a:r>
              <a:rPr lang="es-PE" sz="2600" b="1" dirty="0" smtClean="0">
                <a:latin typeface="Arial Narrow" pitchFamily="34" charset="0"/>
              </a:rPr>
              <a:t>4</a:t>
            </a:r>
            <a:r>
              <a:rPr lang="es-PE" sz="2600" b="1" dirty="0">
                <a:latin typeface="Arial Narrow" pitchFamily="34" charset="0"/>
              </a:rPr>
              <a:t>. </a:t>
            </a:r>
            <a:r>
              <a:rPr lang="es-PE" sz="2600" b="1" dirty="0" smtClean="0">
                <a:latin typeface="Arial Narrow" pitchFamily="34" charset="0"/>
              </a:rPr>
              <a:t>Realizar visitas personales a los sitios de interés</a:t>
            </a:r>
            <a:endParaRPr lang="en-US" sz="2600" dirty="0">
              <a:latin typeface="Arial Narrow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63688" y="404664"/>
            <a:ext cx="5544616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Existen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otras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técnicas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para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realizar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sz="30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248575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394729" y="2091045"/>
            <a:ext cx="6120680" cy="49244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en-US" sz="2600" b="1" dirty="0" smtClean="0">
                <a:latin typeface="Arial Narrow" pitchFamily="34" charset="0"/>
              </a:rPr>
              <a:t>5</a:t>
            </a:r>
            <a:r>
              <a:rPr lang="en-US" sz="2600" b="1" dirty="0">
                <a:latin typeface="Arial Narrow" pitchFamily="34" charset="0"/>
              </a:rPr>
              <a:t>. </a:t>
            </a:r>
            <a:r>
              <a:rPr lang="en-US" sz="2600" b="1" dirty="0" err="1" smtClean="0">
                <a:latin typeface="Arial Narrow" pitchFamily="34" charset="0"/>
              </a:rPr>
              <a:t>Asistir</a:t>
            </a:r>
            <a:r>
              <a:rPr lang="en-US" sz="2600" b="1" dirty="0" smtClean="0">
                <a:latin typeface="Arial Narrow" pitchFamily="34" charset="0"/>
              </a:rPr>
              <a:t> a ferias, </a:t>
            </a:r>
            <a:r>
              <a:rPr lang="en-US" sz="2600" b="1" dirty="0" err="1" smtClean="0">
                <a:latin typeface="Arial Narrow" pitchFamily="34" charset="0"/>
              </a:rPr>
              <a:t>conferencias</a:t>
            </a:r>
            <a:r>
              <a:rPr lang="en-US" sz="2600" b="1" dirty="0" smtClean="0">
                <a:latin typeface="Arial Narrow" pitchFamily="34" charset="0"/>
              </a:rPr>
              <a:t> y </a:t>
            </a:r>
            <a:r>
              <a:rPr lang="en-US" sz="2600" b="1" dirty="0" err="1" smtClean="0">
                <a:latin typeface="Arial Narrow" pitchFamily="34" charset="0"/>
              </a:rPr>
              <a:t>simposios</a:t>
            </a:r>
            <a:r>
              <a:rPr lang="en-US" sz="2600" b="1" dirty="0" smtClean="0">
                <a:latin typeface="Arial Narrow" pitchFamily="34" charset="0"/>
              </a:rPr>
              <a:t>. </a:t>
            </a:r>
            <a:endParaRPr lang="fr-FR" sz="2600" b="1" dirty="0" smtClean="0">
              <a:latin typeface="Arial Narrow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956062" y="326704"/>
            <a:ext cx="5544616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Existen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otras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técnicas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para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realizar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sz="30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3950"/>
            <a:ext cx="205172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1" y="3212976"/>
            <a:ext cx="2686050" cy="1704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933950"/>
            <a:ext cx="3857625" cy="1951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622" y="3212976"/>
            <a:ext cx="1704975" cy="19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109" y="3212976"/>
            <a:ext cx="4748513" cy="1732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759" y="4872718"/>
            <a:ext cx="3271838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9970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395536" y="1844824"/>
            <a:ext cx="8280920" cy="89255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es-PE" sz="2600" b="1" dirty="0" smtClean="0">
                <a:latin typeface="Arial Narrow" pitchFamily="34" charset="0"/>
              </a:rPr>
              <a:t>6</a:t>
            </a:r>
            <a:r>
              <a:rPr lang="es-PE" sz="2600" b="1" dirty="0">
                <a:latin typeface="Arial Narrow" pitchFamily="34" charset="0"/>
              </a:rPr>
              <a:t>. </a:t>
            </a:r>
            <a:r>
              <a:rPr lang="es-PE" sz="2600" b="1" dirty="0" smtClean="0">
                <a:latin typeface="Arial Narrow" pitchFamily="34" charset="0"/>
              </a:rPr>
              <a:t>Buscar en las páginas del estado relacionada con el comercio de bienes y servicios.</a:t>
            </a:r>
            <a:endParaRPr lang="fr-FR" sz="2600" b="1" dirty="0" smtClean="0">
              <a:latin typeface="Arial Narrow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55576" y="253097"/>
            <a:ext cx="5544616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Existen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otras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técnicas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para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realizar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sz="30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5" y="4439766"/>
            <a:ext cx="3560339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984" y="4439483"/>
            <a:ext cx="2479177" cy="933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5" y="5334000"/>
            <a:ext cx="9176455" cy="15240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4077072"/>
            <a:ext cx="3131840" cy="123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5314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122109" y="2000453"/>
            <a:ext cx="7266315" cy="49244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en-US" sz="2600" b="1" dirty="0" smtClean="0">
                <a:latin typeface="Arial Narrow" pitchFamily="34" charset="0"/>
              </a:rPr>
              <a:t>7</a:t>
            </a:r>
            <a:r>
              <a:rPr lang="en-US" sz="2600" b="1" dirty="0">
                <a:latin typeface="Arial Narrow" pitchFamily="34" charset="0"/>
              </a:rPr>
              <a:t>. </a:t>
            </a:r>
            <a:r>
              <a:rPr lang="en-US" sz="2600" b="1" dirty="0" err="1" smtClean="0">
                <a:latin typeface="Arial Narrow" pitchFamily="34" charset="0"/>
              </a:rPr>
              <a:t>Buscar</a:t>
            </a:r>
            <a:r>
              <a:rPr lang="en-US" sz="2600" b="1" dirty="0" smtClean="0">
                <a:latin typeface="Arial Narrow" pitchFamily="34" charset="0"/>
              </a:rPr>
              <a:t> en </a:t>
            </a:r>
            <a:r>
              <a:rPr lang="en-US" sz="2600" b="1" dirty="0" err="1" smtClean="0">
                <a:latin typeface="Arial Narrow" pitchFamily="34" charset="0"/>
              </a:rPr>
              <a:t>diarios</a:t>
            </a:r>
            <a:r>
              <a:rPr lang="en-US" sz="2600" b="1" dirty="0" smtClean="0">
                <a:latin typeface="Arial Narrow" pitchFamily="34" charset="0"/>
              </a:rPr>
              <a:t> en Internet en </a:t>
            </a:r>
            <a:r>
              <a:rPr lang="en-US" sz="2600" b="1" dirty="0" err="1" smtClean="0">
                <a:latin typeface="Arial Narrow" pitchFamily="34" charset="0"/>
              </a:rPr>
              <a:t>distintos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idiomas</a:t>
            </a:r>
            <a:r>
              <a:rPr lang="en-US" sz="2600" b="1" dirty="0" smtClean="0">
                <a:latin typeface="Arial Narrow" pitchFamily="34" charset="0"/>
              </a:rPr>
              <a:t>.</a:t>
            </a:r>
            <a:endParaRPr lang="en-US" sz="2600" b="1" dirty="0">
              <a:latin typeface="Arial Narrow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55576" y="253097"/>
            <a:ext cx="5544616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Existen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otras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técnicas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para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realizar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sz="3000" b="1" dirty="0" err="1" smtClean="0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3000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sz="30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068960"/>
            <a:ext cx="2520280" cy="80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111458"/>
            <a:ext cx="3317193" cy="2629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26" y="4419575"/>
            <a:ext cx="405765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89" y="3140968"/>
            <a:ext cx="381952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47370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915816" y="1124744"/>
            <a:ext cx="3564396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Arial Narrow" pitchFamily="34" charset="0"/>
              </a:rPr>
              <a:t>8. Crowdsourcing</a:t>
            </a:r>
            <a:endParaRPr lang="en-US" sz="3200" b="1" dirty="0">
              <a:latin typeface="Arial Narrow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79512" y="188640"/>
            <a:ext cx="856895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b="1" dirty="0" err="1" smtClean="0">
                <a:solidFill>
                  <a:srgbClr val="002060"/>
                </a:solidFill>
                <a:latin typeface="Arial Narrow" pitchFamily="34" charset="0"/>
              </a:rPr>
              <a:t>Existen</a:t>
            </a:r>
            <a:r>
              <a:rPr lang="en-US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 Narrow" pitchFamily="34" charset="0"/>
              </a:rPr>
              <a:t>otras</a:t>
            </a:r>
            <a:r>
              <a:rPr lang="en-US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 Narrow" pitchFamily="34" charset="0"/>
              </a:rPr>
              <a:t>técnicas</a:t>
            </a:r>
            <a:r>
              <a:rPr lang="en-US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 Narrow" pitchFamily="34" charset="0"/>
              </a:rPr>
              <a:t>para</a:t>
            </a:r>
            <a:r>
              <a:rPr lang="en-US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Arial Narrow" pitchFamily="34" charset="0"/>
              </a:rPr>
              <a:t>realizar</a:t>
            </a:r>
            <a:r>
              <a:rPr lang="en-US" b="1" dirty="0" smtClean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b="1" dirty="0" err="1" smtClean="0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23528" y="2073037"/>
            <a:ext cx="8568952" cy="452431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PE" sz="2400" b="1" dirty="0" smtClean="0">
                <a:solidFill>
                  <a:schemeClr val="tx2"/>
                </a:solidFill>
                <a:latin typeface="Arial Narrow" pitchFamily="34" charset="0"/>
              </a:rPr>
              <a:t>Usar la </a:t>
            </a:r>
            <a:r>
              <a:rPr lang="es-PE" sz="2400" b="1" dirty="0">
                <a:solidFill>
                  <a:schemeClr val="tx2"/>
                </a:solidFill>
                <a:latin typeface="Arial Narrow" pitchFamily="34" charset="0"/>
              </a:rPr>
              <a:t>fuerza de las multitudes como proveedoras de trabajo, generalmente intelectual</a:t>
            </a:r>
            <a:r>
              <a:rPr lang="es-PE" sz="2400" b="1" dirty="0" smtClean="0">
                <a:solidFill>
                  <a:schemeClr val="tx2"/>
                </a:solidFill>
                <a:latin typeface="Arial Narrow" pitchFamily="34" charset="0"/>
              </a:rPr>
              <a:t>.</a:t>
            </a:r>
          </a:p>
          <a:p>
            <a:pPr algn="just"/>
            <a:endParaRPr lang="es-PE" sz="2400" b="1" dirty="0">
              <a:solidFill>
                <a:schemeClr val="tx2"/>
              </a:solidFill>
              <a:latin typeface="Arial Narrow" pitchFamily="34" charset="0"/>
            </a:endParaRPr>
          </a:p>
          <a:p>
            <a:pPr algn="just"/>
            <a:r>
              <a:rPr lang="es-PE" sz="2400" b="1" dirty="0" smtClean="0">
                <a:solidFill>
                  <a:schemeClr val="tx2"/>
                </a:solidFill>
                <a:latin typeface="Arial Narrow" pitchFamily="34" charset="0"/>
              </a:rPr>
              <a:t>Permite </a:t>
            </a:r>
            <a:r>
              <a:rPr lang="es-PE" sz="2400" b="1" dirty="0">
                <a:solidFill>
                  <a:schemeClr val="tx2"/>
                </a:solidFill>
                <a:latin typeface="Arial Narrow" pitchFamily="34" charset="0"/>
              </a:rPr>
              <a:t>a los clientes actuales y potenciales participar de manera voluntaria y masiva en la toma de decisiones, aportar ideas y contenido a una </a:t>
            </a:r>
            <a:r>
              <a:rPr lang="es-PE" sz="2400" b="1" dirty="0" smtClean="0">
                <a:solidFill>
                  <a:schemeClr val="tx2"/>
                </a:solidFill>
                <a:latin typeface="Arial Narrow" pitchFamily="34" charset="0"/>
              </a:rPr>
              <a:t>empresa. Existen </a:t>
            </a:r>
            <a:r>
              <a:rPr lang="es-PE" sz="2400" b="1" dirty="0">
                <a:solidFill>
                  <a:schemeClr val="tx2"/>
                </a:solidFill>
                <a:latin typeface="Arial Narrow" pitchFamily="34" charset="0"/>
              </a:rPr>
              <a:t>múltiples objetivos </a:t>
            </a:r>
            <a:r>
              <a:rPr lang="es-PE" sz="2400" b="1" dirty="0" smtClean="0">
                <a:solidFill>
                  <a:schemeClr val="tx2"/>
                </a:solidFill>
                <a:latin typeface="Arial Narrow" pitchFamily="34" charset="0"/>
              </a:rPr>
              <a:t>:</a:t>
            </a:r>
          </a:p>
          <a:p>
            <a:pPr algn="just"/>
            <a:endParaRPr lang="es-PE" sz="2400" b="1" dirty="0">
              <a:solidFill>
                <a:schemeClr val="tx2"/>
              </a:solidFill>
              <a:latin typeface="Arial Narrow" pitchFamily="34" charset="0"/>
            </a:endParaRPr>
          </a:p>
          <a:p>
            <a:pPr marL="342900" indent="-342900" algn="just">
              <a:buFont typeface="Arial Narrow" pitchFamily="34" charset="0"/>
              <a:buChar char="◙"/>
            </a:pPr>
            <a:r>
              <a:rPr lang="es-PE" sz="2400" b="1" dirty="0">
                <a:solidFill>
                  <a:schemeClr val="tx2"/>
                </a:solidFill>
                <a:latin typeface="Arial Narrow" pitchFamily="34" charset="0"/>
              </a:rPr>
              <a:t>La resolución de </a:t>
            </a:r>
            <a:r>
              <a:rPr lang="es-PE" sz="2400" b="1" dirty="0" smtClean="0">
                <a:solidFill>
                  <a:schemeClr val="tx2"/>
                </a:solidFill>
                <a:latin typeface="Arial Narrow" pitchFamily="34" charset="0"/>
              </a:rPr>
              <a:t>problemas.</a:t>
            </a:r>
            <a:endParaRPr lang="es-PE" sz="2400" b="1" dirty="0">
              <a:solidFill>
                <a:schemeClr val="tx2"/>
              </a:solidFill>
              <a:latin typeface="Arial Narrow" pitchFamily="34" charset="0"/>
            </a:endParaRPr>
          </a:p>
          <a:p>
            <a:pPr marL="342900" indent="-342900" algn="just">
              <a:buFont typeface="Arial Narrow" pitchFamily="34" charset="0"/>
              <a:buChar char="◙"/>
            </a:pPr>
            <a:r>
              <a:rPr lang="es-PE" sz="2400" b="1" dirty="0">
                <a:solidFill>
                  <a:schemeClr val="tx2"/>
                </a:solidFill>
                <a:latin typeface="Arial Narrow" pitchFamily="34" charset="0"/>
              </a:rPr>
              <a:t>El conocimiento de los usuarios.</a:t>
            </a:r>
          </a:p>
          <a:p>
            <a:pPr marL="342900" indent="-342900" algn="just">
              <a:buFont typeface="Arial Narrow" pitchFamily="34" charset="0"/>
              <a:buChar char="◙"/>
            </a:pPr>
            <a:r>
              <a:rPr lang="es-PE" sz="2400" b="1" dirty="0">
                <a:solidFill>
                  <a:schemeClr val="tx2"/>
                </a:solidFill>
                <a:latin typeface="Arial Narrow" pitchFamily="34" charset="0"/>
              </a:rPr>
              <a:t>Aumentar las ventas.</a:t>
            </a:r>
          </a:p>
          <a:p>
            <a:pPr marL="342900" indent="-342900" algn="just">
              <a:buFont typeface="Arial Narrow" pitchFamily="34" charset="0"/>
              <a:buChar char="◙"/>
            </a:pPr>
            <a:r>
              <a:rPr lang="es-PE" sz="2400" b="1" dirty="0">
                <a:solidFill>
                  <a:schemeClr val="tx2"/>
                </a:solidFill>
                <a:latin typeface="Arial Narrow" pitchFamily="34" charset="0"/>
              </a:rPr>
              <a:t>La gestión de reputación.</a:t>
            </a:r>
          </a:p>
          <a:p>
            <a:pPr marL="342900" indent="-342900" algn="just">
              <a:buFont typeface="Arial Narrow" pitchFamily="34" charset="0"/>
              <a:buChar char="◙"/>
            </a:pPr>
            <a:r>
              <a:rPr lang="es-PE" sz="2400" b="1" dirty="0">
                <a:solidFill>
                  <a:schemeClr val="tx2"/>
                </a:solidFill>
                <a:latin typeface="Arial Narrow" pitchFamily="34" charset="0"/>
              </a:rPr>
              <a:t>La retroalimentación y opiniones de productos y servicios.</a:t>
            </a:r>
          </a:p>
        </p:txBody>
      </p:sp>
    </p:spTree>
    <p:extLst>
      <p:ext uri="{BB962C8B-B14F-4D97-AF65-F5344CB8AC3E}">
        <p14:creationId xmlns:p14="http://schemas.microsoft.com/office/powerpoint/2010/main" val="28980474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811865" y="1988840"/>
            <a:ext cx="7360535" cy="49244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en-US" sz="2600" b="1" dirty="0" smtClean="0">
                <a:latin typeface="Arial Narrow" pitchFamily="34" charset="0"/>
              </a:rPr>
              <a:t>9. </a:t>
            </a:r>
            <a:r>
              <a:rPr lang="en-US" sz="2600" b="1" dirty="0" err="1" smtClean="0">
                <a:latin typeface="Arial Narrow" pitchFamily="34" charset="0"/>
              </a:rPr>
              <a:t>Maximizar</a:t>
            </a:r>
            <a:r>
              <a:rPr lang="en-US" sz="2600" b="1" dirty="0" smtClean="0">
                <a:latin typeface="Arial Narrow" pitchFamily="34" charset="0"/>
              </a:rPr>
              <a:t> el </a:t>
            </a:r>
            <a:r>
              <a:rPr lang="en-US" sz="2600" b="1" dirty="0" err="1" smtClean="0">
                <a:latin typeface="Arial Narrow" pitchFamily="34" charset="0"/>
              </a:rPr>
              <a:t>facebook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como</a:t>
            </a:r>
            <a:r>
              <a:rPr lang="en-US" sz="2600" b="1" dirty="0" smtClean="0">
                <a:latin typeface="Arial Narrow" pitchFamily="34" charset="0"/>
              </a:rPr>
              <a:t> </a:t>
            </a:r>
            <a:r>
              <a:rPr lang="en-US" sz="2600" b="1" dirty="0" err="1" smtClean="0">
                <a:latin typeface="Arial Narrow" pitchFamily="34" charset="0"/>
              </a:rPr>
              <a:t>espacio</a:t>
            </a:r>
            <a:r>
              <a:rPr lang="en-US" sz="2600" b="1" dirty="0" smtClean="0">
                <a:latin typeface="Arial Narrow" pitchFamily="34" charset="0"/>
              </a:rPr>
              <a:t> de </a:t>
            </a:r>
            <a:r>
              <a:rPr lang="en-US" sz="2600" b="1" dirty="0" err="1" smtClean="0">
                <a:latin typeface="Arial Narrow" pitchFamily="34" charset="0"/>
              </a:rPr>
              <a:t>búsqueda</a:t>
            </a:r>
            <a:r>
              <a:rPr lang="en-US" sz="2600" b="1" dirty="0" smtClean="0">
                <a:latin typeface="Arial Narrow" pitchFamily="34" charset="0"/>
              </a:rPr>
              <a:t>.</a:t>
            </a:r>
            <a:endParaRPr lang="en-US" sz="2600" b="1" dirty="0">
              <a:latin typeface="Arial Narrow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83568" y="253097"/>
            <a:ext cx="7992888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Arial Narrow" pitchFamily="34" charset="0"/>
              </a:rPr>
              <a:t>¿</a:t>
            </a:r>
            <a:r>
              <a:rPr lang="en-US" sz="2800" b="1" dirty="0" err="1" smtClean="0">
                <a:solidFill>
                  <a:srgbClr val="002060"/>
                </a:solidFill>
                <a:latin typeface="Arial Narrow" pitchFamily="34" charset="0"/>
              </a:rPr>
              <a:t>Existen</a:t>
            </a:r>
            <a:r>
              <a:rPr lang="en-US" sz="28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 Narrow" pitchFamily="34" charset="0"/>
              </a:rPr>
              <a:t>otras</a:t>
            </a:r>
            <a:r>
              <a:rPr lang="en-US" sz="28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 Narrow" pitchFamily="34" charset="0"/>
              </a:rPr>
              <a:t>técnicas</a:t>
            </a:r>
            <a:r>
              <a:rPr lang="en-US" sz="28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 Narrow" pitchFamily="34" charset="0"/>
              </a:rPr>
              <a:t>para</a:t>
            </a:r>
            <a:r>
              <a:rPr lang="en-US" sz="28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Arial Narrow" pitchFamily="34" charset="0"/>
              </a:rPr>
              <a:t>realizar</a:t>
            </a:r>
            <a:r>
              <a:rPr lang="en-US" sz="2800" b="1" dirty="0" smtClean="0">
                <a:solidFill>
                  <a:srgbClr val="002060"/>
                </a:solidFill>
                <a:latin typeface="Arial Narrow" pitchFamily="34" charset="0"/>
              </a:rPr>
              <a:t> la </a:t>
            </a:r>
            <a:r>
              <a:rPr lang="en-US" sz="2800" b="1" dirty="0" err="1" smtClean="0">
                <a:solidFill>
                  <a:srgbClr val="002060"/>
                </a:solidFill>
                <a:latin typeface="Arial Narrow" pitchFamily="34" charset="0"/>
              </a:rPr>
              <a:t>investigación</a:t>
            </a:r>
            <a:r>
              <a:rPr lang="en-US" sz="2800" b="1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 Narrow" pitchFamily="34" charset="0"/>
              </a:rPr>
              <a:t>comercial</a:t>
            </a:r>
            <a:r>
              <a:rPr lang="en-US" sz="2800" b="1" dirty="0" smtClean="0">
                <a:solidFill>
                  <a:srgbClr val="002060"/>
                </a:solidFill>
                <a:latin typeface="Arial Narrow" pitchFamily="34" charset="0"/>
              </a:rPr>
              <a:t>?</a:t>
            </a:r>
            <a:endParaRPr lang="en-US" sz="28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312" y="2996952"/>
            <a:ext cx="609600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75736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899592" y="2420888"/>
            <a:ext cx="7360535" cy="175432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glow rad="127000">
              <a:schemeClr val="accent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Arial Narrow" pitchFamily="34" charset="0"/>
              </a:rPr>
              <a:t>EJEMPLOS </a:t>
            </a:r>
          </a:p>
          <a:p>
            <a:pPr algn="ctr"/>
            <a:endParaRPr lang="en-US" sz="3600" b="1" dirty="0">
              <a:solidFill>
                <a:srgbClr val="1C6CB2"/>
              </a:solidFill>
              <a:latin typeface="Arial Narrow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1C6CB2"/>
                </a:solidFill>
                <a:latin typeface="Arial Narrow" pitchFamily="34" charset="0"/>
              </a:rPr>
              <a:t>DISRUPCIÓN DE SERVICIOS DE SALUD</a:t>
            </a:r>
            <a:endParaRPr lang="en-US" sz="3600" b="1" dirty="0">
              <a:solidFill>
                <a:srgbClr val="1C6CB2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91627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060848"/>
            <a:ext cx="8712968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5347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16632"/>
            <a:ext cx="7992888" cy="442608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251520" y="4653136"/>
            <a:ext cx="8748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1600" b="1" dirty="0">
                <a:latin typeface="+mj-lt"/>
              </a:rPr>
              <a:t>Microsoft HealthVault es un lugar de confianza donde las personas pueden recopilar, almacenar, usar y compartir información sobre la salud en línea.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18225" y="6309320"/>
            <a:ext cx="3547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400" dirty="0" smtClean="0">
                <a:latin typeface="+mj-lt"/>
              </a:rPr>
              <a:t>Fuente: https</a:t>
            </a:r>
            <a:r>
              <a:rPr lang="es-PE" sz="1400" dirty="0">
                <a:latin typeface="+mj-lt"/>
              </a:rPr>
              <a:t>://www.healthvault.com/pe/es</a:t>
            </a:r>
          </a:p>
        </p:txBody>
      </p:sp>
    </p:spTree>
    <p:extLst>
      <p:ext uri="{BB962C8B-B14F-4D97-AF65-F5344CB8AC3E}">
        <p14:creationId xmlns:p14="http://schemas.microsoft.com/office/powerpoint/2010/main" val="127130359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327" y="260648"/>
            <a:ext cx="3672408" cy="203360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618225" y="6309320"/>
            <a:ext cx="3547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400" dirty="0" smtClean="0">
                <a:latin typeface="+mj-lt"/>
              </a:rPr>
              <a:t>Fuente: https</a:t>
            </a:r>
            <a:r>
              <a:rPr lang="es-PE" sz="1400" dirty="0">
                <a:latin typeface="+mj-lt"/>
              </a:rPr>
              <a:t>://www.healthvault.com/pe/es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575" y="2728912"/>
            <a:ext cx="9201150" cy="178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8057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683568" y="6314093"/>
            <a:ext cx="35475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400" dirty="0" smtClean="0">
                <a:latin typeface="+mj-lt"/>
              </a:rPr>
              <a:t>Fuente</a:t>
            </a:r>
            <a:r>
              <a:rPr lang="es-PE" sz="1400" dirty="0">
                <a:latin typeface="+mj-lt"/>
              </a:rPr>
              <a:t>: http://www.hhs.gov/digitalstrategy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32656"/>
            <a:ext cx="8139113" cy="191252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83568" y="2742019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Making a difference in how people find health information, today and into the future.</a:t>
            </a:r>
            <a:endParaRPr lang="es-PE" b="1" dirty="0">
              <a:latin typeface="+mj-lt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8999" y="3717032"/>
            <a:ext cx="3019425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503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381230" y="6237312"/>
            <a:ext cx="79351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400" dirty="0" smtClean="0">
                <a:latin typeface="+mj-lt"/>
              </a:rPr>
              <a:t>Fuente</a:t>
            </a:r>
            <a:r>
              <a:rPr lang="es-PE" sz="1400" dirty="0">
                <a:latin typeface="+mj-lt"/>
              </a:rPr>
              <a:t>: http://omronhealthcare.com/products/10-series-upper-arm-blood-pressure-monitor-bp785/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188640"/>
            <a:ext cx="3744416" cy="591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660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495720" y="6237312"/>
            <a:ext cx="3706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400" dirty="0" smtClean="0">
                <a:latin typeface="+mj-lt"/>
              </a:rPr>
              <a:t>Fuente</a:t>
            </a:r>
            <a:r>
              <a:rPr lang="es-PE" sz="1400" dirty="0">
                <a:latin typeface="+mj-lt"/>
              </a:rPr>
              <a:t>: http://www.blipcare.com/blip-bp.html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60648"/>
            <a:ext cx="4257675" cy="10763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230" y="1556792"/>
            <a:ext cx="7898656" cy="401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9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495720" y="6237312"/>
            <a:ext cx="3706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400" dirty="0" smtClean="0">
                <a:latin typeface="+mj-lt"/>
              </a:rPr>
              <a:t>Fuente</a:t>
            </a:r>
            <a:r>
              <a:rPr lang="es-PE" sz="1400" dirty="0">
                <a:latin typeface="+mj-lt"/>
              </a:rPr>
              <a:t>: http://www.onetouch.com/veriosync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912" y="2019300"/>
            <a:ext cx="6734175" cy="28194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848" y="260648"/>
            <a:ext cx="2972826" cy="127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8564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357315" y="6237312"/>
            <a:ext cx="80311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400" dirty="0" smtClean="0">
                <a:latin typeface="+mj-lt"/>
              </a:rPr>
              <a:t>Fuente</a:t>
            </a:r>
            <a:r>
              <a:rPr lang="es-PE" sz="1400" dirty="0">
                <a:latin typeface="+mj-lt"/>
              </a:rPr>
              <a:t>: http://www.ihealthlabs.com/blood-pressure-monitors/wireless-blood-pressure-wrist-monitor/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420888"/>
            <a:ext cx="4081066" cy="317858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332656"/>
            <a:ext cx="2621225" cy="116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6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2495720" y="6237312"/>
            <a:ext cx="3706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400" dirty="0" smtClean="0">
                <a:latin typeface="+mj-lt"/>
              </a:rPr>
              <a:t>Fuente</a:t>
            </a:r>
            <a:r>
              <a:rPr lang="es-PE" sz="1400" dirty="0">
                <a:latin typeface="+mj-lt"/>
              </a:rPr>
              <a:t>: http://propellerhealth.com/solutions/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260648"/>
            <a:ext cx="2886075" cy="9334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1484784"/>
            <a:ext cx="5544616" cy="410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0247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277437" y="6237312"/>
            <a:ext cx="61427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400" dirty="0" smtClean="0">
                <a:latin typeface="+mj-lt"/>
              </a:rPr>
              <a:t>Fuente</a:t>
            </a:r>
            <a:r>
              <a:rPr lang="es-PE" sz="1400" dirty="0">
                <a:latin typeface="+mj-lt"/>
              </a:rPr>
              <a:t>: http://www.proteus.com/technology/digital-health-feedback-system/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116632"/>
            <a:ext cx="2419350" cy="1143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700808"/>
            <a:ext cx="7961709" cy="399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9861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86309" y="5397023"/>
            <a:ext cx="80621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b="1" dirty="0" smtClean="0">
                <a:solidFill>
                  <a:srgbClr val="1C6CB2"/>
                </a:solidFill>
                <a:latin typeface="+mj-lt"/>
              </a:rPr>
              <a:t>Maximicemos el uso de las redes sociales y la Internet en general para generar servicios/productos </a:t>
            </a:r>
            <a:r>
              <a:rPr lang="es-PE" b="1" dirty="0" smtClean="0">
                <a:solidFill>
                  <a:srgbClr val="C00000"/>
                </a:solidFill>
                <a:latin typeface="+mj-lt"/>
              </a:rPr>
              <a:t>disruptivos.</a:t>
            </a:r>
            <a:endParaRPr lang="es-PE" sz="36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27616"/>
            <a:ext cx="6840760" cy="510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34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 txBox="1">
            <a:spLocks noChangeArrowheads="1"/>
          </p:cNvSpPr>
          <p:nvPr/>
        </p:nvSpPr>
        <p:spPr>
          <a:xfrm>
            <a:off x="1907704" y="260648"/>
            <a:ext cx="5760640" cy="504056"/>
          </a:xfrm>
          <a:prstGeom prst="rect">
            <a:avLst/>
          </a:prstGeom>
          <a:noFill/>
          <a:ln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3200" b="1" dirty="0" smtClean="0">
                <a:solidFill>
                  <a:srgbClr val="002060"/>
                </a:solidFill>
              </a:rPr>
              <a:t>Posicionamiento y Marca</a:t>
            </a:r>
            <a:endParaRPr lang="es-PE" sz="3200" b="1" dirty="0">
              <a:solidFill>
                <a:srgbClr val="00206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1340768"/>
            <a:ext cx="5957639" cy="508151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851179" y="5405154"/>
            <a:ext cx="1765227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>
            <a:spAutoFit/>
          </a:bodyPr>
          <a:lstStyle/>
          <a:p>
            <a:pPr algn="just"/>
            <a:r>
              <a:rPr lang="es-PE" sz="2000" b="1" dirty="0" smtClean="0"/>
              <a:t>Bases de datos</a:t>
            </a:r>
            <a:endParaRPr lang="es-PE" sz="2000" dirty="0"/>
          </a:p>
        </p:txBody>
      </p:sp>
    </p:spTree>
    <p:extLst>
      <p:ext uri="{BB962C8B-B14F-4D97-AF65-F5344CB8AC3E}">
        <p14:creationId xmlns:p14="http://schemas.microsoft.com/office/powerpoint/2010/main" val="8739016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52" name="Rectangle 8"/>
          <p:cNvSpPr>
            <a:spLocks noGrp="1" noChangeArrowheads="1"/>
          </p:cNvSpPr>
          <p:nvPr>
            <p:ph type="ctrTitle"/>
          </p:nvPr>
        </p:nvSpPr>
        <p:spPr>
          <a:xfrm>
            <a:off x="467544" y="2708920"/>
            <a:ext cx="8040050" cy="1872208"/>
          </a:xfrm>
          <a:noFill/>
          <a:ln/>
        </p:spPr>
        <p:txBody>
          <a:bodyPr>
            <a:normAutofit/>
          </a:bodyPr>
          <a:lstStyle/>
          <a:p>
            <a:r>
              <a:rPr lang="es-PE" sz="3600" b="1" dirty="0">
                <a:solidFill>
                  <a:srgbClr val="175790"/>
                </a:solidFill>
              </a:rPr>
              <a:t>Servicios disruptivos y dispositivos </a:t>
            </a:r>
            <a:r>
              <a:rPr lang="es-PE" sz="3600" b="1" dirty="0" smtClean="0">
                <a:solidFill>
                  <a:srgbClr val="175790"/>
                </a:solidFill>
              </a:rPr>
              <a:t>portátiles</a:t>
            </a:r>
            <a:endParaRPr lang="es-PE" sz="3600" b="1" dirty="0">
              <a:solidFill>
                <a:srgbClr val="175790"/>
              </a:solidFill>
            </a:endParaRPr>
          </a:p>
        </p:txBody>
      </p: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2771800" y="5453934"/>
            <a:ext cx="39965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s-MX" sz="1800" b="1" dirty="0" smtClean="0">
                <a:latin typeface="Century Gothic" pitchFamily="34" charset="0"/>
              </a:rPr>
              <a:t>Mg. </a:t>
            </a:r>
            <a:r>
              <a:rPr lang="es-MX" sz="1800" b="1" dirty="0" err="1" smtClean="0">
                <a:latin typeface="Century Gothic" pitchFamily="34" charset="0"/>
              </a:rPr>
              <a:t>Msc</a:t>
            </a:r>
            <a:r>
              <a:rPr lang="es-MX" sz="1800" b="1" dirty="0" smtClean="0">
                <a:latin typeface="Century Gothic" pitchFamily="34" charset="0"/>
              </a:rPr>
              <a:t>. QF Aldo </a:t>
            </a:r>
            <a:r>
              <a:rPr lang="es-MX" sz="1800" b="1" dirty="0" err="1" smtClean="0">
                <a:latin typeface="Century Gothic" pitchFamily="34" charset="0"/>
              </a:rPr>
              <a:t>Alvarez</a:t>
            </a:r>
            <a:r>
              <a:rPr lang="es-MX" sz="1800" b="1" dirty="0" smtClean="0">
                <a:latin typeface="Century Gothic" pitchFamily="34" charset="0"/>
              </a:rPr>
              <a:t> Risco</a:t>
            </a:r>
          </a:p>
          <a:p>
            <a:pPr algn="ctr"/>
            <a:r>
              <a:rPr lang="es-MX" sz="1800" b="1" dirty="0" smtClean="0">
                <a:latin typeface="Century Gothic" pitchFamily="34" charset="0"/>
              </a:rPr>
              <a:t>aalvarez@digemid.minsa.gob.pe</a:t>
            </a:r>
            <a:endParaRPr lang="es-MX" sz="1800" b="1" dirty="0">
              <a:latin typeface="Century Gothic" pitchFamily="34" charset="0"/>
            </a:endParaRPr>
          </a:p>
        </p:txBody>
      </p:sp>
      <p:pic>
        <p:nvPicPr>
          <p:cNvPr id="11" name="Picture 4" descr="DIGEMI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5" y="188640"/>
            <a:ext cx="7488832" cy="706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883814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15038</TotalTime>
  <Words>1405</Words>
  <Application>Microsoft Office PowerPoint</Application>
  <PresentationFormat>Presentación en pantalla (4:3)</PresentationFormat>
  <Paragraphs>193</Paragraphs>
  <Slides>43</Slides>
  <Notes>33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4" baseType="lpstr">
      <vt:lpstr>Diseño predeterminado</vt:lpstr>
      <vt:lpstr>Servicios disruptivos y dispositivos portátiles</vt:lpstr>
      <vt:lpstr>Agenda</vt:lpstr>
      <vt:lpstr>Presentación de PowerPoint</vt:lpstr>
      <vt:lpstr>Presentación de PowerPoint</vt:lpstr>
      <vt:lpstr>Pasando del Océano Rojo al Océano Azul </vt:lpstr>
      <vt:lpstr>Pasando del Océano Rojo al Océano Azul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Servicios disruptivos y dispositivos portátiles</vt:lpstr>
    </vt:vector>
  </TitlesOfParts>
  <Company>AREA METROPOLITANA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MARCO AURELIO URIBE</dc:creator>
  <cp:lastModifiedBy>Usuario</cp:lastModifiedBy>
  <cp:revision>1043</cp:revision>
  <cp:lastPrinted>2012-06-01T15:27:40Z</cp:lastPrinted>
  <dcterms:created xsi:type="dcterms:W3CDTF">2010-09-13T03:09:15Z</dcterms:created>
  <dcterms:modified xsi:type="dcterms:W3CDTF">2015-09-07T15:03:55Z</dcterms:modified>
</cp:coreProperties>
</file>