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6" r:id="rId2"/>
    <p:sldId id="520" r:id="rId3"/>
    <p:sldId id="377" r:id="rId4"/>
    <p:sldId id="402" r:id="rId5"/>
    <p:sldId id="504" r:id="rId6"/>
    <p:sldId id="505" r:id="rId7"/>
    <p:sldId id="526" r:id="rId8"/>
    <p:sldId id="471" r:id="rId9"/>
    <p:sldId id="472" r:id="rId10"/>
    <p:sldId id="521" r:id="rId11"/>
    <p:sldId id="474" r:id="rId12"/>
    <p:sldId id="527" r:id="rId13"/>
    <p:sldId id="528" r:id="rId14"/>
    <p:sldId id="529" r:id="rId15"/>
    <p:sldId id="530" r:id="rId16"/>
    <p:sldId id="531" r:id="rId17"/>
    <p:sldId id="532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  <p:sldId id="541" r:id="rId27"/>
    <p:sldId id="542" r:id="rId28"/>
    <p:sldId id="543" r:id="rId29"/>
    <p:sldId id="544" r:id="rId30"/>
    <p:sldId id="545" r:id="rId31"/>
    <p:sldId id="546" r:id="rId32"/>
    <p:sldId id="547" r:id="rId33"/>
    <p:sldId id="548" r:id="rId34"/>
    <p:sldId id="549" r:id="rId35"/>
  </p:sldIdLst>
  <p:sldSz cx="9144000" cy="6858000" type="screen4x3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5" d="100"/>
          <a:sy n="75" d="100"/>
        </p:scale>
        <p:origin x="-370" y="-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6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7F743D-60E0-4A1C-98D6-AC6DF93EF71E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58B9C1-C6D7-462B-B701-826850950926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734853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269BF49-1882-40B9-AB5C-09DFE522B9C9}" type="datetimeFigureOut">
              <a:rPr lang="es-PE" smtClean="0"/>
              <a:t>08/09/2015</a:t>
            </a:fld>
            <a:endParaRPr lang="es-P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589CF2E3-9FB2-450B-8F18-A4CBF4B4A912}" type="slidenum">
              <a:rPr lang="es-PE" smtClean="0"/>
              <a:t>‹Nº›</a:t>
            </a:fld>
            <a:endParaRPr lang="es-PE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11560" y="4487291"/>
            <a:ext cx="8280920" cy="2351112"/>
          </a:xfrm>
        </p:spPr>
        <p:txBody>
          <a:bodyPr>
            <a:normAutofit/>
          </a:bodyPr>
          <a:lstStyle/>
          <a:p>
            <a:pPr algn="r"/>
            <a:r>
              <a:rPr lang="es-PE" sz="2800" dirty="0" smtClean="0">
                <a:latin typeface="Britannic Bold" pitchFamily="34" charset="0"/>
              </a:rPr>
              <a:t>Óscar Boggio</a:t>
            </a:r>
          </a:p>
          <a:p>
            <a:pPr algn="r"/>
            <a:r>
              <a:rPr lang="es-PE" sz="1800" dirty="0" smtClean="0">
                <a:latin typeface="Britannic Bold" pitchFamily="34" charset="0"/>
              </a:rPr>
              <a:t>MD, MPH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s-PE" sz="1800" dirty="0" smtClean="0">
                <a:latin typeface="Britannic Bold" pitchFamily="34" charset="0"/>
              </a:rPr>
              <a:t>Equipo técnico 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s-PE" sz="1800" dirty="0" smtClean="0">
                <a:latin typeface="Britannic Bold" pitchFamily="34" charset="0"/>
              </a:rPr>
              <a:t>ESNPCDNT</a:t>
            </a:r>
          </a:p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s-PE" sz="1800" dirty="0" smtClean="0">
                <a:latin typeface="Britannic Bold" pitchFamily="34" charset="0"/>
              </a:rPr>
              <a:t>Ministerio de Salud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4067944" y="6340678"/>
            <a:ext cx="4680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PE" dirty="0" smtClean="0"/>
              <a:t> Arequipa– septiembre 2015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95445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3491880" y="4149080"/>
            <a:ext cx="7924800" cy="21602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s-PE" sz="3200" dirty="0" smtClean="0"/>
              <a:t>Conflicto de intereses</a:t>
            </a:r>
          </a:p>
          <a:p>
            <a:pPr marL="0" indent="0">
              <a:buNone/>
            </a:pPr>
            <a:endParaRPr lang="es-PE" sz="3200" dirty="0"/>
          </a:p>
          <a:p>
            <a:r>
              <a:rPr lang="es-PE" sz="3200" dirty="0"/>
              <a:t>Trabajador del </a:t>
            </a:r>
            <a:r>
              <a:rPr lang="es-PE" sz="3200" dirty="0" smtClean="0"/>
              <a:t>MINSA</a:t>
            </a:r>
          </a:p>
          <a:p>
            <a:r>
              <a:rPr lang="es-PE" sz="3200" dirty="0" smtClean="0"/>
              <a:t>Grupo elaborador de la guía</a:t>
            </a:r>
          </a:p>
          <a:p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141887023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611560" y="836712"/>
            <a:ext cx="7924800" cy="5256584"/>
          </a:xfrm>
        </p:spPr>
        <p:txBody>
          <a:bodyPr/>
          <a:lstStyle/>
          <a:p>
            <a:pPr marL="0" indent="0">
              <a:buNone/>
            </a:pPr>
            <a:r>
              <a:rPr lang="es-PE" sz="3200" dirty="0" smtClean="0"/>
              <a:t>Metodología GPC HTA</a:t>
            </a:r>
          </a:p>
          <a:p>
            <a:pPr lvl="1"/>
            <a:r>
              <a:rPr lang="es-PE" sz="3200" dirty="0" smtClean="0"/>
              <a:t>Documentos normativos.</a:t>
            </a:r>
          </a:p>
          <a:p>
            <a:pPr lvl="1"/>
            <a:r>
              <a:rPr lang="es-PE" sz="3200" dirty="0" smtClean="0"/>
              <a:t>Proceso.</a:t>
            </a:r>
          </a:p>
          <a:p>
            <a:pPr lvl="1"/>
            <a:endParaRPr lang="es-PE" sz="3200" dirty="0" smtClean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808547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4" name="Picture 2" descr="Hypertension cartoons, Hypertension cartoon, funny, Hypertension picture, Hypertension pictures, Hypertension image, Hypertension images, Hypertension illustration, Hypertension illustrations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5232"/>
            <a:ext cx="6336704" cy="6336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921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611560" y="1556792"/>
            <a:ext cx="81724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/>
              <a:t>GUÍA DE PRÁCTICA CLÍNICA PARA EL DIAGNÓSTICO, TRATAMIENTO Y CONTROL DE LA ENFERMEDAD </a:t>
            </a:r>
            <a:r>
              <a:rPr lang="es-ES" sz="4000" b="1" dirty="0" smtClean="0"/>
              <a:t>HIPERTENSIVA</a:t>
            </a:r>
          </a:p>
          <a:p>
            <a:pPr algn="ctr"/>
            <a:r>
              <a:rPr lang="es-ES" sz="4000" b="1" dirty="0" smtClean="0"/>
              <a:t>R.M. 031-2015</a:t>
            </a:r>
            <a:endParaRPr lang="es-PE" sz="4000" dirty="0"/>
          </a:p>
        </p:txBody>
      </p:sp>
    </p:spTree>
    <p:extLst>
      <p:ext uri="{BB962C8B-B14F-4D97-AF65-F5344CB8AC3E}">
        <p14:creationId xmlns:p14="http://schemas.microsoft.com/office/powerpoint/2010/main" val="59221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Título"/>
          <p:cNvSpPr>
            <a:spLocks noGrp="1"/>
          </p:cNvSpPr>
          <p:nvPr>
            <p:ph type="title"/>
          </p:nvPr>
        </p:nvSpPr>
        <p:spPr>
          <a:xfrm>
            <a:off x="612775" y="476250"/>
            <a:ext cx="8153400" cy="742950"/>
          </a:xfrm>
        </p:spPr>
        <p:txBody>
          <a:bodyPr/>
          <a:lstStyle/>
          <a:p>
            <a:pPr algn="ctr"/>
            <a:r>
              <a:rPr lang="es-ES" smtClean="0">
                <a:latin typeface="Arial" charset="0"/>
                <a:cs typeface="Arial" charset="0"/>
              </a:rPr>
              <a:t>Documentos Normativos</a:t>
            </a:r>
            <a:endParaRPr lang="es-PE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4294967295"/>
          </p:nvPr>
        </p:nvSpPr>
        <p:spPr>
          <a:xfrm>
            <a:off x="611560" y="2276872"/>
            <a:ext cx="8153400" cy="2549450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457200" indent="-457200" algn="just" eaLnBrk="1" fontAlgn="auto" hangingPunct="1">
              <a:spcAft>
                <a:spcPts val="0"/>
              </a:spcAft>
              <a:defRPr/>
            </a:pPr>
            <a:r>
              <a:rPr lang="es-ES" sz="2400" b="1" dirty="0" smtClean="0">
                <a:latin typeface="Arial" charset="0"/>
                <a:cs typeface="Arial" charset="0"/>
              </a:rPr>
              <a:t>Resolución </a:t>
            </a:r>
            <a:r>
              <a:rPr lang="es-ES" sz="2400" b="1" dirty="0">
                <a:latin typeface="Arial" charset="0"/>
                <a:cs typeface="Arial" charset="0"/>
              </a:rPr>
              <a:t>Ministerial N 491-2009/MINSA</a:t>
            </a:r>
            <a:r>
              <a:rPr lang="es-ES" sz="2400" dirty="0">
                <a:latin typeface="Arial" charset="0"/>
                <a:cs typeface="Arial" charset="0"/>
              </a:rPr>
              <a:t>.- Guía de </a:t>
            </a:r>
            <a:r>
              <a:rPr lang="es-ES" sz="2400" dirty="0" smtClean="0">
                <a:latin typeface="Arial" charset="0"/>
                <a:cs typeface="Arial" charset="0"/>
              </a:rPr>
              <a:t>Práctica </a:t>
            </a:r>
            <a:r>
              <a:rPr lang="es-ES" sz="2400" dirty="0">
                <a:latin typeface="Arial" charset="0"/>
                <a:cs typeface="Arial" charset="0"/>
              </a:rPr>
              <a:t>Clínica para la </a:t>
            </a:r>
            <a:r>
              <a:rPr lang="es-ES" sz="2400" dirty="0" smtClean="0">
                <a:latin typeface="Arial" charset="0"/>
                <a:cs typeface="Arial" charset="0"/>
              </a:rPr>
              <a:t>Prevención </a:t>
            </a:r>
            <a:r>
              <a:rPr lang="es-ES" sz="2400" dirty="0">
                <a:latin typeface="Arial" charset="0"/>
                <a:cs typeface="Arial" charset="0"/>
              </a:rPr>
              <a:t>y </a:t>
            </a:r>
            <a:r>
              <a:rPr lang="es-ES" sz="2400" dirty="0" smtClean="0">
                <a:latin typeface="Arial" charset="0"/>
                <a:cs typeface="Arial" charset="0"/>
              </a:rPr>
              <a:t>Control </a:t>
            </a:r>
            <a:r>
              <a:rPr lang="es-ES" sz="2400" dirty="0">
                <a:latin typeface="Arial" charset="0"/>
                <a:cs typeface="Arial" charset="0"/>
              </a:rPr>
              <a:t>de la Enfermedad Hipertensiva en el Primer Nivel de Atención</a:t>
            </a:r>
            <a:r>
              <a:rPr lang="es-ES" sz="2400" dirty="0" smtClean="0">
                <a:latin typeface="Arial" charset="0"/>
                <a:cs typeface="Arial" charset="0"/>
              </a:rPr>
              <a:t>.</a:t>
            </a:r>
          </a:p>
          <a:p>
            <a:pPr marL="457200" indent="-457200" algn="just" eaLnBrk="1" fontAlgn="auto" hangingPunct="1">
              <a:spcAft>
                <a:spcPts val="0"/>
              </a:spcAft>
              <a:defRPr/>
            </a:pPr>
            <a:endParaRPr lang="es-ES" sz="1100" dirty="0" smtClean="0">
              <a:latin typeface="Arial" charset="0"/>
              <a:cs typeface="Arial" charset="0"/>
            </a:endParaRP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s-ES" sz="1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323528" y="2420884"/>
            <a:ext cx="8496944" cy="1323439"/>
          </a:xfrm>
          <a:prstGeom prst="rect">
            <a:avLst/>
          </a:prstGeom>
          <a:noFill/>
          <a:scene3d>
            <a:camera prst="orthographicFront">
              <a:rot lat="0" lon="0" rev="180000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es-PE" sz="8000" dirty="0" smtClean="0">
                <a:solidFill>
                  <a:srgbClr val="FF0000"/>
                </a:solidFill>
              </a:rPr>
              <a:t>DEROGADA</a:t>
            </a:r>
            <a:endParaRPr lang="es-PE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78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sz="4000" dirty="0" smtClean="0"/>
              <a:t>Documento normativo</a:t>
            </a:r>
            <a:endParaRPr lang="es-PE" sz="4000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PE" sz="23900" dirty="0"/>
              <a:t>1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436222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19" t="7553" r="24762" b="5394"/>
          <a:stretch/>
        </p:blipFill>
        <p:spPr bwMode="auto">
          <a:xfrm>
            <a:off x="1979712" y="188640"/>
            <a:ext cx="4778446" cy="632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987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66" t="10862" r="30714" b="14584"/>
          <a:stretch/>
        </p:blipFill>
        <p:spPr bwMode="auto">
          <a:xfrm>
            <a:off x="2195736" y="291050"/>
            <a:ext cx="4266218" cy="6342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4968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89" t="10494" r="29400" b="15432"/>
          <a:stretch/>
        </p:blipFill>
        <p:spPr bwMode="auto">
          <a:xfrm>
            <a:off x="2123728" y="100655"/>
            <a:ext cx="4896544" cy="6809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361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PE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75" t="12196" r="16875" b="10265"/>
          <a:stretch/>
        </p:blipFill>
        <p:spPr bwMode="auto">
          <a:xfrm>
            <a:off x="1343371" y="188640"/>
            <a:ext cx="6588349" cy="641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9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9" t="12963" r="16667" b="4630"/>
          <a:stretch/>
        </p:blipFill>
        <p:spPr bwMode="auto">
          <a:xfrm>
            <a:off x="1331640" y="188640"/>
            <a:ext cx="6336704" cy="6445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9354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75" t="17187" r="12969" b="9570"/>
          <a:stretch/>
        </p:blipFill>
        <p:spPr bwMode="auto">
          <a:xfrm>
            <a:off x="1115616" y="31998"/>
            <a:ext cx="6840760" cy="6663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912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es-PE" sz="4000" dirty="0" smtClean="0"/>
              <a:t>Documento normativo</a:t>
            </a:r>
            <a:endParaRPr lang="es-PE" sz="4000" dirty="0"/>
          </a:p>
        </p:txBody>
      </p:sp>
      <p:sp>
        <p:nvSpPr>
          <p:cNvPr id="5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s-PE" sz="23900" dirty="0" smtClean="0"/>
              <a:t>2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779612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1" y="4429132"/>
            <a:ext cx="6297705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12049"/>
            <a:ext cx="6192688" cy="388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5" name="4 Conector recto"/>
          <p:cNvCxnSpPr/>
          <p:nvPr/>
        </p:nvCxnSpPr>
        <p:spPr>
          <a:xfrm>
            <a:off x="3419872" y="5013176"/>
            <a:ext cx="3456384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218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3878" y="0"/>
            <a:ext cx="7719047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/>
          <a:srcRect l="29205" t="38086" r="26427" b="34570"/>
          <a:stretch/>
        </p:blipFill>
        <p:spPr bwMode="auto">
          <a:xfrm>
            <a:off x="584200" y="3024185"/>
            <a:ext cx="7559700" cy="261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190895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21962" t="12695" r="17642" b="26758"/>
          <a:stretch>
            <a:fillRect/>
          </a:stretch>
        </p:blipFill>
        <p:spPr bwMode="auto">
          <a:xfrm>
            <a:off x="642910" y="1000108"/>
            <a:ext cx="7858180" cy="4429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3" name="2 Conector recto"/>
          <p:cNvCxnSpPr/>
          <p:nvPr/>
        </p:nvCxnSpPr>
        <p:spPr>
          <a:xfrm>
            <a:off x="899592" y="3717032"/>
            <a:ext cx="7344816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"/>
          <p:cNvCxnSpPr/>
          <p:nvPr/>
        </p:nvCxnSpPr>
        <p:spPr>
          <a:xfrm>
            <a:off x="899592" y="3933056"/>
            <a:ext cx="1872208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573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 l="34590" t="11719" r="26976"/>
          <a:stretch>
            <a:fillRect/>
          </a:stretch>
        </p:blipFill>
        <p:spPr bwMode="auto">
          <a:xfrm>
            <a:off x="2071670" y="260648"/>
            <a:ext cx="5000660" cy="6457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18921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3657" y="-171400"/>
            <a:ext cx="7924800" cy="954360"/>
          </a:xfrm>
        </p:spPr>
        <p:txBody>
          <a:bodyPr/>
          <a:lstStyle/>
          <a:p>
            <a:r>
              <a:rPr lang="es-PE" sz="4400" u="sng" dirty="0" err="1" smtClean="0">
                <a:solidFill>
                  <a:srgbClr val="FF0000"/>
                </a:solidFill>
              </a:rPr>
              <a:t>nOTA</a:t>
            </a:r>
            <a:endParaRPr lang="es-PE" u="sng" dirty="0">
              <a:solidFill>
                <a:srgbClr val="FF0000"/>
              </a:solidFill>
            </a:endParaRPr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54" t="12258" r="2592" b="32010"/>
          <a:stretch/>
        </p:blipFill>
        <p:spPr bwMode="auto">
          <a:xfrm>
            <a:off x="1843084" y="12642"/>
            <a:ext cx="5681244" cy="283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9" t="25112" r="9762" b="6288"/>
          <a:stretch/>
        </p:blipFill>
        <p:spPr bwMode="auto">
          <a:xfrm>
            <a:off x="1907704" y="3010655"/>
            <a:ext cx="5616624" cy="384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9742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 smtClean="0"/>
              <a:t>Equipo de trabajo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457200" y="1672209"/>
            <a:ext cx="7115196" cy="4277071"/>
          </a:xfrm>
        </p:spPr>
        <p:txBody>
          <a:bodyPr>
            <a:normAutofit/>
          </a:bodyPr>
          <a:lstStyle/>
          <a:p>
            <a:r>
              <a:rPr lang="es-PE" dirty="0" smtClean="0"/>
              <a:t>Dr. Félix Medina Palomino. Cardiólogo. Hospital Nacional Cayetano Heredia.</a:t>
            </a:r>
          </a:p>
          <a:p>
            <a:r>
              <a:rPr lang="es-PE" dirty="0" smtClean="0"/>
              <a:t>Dr. Jesús Mario Carrión Chambilla. Cardiólogo. Hospital Nacional Arzobispo Loayza. </a:t>
            </a:r>
          </a:p>
          <a:p>
            <a:r>
              <a:rPr lang="es-PE" dirty="0" smtClean="0"/>
              <a:t>Dr. Óscar </a:t>
            </a:r>
            <a:r>
              <a:rPr lang="es-PE" dirty="0" err="1" smtClean="0"/>
              <a:t>Boggio</a:t>
            </a:r>
            <a:r>
              <a:rPr lang="es-PE" dirty="0" smtClean="0"/>
              <a:t> Nieto. </a:t>
            </a:r>
            <a:r>
              <a:rPr lang="es-PE" dirty="0" err="1" smtClean="0"/>
              <a:t>Salubrista</a:t>
            </a:r>
            <a:r>
              <a:rPr lang="es-PE" dirty="0" smtClean="0"/>
              <a:t>. Estrategia Nacional de Prevención y Control de Daños No Transmisibles. Ministerio de Salud.</a:t>
            </a:r>
          </a:p>
          <a:p>
            <a:endParaRPr lang="es-PE" dirty="0"/>
          </a:p>
          <a:p>
            <a:pPr lvl="1"/>
            <a:endParaRPr lang="es-PE" dirty="0" smtClean="0"/>
          </a:p>
          <a:p>
            <a:pPr lvl="1"/>
            <a:endParaRPr lang="es-PE" dirty="0"/>
          </a:p>
          <a:p>
            <a:pPr lvl="1"/>
            <a:endParaRPr lang="es-PE" dirty="0" smtClean="0"/>
          </a:p>
          <a:p>
            <a:pPr marL="457200" lvl="1" indent="0">
              <a:buNone/>
            </a:pPr>
            <a:endParaRPr lang="es-PE" dirty="0" smtClean="0"/>
          </a:p>
          <a:p>
            <a:pPr marL="457200" lvl="1" indent="0">
              <a:buNone/>
            </a:pPr>
            <a:r>
              <a:rPr lang="es-PE" dirty="0" smtClean="0"/>
              <a:t>Los miembros del equipo formulador declararon conflictos de interés.</a:t>
            </a:r>
          </a:p>
          <a:p>
            <a:endParaRPr lang="es-PE" dirty="0" smtClean="0"/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137805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PE" dirty="0" smtClean="0"/>
              <a:t>Búsqueda de información</a:t>
            </a:r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3648922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980728"/>
            <a:ext cx="8136904" cy="4536504"/>
          </a:xfrm>
        </p:spPr>
        <p:txBody>
          <a:bodyPr>
            <a:normAutofit/>
          </a:bodyPr>
          <a:lstStyle/>
          <a:p>
            <a:r>
              <a:rPr lang="es-ES" sz="3200" dirty="0"/>
              <a:t>P</a:t>
            </a:r>
            <a:r>
              <a:rPr lang="es-ES" sz="3200" dirty="0" smtClean="0"/>
              <a:t>ara </a:t>
            </a:r>
            <a:r>
              <a:rPr lang="es-ES" sz="3200" dirty="0"/>
              <a:t>el desarrollo de esta Guía Técnica no se hizo una revisión sistemática de la literatura, sino se seleccionaron y revisaron las guías de práctica clínica con metodología sistemática publicadas en los últimos </a:t>
            </a:r>
            <a:r>
              <a:rPr lang="es-ES" sz="3200" dirty="0" smtClean="0"/>
              <a:t>años.</a:t>
            </a:r>
            <a:endParaRPr lang="es-PE" sz="3200" dirty="0"/>
          </a:p>
        </p:txBody>
      </p:sp>
    </p:spTree>
    <p:extLst>
      <p:ext uri="{BB962C8B-B14F-4D97-AF65-F5344CB8AC3E}">
        <p14:creationId xmlns:p14="http://schemas.microsoft.com/office/powerpoint/2010/main" val="34145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214282" y="357166"/>
            <a:ext cx="8229600" cy="6000792"/>
          </a:xfrm>
        </p:spPr>
        <p:txBody>
          <a:bodyPr>
            <a:normAutofit fontScale="92500" lnSpcReduction="20000"/>
          </a:bodyPr>
          <a:lstStyle/>
          <a:p>
            <a:r>
              <a:rPr lang="es-PE" sz="2400" dirty="0" smtClean="0"/>
              <a:t>Búsqueda de artículos relevantes para basar las recomendaciones.</a:t>
            </a:r>
          </a:p>
          <a:p>
            <a:r>
              <a:rPr lang="es-PE" sz="2400" dirty="0" smtClean="0"/>
              <a:t>Búsqueda estructurada de guías preexistentes con metodología sistemática.</a:t>
            </a:r>
          </a:p>
          <a:p>
            <a:endParaRPr lang="es-PE" sz="2400" dirty="0" smtClean="0"/>
          </a:p>
          <a:p>
            <a:r>
              <a:rPr lang="es-PE" sz="2400" dirty="0" smtClean="0"/>
              <a:t>Criterios de inclusión:</a:t>
            </a:r>
          </a:p>
          <a:p>
            <a:pPr lvl="1"/>
            <a:r>
              <a:rPr lang="es-PE" sz="2000" dirty="0" smtClean="0"/>
              <a:t>Población: adultos con hipertensión.</a:t>
            </a:r>
          </a:p>
          <a:p>
            <a:pPr lvl="1"/>
            <a:r>
              <a:rPr lang="es-PE" sz="2000" dirty="0" smtClean="0"/>
              <a:t>Intervención: tratamiento </a:t>
            </a:r>
            <a:r>
              <a:rPr lang="es-PE" sz="2000" dirty="0" err="1" smtClean="0"/>
              <a:t>antihipertensivo</a:t>
            </a:r>
            <a:r>
              <a:rPr lang="es-PE" sz="2000" dirty="0" smtClean="0"/>
              <a:t>.</a:t>
            </a:r>
          </a:p>
          <a:p>
            <a:pPr lvl="1"/>
            <a:r>
              <a:rPr lang="es-PE" sz="2000" dirty="0" smtClean="0"/>
              <a:t>Comparación: cualquier alternativa.</a:t>
            </a:r>
          </a:p>
          <a:p>
            <a:pPr lvl="1"/>
            <a:r>
              <a:rPr lang="es-PE" sz="2000" dirty="0" smtClean="0"/>
              <a:t>Resultados: seguridad, efectividad y niveles de recomendación.</a:t>
            </a:r>
          </a:p>
          <a:p>
            <a:pPr lvl="1"/>
            <a:r>
              <a:rPr lang="es-PE" sz="2000" dirty="0" smtClean="0"/>
              <a:t>Diseño de estudio: Guía de práctica clínica con metodología sistemática.</a:t>
            </a:r>
          </a:p>
          <a:p>
            <a:pPr lvl="1"/>
            <a:r>
              <a:rPr lang="es-PE" sz="2000" dirty="0" smtClean="0"/>
              <a:t>Idioma</a:t>
            </a:r>
            <a:r>
              <a:rPr lang="es-PE" sz="2000" dirty="0"/>
              <a:t>: Español e inglés.</a:t>
            </a:r>
          </a:p>
          <a:p>
            <a:pPr lvl="1"/>
            <a:endParaRPr lang="es-PE" sz="2000" dirty="0" smtClean="0"/>
          </a:p>
          <a:p>
            <a:r>
              <a:rPr lang="es-PE" sz="2400" dirty="0" smtClean="0"/>
              <a:t>Criterios de exclusión:</a:t>
            </a:r>
          </a:p>
          <a:p>
            <a:pPr lvl="1"/>
            <a:r>
              <a:rPr lang="es-PE" sz="2000" dirty="0" smtClean="0"/>
              <a:t>Publicaciones </a:t>
            </a:r>
            <a:r>
              <a:rPr lang="es-PE" sz="2000" dirty="0"/>
              <a:t>antes del 2010</a:t>
            </a:r>
            <a:r>
              <a:rPr lang="es-PE" sz="2000" dirty="0" smtClean="0"/>
              <a:t>.</a:t>
            </a:r>
          </a:p>
          <a:p>
            <a:pPr lvl="1"/>
            <a:r>
              <a:rPr lang="es-PE" sz="2000" dirty="0" smtClean="0"/>
              <a:t>Embarazadas.</a:t>
            </a:r>
          </a:p>
          <a:p>
            <a:pPr lvl="1"/>
            <a:r>
              <a:rPr lang="es-PE" sz="2000" dirty="0" smtClean="0"/>
              <a:t>Menores de 18 años.</a:t>
            </a:r>
            <a:endParaRPr lang="es-PE" sz="2000" dirty="0"/>
          </a:p>
        </p:txBody>
      </p:sp>
    </p:spTree>
    <p:extLst>
      <p:ext uri="{BB962C8B-B14F-4D97-AF65-F5344CB8AC3E}">
        <p14:creationId xmlns:p14="http://schemas.microsoft.com/office/powerpoint/2010/main" val="143279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PE" dirty="0"/>
              <a:t>R</a:t>
            </a:r>
            <a:r>
              <a:rPr lang="es-PE" dirty="0" smtClean="0"/>
              <a:t>esultados</a:t>
            </a:r>
            <a:endParaRPr lang="es-PE" dirty="0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1979712" y="1484784"/>
            <a:ext cx="5122912" cy="4569371"/>
          </a:xfrm>
        </p:spPr>
        <p:txBody>
          <a:bodyPr>
            <a:normAutofit/>
          </a:bodyPr>
          <a:lstStyle/>
          <a:p>
            <a:r>
              <a:rPr lang="es-PE" sz="2800" dirty="0" smtClean="0"/>
              <a:t>GPC EUROPA.</a:t>
            </a:r>
          </a:p>
          <a:p>
            <a:r>
              <a:rPr lang="es-PE" sz="2800" dirty="0" smtClean="0"/>
              <a:t>GPC EE. UU.</a:t>
            </a:r>
          </a:p>
          <a:p>
            <a:r>
              <a:rPr lang="es-PE" sz="2800" dirty="0" smtClean="0"/>
              <a:t>GPC CÁNADA.</a:t>
            </a:r>
            <a:endParaRPr lang="es-PE" sz="2800" dirty="0"/>
          </a:p>
        </p:txBody>
      </p:sp>
    </p:spTree>
    <p:extLst>
      <p:ext uri="{BB962C8B-B14F-4D97-AF65-F5344CB8AC3E}">
        <p14:creationId xmlns:p14="http://schemas.microsoft.com/office/powerpoint/2010/main" val="332172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PE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2079" t="14649" r="5014"/>
          <a:stretch>
            <a:fillRect/>
          </a:stretch>
        </p:blipFill>
        <p:spPr bwMode="auto">
          <a:xfrm>
            <a:off x="-23817" y="642918"/>
            <a:ext cx="9167817" cy="5306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28008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63" t="7980" r="2154" b="7153"/>
          <a:stretch/>
        </p:blipFill>
        <p:spPr bwMode="auto">
          <a:xfrm>
            <a:off x="354842" y="332656"/>
            <a:ext cx="8502555" cy="61619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46229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 l="16471" t="28321" r="7760"/>
          <a:stretch>
            <a:fillRect/>
          </a:stretch>
        </p:blipFill>
        <p:spPr bwMode="auto">
          <a:xfrm>
            <a:off x="71342" y="857232"/>
            <a:ext cx="9072658" cy="48255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362662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/>
          <a:srcRect l="52745" t="28515" r="9919" b="8984"/>
          <a:stretch>
            <a:fillRect/>
          </a:stretch>
        </p:blipFill>
        <p:spPr bwMode="auto">
          <a:xfrm>
            <a:off x="0" y="0"/>
            <a:ext cx="4326438" cy="4071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/>
          <a:srcRect l="17057" t="11914" r="47255"/>
          <a:stretch>
            <a:fillRect/>
          </a:stretch>
        </p:blipFill>
        <p:spPr bwMode="auto">
          <a:xfrm>
            <a:off x="4654970" y="980728"/>
            <a:ext cx="4221336" cy="5857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875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 l="19766" t="25390" r="17093"/>
          <a:stretch>
            <a:fillRect/>
          </a:stretch>
        </p:blipFill>
        <p:spPr bwMode="auto">
          <a:xfrm>
            <a:off x="214282" y="571480"/>
            <a:ext cx="8215370" cy="54578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 l="21449" t="58789" r="58785" b="28516"/>
          <a:stretch>
            <a:fillRect/>
          </a:stretch>
        </p:blipFill>
        <p:spPr bwMode="auto">
          <a:xfrm>
            <a:off x="500034" y="5929306"/>
            <a:ext cx="2571768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45896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 l="19217" t="12695" r="12152" b="45343"/>
          <a:stretch>
            <a:fillRect/>
          </a:stretch>
        </p:blipFill>
        <p:spPr bwMode="auto">
          <a:xfrm>
            <a:off x="0" y="1357298"/>
            <a:ext cx="9144000" cy="3143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04849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quarter" idx="13"/>
          </p:nvPr>
        </p:nvSpPr>
        <p:spPr>
          <a:xfrm>
            <a:off x="539552" y="260648"/>
            <a:ext cx="7924800" cy="6480720"/>
          </a:xfrm>
        </p:spPr>
        <p:txBody>
          <a:bodyPr>
            <a:normAutofit fontScale="92500" lnSpcReduction="10000"/>
          </a:bodyPr>
          <a:lstStyle/>
          <a:p>
            <a:r>
              <a:rPr lang="es-PE" sz="6000" dirty="0" smtClean="0"/>
              <a:t>Propuesta.</a:t>
            </a:r>
          </a:p>
          <a:p>
            <a:r>
              <a:rPr lang="es-PE" sz="6000" dirty="0" smtClean="0"/>
              <a:t>Validaciones:</a:t>
            </a:r>
          </a:p>
          <a:p>
            <a:pPr lvl="1"/>
            <a:r>
              <a:rPr lang="es-PE" sz="2400" dirty="0" smtClean="0"/>
              <a:t>Expertos y de campo.</a:t>
            </a:r>
          </a:p>
          <a:p>
            <a:pPr lvl="1"/>
            <a:r>
              <a:rPr lang="es-PE" sz="2400" dirty="0" smtClean="0"/>
              <a:t>DGPS.</a:t>
            </a:r>
          </a:p>
          <a:p>
            <a:pPr lvl="1"/>
            <a:r>
              <a:rPr lang="es-PE" sz="2400" dirty="0" smtClean="0"/>
              <a:t>DGE.</a:t>
            </a:r>
          </a:p>
          <a:p>
            <a:pPr lvl="1"/>
            <a:r>
              <a:rPr lang="es-PE" sz="2400" dirty="0" smtClean="0"/>
              <a:t>DIGESA.</a:t>
            </a:r>
          </a:p>
          <a:p>
            <a:pPr lvl="1"/>
            <a:r>
              <a:rPr lang="es-PE" sz="2400" dirty="0" smtClean="0"/>
              <a:t>DIGEMID.</a:t>
            </a:r>
          </a:p>
          <a:p>
            <a:pPr lvl="1"/>
            <a:r>
              <a:rPr lang="es-PE" sz="2400" dirty="0" smtClean="0"/>
              <a:t>DCS.</a:t>
            </a:r>
          </a:p>
          <a:p>
            <a:pPr lvl="1"/>
            <a:r>
              <a:rPr lang="es-PE" sz="2400" dirty="0" smtClean="0"/>
              <a:t>DSS.</a:t>
            </a:r>
          </a:p>
          <a:p>
            <a:pPr lvl="1"/>
            <a:r>
              <a:rPr lang="es-PE" sz="2400" dirty="0" smtClean="0"/>
              <a:t>OGAJ.</a:t>
            </a:r>
          </a:p>
          <a:p>
            <a:pPr lvl="1"/>
            <a:r>
              <a:rPr lang="es-PE" sz="2400" dirty="0" smtClean="0"/>
              <a:t>SG.</a:t>
            </a:r>
          </a:p>
          <a:p>
            <a:pPr lvl="1"/>
            <a:r>
              <a:rPr lang="es-PE" sz="2400" dirty="0" smtClean="0"/>
              <a:t>DVM.</a:t>
            </a:r>
          </a:p>
          <a:p>
            <a:pPr lvl="1"/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2015807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http://cde.peru21.pe/ima/0/0/2/6/1/26180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40" r="32708" b="13119"/>
          <a:stretch/>
        </p:blipFill>
        <p:spPr bwMode="auto">
          <a:xfrm>
            <a:off x="2771800" y="836712"/>
            <a:ext cx="3557968" cy="49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8556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07" t="10847" r="1802" b="6618"/>
          <a:stretch/>
        </p:blipFill>
        <p:spPr bwMode="auto">
          <a:xfrm>
            <a:off x="2049805" y="-1"/>
            <a:ext cx="4970467" cy="6925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95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-61969"/>
            <a:ext cx="4968552" cy="7026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Rectángulo"/>
          <p:cNvSpPr/>
          <p:nvPr/>
        </p:nvSpPr>
        <p:spPr>
          <a:xfrm>
            <a:off x="2051720" y="5806108"/>
            <a:ext cx="482453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PE" sz="8000" b="1" dirty="0">
                <a:solidFill>
                  <a:schemeClr val="bg1"/>
                </a:solidFill>
                <a:latin typeface="Chiller" panose="04020404031007020602" pitchFamily="82" charset="0"/>
              </a:rPr>
              <a:t>Gracias</a:t>
            </a:r>
            <a:endParaRPr lang="es-PE" sz="2000" b="1" dirty="0">
              <a:solidFill>
                <a:schemeClr val="bg1"/>
              </a:solidFill>
              <a:latin typeface="Chiller" panose="040204040310070206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057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Horizonte">
  <a:themeElements>
    <a:clrScheme name="Escala de grises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Horizonte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1909</TotalTime>
  <Words>312</Words>
  <Application>Microsoft Office PowerPoint</Application>
  <PresentationFormat>Presentación en pantalla (4:3)</PresentationFormat>
  <Paragraphs>67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Horizonte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Documentos Normativos</vt:lpstr>
      <vt:lpstr>Documento normativo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Documento normativo</vt:lpstr>
      <vt:lpstr>Presentación de PowerPoint</vt:lpstr>
      <vt:lpstr>Presentación de PowerPoint</vt:lpstr>
      <vt:lpstr>Presentación de PowerPoint</vt:lpstr>
      <vt:lpstr>Presentación de PowerPoint</vt:lpstr>
      <vt:lpstr>nOTA</vt:lpstr>
      <vt:lpstr>Equipo de trabajo</vt:lpstr>
      <vt:lpstr>Búsqueda de información</vt:lpstr>
      <vt:lpstr>Presentación de PowerPoint</vt:lpstr>
      <vt:lpstr>Presentación de PowerPoint</vt:lpstr>
      <vt:lpstr>Resultados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OSCAR BOGGIO</dc:creator>
  <cp:lastModifiedBy>user</cp:lastModifiedBy>
  <cp:revision>97</cp:revision>
  <dcterms:created xsi:type="dcterms:W3CDTF">2014-12-05T17:37:35Z</dcterms:created>
  <dcterms:modified xsi:type="dcterms:W3CDTF">2015-09-08T16:05:42Z</dcterms:modified>
</cp:coreProperties>
</file>