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69" r:id="rId2"/>
    <p:sldId id="257" r:id="rId3"/>
    <p:sldId id="258" r:id="rId4"/>
    <p:sldId id="262" r:id="rId5"/>
    <p:sldId id="270" r:id="rId6"/>
    <p:sldId id="271" r:id="rId7"/>
    <p:sldId id="261" r:id="rId8"/>
    <p:sldId id="259" r:id="rId9"/>
    <p:sldId id="263" r:id="rId10"/>
    <p:sldId id="264" r:id="rId11"/>
    <p:sldId id="265" r:id="rId12"/>
    <p:sldId id="272" r:id="rId13"/>
    <p:sldId id="267" r:id="rId14"/>
    <p:sldId id="268" r:id="rId15"/>
    <p:sldId id="299" r:id="rId16"/>
    <p:sldId id="301" r:id="rId17"/>
    <p:sldId id="302" r:id="rId18"/>
    <p:sldId id="273" r:id="rId19"/>
    <p:sldId id="274" r:id="rId20"/>
    <p:sldId id="275" r:id="rId21"/>
    <p:sldId id="29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304" r:id="rId31"/>
    <p:sldId id="305" r:id="rId32"/>
    <p:sldId id="306" r:id="rId33"/>
    <p:sldId id="307" r:id="rId34"/>
    <p:sldId id="308" r:id="rId35"/>
    <p:sldId id="309" r:id="rId36"/>
    <p:sldId id="313" r:id="rId3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14%20Albertoscc\Writing\Pharmacovigilance\MATRIZ%20RAM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400"/>
              <a:t>GRÁFICO  N° 01 DISTRIBUCIÓN POR TIPO DE REACCIÓN ADVERSA NOTIFICADA</a:t>
            </a:r>
          </a:p>
        </c:rich>
      </c:tx>
      <c:layout>
        <c:manualLayout>
          <c:xMode val="edge"/>
          <c:yMode val="edge"/>
          <c:x val="0.13569689799137821"/>
          <c:y val="4.0774400863444115E-3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8625297326792725"/>
          <c:y val="0.33237868852230207"/>
          <c:w val="0.62527783882804244"/>
          <c:h val="0.50429869982692721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dLblPos val="outEnd"/>
            <c:showCatName val="1"/>
            <c:showPercent val="1"/>
            <c:showLeaderLines val="1"/>
          </c:dLbls>
          <c:cat>
            <c:strRef>
              <c:f>'AÑO 11-12'!$D$508:$D$511</c:f>
              <c:strCache>
                <c:ptCount val="4"/>
                <c:pt idx="0">
                  <c:v>RAM</c:v>
                </c:pt>
                <c:pt idx="1">
                  <c:v>ESAVI</c:v>
                </c:pt>
                <c:pt idx="2">
                  <c:v>RAFA</c:v>
                </c:pt>
                <c:pt idx="3">
                  <c:v>RAMA</c:v>
                </c:pt>
              </c:strCache>
            </c:strRef>
          </c:cat>
          <c:val>
            <c:numRef>
              <c:f>'AÑO 11-12'!$E$508:$E$511</c:f>
              <c:numCache>
                <c:formatCode>General</c:formatCode>
                <c:ptCount val="4"/>
                <c:pt idx="0">
                  <c:v>311</c:v>
                </c:pt>
                <c:pt idx="1">
                  <c:v>20</c:v>
                </c:pt>
                <c:pt idx="2">
                  <c:v>87</c:v>
                </c:pt>
                <c:pt idx="3">
                  <c:v>46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200" dirty="0"/>
              <a:t>GRÁFICO  N° 02 DISTRIBUCIÓN POR </a:t>
            </a:r>
            <a:r>
              <a:rPr lang="es-ES" sz="1200" dirty="0" smtClean="0"/>
              <a:t>SEXO </a:t>
            </a:r>
            <a:endParaRPr lang="es-ES" sz="1200" dirty="0"/>
          </a:p>
        </c:rich>
      </c:tx>
      <c:layout/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1860489939691521"/>
          <c:y val="0.41275235415850814"/>
          <c:w val="0.53023316023932077"/>
          <c:h val="0.47986655808672085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dLblPos val="outEnd"/>
            <c:showCatName val="1"/>
            <c:showPercent val="1"/>
            <c:showLeaderLines val="1"/>
          </c:dLbls>
          <c:cat>
            <c:strRef>
              <c:f>'AÑO 11-12'!$G$528:$G$530</c:f>
              <c:strCache>
                <c:ptCount val="3"/>
                <c:pt idx="0">
                  <c:v>MASCULINO</c:v>
                </c:pt>
                <c:pt idx="1">
                  <c:v>FEMENINO</c:v>
                </c:pt>
                <c:pt idx="2">
                  <c:v>SIN INFORMACIÓN</c:v>
                </c:pt>
              </c:strCache>
            </c:strRef>
          </c:cat>
          <c:val>
            <c:numRef>
              <c:f>'AÑO 11-12'!$H$528:$H$530</c:f>
              <c:numCache>
                <c:formatCode>General</c:formatCode>
                <c:ptCount val="3"/>
                <c:pt idx="0">
                  <c:v>163</c:v>
                </c:pt>
                <c:pt idx="1">
                  <c:v>278</c:v>
                </c:pt>
                <c:pt idx="2">
                  <c:v>23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100"/>
              <a:t>GRÁFICO Nº 03: DISTRIBUCIÓN POR TIPO DE ESTABLECIMIENTO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38686131386861794"/>
          <c:y val="0.15463917525773196"/>
          <c:w val="0.56204379562043794"/>
          <c:h val="0.70515463917525778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showVal val="1"/>
          </c:dLbls>
          <c:cat>
            <c:strRef>
              <c:f>'AÑO 11-12'!$E$549:$E$566</c:f>
              <c:strCache>
                <c:ptCount val="18"/>
                <c:pt idx="0">
                  <c:v>"MINSA INSTITUTO ESPECIALIZADO"</c:v>
                </c:pt>
                <c:pt idx="1">
                  <c:v>"MINSA HOSPITAL"</c:v>
                </c:pt>
                <c:pt idx="2">
                  <c:v>"MINSA CENTRO DE SALUD"</c:v>
                </c:pt>
                <c:pt idx="3">
                  <c:v>"MINSA POSTA MEDICA"</c:v>
                </c:pt>
                <c:pt idx="4">
                  <c:v>"ESSALUD HOSPITALES"</c:v>
                </c:pt>
                <c:pt idx="5">
                  <c:v>"ESSALUD POLICLINICOS"</c:v>
                </c:pt>
                <c:pt idx="6">
                  <c:v>"PNP HOSPITALES"</c:v>
                </c:pt>
                <c:pt idx="7">
                  <c:v>"PNP POLICLINICOS"</c:v>
                </c:pt>
                <c:pt idx="8">
                  <c:v>"EJERCITO PERUANO HOSPITALES"</c:v>
                </c:pt>
                <c:pt idx="9">
                  <c:v>"EJERCITO PERUANO POLICLINICOS"</c:v>
                </c:pt>
                <c:pt idx="10">
                  <c:v>"FUERZA AEREA HOSPITALES"</c:v>
                </c:pt>
                <c:pt idx="11">
                  <c:v>"FUERZA AEREA POLICLINICOS"</c:v>
                </c:pt>
                <c:pt idx="12">
                  <c:v>"MARINA DE GUERRRA HOSPITALES"</c:v>
                </c:pt>
                <c:pt idx="13">
                  <c:v>"MARINA DE GUERRA POLICLINICOS"</c:v>
                </c:pt>
                <c:pt idx="14">
                  <c:v>"CLINICAS PRIVADAS"</c:v>
                </c:pt>
                <c:pt idx="15">
                  <c:v>"FARMACIA"</c:v>
                </c:pt>
                <c:pt idx="16">
                  <c:v>"BOTICA"</c:v>
                </c:pt>
                <c:pt idx="17">
                  <c:v>"OTROS"</c:v>
                </c:pt>
              </c:strCache>
            </c:strRef>
          </c:cat>
          <c:val>
            <c:numRef>
              <c:f>'AÑO 11-12'!$G$549:$G$566</c:f>
              <c:numCache>
                <c:formatCode>0%</c:formatCode>
                <c:ptCount val="18"/>
                <c:pt idx="0">
                  <c:v>0.12284482758620729</c:v>
                </c:pt>
                <c:pt idx="1">
                  <c:v>0.47413793103448282</c:v>
                </c:pt>
                <c:pt idx="2">
                  <c:v>0.26939655172413796</c:v>
                </c:pt>
                <c:pt idx="3">
                  <c:v>0.125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8.6206896551724223E-3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axId val="64541440"/>
        <c:axId val="64542976"/>
      </c:barChart>
      <c:catAx>
        <c:axId val="6454144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4542976"/>
        <c:crosses val="autoZero"/>
        <c:auto val="1"/>
        <c:lblAlgn val="ctr"/>
        <c:lblOffset val="100"/>
      </c:catAx>
      <c:valAx>
        <c:axId val="64542976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 lang="es-PE"/>
                </a:pPr>
                <a:r>
                  <a:rPr lang="es-ES"/>
                  <a:t>PORCENTAJE</a:t>
                </a:r>
              </a:p>
            </c:rich>
          </c:tx>
          <c:layout/>
        </c:title>
        <c:numFmt formatCode="0%" sourceLinked="0"/>
        <c:majorTickMark val="none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4541440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200"/>
              <a:t>GRÁFICO N°05: DISTRIBUCIÓN DE NOTIFICACIONES POR PROFESIONAL</a:t>
            </a:r>
          </a:p>
        </c:rich>
      </c:tx>
      <c:layout>
        <c:manualLayout>
          <c:xMode val="edge"/>
          <c:yMode val="edge"/>
          <c:x val="0.14074803149606613"/>
          <c:y val="0"/>
        </c:manualLayout>
      </c:layout>
    </c:title>
    <c:plotArea>
      <c:layout>
        <c:manualLayout>
          <c:layoutTarget val="inner"/>
          <c:xMode val="edge"/>
          <c:yMode val="edge"/>
          <c:x val="0.38024007683862282"/>
          <c:y val="0.20357178357244793"/>
          <c:w val="0.54790499260999026"/>
          <c:h val="0.68928691630670391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showVal val="1"/>
          </c:dLbls>
          <c:cat>
            <c:strRef>
              <c:f>'AÑO 11-12'!$F$593:$F$601</c:f>
              <c:strCache>
                <c:ptCount val="9"/>
                <c:pt idx="0">
                  <c:v>MÉDICO</c:v>
                </c:pt>
                <c:pt idx="1">
                  <c:v>ODÓNTOLOGO</c:v>
                </c:pt>
                <c:pt idx="2">
                  <c:v>OBSTETRIZ</c:v>
                </c:pt>
                <c:pt idx="3">
                  <c:v>FARMACEUTICO</c:v>
                </c:pt>
                <c:pt idx="4">
                  <c:v>ENFERMERA</c:v>
                </c:pt>
                <c:pt idx="5">
                  <c:v>INTERNO MEDICINA </c:v>
                </c:pt>
                <c:pt idx="6">
                  <c:v>INTERNO FARMACIA</c:v>
                </c:pt>
                <c:pt idx="7">
                  <c:v>OTROS</c:v>
                </c:pt>
                <c:pt idx="8">
                  <c:v>SIN INFORMACION</c:v>
                </c:pt>
              </c:strCache>
            </c:strRef>
          </c:cat>
          <c:val>
            <c:numRef>
              <c:f>'AÑO 11-12'!$H$593:$H$601</c:f>
              <c:numCache>
                <c:formatCode>0%</c:formatCode>
                <c:ptCount val="9"/>
                <c:pt idx="0">
                  <c:v>0.5517241379310347</c:v>
                </c:pt>
                <c:pt idx="1">
                  <c:v>4.3103448275861956E-3</c:v>
                </c:pt>
                <c:pt idx="2">
                  <c:v>1.939655172413815E-2</c:v>
                </c:pt>
                <c:pt idx="3">
                  <c:v>0.23706896551724313</c:v>
                </c:pt>
                <c:pt idx="4">
                  <c:v>0.13577586206896552</c:v>
                </c:pt>
                <c:pt idx="5">
                  <c:v>6.4655172413793085E-3</c:v>
                </c:pt>
                <c:pt idx="6">
                  <c:v>1.939655172413815E-2</c:v>
                </c:pt>
                <c:pt idx="7">
                  <c:v>2.1551724137930978E-3</c:v>
                </c:pt>
                <c:pt idx="8">
                  <c:v>2.3706896551724192E-2</c:v>
                </c:pt>
              </c:numCache>
            </c:numRef>
          </c:val>
        </c:ser>
        <c:axId val="64961152"/>
        <c:axId val="64987520"/>
      </c:barChart>
      <c:catAx>
        <c:axId val="6496115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4987520"/>
        <c:crosses val="autoZero"/>
        <c:auto val="1"/>
        <c:lblAlgn val="ctr"/>
        <c:lblOffset val="100"/>
      </c:catAx>
      <c:valAx>
        <c:axId val="64987520"/>
        <c:scaling>
          <c:orientation val="minMax"/>
        </c:scaling>
        <c:axPos val="b"/>
        <c:majorGridlines/>
        <c:numFmt formatCode="0%" sourceLinked="0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4961152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5"/>
  <c:chart>
    <c:title>
      <c:tx>
        <c:rich>
          <a:bodyPr/>
          <a:lstStyle/>
          <a:p>
            <a:pPr>
              <a:defRPr lang="es-PE"/>
            </a:pPr>
            <a:r>
              <a:rPr lang="es-ES"/>
              <a:t>GRÁFICO Nº 06: DISTRIBUCIÓN ANÁTOMICO TERAPÉUTICA PRIMER NIVEL</a:t>
            </a:r>
          </a:p>
        </c:rich>
      </c:tx>
      <c:layout>
        <c:manualLayout>
          <c:xMode val="edge"/>
          <c:yMode val="edge"/>
          <c:x val="0.18042790849104925"/>
          <c:y val="0"/>
        </c:manualLayout>
      </c:layout>
    </c:title>
    <c:plotArea>
      <c:layout>
        <c:manualLayout>
          <c:layoutTarget val="inner"/>
          <c:xMode val="edge"/>
          <c:yMode val="edge"/>
          <c:x val="0.43013123365176464"/>
          <c:y val="9.0909090909091064E-2"/>
          <c:w val="0.53930159752277163"/>
          <c:h val="0.85528756957328389"/>
        </c:manualLayout>
      </c:layout>
      <c:barChart>
        <c:barDir val="bar"/>
        <c:grouping val="stacked"/>
        <c:ser>
          <c:idx val="0"/>
          <c:order val="0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showVal val="1"/>
          </c:dLbls>
          <c:cat>
            <c:strRef>
              <c:f>'AÑO 11-12'!$E$618:$E$631</c:f>
              <c:strCache>
                <c:ptCount val="14"/>
                <c:pt idx="0">
                  <c:v> SISTEMA DIGESTIVO Y METABOLISMO </c:v>
                </c:pt>
                <c:pt idx="1">
                  <c:v>SANGRE Y ÓRGANOS HEMATOPOYÉTICOS </c:v>
                </c:pt>
                <c:pt idx="2">
                  <c:v>SISTEMA CARDIOVASCULAR </c:v>
                </c:pt>
                <c:pt idx="3">
                  <c:v>MEDICAMENTOS DERMATOLÓGICOS </c:v>
                </c:pt>
                <c:pt idx="4">
                  <c:v>APARATO GENITOURINARIO Y HORMONAS SEXUALES </c:v>
                </c:pt>
                <c:pt idx="5">
                  <c:v> PREPARADOS HORMONALES SISTÉMICOS, EXCL. HORMONAS SEXUALES </c:v>
                </c:pt>
                <c:pt idx="6">
                  <c:v>ANTIINFECCIOSOS EN GENERAL PARA USO SISTÉMICO </c:v>
                </c:pt>
                <c:pt idx="7">
                  <c:v>AGENTES ANTINEOPLÁSICOS E IMUNOMODULADORES </c:v>
                </c:pt>
                <c:pt idx="8">
                  <c:v>SISTEMA MUSCULOESQUELÉTICO </c:v>
                </c:pt>
                <c:pt idx="9">
                  <c:v>SISTEMA NERVIOSO </c:v>
                </c:pt>
                <c:pt idx="10">
                  <c:v>PRODUCTOS ANTIPARASITARIOS, INSECTICIDAS Y REPELENTES </c:v>
                </c:pt>
                <c:pt idx="11">
                  <c:v>SISTEMA RESPIRATORIO </c:v>
                </c:pt>
                <c:pt idx="12">
                  <c:v>ÓRGANOS DE LOS SENTIDOS </c:v>
                </c:pt>
                <c:pt idx="13">
                  <c:v>VARIOS </c:v>
                </c:pt>
              </c:strCache>
            </c:strRef>
          </c:cat>
          <c:val>
            <c:numRef>
              <c:f>'AÑO 11-12'!$G$618:$G$631</c:f>
              <c:numCache>
                <c:formatCode>0%</c:formatCode>
                <c:ptCount val="14"/>
                <c:pt idx="0">
                  <c:v>7.5431034482758633E-2</c:v>
                </c:pt>
                <c:pt idx="1">
                  <c:v>2.5862068965517241E-2</c:v>
                </c:pt>
                <c:pt idx="2">
                  <c:v>1.508620689655172E-2</c:v>
                </c:pt>
                <c:pt idx="3">
                  <c:v>1.508620689655172E-2</c:v>
                </c:pt>
                <c:pt idx="4">
                  <c:v>1.939655172413815E-2</c:v>
                </c:pt>
                <c:pt idx="5">
                  <c:v>1.2931034482758621E-2</c:v>
                </c:pt>
                <c:pt idx="6">
                  <c:v>0.60129310344828102</c:v>
                </c:pt>
                <c:pt idx="7">
                  <c:v>0.10129310344827722</c:v>
                </c:pt>
                <c:pt idx="8">
                  <c:v>6.6810344827586424E-2</c:v>
                </c:pt>
                <c:pt idx="9">
                  <c:v>4.0948275862068957E-2</c:v>
                </c:pt>
                <c:pt idx="10">
                  <c:v>0</c:v>
                </c:pt>
                <c:pt idx="11">
                  <c:v>1.939655172413815E-2</c:v>
                </c:pt>
                <c:pt idx="12">
                  <c:v>0</c:v>
                </c:pt>
                <c:pt idx="13">
                  <c:v>6.4655172413793085E-3</c:v>
                </c:pt>
              </c:numCache>
            </c:numRef>
          </c:val>
        </c:ser>
        <c:overlap val="100"/>
        <c:axId val="65155456"/>
        <c:axId val="65156992"/>
      </c:barChart>
      <c:catAx>
        <c:axId val="6515545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5156992"/>
        <c:crosses val="autoZero"/>
        <c:auto val="1"/>
        <c:lblAlgn val="ctr"/>
        <c:lblOffset val="100"/>
      </c:catAx>
      <c:valAx>
        <c:axId val="65156992"/>
        <c:scaling>
          <c:orientation val="minMax"/>
        </c:scaling>
        <c:axPos val="b"/>
        <c:majorGridlines/>
        <c:numFmt formatCode="0%" sourceLinked="1"/>
        <c:tickLblPos val="nextTo"/>
        <c:txPr>
          <a:bodyPr/>
          <a:lstStyle/>
          <a:p>
            <a:pPr>
              <a:defRPr lang="es-PE"/>
            </a:pPr>
            <a:endParaRPr lang="es-ES"/>
          </a:p>
        </c:txPr>
        <c:crossAx val="65155456"/>
        <c:crosses val="autoZero"/>
        <c:crossBetween val="between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100"/>
              <a:t>GRÁFICO  N° 12: DISTRIBUCIÓN DE NOTIFICACIONES DE ACUERDO A LA RELACION DE CAUSALIDAD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4574691870248358"/>
          <c:y val="0.27179555237267722"/>
          <c:w val="0.70699498149790796"/>
          <c:h val="0.59743739342294988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0.11515580035745213"/>
                  <c:y val="-6.8670214808002113E-3"/>
                </c:manualLayout>
              </c:layout>
              <c:dLblPos val="bestFit"/>
              <c:showCatName val="1"/>
              <c:showPercent val="1"/>
            </c:dLbl>
            <c:dLbl>
              <c:idx val="5"/>
              <c:layout>
                <c:manualLayout>
                  <c:x val="-4.2557578392971425E-2"/>
                  <c:y val="-3.4335107404001329E-2"/>
                </c:manualLayout>
              </c:layout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dLblPos val="outEnd"/>
            <c:showCatName val="1"/>
            <c:showPercent val="1"/>
            <c:showLeaderLines val="1"/>
          </c:dLbls>
          <c:cat>
            <c:strRef>
              <c:f>'AÑO 11-12'!$C$864:$C$869</c:f>
              <c:strCache>
                <c:ptCount val="6"/>
                <c:pt idx="0">
                  <c:v>DEFINIDA</c:v>
                </c:pt>
                <c:pt idx="1">
                  <c:v>PROBABLE</c:v>
                </c:pt>
                <c:pt idx="2">
                  <c:v>POSIBLE</c:v>
                </c:pt>
                <c:pt idx="3">
                  <c:v>IMPROBABLE</c:v>
                </c:pt>
                <c:pt idx="4">
                  <c:v>CONDICIONAL</c:v>
                </c:pt>
                <c:pt idx="5">
                  <c:v>NO CLASIFICABLE</c:v>
                </c:pt>
              </c:strCache>
            </c:strRef>
          </c:cat>
          <c:val>
            <c:numRef>
              <c:f>'AÑO 11-12'!$D$864:$D$869</c:f>
              <c:numCache>
                <c:formatCode>General</c:formatCode>
                <c:ptCount val="6"/>
                <c:pt idx="0">
                  <c:v>5</c:v>
                </c:pt>
                <c:pt idx="1">
                  <c:v>176</c:v>
                </c:pt>
                <c:pt idx="2">
                  <c:v>140</c:v>
                </c:pt>
                <c:pt idx="3">
                  <c:v>40</c:v>
                </c:pt>
                <c:pt idx="4">
                  <c:v>103</c:v>
                </c:pt>
                <c:pt idx="5">
                  <c:v>0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lang="es-PE"/>
            </a:pPr>
            <a:r>
              <a:rPr lang="es-ES" sz="1400"/>
              <a:t>GRÁFICO  N° 13:</a:t>
            </a:r>
            <a:r>
              <a:rPr lang="es-ES" sz="1400" baseline="0"/>
              <a:t> </a:t>
            </a:r>
            <a:r>
              <a:rPr lang="es-ES" sz="1400"/>
              <a:t>DISTRIBUCIÓN DE NOTIFICACIONES POR GRAVEDAD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327468621434002"/>
          <c:y val="0.26153885447544239"/>
          <c:w val="0.79597075228613612"/>
          <c:h val="0.6061547568430915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lang="es-PE"/>
                </a:pPr>
                <a:endParaRPr lang="es-ES"/>
              </a:p>
            </c:txPr>
            <c:dLblPos val="outEnd"/>
            <c:showCatName val="1"/>
            <c:showPercent val="1"/>
            <c:showLeaderLines val="1"/>
          </c:dLbls>
          <c:cat>
            <c:strRef>
              <c:f>'AÑO 11-12'!$E$891:$E$893</c:f>
              <c:strCache>
                <c:ptCount val="3"/>
                <c:pt idx="0">
                  <c:v>LEVE</c:v>
                </c:pt>
                <c:pt idx="1">
                  <c:v>MODERADA</c:v>
                </c:pt>
                <c:pt idx="2">
                  <c:v>GRAVE</c:v>
                </c:pt>
              </c:strCache>
            </c:strRef>
          </c:cat>
          <c:val>
            <c:numRef>
              <c:f>'AÑO 11-12'!$F$891:$F$893</c:f>
              <c:numCache>
                <c:formatCode>General</c:formatCode>
                <c:ptCount val="3"/>
                <c:pt idx="0">
                  <c:v>331</c:v>
                </c:pt>
                <c:pt idx="1">
                  <c:v>104</c:v>
                </c:pt>
                <c:pt idx="2">
                  <c:v>29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D385C-EEDD-470D-97CC-324F87F87C3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3BBD8-DA29-41CB-B98F-2B1B8FF80F5A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0AC5B-92F5-424E-9E27-36EC43826B7D}" type="slidenum">
              <a:rPr lang="es-PE" smtClean="0"/>
              <a:pPr/>
              <a:t>4</a:t>
            </a:fld>
            <a:endParaRPr lang="es-P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Como has estado . Bueno estoy</a:t>
            </a:r>
            <a:r>
              <a:rPr lang="es-PE" baseline="0" dirty="0" smtClean="0"/>
              <a:t> seguro de seguir tomando el medicamento prescrito para mi estomago. Siento escuchar eso puedes describirme que has estado sintiendo </a:t>
            </a:r>
            <a:r>
              <a:rPr lang="es-PE" baseline="0" dirty="0" err="1" smtClean="0"/>
              <a:t>helicobacter</a:t>
            </a:r>
            <a:r>
              <a:rPr lang="es-PE" baseline="0" dirty="0" smtClean="0"/>
              <a:t> pylori. Lanzo, </a:t>
            </a:r>
            <a:r>
              <a:rPr lang="es-PE" baseline="0" dirty="0" err="1" smtClean="0"/>
              <a:t>amox+acido</a:t>
            </a:r>
            <a:r>
              <a:rPr lang="es-PE" baseline="0" dirty="0" smtClean="0"/>
              <a:t> </a:t>
            </a:r>
            <a:r>
              <a:rPr lang="es-PE" baseline="0" dirty="0" err="1" smtClean="0"/>
              <a:t>clavulo</a:t>
            </a:r>
            <a:r>
              <a:rPr lang="es-PE" baseline="0" dirty="0" smtClean="0"/>
              <a:t> x 7 </a:t>
            </a:r>
            <a:r>
              <a:rPr lang="es-PE" baseline="0" dirty="0" err="1" smtClean="0"/>
              <a:t>dias</a:t>
            </a:r>
            <a:r>
              <a:rPr lang="es-PE" baseline="0" dirty="0" smtClean="0"/>
              <a:t>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0AC5B-92F5-424E-9E27-36EC43826B7D}" type="slidenum">
              <a:rPr lang="es-PE" smtClean="0"/>
              <a:pPr/>
              <a:t>14</a:t>
            </a:fld>
            <a:endParaRPr lang="es-P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E108F-96B3-4FDC-9F2B-19A474F86A7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727CD6-3DFB-403B-ABF5-AB7C0DBEE298}" type="datetimeFigureOut">
              <a:rPr lang="es-ES" smtClean="0"/>
              <a:pPr/>
              <a:t>07/09/2015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063D75-F21D-44A4-9D1C-75FE93EEEE3F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Sistema Peruano de Farmacovigilancia</a:t>
            </a:r>
            <a:br>
              <a:rPr lang="es-ES" dirty="0" smtClean="0"/>
            </a:br>
            <a:r>
              <a:rPr lang="es-ES" dirty="0" smtClean="0"/>
              <a:t>(Farmacovigilancia pasiva y activa )</a:t>
            </a:r>
            <a:endParaRPr lang="es-ES" dirty="0"/>
          </a:p>
        </p:txBody>
      </p:sp>
      <p:pic>
        <p:nvPicPr>
          <p:cNvPr id="4" name="1 Image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115423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morte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5934" y="0"/>
            <a:ext cx="1878066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571736" y="5500702"/>
            <a:ext cx="585791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smtClean="0"/>
              <a:t>Q.F. ALBERTO SERAFIN CONTRERAS CABRERA      </a:t>
            </a:r>
          </a:p>
          <a:p>
            <a:r>
              <a:rPr lang="es-ES" sz="1100" b="1" dirty="0" smtClean="0"/>
              <a:t>RESP. DE USO RACIONAL DE MEDICAMENTOS  Y FARMACOVIGILANCIA.</a:t>
            </a:r>
          </a:p>
          <a:p>
            <a:r>
              <a:rPr lang="es-ES" sz="1100" b="1" dirty="0" smtClean="0"/>
              <a:t>GERENCIA REGIONAL DE SALUD-DIREMID</a:t>
            </a:r>
          </a:p>
          <a:p>
            <a:r>
              <a:rPr lang="es-ES" sz="1100" b="1" dirty="0" smtClean="0"/>
              <a:t>			</a:t>
            </a:r>
            <a:r>
              <a:rPr lang="es-ES" sz="1400" b="1" dirty="0" smtClean="0"/>
              <a:t>Fecha  </a:t>
            </a:r>
            <a:r>
              <a:rPr lang="es-ES" sz="1400" b="1" dirty="0" smtClean="0"/>
              <a:t>06/07/2015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¿En que nos va ayudar…?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Mejor comprensión de la Importancia de la Farmacovigilancia</a:t>
            </a:r>
          </a:p>
          <a:p>
            <a:r>
              <a:rPr lang="es-ES" dirty="0" smtClean="0"/>
              <a:t>Minimizar el riesgo de una RAM </a:t>
            </a:r>
          </a:p>
          <a:p>
            <a:r>
              <a:rPr lang="es-ES" dirty="0" smtClean="0"/>
              <a:t>Reconocer cuando ocurren</a:t>
            </a:r>
          </a:p>
          <a:p>
            <a:r>
              <a:rPr lang="es-ES" dirty="0" smtClean="0"/>
              <a:t>Contribuir a una mejora de la seguridad de los medicamentos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7704856" cy="509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Contexto de los Servicios de Salud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 smtClean="0"/>
              <a:t>Contexto en el establecimiento de salud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1340768"/>
            <a:ext cx="3312368" cy="240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221088"/>
            <a:ext cx="27917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412776"/>
            <a:ext cx="287197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149080"/>
            <a:ext cx="3129793" cy="2139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6684552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3" y="0"/>
            <a:ext cx="1363725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826083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285720" y="3357562"/>
            <a:ext cx="8501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2800" dirty="0" smtClean="0"/>
              <a:t>Define: a los integrantes, objetivos, Centro Nacional de Farmacovigilancia, Centros de Referencia Regional, Centros de Referencia Institucional y de la regulación de actividades lo que permitirá contribuir al cuidado y seguridad de los pacientes en relación al uso de medicamentos y dispositivos médicos. 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¿Cual es el objetivo de la Farmacovigilancia?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1844824"/>
            <a:ext cx="695194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 smtClean="0"/>
              <a:t>¿Que es Farmacovigilancia?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676672"/>
          </a:xfrm>
        </p:spPr>
        <p:txBody>
          <a:bodyPr/>
          <a:lstStyle/>
          <a:p>
            <a:r>
              <a:rPr lang="es-ES" dirty="0" smtClean="0"/>
              <a:t>Definición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20193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08920"/>
            <a:ext cx="19621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797152"/>
            <a:ext cx="19812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717032"/>
            <a:ext cx="19812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524328" y="609329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RAM</a:t>
            </a:r>
            <a:endParaRPr lang="es-E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00" y="6021288"/>
            <a:ext cx="17145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Maneras de detectar una RAM</a:t>
            </a:r>
            <a:endParaRPr lang="es-E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19431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628800"/>
            <a:ext cx="19335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628800"/>
            <a:ext cx="19621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3933056"/>
            <a:ext cx="20002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077072"/>
            <a:ext cx="20097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reportar?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PF recientemente autorizados.</a:t>
            </a:r>
          </a:p>
          <a:p>
            <a:r>
              <a:rPr lang="es-ES" dirty="0" smtClean="0"/>
              <a:t>PF bien conocidos. (Literatura, Notifique RAM graves o moderadas )</a:t>
            </a:r>
          </a:p>
          <a:p>
            <a:r>
              <a:rPr lang="es-ES" dirty="0" smtClean="0"/>
              <a:t>PF bien conocidos. (Literatura, </a:t>
            </a:r>
            <a:r>
              <a:rPr lang="es-ES" dirty="0" smtClean="0">
                <a:solidFill>
                  <a:srgbClr val="FF0000"/>
                </a:solidFill>
              </a:rPr>
              <a:t>No notifique RAM leves).</a:t>
            </a:r>
          </a:p>
          <a:p>
            <a:r>
              <a:rPr lang="es-ES" dirty="0" smtClean="0"/>
              <a:t>PF recientemente autorizados por vía EV.</a:t>
            </a:r>
          </a:p>
          <a:p>
            <a:r>
              <a:rPr lang="es-ES" dirty="0" smtClean="0"/>
              <a:t>PF (naturales, vacunas, </a:t>
            </a:r>
            <a:r>
              <a:rPr lang="es-ES" dirty="0" err="1" smtClean="0"/>
              <a:t>etc</a:t>
            </a:r>
            <a:r>
              <a:rPr lang="es-ES" dirty="0" smtClean="0"/>
              <a:t>) Notifique.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es-ES" dirty="0" smtClean="0"/>
              <a:t>RAM y D+I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568952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00050"/>
            <a:ext cx="7923213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Comprendiendo la Tolerabilidad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687914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87624" y="5085184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grado de tolerabilidad a la RAM dependerá de la gravedad de la enfermedad tratada y otros tratamientos disponibles. 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Rol de los profesionales de la Salud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373755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9" y="3840173"/>
            <a:ext cx="3744416" cy="2800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STEFAN~1\AppData\Local\Temp\SNAGHTML889cb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268760"/>
            <a:ext cx="2239516" cy="2046104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365104"/>
            <a:ext cx="263321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275637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71450"/>
            <a:ext cx="8285163" cy="651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Botón de acción: Hacia atrás o Anterior">
            <a:hlinkClick r:id="rId3" action="ppaction://hlinksldjump" highlightClick="1"/>
          </p:cNvPr>
          <p:cNvSpPr/>
          <p:nvPr/>
        </p:nvSpPr>
        <p:spPr>
          <a:xfrm>
            <a:off x="7500958" y="6000768"/>
            <a:ext cx="500066" cy="42862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8645525" cy="625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0"/>
            <a:ext cx="86528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372"/>
            <a:ext cx="9053203" cy="631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964488" cy="616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42493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ESTADISTICAS REGIONALES</a:t>
            </a:r>
            <a:br>
              <a:rPr lang="es-ES" dirty="0"/>
            </a:br>
            <a:endParaRPr lang="es-ES" dirty="0"/>
          </a:p>
        </p:txBody>
      </p:sp>
      <p:sp>
        <p:nvSpPr>
          <p:cNvPr id="65539" name="Subtitle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endParaRPr lang="es-PE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13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9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18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20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11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graphicFrame>
        <p:nvGraphicFramePr>
          <p:cNvPr id="4" name="12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290"/>
            <a:ext cx="4357718" cy="654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99659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212976"/>
            <a:ext cx="4824537" cy="331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8572560" cy="6369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50" y="47625"/>
            <a:ext cx="4533900" cy="67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634190" cy="324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01008"/>
            <a:ext cx="4407357" cy="309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920880" cy="6299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8496944" cy="567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395536" y="3501008"/>
            <a:ext cx="8077200" cy="1143000"/>
          </a:xfrm>
          <a:prstGeom prst="rect">
            <a:avLst/>
          </a:prstGeom>
        </p:spPr>
        <p:txBody>
          <a:bodyPr vert="horz" anchor="ctr">
            <a:normAutofit fontScale="60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8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GRACIAS</a:t>
            </a:r>
            <a:r>
              <a:rPr kumimoji="0" lang="es-E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acontrerasc@saludarequipa.gob.pe</a:t>
            </a:r>
            <a:endParaRPr kumimoji="0" lang="es-ES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476</TotalTime>
  <Words>339</Words>
  <Application>Microsoft Office PowerPoint</Application>
  <PresentationFormat>On-screen Show (4:3)</PresentationFormat>
  <Paragraphs>45</Paragraphs>
  <Slides>36</Slides>
  <Notes>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Apex</vt:lpstr>
      <vt:lpstr>Sistema Peruano de Farmacovigilancia (Farmacovigilancia pasiva y activa )</vt:lpstr>
      <vt:lpstr>¿En que nos va ayudar…?</vt:lpstr>
      <vt:lpstr> </vt:lpstr>
      <vt:lpstr>Contexto en el establecimiento de salud</vt:lpstr>
      <vt:lpstr>Slide 5</vt:lpstr>
      <vt:lpstr>Slide 6</vt:lpstr>
      <vt:lpstr>¿Cual es el objetivo de la Farmacovigilancia?</vt:lpstr>
      <vt:lpstr>¿Que es Farmacovigilancia?</vt:lpstr>
      <vt:lpstr>Maneras de detectar una RAM</vt:lpstr>
      <vt:lpstr>¿Qué reportar?</vt:lpstr>
      <vt:lpstr>RAM y D+I</vt:lpstr>
      <vt:lpstr>Slide 12</vt:lpstr>
      <vt:lpstr>Comprendiendo la Tolerabilidad</vt:lpstr>
      <vt:lpstr>Rol de los profesionales de la Salud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ESTADISTICAS REGIONALES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Stefano Fabrizio</dc:creator>
  <cp:lastModifiedBy>Stefano Fabrizio</cp:lastModifiedBy>
  <cp:revision>54</cp:revision>
  <dcterms:created xsi:type="dcterms:W3CDTF">2015-09-02T10:20:16Z</dcterms:created>
  <dcterms:modified xsi:type="dcterms:W3CDTF">2015-09-07T10:37:28Z</dcterms:modified>
</cp:coreProperties>
</file>