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1047" r:id="rId2"/>
    <p:sldId id="1060" r:id="rId3"/>
    <p:sldId id="1039" r:id="rId4"/>
    <p:sldId id="1042" r:id="rId5"/>
    <p:sldId id="1062" r:id="rId6"/>
    <p:sldId id="1057" r:id="rId7"/>
    <p:sldId id="1041" r:id="rId8"/>
    <p:sldId id="1027" r:id="rId9"/>
    <p:sldId id="1028" r:id="rId10"/>
    <p:sldId id="1043" r:id="rId11"/>
    <p:sldId id="1045" r:id="rId12"/>
    <p:sldId id="1069" r:id="rId13"/>
    <p:sldId id="1066" r:id="rId14"/>
    <p:sldId id="1068" r:id="rId15"/>
    <p:sldId id="1075" r:id="rId16"/>
    <p:sldId id="1065" r:id="rId17"/>
    <p:sldId id="1070" r:id="rId18"/>
    <p:sldId id="1071" r:id="rId19"/>
    <p:sldId id="1072" r:id="rId20"/>
    <p:sldId id="1076" r:id="rId21"/>
    <p:sldId id="1078" r:id="rId22"/>
    <p:sldId id="1079" r:id="rId23"/>
  </p:sldIdLst>
  <p:sldSz cx="9144000" cy="6858000" type="screen4x3"/>
  <p:notesSz cx="6794500" cy="99822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57E357"/>
    <a:srgbClr val="0000CC"/>
    <a:srgbClr val="FFCC66"/>
    <a:srgbClr val="FFD3BD"/>
    <a:srgbClr val="FF9966"/>
    <a:srgbClr val="FFFFCC"/>
    <a:srgbClr val="AFDC7E"/>
    <a:srgbClr val="99FF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202" autoAdjust="0"/>
    <p:restoredTop sz="91872" autoAdjust="0"/>
  </p:normalViewPr>
  <p:slideViewPr>
    <p:cSldViewPr>
      <p:cViewPr>
        <p:scale>
          <a:sx n="70" d="100"/>
          <a:sy n="70" d="100"/>
        </p:scale>
        <p:origin x="-19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2.xml"/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45B8A-13EE-405F-A2DF-92E4F761E60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F2F319C-3DC4-4B7C-BC43-DEDED84143DE}">
      <dgm:prSet phldrT="[Texto]"/>
      <dgm:spPr>
        <a:solidFill>
          <a:srgbClr val="92D050"/>
        </a:solidFill>
      </dgm:spPr>
      <dgm:t>
        <a:bodyPr/>
        <a:lstStyle/>
        <a:p>
          <a:r>
            <a:rPr lang="es-EC" b="1" dirty="0" smtClean="0">
              <a:solidFill>
                <a:schemeClr val="tx1"/>
              </a:solidFill>
              <a:latin typeface="Calibri" panose="020F0502020204030204" pitchFamily="34" charset="0"/>
            </a:rPr>
            <a:t>BP  Oficina Farmacéutica</a:t>
          </a:r>
          <a:endParaRPr lang="es-EC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A302521-11EA-4FCC-B29E-2C2556BADFA0}" type="parTrans" cxnId="{9B8D3281-9B13-4123-A211-292E1A0776F3}">
      <dgm:prSet/>
      <dgm:spPr/>
      <dgm:t>
        <a:bodyPr/>
        <a:lstStyle/>
        <a:p>
          <a:endParaRPr lang="es-EC"/>
        </a:p>
      </dgm:t>
    </dgm:pt>
    <dgm:pt modelId="{21361A00-CBF6-43CC-91D8-162851A82347}" type="sibTrans" cxnId="{9B8D3281-9B13-4123-A211-292E1A0776F3}">
      <dgm:prSet/>
      <dgm:spPr/>
      <dgm:t>
        <a:bodyPr/>
        <a:lstStyle/>
        <a:p>
          <a:endParaRPr lang="es-EC"/>
        </a:p>
      </dgm:t>
    </dgm:pt>
    <dgm:pt modelId="{9F29A12A-85A6-418D-8F42-64A5023E68A6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Dispensación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AE3478A-E01E-498E-90AA-AD161E7150DD}" type="parTrans" cxnId="{1515AB88-93E4-4F5C-92AA-638BC83BBB16}">
      <dgm:prSet/>
      <dgm:spPr/>
      <dgm:t>
        <a:bodyPr/>
        <a:lstStyle/>
        <a:p>
          <a:endParaRPr lang="es-EC"/>
        </a:p>
      </dgm:t>
    </dgm:pt>
    <dgm:pt modelId="{40FF9718-B950-4EB1-A27B-F7F6673B9F17}" type="sibTrans" cxnId="{1515AB88-93E4-4F5C-92AA-638BC83BBB16}">
      <dgm:prSet/>
      <dgm:spPr/>
      <dgm:t>
        <a:bodyPr/>
        <a:lstStyle/>
        <a:p>
          <a:endParaRPr lang="es-EC"/>
        </a:p>
      </dgm:t>
    </dgm:pt>
    <dgm:pt modelId="{967F93DD-1BB6-4B66-959B-D50D797637E5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Farmacovigilancia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94E93ED-8538-4194-9C12-276E140F12C3}" type="parTrans" cxnId="{A725A5FE-3EFA-4FCB-9EA4-17A36E7F21E9}">
      <dgm:prSet/>
      <dgm:spPr/>
      <dgm:t>
        <a:bodyPr/>
        <a:lstStyle/>
        <a:p>
          <a:endParaRPr lang="es-EC"/>
        </a:p>
      </dgm:t>
    </dgm:pt>
    <dgm:pt modelId="{46DCF30F-A9CB-42FB-A033-556D6971668A}" type="sibTrans" cxnId="{A725A5FE-3EFA-4FCB-9EA4-17A36E7F21E9}">
      <dgm:prSet/>
      <dgm:spPr/>
      <dgm:t>
        <a:bodyPr/>
        <a:lstStyle/>
        <a:p>
          <a:endParaRPr lang="es-EC"/>
        </a:p>
      </dgm:t>
    </dgm:pt>
    <dgm:pt modelId="{ED68638C-A6BE-4979-9B38-CF2AAEB10046}">
      <dgm:prSet phldrT="[Texto]" custT="1"/>
      <dgm:spPr>
        <a:solidFill>
          <a:srgbClr val="FFCC66"/>
        </a:solidFill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Seguimiento Farmacoterapéutico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8EFA26B-AC46-4CC9-9938-4B18BCA145CD}" type="sibTrans" cxnId="{85A32135-1447-4CBC-8378-4D5C323F363E}">
      <dgm:prSet/>
      <dgm:spPr/>
      <dgm:t>
        <a:bodyPr/>
        <a:lstStyle/>
        <a:p>
          <a:endParaRPr lang="es-EC"/>
        </a:p>
      </dgm:t>
    </dgm:pt>
    <dgm:pt modelId="{81F43BBF-B74C-417B-8804-425F852FF971}" type="parTrans" cxnId="{85A32135-1447-4CBC-8378-4D5C323F363E}">
      <dgm:prSet/>
      <dgm:spPr/>
      <dgm:t>
        <a:bodyPr/>
        <a:lstStyle/>
        <a:p>
          <a:endParaRPr lang="es-EC"/>
        </a:p>
      </dgm:t>
    </dgm:pt>
    <dgm:pt modelId="{47EA115F-67AD-4EE8-B605-4BDFBA7421DA}" type="pres">
      <dgm:prSet presAssocID="{E9545B8A-13EE-405F-A2DF-92E4F761E6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B9F8CF-E615-4C69-AFA2-DD77A1210DCC}" type="pres">
      <dgm:prSet presAssocID="{FF2F319C-3DC4-4B7C-BC43-DEDED84143DE}" presName="centerShape" presStyleLbl="node0" presStyleIdx="0" presStyleCnt="1" custScaleY="74601"/>
      <dgm:spPr/>
      <dgm:t>
        <a:bodyPr/>
        <a:lstStyle/>
        <a:p>
          <a:endParaRPr lang="es-EC"/>
        </a:p>
      </dgm:t>
    </dgm:pt>
    <dgm:pt modelId="{43BCD86E-E29A-4AA9-BADE-427E8B519C64}" type="pres">
      <dgm:prSet presAssocID="{9AE3478A-E01E-498E-90AA-AD161E7150DD}" presName="parTrans" presStyleLbl="bgSibTrans2D1" presStyleIdx="0" presStyleCnt="3" custScaleX="75386" custLinFactNeighborY="62317"/>
      <dgm:spPr/>
      <dgm:t>
        <a:bodyPr/>
        <a:lstStyle/>
        <a:p>
          <a:endParaRPr lang="es-ES"/>
        </a:p>
      </dgm:t>
    </dgm:pt>
    <dgm:pt modelId="{B9B20E1C-A85E-4019-8FAE-770731B3910A}" type="pres">
      <dgm:prSet presAssocID="{9F29A12A-85A6-418D-8F42-64A5023E68A6}" presName="node" presStyleLbl="node1" presStyleIdx="0" presStyleCnt="3" custScaleY="50921" custRadScaleRad="109115" custRadScaleInc="-3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E6DD2D-6D23-465F-92F5-FAA58F4E424A}" type="pres">
      <dgm:prSet presAssocID="{794E93ED-8538-4194-9C12-276E140F12C3}" presName="parTrans" presStyleLbl="bgSibTrans2D1" presStyleIdx="1" presStyleCnt="3" custScaleX="74333" custLinFactNeighborY="59102"/>
      <dgm:spPr/>
      <dgm:t>
        <a:bodyPr/>
        <a:lstStyle/>
        <a:p>
          <a:endParaRPr lang="es-ES"/>
        </a:p>
      </dgm:t>
    </dgm:pt>
    <dgm:pt modelId="{CFE34201-FD74-40FF-AE97-E6E2B4292F02}" type="pres">
      <dgm:prSet presAssocID="{967F93DD-1BB6-4B66-959B-D50D797637E5}" presName="node" presStyleLbl="node1" presStyleIdx="1" presStyleCnt="3" custScaleX="132343" custScaleY="58676" custRadScaleRad="103790" custRadScaleInc="79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83EC283-8560-4E91-8438-D81653FC8D63}" type="pres">
      <dgm:prSet presAssocID="{81F43BBF-B74C-417B-8804-425F852FF971}" presName="parTrans" presStyleLbl="bgSibTrans2D1" presStyleIdx="2" presStyleCnt="3" custAng="17783641" custScaleX="65745" custLinFactY="-71411" custLinFactNeighborX="-20860" custLinFactNeighborY="-100000"/>
      <dgm:spPr/>
      <dgm:t>
        <a:bodyPr/>
        <a:lstStyle/>
        <a:p>
          <a:endParaRPr lang="es-ES"/>
        </a:p>
      </dgm:t>
    </dgm:pt>
    <dgm:pt modelId="{B23925E2-CE22-4C3F-A43B-0BE16C0B994B}" type="pres">
      <dgm:prSet presAssocID="{ED68638C-A6BE-4979-9B38-CF2AAEB10046}" presName="node" presStyleLbl="node1" presStyleIdx="2" presStyleCnt="3" custScaleX="180060" custScaleY="48088" custRadScaleRad="109155" custRadScaleInc="6870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5A32135-1447-4CBC-8378-4D5C323F363E}" srcId="{FF2F319C-3DC4-4B7C-BC43-DEDED84143DE}" destId="{ED68638C-A6BE-4979-9B38-CF2AAEB10046}" srcOrd="2" destOrd="0" parTransId="{81F43BBF-B74C-417B-8804-425F852FF971}" sibTransId="{38EFA26B-AC46-4CC9-9938-4B18BCA145CD}"/>
    <dgm:cxn modelId="{FEFAC5E7-34B4-4C63-9FDF-EBBE97450728}" type="presOf" srcId="{9F29A12A-85A6-418D-8F42-64A5023E68A6}" destId="{B9B20E1C-A85E-4019-8FAE-770731B3910A}" srcOrd="0" destOrd="0" presId="urn:microsoft.com/office/officeart/2005/8/layout/radial4"/>
    <dgm:cxn modelId="{1515AB88-93E4-4F5C-92AA-638BC83BBB16}" srcId="{FF2F319C-3DC4-4B7C-BC43-DEDED84143DE}" destId="{9F29A12A-85A6-418D-8F42-64A5023E68A6}" srcOrd="0" destOrd="0" parTransId="{9AE3478A-E01E-498E-90AA-AD161E7150DD}" sibTransId="{40FF9718-B950-4EB1-A27B-F7F6673B9F17}"/>
    <dgm:cxn modelId="{378236D3-3695-4779-9194-483ED1D59D61}" type="presOf" srcId="{9AE3478A-E01E-498E-90AA-AD161E7150DD}" destId="{43BCD86E-E29A-4AA9-BADE-427E8B519C64}" srcOrd="0" destOrd="0" presId="urn:microsoft.com/office/officeart/2005/8/layout/radial4"/>
    <dgm:cxn modelId="{3A951C41-C4A9-435A-8A98-3721F068049D}" type="presOf" srcId="{E9545B8A-13EE-405F-A2DF-92E4F761E600}" destId="{47EA115F-67AD-4EE8-B605-4BDFBA7421DA}" srcOrd="0" destOrd="0" presId="urn:microsoft.com/office/officeart/2005/8/layout/radial4"/>
    <dgm:cxn modelId="{A725A5FE-3EFA-4FCB-9EA4-17A36E7F21E9}" srcId="{FF2F319C-3DC4-4B7C-BC43-DEDED84143DE}" destId="{967F93DD-1BB6-4B66-959B-D50D797637E5}" srcOrd="1" destOrd="0" parTransId="{794E93ED-8538-4194-9C12-276E140F12C3}" sibTransId="{46DCF30F-A9CB-42FB-A033-556D6971668A}"/>
    <dgm:cxn modelId="{E9CFA05C-3311-4E10-94B4-2B3340957C8C}" type="presOf" srcId="{81F43BBF-B74C-417B-8804-425F852FF971}" destId="{783EC283-8560-4E91-8438-D81653FC8D63}" srcOrd="0" destOrd="0" presId="urn:microsoft.com/office/officeart/2005/8/layout/radial4"/>
    <dgm:cxn modelId="{98753744-5A70-4661-916F-6B6857F2EB46}" type="presOf" srcId="{ED68638C-A6BE-4979-9B38-CF2AAEB10046}" destId="{B23925E2-CE22-4C3F-A43B-0BE16C0B994B}" srcOrd="0" destOrd="0" presId="urn:microsoft.com/office/officeart/2005/8/layout/radial4"/>
    <dgm:cxn modelId="{E0F634D4-88BC-47E0-9336-902389392C2B}" type="presOf" srcId="{794E93ED-8538-4194-9C12-276E140F12C3}" destId="{DFE6DD2D-6D23-465F-92F5-FAA58F4E424A}" srcOrd="0" destOrd="0" presId="urn:microsoft.com/office/officeart/2005/8/layout/radial4"/>
    <dgm:cxn modelId="{C98F0387-24E6-414A-A146-E46184B91E0F}" type="presOf" srcId="{967F93DD-1BB6-4B66-959B-D50D797637E5}" destId="{CFE34201-FD74-40FF-AE97-E6E2B4292F02}" srcOrd="0" destOrd="0" presId="urn:microsoft.com/office/officeart/2005/8/layout/radial4"/>
    <dgm:cxn modelId="{9B8D3281-9B13-4123-A211-292E1A0776F3}" srcId="{E9545B8A-13EE-405F-A2DF-92E4F761E600}" destId="{FF2F319C-3DC4-4B7C-BC43-DEDED84143DE}" srcOrd="0" destOrd="0" parTransId="{AA302521-11EA-4FCC-B29E-2C2556BADFA0}" sibTransId="{21361A00-CBF6-43CC-91D8-162851A82347}"/>
    <dgm:cxn modelId="{F0C38823-4B88-42C8-8AC3-454BEC7C9DB7}" type="presOf" srcId="{FF2F319C-3DC4-4B7C-BC43-DEDED84143DE}" destId="{77B9F8CF-E615-4C69-AFA2-DD77A1210DCC}" srcOrd="0" destOrd="0" presId="urn:microsoft.com/office/officeart/2005/8/layout/radial4"/>
    <dgm:cxn modelId="{6E6A70A3-4858-4C36-84C4-7A49D06C06FA}" type="presParOf" srcId="{47EA115F-67AD-4EE8-B605-4BDFBA7421DA}" destId="{77B9F8CF-E615-4C69-AFA2-DD77A1210DCC}" srcOrd="0" destOrd="0" presId="urn:microsoft.com/office/officeart/2005/8/layout/radial4"/>
    <dgm:cxn modelId="{09597F51-757E-45A4-B958-0D1DF84704D2}" type="presParOf" srcId="{47EA115F-67AD-4EE8-B605-4BDFBA7421DA}" destId="{43BCD86E-E29A-4AA9-BADE-427E8B519C64}" srcOrd="1" destOrd="0" presId="urn:microsoft.com/office/officeart/2005/8/layout/radial4"/>
    <dgm:cxn modelId="{C6D4DD50-A46A-4030-B8B5-00FA7531BE85}" type="presParOf" srcId="{47EA115F-67AD-4EE8-B605-4BDFBA7421DA}" destId="{B9B20E1C-A85E-4019-8FAE-770731B3910A}" srcOrd="2" destOrd="0" presId="urn:microsoft.com/office/officeart/2005/8/layout/radial4"/>
    <dgm:cxn modelId="{06915C6F-CB87-4D17-A3EA-3D2B6AA8410A}" type="presParOf" srcId="{47EA115F-67AD-4EE8-B605-4BDFBA7421DA}" destId="{DFE6DD2D-6D23-465F-92F5-FAA58F4E424A}" srcOrd="3" destOrd="0" presId="urn:microsoft.com/office/officeart/2005/8/layout/radial4"/>
    <dgm:cxn modelId="{7377029B-C5BA-4CC4-9C9E-30AF8F0BF715}" type="presParOf" srcId="{47EA115F-67AD-4EE8-B605-4BDFBA7421DA}" destId="{CFE34201-FD74-40FF-AE97-E6E2B4292F02}" srcOrd="4" destOrd="0" presId="urn:microsoft.com/office/officeart/2005/8/layout/radial4"/>
    <dgm:cxn modelId="{EBF7651A-FEF7-4516-881F-531B097BCB6E}" type="presParOf" srcId="{47EA115F-67AD-4EE8-B605-4BDFBA7421DA}" destId="{783EC283-8560-4E91-8438-D81653FC8D63}" srcOrd="5" destOrd="0" presId="urn:microsoft.com/office/officeart/2005/8/layout/radial4"/>
    <dgm:cxn modelId="{1BC87756-BEAF-4DAF-920A-546CB9216EB8}" type="presParOf" srcId="{47EA115F-67AD-4EE8-B605-4BDFBA7421DA}" destId="{B23925E2-CE22-4C3F-A43B-0BE16C0B994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9F8CF-E615-4C69-AFA2-DD77A1210DCC}">
      <dsp:nvSpPr>
        <dsp:cNvPr id="0" name=""/>
        <dsp:cNvSpPr/>
      </dsp:nvSpPr>
      <dsp:spPr>
        <a:xfrm>
          <a:off x="2756755" y="2312131"/>
          <a:ext cx="1773979" cy="1323406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Oficina Farmacéutica</a:t>
          </a:r>
          <a:endParaRPr lang="es-EC" sz="17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016548" y="2505939"/>
        <a:ext cx="1254393" cy="935790"/>
      </dsp:txXfrm>
    </dsp:sp>
    <dsp:sp modelId="{43BCD86E-E29A-4AA9-BADE-427E8B519C64}">
      <dsp:nvSpPr>
        <dsp:cNvPr id="0" name=""/>
        <dsp:cNvSpPr/>
      </dsp:nvSpPr>
      <dsp:spPr>
        <a:xfrm rot="12886716">
          <a:off x="1615371" y="2059609"/>
          <a:ext cx="1244512" cy="5055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20E1C-A85E-4019-8FAE-770731B3910A}">
      <dsp:nvSpPr>
        <dsp:cNvPr id="0" name=""/>
        <dsp:cNvSpPr/>
      </dsp:nvSpPr>
      <dsp:spPr>
        <a:xfrm>
          <a:off x="717013" y="1183243"/>
          <a:ext cx="1685280" cy="6865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Dispensación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737121" y="1203351"/>
        <a:ext cx="1645064" cy="646313"/>
      </dsp:txXfrm>
    </dsp:sp>
    <dsp:sp modelId="{DFE6DD2D-6D23-465F-92F5-FAA58F4E424A}">
      <dsp:nvSpPr>
        <dsp:cNvPr id="0" name=""/>
        <dsp:cNvSpPr/>
      </dsp:nvSpPr>
      <dsp:spPr>
        <a:xfrm rot="16228476">
          <a:off x="3041600" y="1434110"/>
          <a:ext cx="1230559" cy="5055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34201-FD74-40FF-AE97-E6E2B4292F02}">
      <dsp:nvSpPr>
        <dsp:cNvPr id="0" name=""/>
        <dsp:cNvSpPr/>
      </dsp:nvSpPr>
      <dsp:spPr>
        <a:xfrm>
          <a:off x="2548561" y="164844"/>
          <a:ext cx="2230350" cy="7910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Farmacovigilancia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71731" y="188014"/>
        <a:ext cx="2184010" cy="744744"/>
      </dsp:txXfrm>
    </dsp:sp>
    <dsp:sp modelId="{783EC283-8560-4E91-8438-D81653FC8D63}">
      <dsp:nvSpPr>
        <dsp:cNvPr id="0" name=""/>
        <dsp:cNvSpPr/>
      </dsp:nvSpPr>
      <dsp:spPr>
        <a:xfrm rot="18157093">
          <a:off x="4548915" y="2044811"/>
          <a:ext cx="1028499" cy="5055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925E2-CE22-4C3F-A43B-0BE16C0B994B}">
      <dsp:nvSpPr>
        <dsp:cNvPr id="0" name=""/>
        <dsp:cNvSpPr/>
      </dsp:nvSpPr>
      <dsp:spPr>
        <a:xfrm>
          <a:off x="4649813" y="2924867"/>
          <a:ext cx="3034515" cy="648334"/>
        </a:xfrm>
        <a:prstGeom prst="roundRect">
          <a:avLst>
            <a:gd name="adj" fmla="val 10000"/>
          </a:avLst>
        </a:prstGeom>
        <a:solidFill>
          <a:srgbClr val="FFCC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Seguimiento Farmacoterapéutico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668802" y="2943856"/>
        <a:ext cx="2996537" cy="610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5" tIns="46508" rIns="93015" bIns="46508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5" tIns="46508" rIns="93015" bIns="46508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3725"/>
            <a:ext cx="29432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5" tIns="46508" rIns="93015" bIns="46508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cs typeface="+mn-cs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83725"/>
            <a:ext cx="29432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15" tIns="46508" rIns="93015" bIns="46508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cs typeface="+mn-cs"/>
              </a:defRPr>
            </a:lvl1pPr>
          </a:lstStyle>
          <a:p>
            <a:pPr>
              <a:defRPr/>
            </a:pPr>
            <a:fld id="{11AFD8AE-7D50-4C24-9E92-0414D49415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795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486" tIns="44243" rIns="88486" bIns="44243" numCol="1" anchor="t" anchorCtr="0" compatLnSpc="1">
            <a:prstTxWarp prst="textNoShape">
              <a:avLst/>
            </a:prstTxWarp>
          </a:bodyPr>
          <a:lstStyle>
            <a:lvl1pPr defTabSz="884238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486" tIns="44243" rIns="88486" bIns="44243" numCol="1" anchor="t" anchorCtr="0" compatLnSpc="1">
            <a:prstTxWarp prst="textNoShape">
              <a:avLst/>
            </a:prstTxWarp>
          </a:bodyPr>
          <a:lstStyle>
            <a:lvl1pPr algn="r" defTabSz="884238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47713"/>
            <a:ext cx="4994275" cy="3744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41863"/>
            <a:ext cx="5435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486" tIns="44243" rIns="88486" bIns="442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82138"/>
            <a:ext cx="2944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486" tIns="44243" rIns="88486" bIns="44243" numCol="1" anchor="b" anchorCtr="0" compatLnSpc="1">
            <a:prstTxWarp prst="textNoShape">
              <a:avLst/>
            </a:prstTxWarp>
          </a:bodyPr>
          <a:lstStyle>
            <a:lvl1pPr defTabSz="884238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82138"/>
            <a:ext cx="2944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486" tIns="44243" rIns="88486" bIns="44243" numCol="1" anchor="b" anchorCtr="0" compatLnSpc="1">
            <a:prstTxWarp prst="textNoShape">
              <a:avLst/>
            </a:prstTxWarp>
          </a:bodyPr>
          <a:lstStyle>
            <a:lvl1pPr algn="r" defTabSz="884238">
              <a:defRPr sz="1200">
                <a:cs typeface="+mn-cs"/>
              </a:defRPr>
            </a:lvl1pPr>
          </a:lstStyle>
          <a:p>
            <a:pPr>
              <a:defRPr/>
            </a:pPr>
            <a:fld id="{6FF28D51-8089-477B-B257-B7CF601A4BC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082280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99AB36D-8444-4E96-A311-9714A20E316D}" type="slidenum">
              <a:rPr lang="es-ES_tradnl" sz="1200" smtClean="0"/>
              <a:pPr/>
              <a:t>15</a:t>
            </a:fld>
            <a:endParaRPr lang="es-ES_tradnl" sz="120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619539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ADD6DE-736D-4146-8795-69E1FECB0340}" type="slidenum">
              <a:rPr lang="es-ES_tradnl" sz="1200" smtClean="0"/>
              <a:pPr/>
              <a:t>17</a:t>
            </a:fld>
            <a:endParaRPr lang="es-ES_tradnl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585004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69962F-2E72-4C53-8889-750AC658DFBC}" type="slidenum">
              <a:rPr lang="es-ES_tradnl" sz="1200" smtClean="0"/>
              <a:pPr/>
              <a:t>18</a:t>
            </a:fld>
            <a:endParaRPr lang="es-ES_tradnl" sz="120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713656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F7F4C0-ECA1-42F1-9117-80C7BA1B9B93}" type="slidenum">
              <a:rPr lang="es-ES_tradnl" sz="1200" smtClean="0"/>
              <a:pPr/>
              <a:t>19</a:t>
            </a:fld>
            <a:endParaRPr lang="es-ES_tradnl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234585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A3EC2E7-1BD1-42AB-B2FA-272AE24E2A7E}" type="slidenum">
              <a:rPr lang="es-ES_tradnl" sz="1200" smtClean="0"/>
              <a:pPr/>
              <a:t>20</a:t>
            </a:fld>
            <a:endParaRPr lang="es-ES_tradnl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274545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225DC-C479-43D7-AC12-E25EEB30E2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6F7A8-D8EF-4B09-AD16-5A5D0CF7967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8691B-029A-4FBB-AC39-DF884FFFE8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31BF7-EAE5-4E6A-B5AE-7551F13160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8450B-5748-4750-9BA7-525E423AA9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BFC1D-E740-48FD-9DF7-8541CD6CC3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C5B7E-471F-4124-BF07-C9E3EEEFEB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16229-D10B-4991-A569-1F215577F5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43FCD-3A43-434F-B2F3-6945C9BE9C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DB4B9-48BB-4BFB-B1F5-674704EA6E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701B8-21B2-4084-9373-463072153BF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85397" y="609600"/>
            <a:ext cx="7773206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604" y="6248400"/>
            <a:ext cx="289479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A9DED-3BA7-4779-AD39-F588A27AD1B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188478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189294D-E3BD-4F4F-B358-193F73AF7D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e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2.jpeg"/><Relationship Id="rId7" Type="http://schemas.openxmlformats.org/officeDocument/2006/relationships/slide" Target="slide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slide" Target="slide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2.jpeg"/><Relationship Id="rId7" Type="http://schemas.openxmlformats.org/officeDocument/2006/relationships/slide" Target="slide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slide" Target="slide20.xml"/><Relationship Id="rId4" Type="http://schemas.openxmlformats.org/officeDocument/2006/relationships/image" Target="../media/image3.jpeg"/><Relationship Id="rId9" Type="http://schemas.openxmlformats.org/officeDocument/2006/relationships/slide" Target="slide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slide" Target="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771800" y="5453934"/>
            <a:ext cx="39965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800" b="1" dirty="0" smtClean="0">
                <a:latin typeface="Century Gothic" pitchFamily="34" charset="0"/>
              </a:rPr>
              <a:t>Mg. </a:t>
            </a:r>
            <a:r>
              <a:rPr lang="es-MX" sz="1800" b="1" dirty="0" err="1" smtClean="0">
                <a:latin typeface="Century Gothic" pitchFamily="34" charset="0"/>
              </a:rPr>
              <a:t>Msc</a:t>
            </a:r>
            <a:r>
              <a:rPr lang="es-MX" sz="1800" b="1" dirty="0" smtClean="0">
                <a:latin typeface="Century Gothic" pitchFamily="34" charset="0"/>
              </a:rPr>
              <a:t>. QF Aldo </a:t>
            </a:r>
            <a:r>
              <a:rPr lang="es-MX" sz="1800" b="1" dirty="0" err="1" smtClean="0">
                <a:latin typeface="Century Gothic" pitchFamily="34" charset="0"/>
              </a:rPr>
              <a:t>Alvarez</a:t>
            </a:r>
            <a:r>
              <a:rPr lang="es-MX" sz="1800" b="1" dirty="0" smtClean="0">
                <a:latin typeface="Century Gothic" pitchFamily="34" charset="0"/>
              </a:rPr>
              <a:t> Risco</a:t>
            </a:r>
          </a:p>
          <a:p>
            <a:pPr algn="ctr"/>
            <a:r>
              <a:rPr lang="es-MX" sz="1800" b="1" dirty="0" smtClean="0">
                <a:latin typeface="Century Gothic" pitchFamily="34" charset="0"/>
              </a:rPr>
              <a:t>aalvarez@digemid.minsa.gob.pe</a:t>
            </a:r>
            <a:endParaRPr lang="es-MX" sz="1800" b="1" dirty="0">
              <a:latin typeface="Century Gothic" pitchFamily="34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s-PE"/>
          </a:p>
        </p:txBody>
      </p:sp>
      <p:sp>
        <p:nvSpPr>
          <p:cNvPr id="8" name="Title 10"/>
          <p:cNvSpPr txBox="1">
            <a:spLocks/>
          </p:cNvSpPr>
          <p:nvPr/>
        </p:nvSpPr>
        <p:spPr bwMode="auto">
          <a:xfrm>
            <a:off x="827585" y="1916832"/>
            <a:ext cx="7632847" cy="198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E" sz="3600" b="1" dirty="0" smtClean="0">
                <a:solidFill>
                  <a:srgbClr val="002A6C"/>
                </a:solidFill>
                <a:latin typeface="Century Gothic" pitchFamily="34" charset="0"/>
                <a:ea typeface="+mj-ea"/>
                <a:cs typeface="+mj-cs"/>
              </a:rPr>
              <a:t>“ATENCIÓN FARMACÉUTICA EN LAS FARMACIAS E LOS ESTABLECIMIENTOS DE SALUD</a:t>
            </a:r>
            <a:endParaRPr kumimoji="0" lang="es-ES" sz="2400" b="1" i="0" u="none" strike="noStrike" kern="1200" cap="small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88640"/>
            <a:ext cx="7488832" cy="7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632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179512" y="3212976"/>
            <a:ext cx="2592288" cy="8332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square" lIns="93664" tIns="46832" rIns="93664" bIns="46832">
            <a:spAutoFit/>
          </a:bodyPr>
          <a:lstStyle>
            <a:lvl1pPr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33400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652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86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320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892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464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036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8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b="1" dirty="0" smtClean="0">
                <a:latin typeface="Arial" pitchFamily="34" charset="0"/>
              </a:rPr>
              <a:t>Mal uso de medicamentos</a:t>
            </a:r>
            <a:endParaRPr lang="es-ES_tradnl" dirty="0"/>
          </a:p>
        </p:txBody>
      </p:sp>
      <p:sp>
        <p:nvSpPr>
          <p:cNvPr id="154627" name="AutoShape 3"/>
          <p:cNvSpPr>
            <a:spLocks noChangeArrowheads="1"/>
          </p:cNvSpPr>
          <p:nvPr/>
        </p:nvSpPr>
        <p:spPr bwMode="auto">
          <a:xfrm>
            <a:off x="2908300" y="1434820"/>
            <a:ext cx="745067" cy="610211"/>
          </a:xfrm>
          <a:prstGeom prst="rightArrow">
            <a:avLst>
              <a:gd name="adj1" fmla="val 50000"/>
              <a:gd name="adj2" fmla="val 2973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357" tIns="40179" rIns="80357" bIns="40179" anchor="ctr"/>
          <a:lstStyle/>
          <a:p>
            <a:endParaRPr lang="es-PE"/>
          </a:p>
        </p:txBody>
      </p:sp>
      <p:sp>
        <p:nvSpPr>
          <p:cNvPr id="154628" name="AutoShape 4"/>
          <p:cNvSpPr>
            <a:spLocks noChangeArrowheads="1"/>
          </p:cNvSpPr>
          <p:nvPr/>
        </p:nvSpPr>
        <p:spPr bwMode="auto">
          <a:xfrm>
            <a:off x="2908300" y="2431223"/>
            <a:ext cx="745067" cy="608836"/>
          </a:xfrm>
          <a:prstGeom prst="rightArrow">
            <a:avLst>
              <a:gd name="adj1" fmla="val 50000"/>
              <a:gd name="adj2" fmla="val 2979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357" tIns="40179" rIns="80357" bIns="40179" anchor="ctr"/>
          <a:lstStyle/>
          <a:p>
            <a:endParaRPr lang="es-PE"/>
          </a:p>
        </p:txBody>
      </p:sp>
      <p:sp>
        <p:nvSpPr>
          <p:cNvPr id="154629" name="AutoShape 5"/>
          <p:cNvSpPr>
            <a:spLocks noChangeArrowheads="1"/>
          </p:cNvSpPr>
          <p:nvPr/>
        </p:nvSpPr>
        <p:spPr bwMode="auto">
          <a:xfrm>
            <a:off x="2908300" y="3554066"/>
            <a:ext cx="745067" cy="610211"/>
          </a:xfrm>
          <a:prstGeom prst="rightArrow">
            <a:avLst>
              <a:gd name="adj1" fmla="val 50000"/>
              <a:gd name="adj2" fmla="val 2973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357" tIns="40179" rIns="80357" bIns="40179" anchor="ctr"/>
          <a:lstStyle/>
          <a:p>
            <a:endParaRPr lang="es-PE"/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3793067" y="1496666"/>
            <a:ext cx="2370667" cy="4946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lIns="93664" tIns="46832" rIns="93664" bIns="46832">
            <a:spAutoFit/>
          </a:bodyPr>
          <a:lstStyle>
            <a:lvl1pPr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33400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652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86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320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892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464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036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8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600" b="1" dirty="0">
                <a:solidFill>
                  <a:schemeClr val="bg1"/>
                </a:solidFill>
                <a:latin typeface="Arial" pitchFamily="34" charset="0"/>
              </a:rPr>
              <a:t>Morbilidad </a:t>
            </a:r>
            <a:r>
              <a:rPr lang="es-ES_tradnl" sz="2600" b="1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</a:t>
            </a:r>
            <a:endParaRPr lang="es-ES_tradnl" sz="2600" dirty="0">
              <a:solidFill>
                <a:schemeClr val="bg1"/>
              </a:solidFill>
            </a:endParaRPr>
          </a:p>
        </p:txBody>
      </p:sp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3793067" y="2494443"/>
            <a:ext cx="2370667" cy="4946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lIns="93664" tIns="46832" rIns="93664" bIns="46832">
            <a:spAutoFit/>
          </a:bodyPr>
          <a:lstStyle>
            <a:lvl1pPr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33400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652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86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320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892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464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036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8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600" b="1">
                <a:solidFill>
                  <a:schemeClr val="bg1"/>
                </a:solidFill>
                <a:latin typeface="Arial" pitchFamily="34" charset="0"/>
              </a:rPr>
              <a:t>Mortalidad </a:t>
            </a:r>
            <a:r>
              <a:rPr lang="es-ES_tradnl" sz="2600" b="1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</a:t>
            </a:r>
          </a:p>
        </p:txBody>
      </p:sp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3779912" y="3554066"/>
            <a:ext cx="3515278" cy="4946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lIns="93664" tIns="46832" rIns="93664" bIns="46832">
            <a:spAutoFit/>
          </a:bodyPr>
          <a:lstStyle>
            <a:lvl1pPr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33400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652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86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320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892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464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036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8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600" b="1" dirty="0" smtClean="0">
                <a:solidFill>
                  <a:schemeClr val="bg1"/>
                </a:solidFill>
                <a:latin typeface="Arial" pitchFamily="34" charset="0"/>
              </a:rPr>
              <a:t>Gasto sanitario </a:t>
            </a:r>
            <a:r>
              <a:rPr lang="es-ES_tradnl" sz="2600" b="1" dirty="0" smtClean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</a:t>
            </a:r>
            <a:endParaRPr lang="es-ES_tradnl" sz="2600" b="1" dirty="0">
              <a:solidFill>
                <a:schemeClr val="bg1"/>
              </a:solidFill>
              <a:latin typeface="Arial" pitchFamily="34" charset="0"/>
              <a:sym typeface="Symbol" pitchFamily="18" charset="2"/>
            </a:endParaRPr>
          </a:p>
        </p:txBody>
      </p:sp>
      <p:sp>
        <p:nvSpPr>
          <p:cNvPr id="154638" name="AutoShape 14"/>
          <p:cNvSpPr>
            <a:spLocks noChangeArrowheads="1"/>
          </p:cNvSpPr>
          <p:nvPr/>
        </p:nvSpPr>
        <p:spPr bwMode="auto">
          <a:xfrm>
            <a:off x="2930878" y="4509120"/>
            <a:ext cx="745067" cy="610211"/>
          </a:xfrm>
          <a:prstGeom prst="rightArrow">
            <a:avLst>
              <a:gd name="adj1" fmla="val 50000"/>
              <a:gd name="adj2" fmla="val 2973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357" tIns="40179" rIns="80357" bIns="40179" anchor="ctr"/>
          <a:lstStyle/>
          <a:p>
            <a:endParaRPr lang="es-PE"/>
          </a:p>
        </p:txBody>
      </p:sp>
      <p:sp>
        <p:nvSpPr>
          <p:cNvPr id="154640" name="Text Box 16"/>
          <p:cNvSpPr txBox="1">
            <a:spLocks noChangeArrowheads="1"/>
          </p:cNvSpPr>
          <p:nvPr/>
        </p:nvSpPr>
        <p:spPr bwMode="auto">
          <a:xfrm>
            <a:off x="3779912" y="4581128"/>
            <a:ext cx="3960440" cy="109485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lIns="93664" tIns="46832" rIns="93664" bIns="46832">
            <a:spAutoFit/>
          </a:bodyPr>
          <a:lstStyle>
            <a:lvl1pPr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33400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652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986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32013" defTabSz="106521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892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464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036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813" defTabSz="10652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_tradnl" sz="2600" b="1" dirty="0" smtClean="0">
                <a:solidFill>
                  <a:schemeClr val="bg1"/>
                </a:solidFill>
                <a:latin typeface="Arial" pitchFamily="34" charset="0"/>
              </a:rPr>
              <a:t>Calidad de Vida </a:t>
            </a:r>
          </a:p>
          <a:p>
            <a:pPr algn="ctr">
              <a:spcBef>
                <a:spcPct val="50000"/>
              </a:spcBef>
            </a:pPr>
            <a:r>
              <a:rPr lang="es-ES_tradnl" sz="2600" b="1" dirty="0" smtClean="0">
                <a:solidFill>
                  <a:schemeClr val="bg1"/>
                </a:solidFill>
                <a:latin typeface="Arial" pitchFamily="34" charset="0"/>
              </a:rPr>
              <a:t>Relacionada a la Salud</a:t>
            </a:r>
            <a:endParaRPr lang="es-ES_tradnl" sz="2600" b="1" dirty="0">
              <a:solidFill>
                <a:schemeClr val="bg1"/>
              </a:solidFill>
              <a:latin typeface="Arial" pitchFamily="34" charset="0"/>
              <a:sym typeface="Symbol" pitchFamily="18" charset="2"/>
            </a:endParaRPr>
          </a:p>
        </p:txBody>
      </p:sp>
      <p:sp>
        <p:nvSpPr>
          <p:cNvPr id="154641" name="Line 17"/>
          <p:cNvSpPr>
            <a:spLocks noChangeShapeType="1"/>
          </p:cNvSpPr>
          <p:nvPr/>
        </p:nvSpPr>
        <p:spPr bwMode="auto">
          <a:xfrm>
            <a:off x="7380312" y="4627313"/>
            <a:ext cx="0" cy="37382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276" tIns="43638" rIns="87276" bIns="43638"/>
          <a:lstStyle/>
          <a:p>
            <a:endParaRPr lang="es-PE"/>
          </a:p>
        </p:txBody>
      </p:sp>
      <p:pic>
        <p:nvPicPr>
          <p:cNvPr id="16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942" y="188640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517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Elipse 2048"/>
          <p:cNvSpPr/>
          <p:nvPr/>
        </p:nvSpPr>
        <p:spPr>
          <a:xfrm>
            <a:off x="2268903" y="4369719"/>
            <a:ext cx="6875097" cy="2340667"/>
          </a:xfrm>
          <a:prstGeom prst="ellipse">
            <a:avLst/>
          </a:prstGeom>
          <a:solidFill>
            <a:srgbClr val="FFD3BD"/>
          </a:solidFill>
          <a:ln>
            <a:solidFill>
              <a:srgbClr val="FFD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7613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824195" y="4037583"/>
            <a:ext cx="3509536" cy="615553"/>
          </a:xfrm>
          <a:prstGeom prst="rect">
            <a:avLst/>
          </a:prstGeom>
          <a:solidFill>
            <a:srgbClr val="AFDC7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800" b="1" dirty="0" smtClean="0">
                <a:latin typeface="Calibri" panose="020F0502020204030204" pitchFamily="34" charset="0"/>
              </a:rPr>
              <a:t>MEJOR LA ATENCIÓN DE SALUD</a:t>
            </a:r>
          </a:p>
          <a:p>
            <a:pPr algn="ctr"/>
            <a:r>
              <a:rPr lang="es-PE" sz="1600" b="1" dirty="0" smtClean="0">
                <a:latin typeface="Calibri" panose="020F0502020204030204" pitchFamily="34" charset="0"/>
              </a:rPr>
              <a:t>(Contribuir)</a:t>
            </a:r>
            <a:endParaRPr lang="es-PE" sz="1600" b="1" dirty="0">
              <a:latin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131840" y="5157192"/>
            <a:ext cx="307744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latin typeface="Calibri" panose="020F0502020204030204" pitchFamily="34" charset="0"/>
              </a:rPr>
              <a:t>Adecuado uso de los medicamentos</a:t>
            </a:r>
            <a:endParaRPr lang="es-PE" sz="2400" b="1" dirty="0">
              <a:latin typeface="Calibri" panose="020F050202020403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6956113" y="5074231"/>
            <a:ext cx="1872208" cy="83099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Cumplimiento del tratamiento</a:t>
            </a:r>
            <a:endParaRPr lang="es-PE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2" y="1254347"/>
            <a:ext cx="2042160" cy="1295400"/>
          </a:xfrm>
          <a:prstGeom prst="rect">
            <a:avLst/>
          </a:prstGeom>
        </p:spPr>
      </p:pic>
      <p:sp>
        <p:nvSpPr>
          <p:cNvPr id="21" name="Flecha derecha 20"/>
          <p:cNvSpPr/>
          <p:nvPr/>
        </p:nvSpPr>
        <p:spPr>
          <a:xfrm rot="16200000">
            <a:off x="4379928" y="2540953"/>
            <a:ext cx="240126" cy="432045"/>
          </a:xfrm>
          <a:prstGeom prst="right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7516"/>
            <a:ext cx="1986721" cy="132062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5"/>
          <a:srcRect r="13474"/>
          <a:stretch/>
        </p:blipFill>
        <p:spPr>
          <a:xfrm>
            <a:off x="6529840" y="1278198"/>
            <a:ext cx="2455961" cy="1319064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280006"/>
            <a:ext cx="2000346" cy="1327766"/>
          </a:xfrm>
          <a:prstGeom prst="rect">
            <a:avLst/>
          </a:prstGeom>
        </p:spPr>
      </p:pic>
      <p:sp>
        <p:nvSpPr>
          <p:cNvPr id="34" name="Flecha derecha 33"/>
          <p:cNvSpPr/>
          <p:nvPr/>
        </p:nvSpPr>
        <p:spPr>
          <a:xfrm rot="16200000">
            <a:off x="4417778" y="4635663"/>
            <a:ext cx="387719" cy="511322"/>
          </a:xfrm>
          <a:prstGeom prst="right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5" name="Flecha derecha 34"/>
          <p:cNvSpPr/>
          <p:nvPr/>
        </p:nvSpPr>
        <p:spPr>
          <a:xfrm rot="13076416">
            <a:off x="6448442" y="4379176"/>
            <a:ext cx="934150" cy="427328"/>
          </a:xfrm>
          <a:prstGeom prst="right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48" name="Flecha izquierda y derecha 2047"/>
          <p:cNvSpPr/>
          <p:nvPr/>
        </p:nvSpPr>
        <p:spPr>
          <a:xfrm>
            <a:off x="6279320" y="5293827"/>
            <a:ext cx="630488" cy="311326"/>
          </a:xfrm>
          <a:prstGeom prst="leftRight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9" name="CuadroTexto 38"/>
          <p:cNvSpPr txBox="1"/>
          <p:nvPr/>
        </p:nvSpPr>
        <p:spPr>
          <a:xfrm>
            <a:off x="2499689" y="2920220"/>
            <a:ext cx="4085613" cy="61555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800" b="1" dirty="0" smtClean="0">
                <a:latin typeface="Calibri" panose="020F0502020204030204" pitchFamily="34" charset="0"/>
              </a:rPr>
              <a:t>MEJORAR SITUACIÓN DE SALUD</a:t>
            </a:r>
          </a:p>
          <a:p>
            <a:pPr algn="ctr"/>
            <a:r>
              <a:rPr lang="es-PE" sz="1600" b="1" dirty="0" smtClean="0">
                <a:latin typeface="Calibri" panose="020F0502020204030204" pitchFamily="34" charset="0"/>
              </a:rPr>
              <a:t>(Contribuir)</a:t>
            </a:r>
            <a:endParaRPr lang="es-PE" sz="1600" b="1" dirty="0">
              <a:latin typeface="Calibri" panose="020F0502020204030204" pitchFamily="34" charset="0"/>
            </a:endParaRPr>
          </a:p>
        </p:txBody>
      </p:sp>
      <p:sp>
        <p:nvSpPr>
          <p:cNvPr id="40" name="Flecha derecha 39"/>
          <p:cNvSpPr/>
          <p:nvPr/>
        </p:nvSpPr>
        <p:spPr>
          <a:xfrm rot="16200000">
            <a:off x="4390072" y="3564606"/>
            <a:ext cx="341319" cy="395580"/>
          </a:xfrm>
          <a:prstGeom prst="right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8320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animBg="1"/>
      <p:bldP spid="2" grpId="0" animBg="1"/>
      <p:bldP spid="3" grpId="0" animBg="1"/>
      <p:bldP spid="4" grpId="0" animBg="1"/>
      <p:bldP spid="21" grpId="0" animBg="1"/>
      <p:bldP spid="34" grpId="0" animBg="1"/>
      <p:bldP spid="35" grpId="0" animBg="1"/>
      <p:bldP spid="204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lipse 30"/>
          <p:cNvSpPr/>
          <p:nvPr/>
        </p:nvSpPr>
        <p:spPr>
          <a:xfrm>
            <a:off x="755575" y="2229183"/>
            <a:ext cx="8388425" cy="4296161"/>
          </a:xfrm>
          <a:prstGeom prst="ellipse">
            <a:avLst/>
          </a:prstGeom>
          <a:solidFill>
            <a:srgbClr val="FFD3BD"/>
          </a:solidFill>
          <a:ln>
            <a:solidFill>
              <a:srgbClr val="FFD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546" y="219621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3099157" y="4209472"/>
            <a:ext cx="2514902" cy="87498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Información </a:t>
            </a:r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(instruye, educa)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1188642" y="5249328"/>
            <a:ext cx="2093903" cy="915976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DISPENSACIÓN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817887" y="2886035"/>
            <a:ext cx="3077443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latin typeface="Calibri" panose="020F0502020204030204" pitchFamily="34" charset="0"/>
              </a:rPr>
              <a:t>Adecuado uso de los medicamentos</a:t>
            </a:r>
            <a:endParaRPr lang="es-PE" sz="2400" b="1" dirty="0">
              <a:latin typeface="Calibri" panose="020F0502020204030204" pitchFamily="34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6660232" y="2846735"/>
            <a:ext cx="1872208" cy="83099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Cumplimiento del tratamiento</a:t>
            </a:r>
            <a:endParaRPr lang="es-PE" sz="1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5951815" y="5222479"/>
            <a:ext cx="2507643" cy="915976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SEGUIMIENTO, MONITOREO Y CONTROL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 derecha 15"/>
          <p:cNvSpPr/>
          <p:nvPr/>
        </p:nvSpPr>
        <p:spPr>
          <a:xfrm>
            <a:off x="5973781" y="3175829"/>
            <a:ext cx="510285" cy="28688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Flecha izquierda y derecha 16"/>
          <p:cNvSpPr/>
          <p:nvPr/>
        </p:nvSpPr>
        <p:spPr>
          <a:xfrm>
            <a:off x="3367397" y="5534741"/>
            <a:ext cx="2501379" cy="432048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Flecha arriba 17"/>
          <p:cNvSpPr/>
          <p:nvPr/>
        </p:nvSpPr>
        <p:spPr>
          <a:xfrm>
            <a:off x="4238514" y="3712852"/>
            <a:ext cx="261478" cy="436228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Flecha arriba 18"/>
          <p:cNvSpPr/>
          <p:nvPr/>
        </p:nvSpPr>
        <p:spPr>
          <a:xfrm rot="2971365">
            <a:off x="2647091" y="4690071"/>
            <a:ext cx="374951" cy="602365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Flecha arriba 19"/>
          <p:cNvSpPr/>
          <p:nvPr/>
        </p:nvSpPr>
        <p:spPr>
          <a:xfrm rot="18410803">
            <a:off x="5721256" y="4741295"/>
            <a:ext cx="372127" cy="652428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Flecha arriba 21"/>
          <p:cNvSpPr/>
          <p:nvPr/>
        </p:nvSpPr>
        <p:spPr>
          <a:xfrm>
            <a:off x="6735962" y="3879711"/>
            <a:ext cx="399123" cy="1188608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2" y="1254347"/>
            <a:ext cx="2042160" cy="1295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7516"/>
            <a:ext cx="1986721" cy="132062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/>
          <a:srcRect r="13474"/>
          <a:stretch/>
        </p:blipFill>
        <p:spPr>
          <a:xfrm>
            <a:off x="6529840" y="1278198"/>
            <a:ext cx="2455961" cy="131906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280006"/>
            <a:ext cx="2000346" cy="13277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296" y="3861048"/>
            <a:ext cx="1796420" cy="1204742"/>
          </a:xfrm>
          <a:prstGeom prst="rect">
            <a:avLst/>
          </a:prstGeom>
        </p:spPr>
      </p:pic>
      <p:sp>
        <p:nvSpPr>
          <p:cNvPr id="21" name="Flecha arriba 20"/>
          <p:cNvSpPr/>
          <p:nvPr/>
        </p:nvSpPr>
        <p:spPr>
          <a:xfrm>
            <a:off x="4139953" y="2629457"/>
            <a:ext cx="432048" cy="223479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096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9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73823"/>
            <a:ext cx="7772400" cy="636324"/>
          </a:xfrm>
        </p:spPr>
        <p:txBody>
          <a:bodyPr/>
          <a:lstStyle/>
          <a:p>
            <a:r>
              <a:rPr lang="es-ES_tradnl" sz="3500" b="1" dirty="0">
                <a:solidFill>
                  <a:schemeClr val="tx1"/>
                </a:solidFill>
                <a:latin typeface="Arial" pitchFamily="34" charset="0"/>
              </a:rPr>
              <a:t>ACTIVIDADES PROFESIONALES</a:t>
            </a:r>
            <a:endParaRPr lang="es-ES_tradnl" dirty="0">
              <a:solidFill>
                <a:schemeClr val="tx1"/>
              </a:solidFill>
            </a:endParaRPr>
          </a:p>
        </p:txBody>
      </p:sp>
      <p:graphicFrame>
        <p:nvGraphicFramePr>
          <p:cNvPr id="40964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588693"/>
              </p:ext>
            </p:extLst>
          </p:nvPr>
        </p:nvGraphicFramePr>
        <p:xfrm>
          <a:off x="-35496" y="1246535"/>
          <a:ext cx="9144000" cy="472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Hoja de cálculo" r:id="rId3" imgW="6448774" imgH="1972080" progId="Excel.Sheet.8">
                  <p:embed/>
                </p:oleObj>
              </mc:Choice>
              <mc:Fallback>
                <p:oleObj name="Hoja de cálculo" r:id="rId3" imgW="6448774" imgH="19720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496" y="1246535"/>
                        <a:ext cx="9144000" cy="472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DIGEMI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9943" y="6237312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Rectángulo"/>
          <p:cNvSpPr/>
          <p:nvPr/>
        </p:nvSpPr>
        <p:spPr>
          <a:xfrm>
            <a:off x="2987824" y="2060848"/>
            <a:ext cx="1728192" cy="792088"/>
          </a:xfrm>
          <a:prstGeom prst="rect">
            <a:avLst/>
          </a:prstGeom>
          <a:solidFill>
            <a:schemeClr val="accent1">
              <a:alpha val="29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5 Rectángulo"/>
          <p:cNvSpPr/>
          <p:nvPr/>
        </p:nvSpPr>
        <p:spPr>
          <a:xfrm>
            <a:off x="7058818" y="1899644"/>
            <a:ext cx="1977678" cy="1889396"/>
          </a:xfrm>
          <a:prstGeom prst="rect">
            <a:avLst/>
          </a:prstGeom>
          <a:solidFill>
            <a:schemeClr val="accent1">
              <a:alpha val="29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763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7563" y="188640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2" y="1254347"/>
            <a:ext cx="2042160" cy="1295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7516"/>
            <a:ext cx="1986721" cy="132062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/>
          <a:srcRect r="13474"/>
          <a:stretch/>
        </p:blipFill>
        <p:spPr>
          <a:xfrm>
            <a:off x="6529840" y="1278198"/>
            <a:ext cx="2455961" cy="131906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280006"/>
            <a:ext cx="2000346" cy="1327766"/>
          </a:xfrm>
          <a:prstGeom prst="rect">
            <a:avLst/>
          </a:prstGeom>
        </p:spPr>
      </p:pic>
      <p:sp>
        <p:nvSpPr>
          <p:cNvPr id="21" name="Flecha arriba 20"/>
          <p:cNvSpPr/>
          <p:nvPr/>
        </p:nvSpPr>
        <p:spPr>
          <a:xfrm>
            <a:off x="4572001" y="2642448"/>
            <a:ext cx="504055" cy="28831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CuadroTexto 29"/>
          <p:cNvSpPr txBox="1"/>
          <p:nvPr/>
        </p:nvSpPr>
        <p:spPr>
          <a:xfrm>
            <a:off x="106114" y="4004228"/>
            <a:ext cx="22945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200" b="1" dirty="0" smtClean="0">
                <a:latin typeface="Calibri" panose="020F0502020204030204" pitchFamily="34" charset="0"/>
              </a:rPr>
              <a:t>TRES RESULTADOS DE IMPACTO</a:t>
            </a:r>
          </a:p>
          <a:p>
            <a:pPr algn="ctr"/>
            <a:r>
              <a:rPr lang="es-PE" sz="2200" b="1" i="1" u="sng" dirty="0" smtClean="0">
                <a:solidFill>
                  <a:srgbClr val="0000CC"/>
                </a:solidFill>
                <a:latin typeface="Calibri" panose="020F0502020204030204" pitchFamily="34" charset="0"/>
              </a:rPr>
              <a:t>(Contribuir)</a:t>
            </a:r>
            <a:endParaRPr lang="es-PE" sz="2200" b="1" i="1" u="sng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2989218" y="2989205"/>
            <a:ext cx="3599006" cy="1241607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Disminuir tasa </a:t>
            </a:r>
            <a:r>
              <a:rPr lang="es-PE" sz="16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morbi</a:t>
            </a:r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-mortalidad en pacientes con enfermedades crónicas  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3347864" y="4274097"/>
            <a:ext cx="2880320" cy="992122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Disminución del gasto público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Conector recto de flecha 33"/>
          <p:cNvCxnSpPr/>
          <p:nvPr/>
        </p:nvCxnSpPr>
        <p:spPr>
          <a:xfrm flipV="1">
            <a:off x="2434817" y="3784421"/>
            <a:ext cx="470426" cy="3445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2448616" y="5135896"/>
            <a:ext cx="499288" cy="3136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/>
          <p:cNvSpPr/>
          <p:nvPr/>
        </p:nvSpPr>
        <p:spPr>
          <a:xfrm>
            <a:off x="3203849" y="5327847"/>
            <a:ext cx="3166564" cy="765449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Mejora/mantiene la calidad de vida paciente</a:t>
            </a:r>
            <a:endParaRPr lang="es-PE" sz="1600" b="1" dirty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Conector recto de flecha 21"/>
          <p:cNvCxnSpPr/>
          <p:nvPr/>
        </p:nvCxnSpPr>
        <p:spPr>
          <a:xfrm>
            <a:off x="2448616" y="4685339"/>
            <a:ext cx="530637" cy="985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echa izquierda 30"/>
          <p:cNvSpPr/>
          <p:nvPr/>
        </p:nvSpPr>
        <p:spPr>
          <a:xfrm>
            <a:off x="7342075" y="4313184"/>
            <a:ext cx="1643726" cy="844008"/>
          </a:xfrm>
          <a:prstGeom prst="leftArrow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bg1"/>
                </a:solidFill>
                <a:latin typeface="Calibri" panose="020F0502020204030204" pitchFamily="34" charset="0"/>
                <a:hlinkClick r:id="rId7" action="ppaction://hlinksldjump"/>
              </a:rPr>
              <a:t>Enfoque Económico</a:t>
            </a:r>
            <a:endParaRPr lang="es-PE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Flecha izquierda 35"/>
          <p:cNvSpPr/>
          <p:nvPr/>
        </p:nvSpPr>
        <p:spPr>
          <a:xfrm>
            <a:off x="7362931" y="5445224"/>
            <a:ext cx="1643726" cy="844008"/>
          </a:xfrm>
          <a:prstGeom prst="leftArrow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bg1"/>
                </a:solidFill>
                <a:latin typeface="Calibri" panose="020F0502020204030204" pitchFamily="34" charset="0"/>
                <a:hlinkClick r:id="rId8" action="ppaction://hlinksldjump"/>
              </a:rPr>
              <a:t>Enfoque Humanístico</a:t>
            </a:r>
            <a:endParaRPr lang="es-PE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Flecha izquierda 12"/>
          <p:cNvSpPr/>
          <p:nvPr/>
        </p:nvSpPr>
        <p:spPr>
          <a:xfrm>
            <a:off x="7308304" y="3089048"/>
            <a:ext cx="1643726" cy="844008"/>
          </a:xfrm>
          <a:prstGeom prst="leftArrow">
            <a:avLst/>
          </a:prstGeom>
          <a:solidFill>
            <a:schemeClr val="tx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b="1" dirty="0" smtClean="0">
                <a:solidFill>
                  <a:schemeClr val="tx1"/>
                </a:solidFill>
                <a:latin typeface="Calibri" panose="020F0502020204030204" pitchFamily="34" charset="0"/>
                <a:hlinkClick r:id="rId9" action="ppaction://hlinksldjump"/>
              </a:rPr>
              <a:t>Enfoque Clínico</a:t>
            </a:r>
            <a:endParaRPr lang="es-PE" sz="1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21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943" y="6237312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uadroTexto 8"/>
          <p:cNvSpPr txBox="1"/>
          <p:nvPr/>
        </p:nvSpPr>
        <p:spPr>
          <a:xfrm>
            <a:off x="1366372" y="1340950"/>
            <a:ext cx="70220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>
                <a:latin typeface="Calibri" panose="020F0502020204030204" pitchFamily="34" charset="0"/>
              </a:rPr>
              <a:t>Lograr que los pacientes que padecen de enfermedades crónicas </a:t>
            </a:r>
            <a:r>
              <a:rPr lang="es-PE" u="sng" dirty="0" smtClean="0">
                <a:latin typeface="Calibri" panose="020F0502020204030204" pitchFamily="34" charset="0"/>
              </a:rPr>
              <a:t>accedan </a:t>
            </a:r>
            <a:r>
              <a:rPr lang="es-PE" u="sng" dirty="0">
                <a:latin typeface="Calibri" panose="020F0502020204030204" pitchFamily="34" charset="0"/>
              </a:rPr>
              <a:t>de manera oportuna a sus medicamentos </a:t>
            </a:r>
            <a:r>
              <a:rPr lang="es-PE" dirty="0">
                <a:latin typeface="Calibri" panose="020F0502020204030204" pitchFamily="34" charset="0"/>
              </a:rPr>
              <a:t>y </a:t>
            </a:r>
            <a:r>
              <a:rPr lang="es-PE" u="sng" dirty="0">
                <a:latin typeface="Calibri" panose="020F0502020204030204" pitchFamily="34" charset="0"/>
              </a:rPr>
              <a:t>cumplan el tratamiento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53751" y="98264"/>
            <a:ext cx="7772400" cy="83042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>
              <a:defRPr/>
            </a:pPr>
            <a:r>
              <a:rPr lang="pt-BR" kern="0" dirty="0" smtClean="0"/>
              <a:t> </a:t>
            </a: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Objetivos</a:t>
            </a:r>
            <a:endParaRPr lang="es-PE" sz="2800" b="1" kern="0" dirty="0">
              <a:solidFill>
                <a:srgbClr val="2309C1"/>
              </a:solidFill>
              <a:latin typeface="Calibri" pitchFamily="34" charset="0"/>
            </a:endParaRPr>
          </a:p>
        </p:txBody>
      </p:sp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55576" y="3762025"/>
            <a:ext cx="3133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dirty="0" smtClean="0">
                <a:latin typeface="Calibri" panose="020F0502020204030204" pitchFamily="34" charset="0"/>
              </a:rPr>
              <a:t>Que </a:t>
            </a:r>
            <a:r>
              <a:rPr lang="es-PE" sz="2400" dirty="0">
                <a:latin typeface="Calibri" panose="020F0502020204030204" pitchFamily="34" charset="0"/>
              </a:rPr>
              <a:t>los medicamentos </a:t>
            </a:r>
            <a:r>
              <a:rPr lang="es-PE" sz="2400" u="sng" dirty="0">
                <a:latin typeface="Calibri" panose="020F0502020204030204" pitchFamily="34" charset="0"/>
              </a:rPr>
              <a:t>estén disponibles</a:t>
            </a:r>
            <a:r>
              <a:rPr lang="es-PE" sz="2400" dirty="0">
                <a:latin typeface="Calibri" panose="020F0502020204030204" pitchFamily="34" charset="0"/>
              </a:rPr>
              <a:t> y puedan ser </a:t>
            </a:r>
            <a:r>
              <a:rPr lang="es-PE" sz="2400" u="sng" dirty="0">
                <a:latin typeface="Calibri" panose="020F0502020204030204" pitchFamily="34" charset="0"/>
              </a:rPr>
              <a:t>dispensados de manera oportuna</a:t>
            </a:r>
            <a:r>
              <a:rPr lang="es-PE" sz="24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254804" y="3693127"/>
            <a:ext cx="3133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dirty="0">
                <a:latin typeface="Calibri" panose="020F0502020204030204" pitchFamily="34" charset="0"/>
              </a:rPr>
              <a:t> </a:t>
            </a:r>
            <a:r>
              <a:rPr lang="es-PE" sz="2400" dirty="0" smtClean="0">
                <a:latin typeface="Calibri" panose="020F0502020204030204" pitchFamily="34" charset="0"/>
              </a:rPr>
              <a:t>Que </a:t>
            </a:r>
            <a:r>
              <a:rPr lang="es-PE" sz="2400" dirty="0">
                <a:latin typeface="Calibri" panose="020F0502020204030204" pitchFamily="34" charset="0"/>
              </a:rPr>
              <a:t>los pacientes que padecen de enfermedades crónicas afiliados al SIS </a:t>
            </a:r>
            <a:r>
              <a:rPr lang="es-PE" sz="2400" u="sng" dirty="0">
                <a:latin typeface="Calibri" panose="020F0502020204030204" pitchFamily="34" charset="0"/>
              </a:rPr>
              <a:t>cumplan con su tratamiento</a:t>
            </a:r>
          </a:p>
        </p:txBody>
      </p:sp>
    </p:spTree>
    <p:extLst>
      <p:ext uri="{BB962C8B-B14F-4D97-AF65-F5344CB8AC3E}">
        <p14:creationId xmlns:p14="http://schemas.microsoft.com/office/powerpoint/2010/main" val="229575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943" y="6237312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uadroTexto 8"/>
          <p:cNvSpPr txBox="1"/>
          <p:nvPr/>
        </p:nvSpPr>
        <p:spPr>
          <a:xfrm>
            <a:off x="611560" y="1556792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La dispensación de medicamentos es el acto del profesional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químico farmacéutico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de proporcionar uno o más medicamentos a un paciente, generalmente como respuesta a la presentación de una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receta elaborada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por un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profesional autorizado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En este acto se informa y orienta al paciente sobre el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uso adecuado del medicamento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reacciones adversas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interacciones </a:t>
            </a:r>
            <a:r>
              <a:rPr lang="es-ES_tradnl" sz="2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medicamentosas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y las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condiciones de conservación del producto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La correcta dispensación se asegura a través del cumplimiento de las </a:t>
            </a:r>
            <a:r>
              <a:rPr lang="es-ES_tradnl" sz="2400" u="sng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Buenas Prácticas de Dispensación (BPD)</a:t>
            </a:r>
            <a:r>
              <a:rPr lang="es-P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P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616024" y="242280"/>
            <a:ext cx="7772400" cy="5944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¿</a:t>
            </a:r>
            <a:r>
              <a:rPr lang="pt-BR" sz="2800" b="1" kern="0" dirty="0" err="1" smtClean="0">
                <a:solidFill>
                  <a:srgbClr val="2309C1"/>
                </a:solidFill>
                <a:latin typeface="Calibri" pitchFamily="34" charset="0"/>
              </a:rPr>
              <a:t>Qué</a:t>
            </a: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 </a:t>
            </a: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es la dispensación?</a:t>
            </a:r>
            <a:endParaRPr lang="es-PE" sz="2800" b="1" kern="0" dirty="0">
              <a:solidFill>
                <a:srgbClr val="2309C1"/>
              </a:solidFill>
              <a:latin typeface="Calibri" pitchFamily="34" charset="0"/>
            </a:endParaRPr>
          </a:p>
        </p:txBody>
      </p:sp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63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943" y="6237312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uadroTexto 8"/>
          <p:cNvSpPr txBox="1"/>
          <p:nvPr/>
        </p:nvSpPr>
        <p:spPr>
          <a:xfrm>
            <a:off x="683568" y="1615045"/>
            <a:ext cx="77768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Conjunto 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de normas establecidas para el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uso adecuado de los medicamentos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Unas prácticas correctas de dispensación garantizan que se entregue al paciente que corresponda, el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medicamento correcto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en la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dosis y cantidad prescritas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con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información clara sobre su uso y conservación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y en un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envase que permita mantener la calidad del medicamento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Con el cumplimiento de las Buenas Prácticas de Dispensación se 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busca 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contribuir a mejorar la salud de 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los pacientes del SIS con hipertensión arterial y diabetes mellitus a 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través de una </a:t>
            </a:r>
            <a:r>
              <a:rPr lang="es-ES_trad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correcta y efectiva dispensación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de medicamentos en </a:t>
            </a:r>
            <a:r>
              <a:rPr lang="es-ES_trad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las oficinas farmacéuticas</a:t>
            </a:r>
            <a:r>
              <a:rPr lang="es-P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P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53750" y="242280"/>
            <a:ext cx="8422705" cy="59443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¿</a:t>
            </a:r>
            <a:r>
              <a:rPr lang="pt-BR" sz="2800" b="1" kern="0" dirty="0" err="1" smtClean="0">
                <a:solidFill>
                  <a:srgbClr val="2309C1"/>
                </a:solidFill>
                <a:latin typeface="Calibri" pitchFamily="34" charset="0"/>
              </a:rPr>
              <a:t>Qué</a:t>
            </a: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 </a:t>
            </a:r>
            <a:r>
              <a:rPr lang="pt-BR" sz="2800" b="1" kern="0" dirty="0" smtClean="0">
                <a:solidFill>
                  <a:srgbClr val="2309C1"/>
                </a:solidFill>
                <a:latin typeface="Calibri" pitchFamily="34" charset="0"/>
              </a:rPr>
              <a:t>son las Buenas Prácticas de Dispensación?</a:t>
            </a:r>
            <a:endParaRPr lang="es-PE" sz="2800" b="1" kern="0" dirty="0">
              <a:solidFill>
                <a:srgbClr val="2309C1"/>
              </a:solidFill>
              <a:latin typeface="Calibri" pitchFamily="34" charset="0"/>
            </a:endParaRPr>
          </a:p>
        </p:txBody>
      </p:sp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78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8888" y="260648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2" y="1254347"/>
            <a:ext cx="2042160" cy="1295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7516"/>
            <a:ext cx="1986721" cy="132062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/>
          <a:srcRect r="13474"/>
          <a:stretch/>
        </p:blipFill>
        <p:spPr>
          <a:xfrm>
            <a:off x="6529840" y="1278198"/>
            <a:ext cx="2455961" cy="131906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280006"/>
            <a:ext cx="2000346" cy="1327766"/>
          </a:xfrm>
          <a:prstGeom prst="rect">
            <a:avLst/>
          </a:prstGeom>
        </p:spPr>
      </p:pic>
      <p:sp>
        <p:nvSpPr>
          <p:cNvPr id="21" name="Flecha arriba 20"/>
          <p:cNvSpPr/>
          <p:nvPr/>
        </p:nvSpPr>
        <p:spPr>
          <a:xfrm>
            <a:off x="4350224" y="2665453"/>
            <a:ext cx="504055" cy="28831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CuadroTexto 29"/>
          <p:cNvSpPr txBox="1"/>
          <p:nvPr/>
        </p:nvSpPr>
        <p:spPr>
          <a:xfrm>
            <a:off x="179646" y="3218032"/>
            <a:ext cx="22945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200" dirty="0" smtClean="0">
                <a:latin typeface="Calibri" panose="020F0502020204030204" pitchFamily="34" charset="0"/>
              </a:rPr>
              <a:t>Dos resultados concretos:</a:t>
            </a:r>
          </a:p>
          <a:p>
            <a:pPr algn="ctr"/>
            <a:r>
              <a:rPr lang="es-PE" sz="2200" dirty="0" smtClean="0">
                <a:latin typeface="Calibri" panose="020F0502020204030204" pitchFamily="34" charset="0"/>
              </a:rPr>
              <a:t>Pacientes </a:t>
            </a:r>
            <a:r>
              <a:rPr lang="es-PE" sz="2200" b="1" dirty="0" smtClean="0">
                <a:latin typeface="Calibri" panose="020F0502020204030204" pitchFamily="34" charset="0"/>
              </a:rPr>
              <a:t>con </a:t>
            </a:r>
            <a:r>
              <a:rPr lang="es-PE" sz="2200" b="1" dirty="0">
                <a:latin typeface="Calibri" panose="020F0502020204030204" pitchFamily="34" charset="0"/>
              </a:rPr>
              <a:t>Hipertensión Arterial y Diabetes Mellitus </a:t>
            </a:r>
            <a:endParaRPr lang="es-PE" sz="2200" i="1" u="sng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2989218" y="2989205"/>
            <a:ext cx="3165563" cy="1486097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s-PE" sz="1600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ccedan</a:t>
            </a:r>
            <a:r>
              <a:rPr lang="es-PE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PE" sz="16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su tratamiento de manera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oportuna</a:t>
            </a:r>
            <a:r>
              <a:rPr lang="es-PE" sz="16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completa</a:t>
            </a:r>
            <a:r>
              <a:rPr lang="es-PE" sz="16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 con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productos de calidad</a:t>
            </a:r>
          </a:p>
        </p:txBody>
      </p:sp>
      <p:sp>
        <p:nvSpPr>
          <p:cNvPr id="33" name="Elipse 32"/>
          <p:cNvSpPr/>
          <p:nvPr/>
        </p:nvSpPr>
        <p:spPr>
          <a:xfrm>
            <a:off x="2915816" y="4653136"/>
            <a:ext cx="3435021" cy="1460010"/>
          </a:xfrm>
          <a:prstGeom prst="ellipse">
            <a:avLst/>
          </a:prstGeom>
          <a:solidFill>
            <a:srgbClr val="6699FF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s-PE" sz="1600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umplan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 tratamiento</a:t>
            </a:r>
            <a:r>
              <a:rPr lang="es-PE" sz="16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orientados a través de la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dispensación</a:t>
            </a:r>
            <a:r>
              <a:rPr lang="es-PE" sz="1600" b="1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PE" sz="1600" b="1" u="sng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seguimiento, monitoreo y control</a:t>
            </a:r>
          </a:p>
        </p:txBody>
      </p:sp>
      <p:cxnSp>
        <p:nvCxnSpPr>
          <p:cNvPr id="34" name="Conector recto de flecha 33"/>
          <p:cNvCxnSpPr/>
          <p:nvPr/>
        </p:nvCxnSpPr>
        <p:spPr>
          <a:xfrm flipV="1">
            <a:off x="2459726" y="3643258"/>
            <a:ext cx="470426" cy="3445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2560145" y="4755397"/>
            <a:ext cx="571695" cy="2048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40"/>
          <p:cNvSpPr txBox="1"/>
          <p:nvPr/>
        </p:nvSpPr>
        <p:spPr>
          <a:xfrm>
            <a:off x="7452320" y="6021288"/>
            <a:ext cx="1282789" cy="7386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 smtClean="0">
                <a:latin typeface="Calibri" panose="020F0502020204030204" pitchFamily="34" charset="0"/>
                <a:hlinkClick r:id="rId7" action="ppaction://hlinksldjump"/>
              </a:rPr>
              <a:t>Evidencia de mejora </a:t>
            </a:r>
            <a:r>
              <a:rPr lang="es-PE" sz="1400" b="1" dirty="0" smtClean="0">
                <a:solidFill>
                  <a:schemeClr val="bg1"/>
                </a:solidFill>
                <a:latin typeface="Calibri" panose="020F0502020204030204" pitchFamily="34" charset="0"/>
                <a:hlinkClick r:id="rId7" action="ppaction://hlinksldjump"/>
              </a:rPr>
              <a:t>del cumplimiento</a:t>
            </a:r>
            <a:endParaRPr lang="es-PE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1 Flecha izquierda y arriba"/>
          <p:cNvSpPr/>
          <p:nvPr/>
        </p:nvSpPr>
        <p:spPr>
          <a:xfrm rot="16200000">
            <a:off x="6895486" y="4109656"/>
            <a:ext cx="1473978" cy="2205269"/>
          </a:xfrm>
          <a:prstGeom prst="lef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41" name="CuadroTexto 40"/>
          <p:cNvSpPr txBox="1"/>
          <p:nvPr/>
        </p:nvSpPr>
        <p:spPr>
          <a:xfrm>
            <a:off x="6891126" y="4581128"/>
            <a:ext cx="1733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INTERVENCIONES FARMACÉUTICAS</a:t>
            </a:r>
            <a:endParaRPr lang="es-PE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8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  <p:bldP spid="32" grpId="0" animBg="1"/>
      <p:bldP spid="33" grpId="0" animBg="1"/>
      <p:bldP spid="20" grpId="0" animBg="1"/>
      <p:bldP spid="2" grpId="0" animBg="1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603" y="260648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graphicFrame>
        <p:nvGraphicFramePr>
          <p:cNvPr id="13" name="1 Diagrama"/>
          <p:cNvGraphicFramePr/>
          <p:nvPr>
            <p:extLst>
              <p:ext uri="{D42A27DB-BD31-4B8C-83A1-F6EECF244321}">
                <p14:modId xmlns:p14="http://schemas.microsoft.com/office/powerpoint/2010/main" val="2620403824"/>
              </p:ext>
            </p:extLst>
          </p:nvPr>
        </p:nvGraphicFramePr>
        <p:xfrm>
          <a:off x="719035" y="2060848"/>
          <a:ext cx="7962107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2 Rectángulo"/>
          <p:cNvSpPr/>
          <p:nvPr/>
        </p:nvSpPr>
        <p:spPr bwMode="auto">
          <a:xfrm>
            <a:off x="827584" y="1355505"/>
            <a:ext cx="7746915" cy="461665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PE" sz="2400" b="1" dirty="0">
                <a:latin typeface="Calibri" pitchFamily="34" charset="0"/>
              </a:rPr>
              <a:t>BUENAS PRÁCTICAS DE OFICINA FARMACÉUTICA</a:t>
            </a:r>
          </a:p>
        </p:txBody>
      </p:sp>
      <p:sp>
        <p:nvSpPr>
          <p:cNvPr id="15" name="4 Trapecio"/>
          <p:cNvSpPr/>
          <p:nvPr/>
        </p:nvSpPr>
        <p:spPr>
          <a:xfrm>
            <a:off x="6083636" y="3024805"/>
            <a:ext cx="2694683" cy="617764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BP Almacenamiento</a:t>
            </a:r>
          </a:p>
        </p:txBody>
      </p:sp>
      <p:sp>
        <p:nvSpPr>
          <p:cNvPr id="18" name="5 Trapecio"/>
          <p:cNvSpPr/>
          <p:nvPr/>
        </p:nvSpPr>
        <p:spPr>
          <a:xfrm>
            <a:off x="615875" y="4972469"/>
            <a:ext cx="2694683" cy="617764"/>
          </a:xfrm>
          <a:prstGeom prst="trapezoid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BP Distribución y Transporte</a:t>
            </a:r>
          </a:p>
        </p:txBody>
      </p:sp>
      <p:sp>
        <p:nvSpPr>
          <p:cNvPr id="19" name="13 CuadroTexto"/>
          <p:cNvSpPr txBox="1">
            <a:spLocks noChangeArrowheads="1"/>
          </p:cNvSpPr>
          <p:nvPr/>
        </p:nvSpPr>
        <p:spPr bwMode="auto">
          <a:xfrm>
            <a:off x="5508103" y="5756280"/>
            <a:ext cx="3066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PE" sz="1800" b="1" dirty="0"/>
              <a:t>Vigencia: 3 años</a:t>
            </a:r>
          </a:p>
        </p:txBody>
      </p:sp>
    </p:spTree>
    <p:extLst>
      <p:ext uri="{BB962C8B-B14F-4D97-AF65-F5344CB8AC3E}">
        <p14:creationId xmlns:p14="http://schemas.microsoft.com/office/powerpoint/2010/main" val="25484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88640"/>
            <a:ext cx="49688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Rectángulo"/>
          <p:cNvSpPr>
            <a:spLocks noChangeArrowheads="1"/>
          </p:cNvSpPr>
          <p:nvPr/>
        </p:nvSpPr>
        <p:spPr bwMode="auto">
          <a:xfrm>
            <a:off x="0" y="1000125"/>
            <a:ext cx="9144000" cy="76200"/>
          </a:xfrm>
          <a:prstGeom prst="rect">
            <a:avLst/>
          </a:prstGeom>
          <a:solidFill>
            <a:srgbClr val="E1004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es-PE">
              <a:latin typeface="Times" pitchFamily="18" charset="0"/>
            </a:endParaRPr>
          </a:p>
        </p:txBody>
      </p:sp>
      <p:sp>
        <p:nvSpPr>
          <p:cNvPr id="12" name="10 Rectángulo"/>
          <p:cNvSpPr/>
          <p:nvPr/>
        </p:nvSpPr>
        <p:spPr bwMode="auto">
          <a:xfrm>
            <a:off x="0" y="1071563"/>
            <a:ext cx="91440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s-ES">
              <a:latin typeface="Times" charset="0"/>
              <a:cs typeface="+mn-cs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32" y="1254347"/>
            <a:ext cx="2042160" cy="1295400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7516"/>
            <a:ext cx="1986721" cy="132062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5"/>
          <a:srcRect r="13474"/>
          <a:stretch/>
        </p:blipFill>
        <p:spPr>
          <a:xfrm>
            <a:off x="6529840" y="1278198"/>
            <a:ext cx="2455961" cy="131906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1280006"/>
            <a:ext cx="2000346" cy="1327766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3525641" y="2852936"/>
            <a:ext cx="2342503" cy="384721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900" b="1" dirty="0" smtClean="0">
                <a:solidFill>
                  <a:schemeClr val="bg1"/>
                </a:solidFill>
                <a:latin typeface="Calibri" panose="020F0502020204030204" pitchFamily="34" charset="0"/>
                <a:hlinkClick r:id="rId7" action="ppaction://hlinksldjump"/>
              </a:rPr>
              <a:t>TRABAJO EN EQUIPO</a:t>
            </a:r>
            <a:endParaRPr lang="es-PE" sz="1900" b="1" i="1" u="sng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CuadroTexto 29"/>
          <p:cNvSpPr txBox="1"/>
          <p:nvPr/>
        </p:nvSpPr>
        <p:spPr>
          <a:xfrm>
            <a:off x="645321" y="4293096"/>
            <a:ext cx="2342503" cy="677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900" b="1" dirty="0" smtClean="0">
                <a:latin typeface="Calibri" panose="020F0502020204030204" pitchFamily="34" charset="0"/>
              </a:rPr>
              <a:t>EVIDENCIA EN SISTEMAS DE SALUD </a:t>
            </a:r>
            <a:endParaRPr lang="es-PE" sz="1900" b="1" i="1" u="sng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CuadroTexto 29"/>
          <p:cNvSpPr txBox="1"/>
          <p:nvPr/>
        </p:nvSpPr>
        <p:spPr>
          <a:xfrm>
            <a:off x="3563888" y="3811686"/>
            <a:ext cx="2342503" cy="38472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1900" b="1" dirty="0" smtClean="0">
                <a:latin typeface="Calibri" panose="020F0502020204030204" pitchFamily="34" charset="0"/>
                <a:hlinkClick r:id="rId8" action="ppaction://hlinksldjump"/>
              </a:rPr>
              <a:t>REINO UNIDO</a:t>
            </a:r>
            <a:endParaRPr lang="es-PE" sz="1900" b="1" i="1" u="sng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CuadroTexto 29"/>
          <p:cNvSpPr txBox="1"/>
          <p:nvPr/>
        </p:nvSpPr>
        <p:spPr>
          <a:xfrm>
            <a:off x="3563888" y="4509120"/>
            <a:ext cx="2342503" cy="38472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1900" b="1" dirty="0" smtClean="0">
                <a:latin typeface="Calibri" panose="020F0502020204030204" pitchFamily="34" charset="0"/>
                <a:hlinkClick r:id="rId9" action="ppaction://hlinksldjump"/>
              </a:rPr>
              <a:t>ESTADOS UNIDOS</a:t>
            </a:r>
            <a:endParaRPr lang="es-PE" sz="1900" b="1" i="1" u="sng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CuadroTexto 29"/>
          <p:cNvSpPr txBox="1"/>
          <p:nvPr/>
        </p:nvSpPr>
        <p:spPr>
          <a:xfrm>
            <a:off x="3525641" y="5229200"/>
            <a:ext cx="2342503" cy="38472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PE" sz="1900" b="1" dirty="0" smtClean="0">
                <a:solidFill>
                  <a:schemeClr val="bg1"/>
                </a:solidFill>
                <a:latin typeface="Calibri" panose="020F0502020204030204" pitchFamily="34" charset="0"/>
                <a:hlinkClick r:id="rId10" action="ppaction://hlinksldjump"/>
              </a:rPr>
              <a:t>PERÚ</a:t>
            </a:r>
            <a:endParaRPr lang="es-PE" sz="1900" b="1" i="1" u="sng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88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23528" y="1847721"/>
            <a:ext cx="8640960" cy="4339650"/>
          </a:xfrm>
          <a:prstGeom prst="rect">
            <a:avLst/>
          </a:prstGeom>
          <a:noFill/>
          <a:ln w="38100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PE" sz="2300" b="1" dirty="0" smtClean="0">
                <a:solidFill>
                  <a:srgbClr val="C00000"/>
                </a:solidFill>
                <a:latin typeface="Arial Narrow" pitchFamily="34" charset="0"/>
              </a:rPr>
              <a:t>Objetivo: </a:t>
            </a:r>
            <a:r>
              <a:rPr lang="es-PE" sz="2300" b="1" dirty="0" smtClean="0">
                <a:latin typeface="Arial Narrow" pitchFamily="34" charset="0"/>
              </a:rPr>
              <a:t>Conocer el impacto de las intervenciones del farmacéutico clínico en la cumplimiento al tratamiento y la Calidad de Vida Relacionada a la Salud (CVRS).</a:t>
            </a:r>
          </a:p>
          <a:p>
            <a:pPr algn="just"/>
            <a:endParaRPr lang="es-PE" sz="2300" b="1" dirty="0">
              <a:latin typeface="Arial Narrow" pitchFamily="34" charset="0"/>
            </a:endParaRPr>
          </a:p>
          <a:p>
            <a:pPr algn="just"/>
            <a:r>
              <a:rPr lang="es-PE" sz="2300" b="1" dirty="0" smtClean="0">
                <a:solidFill>
                  <a:srgbClr val="C00000"/>
                </a:solidFill>
                <a:latin typeface="Arial Narrow" pitchFamily="34" charset="0"/>
              </a:rPr>
              <a:t>Resultados</a:t>
            </a:r>
          </a:p>
          <a:p>
            <a:pPr algn="just"/>
            <a:endParaRPr lang="es-PE" sz="2300" b="1" dirty="0" smtClean="0">
              <a:latin typeface="Arial Narrow" pitchFamily="34" charset="0"/>
            </a:endParaRPr>
          </a:p>
          <a:p>
            <a:pPr algn="just"/>
            <a:endParaRPr lang="es-PE" sz="2300" b="1" dirty="0" smtClean="0">
              <a:latin typeface="Arial Narrow" pitchFamily="34" charset="0"/>
            </a:endParaRPr>
          </a:p>
          <a:p>
            <a:pPr algn="just"/>
            <a:endParaRPr lang="es-PE" sz="2300" b="1" dirty="0" smtClean="0">
              <a:latin typeface="Arial Narrow" pitchFamily="34" charset="0"/>
            </a:endParaRPr>
          </a:p>
          <a:p>
            <a:pPr algn="just"/>
            <a:endParaRPr lang="es-PE" sz="2300" b="1" dirty="0" smtClean="0">
              <a:latin typeface="Arial Narrow" pitchFamily="34" charset="0"/>
            </a:endParaRPr>
          </a:p>
          <a:p>
            <a:pPr algn="just"/>
            <a:r>
              <a:rPr lang="es-PE" sz="2300" b="1" dirty="0" smtClean="0">
                <a:solidFill>
                  <a:srgbClr val="C00000"/>
                </a:solidFill>
                <a:latin typeface="Arial Narrow" pitchFamily="34" charset="0"/>
              </a:rPr>
              <a:t>Conclusión</a:t>
            </a:r>
            <a:r>
              <a:rPr lang="es-PE" sz="2300" b="1" dirty="0">
                <a:solidFill>
                  <a:srgbClr val="C00000"/>
                </a:solidFill>
                <a:latin typeface="Arial Narrow" pitchFamily="34" charset="0"/>
              </a:rPr>
              <a:t>: </a:t>
            </a:r>
            <a:r>
              <a:rPr lang="es-PE" sz="2300" b="1" dirty="0" smtClean="0">
                <a:latin typeface="Arial Narrow" pitchFamily="34" charset="0"/>
              </a:rPr>
              <a:t>El estudio muestra que la consejería del farmacéutico mejora la adherencia al tratamiento y además tiene un impacto altamente significativo en los aspectos de calidad de vida mental y física.</a:t>
            </a:r>
            <a:endParaRPr lang="es-ES" sz="2300" b="1" dirty="0" smtClean="0">
              <a:latin typeface="Arial Narrow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9525"/>
            <a:ext cx="7763022" cy="170329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7496645" y="6341258"/>
            <a:ext cx="146784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latin typeface="Arial" pitchFamily="34" charset="0"/>
                <a:hlinkClick r:id="rId3" action="ppaction://hlinksldjump"/>
              </a:rPr>
              <a:t>MINSA</a:t>
            </a:r>
            <a:endParaRPr lang="es-PE" sz="2000" b="1" dirty="0">
              <a:latin typeface="Arial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568" y="2896344"/>
            <a:ext cx="5257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20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712968" cy="3816424"/>
          </a:xfrm>
        </p:spPr>
        <p:txBody>
          <a:bodyPr>
            <a:noAutofit/>
          </a:bodyPr>
          <a:lstStyle/>
          <a:p>
            <a:pPr algn="just"/>
            <a:r>
              <a:rPr lang="es-PE" sz="22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Objetivo: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 Evaluar la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impacto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entre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los programas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de Atención Farmacéutica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sobre el control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glicémico en pacientes con diabetes mellitus.</a:t>
            </a:r>
          </a:p>
          <a:p>
            <a:pPr algn="just"/>
            <a:endParaRPr lang="es-PE" sz="2200" b="1" dirty="0">
              <a:latin typeface="Arial Narrow" pitchFamily="34" charset="0"/>
              <a:cs typeface="Arial" pitchFamily="34" charset="0"/>
            </a:endParaRPr>
          </a:p>
          <a:p>
            <a:pPr algn="just"/>
            <a:r>
              <a:rPr lang="es-PE" sz="2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Resultados: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Se incluyeron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c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atorce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estudios clínicos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controlados, haciendo un total de </a:t>
            </a:r>
            <a:r>
              <a:rPr lang="es-PE" sz="2200" b="1" u="sng" dirty="0" smtClean="0">
                <a:latin typeface="Arial Narrow" pitchFamily="34" charset="0"/>
                <a:cs typeface="Arial" pitchFamily="34" charset="0"/>
              </a:rPr>
              <a:t>1770 pacientes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. En estos estudios se evidenció que la hemoglobina glicosilada (A1C)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se redujo en el grupo intervención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en comparación con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el grupo de cuidado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control.</a:t>
            </a:r>
            <a:endParaRPr lang="es-PE" sz="2200" b="1" dirty="0">
              <a:solidFill>
                <a:srgbClr val="C00000"/>
              </a:solidFill>
              <a:latin typeface="Arial Narrow" pitchFamily="34" charset="0"/>
              <a:cs typeface="Arial" pitchFamily="34" charset="0"/>
            </a:endParaRPr>
          </a:p>
          <a:p>
            <a:pPr algn="just"/>
            <a:endParaRPr lang="es-PE" sz="2200" b="1" dirty="0">
              <a:latin typeface="Arial Narrow" pitchFamily="34" charset="0"/>
              <a:cs typeface="Arial" pitchFamily="34" charset="0"/>
            </a:endParaRPr>
          </a:p>
          <a:p>
            <a:pPr algn="just"/>
            <a:r>
              <a:rPr lang="es-PE" sz="2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Conclusión</a:t>
            </a:r>
            <a:r>
              <a:rPr lang="es-PE" sz="22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: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La incorporación de los programas de Atención Farmacéutica  en el manejo de enfermedades debe ser fuertemente considerado.</a:t>
            </a:r>
            <a:endParaRPr lang="es-ES" sz="2200" b="1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44624"/>
            <a:ext cx="8316416" cy="2147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496645" y="6237312"/>
            <a:ext cx="146784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latin typeface="Arial" pitchFamily="34" charset="0"/>
                <a:hlinkClick r:id="rId3" action="ppaction://hlinksldjump"/>
              </a:rPr>
              <a:t>MINSA</a:t>
            </a:r>
            <a:endParaRPr lang="es-PE" sz="20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9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2499683" y="2852738"/>
            <a:ext cx="14017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7524328" y="6175449"/>
            <a:ext cx="146784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latin typeface="Arial" pitchFamily="34" charset="0"/>
                <a:hlinkClick r:id="rId3" action="ppaction://hlinksldjump"/>
              </a:rPr>
              <a:t>MINSA</a:t>
            </a:r>
            <a:endParaRPr lang="es-PE" sz="2000" b="1" dirty="0">
              <a:latin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2 Subtítulo"/>
          <p:cNvSpPr txBox="1">
            <a:spLocks/>
          </p:cNvSpPr>
          <p:nvPr/>
        </p:nvSpPr>
        <p:spPr>
          <a:xfrm>
            <a:off x="107504" y="1916832"/>
            <a:ext cx="8712968" cy="41764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es-PE" sz="2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Objetivo: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 Analizar la evidencia de 25 años de práctica de la Atención Farmacéutica en más de 25000 pacientes. En este estudio se presentan los datos de 2985 pacientes adultos.</a:t>
            </a:r>
          </a:p>
          <a:p>
            <a:pPr marL="0" indent="0" algn="just">
              <a:buNone/>
            </a:pPr>
            <a:endParaRPr lang="es-PE" sz="2200" b="1" dirty="0" smtClean="0">
              <a:latin typeface="Arial Narrow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PE" sz="2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Resultados: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La evaluación de los datos de Enero 2000 a Diciembre 2003 muestra un ahorro </a:t>
            </a:r>
            <a:r>
              <a:rPr lang="es-PE" sz="2200" b="1" dirty="0">
                <a:latin typeface="Arial Narrow" pitchFamily="34" charset="0"/>
                <a:cs typeface="Arial" pitchFamily="34" charset="0"/>
              </a:rPr>
              <a:t>de  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$1,13 millones. Se tuvo un beneficio de costo ratio 2:1</a:t>
            </a:r>
            <a:endParaRPr lang="es-PE" sz="2200" b="1" dirty="0">
              <a:latin typeface="Arial Narrow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PE" sz="2200" b="1" dirty="0" smtClean="0">
              <a:latin typeface="Arial Narrow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PE" sz="2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Conclusión: </a:t>
            </a:r>
            <a:r>
              <a:rPr lang="es-PE" sz="2200" b="1" dirty="0" smtClean="0">
                <a:latin typeface="Arial Narrow" pitchFamily="34" charset="0"/>
                <a:cs typeface="Arial" pitchFamily="34" charset="0"/>
              </a:rPr>
              <a:t>Los médicos que trabajaron con los farmacéuticos validaron el trabajo profesional y reconocen los beneficios de la Atención Farmacéutica.</a:t>
            </a:r>
            <a:endParaRPr lang="es-ES" sz="2200" b="1" dirty="0"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4560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7496645" y="6269250"/>
            <a:ext cx="146784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latin typeface="Arial" pitchFamily="34" charset="0"/>
                <a:hlinkClick r:id="rId2" action="ppaction://hlinksldjump"/>
              </a:rPr>
              <a:t>MINSA</a:t>
            </a:r>
            <a:endParaRPr lang="es-PE" sz="2000" b="1" dirty="0">
              <a:latin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39552" y="11663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 sz="2000" b="1" dirty="0">
                <a:latin typeface="Arial" pitchFamily="34" charset="0"/>
              </a:rPr>
              <a:t>CALIDAD DE VIDA RELACIONADA A LA SALUD</a:t>
            </a:r>
          </a:p>
          <a:p>
            <a:pPr algn="ctr">
              <a:spcBef>
                <a:spcPct val="20000"/>
              </a:spcBef>
            </a:pPr>
            <a:r>
              <a:rPr lang="es-ES_tradnl" sz="2000" i="1" dirty="0" smtClean="0">
                <a:latin typeface="Arial" pitchFamily="34" charset="0"/>
              </a:rPr>
              <a:t>Es </a:t>
            </a:r>
            <a:r>
              <a:rPr lang="es-ES_tradnl" sz="2000" i="1" dirty="0">
                <a:latin typeface="Arial" pitchFamily="34" charset="0"/>
              </a:rPr>
              <a:t>una evaluación personal de la salud actual en relación con la salud deseada.</a:t>
            </a:r>
            <a:endParaRPr lang="es-ES_tradnl" sz="2000" dirty="0">
              <a:latin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85130"/>
            <a:ext cx="4176464" cy="298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57756"/>
            <a:ext cx="3816424" cy="279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7323"/>
            <a:ext cx="8666238" cy="137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251520" y="5355213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 Narrow" pitchFamily="34" charset="0"/>
              </a:rPr>
              <a:t>El </a:t>
            </a:r>
            <a:r>
              <a:rPr lang="en-US" sz="1800" b="1" dirty="0" err="1" smtClean="0">
                <a:latin typeface="Arial Narrow" pitchFamily="34" charset="0"/>
              </a:rPr>
              <a:t>puntaje</a:t>
            </a:r>
            <a:r>
              <a:rPr lang="en-US" sz="1800" b="1" dirty="0" smtClean="0">
                <a:latin typeface="Arial Narrow" pitchFamily="34" charset="0"/>
              </a:rPr>
              <a:t> de </a:t>
            </a:r>
            <a:r>
              <a:rPr lang="en-US" sz="1800" b="1" dirty="0" err="1" smtClean="0">
                <a:latin typeface="Arial Narrow" pitchFamily="34" charset="0"/>
              </a:rPr>
              <a:t>Calidad</a:t>
            </a:r>
            <a:r>
              <a:rPr lang="en-US" sz="1800" b="1" dirty="0" smtClean="0">
                <a:latin typeface="Arial Narrow" pitchFamily="34" charset="0"/>
              </a:rPr>
              <a:t> de Vida </a:t>
            </a:r>
            <a:r>
              <a:rPr lang="en-US" sz="1800" b="1" dirty="0" err="1" smtClean="0">
                <a:latin typeface="Arial Narrow" pitchFamily="34" charset="0"/>
              </a:rPr>
              <a:t>Relacionada</a:t>
            </a:r>
            <a:r>
              <a:rPr lang="en-US" sz="1800" b="1" dirty="0" smtClean="0">
                <a:latin typeface="Arial Narrow" pitchFamily="34" charset="0"/>
              </a:rPr>
              <a:t> a la </a:t>
            </a:r>
            <a:r>
              <a:rPr lang="en-US" sz="1800" b="1" dirty="0" err="1" smtClean="0">
                <a:latin typeface="Arial Narrow" pitchFamily="34" charset="0"/>
              </a:rPr>
              <a:t>Salud</a:t>
            </a:r>
            <a:r>
              <a:rPr lang="en-US" sz="1800" b="1" dirty="0" smtClean="0">
                <a:latin typeface="Arial Narrow" pitchFamily="34" charset="0"/>
              </a:rPr>
              <a:t> (CVRS) total </a:t>
            </a:r>
            <a:r>
              <a:rPr lang="en-US" sz="1800" b="1" dirty="0" err="1" smtClean="0">
                <a:latin typeface="Arial Narrow" pitchFamily="34" charset="0"/>
              </a:rPr>
              <a:t>fue</a:t>
            </a:r>
            <a:r>
              <a:rPr lang="en-US" sz="1800" b="1" dirty="0" smtClean="0">
                <a:latin typeface="Arial Narrow" pitchFamily="34" charset="0"/>
              </a:rPr>
              <a:t> </a:t>
            </a:r>
            <a:r>
              <a:rPr lang="en-US" sz="1800" b="1" dirty="0" err="1" smtClean="0">
                <a:latin typeface="Arial Narrow" pitchFamily="34" charset="0"/>
              </a:rPr>
              <a:t>incrementada</a:t>
            </a:r>
            <a:r>
              <a:rPr lang="en-US" sz="1800" b="1" dirty="0" smtClean="0">
                <a:latin typeface="Arial Narrow" pitchFamily="34" charset="0"/>
              </a:rPr>
              <a:t>  en un 45% </a:t>
            </a:r>
            <a:r>
              <a:rPr lang="en-US" sz="1800" b="1" dirty="0" err="1" smtClean="0">
                <a:latin typeface="Arial Narrow" pitchFamily="34" charset="0"/>
              </a:rPr>
              <a:t>desde</a:t>
            </a:r>
            <a:r>
              <a:rPr lang="en-US" sz="1800" b="1" dirty="0" smtClean="0">
                <a:latin typeface="Arial Narrow" pitchFamily="34" charset="0"/>
              </a:rPr>
              <a:t> el valor basal en el </a:t>
            </a:r>
            <a:r>
              <a:rPr lang="en-US" sz="1800" b="1" dirty="0" err="1" smtClean="0">
                <a:latin typeface="Arial Narrow" pitchFamily="34" charset="0"/>
              </a:rPr>
              <a:t>grupo</a:t>
            </a:r>
            <a:r>
              <a:rPr lang="en-US" sz="1800" b="1" dirty="0" smtClean="0">
                <a:latin typeface="Arial Narrow" pitchFamily="34" charset="0"/>
              </a:rPr>
              <a:t> </a:t>
            </a:r>
            <a:r>
              <a:rPr lang="en-US" sz="1800" b="1" dirty="0" err="1" smtClean="0">
                <a:latin typeface="Arial Narrow" pitchFamily="34" charset="0"/>
              </a:rPr>
              <a:t>intervención</a:t>
            </a:r>
            <a:r>
              <a:rPr lang="en-US" sz="1800" b="1" dirty="0" smtClean="0">
                <a:latin typeface="Arial Narrow" pitchFamily="34" charset="0"/>
              </a:rPr>
              <a:t>. En </a:t>
            </a:r>
            <a:r>
              <a:rPr lang="en-US" sz="1800" b="1" dirty="0" err="1" smtClean="0">
                <a:latin typeface="Arial Narrow" pitchFamily="34" charset="0"/>
              </a:rPr>
              <a:t>contraste</a:t>
            </a:r>
            <a:r>
              <a:rPr lang="en-US" sz="1800" b="1" dirty="0" smtClean="0">
                <a:latin typeface="Arial Narrow" pitchFamily="34" charset="0"/>
              </a:rPr>
              <a:t>, el </a:t>
            </a:r>
            <a:r>
              <a:rPr lang="en-US" sz="1800" b="1" dirty="0" err="1" smtClean="0">
                <a:latin typeface="Arial Narrow" pitchFamily="34" charset="0"/>
              </a:rPr>
              <a:t>puntaje</a:t>
            </a:r>
            <a:r>
              <a:rPr lang="en-US" sz="1800" b="1" dirty="0" smtClean="0">
                <a:latin typeface="Arial Narrow" pitchFamily="34" charset="0"/>
              </a:rPr>
              <a:t> total de CVRS en el </a:t>
            </a:r>
            <a:r>
              <a:rPr lang="en-US" sz="1800" b="1" dirty="0" err="1" smtClean="0">
                <a:latin typeface="Arial Narrow" pitchFamily="34" charset="0"/>
              </a:rPr>
              <a:t>grupo</a:t>
            </a:r>
            <a:r>
              <a:rPr lang="en-US" sz="1800" b="1" dirty="0" smtClean="0">
                <a:latin typeface="Arial Narrow" pitchFamily="34" charset="0"/>
              </a:rPr>
              <a:t> </a:t>
            </a:r>
            <a:r>
              <a:rPr lang="en-US" sz="1800" b="1" dirty="0" err="1" smtClean="0">
                <a:latin typeface="Arial Narrow" pitchFamily="34" charset="0"/>
              </a:rPr>
              <a:t>intervención</a:t>
            </a:r>
            <a:r>
              <a:rPr lang="en-US" sz="1800" b="1" dirty="0" smtClean="0">
                <a:latin typeface="Arial Narrow" pitchFamily="34" charset="0"/>
              </a:rPr>
              <a:t> </a:t>
            </a:r>
            <a:r>
              <a:rPr lang="en-US" sz="1800" b="1" dirty="0" err="1" smtClean="0">
                <a:latin typeface="Arial Narrow" pitchFamily="34" charset="0"/>
              </a:rPr>
              <a:t>disminuyó</a:t>
            </a:r>
            <a:r>
              <a:rPr lang="en-US" sz="1800" b="1" dirty="0" smtClean="0">
                <a:latin typeface="Arial Narrow" pitchFamily="34" charset="0"/>
              </a:rPr>
              <a:t> en un 2%.</a:t>
            </a:r>
            <a:endParaRPr lang="es-PE" sz="18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54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8138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8133" name="Text Box 5"/>
          <p:cNvSpPr txBox="1">
            <a:spLocks noChangeArrowheads="1"/>
          </p:cNvSpPr>
          <p:nvPr/>
        </p:nvSpPr>
        <p:spPr bwMode="auto">
          <a:xfrm>
            <a:off x="4389228" y="115889"/>
            <a:ext cx="4449704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defRPr/>
            </a:pPr>
            <a:r>
              <a:rPr lang="es-ES_tradnl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 Narrow" pitchFamily="34" charset="0"/>
              </a:rPr>
              <a:t>Farmacias Inclusivas</a:t>
            </a:r>
          </a:p>
          <a:p>
            <a:pPr>
              <a:lnSpc>
                <a:spcPts val="2400"/>
              </a:lnSpc>
              <a:spcBef>
                <a:spcPts val="0"/>
              </a:spcBef>
              <a:defRPr/>
            </a:pPr>
            <a:r>
              <a:rPr lang="es-ES_tradnl" sz="2000" b="1" dirty="0">
                <a:solidFill>
                  <a:srgbClr val="00BA8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Mecanismo Multidisciplinario</a:t>
            </a:r>
            <a:endParaRPr lang="es-PE" sz="2000" b="1" dirty="0">
              <a:solidFill>
                <a:srgbClr val="00BA8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  <p:sp>
        <p:nvSpPr>
          <p:cNvPr id="6148" name="Text Box 11"/>
          <p:cNvSpPr txBox="1">
            <a:spLocks noChangeArrowheads="1"/>
          </p:cNvSpPr>
          <p:nvPr/>
        </p:nvSpPr>
        <p:spPr bwMode="auto">
          <a:xfrm>
            <a:off x="2499683" y="2852738"/>
            <a:ext cx="14017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pic>
        <p:nvPicPr>
          <p:cNvPr id="6149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82" y="1125539"/>
            <a:ext cx="410835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58" y="957264"/>
            <a:ext cx="5816466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58" y="2852739"/>
            <a:ext cx="6667164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35496" y="6093296"/>
            <a:ext cx="146784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PE" sz="2000" b="1" dirty="0" smtClean="0">
                <a:latin typeface="Arial" pitchFamily="34" charset="0"/>
                <a:hlinkClick r:id="rId7" action="ppaction://hlinksldjump"/>
              </a:rPr>
              <a:t>MINSA</a:t>
            </a:r>
            <a:endParaRPr lang="es-PE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8344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8138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11"/>
          <p:cNvSpPr txBox="1">
            <a:spLocks noChangeArrowheads="1"/>
          </p:cNvSpPr>
          <p:nvPr/>
        </p:nvSpPr>
        <p:spPr bwMode="auto">
          <a:xfrm>
            <a:off x="2499683" y="2852738"/>
            <a:ext cx="14017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37" y="1184276"/>
            <a:ext cx="3506276" cy="526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50" y="1052513"/>
            <a:ext cx="384091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536205" y="6237312"/>
            <a:ext cx="1467843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PE" b="1" dirty="0" smtClean="0">
                <a:latin typeface="Arial" pitchFamily="34" charset="0"/>
                <a:hlinkClick r:id="rId6" action="ppaction://hlinksldjump"/>
              </a:rPr>
              <a:t>MINSA</a:t>
            </a:r>
            <a:endParaRPr lang="es-PE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7764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8138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11"/>
          <p:cNvSpPr txBox="1">
            <a:spLocks noChangeArrowheads="1"/>
          </p:cNvSpPr>
          <p:nvPr/>
        </p:nvSpPr>
        <p:spPr bwMode="auto">
          <a:xfrm>
            <a:off x="2499683" y="2852738"/>
            <a:ext cx="14017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7380312" y="6093296"/>
            <a:ext cx="1467843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PE" b="1" dirty="0" smtClean="0">
                <a:latin typeface="Arial" pitchFamily="34" charset="0"/>
                <a:hlinkClick r:id="rId4" action="ppaction://hlinksldjump"/>
              </a:rPr>
              <a:t>MINSA</a:t>
            </a:r>
            <a:endParaRPr lang="es-PE" b="1" dirty="0">
              <a:latin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23528" y="2060848"/>
            <a:ext cx="8443396" cy="38164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Arial Narrow" pitchFamily="34" charset="0"/>
              </a:rPr>
              <a:t>Si </a:t>
            </a:r>
            <a:r>
              <a:rPr lang="en-US" sz="2200" dirty="0" err="1" smtClean="0">
                <a:latin typeface="Arial Narrow" pitchFamily="34" charset="0"/>
              </a:rPr>
              <a:t>tiene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usted</a:t>
            </a:r>
            <a:r>
              <a:rPr lang="en-US" sz="2200" dirty="0" smtClean="0">
                <a:latin typeface="Arial Narrow" pitchFamily="34" charset="0"/>
              </a:rPr>
              <a:t> un plan de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 smtClean="0">
                <a:latin typeface="Arial Narrow" pitchFamily="34" charset="0"/>
              </a:rPr>
              <a:t> en Medicare </a:t>
            </a:r>
            <a:r>
              <a:rPr lang="en-US" sz="2200" dirty="0" err="1" smtClean="0">
                <a:latin typeface="Arial Narrow" pitchFamily="34" charset="0"/>
              </a:rPr>
              <a:t>para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diferentes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enfermedades</a:t>
            </a:r>
            <a:r>
              <a:rPr lang="en-US" sz="2200" dirty="0" smtClean="0">
                <a:latin typeface="Arial Narrow" pitchFamily="34" charset="0"/>
              </a:rPr>
              <a:t>, </a:t>
            </a:r>
            <a:r>
              <a:rPr lang="en-US" sz="2200" dirty="0" err="1" smtClean="0">
                <a:latin typeface="Arial Narrow" pitchFamily="34" charset="0"/>
              </a:rPr>
              <a:t>puede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ser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elegible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para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obtener</a:t>
            </a:r>
            <a:r>
              <a:rPr lang="en-US" sz="2200" dirty="0" smtClean="0">
                <a:latin typeface="Arial Narrow" pitchFamily="34" charset="0"/>
              </a:rPr>
              <a:t>, sin </a:t>
            </a:r>
            <a:r>
              <a:rPr lang="en-US" sz="2200" dirty="0" err="1" smtClean="0">
                <a:latin typeface="Arial Narrow" pitchFamily="34" charset="0"/>
              </a:rPr>
              <a:t>costo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para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usted</a:t>
            </a:r>
            <a:r>
              <a:rPr lang="en-US" sz="2200" dirty="0" smtClean="0">
                <a:latin typeface="Arial Narrow" pitchFamily="34" charset="0"/>
              </a:rPr>
              <a:t>, </a:t>
            </a:r>
            <a:r>
              <a:rPr lang="en-US" sz="2200" dirty="0" err="1" smtClean="0">
                <a:latin typeface="Arial Narrow" pitchFamily="34" charset="0"/>
              </a:rPr>
              <a:t>servicios</a:t>
            </a:r>
            <a:r>
              <a:rPr lang="en-US" sz="2200" dirty="0" smtClean="0">
                <a:latin typeface="Arial Narrow" pitchFamily="34" charset="0"/>
              </a:rPr>
              <a:t> de </a:t>
            </a:r>
            <a:r>
              <a:rPr lang="en-US" sz="2200" b="1" dirty="0" smtClean="0">
                <a:latin typeface="Arial Narrow" pitchFamily="34" charset="0"/>
              </a:rPr>
              <a:t>MTM (Medication </a:t>
            </a:r>
            <a:r>
              <a:rPr lang="en-US" sz="2200" b="1" dirty="0">
                <a:latin typeface="Arial Narrow" pitchFamily="34" charset="0"/>
              </a:rPr>
              <a:t>Therapy Management </a:t>
            </a:r>
            <a:r>
              <a:rPr lang="en-US" sz="2200" b="1" dirty="0" smtClean="0">
                <a:latin typeface="Arial Narrow" pitchFamily="34" charset="0"/>
              </a:rPr>
              <a:t>- </a:t>
            </a:r>
            <a:r>
              <a:rPr lang="en-US" sz="2200" b="1" dirty="0" err="1" smtClean="0">
                <a:latin typeface="Arial Narrow" pitchFamily="34" charset="0"/>
              </a:rPr>
              <a:t>Gestión</a:t>
            </a:r>
            <a:r>
              <a:rPr lang="en-US" sz="2200" b="1" dirty="0" smtClean="0">
                <a:latin typeface="Arial Narrow" pitchFamily="34" charset="0"/>
              </a:rPr>
              <a:t> de la </a:t>
            </a:r>
            <a:r>
              <a:rPr lang="en-US" sz="2200" b="1" dirty="0" err="1" smtClean="0">
                <a:latin typeface="Arial Narrow" pitchFamily="34" charset="0"/>
              </a:rPr>
              <a:t>Farmacoterapia</a:t>
            </a:r>
            <a:r>
              <a:rPr lang="en-US" sz="2200" b="1" dirty="0" smtClean="0">
                <a:latin typeface="Arial Narrow" pitchFamily="34" charset="0"/>
              </a:rPr>
              <a:t>). </a:t>
            </a:r>
            <a:r>
              <a:rPr lang="en-US" sz="2200" dirty="0" smtClean="0">
                <a:latin typeface="Arial Narrow" pitchFamily="34" charset="0"/>
              </a:rPr>
              <a:t>Este </a:t>
            </a:r>
            <a:r>
              <a:rPr lang="en-US" sz="2200" dirty="0" err="1" smtClean="0">
                <a:latin typeface="Arial Narrow" pitchFamily="34" charset="0"/>
              </a:rPr>
              <a:t>programa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ayuda</a:t>
            </a:r>
            <a:r>
              <a:rPr lang="en-US" sz="2200" dirty="0" smtClean="0">
                <a:latin typeface="Arial Narrow" pitchFamily="34" charset="0"/>
              </a:rPr>
              <a:t> a </a:t>
            </a:r>
            <a:r>
              <a:rPr lang="en-US" sz="2200" dirty="0" err="1" smtClean="0">
                <a:latin typeface="Arial Narrow" pitchFamily="34" charset="0"/>
              </a:rPr>
              <a:t>usted</a:t>
            </a:r>
            <a:r>
              <a:rPr lang="en-US" sz="2200" dirty="0" smtClean="0">
                <a:latin typeface="Arial Narrow" pitchFamily="34" charset="0"/>
              </a:rPr>
              <a:t> y </a:t>
            </a:r>
            <a:r>
              <a:rPr lang="en-US" sz="2200" dirty="0" err="1" smtClean="0">
                <a:latin typeface="Arial Narrow" pitchFamily="34" charset="0"/>
              </a:rPr>
              <a:t>su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médico</a:t>
            </a:r>
            <a:r>
              <a:rPr lang="en-US" sz="2200" dirty="0" smtClean="0">
                <a:latin typeface="Arial Narrow" pitchFamily="34" charset="0"/>
              </a:rPr>
              <a:t> a </a:t>
            </a:r>
            <a:r>
              <a:rPr lang="en-US" sz="2200" dirty="0" err="1" smtClean="0">
                <a:latin typeface="Arial Narrow" pitchFamily="34" charset="0"/>
              </a:rPr>
              <a:t>asegurarse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sus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estén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mejorando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su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salud</a:t>
            </a:r>
            <a:r>
              <a:rPr lang="en-US" sz="2200" dirty="0" smtClean="0">
                <a:latin typeface="Arial Narrow" pitchFamily="34" charset="0"/>
              </a:rPr>
              <a:t>:</a:t>
            </a:r>
            <a:endParaRPr lang="en-US" sz="2200" dirty="0">
              <a:latin typeface="Arial Narrow" pitchFamily="34" charset="0"/>
            </a:endParaRPr>
          </a:p>
          <a:p>
            <a:pPr algn="just"/>
            <a:endParaRPr lang="en-US" sz="2200" dirty="0" smtClean="0">
              <a:latin typeface="Arial Narrow" pitchFamily="34" charset="0"/>
            </a:endParaRPr>
          </a:p>
          <a:p>
            <a:pPr algn="just"/>
            <a:r>
              <a:rPr lang="en-US" sz="2200" dirty="0" smtClean="0">
                <a:latin typeface="Arial Narrow" pitchFamily="34" charset="0"/>
              </a:rPr>
              <a:t>1. </a:t>
            </a:r>
            <a:r>
              <a:rPr lang="en-US" sz="2200" dirty="0" err="1" smtClean="0">
                <a:latin typeface="Arial Narrow" pitchFamily="34" charset="0"/>
              </a:rPr>
              <a:t>Lograr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se </a:t>
            </a:r>
            <a:r>
              <a:rPr lang="en-US" sz="2200" dirty="0" err="1" smtClean="0">
                <a:latin typeface="Arial Narrow" pitchFamily="34" charset="0"/>
              </a:rPr>
              <a:t>obtenga</a:t>
            </a:r>
            <a:r>
              <a:rPr lang="en-US" sz="2200" dirty="0" smtClean="0">
                <a:latin typeface="Arial Narrow" pitchFamily="34" charset="0"/>
              </a:rPr>
              <a:t> los </a:t>
            </a:r>
            <a:r>
              <a:rPr lang="en-US" sz="2200" dirty="0" err="1" smtClean="0">
                <a:latin typeface="Arial Narrow" pitchFamily="34" charset="0"/>
              </a:rPr>
              <a:t>mayores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beneficios</a:t>
            </a:r>
            <a:r>
              <a:rPr lang="en-US" sz="2200" dirty="0" smtClean="0">
                <a:latin typeface="Arial Narrow" pitchFamily="34" charset="0"/>
              </a:rPr>
              <a:t> de los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toma</a:t>
            </a:r>
            <a:r>
              <a:rPr lang="en-US" sz="2200" dirty="0" smtClean="0">
                <a:latin typeface="Arial Narrow" pitchFamily="34" charset="0"/>
              </a:rPr>
              <a:t>.</a:t>
            </a:r>
            <a:endParaRPr lang="en-US" sz="2200" dirty="0">
              <a:latin typeface="Arial Narrow" pitchFamily="34" charset="0"/>
            </a:endParaRPr>
          </a:p>
          <a:p>
            <a:pPr algn="just"/>
            <a:r>
              <a:rPr lang="en-US" sz="2200" dirty="0" smtClean="0">
                <a:latin typeface="Arial Narrow" pitchFamily="34" charset="0"/>
              </a:rPr>
              <a:t>2. </a:t>
            </a:r>
            <a:r>
              <a:rPr lang="en-US" sz="2200" dirty="0" err="1" smtClean="0">
                <a:latin typeface="Arial Narrow" pitchFamily="34" charset="0"/>
              </a:rPr>
              <a:t>Cualquier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duda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tenga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como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costos</a:t>
            </a:r>
            <a:r>
              <a:rPr lang="en-US" sz="2200" dirty="0" smtClean="0">
                <a:latin typeface="Arial Narrow" pitchFamily="34" charset="0"/>
              </a:rPr>
              <a:t> de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 smtClean="0">
                <a:latin typeface="Arial Narrow" pitchFamily="34" charset="0"/>
              </a:rPr>
              <a:t> y </a:t>
            </a:r>
            <a:r>
              <a:rPr lang="en-US" sz="2200" dirty="0" err="1" smtClean="0">
                <a:latin typeface="Arial Narrow" pitchFamily="34" charset="0"/>
              </a:rPr>
              <a:t>reacciones</a:t>
            </a:r>
            <a:r>
              <a:rPr lang="en-US" sz="2200" dirty="0" smtClean="0">
                <a:latin typeface="Arial Narrow" pitchFamily="34" charset="0"/>
              </a:rPr>
              <a:t> a los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>
                <a:latin typeface="Arial Narrow" pitchFamily="34" charset="0"/>
              </a:rPr>
              <a:t>.</a:t>
            </a:r>
          </a:p>
          <a:p>
            <a:pPr algn="just"/>
            <a:r>
              <a:rPr lang="en-US" sz="2200" dirty="0" smtClean="0">
                <a:latin typeface="Arial Narrow" pitchFamily="34" charset="0"/>
              </a:rPr>
              <a:t>3. </a:t>
            </a:r>
            <a:r>
              <a:rPr lang="en-US" sz="2200" dirty="0" err="1" smtClean="0">
                <a:latin typeface="Arial Narrow" pitchFamily="34" charset="0"/>
              </a:rPr>
              <a:t>Evaluar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también</a:t>
            </a:r>
            <a:r>
              <a:rPr lang="en-US" sz="2200" dirty="0" smtClean="0">
                <a:latin typeface="Arial Narrow" pitchFamily="34" charset="0"/>
              </a:rPr>
              <a:t> se </a:t>
            </a:r>
            <a:r>
              <a:rPr lang="en-US" sz="2200" dirty="0" err="1" smtClean="0">
                <a:latin typeface="Arial Narrow" pitchFamily="34" charset="0"/>
              </a:rPr>
              <a:t>usan</a:t>
            </a:r>
            <a:r>
              <a:rPr lang="en-US" sz="2200" dirty="0" smtClean="0">
                <a:latin typeface="Arial Narrow" pitchFamily="34" charset="0"/>
              </a:rPr>
              <a:t> los </a:t>
            </a:r>
            <a:r>
              <a:rPr lang="en-US" sz="2200" dirty="0" err="1" smtClean="0">
                <a:latin typeface="Arial Narrow" pitchFamily="34" charset="0"/>
              </a:rPr>
              <a:t>medicamentos</a:t>
            </a:r>
            <a:r>
              <a:rPr lang="en-US" sz="2200" dirty="0" smtClean="0">
                <a:latin typeface="Arial Narrow" pitchFamily="34" charset="0"/>
              </a:rPr>
              <a:t>.</a:t>
            </a:r>
            <a:endParaRPr lang="en-US" sz="2200" dirty="0">
              <a:latin typeface="Arial Narrow" pitchFamily="34" charset="0"/>
            </a:endParaRPr>
          </a:p>
          <a:p>
            <a:pPr algn="just"/>
            <a:r>
              <a:rPr lang="en-US" sz="2200" dirty="0" smtClean="0">
                <a:latin typeface="Arial Narrow" pitchFamily="34" charset="0"/>
              </a:rPr>
              <a:t>4. </a:t>
            </a:r>
            <a:r>
              <a:rPr lang="en-US" sz="2200" dirty="0" err="1" smtClean="0">
                <a:latin typeface="Arial Narrow" pitchFamily="34" charset="0"/>
              </a:rPr>
              <a:t>Cualquier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pregunta</a:t>
            </a:r>
            <a:r>
              <a:rPr lang="en-US" sz="2200" dirty="0" smtClean="0">
                <a:latin typeface="Arial Narrow" pitchFamily="34" charset="0"/>
              </a:rPr>
              <a:t> o </a:t>
            </a:r>
            <a:r>
              <a:rPr lang="en-US" sz="2200" dirty="0" err="1" smtClean="0">
                <a:latin typeface="Arial Narrow" pitchFamily="34" charset="0"/>
              </a:rPr>
              <a:t>problema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que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pueda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tener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acerca</a:t>
            </a:r>
            <a:r>
              <a:rPr lang="en-US" sz="2200" dirty="0" smtClean="0">
                <a:latin typeface="Arial Narrow" pitchFamily="34" charset="0"/>
              </a:rPr>
              <a:t> de </a:t>
            </a:r>
            <a:r>
              <a:rPr lang="en-US" sz="2200" dirty="0" err="1" smtClean="0">
                <a:latin typeface="Arial Narrow" pitchFamily="34" charset="0"/>
              </a:rPr>
              <a:t>su</a:t>
            </a:r>
            <a:r>
              <a:rPr lang="en-US" sz="2200" dirty="0" smtClean="0">
                <a:latin typeface="Arial Narrow" pitchFamily="34" charset="0"/>
              </a:rPr>
              <a:t> </a:t>
            </a:r>
            <a:r>
              <a:rPr lang="en-US" sz="2200" dirty="0" err="1" smtClean="0">
                <a:latin typeface="Arial Narrow" pitchFamily="34" charset="0"/>
              </a:rPr>
              <a:t>prescripción</a:t>
            </a:r>
            <a:endParaRPr lang="en-US" sz="2200" dirty="0">
              <a:latin typeface="Arial Narrow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19" y="836712"/>
            <a:ext cx="4301621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06139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2499683" y="2852738"/>
            <a:ext cx="14017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10138" y="981075"/>
          <a:ext cx="7740954" cy="719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0159"/>
                <a:gridCol w="1290159"/>
                <a:gridCol w="1290159"/>
                <a:gridCol w="1290159"/>
                <a:gridCol w="1290159"/>
                <a:gridCol w="1290159"/>
              </a:tblGrid>
              <a:tr h="719138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 dirty="0">
                          <a:effectLst/>
                        </a:rPr>
                        <a:t>PRM 1</a:t>
                      </a:r>
                      <a:endParaRPr lang="es-P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>
                          <a:effectLst/>
                        </a:rPr>
                        <a:t>PRM 2</a:t>
                      </a:r>
                      <a:endParaRPr lang="es-PE" sz="2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>
                          <a:effectLst/>
                        </a:rPr>
                        <a:t>PRM 3</a:t>
                      </a:r>
                      <a:endParaRPr lang="es-PE" sz="2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>
                          <a:effectLst/>
                        </a:rPr>
                        <a:t>PRM 4</a:t>
                      </a:r>
                      <a:endParaRPr lang="es-PE" sz="2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 dirty="0">
                          <a:effectLst/>
                        </a:rPr>
                        <a:t>PRM 5</a:t>
                      </a:r>
                      <a:endParaRPr lang="es-P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2800" b="1" u="none" strike="noStrike" dirty="0">
                          <a:effectLst/>
                        </a:rPr>
                        <a:t>PRM 6</a:t>
                      </a:r>
                      <a:endParaRPr lang="es-P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3" marR="8063" marT="9513" marB="0" anchor="ctr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03419" y="1773238"/>
          <a:ext cx="7809492" cy="576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1582"/>
                <a:gridCol w="1301582"/>
                <a:gridCol w="1301582"/>
                <a:gridCol w="1301582"/>
                <a:gridCol w="1301582"/>
                <a:gridCol w="1301582"/>
              </a:tblGrid>
              <a:tr h="576262"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 dirty="0">
                          <a:effectLst/>
                        </a:rPr>
                        <a:t>65</a:t>
                      </a:r>
                      <a:endParaRPr lang="es-PE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>
                          <a:effectLst/>
                        </a:rPr>
                        <a:t>22</a:t>
                      </a:r>
                      <a:endParaRPr lang="es-PE" sz="3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>
                          <a:effectLst/>
                        </a:rPr>
                        <a:t>2</a:t>
                      </a:r>
                      <a:endParaRPr lang="es-PE" sz="3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 dirty="0">
                          <a:effectLst/>
                        </a:rPr>
                        <a:t>164</a:t>
                      </a:r>
                      <a:endParaRPr lang="es-PE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>
                          <a:effectLst/>
                        </a:rPr>
                        <a:t>129</a:t>
                      </a:r>
                      <a:endParaRPr lang="es-PE" sz="3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3600" b="1" u="none" strike="noStrike" dirty="0">
                          <a:effectLst/>
                        </a:rPr>
                        <a:t>18</a:t>
                      </a:r>
                      <a:endParaRPr lang="es-PE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64" marR="8064" marT="9528" marB="0" anchor="b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184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955" y="2564904"/>
            <a:ext cx="5507365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4 Subtítulo"/>
          <p:cNvSpPr txBox="1">
            <a:spLocks/>
          </p:cNvSpPr>
          <p:nvPr/>
        </p:nvSpPr>
        <p:spPr>
          <a:xfrm>
            <a:off x="7884368" y="2832622"/>
            <a:ext cx="1174370" cy="71438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PE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R</a:t>
            </a:r>
            <a:r>
              <a:rPr lang="es-PE" sz="3200" b="1" dirty="0" smtClean="0">
                <a:latin typeface="Aharoni" pitchFamily="2" charset="-79"/>
                <a:cs typeface="Aharoni" pitchFamily="2" charset="-79"/>
              </a:rPr>
              <a:t>AM</a:t>
            </a:r>
            <a:endParaRPr kumimoji="0" lang="es-PE" sz="48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6686088" y="2276872"/>
            <a:ext cx="1270288" cy="840932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4 Subtítulo"/>
          <p:cNvSpPr txBox="1">
            <a:spLocks/>
          </p:cNvSpPr>
          <p:nvPr/>
        </p:nvSpPr>
        <p:spPr>
          <a:xfrm>
            <a:off x="2267744" y="476672"/>
            <a:ext cx="4765456" cy="465690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PE" sz="1800" b="1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itchFamily="34" charset="0"/>
              </a:rPr>
              <a:t>Fuente: Farmacia Institucional DIGEMID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7640661" y="6237312"/>
            <a:ext cx="1467843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PE" b="1" dirty="0" smtClean="0">
                <a:latin typeface="Arial" pitchFamily="34" charset="0"/>
                <a:hlinkClick r:id="rId4" action="ppaction://hlinksldjump"/>
              </a:rPr>
              <a:t>MINSA</a:t>
            </a:r>
            <a:endParaRPr lang="es-PE" b="1" dirty="0">
              <a:latin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555776" y="2636912"/>
            <a:ext cx="4392488" cy="3571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Farmacoterapéutico Enero – Diciembre 2013</a:t>
            </a:r>
            <a:endParaRPr lang="es-P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4 Subtítulo"/>
          <p:cNvSpPr txBox="1">
            <a:spLocks/>
          </p:cNvSpPr>
          <p:nvPr/>
        </p:nvSpPr>
        <p:spPr>
          <a:xfrm>
            <a:off x="899592" y="44624"/>
            <a:ext cx="7427946" cy="481939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PE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haroni" pitchFamily="2" charset="-79"/>
                <a:cs typeface="Aharoni" pitchFamily="2" charset="-79"/>
              </a:rPr>
              <a:t>Problemas Relacionados a Medicamentos</a:t>
            </a:r>
            <a:endParaRPr kumimoji="0" lang="es-PE" sz="40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4 Subtítulo"/>
          <p:cNvSpPr txBox="1">
            <a:spLocks/>
          </p:cNvSpPr>
          <p:nvPr/>
        </p:nvSpPr>
        <p:spPr>
          <a:xfrm>
            <a:off x="-4412" y="3547002"/>
            <a:ext cx="1944955" cy="357190"/>
          </a:xfrm>
          <a:prstGeom prst="rect">
            <a:avLst/>
          </a:prstGeom>
        </p:spPr>
        <p:txBody>
          <a:bodyPr/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PE" sz="1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cs typeface="Aharoni" pitchFamily="2" charset="-79"/>
              </a:rPr>
              <a:t>Total de pacientes:</a:t>
            </a:r>
            <a:r>
              <a:rPr kumimoji="0" lang="es-PE" sz="18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cs typeface="Aharoni" pitchFamily="2" charset="-79"/>
              </a:rPr>
              <a:t> </a:t>
            </a:r>
            <a:r>
              <a:rPr kumimoji="0" lang="es-PE" sz="1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cs typeface="Aharoni" pitchFamily="2" charset="-79"/>
              </a:rPr>
              <a:t> 304</a:t>
            </a:r>
            <a:endParaRPr kumimoji="0" lang="es-PE" sz="48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534280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514600"/>
            <a:ext cx="43053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724880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45036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2771800" y="5453934"/>
            <a:ext cx="39965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800" b="1" dirty="0" smtClean="0">
                <a:latin typeface="Century Gothic" pitchFamily="34" charset="0"/>
              </a:rPr>
              <a:t>Mg. </a:t>
            </a:r>
            <a:r>
              <a:rPr lang="es-MX" sz="1800" b="1" dirty="0" err="1" smtClean="0">
                <a:latin typeface="Century Gothic" pitchFamily="34" charset="0"/>
              </a:rPr>
              <a:t>Msc</a:t>
            </a:r>
            <a:r>
              <a:rPr lang="es-MX" sz="1800" b="1" dirty="0" smtClean="0">
                <a:latin typeface="Century Gothic" pitchFamily="34" charset="0"/>
              </a:rPr>
              <a:t>. QF Aldo </a:t>
            </a:r>
            <a:r>
              <a:rPr lang="es-MX" sz="1800" b="1" dirty="0" err="1" smtClean="0">
                <a:latin typeface="Century Gothic" pitchFamily="34" charset="0"/>
              </a:rPr>
              <a:t>Alvarez</a:t>
            </a:r>
            <a:r>
              <a:rPr lang="es-MX" sz="1800" b="1" dirty="0" smtClean="0">
                <a:latin typeface="Century Gothic" pitchFamily="34" charset="0"/>
              </a:rPr>
              <a:t> Risco</a:t>
            </a:r>
          </a:p>
          <a:p>
            <a:pPr algn="ctr"/>
            <a:r>
              <a:rPr lang="es-MX" sz="1800" b="1" dirty="0" smtClean="0">
                <a:latin typeface="Century Gothic" pitchFamily="34" charset="0"/>
              </a:rPr>
              <a:t>aalvarez@digemid.minsa.gob.pe</a:t>
            </a:r>
            <a:endParaRPr lang="es-MX" sz="1800" b="1" dirty="0">
              <a:latin typeface="Century Gothic" pitchFamily="34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268413"/>
            <a:ext cx="91440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s-PE"/>
          </a:p>
        </p:txBody>
      </p:sp>
      <p:sp>
        <p:nvSpPr>
          <p:cNvPr id="8" name="Title 10"/>
          <p:cNvSpPr txBox="1">
            <a:spLocks/>
          </p:cNvSpPr>
          <p:nvPr/>
        </p:nvSpPr>
        <p:spPr bwMode="auto">
          <a:xfrm>
            <a:off x="827585" y="1916832"/>
            <a:ext cx="7632847" cy="198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PE" sz="3600" b="1" dirty="0" smtClean="0">
                <a:solidFill>
                  <a:srgbClr val="002A6C"/>
                </a:solidFill>
                <a:latin typeface="Century Gothic" pitchFamily="34" charset="0"/>
                <a:ea typeface="+mj-ea"/>
                <a:cs typeface="+mj-cs"/>
              </a:rPr>
              <a:t>“ATENCIÓN FARMACÉUTICA EN LAS FARMACIAS E LOS ESTABLECIMIENTOS DE SALUD</a:t>
            </a:r>
            <a:endParaRPr kumimoji="0" lang="es-ES" sz="2400" b="1" i="0" u="none" strike="noStrike" kern="1200" cap="small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Picture 4" descr="DIGE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88640"/>
            <a:ext cx="7488832" cy="7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69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0000"/>
        </a:dk1>
        <a:lt1>
          <a:srgbClr val="003399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AAADCA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13349</TotalTime>
  <Words>897</Words>
  <Application>Microsoft Office PowerPoint</Application>
  <PresentationFormat>Presentación en pantalla (4:3)</PresentationFormat>
  <Paragraphs>118</Paragraphs>
  <Slides>22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Diseño predeterminado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ACTIVIDADES PROFESIONALES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DIGEMID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cenafim</dc:creator>
  <cp:lastModifiedBy>Usuario</cp:lastModifiedBy>
  <cp:revision>707</cp:revision>
  <dcterms:created xsi:type="dcterms:W3CDTF">2003-05-05T15:00:47Z</dcterms:created>
  <dcterms:modified xsi:type="dcterms:W3CDTF">2015-09-07T14:58:10Z</dcterms:modified>
</cp:coreProperties>
</file>