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22"/>
  </p:notesMasterIdLst>
  <p:sldIdLst>
    <p:sldId id="256" r:id="rId2"/>
    <p:sldId id="281" r:id="rId3"/>
    <p:sldId id="285" r:id="rId4"/>
    <p:sldId id="315" r:id="rId5"/>
    <p:sldId id="336" r:id="rId6"/>
    <p:sldId id="337" r:id="rId7"/>
    <p:sldId id="334" r:id="rId8"/>
    <p:sldId id="328" r:id="rId9"/>
    <p:sldId id="338" r:id="rId10"/>
    <p:sldId id="320" r:id="rId11"/>
    <p:sldId id="339" r:id="rId12"/>
    <p:sldId id="340" r:id="rId13"/>
    <p:sldId id="341" r:id="rId14"/>
    <p:sldId id="345" r:id="rId15"/>
    <p:sldId id="347" r:id="rId16"/>
    <p:sldId id="346" r:id="rId17"/>
    <p:sldId id="351" r:id="rId18"/>
    <p:sldId id="348" r:id="rId19"/>
    <p:sldId id="349" r:id="rId20"/>
    <p:sldId id="283" r:id="rId21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4" autoAdjust="0"/>
    <p:restoredTop sz="94638" autoAdjust="0"/>
  </p:normalViewPr>
  <p:slideViewPr>
    <p:cSldViewPr>
      <p:cViewPr varScale="1">
        <p:scale>
          <a:sx n="70" d="100"/>
          <a:sy n="70" d="100"/>
        </p:scale>
        <p:origin x="-13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4AA51-01C1-495D-990F-DFA85F2BD652}" type="datetimeFigureOut">
              <a:rPr lang="es-MX" smtClean="0"/>
              <a:pPr/>
              <a:t>07/09/2015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34863-86D6-4FB8-93F3-16C63640AB2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682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7C22A2-1BF8-4B26-B4BB-00518002DDA5}" type="slidenum">
              <a:rPr lang="es-P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PE" smtClean="0"/>
          </a:p>
        </p:txBody>
      </p:sp>
    </p:spTree>
    <p:extLst>
      <p:ext uri="{BB962C8B-B14F-4D97-AF65-F5344CB8AC3E}">
        <p14:creationId xmlns:p14="http://schemas.microsoft.com/office/powerpoint/2010/main" val="744281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E6C38-851A-45E0-A89A-D50A918BCFF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921086-6564-4CA7-AFF7-F979BE0329A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1E0F42-64CB-426E-80EC-7FB4D1D1EE6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BD1CE4-1225-4A29-A71B-A13C87EEBFA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ADD76-C5E5-46A9-81D6-716105A2E7E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C82E5-B8B5-4961-8EBE-59AFAEF0022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DE39DA-A4B9-4108-8D0F-0A89F86C47C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ACF815-F19E-4610-AA6B-9329A006C02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269AC7DE-95E6-44BA-81F1-086C9A52D48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594B89-5419-460E-B1AD-95979E144F9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38EA4-7363-438F-8C41-DFAD674C5A5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CA4635C-C582-4B06-B0A9-F083BC33A7B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404812"/>
            <a:ext cx="7772400" cy="47387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s-ES" sz="4400" dirty="0" smtClean="0">
                <a:solidFill>
                  <a:srgbClr val="000022"/>
                </a:solidFill>
              </a:rPr>
              <a:t>PROGRAMACION DE PRODUCTOS FARMACEUTICOS, DISPOSITIVOS MEDICOS Y PRODUCTOS SANITARIOS</a:t>
            </a:r>
            <a:endParaRPr lang="es-ES" sz="4400" dirty="0" smtClean="0"/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3428992" y="5500700"/>
            <a:ext cx="5391158" cy="50006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dirty="0" smtClean="0"/>
              <a:t>Q.F. PEDRO ESCOBEDO TEJADA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4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7724"/>
            <a:ext cx="8572560" cy="653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712968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692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8643997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539750" y="773427"/>
            <a:ext cx="8280722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s-ES" sz="4400" dirty="0">
                <a:solidFill>
                  <a:srgbClr val="FF0000"/>
                </a:solidFill>
              </a:rPr>
              <a:t>SISMED</a:t>
            </a:r>
            <a:r>
              <a:rPr lang="es-ES" sz="4000" dirty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es-ES" dirty="0"/>
              <a:t> </a:t>
            </a:r>
          </a:p>
          <a:p>
            <a:pPr algn="ctr"/>
            <a:r>
              <a:rPr lang="pt-BR" sz="2800" dirty="0"/>
              <a:t>Sistema Integrado de </a:t>
            </a:r>
            <a:r>
              <a:rPr lang="pt-BR" sz="2800" dirty="0" err="1"/>
              <a:t>suministro</a:t>
            </a:r>
            <a:r>
              <a:rPr lang="pt-BR" sz="2800" dirty="0"/>
              <a:t> de Medicamentos  e Insumos Médico-</a:t>
            </a:r>
            <a:r>
              <a:rPr lang="pt-BR" sz="2800" dirty="0" err="1"/>
              <a:t>Quirúrgicos</a:t>
            </a:r>
            <a:r>
              <a:rPr lang="pt-BR" sz="2800" dirty="0"/>
              <a:t> </a:t>
            </a:r>
          </a:p>
          <a:p>
            <a:pPr algn="ctr"/>
            <a:endParaRPr lang="pt-BR" sz="2800" dirty="0"/>
          </a:p>
          <a:p>
            <a:pPr algn="ctr"/>
            <a:r>
              <a:rPr lang="pt-BR" sz="2800" dirty="0"/>
              <a:t>CREADO POR:  R.M. 1753-2002/MINSA  </a:t>
            </a:r>
            <a:r>
              <a:rPr lang="pt-BR" sz="2800" dirty="0" err="1"/>
              <a:t>del</a:t>
            </a:r>
            <a:r>
              <a:rPr lang="pt-BR" sz="2800" dirty="0"/>
              <a:t>     05 de </a:t>
            </a:r>
            <a:r>
              <a:rPr lang="pt-BR" sz="2800" dirty="0" err="1"/>
              <a:t>noviembre</a:t>
            </a:r>
            <a:r>
              <a:rPr lang="pt-BR" sz="2800" dirty="0"/>
              <a:t> 2002</a:t>
            </a:r>
          </a:p>
          <a:p>
            <a:pPr algn="ctr"/>
            <a:r>
              <a:rPr lang="pt-BR" sz="2800" dirty="0"/>
              <a:t>MODIFICATORIA: R.M. N° 367-2005/MINSA </a:t>
            </a:r>
            <a:r>
              <a:rPr lang="pt-BR" sz="2800" dirty="0" err="1"/>
              <a:t>del</a:t>
            </a:r>
            <a:r>
              <a:rPr lang="pt-BR" sz="2800" dirty="0"/>
              <a:t> 19 de </a:t>
            </a:r>
            <a:r>
              <a:rPr lang="pt-BR" sz="2800" dirty="0" err="1"/>
              <a:t>mayo</a:t>
            </a:r>
            <a:r>
              <a:rPr lang="pt-BR" sz="2800" dirty="0"/>
              <a:t> </a:t>
            </a:r>
            <a:r>
              <a:rPr lang="pt-BR" sz="2800" dirty="0" err="1"/>
              <a:t>del</a:t>
            </a:r>
            <a:r>
              <a:rPr lang="pt-BR" sz="2800" dirty="0"/>
              <a:t> 2005</a:t>
            </a:r>
          </a:p>
        </p:txBody>
      </p:sp>
    </p:spTree>
    <p:extLst>
      <p:ext uri="{BB962C8B-B14F-4D97-AF65-F5344CB8AC3E}">
        <p14:creationId xmlns:p14="http://schemas.microsoft.com/office/powerpoint/2010/main" val="402145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Rectángulo"/>
          <p:cNvSpPr>
            <a:spLocks noChangeArrowheads="1"/>
          </p:cNvSpPr>
          <p:nvPr/>
        </p:nvSpPr>
        <p:spPr bwMode="auto">
          <a:xfrm>
            <a:off x="468313" y="1125538"/>
            <a:ext cx="84963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PE" sz="2400" u="sng" dirty="0">
                <a:solidFill>
                  <a:srgbClr val="FF0000"/>
                </a:solidFill>
              </a:rPr>
              <a:t>1 </a:t>
            </a:r>
            <a:r>
              <a:rPr lang="es-PE" sz="2400" u="sng" dirty="0" smtClean="0">
                <a:solidFill>
                  <a:srgbClr val="FF0000"/>
                </a:solidFill>
              </a:rPr>
              <a:t>FINALIDAD</a:t>
            </a:r>
          </a:p>
          <a:p>
            <a:pPr algn="just"/>
            <a:r>
              <a:rPr lang="es-PE" sz="2400" dirty="0" smtClean="0"/>
              <a:t>Mejorar </a:t>
            </a:r>
            <a:r>
              <a:rPr lang="es-PE" sz="2400" dirty="0"/>
              <a:t>el acceso de la población a medicamentos esenciales e insumos médico-quirúrgicos.</a:t>
            </a:r>
          </a:p>
          <a:p>
            <a:endParaRPr lang="es-PE" sz="2400" dirty="0"/>
          </a:p>
          <a:p>
            <a:pPr algn="just"/>
            <a:r>
              <a:rPr lang="es-PE" sz="2400" u="sng" dirty="0">
                <a:solidFill>
                  <a:srgbClr val="FF0000"/>
                </a:solidFill>
              </a:rPr>
              <a:t>2 </a:t>
            </a:r>
            <a:r>
              <a:rPr lang="es-PE" sz="2400" u="sng" dirty="0" smtClean="0">
                <a:solidFill>
                  <a:srgbClr val="FF0000"/>
                </a:solidFill>
              </a:rPr>
              <a:t>OBJETIVO</a:t>
            </a:r>
          </a:p>
          <a:p>
            <a:pPr algn="just"/>
            <a:r>
              <a:rPr lang="es-PE" sz="2400" dirty="0" smtClean="0"/>
              <a:t>Establecer </a:t>
            </a:r>
            <a:r>
              <a:rPr lang="es-PE" sz="2400" dirty="0"/>
              <a:t>responsabilidades, facultades, procesos y procedimientos para la implementación y funcionamiento del Sistema Integrado de Suministro de Medicamentos e Insumos Médico Quirúrgicos SISMED.</a:t>
            </a:r>
          </a:p>
          <a:p>
            <a:endParaRPr lang="es-PE" sz="2400" dirty="0"/>
          </a:p>
          <a:p>
            <a:r>
              <a:rPr lang="es-P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72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64" y="357166"/>
            <a:ext cx="914516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1683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785926"/>
            <a:ext cx="8458200" cy="4357718"/>
          </a:xfrm>
        </p:spPr>
        <p:txBody>
          <a:bodyPr rtlCol="0">
            <a:normAutofit/>
          </a:bodyPr>
          <a:lstStyle/>
          <a:p>
            <a:pPr marL="381000" indent="-381000" algn="just" eaLnBrk="1" fontAlgn="auto" hangingPunct="1">
              <a:spcAft>
                <a:spcPts val="0"/>
              </a:spcAft>
              <a:buFont typeface="Monotype Sorts" pitchFamily="2" charset="2"/>
              <a:buNone/>
              <a:tabLst>
                <a:tab pos="190500" algn="l"/>
              </a:tabLst>
              <a:defRPr/>
            </a:pPr>
            <a:r>
              <a:rPr lang="es-ES_tradnl" sz="2000" dirty="0" smtClean="0">
                <a:solidFill>
                  <a:srgbClr val="000066"/>
                </a:solidFill>
              </a:rPr>
              <a:t>a. 	Los recursos obtenidos por la venta de Productos Farmacéuticos y Afines</a:t>
            </a:r>
          </a:p>
          <a:p>
            <a:pPr marL="381000" indent="-381000" algn="just" eaLnBrk="1" fontAlgn="auto" hangingPunct="1">
              <a:spcAft>
                <a:spcPts val="0"/>
              </a:spcAft>
              <a:buFont typeface="Monotype Sorts" pitchFamily="2" charset="2"/>
              <a:buNone/>
              <a:tabLst>
                <a:tab pos="190500" algn="l"/>
              </a:tabLst>
              <a:defRPr/>
            </a:pPr>
            <a:r>
              <a:rPr lang="es-ES_tradnl" sz="2000" dirty="0" smtClean="0"/>
              <a:t>b. 	Recursos financieros reembolsados por el SIS</a:t>
            </a:r>
            <a:r>
              <a:rPr lang="es-ES_tradnl" sz="2000" dirty="0" smtClean="0">
                <a:solidFill>
                  <a:srgbClr val="FF0000"/>
                </a:solidFill>
              </a:rPr>
              <a:t>.</a:t>
            </a:r>
          </a:p>
          <a:p>
            <a:pPr marL="381000" indent="-381000" algn="just" eaLnBrk="1" fontAlgn="auto" hangingPunct="1">
              <a:spcAft>
                <a:spcPts val="0"/>
              </a:spcAft>
              <a:buFont typeface="Monotype Sorts" pitchFamily="2" charset="2"/>
              <a:buNone/>
              <a:tabLst>
                <a:tab pos="190500" algn="l"/>
              </a:tabLst>
              <a:defRPr/>
            </a:pPr>
            <a:r>
              <a:rPr lang="es-ES_tradnl" sz="2000" dirty="0" smtClean="0">
                <a:solidFill>
                  <a:srgbClr val="000066"/>
                </a:solidFill>
              </a:rPr>
              <a:t>c. 	Recursos financieros asignados por RO - </a:t>
            </a:r>
            <a:r>
              <a:rPr lang="es-ES_tradnl" sz="2000" dirty="0" err="1" smtClean="0">
                <a:solidFill>
                  <a:srgbClr val="000066"/>
                </a:solidFill>
              </a:rPr>
              <a:t>PpR</a:t>
            </a:r>
            <a:r>
              <a:rPr lang="es-ES_tradnl" sz="2000" dirty="0" smtClean="0">
                <a:solidFill>
                  <a:srgbClr val="000066"/>
                </a:solidFill>
              </a:rPr>
              <a:t>  para PF y DM de soporte</a:t>
            </a:r>
          </a:p>
          <a:p>
            <a:pPr marL="381000" indent="-381000" algn="just" eaLnBrk="1" fontAlgn="auto" hangingPunct="1">
              <a:spcAft>
                <a:spcPts val="0"/>
              </a:spcAft>
              <a:buFont typeface="Monotype Sorts" pitchFamily="2" charset="2"/>
              <a:buNone/>
              <a:tabLst>
                <a:tab pos="190500" algn="l"/>
              </a:tabLst>
              <a:defRPr/>
            </a:pPr>
            <a:r>
              <a:rPr lang="es-ES_tradnl" sz="2000" dirty="0" smtClean="0">
                <a:solidFill>
                  <a:srgbClr val="000066"/>
                </a:solidFill>
              </a:rPr>
              <a:t>d. 	Asignaciones financieras provenientes del Tesoro Público 	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Monotype Sorts" pitchFamily="2" charset="2"/>
              <a:buAutoNum type="alphaLcPeriod" startAt="5"/>
              <a:tabLst>
                <a:tab pos="190500" algn="l"/>
              </a:tabLst>
              <a:defRPr/>
            </a:pPr>
            <a:r>
              <a:rPr lang="es-ES_tradnl" sz="2000" dirty="0" smtClean="0">
                <a:solidFill>
                  <a:srgbClr val="000066"/>
                </a:solidFill>
              </a:rPr>
              <a:t>Recursos provenientes de Cooperación Externa  cuando exista la voluntad expresa de permitir su comercialización.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Monotype Sorts" pitchFamily="2" charset="2"/>
              <a:buAutoNum type="alphaLcPeriod" startAt="5"/>
              <a:tabLst>
                <a:tab pos="190500" algn="l"/>
              </a:tabLst>
              <a:defRPr/>
            </a:pPr>
            <a:r>
              <a:rPr lang="es-ES_tradnl" sz="2000" dirty="0" smtClean="0">
                <a:solidFill>
                  <a:srgbClr val="000066"/>
                </a:solidFill>
              </a:rPr>
              <a:t>Recursos financieros de Donaciones.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Monotype Sorts" pitchFamily="2" charset="2"/>
              <a:buAutoNum type="alphaLcPeriod" startAt="5"/>
              <a:tabLst>
                <a:tab pos="190500" algn="l"/>
              </a:tabLst>
              <a:defRPr/>
            </a:pPr>
            <a:r>
              <a:rPr lang="es-ES_tradnl" sz="2000" dirty="0" smtClean="0">
                <a:solidFill>
                  <a:srgbClr val="000066"/>
                </a:solidFill>
              </a:rPr>
              <a:t>Recursos financieros por reembolso que efectúa la  Oficina General de Defensa Nacional en situación de emergencia o desastre</a:t>
            </a:r>
          </a:p>
          <a:p>
            <a:pPr marL="381000" indent="-381000" algn="just" eaLnBrk="1" fontAlgn="auto" hangingPunct="1">
              <a:lnSpc>
                <a:spcPct val="90000"/>
              </a:lnSpc>
              <a:spcAft>
                <a:spcPts val="0"/>
              </a:spcAft>
              <a:buFont typeface="Monotype Sorts" pitchFamily="2" charset="2"/>
              <a:buNone/>
              <a:tabLst>
                <a:tab pos="190500" algn="l"/>
              </a:tabLst>
              <a:defRPr/>
            </a:pPr>
            <a:endParaRPr lang="es-ES_tradnl" sz="2000" dirty="0" smtClean="0">
              <a:solidFill>
                <a:srgbClr val="000066"/>
              </a:solidFill>
            </a:endParaRPr>
          </a:p>
          <a:p>
            <a:pPr marL="381000" indent="-381000" algn="just" eaLnBrk="1" fontAlgn="auto" hangingPunct="1">
              <a:lnSpc>
                <a:spcPct val="90000"/>
              </a:lnSpc>
              <a:spcAft>
                <a:spcPts val="0"/>
              </a:spcAft>
              <a:buFont typeface="Monotype Sorts" pitchFamily="2" charset="2"/>
              <a:buChar char=" "/>
              <a:tabLst>
                <a:tab pos="190500" algn="l"/>
              </a:tabLst>
              <a:defRPr/>
            </a:pPr>
            <a:endParaRPr lang="es-ES_tradnl" sz="2000" dirty="0" smtClean="0">
              <a:solidFill>
                <a:srgbClr val="000066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144463"/>
            <a:ext cx="8280400" cy="128427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sz="2400" b="1" dirty="0" smtClean="0">
                <a:solidFill>
                  <a:srgbClr val="000066"/>
                </a:solidFill>
                <a:latin typeface="+mn-lt"/>
              </a:rPr>
              <a:t>FINANCIAMIENTO DE LA MEDICAMENTOS ADQUIRIDOS EN CCN</a:t>
            </a:r>
            <a:br>
              <a:rPr lang="es-ES_tradnl" sz="2400" b="1" dirty="0" smtClean="0">
                <a:solidFill>
                  <a:srgbClr val="000066"/>
                </a:solidFill>
                <a:latin typeface="+mn-lt"/>
              </a:rPr>
            </a:br>
            <a:r>
              <a:rPr lang="es-ES_tradnl" sz="2400" b="1" dirty="0" smtClean="0">
                <a:solidFill>
                  <a:srgbClr val="000066"/>
                </a:solidFill>
                <a:latin typeface="+mn-lt"/>
              </a:rPr>
              <a:t>Recursos del Fondo Rotatorio del SISMED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sz="3100" b="1" dirty="0" smtClean="0"/>
              <a:t>PROCESOS DEL SUMINISTRO DE PRODUCTOS FARMACEUTICOS Y DISPOSITIVOS MEDICOS</a:t>
            </a:r>
            <a:r>
              <a:rPr lang="es-ES" sz="3100" b="1" dirty="0" smtClean="0"/>
              <a:t>:  </a:t>
            </a:r>
            <a:r>
              <a:rPr lang="es-ES" sz="3100" b="1" dirty="0" smtClean="0"/>
              <a:t>CONTEXTO SANITARIO</a:t>
            </a:r>
            <a:endParaRPr lang="es-ES" sz="3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9650" y="2071678"/>
            <a:ext cx="71247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136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1"/>
          <p:cNvSpPr>
            <a:spLocks noChangeArrowheads="1"/>
          </p:cNvSpPr>
          <p:nvPr/>
        </p:nvSpPr>
        <p:spPr bwMode="auto">
          <a:xfrm>
            <a:off x="3203575" y="2343150"/>
            <a:ext cx="1966913" cy="762000"/>
          </a:xfrm>
          <a:prstGeom prst="flowChartInputOutput">
            <a:avLst/>
          </a:prstGeom>
          <a:solidFill>
            <a:srgbClr val="CC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/>
              <a:t>Demanda </a:t>
            </a:r>
          </a:p>
          <a:p>
            <a:pPr algn="ctr">
              <a:spcBef>
                <a:spcPct val="50000"/>
              </a:spcBef>
            </a:pPr>
            <a:r>
              <a:rPr lang="es-ES" sz="1100" b="1"/>
              <a:t>(pago de bolsillo)</a:t>
            </a:r>
          </a:p>
        </p:txBody>
      </p:sp>
      <p:sp>
        <p:nvSpPr>
          <p:cNvPr id="17411" name="Oval 12"/>
          <p:cNvSpPr>
            <a:spLocks noChangeArrowheads="1"/>
          </p:cNvSpPr>
          <p:nvPr/>
        </p:nvSpPr>
        <p:spPr bwMode="auto">
          <a:xfrm>
            <a:off x="328613" y="1265238"/>
            <a:ext cx="4897437" cy="3532187"/>
          </a:xfrm>
          <a:prstGeom prst="ellips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1600"/>
          </a:p>
        </p:txBody>
      </p:sp>
      <p:sp>
        <p:nvSpPr>
          <p:cNvPr id="17412" name="Line 15"/>
          <p:cNvSpPr>
            <a:spLocks noChangeShapeType="1"/>
          </p:cNvSpPr>
          <p:nvPr/>
        </p:nvSpPr>
        <p:spPr bwMode="auto">
          <a:xfrm flipH="1">
            <a:off x="1042988" y="2706688"/>
            <a:ext cx="360362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PE"/>
          </a:p>
        </p:txBody>
      </p:sp>
      <p:sp>
        <p:nvSpPr>
          <p:cNvPr id="17413" name="Line 16"/>
          <p:cNvSpPr>
            <a:spLocks noChangeShapeType="1"/>
          </p:cNvSpPr>
          <p:nvPr/>
        </p:nvSpPr>
        <p:spPr bwMode="auto">
          <a:xfrm>
            <a:off x="1330325" y="2505075"/>
            <a:ext cx="404813" cy="51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PE"/>
          </a:p>
        </p:txBody>
      </p:sp>
      <p:sp>
        <p:nvSpPr>
          <p:cNvPr id="19462" name="Text Box 14"/>
          <p:cNvSpPr txBox="1">
            <a:spLocks noChangeArrowheads="1"/>
          </p:cNvSpPr>
          <p:nvPr/>
        </p:nvSpPr>
        <p:spPr bwMode="auto">
          <a:xfrm>
            <a:off x="642938" y="2205038"/>
            <a:ext cx="1520825" cy="5794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400" b="1" dirty="0">
                <a:latin typeface="+mn-lt"/>
                <a:cs typeface="+mn-cs"/>
              </a:rPr>
              <a:t>Intervenciones Sanitarias</a:t>
            </a:r>
          </a:p>
        </p:txBody>
      </p:sp>
      <p:sp>
        <p:nvSpPr>
          <p:cNvPr id="17415" name="Text Box 17"/>
          <p:cNvSpPr txBox="1">
            <a:spLocks noChangeArrowheads="1"/>
          </p:cNvSpPr>
          <p:nvPr/>
        </p:nvSpPr>
        <p:spPr bwMode="auto">
          <a:xfrm>
            <a:off x="1403350" y="2946400"/>
            <a:ext cx="83661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>
                <a:latin typeface="Arial" pitchFamily="34" charset="0"/>
              </a:rPr>
              <a:t>Soporte</a:t>
            </a:r>
          </a:p>
        </p:txBody>
      </p:sp>
      <p:sp>
        <p:nvSpPr>
          <p:cNvPr id="17416" name="Text Box 23"/>
          <p:cNvSpPr txBox="1">
            <a:spLocks noChangeArrowheads="1"/>
          </p:cNvSpPr>
          <p:nvPr/>
        </p:nvSpPr>
        <p:spPr bwMode="auto">
          <a:xfrm rot="-1707890">
            <a:off x="3395663" y="3979863"/>
            <a:ext cx="17287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>
                <a:latin typeface="Arial" pitchFamily="34" charset="0"/>
              </a:rPr>
              <a:t>Donaciones</a:t>
            </a:r>
          </a:p>
        </p:txBody>
      </p:sp>
      <p:sp>
        <p:nvSpPr>
          <p:cNvPr id="17417" name="Text Box 24"/>
          <p:cNvSpPr txBox="1">
            <a:spLocks noChangeArrowheads="1"/>
          </p:cNvSpPr>
          <p:nvPr/>
        </p:nvSpPr>
        <p:spPr bwMode="auto">
          <a:xfrm rot="669819">
            <a:off x="419100" y="3724275"/>
            <a:ext cx="17287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>
                <a:latin typeface="Arial" pitchFamily="34" charset="0"/>
              </a:rPr>
              <a:t>Indigencia</a:t>
            </a:r>
          </a:p>
        </p:txBody>
      </p:sp>
      <p:sp>
        <p:nvSpPr>
          <p:cNvPr id="17418" name="Text Box 26"/>
          <p:cNvSpPr txBox="1">
            <a:spLocks noChangeArrowheads="1"/>
          </p:cNvSpPr>
          <p:nvPr/>
        </p:nvSpPr>
        <p:spPr bwMode="auto">
          <a:xfrm>
            <a:off x="1219200" y="4300538"/>
            <a:ext cx="23050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>
                <a:latin typeface="Arial" pitchFamily="34" charset="0"/>
              </a:rPr>
              <a:t>Otros Seguros</a:t>
            </a:r>
          </a:p>
        </p:txBody>
      </p:sp>
      <p:pic>
        <p:nvPicPr>
          <p:cNvPr id="17419" name="Picture 27" descr="BD20052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8688" y="2308225"/>
            <a:ext cx="1566862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152400" y="112713"/>
            <a:ext cx="8683625" cy="41275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457200" indent="-457200" algn="ctr">
              <a:lnSpc>
                <a:spcPct val="110000"/>
              </a:lnSpc>
            </a:pPr>
            <a:r>
              <a:rPr lang="es-ES" sz="2000" b="1" dirty="0"/>
              <a:t>GESTION DE RECURSOS ESTRATEGICOS EN EL AMBITO NACIONAL</a:t>
            </a:r>
          </a:p>
        </p:txBody>
      </p:sp>
      <p:sp>
        <p:nvSpPr>
          <p:cNvPr id="17421" name="Text Box 17"/>
          <p:cNvSpPr txBox="1">
            <a:spLocks noChangeArrowheads="1"/>
          </p:cNvSpPr>
          <p:nvPr/>
        </p:nvSpPr>
        <p:spPr bwMode="auto">
          <a:xfrm>
            <a:off x="431800" y="2946400"/>
            <a:ext cx="11144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b="1">
                <a:latin typeface="Arial" pitchFamily="34" charset="0"/>
              </a:rPr>
              <a:t>Estratégicos</a:t>
            </a:r>
          </a:p>
        </p:txBody>
      </p:sp>
      <p:pic>
        <p:nvPicPr>
          <p:cNvPr id="17422" name="Picture 8" descr="LOGOSISM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0438" y="3032125"/>
            <a:ext cx="14446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1491909" y="1238083"/>
            <a:ext cx="2522665" cy="519489"/>
          </a:xfrm>
          <a:prstGeom prst="rect">
            <a:avLst/>
          </a:prstGeom>
          <a:solidFill>
            <a:schemeClr val="bg1"/>
          </a:solidFill>
        </p:spPr>
        <p:txBody>
          <a:bodyPr>
            <a:prstTxWarp prst="textDeflateBottom">
              <a:avLst>
                <a:gd name="adj" fmla="val 32131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DISA/DIRESA/GERESA</a:t>
            </a:r>
          </a:p>
        </p:txBody>
      </p:sp>
      <p:sp>
        <p:nvSpPr>
          <p:cNvPr id="17424" name="Text Box 25"/>
          <p:cNvSpPr>
            <a:spLocks noChangeArrowheads="1"/>
          </p:cNvSpPr>
          <p:nvPr/>
        </p:nvSpPr>
        <p:spPr bwMode="auto">
          <a:xfrm>
            <a:off x="2371725" y="1654175"/>
            <a:ext cx="971550" cy="433388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b="1"/>
              <a:t>SIS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50825" y="1196975"/>
            <a:ext cx="5064125" cy="3671888"/>
          </a:xfrm>
          <a:prstGeom prst="roundRect">
            <a:avLst>
              <a:gd name="adj" fmla="val 8035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25" name="24 Rectángulo"/>
          <p:cNvSpPr/>
          <p:nvPr/>
        </p:nvSpPr>
        <p:spPr>
          <a:xfrm>
            <a:off x="296124" y="692696"/>
            <a:ext cx="491424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+mn-lt"/>
                <a:cs typeface="+mn-cs"/>
              </a:rPr>
              <a:t>PRODUCTOS FARMACEUTICOS, DISPOSITIVOS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+mn-lt"/>
                <a:cs typeface="+mn-cs"/>
              </a:rPr>
              <a:t>MEDICOS Y PRODUCTOS SANITARIOS</a:t>
            </a:r>
          </a:p>
        </p:txBody>
      </p:sp>
      <p:sp>
        <p:nvSpPr>
          <p:cNvPr id="17427" name="Oval 12"/>
          <p:cNvSpPr>
            <a:spLocks noChangeArrowheads="1"/>
          </p:cNvSpPr>
          <p:nvPr/>
        </p:nvSpPr>
        <p:spPr bwMode="auto">
          <a:xfrm>
            <a:off x="5768975" y="1301750"/>
            <a:ext cx="2979738" cy="2628900"/>
          </a:xfrm>
          <a:prstGeom prst="ellips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1600"/>
          </a:p>
        </p:txBody>
      </p:sp>
      <p:sp>
        <p:nvSpPr>
          <p:cNvPr id="32" name="31 Rectángulo redondeado"/>
          <p:cNvSpPr/>
          <p:nvPr/>
        </p:nvSpPr>
        <p:spPr>
          <a:xfrm>
            <a:off x="5680075" y="1208088"/>
            <a:ext cx="3140075" cy="2868612"/>
          </a:xfrm>
          <a:prstGeom prst="roundRect">
            <a:avLst>
              <a:gd name="adj" fmla="val 8035"/>
            </a:avLst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33" name="32 Rectángulo"/>
          <p:cNvSpPr/>
          <p:nvPr/>
        </p:nvSpPr>
        <p:spPr>
          <a:xfrm>
            <a:off x="5314950" y="692695"/>
            <a:ext cx="361546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RECURSOS ESTRATEGICOS UTILIZADOS EN OTRAS INTERVENCIONES PRIORIZADAS</a:t>
            </a:r>
          </a:p>
        </p:txBody>
      </p:sp>
      <p:sp>
        <p:nvSpPr>
          <p:cNvPr id="2" name="1 Elipse"/>
          <p:cNvSpPr/>
          <p:nvPr/>
        </p:nvSpPr>
        <p:spPr>
          <a:xfrm>
            <a:off x="4999038" y="3209925"/>
            <a:ext cx="1379537" cy="755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b="1" dirty="0">
                <a:latin typeface="Arial Black" pitchFamily="34" charset="0"/>
              </a:rPr>
              <a:t>INS</a:t>
            </a:r>
          </a:p>
        </p:txBody>
      </p:sp>
      <p:sp>
        <p:nvSpPr>
          <p:cNvPr id="34" name="33 Elipse"/>
          <p:cNvSpPr/>
          <p:nvPr/>
        </p:nvSpPr>
        <p:spPr>
          <a:xfrm>
            <a:off x="7218363" y="3576638"/>
            <a:ext cx="1530350" cy="7239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b="1" dirty="0">
                <a:latin typeface="Arial Black" pitchFamily="34" charset="0"/>
              </a:rPr>
              <a:t>DIGESA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7670800" y="2762250"/>
            <a:ext cx="830263" cy="4413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00" b="1" dirty="0">
                <a:latin typeface="+mn-lt"/>
                <a:cs typeface="+mn-cs"/>
              </a:rPr>
              <a:t>Control Vectorial</a:t>
            </a:r>
          </a:p>
        </p:txBody>
      </p:sp>
      <p:sp>
        <p:nvSpPr>
          <p:cNvPr id="17433" name="Text Box 14"/>
          <p:cNvSpPr>
            <a:spLocks noChangeArrowheads="1"/>
          </p:cNvSpPr>
          <p:nvPr/>
        </p:nvSpPr>
        <p:spPr bwMode="auto">
          <a:xfrm>
            <a:off x="6462713" y="1654175"/>
            <a:ext cx="1041400" cy="27146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000" b="1"/>
              <a:t>Zoonosis</a:t>
            </a:r>
          </a:p>
        </p:txBody>
      </p:sp>
      <p:sp>
        <p:nvSpPr>
          <p:cNvPr id="5" name="4 Cerrar llave"/>
          <p:cNvSpPr/>
          <p:nvPr/>
        </p:nvSpPr>
        <p:spPr>
          <a:xfrm rot="5400000">
            <a:off x="4418806" y="723107"/>
            <a:ext cx="282575" cy="8574088"/>
          </a:xfrm>
          <a:prstGeom prst="rightBrace">
            <a:avLst>
              <a:gd name="adj1" fmla="val 47943"/>
              <a:gd name="adj2" fmla="val 50264"/>
            </a:avLst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sp>
        <p:nvSpPr>
          <p:cNvPr id="37" name="36 Llamada de flecha hacia arriba"/>
          <p:cNvSpPr/>
          <p:nvPr/>
        </p:nvSpPr>
        <p:spPr>
          <a:xfrm>
            <a:off x="268288" y="5084763"/>
            <a:ext cx="8567737" cy="1676400"/>
          </a:xfrm>
          <a:prstGeom prst="upArrowCallout">
            <a:avLst>
              <a:gd name="adj1" fmla="val 18400"/>
              <a:gd name="adj2" fmla="val 25000"/>
              <a:gd name="adj3" fmla="val 9346"/>
              <a:gd name="adj4" fmla="val 8434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RECURSOS ESTRATÉGICOS EN SALUD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Incluyen productos farmacéuticos, dispositivos médicos y productos sanitarios, así como los productos vinculados a salud ambiental o de uso veterinario para la red asistencial de salud pública a nivel nacional, </a:t>
            </a:r>
            <a:r>
              <a:rPr lang="es-PE" b="1" i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que son gestionados mediante suministro centralizado o adquiridos a través de DARES mediante Compra Corporativa</a:t>
            </a:r>
          </a:p>
        </p:txBody>
      </p:sp>
      <p:sp>
        <p:nvSpPr>
          <p:cNvPr id="38" name="37 Elipse"/>
          <p:cNvSpPr/>
          <p:nvPr/>
        </p:nvSpPr>
        <p:spPr>
          <a:xfrm>
            <a:off x="7458075" y="1163638"/>
            <a:ext cx="1362075" cy="750887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b="1" dirty="0">
                <a:latin typeface="Arial Black" pitchFamily="34" charset="0"/>
              </a:rPr>
              <a:t>DGE</a:t>
            </a:r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6462713" y="2897188"/>
            <a:ext cx="881062" cy="6127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00" b="1" dirty="0">
                <a:latin typeface="+mn-lt"/>
                <a:cs typeface="+mn-cs"/>
              </a:rPr>
              <a:t>Control de calidad del agua</a:t>
            </a:r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6235700" y="2198688"/>
            <a:ext cx="887413" cy="4413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00" b="1" dirty="0">
                <a:latin typeface="+mn-lt"/>
                <a:cs typeface="+mn-cs"/>
              </a:rPr>
              <a:t>Acciones Cívicas</a:t>
            </a:r>
          </a:p>
        </p:txBody>
      </p:sp>
      <p:sp>
        <p:nvSpPr>
          <p:cNvPr id="6" name="5 Hexágono"/>
          <p:cNvSpPr/>
          <p:nvPr/>
        </p:nvSpPr>
        <p:spPr>
          <a:xfrm>
            <a:off x="2489200" y="3619500"/>
            <a:ext cx="1376363" cy="547688"/>
          </a:xfrm>
          <a:prstGeom prst="hexag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200" b="1" dirty="0">
                <a:solidFill>
                  <a:schemeClr val="tx1"/>
                </a:solidFill>
              </a:rPr>
              <a:t>Emergencias y Desastres</a:t>
            </a:r>
          </a:p>
        </p:txBody>
      </p:sp>
      <p:sp>
        <p:nvSpPr>
          <p:cNvPr id="41" name="40 Elipse"/>
          <p:cNvSpPr/>
          <p:nvPr/>
        </p:nvSpPr>
        <p:spPr>
          <a:xfrm>
            <a:off x="4683125" y="1538288"/>
            <a:ext cx="1473200" cy="91757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PE" sz="1600" b="1" dirty="0">
                <a:latin typeface="Arial Black" pitchFamily="34" charset="0"/>
              </a:rPr>
              <a:t>OGDN</a:t>
            </a: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7458075" y="2198688"/>
            <a:ext cx="800100" cy="2730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00" b="1" dirty="0">
                <a:latin typeface="+mn-lt"/>
                <a:cs typeface="+mn-cs"/>
              </a:rPr>
              <a:t>SAMU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effectLst/>
              </a:rPr>
              <a:t>PROCESO DE ESTIMACIÓN Y PROGRAMACIÓN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Objetivo General: </a:t>
            </a:r>
          </a:p>
          <a:p>
            <a:pPr marL="438912" lvl="1" indent="0" algn="just">
              <a:buNone/>
            </a:pPr>
            <a:r>
              <a:rPr lang="es-ES" dirty="0"/>
              <a:t>•Identificar y aplicar métodos efectivos para estimar las necesidades y programar los medicamentos y dispositivos médicos necesarios. </a:t>
            </a:r>
          </a:p>
          <a:p>
            <a:pPr marL="64008" indent="0" algn="just">
              <a:buNone/>
            </a:pPr>
            <a:r>
              <a:rPr lang="es-ES" dirty="0"/>
              <a:t> </a:t>
            </a:r>
          </a:p>
          <a:p>
            <a:pPr algn="just"/>
            <a:r>
              <a:rPr lang="es-ES" dirty="0"/>
              <a:t>Objetivos específicos: </a:t>
            </a:r>
          </a:p>
          <a:p>
            <a:pPr marL="438912" lvl="1" indent="0" algn="just">
              <a:buNone/>
            </a:pPr>
            <a:r>
              <a:rPr lang="es-ES" dirty="0"/>
              <a:t>•Determinar las fuentes de datos para la estimación de las necesidades. </a:t>
            </a:r>
          </a:p>
          <a:p>
            <a:pPr marL="438912" lvl="1" indent="0" algn="just">
              <a:buNone/>
            </a:pPr>
            <a:r>
              <a:rPr lang="es-ES" dirty="0"/>
              <a:t>•Identificar métodos apropiados para realizar la determinación de necesidades (el pronóstico). </a:t>
            </a:r>
          </a:p>
          <a:p>
            <a:pPr marL="438912" lvl="1" indent="0" algn="just">
              <a:buNone/>
            </a:pPr>
            <a:r>
              <a:rPr lang="es-ES" dirty="0"/>
              <a:t>•Realizar un adecuado pronóstico de necesidades de medicamentos y dispositivos médicos, para cubrir la demanda de los establecimientos de salud. </a:t>
            </a:r>
          </a:p>
        </p:txBody>
      </p:sp>
    </p:spTree>
    <p:extLst>
      <p:ext uri="{BB962C8B-B14F-4D97-AF65-F5344CB8AC3E}">
        <p14:creationId xmlns:p14="http://schemas.microsoft.com/office/powerpoint/2010/main" val="323580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PROGRAACION DE MEDICAMENTOS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 smtClean="0"/>
              <a:t>Morbilidad.- Se considera los caso a atender en un periodo determinado para lo cual se toma en cuenta los protocolos o guías de  tratamiento (Intervenciones Sanitarias)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Consumo Histórico.- Se considera el consumo de medicamentos en un periodo determinado  (Consumo Promedio)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637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/>
              <a:t>Adquisición de Productos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sz="2700" dirty="0" smtClean="0"/>
              <a:t>Compra Corporativa Nacional ( Medicamentos)</a:t>
            </a:r>
          </a:p>
          <a:p>
            <a:pPr algn="just"/>
            <a:r>
              <a:rPr lang="es-ES" sz="2700" dirty="0" smtClean="0"/>
              <a:t>Compra Regional (Medicamentos y Dispositivos Médicos)</a:t>
            </a:r>
          </a:p>
          <a:p>
            <a:pPr algn="just"/>
            <a:r>
              <a:rPr lang="es-ES" sz="2700" dirty="0" smtClean="0"/>
              <a:t>Compra Institucional  (Medicamentos y Dispositivos Médicos).</a:t>
            </a:r>
          </a:p>
          <a:p>
            <a:pPr lvl="1" algn="just"/>
            <a:r>
              <a:rPr lang="es-ES" sz="2700" dirty="0" smtClean="0"/>
              <a:t>Licitación Pública      </a:t>
            </a:r>
          </a:p>
          <a:p>
            <a:pPr lvl="1" algn="just"/>
            <a:r>
              <a:rPr lang="es-ES" sz="2700" dirty="0" smtClean="0"/>
              <a:t>Adjudicación Directa Pública   </a:t>
            </a:r>
          </a:p>
          <a:p>
            <a:pPr lvl="1" algn="just"/>
            <a:r>
              <a:rPr lang="es-ES" sz="2700" dirty="0" smtClean="0"/>
              <a:t>Adjudicación Directa selectiva </a:t>
            </a:r>
          </a:p>
          <a:p>
            <a:pPr lvl="1" algn="just"/>
            <a:r>
              <a:rPr lang="es-ES" sz="2700" dirty="0" smtClean="0"/>
              <a:t>Menor Cuantía  </a:t>
            </a:r>
          </a:p>
          <a:p>
            <a:pPr lvl="1" algn="just"/>
            <a:r>
              <a:rPr lang="es-ES" sz="2700" dirty="0" smtClean="0"/>
              <a:t>Compra Directa 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17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accent2"/>
                </a:solidFill>
              </a:rPr>
              <a:t>RELACION ENTRE EL PROCESO DE PROGRAMACION ANUAL, ADQUISICIONES Y ABASTECIMIENTO</a:t>
            </a:r>
            <a:endParaRPr lang="es-PE" sz="32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204864"/>
            <a:ext cx="885698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0777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 smtClean="0"/>
              <a:t>RESOLUCION MINISTERIAL Nº  031-2015/MINSA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PE" dirty="0" smtClean="0"/>
          </a:p>
          <a:p>
            <a:pPr marL="0" indent="0">
              <a:buNone/>
            </a:pPr>
            <a:r>
              <a:rPr lang="es-PE" dirty="0" smtClean="0"/>
              <a:t>SE </a:t>
            </a:r>
            <a:r>
              <a:rPr lang="es-PE" dirty="0"/>
              <a:t>RESUELVE:</a:t>
            </a:r>
          </a:p>
          <a:p>
            <a:pPr algn="just"/>
            <a:r>
              <a:rPr lang="es-PE" sz="3200" dirty="0"/>
              <a:t>Artículo 1.- Aprobar la "Guía Técnica: Guía de Práctica Clínica para </a:t>
            </a:r>
            <a:r>
              <a:rPr lang="es-PE" sz="3200" dirty="0" smtClean="0"/>
              <a:t>el Diagnóstico</a:t>
            </a:r>
            <a:r>
              <a:rPr lang="es-PE" sz="3200" dirty="0"/>
              <a:t>, Tratamiento y Control de la Enfermedad Hipertensiva", que forma </a:t>
            </a:r>
            <a:r>
              <a:rPr lang="es-PE" sz="3200" dirty="0" smtClean="0"/>
              <a:t>parte integrante </a:t>
            </a:r>
            <a:r>
              <a:rPr lang="es-PE" sz="3200" dirty="0"/>
              <a:t>de la presente Resolución Ministerial</a:t>
            </a:r>
            <a:r>
              <a:rPr lang="es-PE" dirty="0"/>
              <a:t>.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5629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19256" cy="1154392"/>
          </a:xfrm>
        </p:spPr>
        <p:txBody>
          <a:bodyPr/>
          <a:lstStyle/>
          <a:p>
            <a:pPr algn="ctr"/>
            <a:r>
              <a:rPr lang="es-PE" dirty="0"/>
              <a:t>6.4.2. Terapéutica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3200" dirty="0" err="1" smtClean="0"/>
              <a:t>Enalapril</a:t>
            </a:r>
            <a:r>
              <a:rPr lang="es-PE" sz="3200" dirty="0"/>
              <a:t>, dos veces al día (10 a 20 mg por día), o</a:t>
            </a:r>
          </a:p>
          <a:p>
            <a:r>
              <a:rPr lang="es-PE" sz="3200" dirty="0" err="1" smtClean="0"/>
              <a:t>Losartán</a:t>
            </a:r>
            <a:r>
              <a:rPr lang="es-PE" sz="3200" dirty="0"/>
              <a:t>, dos veces al día (50 a 100 mg por día), o</a:t>
            </a:r>
          </a:p>
          <a:p>
            <a:r>
              <a:rPr lang="es-PE" sz="3200" dirty="0" err="1" smtClean="0"/>
              <a:t>Hidroclorotiazida</a:t>
            </a:r>
            <a:r>
              <a:rPr lang="es-PE" sz="3200" dirty="0"/>
              <a:t>, una vez al día (12.5 a 25 mg por día), o</a:t>
            </a:r>
          </a:p>
          <a:p>
            <a:r>
              <a:rPr lang="es-PE" sz="3200" dirty="0" err="1" smtClean="0"/>
              <a:t>Amlodipino</a:t>
            </a:r>
            <a:r>
              <a:rPr lang="es-PE" sz="3200" dirty="0"/>
              <a:t>, una vez al día (5 a 10 mg por día).</a:t>
            </a:r>
            <a:endParaRPr lang="es-PE" sz="3200" dirty="0"/>
          </a:p>
        </p:txBody>
      </p:sp>
    </p:spTree>
    <p:extLst>
      <p:ext uri="{BB962C8B-B14F-4D97-AF65-F5344CB8AC3E}">
        <p14:creationId xmlns:p14="http://schemas.microsoft.com/office/powerpoint/2010/main" val="404795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PE" sz="3600" dirty="0" smtClean="0"/>
              <a:t>Aprueban relación de medicamentos  a ser dispensados mediante mecanismos de Farmacia Inclusivas para el tratamiento farmacológico de la Hipertensión Arterial y la Diabetes </a:t>
            </a:r>
            <a:endParaRPr lang="es-PE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249" y="836712"/>
            <a:ext cx="669674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551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650" y="2204865"/>
            <a:ext cx="457363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650" y="24080"/>
            <a:ext cx="4573638" cy="27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380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7272808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052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3" y="116632"/>
            <a:ext cx="8748971" cy="6264695"/>
          </a:xfrm>
        </p:spPr>
      </p:pic>
      <p:sp>
        <p:nvSpPr>
          <p:cNvPr id="6" name="5 Rectángulo"/>
          <p:cNvSpPr/>
          <p:nvPr/>
        </p:nvSpPr>
        <p:spPr>
          <a:xfrm>
            <a:off x="107504" y="5373216"/>
            <a:ext cx="3377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GRACIAS</a:t>
            </a:r>
            <a:endParaRPr lang="es-E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855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2350</TotalTime>
  <Words>467</Words>
  <Application>Microsoft Office PowerPoint</Application>
  <PresentationFormat>Presentación en pantalla (4:3)</PresentationFormat>
  <Paragraphs>85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Flujo</vt:lpstr>
      <vt:lpstr>PROGRAMACION DE PRODUCTOS FARMACEUTICOS, DISPOSITIVOS MEDICOS Y PRODUCTOS SANITARIOS</vt:lpstr>
      <vt:lpstr>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FINANCIAMIENTO DE LA MEDICAMENTOS ADQUIRIDOS EN CCN Recursos del Fondo Rotatorio del SISMED</vt:lpstr>
      <vt:lpstr> PROCESOS DEL SUMINISTRO DE PRODUCTOS FARMACEUTICOS Y DISPOSITIVOS MEDICOS:  CONTEXTO SANITARIO</vt:lpstr>
      <vt:lpstr>Presentación de PowerPoint</vt:lpstr>
      <vt:lpstr>PROCESO DE ESTIMACIÓN Y PROGRAMACIÓN</vt:lpstr>
      <vt:lpstr>PROGRAACION DE MEDICAMENTOS</vt:lpstr>
      <vt:lpstr>Adquisición de Productos</vt:lpstr>
      <vt:lpstr>RELACION ENTRE EL PROCESO DE PROGRAMACION ANUAL, ADQUISICIONES Y ABASTECIMIENTO</vt:lpstr>
      <vt:lpstr>RESOLUCION MINISTERIAL Nº  031-2015/MINSA</vt:lpstr>
      <vt:lpstr>6.4.2. Terapéutica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DIREMID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Diremid07</dc:creator>
  <cp:lastModifiedBy>ACCESO Y USO</cp:lastModifiedBy>
  <cp:revision>166</cp:revision>
  <dcterms:created xsi:type="dcterms:W3CDTF">2007-08-13T15:13:03Z</dcterms:created>
  <dcterms:modified xsi:type="dcterms:W3CDTF">2015-09-07T16:32:13Z</dcterms:modified>
</cp:coreProperties>
</file>